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  <p:sldMasterId id="2147483728" r:id="rId2"/>
    <p:sldMasterId id="2147483741" r:id="rId3"/>
    <p:sldMasterId id="2147483753" r:id="rId4"/>
    <p:sldMasterId id="2147483765" r:id="rId5"/>
    <p:sldMasterId id="2147483778" r:id="rId6"/>
    <p:sldMasterId id="2147483791" r:id="rId7"/>
    <p:sldMasterId id="2147483805" r:id="rId8"/>
    <p:sldMasterId id="2147483831" r:id="rId9"/>
  </p:sldMasterIdLst>
  <p:notesMasterIdLst>
    <p:notesMasterId r:id="rId81"/>
  </p:notesMasterIdLst>
  <p:handoutMasterIdLst>
    <p:handoutMasterId r:id="rId82"/>
  </p:handoutMasterIdLst>
  <p:sldIdLst>
    <p:sldId id="710" r:id="rId10"/>
    <p:sldId id="2794" r:id="rId11"/>
    <p:sldId id="1142" r:id="rId12"/>
    <p:sldId id="1046" r:id="rId13"/>
    <p:sldId id="899" r:id="rId14"/>
    <p:sldId id="1045" r:id="rId15"/>
    <p:sldId id="1044" r:id="rId16"/>
    <p:sldId id="705" r:id="rId17"/>
    <p:sldId id="812" r:id="rId18"/>
    <p:sldId id="1051" r:id="rId19"/>
    <p:sldId id="2705" r:id="rId20"/>
    <p:sldId id="1053" r:id="rId21"/>
    <p:sldId id="849" r:id="rId22"/>
    <p:sldId id="1024" r:id="rId23"/>
    <p:sldId id="1092" r:id="rId24"/>
    <p:sldId id="1037" r:id="rId25"/>
    <p:sldId id="438" r:id="rId26"/>
    <p:sldId id="444" r:id="rId27"/>
    <p:sldId id="1021" r:id="rId28"/>
    <p:sldId id="1062" r:id="rId29"/>
    <p:sldId id="1141" r:id="rId30"/>
    <p:sldId id="2792" r:id="rId31"/>
    <p:sldId id="2788" r:id="rId32"/>
    <p:sldId id="2716" r:id="rId33"/>
    <p:sldId id="2789" r:id="rId34"/>
    <p:sldId id="2688" r:id="rId35"/>
    <p:sldId id="929" r:id="rId36"/>
    <p:sldId id="2790" r:id="rId37"/>
    <p:sldId id="2791" r:id="rId38"/>
    <p:sldId id="1096" r:id="rId39"/>
    <p:sldId id="1121" r:id="rId40"/>
    <p:sldId id="1122" r:id="rId41"/>
    <p:sldId id="1123" r:id="rId42"/>
    <p:sldId id="2796" r:id="rId43"/>
    <p:sldId id="1124" r:id="rId44"/>
    <p:sldId id="894" r:id="rId45"/>
    <p:sldId id="1125" r:id="rId46"/>
    <p:sldId id="1126" r:id="rId47"/>
    <p:sldId id="1131" r:id="rId48"/>
    <p:sldId id="1098" r:id="rId49"/>
    <p:sldId id="2797" r:id="rId50"/>
    <p:sldId id="940" r:id="rId51"/>
    <p:sldId id="1138" r:id="rId52"/>
    <p:sldId id="1139" r:id="rId53"/>
    <p:sldId id="1140" r:id="rId54"/>
    <p:sldId id="1133" r:id="rId55"/>
    <p:sldId id="1134" r:id="rId56"/>
    <p:sldId id="1135" r:id="rId57"/>
    <p:sldId id="1136" r:id="rId58"/>
    <p:sldId id="279" r:id="rId59"/>
    <p:sldId id="2795" r:id="rId60"/>
    <p:sldId id="2800" r:id="rId61"/>
    <p:sldId id="277" r:id="rId62"/>
    <p:sldId id="278" r:id="rId63"/>
    <p:sldId id="262" r:id="rId64"/>
    <p:sldId id="2799" r:id="rId65"/>
    <p:sldId id="264" r:id="rId66"/>
    <p:sldId id="265" r:id="rId67"/>
    <p:sldId id="266" r:id="rId68"/>
    <p:sldId id="267" r:id="rId69"/>
    <p:sldId id="271" r:id="rId70"/>
    <p:sldId id="272" r:id="rId71"/>
    <p:sldId id="260" r:id="rId72"/>
    <p:sldId id="268" r:id="rId73"/>
    <p:sldId id="270" r:id="rId74"/>
    <p:sldId id="273" r:id="rId75"/>
    <p:sldId id="2798" r:id="rId76"/>
    <p:sldId id="269" r:id="rId77"/>
    <p:sldId id="281" r:id="rId78"/>
    <p:sldId id="280" r:id="rId79"/>
    <p:sldId id="258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bley, Daniel R." initials="MDR" lastIdx="8" clrIdx="0">
    <p:extLst>
      <p:ext uri="{19B8F6BF-5375-455C-9EA6-DF929625EA0E}">
        <p15:presenceInfo xmlns:p15="http://schemas.microsoft.com/office/powerpoint/2012/main" userId="S::dmobley@bwh.harvard.edu::6ee5f660-6ecb-41a7-b3a7-0c6ba2468c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663300"/>
    <a:srgbClr val="FFFFFF"/>
    <a:srgbClr val="003399"/>
    <a:srgbClr val="23CBDD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700" autoAdjust="0"/>
  </p:normalViewPr>
  <p:slideViewPr>
    <p:cSldViewPr>
      <p:cViewPr varScale="1">
        <p:scale>
          <a:sx n="114" d="100"/>
          <a:sy n="114" d="100"/>
        </p:scale>
        <p:origin x="7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6"/>
    </p:cViewPr>
  </p:sorterViewPr>
  <p:notesViewPr>
    <p:cSldViewPr>
      <p:cViewPr varScale="1">
        <p:scale>
          <a:sx n="30" d="100"/>
          <a:sy n="30" d="100"/>
        </p:scale>
        <p:origin x="-122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48D86-C575-453A-AB15-2CB63ECE523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A30EAD-65BB-4508-B8DC-A0F07404104E}">
      <dgm:prSet/>
      <dgm:spPr/>
      <dgm:t>
        <a:bodyPr/>
        <a:lstStyle/>
        <a:p>
          <a:r>
            <a:rPr lang="en-US"/>
            <a:t>AHI (Apnea Hypopnea Index) </a:t>
          </a:r>
        </a:p>
      </dgm:t>
    </dgm:pt>
    <dgm:pt modelId="{9B3B2A14-5863-4C00-BC30-7583EEBC4F58}" type="parTrans" cxnId="{776DCD18-5CE2-443C-91BD-8B0A08A73D44}">
      <dgm:prSet/>
      <dgm:spPr/>
      <dgm:t>
        <a:bodyPr/>
        <a:lstStyle/>
        <a:p>
          <a:endParaRPr lang="en-US"/>
        </a:p>
      </dgm:t>
    </dgm:pt>
    <dgm:pt modelId="{41E9B77C-DB67-4F24-905D-12FBC81AB06E}" type="sibTrans" cxnId="{776DCD18-5CE2-443C-91BD-8B0A08A73D44}">
      <dgm:prSet/>
      <dgm:spPr/>
      <dgm:t>
        <a:bodyPr/>
        <a:lstStyle/>
        <a:p>
          <a:endParaRPr lang="en-US"/>
        </a:p>
      </dgm:t>
    </dgm:pt>
    <dgm:pt modelId="{929A323F-78A5-4640-BC58-9978EB3FADBB}">
      <dgm:prSet/>
      <dgm:spPr/>
      <dgm:t>
        <a:bodyPr/>
        <a:lstStyle/>
        <a:p>
          <a:r>
            <a:rPr lang="en-US"/>
            <a:t>Apnea—no breathing for </a:t>
          </a:r>
          <a:r>
            <a:rPr lang="en-US" u="sng"/>
            <a:t>&gt;</a:t>
          </a:r>
          <a:r>
            <a:rPr lang="en-US"/>
            <a:t> 10 sec</a:t>
          </a:r>
        </a:p>
      </dgm:t>
    </dgm:pt>
    <dgm:pt modelId="{2A33A46D-5C0F-461E-B6A2-A35C8DB0B239}" type="parTrans" cxnId="{0B17D026-88D0-487E-A49F-906606D1DF29}">
      <dgm:prSet/>
      <dgm:spPr/>
      <dgm:t>
        <a:bodyPr/>
        <a:lstStyle/>
        <a:p>
          <a:endParaRPr lang="en-US"/>
        </a:p>
      </dgm:t>
    </dgm:pt>
    <dgm:pt modelId="{E2853511-D2BF-4A48-B2E5-DAE67D2D23AD}" type="sibTrans" cxnId="{0B17D026-88D0-487E-A49F-906606D1DF29}">
      <dgm:prSet/>
      <dgm:spPr/>
      <dgm:t>
        <a:bodyPr/>
        <a:lstStyle/>
        <a:p>
          <a:endParaRPr lang="en-US"/>
        </a:p>
      </dgm:t>
    </dgm:pt>
    <dgm:pt modelId="{46A7BCB7-D606-4F90-9434-4031052A5C7B}">
      <dgm:prSet/>
      <dgm:spPr/>
      <dgm:t>
        <a:bodyPr/>
        <a:lstStyle/>
        <a:p>
          <a:r>
            <a:rPr lang="en-US" dirty="0"/>
            <a:t>Hypopnea- partial breathing for </a:t>
          </a:r>
          <a:r>
            <a:rPr lang="en-US" u="sng" dirty="0"/>
            <a:t>&gt;</a:t>
          </a:r>
          <a:r>
            <a:rPr lang="en-US" dirty="0"/>
            <a:t> 10 sec</a:t>
          </a:r>
        </a:p>
      </dgm:t>
    </dgm:pt>
    <dgm:pt modelId="{59117603-1B30-4FBE-BAB9-4C75A670FAC4}" type="parTrans" cxnId="{474D7EA3-BA34-4DB9-8204-7CB87853B2E4}">
      <dgm:prSet/>
      <dgm:spPr/>
      <dgm:t>
        <a:bodyPr/>
        <a:lstStyle/>
        <a:p>
          <a:endParaRPr lang="en-US"/>
        </a:p>
      </dgm:t>
    </dgm:pt>
    <dgm:pt modelId="{344E9AC0-8C9D-4A15-9A4C-62B65EF49D53}" type="sibTrans" cxnId="{474D7EA3-BA34-4DB9-8204-7CB87853B2E4}">
      <dgm:prSet/>
      <dgm:spPr/>
      <dgm:t>
        <a:bodyPr/>
        <a:lstStyle/>
        <a:p>
          <a:endParaRPr lang="en-US"/>
        </a:p>
      </dgm:t>
    </dgm:pt>
    <dgm:pt modelId="{9410D2B0-EBA9-496F-9D4B-684C844D51F5}">
      <dgm:prSet/>
      <dgm:spPr/>
      <dgm:t>
        <a:bodyPr/>
        <a:lstStyle/>
        <a:p>
          <a:r>
            <a:rPr lang="en-US"/>
            <a:t>Obstructive- with effort</a:t>
          </a:r>
        </a:p>
      </dgm:t>
    </dgm:pt>
    <dgm:pt modelId="{41EB3748-AC89-4D2F-9E7C-FEE33D93653D}" type="parTrans" cxnId="{BB48B053-F5DB-409E-AEA6-55222DE58269}">
      <dgm:prSet/>
      <dgm:spPr/>
      <dgm:t>
        <a:bodyPr/>
        <a:lstStyle/>
        <a:p>
          <a:endParaRPr lang="en-US"/>
        </a:p>
      </dgm:t>
    </dgm:pt>
    <dgm:pt modelId="{ACAD522D-E029-43E7-A319-9C8CF52A99E1}" type="sibTrans" cxnId="{BB48B053-F5DB-409E-AEA6-55222DE58269}">
      <dgm:prSet/>
      <dgm:spPr/>
      <dgm:t>
        <a:bodyPr/>
        <a:lstStyle/>
        <a:p>
          <a:endParaRPr lang="en-US"/>
        </a:p>
      </dgm:t>
    </dgm:pt>
    <dgm:pt modelId="{7D9121E3-0A97-49A0-95ED-1D575D19EBE7}">
      <dgm:prSet/>
      <dgm:spPr/>
      <dgm:t>
        <a:bodyPr/>
        <a:lstStyle/>
        <a:p>
          <a:r>
            <a:rPr lang="en-US"/>
            <a:t>Central- with no effort</a:t>
          </a:r>
        </a:p>
      </dgm:t>
    </dgm:pt>
    <dgm:pt modelId="{1E5B0DC7-9E7D-490D-8CFB-F39C50CBD10B}" type="parTrans" cxnId="{8893123A-F1C9-4A7D-ACE2-90E0C1308DE8}">
      <dgm:prSet/>
      <dgm:spPr/>
      <dgm:t>
        <a:bodyPr/>
        <a:lstStyle/>
        <a:p>
          <a:endParaRPr lang="en-US"/>
        </a:p>
      </dgm:t>
    </dgm:pt>
    <dgm:pt modelId="{153DCBE4-E00A-4581-B5EF-F468D74F0BB6}" type="sibTrans" cxnId="{8893123A-F1C9-4A7D-ACE2-90E0C1308DE8}">
      <dgm:prSet/>
      <dgm:spPr/>
      <dgm:t>
        <a:bodyPr/>
        <a:lstStyle/>
        <a:p>
          <a:endParaRPr lang="en-US"/>
        </a:p>
      </dgm:t>
    </dgm:pt>
    <dgm:pt modelId="{921B12CC-29D1-45D3-BB57-8022A3436EE2}">
      <dgm:prSet/>
      <dgm:spPr/>
      <dgm:t>
        <a:bodyPr/>
        <a:lstStyle/>
        <a:p>
          <a:r>
            <a:rPr lang="en-US"/>
            <a:t>AHI: Average number of Hypopneas and Apneas per hr of sleep</a:t>
          </a:r>
        </a:p>
      </dgm:t>
    </dgm:pt>
    <dgm:pt modelId="{F22C5703-E8DB-4CA6-8A6C-E0666027E6F3}" type="parTrans" cxnId="{34E2CA02-D417-416E-BE11-5C509C0CBA81}">
      <dgm:prSet/>
      <dgm:spPr/>
      <dgm:t>
        <a:bodyPr/>
        <a:lstStyle/>
        <a:p>
          <a:endParaRPr lang="en-US"/>
        </a:p>
      </dgm:t>
    </dgm:pt>
    <dgm:pt modelId="{3C9689B0-3543-44BD-893F-2CC2D39A4111}" type="sibTrans" cxnId="{34E2CA02-D417-416E-BE11-5C509C0CBA81}">
      <dgm:prSet/>
      <dgm:spPr/>
      <dgm:t>
        <a:bodyPr/>
        <a:lstStyle/>
        <a:p>
          <a:endParaRPr lang="en-US"/>
        </a:p>
      </dgm:t>
    </dgm:pt>
    <dgm:pt modelId="{5601CF07-10DD-45A1-A6A3-1909A8D46204}">
      <dgm:prSet/>
      <dgm:spPr/>
      <dgm:t>
        <a:bodyPr/>
        <a:lstStyle/>
        <a:p>
          <a:r>
            <a:rPr lang="en-US"/>
            <a:t>Measures of oxygenation</a:t>
          </a:r>
        </a:p>
      </dgm:t>
    </dgm:pt>
    <dgm:pt modelId="{6B42D8F4-B6A1-460F-8B09-BBD85BA7E0B8}" type="parTrans" cxnId="{44D50169-1397-475C-A910-7102CF9A7136}">
      <dgm:prSet/>
      <dgm:spPr/>
      <dgm:t>
        <a:bodyPr/>
        <a:lstStyle/>
        <a:p>
          <a:endParaRPr lang="en-US"/>
        </a:p>
      </dgm:t>
    </dgm:pt>
    <dgm:pt modelId="{4BD7FCBA-88E8-4610-806B-6F629E94E50F}" type="sibTrans" cxnId="{44D50169-1397-475C-A910-7102CF9A7136}">
      <dgm:prSet/>
      <dgm:spPr/>
      <dgm:t>
        <a:bodyPr/>
        <a:lstStyle/>
        <a:p>
          <a:endParaRPr lang="en-US"/>
        </a:p>
      </dgm:t>
    </dgm:pt>
    <dgm:pt modelId="{B961F717-8BE0-406F-A227-0DA57E754306}">
      <dgm:prSet/>
      <dgm:spPr/>
      <dgm:t>
        <a:bodyPr/>
        <a:lstStyle/>
        <a:p>
          <a:r>
            <a:rPr lang="en-US"/>
            <a:t>Arousal Index</a:t>
          </a:r>
        </a:p>
      </dgm:t>
    </dgm:pt>
    <dgm:pt modelId="{764AC573-6F64-4154-8356-73A8717B7F6F}" type="parTrans" cxnId="{BB81D43A-4438-409C-A269-D49CAC66D911}">
      <dgm:prSet/>
      <dgm:spPr/>
      <dgm:t>
        <a:bodyPr/>
        <a:lstStyle/>
        <a:p>
          <a:endParaRPr lang="en-US"/>
        </a:p>
      </dgm:t>
    </dgm:pt>
    <dgm:pt modelId="{2F7D280B-71BF-405B-A8D2-8A66F0303CB4}" type="sibTrans" cxnId="{BB81D43A-4438-409C-A269-D49CAC66D911}">
      <dgm:prSet/>
      <dgm:spPr/>
      <dgm:t>
        <a:bodyPr/>
        <a:lstStyle/>
        <a:p>
          <a:endParaRPr lang="en-US"/>
        </a:p>
      </dgm:t>
    </dgm:pt>
    <dgm:pt modelId="{4BE353FA-EBA1-41D2-AC5C-78AE67C04485}">
      <dgm:prSet/>
      <dgm:spPr/>
      <dgm:t>
        <a:bodyPr/>
        <a:lstStyle/>
        <a:p>
          <a:r>
            <a:rPr lang="en-US"/>
            <a:t>Brief (3-29 sec) awakening from sleep</a:t>
          </a:r>
        </a:p>
      </dgm:t>
    </dgm:pt>
    <dgm:pt modelId="{9C4A8A76-F319-46B1-BC33-B24B939AEE8F}" type="parTrans" cxnId="{5B0E2F5C-238D-4798-AD12-28C0176B3AB5}">
      <dgm:prSet/>
      <dgm:spPr/>
      <dgm:t>
        <a:bodyPr/>
        <a:lstStyle/>
        <a:p>
          <a:endParaRPr lang="en-US"/>
        </a:p>
      </dgm:t>
    </dgm:pt>
    <dgm:pt modelId="{EFC5A002-B8CE-4FB8-A76D-6D2A99475648}" type="sibTrans" cxnId="{5B0E2F5C-238D-4798-AD12-28C0176B3AB5}">
      <dgm:prSet/>
      <dgm:spPr/>
      <dgm:t>
        <a:bodyPr/>
        <a:lstStyle/>
        <a:p>
          <a:endParaRPr lang="en-US"/>
        </a:p>
      </dgm:t>
    </dgm:pt>
    <dgm:pt modelId="{87F24D2D-3CBB-4545-9E11-01282F04B01B}">
      <dgm:prSet/>
      <dgm:spPr/>
      <dgm:t>
        <a:bodyPr/>
        <a:lstStyle/>
        <a:p>
          <a:r>
            <a:rPr lang="en-US"/>
            <a:t>ArI: Average number of Arousals per hr of sleep</a:t>
          </a:r>
        </a:p>
      </dgm:t>
    </dgm:pt>
    <dgm:pt modelId="{99E7E54B-529F-4910-B8CE-E8FCBC9DED46}" type="parTrans" cxnId="{BF852BA6-3A08-4648-A0D9-CA9C3078C7B2}">
      <dgm:prSet/>
      <dgm:spPr/>
      <dgm:t>
        <a:bodyPr/>
        <a:lstStyle/>
        <a:p>
          <a:endParaRPr lang="en-US"/>
        </a:p>
      </dgm:t>
    </dgm:pt>
    <dgm:pt modelId="{F9C007D2-B740-448C-B57F-A7DA8566E244}" type="sibTrans" cxnId="{BF852BA6-3A08-4648-A0D9-CA9C3078C7B2}">
      <dgm:prSet/>
      <dgm:spPr/>
      <dgm:t>
        <a:bodyPr/>
        <a:lstStyle/>
        <a:p>
          <a:endParaRPr lang="en-US"/>
        </a:p>
      </dgm:t>
    </dgm:pt>
    <dgm:pt modelId="{CA496EDF-867B-482F-A495-8A95E9C1E4D1}">
      <dgm:prSet/>
      <dgm:spPr/>
      <dgm:t>
        <a:bodyPr/>
        <a:lstStyle/>
        <a:p>
          <a:r>
            <a:rPr lang="en-US"/>
            <a:t>Sleep Efficiency</a:t>
          </a:r>
        </a:p>
      </dgm:t>
    </dgm:pt>
    <dgm:pt modelId="{FBEB849A-C905-4373-BCA9-4991ED7AEC9C}" type="parTrans" cxnId="{1F9C34E2-C129-4200-9754-DDB7B6AB4520}">
      <dgm:prSet/>
      <dgm:spPr/>
      <dgm:t>
        <a:bodyPr/>
        <a:lstStyle/>
        <a:p>
          <a:endParaRPr lang="en-US"/>
        </a:p>
      </dgm:t>
    </dgm:pt>
    <dgm:pt modelId="{F74FF845-E8E9-4FC8-BDBC-D11440DF3E0E}" type="sibTrans" cxnId="{1F9C34E2-C129-4200-9754-DDB7B6AB4520}">
      <dgm:prSet/>
      <dgm:spPr/>
      <dgm:t>
        <a:bodyPr/>
        <a:lstStyle/>
        <a:p>
          <a:endParaRPr lang="en-US"/>
        </a:p>
      </dgm:t>
    </dgm:pt>
    <dgm:pt modelId="{E1438D51-BBD0-4221-AA61-6B77FD6104A4}">
      <dgm:prSet/>
      <dgm:spPr/>
      <dgm:t>
        <a:bodyPr/>
        <a:lstStyle/>
        <a:p>
          <a:r>
            <a:rPr lang="en-US"/>
            <a:t>% of total time in bed spent asleep</a:t>
          </a:r>
        </a:p>
      </dgm:t>
    </dgm:pt>
    <dgm:pt modelId="{AEE32A46-053F-4C50-AA66-5D4F22F1FC93}" type="parTrans" cxnId="{AC5CEADB-84FA-4E1F-A361-679AD2AA5AD2}">
      <dgm:prSet/>
      <dgm:spPr/>
      <dgm:t>
        <a:bodyPr/>
        <a:lstStyle/>
        <a:p>
          <a:endParaRPr lang="en-US"/>
        </a:p>
      </dgm:t>
    </dgm:pt>
    <dgm:pt modelId="{3BF3DAEA-4F63-493F-AFCB-065ACAE9CAC3}" type="sibTrans" cxnId="{AC5CEADB-84FA-4E1F-A361-679AD2AA5AD2}">
      <dgm:prSet/>
      <dgm:spPr/>
      <dgm:t>
        <a:bodyPr/>
        <a:lstStyle/>
        <a:p>
          <a:endParaRPr lang="en-US"/>
        </a:p>
      </dgm:t>
    </dgm:pt>
    <dgm:pt modelId="{4AA62FAE-F82D-464A-9F66-564E34E20D95}">
      <dgm:prSet/>
      <dgm:spPr/>
      <dgm:t>
        <a:bodyPr/>
        <a:lstStyle/>
        <a:p>
          <a:r>
            <a:rPr lang="en-US"/>
            <a:t>PLM (Periodic Limb Movement Index)</a:t>
          </a:r>
        </a:p>
      </dgm:t>
    </dgm:pt>
    <dgm:pt modelId="{8A151150-882A-4538-987B-BCECBEF41A96}" type="parTrans" cxnId="{E0557466-114F-43B5-A8AB-9A083B28A6C0}">
      <dgm:prSet/>
      <dgm:spPr/>
      <dgm:t>
        <a:bodyPr/>
        <a:lstStyle/>
        <a:p>
          <a:endParaRPr lang="en-US"/>
        </a:p>
      </dgm:t>
    </dgm:pt>
    <dgm:pt modelId="{CA321A94-A74C-4E15-B248-EC78E7CCBD50}" type="sibTrans" cxnId="{E0557466-114F-43B5-A8AB-9A083B28A6C0}">
      <dgm:prSet/>
      <dgm:spPr/>
      <dgm:t>
        <a:bodyPr/>
        <a:lstStyle/>
        <a:p>
          <a:endParaRPr lang="en-US"/>
        </a:p>
      </dgm:t>
    </dgm:pt>
    <dgm:pt modelId="{A321C65E-8786-4E12-87FD-163A74644C99}">
      <dgm:prSet/>
      <dgm:spPr/>
      <dgm:t>
        <a:bodyPr/>
        <a:lstStyle/>
        <a:p>
          <a:r>
            <a:rPr lang="en-US"/>
            <a:t>Number of limb movements per hour</a:t>
          </a:r>
        </a:p>
      </dgm:t>
    </dgm:pt>
    <dgm:pt modelId="{7B30375A-36FA-4446-9B75-2901EEA41624}" type="parTrans" cxnId="{00C03D79-7FF9-4748-87D9-1B6031473A53}">
      <dgm:prSet/>
      <dgm:spPr/>
      <dgm:t>
        <a:bodyPr/>
        <a:lstStyle/>
        <a:p>
          <a:endParaRPr lang="en-US"/>
        </a:p>
      </dgm:t>
    </dgm:pt>
    <dgm:pt modelId="{7FBDE69C-4981-4C11-8B10-5C8A90738972}" type="sibTrans" cxnId="{00C03D79-7FF9-4748-87D9-1B6031473A53}">
      <dgm:prSet/>
      <dgm:spPr/>
      <dgm:t>
        <a:bodyPr/>
        <a:lstStyle/>
        <a:p>
          <a:endParaRPr lang="en-US"/>
        </a:p>
      </dgm:t>
    </dgm:pt>
    <dgm:pt modelId="{DAA3A33A-C6C8-4F85-A6AF-9D30B39B33B3}">
      <dgm:prSet/>
      <dgm:spPr/>
      <dgm:t>
        <a:bodyPr/>
        <a:lstStyle/>
        <a:p>
          <a:r>
            <a:rPr lang="en-US"/>
            <a:t>Sleep Stages</a:t>
          </a:r>
        </a:p>
      </dgm:t>
    </dgm:pt>
    <dgm:pt modelId="{161AE19D-23FE-4DC4-89AD-2CF5EC396365}" type="parTrans" cxnId="{21D8D379-72BB-4507-8D0C-05AE060D4F0C}">
      <dgm:prSet/>
      <dgm:spPr/>
      <dgm:t>
        <a:bodyPr/>
        <a:lstStyle/>
        <a:p>
          <a:endParaRPr lang="en-US"/>
        </a:p>
      </dgm:t>
    </dgm:pt>
    <dgm:pt modelId="{3F3650FF-8301-47F5-A2BD-0CC1FD9CE22E}" type="sibTrans" cxnId="{21D8D379-72BB-4507-8D0C-05AE060D4F0C}">
      <dgm:prSet/>
      <dgm:spPr/>
      <dgm:t>
        <a:bodyPr/>
        <a:lstStyle/>
        <a:p>
          <a:endParaRPr lang="en-US"/>
        </a:p>
      </dgm:t>
    </dgm:pt>
    <dgm:pt modelId="{8A4AB629-B282-4745-ADE2-C9071908D7C3}">
      <dgm:prSet/>
      <dgm:spPr/>
      <dgm:t>
        <a:bodyPr/>
        <a:lstStyle/>
        <a:p>
          <a:r>
            <a:rPr lang="en-US"/>
            <a:t>% REM; %N3 (Deep, Slow Wave)</a:t>
          </a:r>
        </a:p>
      </dgm:t>
    </dgm:pt>
    <dgm:pt modelId="{674123B0-BDC3-48A1-9518-68E6BBFD2B9F}" type="parTrans" cxnId="{3525CE16-D187-4B8E-884C-4AF85B6BD0B5}">
      <dgm:prSet/>
      <dgm:spPr/>
      <dgm:t>
        <a:bodyPr/>
        <a:lstStyle/>
        <a:p>
          <a:endParaRPr lang="en-US"/>
        </a:p>
      </dgm:t>
    </dgm:pt>
    <dgm:pt modelId="{83F30AFF-65B3-444E-A303-15464B300276}" type="sibTrans" cxnId="{3525CE16-D187-4B8E-884C-4AF85B6BD0B5}">
      <dgm:prSet/>
      <dgm:spPr/>
      <dgm:t>
        <a:bodyPr/>
        <a:lstStyle/>
        <a:p>
          <a:endParaRPr lang="en-US"/>
        </a:p>
      </dgm:t>
    </dgm:pt>
    <dgm:pt modelId="{F375DD78-DE95-48B4-B57E-E950EF96B033}" type="pres">
      <dgm:prSet presAssocID="{0B848D86-C575-453A-AB15-2CB63ECE5236}" presName="linear" presStyleCnt="0">
        <dgm:presLayoutVars>
          <dgm:animLvl val="lvl"/>
          <dgm:resizeHandles val="exact"/>
        </dgm:presLayoutVars>
      </dgm:prSet>
      <dgm:spPr/>
    </dgm:pt>
    <dgm:pt modelId="{90213FF3-7FDA-4561-9B32-6AB51E04086F}" type="pres">
      <dgm:prSet presAssocID="{CFA30EAD-65BB-4508-B8DC-A0F07404104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0B18BC-B5EB-4558-995E-C8D3E16D159A}" type="pres">
      <dgm:prSet presAssocID="{CFA30EAD-65BB-4508-B8DC-A0F07404104E}" presName="childText" presStyleLbl="revTx" presStyleIdx="0" presStyleCnt="5">
        <dgm:presLayoutVars>
          <dgm:bulletEnabled val="1"/>
        </dgm:presLayoutVars>
      </dgm:prSet>
      <dgm:spPr/>
    </dgm:pt>
    <dgm:pt modelId="{1D891DF4-B35F-4EE3-98FC-FDDC23722528}" type="pres">
      <dgm:prSet presAssocID="{5601CF07-10DD-45A1-A6A3-1909A8D4620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CDBB4B-0855-478A-8A67-D53EE1EF2A4E}" type="pres">
      <dgm:prSet presAssocID="{4BD7FCBA-88E8-4610-806B-6F629E94E50F}" presName="spacer" presStyleCnt="0"/>
      <dgm:spPr/>
    </dgm:pt>
    <dgm:pt modelId="{A400DEBF-53E7-4486-BEEA-3C99C59D4418}" type="pres">
      <dgm:prSet presAssocID="{B961F717-8BE0-406F-A227-0DA57E75430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DC84C4B-DE30-4FB0-B89B-7D6CBA1C6ACD}" type="pres">
      <dgm:prSet presAssocID="{B961F717-8BE0-406F-A227-0DA57E754306}" presName="childText" presStyleLbl="revTx" presStyleIdx="1" presStyleCnt="5">
        <dgm:presLayoutVars>
          <dgm:bulletEnabled val="1"/>
        </dgm:presLayoutVars>
      </dgm:prSet>
      <dgm:spPr/>
    </dgm:pt>
    <dgm:pt modelId="{F036BFCB-5A35-496E-8A42-7F7756FBB0EC}" type="pres">
      <dgm:prSet presAssocID="{CA496EDF-867B-482F-A495-8A95E9C1E4D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C895E8D-71F6-4272-884B-C26DBE4C54AF}" type="pres">
      <dgm:prSet presAssocID="{CA496EDF-867B-482F-A495-8A95E9C1E4D1}" presName="childText" presStyleLbl="revTx" presStyleIdx="2" presStyleCnt="5">
        <dgm:presLayoutVars>
          <dgm:bulletEnabled val="1"/>
        </dgm:presLayoutVars>
      </dgm:prSet>
      <dgm:spPr/>
    </dgm:pt>
    <dgm:pt modelId="{A3E29391-452C-4D0F-A53A-BDB3699B3464}" type="pres">
      <dgm:prSet presAssocID="{4AA62FAE-F82D-464A-9F66-564E34E20D9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73665C1-60B7-47D6-AFF9-C6212D24FDA7}" type="pres">
      <dgm:prSet presAssocID="{4AA62FAE-F82D-464A-9F66-564E34E20D95}" presName="childText" presStyleLbl="revTx" presStyleIdx="3" presStyleCnt="5">
        <dgm:presLayoutVars>
          <dgm:bulletEnabled val="1"/>
        </dgm:presLayoutVars>
      </dgm:prSet>
      <dgm:spPr/>
    </dgm:pt>
    <dgm:pt modelId="{53C77AD5-DFD1-4446-8BD1-8984BA54BABA}" type="pres">
      <dgm:prSet presAssocID="{DAA3A33A-C6C8-4F85-A6AF-9D30B39B33B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789B1D9-885A-4D2C-92C7-39359C09174E}" type="pres">
      <dgm:prSet presAssocID="{DAA3A33A-C6C8-4F85-A6AF-9D30B39B33B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5DE70802-0267-43CA-BC6A-0337265038F7}" type="presOf" srcId="{9410D2B0-EBA9-496F-9D4B-684C844D51F5}" destId="{050B18BC-B5EB-4558-995E-C8D3E16D159A}" srcOrd="0" destOrd="2" presId="urn:microsoft.com/office/officeart/2005/8/layout/vList2"/>
    <dgm:cxn modelId="{34E2CA02-D417-416E-BE11-5C509C0CBA81}" srcId="{CFA30EAD-65BB-4508-B8DC-A0F07404104E}" destId="{921B12CC-29D1-45D3-BB57-8022A3436EE2}" srcOrd="2" destOrd="0" parTransId="{F22C5703-E8DB-4CA6-8A6C-E0666027E6F3}" sibTransId="{3C9689B0-3543-44BD-893F-2CC2D39A4111}"/>
    <dgm:cxn modelId="{714BE508-E13E-4203-9D5E-57ADAC777285}" type="presOf" srcId="{B961F717-8BE0-406F-A227-0DA57E754306}" destId="{A400DEBF-53E7-4486-BEEA-3C99C59D4418}" srcOrd="0" destOrd="0" presId="urn:microsoft.com/office/officeart/2005/8/layout/vList2"/>
    <dgm:cxn modelId="{3525CE16-D187-4B8E-884C-4AF85B6BD0B5}" srcId="{DAA3A33A-C6C8-4F85-A6AF-9D30B39B33B3}" destId="{8A4AB629-B282-4745-ADE2-C9071908D7C3}" srcOrd="0" destOrd="0" parTransId="{674123B0-BDC3-48A1-9518-68E6BBFD2B9F}" sibTransId="{83F30AFF-65B3-444E-A303-15464B300276}"/>
    <dgm:cxn modelId="{776DCD18-5CE2-443C-91BD-8B0A08A73D44}" srcId="{0B848D86-C575-453A-AB15-2CB63ECE5236}" destId="{CFA30EAD-65BB-4508-B8DC-A0F07404104E}" srcOrd="0" destOrd="0" parTransId="{9B3B2A14-5863-4C00-BC30-7583EEBC4F58}" sibTransId="{41E9B77C-DB67-4F24-905D-12FBC81AB06E}"/>
    <dgm:cxn modelId="{0631671F-1238-4918-94FA-934224C46BC9}" type="presOf" srcId="{CFA30EAD-65BB-4508-B8DC-A0F07404104E}" destId="{90213FF3-7FDA-4561-9B32-6AB51E04086F}" srcOrd="0" destOrd="0" presId="urn:microsoft.com/office/officeart/2005/8/layout/vList2"/>
    <dgm:cxn modelId="{0B17D026-88D0-487E-A49F-906606D1DF29}" srcId="{CFA30EAD-65BB-4508-B8DC-A0F07404104E}" destId="{929A323F-78A5-4640-BC58-9978EB3FADBB}" srcOrd="0" destOrd="0" parTransId="{2A33A46D-5C0F-461E-B6A2-A35C8DB0B239}" sibTransId="{E2853511-D2BF-4A48-B2E5-DAE67D2D23AD}"/>
    <dgm:cxn modelId="{E5F1A227-6F60-44B0-A207-F0CE87C1DAB6}" type="presOf" srcId="{5601CF07-10DD-45A1-A6A3-1909A8D46204}" destId="{1D891DF4-B35F-4EE3-98FC-FDDC23722528}" srcOrd="0" destOrd="0" presId="urn:microsoft.com/office/officeart/2005/8/layout/vList2"/>
    <dgm:cxn modelId="{8893123A-F1C9-4A7D-ACE2-90E0C1308DE8}" srcId="{46A7BCB7-D606-4F90-9434-4031052A5C7B}" destId="{7D9121E3-0A97-49A0-95ED-1D575D19EBE7}" srcOrd="1" destOrd="0" parTransId="{1E5B0DC7-9E7D-490D-8CFB-F39C50CBD10B}" sibTransId="{153DCBE4-E00A-4581-B5EF-F468D74F0BB6}"/>
    <dgm:cxn modelId="{BB81D43A-4438-409C-A269-D49CAC66D911}" srcId="{0B848D86-C575-453A-AB15-2CB63ECE5236}" destId="{B961F717-8BE0-406F-A227-0DA57E754306}" srcOrd="2" destOrd="0" parTransId="{764AC573-6F64-4154-8356-73A8717B7F6F}" sibTransId="{2F7D280B-71BF-405B-A8D2-8A66F0303CB4}"/>
    <dgm:cxn modelId="{18F1C840-FE3B-4263-A6F1-785C8EF8EB1D}" type="presOf" srcId="{A321C65E-8786-4E12-87FD-163A74644C99}" destId="{473665C1-60B7-47D6-AFF9-C6212D24FDA7}" srcOrd="0" destOrd="0" presId="urn:microsoft.com/office/officeart/2005/8/layout/vList2"/>
    <dgm:cxn modelId="{5B0E2F5C-238D-4798-AD12-28C0176B3AB5}" srcId="{B961F717-8BE0-406F-A227-0DA57E754306}" destId="{4BE353FA-EBA1-41D2-AC5C-78AE67C04485}" srcOrd="0" destOrd="0" parTransId="{9C4A8A76-F319-46B1-BC33-B24B939AEE8F}" sibTransId="{EFC5A002-B8CE-4FB8-A76D-6D2A99475648}"/>
    <dgm:cxn modelId="{18765C61-C8B7-4878-A899-817C843ABFDD}" type="presOf" srcId="{46A7BCB7-D606-4F90-9434-4031052A5C7B}" destId="{050B18BC-B5EB-4558-995E-C8D3E16D159A}" srcOrd="0" destOrd="1" presId="urn:microsoft.com/office/officeart/2005/8/layout/vList2"/>
    <dgm:cxn modelId="{5CB96544-05E4-4B29-9576-724898F9501A}" type="presOf" srcId="{4AA62FAE-F82D-464A-9F66-564E34E20D95}" destId="{A3E29391-452C-4D0F-A53A-BDB3699B3464}" srcOrd="0" destOrd="0" presId="urn:microsoft.com/office/officeart/2005/8/layout/vList2"/>
    <dgm:cxn modelId="{E0557466-114F-43B5-A8AB-9A083B28A6C0}" srcId="{0B848D86-C575-453A-AB15-2CB63ECE5236}" destId="{4AA62FAE-F82D-464A-9F66-564E34E20D95}" srcOrd="4" destOrd="0" parTransId="{8A151150-882A-4538-987B-BCECBEF41A96}" sibTransId="{CA321A94-A74C-4E15-B248-EC78E7CCBD50}"/>
    <dgm:cxn modelId="{69DD9A46-E63D-464E-9E07-74A33E65DF9C}" type="presOf" srcId="{DAA3A33A-C6C8-4F85-A6AF-9D30B39B33B3}" destId="{53C77AD5-DFD1-4446-8BD1-8984BA54BABA}" srcOrd="0" destOrd="0" presId="urn:microsoft.com/office/officeart/2005/8/layout/vList2"/>
    <dgm:cxn modelId="{44D50169-1397-475C-A910-7102CF9A7136}" srcId="{0B848D86-C575-453A-AB15-2CB63ECE5236}" destId="{5601CF07-10DD-45A1-A6A3-1909A8D46204}" srcOrd="1" destOrd="0" parTransId="{6B42D8F4-B6A1-460F-8B09-BBD85BA7E0B8}" sibTransId="{4BD7FCBA-88E8-4610-806B-6F629E94E50F}"/>
    <dgm:cxn modelId="{E9D4CC71-F0F1-4A68-AB7E-DA0C20275929}" type="presOf" srcId="{0B848D86-C575-453A-AB15-2CB63ECE5236}" destId="{F375DD78-DE95-48B4-B57E-E950EF96B033}" srcOrd="0" destOrd="0" presId="urn:microsoft.com/office/officeart/2005/8/layout/vList2"/>
    <dgm:cxn modelId="{BB48B053-F5DB-409E-AEA6-55222DE58269}" srcId="{46A7BCB7-D606-4F90-9434-4031052A5C7B}" destId="{9410D2B0-EBA9-496F-9D4B-684C844D51F5}" srcOrd="0" destOrd="0" parTransId="{41EB3748-AC89-4D2F-9E7C-FEE33D93653D}" sibTransId="{ACAD522D-E029-43E7-A319-9C8CF52A99E1}"/>
    <dgm:cxn modelId="{76963E58-0A14-4B4B-B554-A1102676D4BA}" type="presOf" srcId="{7D9121E3-0A97-49A0-95ED-1D575D19EBE7}" destId="{050B18BC-B5EB-4558-995E-C8D3E16D159A}" srcOrd="0" destOrd="3" presId="urn:microsoft.com/office/officeart/2005/8/layout/vList2"/>
    <dgm:cxn modelId="{00C03D79-7FF9-4748-87D9-1B6031473A53}" srcId="{4AA62FAE-F82D-464A-9F66-564E34E20D95}" destId="{A321C65E-8786-4E12-87FD-163A74644C99}" srcOrd="0" destOrd="0" parTransId="{7B30375A-36FA-4446-9B75-2901EEA41624}" sibTransId="{7FBDE69C-4981-4C11-8B10-5C8A90738972}"/>
    <dgm:cxn modelId="{21D8D379-72BB-4507-8D0C-05AE060D4F0C}" srcId="{0B848D86-C575-453A-AB15-2CB63ECE5236}" destId="{DAA3A33A-C6C8-4F85-A6AF-9D30B39B33B3}" srcOrd="5" destOrd="0" parTransId="{161AE19D-23FE-4DC4-89AD-2CF5EC396365}" sibTransId="{3F3650FF-8301-47F5-A2BD-0CC1FD9CE22E}"/>
    <dgm:cxn modelId="{DBB4D880-B48D-4FB1-9048-C13317E3EE10}" type="presOf" srcId="{929A323F-78A5-4640-BC58-9978EB3FADBB}" destId="{050B18BC-B5EB-4558-995E-C8D3E16D159A}" srcOrd="0" destOrd="0" presId="urn:microsoft.com/office/officeart/2005/8/layout/vList2"/>
    <dgm:cxn modelId="{474D7EA3-BA34-4DB9-8204-7CB87853B2E4}" srcId="{CFA30EAD-65BB-4508-B8DC-A0F07404104E}" destId="{46A7BCB7-D606-4F90-9434-4031052A5C7B}" srcOrd="1" destOrd="0" parTransId="{59117603-1B30-4FBE-BAB9-4C75A670FAC4}" sibTransId="{344E9AC0-8C9D-4A15-9A4C-62B65EF49D53}"/>
    <dgm:cxn modelId="{BF852BA6-3A08-4648-A0D9-CA9C3078C7B2}" srcId="{B961F717-8BE0-406F-A227-0DA57E754306}" destId="{87F24D2D-3CBB-4545-9E11-01282F04B01B}" srcOrd="1" destOrd="0" parTransId="{99E7E54B-529F-4910-B8CE-E8FCBC9DED46}" sibTransId="{F9C007D2-B740-448C-B57F-A7DA8566E244}"/>
    <dgm:cxn modelId="{B7F0B0AC-ABA1-4F35-9D42-0C65AED403ED}" type="presOf" srcId="{8A4AB629-B282-4745-ADE2-C9071908D7C3}" destId="{4789B1D9-885A-4D2C-92C7-39359C09174E}" srcOrd="0" destOrd="0" presId="urn:microsoft.com/office/officeart/2005/8/layout/vList2"/>
    <dgm:cxn modelId="{A68CC4BD-8F07-4EF5-8A23-D837209C1AD7}" type="presOf" srcId="{CA496EDF-867B-482F-A495-8A95E9C1E4D1}" destId="{F036BFCB-5A35-496E-8A42-7F7756FBB0EC}" srcOrd="0" destOrd="0" presId="urn:microsoft.com/office/officeart/2005/8/layout/vList2"/>
    <dgm:cxn modelId="{E307ECD1-1E4F-4DAA-B015-436234276B2F}" type="presOf" srcId="{921B12CC-29D1-45D3-BB57-8022A3436EE2}" destId="{050B18BC-B5EB-4558-995E-C8D3E16D159A}" srcOrd="0" destOrd="4" presId="urn:microsoft.com/office/officeart/2005/8/layout/vList2"/>
    <dgm:cxn modelId="{808F71DB-D63B-46AB-BA6F-0DC8B211A98D}" type="presOf" srcId="{87F24D2D-3CBB-4545-9E11-01282F04B01B}" destId="{3DC84C4B-DE30-4FB0-B89B-7D6CBA1C6ACD}" srcOrd="0" destOrd="1" presId="urn:microsoft.com/office/officeart/2005/8/layout/vList2"/>
    <dgm:cxn modelId="{AC5CEADB-84FA-4E1F-A361-679AD2AA5AD2}" srcId="{CA496EDF-867B-482F-A495-8A95E9C1E4D1}" destId="{E1438D51-BBD0-4221-AA61-6B77FD6104A4}" srcOrd="0" destOrd="0" parTransId="{AEE32A46-053F-4C50-AA66-5D4F22F1FC93}" sibTransId="{3BF3DAEA-4F63-493F-AFCB-065ACAE9CAC3}"/>
    <dgm:cxn modelId="{1F9C34E2-C129-4200-9754-DDB7B6AB4520}" srcId="{0B848D86-C575-453A-AB15-2CB63ECE5236}" destId="{CA496EDF-867B-482F-A495-8A95E9C1E4D1}" srcOrd="3" destOrd="0" parTransId="{FBEB849A-C905-4373-BCA9-4991ED7AEC9C}" sibTransId="{F74FF845-E8E9-4FC8-BDBC-D11440DF3E0E}"/>
    <dgm:cxn modelId="{F9C7E5E3-1953-4B22-A7CC-1AB87510E908}" type="presOf" srcId="{4BE353FA-EBA1-41D2-AC5C-78AE67C04485}" destId="{3DC84C4B-DE30-4FB0-B89B-7D6CBA1C6ACD}" srcOrd="0" destOrd="0" presId="urn:microsoft.com/office/officeart/2005/8/layout/vList2"/>
    <dgm:cxn modelId="{EA76ADFA-CA9B-4C39-A531-248138A78A78}" type="presOf" srcId="{E1438D51-BBD0-4221-AA61-6B77FD6104A4}" destId="{9C895E8D-71F6-4272-884B-C26DBE4C54AF}" srcOrd="0" destOrd="0" presId="urn:microsoft.com/office/officeart/2005/8/layout/vList2"/>
    <dgm:cxn modelId="{4A85D78A-3D96-494B-939B-849D1DC8009C}" type="presParOf" srcId="{F375DD78-DE95-48B4-B57E-E950EF96B033}" destId="{90213FF3-7FDA-4561-9B32-6AB51E04086F}" srcOrd="0" destOrd="0" presId="urn:microsoft.com/office/officeart/2005/8/layout/vList2"/>
    <dgm:cxn modelId="{26363D57-FB4D-408C-A81F-124C208606BA}" type="presParOf" srcId="{F375DD78-DE95-48B4-B57E-E950EF96B033}" destId="{050B18BC-B5EB-4558-995E-C8D3E16D159A}" srcOrd="1" destOrd="0" presId="urn:microsoft.com/office/officeart/2005/8/layout/vList2"/>
    <dgm:cxn modelId="{49EFC8B2-1030-4439-AAC3-14A4782B4882}" type="presParOf" srcId="{F375DD78-DE95-48B4-B57E-E950EF96B033}" destId="{1D891DF4-B35F-4EE3-98FC-FDDC23722528}" srcOrd="2" destOrd="0" presId="urn:microsoft.com/office/officeart/2005/8/layout/vList2"/>
    <dgm:cxn modelId="{8B859568-91F7-4E7C-BC46-11C40886C5E0}" type="presParOf" srcId="{F375DD78-DE95-48B4-B57E-E950EF96B033}" destId="{A7CDBB4B-0855-478A-8A67-D53EE1EF2A4E}" srcOrd="3" destOrd="0" presId="urn:microsoft.com/office/officeart/2005/8/layout/vList2"/>
    <dgm:cxn modelId="{2490CAB2-1892-4BF4-BB3B-5266D44F00E6}" type="presParOf" srcId="{F375DD78-DE95-48B4-B57E-E950EF96B033}" destId="{A400DEBF-53E7-4486-BEEA-3C99C59D4418}" srcOrd="4" destOrd="0" presId="urn:microsoft.com/office/officeart/2005/8/layout/vList2"/>
    <dgm:cxn modelId="{419B2DFE-E7C6-42D6-8C8F-C3C9290EC840}" type="presParOf" srcId="{F375DD78-DE95-48B4-B57E-E950EF96B033}" destId="{3DC84C4B-DE30-4FB0-B89B-7D6CBA1C6ACD}" srcOrd="5" destOrd="0" presId="urn:microsoft.com/office/officeart/2005/8/layout/vList2"/>
    <dgm:cxn modelId="{2B8E932E-B22F-42DC-8927-5BFF2B2C3809}" type="presParOf" srcId="{F375DD78-DE95-48B4-B57E-E950EF96B033}" destId="{F036BFCB-5A35-496E-8A42-7F7756FBB0EC}" srcOrd="6" destOrd="0" presId="urn:microsoft.com/office/officeart/2005/8/layout/vList2"/>
    <dgm:cxn modelId="{58FAE649-ED11-428B-B079-BFBF41DB40F9}" type="presParOf" srcId="{F375DD78-DE95-48B4-B57E-E950EF96B033}" destId="{9C895E8D-71F6-4272-884B-C26DBE4C54AF}" srcOrd="7" destOrd="0" presId="urn:microsoft.com/office/officeart/2005/8/layout/vList2"/>
    <dgm:cxn modelId="{8556C072-2DB3-49B3-B9C3-A4BE18CD621F}" type="presParOf" srcId="{F375DD78-DE95-48B4-B57E-E950EF96B033}" destId="{A3E29391-452C-4D0F-A53A-BDB3699B3464}" srcOrd="8" destOrd="0" presId="urn:microsoft.com/office/officeart/2005/8/layout/vList2"/>
    <dgm:cxn modelId="{B7FB1960-E489-42AB-99F2-8D1ACA30D103}" type="presParOf" srcId="{F375DD78-DE95-48B4-B57E-E950EF96B033}" destId="{473665C1-60B7-47D6-AFF9-C6212D24FDA7}" srcOrd="9" destOrd="0" presId="urn:microsoft.com/office/officeart/2005/8/layout/vList2"/>
    <dgm:cxn modelId="{91FC9652-5F41-4333-B49C-BA6CFAAE11A6}" type="presParOf" srcId="{F375DD78-DE95-48B4-B57E-E950EF96B033}" destId="{53C77AD5-DFD1-4446-8BD1-8984BA54BABA}" srcOrd="10" destOrd="0" presId="urn:microsoft.com/office/officeart/2005/8/layout/vList2"/>
    <dgm:cxn modelId="{D3D19A4E-A4AB-473D-8A0A-32614198FA6F}" type="presParOf" srcId="{F375DD78-DE95-48B4-B57E-E950EF96B033}" destId="{4789B1D9-885A-4D2C-92C7-39359C09174E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20F5B-7F77-452E-A0C1-C7AE678480C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938A6B-79FD-4905-8341-AD665CA3CFD3}">
      <dgm:prSet/>
      <dgm:spPr/>
      <dgm:t>
        <a:bodyPr/>
        <a:lstStyle/>
        <a:p>
          <a:r>
            <a:rPr lang="en-US"/>
            <a:t>Completed over 2100 in-home PSGs</a:t>
          </a:r>
        </a:p>
      </dgm:t>
    </dgm:pt>
    <dgm:pt modelId="{A0A52CD9-3CBF-4567-B1AC-19220A75F13D}" type="parTrans" cxnId="{B421CF58-46EA-4744-9B6B-E8AA8CADD348}">
      <dgm:prSet/>
      <dgm:spPr/>
      <dgm:t>
        <a:bodyPr/>
        <a:lstStyle/>
        <a:p>
          <a:endParaRPr lang="en-US"/>
        </a:p>
      </dgm:t>
    </dgm:pt>
    <dgm:pt modelId="{5C61F278-17ED-4801-A805-77CDF24BF9C9}" type="sibTrans" cxnId="{B421CF58-46EA-4744-9B6B-E8AA8CADD348}">
      <dgm:prSet/>
      <dgm:spPr/>
      <dgm:t>
        <a:bodyPr/>
        <a:lstStyle/>
        <a:p>
          <a:endParaRPr lang="en-US"/>
        </a:p>
      </dgm:t>
    </dgm:pt>
    <dgm:pt modelId="{1EFDDF67-FE5A-43FA-A76B-517271AE50A1}">
      <dgm:prSet/>
      <dgm:spPr/>
      <dgm:t>
        <a:bodyPr/>
        <a:lstStyle/>
        <a:p>
          <a:r>
            <a:rPr lang="en-US"/>
            <a:t>High quality data and well-tolerated</a:t>
          </a:r>
        </a:p>
      </dgm:t>
    </dgm:pt>
    <dgm:pt modelId="{72D2472A-690B-467B-AF15-F2EC48D39049}" type="parTrans" cxnId="{9B8B7C2F-06B8-436B-BD7C-FE954E014AD2}">
      <dgm:prSet/>
      <dgm:spPr/>
      <dgm:t>
        <a:bodyPr/>
        <a:lstStyle/>
        <a:p>
          <a:endParaRPr lang="en-US"/>
        </a:p>
      </dgm:t>
    </dgm:pt>
    <dgm:pt modelId="{BA7851F0-B238-4DCD-9560-A93FDB8D5D5A}" type="sibTrans" cxnId="{9B8B7C2F-06B8-436B-BD7C-FE954E014AD2}">
      <dgm:prSet/>
      <dgm:spPr/>
      <dgm:t>
        <a:bodyPr/>
        <a:lstStyle/>
        <a:p>
          <a:endParaRPr lang="en-US"/>
        </a:p>
      </dgm:t>
    </dgm:pt>
    <dgm:pt modelId="{E574ECA7-167A-4EC3-8C45-18E00CA5C7A3}">
      <dgm:prSet/>
      <dgm:spPr/>
      <dgm:t>
        <a:bodyPr/>
        <a:lstStyle/>
        <a:p>
          <a:r>
            <a:rPr lang="en-US"/>
            <a:t>Published over 50 articles</a:t>
          </a:r>
        </a:p>
      </dgm:t>
    </dgm:pt>
    <dgm:pt modelId="{E73B12F1-4201-44FB-8200-D937F2069095}" type="parTrans" cxnId="{6BE60602-96F8-473E-B1FE-04F35472BFD0}">
      <dgm:prSet/>
      <dgm:spPr/>
      <dgm:t>
        <a:bodyPr/>
        <a:lstStyle/>
        <a:p>
          <a:endParaRPr lang="en-US"/>
        </a:p>
      </dgm:t>
    </dgm:pt>
    <dgm:pt modelId="{7F115177-1D78-41BE-8515-A200337EFD5F}" type="sibTrans" cxnId="{6BE60602-96F8-473E-B1FE-04F35472BFD0}">
      <dgm:prSet/>
      <dgm:spPr/>
      <dgm:t>
        <a:bodyPr/>
        <a:lstStyle/>
        <a:p>
          <a:endParaRPr lang="en-US"/>
        </a:p>
      </dgm:t>
    </dgm:pt>
    <dgm:pt modelId="{3416A91A-1837-4AE8-879F-AB004A3DDA5A}">
      <dgm:prSet/>
      <dgm:spPr/>
      <dgm:t>
        <a:bodyPr/>
        <a:lstStyle/>
        <a:p>
          <a:r>
            <a:rPr lang="en-US"/>
            <a:t>Prevalence in a multi-ethnic cohort</a:t>
          </a:r>
        </a:p>
      </dgm:t>
    </dgm:pt>
    <dgm:pt modelId="{B17309F3-E40F-48C5-A5A9-5464F349E036}" type="parTrans" cxnId="{CC348559-24CD-45C2-9855-3636E5BA45AC}">
      <dgm:prSet/>
      <dgm:spPr/>
      <dgm:t>
        <a:bodyPr/>
        <a:lstStyle/>
        <a:p>
          <a:endParaRPr lang="en-US"/>
        </a:p>
      </dgm:t>
    </dgm:pt>
    <dgm:pt modelId="{220A26CB-CF2A-48E8-A64D-419692F97814}" type="sibTrans" cxnId="{CC348559-24CD-45C2-9855-3636E5BA45AC}">
      <dgm:prSet/>
      <dgm:spPr/>
      <dgm:t>
        <a:bodyPr/>
        <a:lstStyle/>
        <a:p>
          <a:endParaRPr lang="en-US"/>
        </a:p>
      </dgm:t>
    </dgm:pt>
    <dgm:pt modelId="{BE855AEC-8A42-4B37-B237-5CE32AA1389D}">
      <dgm:prSet/>
      <dgm:spPr/>
      <dgm:t>
        <a:bodyPr/>
        <a:lstStyle/>
        <a:p>
          <a:r>
            <a:rPr lang="en-US" dirty="0"/>
            <a:t>Unique characteristics/mechanisms for sleep apnea in different groups</a:t>
          </a:r>
        </a:p>
      </dgm:t>
    </dgm:pt>
    <dgm:pt modelId="{76A21B0E-23EF-42CD-A1EC-52C65869DD4E}" type="parTrans" cxnId="{182515AA-94EB-427E-9044-4A9810F40256}">
      <dgm:prSet/>
      <dgm:spPr/>
      <dgm:t>
        <a:bodyPr/>
        <a:lstStyle/>
        <a:p>
          <a:endParaRPr lang="en-US"/>
        </a:p>
      </dgm:t>
    </dgm:pt>
    <dgm:pt modelId="{CA3082DB-FDAE-4A2D-A66A-8F7497713D7E}" type="sibTrans" cxnId="{182515AA-94EB-427E-9044-4A9810F40256}">
      <dgm:prSet/>
      <dgm:spPr/>
      <dgm:t>
        <a:bodyPr/>
        <a:lstStyle/>
        <a:p>
          <a:endParaRPr lang="en-US"/>
        </a:p>
      </dgm:t>
    </dgm:pt>
    <dgm:pt modelId="{326FE72F-D844-4AF5-888B-120D2981C407}">
      <dgm:prSet/>
      <dgm:spPr/>
      <dgm:t>
        <a:bodyPr/>
        <a:lstStyle/>
        <a:p>
          <a:r>
            <a:rPr lang="en-US"/>
            <a:t>Associations with a wide variety of health outcomes</a:t>
          </a:r>
        </a:p>
      </dgm:t>
    </dgm:pt>
    <dgm:pt modelId="{37468AE9-63A2-4EEB-90FB-11EBA7AAEF23}" type="parTrans" cxnId="{02B30290-30FC-4551-83EB-ADE704D8200E}">
      <dgm:prSet/>
      <dgm:spPr/>
      <dgm:t>
        <a:bodyPr/>
        <a:lstStyle/>
        <a:p>
          <a:endParaRPr lang="en-US"/>
        </a:p>
      </dgm:t>
    </dgm:pt>
    <dgm:pt modelId="{4BB4D2E1-6CAF-4063-8565-03D93FF2FC29}" type="sibTrans" cxnId="{02B30290-30FC-4551-83EB-ADE704D8200E}">
      <dgm:prSet/>
      <dgm:spPr/>
      <dgm:t>
        <a:bodyPr/>
        <a:lstStyle/>
        <a:p>
          <a:endParaRPr lang="en-US"/>
        </a:p>
      </dgm:t>
    </dgm:pt>
    <dgm:pt modelId="{D4CEEA99-3391-423C-BE7E-514219989803}" type="pres">
      <dgm:prSet presAssocID="{7E120F5B-7F77-452E-A0C1-C7AE678480C1}" presName="linear" presStyleCnt="0">
        <dgm:presLayoutVars>
          <dgm:animLvl val="lvl"/>
          <dgm:resizeHandles val="exact"/>
        </dgm:presLayoutVars>
      </dgm:prSet>
      <dgm:spPr/>
    </dgm:pt>
    <dgm:pt modelId="{6D37D4F3-63C6-4307-8A60-9E1D7C482CFD}" type="pres">
      <dgm:prSet presAssocID="{CF938A6B-79FD-4905-8341-AD665CA3CF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2BB847-244F-4CC3-A547-067B7B7484B8}" type="pres">
      <dgm:prSet presAssocID="{5C61F278-17ED-4801-A805-77CDF24BF9C9}" presName="spacer" presStyleCnt="0"/>
      <dgm:spPr/>
    </dgm:pt>
    <dgm:pt modelId="{EAB553C2-04A5-4636-8D94-617607C92BD8}" type="pres">
      <dgm:prSet presAssocID="{1EFDDF67-FE5A-43FA-A76B-517271AE50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508495-1ADF-46EF-9C1B-4A8A5A67EDF1}" type="pres">
      <dgm:prSet presAssocID="{BA7851F0-B238-4DCD-9560-A93FDB8D5D5A}" presName="spacer" presStyleCnt="0"/>
      <dgm:spPr/>
    </dgm:pt>
    <dgm:pt modelId="{DC0FEBC8-1786-458D-82CA-925752B5A15D}" type="pres">
      <dgm:prSet presAssocID="{E574ECA7-167A-4EC3-8C45-18E00CA5C7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D166C0-C4B1-4C9F-B2BC-3C1988468389}" type="pres">
      <dgm:prSet presAssocID="{E574ECA7-167A-4EC3-8C45-18E00CA5C7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E60602-96F8-473E-B1FE-04F35472BFD0}" srcId="{7E120F5B-7F77-452E-A0C1-C7AE678480C1}" destId="{E574ECA7-167A-4EC3-8C45-18E00CA5C7A3}" srcOrd="2" destOrd="0" parTransId="{E73B12F1-4201-44FB-8200-D937F2069095}" sibTransId="{7F115177-1D78-41BE-8515-A200337EFD5F}"/>
    <dgm:cxn modelId="{7293A51D-4175-42E5-8731-03EC99C16A85}" type="presOf" srcId="{7E120F5B-7F77-452E-A0C1-C7AE678480C1}" destId="{D4CEEA99-3391-423C-BE7E-514219989803}" srcOrd="0" destOrd="0" presId="urn:microsoft.com/office/officeart/2005/8/layout/vList2"/>
    <dgm:cxn modelId="{A0216924-E9F2-4AB6-B809-9F6F6D20D732}" type="presOf" srcId="{3416A91A-1837-4AE8-879F-AB004A3DDA5A}" destId="{4ED166C0-C4B1-4C9F-B2BC-3C1988468389}" srcOrd="0" destOrd="0" presId="urn:microsoft.com/office/officeart/2005/8/layout/vList2"/>
    <dgm:cxn modelId="{9B8B7C2F-06B8-436B-BD7C-FE954E014AD2}" srcId="{7E120F5B-7F77-452E-A0C1-C7AE678480C1}" destId="{1EFDDF67-FE5A-43FA-A76B-517271AE50A1}" srcOrd="1" destOrd="0" parTransId="{72D2472A-690B-467B-AF15-F2EC48D39049}" sibTransId="{BA7851F0-B238-4DCD-9560-A93FDB8D5D5A}"/>
    <dgm:cxn modelId="{756DFA3E-5CDB-4E15-BC67-CAB27A16B5D8}" type="presOf" srcId="{E574ECA7-167A-4EC3-8C45-18E00CA5C7A3}" destId="{DC0FEBC8-1786-458D-82CA-925752B5A15D}" srcOrd="0" destOrd="0" presId="urn:microsoft.com/office/officeart/2005/8/layout/vList2"/>
    <dgm:cxn modelId="{B421CF58-46EA-4744-9B6B-E8AA8CADD348}" srcId="{7E120F5B-7F77-452E-A0C1-C7AE678480C1}" destId="{CF938A6B-79FD-4905-8341-AD665CA3CFD3}" srcOrd="0" destOrd="0" parTransId="{A0A52CD9-3CBF-4567-B1AC-19220A75F13D}" sibTransId="{5C61F278-17ED-4801-A805-77CDF24BF9C9}"/>
    <dgm:cxn modelId="{CC348559-24CD-45C2-9855-3636E5BA45AC}" srcId="{E574ECA7-167A-4EC3-8C45-18E00CA5C7A3}" destId="{3416A91A-1837-4AE8-879F-AB004A3DDA5A}" srcOrd="0" destOrd="0" parTransId="{B17309F3-E40F-48C5-A5A9-5464F349E036}" sibTransId="{220A26CB-CF2A-48E8-A64D-419692F97814}"/>
    <dgm:cxn modelId="{7C85D488-852B-4292-90B2-C45683CB05CA}" type="presOf" srcId="{326FE72F-D844-4AF5-888B-120D2981C407}" destId="{4ED166C0-C4B1-4C9F-B2BC-3C1988468389}" srcOrd="0" destOrd="2" presId="urn:microsoft.com/office/officeart/2005/8/layout/vList2"/>
    <dgm:cxn modelId="{19E8A98D-DDEC-427C-A7EE-29F3F8B2A698}" type="presOf" srcId="{1EFDDF67-FE5A-43FA-A76B-517271AE50A1}" destId="{EAB553C2-04A5-4636-8D94-617607C92BD8}" srcOrd="0" destOrd="0" presId="urn:microsoft.com/office/officeart/2005/8/layout/vList2"/>
    <dgm:cxn modelId="{02B30290-30FC-4551-83EB-ADE704D8200E}" srcId="{E574ECA7-167A-4EC3-8C45-18E00CA5C7A3}" destId="{326FE72F-D844-4AF5-888B-120D2981C407}" srcOrd="2" destOrd="0" parTransId="{37468AE9-63A2-4EEB-90FB-11EBA7AAEF23}" sibTransId="{4BB4D2E1-6CAF-4063-8565-03D93FF2FC29}"/>
    <dgm:cxn modelId="{182515AA-94EB-427E-9044-4A9810F40256}" srcId="{E574ECA7-167A-4EC3-8C45-18E00CA5C7A3}" destId="{BE855AEC-8A42-4B37-B237-5CE32AA1389D}" srcOrd="1" destOrd="0" parTransId="{76A21B0E-23EF-42CD-A1EC-52C65869DD4E}" sibTransId="{CA3082DB-FDAE-4A2D-A66A-8F7497713D7E}"/>
    <dgm:cxn modelId="{8FB239CF-2097-41ED-9D99-A939BCB8E06E}" type="presOf" srcId="{BE855AEC-8A42-4B37-B237-5CE32AA1389D}" destId="{4ED166C0-C4B1-4C9F-B2BC-3C1988468389}" srcOrd="0" destOrd="1" presId="urn:microsoft.com/office/officeart/2005/8/layout/vList2"/>
    <dgm:cxn modelId="{A8AC54E9-F1FD-4186-B267-445D79220B0A}" type="presOf" srcId="{CF938A6B-79FD-4905-8341-AD665CA3CFD3}" destId="{6D37D4F3-63C6-4307-8A60-9E1D7C482CFD}" srcOrd="0" destOrd="0" presId="urn:microsoft.com/office/officeart/2005/8/layout/vList2"/>
    <dgm:cxn modelId="{2F8B4A3B-7B77-4FC9-AE92-32E0D76A1B2F}" type="presParOf" srcId="{D4CEEA99-3391-423C-BE7E-514219989803}" destId="{6D37D4F3-63C6-4307-8A60-9E1D7C482CFD}" srcOrd="0" destOrd="0" presId="urn:microsoft.com/office/officeart/2005/8/layout/vList2"/>
    <dgm:cxn modelId="{76024A43-7B35-4C1C-99E6-54C95BE57400}" type="presParOf" srcId="{D4CEEA99-3391-423C-BE7E-514219989803}" destId="{F42BB847-244F-4CC3-A547-067B7B7484B8}" srcOrd="1" destOrd="0" presId="urn:microsoft.com/office/officeart/2005/8/layout/vList2"/>
    <dgm:cxn modelId="{4C1184DD-9156-4199-A894-FD18024A9F96}" type="presParOf" srcId="{D4CEEA99-3391-423C-BE7E-514219989803}" destId="{EAB553C2-04A5-4636-8D94-617607C92BD8}" srcOrd="2" destOrd="0" presId="urn:microsoft.com/office/officeart/2005/8/layout/vList2"/>
    <dgm:cxn modelId="{01B03770-FD0C-49D2-A007-F5E68FF529E6}" type="presParOf" srcId="{D4CEEA99-3391-423C-BE7E-514219989803}" destId="{B8508495-1ADF-46EF-9C1B-4A8A5A67EDF1}" srcOrd="3" destOrd="0" presId="urn:microsoft.com/office/officeart/2005/8/layout/vList2"/>
    <dgm:cxn modelId="{E598FD61-17B6-435E-AA50-13C63925019F}" type="presParOf" srcId="{D4CEEA99-3391-423C-BE7E-514219989803}" destId="{DC0FEBC8-1786-458D-82CA-925752B5A15D}" srcOrd="4" destOrd="0" presId="urn:microsoft.com/office/officeart/2005/8/layout/vList2"/>
    <dgm:cxn modelId="{D18BBBB2-B7DA-43F6-B206-806025973387}" type="presParOf" srcId="{D4CEEA99-3391-423C-BE7E-514219989803}" destId="{4ED166C0-C4B1-4C9F-B2BC-3C198846838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DBB0A-47DA-4FD5-B5C1-5007ABC727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51CCB9-050F-4330-B7EC-609EC6525017}">
      <dgm:prSet/>
      <dgm:spPr/>
      <dgm:t>
        <a:bodyPr/>
        <a:lstStyle/>
        <a:p>
          <a:r>
            <a:rPr lang="en-US" b="1"/>
            <a:t>Older men</a:t>
          </a:r>
          <a:endParaRPr lang="en-US"/>
        </a:p>
      </dgm:t>
    </dgm:pt>
    <dgm:pt modelId="{12046AB4-8AAA-4429-8DDD-A387580BBF21}" type="parTrans" cxnId="{533D62B2-8378-4C80-A7A3-6EE8D55F9593}">
      <dgm:prSet/>
      <dgm:spPr/>
      <dgm:t>
        <a:bodyPr/>
        <a:lstStyle/>
        <a:p>
          <a:endParaRPr lang="en-US"/>
        </a:p>
      </dgm:t>
    </dgm:pt>
    <dgm:pt modelId="{6145C625-6102-4821-BFDF-BB4FA8510354}" type="sibTrans" cxnId="{533D62B2-8378-4C80-A7A3-6EE8D55F9593}">
      <dgm:prSet/>
      <dgm:spPr/>
      <dgm:t>
        <a:bodyPr/>
        <a:lstStyle/>
        <a:p>
          <a:endParaRPr lang="en-US"/>
        </a:p>
      </dgm:t>
    </dgm:pt>
    <dgm:pt modelId="{DEBE16F3-3BD8-4D01-A5D6-4DC496D2B724}">
      <dgm:prSet/>
      <dgm:spPr/>
      <dgm:t>
        <a:bodyPr/>
        <a:lstStyle/>
        <a:p>
          <a:r>
            <a:rPr lang="en-US" b="1"/>
            <a:t>More collapsible airway</a:t>
          </a:r>
          <a:endParaRPr lang="en-US"/>
        </a:p>
      </dgm:t>
    </dgm:pt>
    <dgm:pt modelId="{93F72D99-3ABA-4FC1-99D1-9F6AC2831658}" type="parTrans" cxnId="{57648130-93F2-48A3-B9BF-7341CC7152D4}">
      <dgm:prSet/>
      <dgm:spPr/>
      <dgm:t>
        <a:bodyPr/>
        <a:lstStyle/>
        <a:p>
          <a:endParaRPr lang="en-US"/>
        </a:p>
      </dgm:t>
    </dgm:pt>
    <dgm:pt modelId="{DAFFC589-2254-4409-B9E3-31A151118932}" type="sibTrans" cxnId="{57648130-93F2-48A3-B9BF-7341CC7152D4}">
      <dgm:prSet/>
      <dgm:spPr/>
      <dgm:t>
        <a:bodyPr/>
        <a:lstStyle/>
        <a:p>
          <a:endParaRPr lang="en-US"/>
        </a:p>
      </dgm:t>
    </dgm:pt>
    <dgm:pt modelId="{13591442-2087-4162-9F79-F9224CC6F480}">
      <dgm:prSet/>
      <dgm:spPr/>
      <dgm:t>
        <a:bodyPr/>
        <a:lstStyle/>
        <a:p>
          <a:r>
            <a:rPr lang="en-US" b="1" dirty="0"/>
            <a:t>May be most susceptible to residual sleep apnea with therapies that only address anatomy </a:t>
          </a:r>
          <a:endParaRPr lang="en-US" dirty="0"/>
        </a:p>
      </dgm:t>
    </dgm:pt>
    <dgm:pt modelId="{47A24AE8-E969-4C8D-B231-36838F0A87AC}" type="parTrans" cxnId="{534CF1B6-CB52-4ED6-9CDF-DF605F25BBAA}">
      <dgm:prSet/>
      <dgm:spPr/>
      <dgm:t>
        <a:bodyPr/>
        <a:lstStyle/>
        <a:p>
          <a:endParaRPr lang="en-US"/>
        </a:p>
      </dgm:t>
    </dgm:pt>
    <dgm:pt modelId="{6428C299-5D40-4929-993A-06A72DFCCBD3}" type="sibTrans" cxnId="{534CF1B6-CB52-4ED6-9CDF-DF605F25BBAA}">
      <dgm:prSet/>
      <dgm:spPr/>
      <dgm:t>
        <a:bodyPr/>
        <a:lstStyle/>
        <a:p>
          <a:endParaRPr lang="en-US"/>
        </a:p>
      </dgm:t>
    </dgm:pt>
    <dgm:pt modelId="{D0EEB7CF-160F-4A7A-853B-CE15BE9D6ABA}">
      <dgm:prSet/>
      <dgm:spPr/>
      <dgm:t>
        <a:bodyPr/>
        <a:lstStyle/>
        <a:p>
          <a:r>
            <a:rPr lang="en-GB" b="1"/>
            <a:t>Women</a:t>
          </a:r>
          <a:endParaRPr lang="en-US"/>
        </a:p>
      </dgm:t>
    </dgm:pt>
    <dgm:pt modelId="{5A23AA25-C170-4A40-B756-A47CC4B8DD9D}" type="parTrans" cxnId="{0DCB0220-677A-442E-A841-E5B8A50EA164}">
      <dgm:prSet/>
      <dgm:spPr/>
      <dgm:t>
        <a:bodyPr/>
        <a:lstStyle/>
        <a:p>
          <a:endParaRPr lang="en-US"/>
        </a:p>
      </dgm:t>
    </dgm:pt>
    <dgm:pt modelId="{4F8B116D-664A-4248-AC28-67B197A9EBE1}" type="sibTrans" cxnId="{0DCB0220-677A-442E-A841-E5B8A50EA164}">
      <dgm:prSet/>
      <dgm:spPr/>
      <dgm:t>
        <a:bodyPr/>
        <a:lstStyle/>
        <a:p>
          <a:endParaRPr lang="en-US"/>
        </a:p>
      </dgm:t>
    </dgm:pt>
    <dgm:pt modelId="{610603AA-91E7-44E0-A417-3CFC99592C89}">
      <dgm:prSet/>
      <dgm:spPr/>
      <dgm:t>
        <a:bodyPr/>
        <a:lstStyle/>
        <a:p>
          <a:r>
            <a:rPr lang="en-GB" b="1"/>
            <a:t>Shorter apneas, awake more easily </a:t>
          </a:r>
          <a:endParaRPr lang="en-US"/>
        </a:p>
      </dgm:t>
    </dgm:pt>
    <dgm:pt modelId="{80486EF5-873D-4F93-8213-E91E96CE0A5B}" type="parTrans" cxnId="{4C410C46-67E8-427D-9928-6A007F3A612D}">
      <dgm:prSet/>
      <dgm:spPr/>
      <dgm:t>
        <a:bodyPr/>
        <a:lstStyle/>
        <a:p>
          <a:endParaRPr lang="en-US"/>
        </a:p>
      </dgm:t>
    </dgm:pt>
    <dgm:pt modelId="{46A27B13-7790-4DFC-9EEE-7EBCD555FE83}" type="sibTrans" cxnId="{4C410C46-67E8-427D-9928-6A007F3A612D}">
      <dgm:prSet/>
      <dgm:spPr/>
      <dgm:t>
        <a:bodyPr/>
        <a:lstStyle/>
        <a:p>
          <a:endParaRPr lang="en-US"/>
        </a:p>
      </dgm:t>
    </dgm:pt>
    <dgm:pt modelId="{F1E6123A-1C6B-4811-A1BD-9201A2BACE18}">
      <dgm:prSet/>
      <dgm:spPr/>
      <dgm:t>
        <a:bodyPr/>
        <a:lstStyle/>
        <a:p>
          <a:r>
            <a:rPr lang="en-GB" b="1" dirty="0"/>
            <a:t>May be less tolerant of CPAP</a:t>
          </a:r>
          <a:endParaRPr lang="en-US" dirty="0"/>
        </a:p>
      </dgm:t>
    </dgm:pt>
    <dgm:pt modelId="{D75C2B11-98F0-48EB-BDA9-2D73F1BAF9B1}" type="parTrans" cxnId="{83882875-B023-4A2C-9A0B-24FC108CFBF0}">
      <dgm:prSet/>
      <dgm:spPr/>
      <dgm:t>
        <a:bodyPr/>
        <a:lstStyle/>
        <a:p>
          <a:endParaRPr lang="en-US"/>
        </a:p>
      </dgm:t>
    </dgm:pt>
    <dgm:pt modelId="{0A0E3DA6-48CA-46D4-98FD-CAF864055C28}" type="sibTrans" cxnId="{83882875-B023-4A2C-9A0B-24FC108CFBF0}">
      <dgm:prSet/>
      <dgm:spPr/>
      <dgm:t>
        <a:bodyPr/>
        <a:lstStyle/>
        <a:p>
          <a:endParaRPr lang="en-US"/>
        </a:p>
      </dgm:t>
    </dgm:pt>
    <dgm:pt modelId="{97E9857F-EA68-4C8B-8FDE-E9664BCA48E8}">
      <dgm:prSet/>
      <dgm:spPr/>
      <dgm:t>
        <a:bodyPr/>
        <a:lstStyle/>
        <a:p>
          <a:r>
            <a:rPr lang="en-GB" b="1" dirty="0"/>
            <a:t>May benefit from hypnotics</a:t>
          </a:r>
          <a:endParaRPr lang="en-US" dirty="0"/>
        </a:p>
      </dgm:t>
    </dgm:pt>
    <dgm:pt modelId="{F94E365C-E3FF-487D-8AE4-91F8974DD49A}" type="parTrans" cxnId="{EDC1286F-78FA-47F3-848C-DFF10CF099A8}">
      <dgm:prSet/>
      <dgm:spPr/>
      <dgm:t>
        <a:bodyPr/>
        <a:lstStyle/>
        <a:p>
          <a:endParaRPr lang="en-US"/>
        </a:p>
      </dgm:t>
    </dgm:pt>
    <dgm:pt modelId="{696602F6-DADF-49C5-8AD7-68AB80CA2AE9}" type="sibTrans" cxnId="{EDC1286F-78FA-47F3-848C-DFF10CF099A8}">
      <dgm:prSet/>
      <dgm:spPr/>
      <dgm:t>
        <a:bodyPr/>
        <a:lstStyle/>
        <a:p>
          <a:endParaRPr lang="en-US"/>
        </a:p>
      </dgm:t>
    </dgm:pt>
    <dgm:pt modelId="{81E00E3A-FEE4-42B0-84EA-A431371A3108}" type="pres">
      <dgm:prSet presAssocID="{02FDBB0A-47DA-4FD5-B5C1-5007ABC727B1}" presName="linear" presStyleCnt="0">
        <dgm:presLayoutVars>
          <dgm:animLvl val="lvl"/>
          <dgm:resizeHandles val="exact"/>
        </dgm:presLayoutVars>
      </dgm:prSet>
      <dgm:spPr/>
    </dgm:pt>
    <dgm:pt modelId="{55A2D45B-622D-4808-9D14-2DD335398C0B}" type="pres">
      <dgm:prSet presAssocID="{6451CCB9-050F-4330-B7EC-609EC65250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10AF1F-E606-46B4-B69C-8102D7ADC0D2}" type="pres">
      <dgm:prSet presAssocID="{6451CCB9-050F-4330-B7EC-609EC6525017}" presName="childText" presStyleLbl="revTx" presStyleIdx="0" presStyleCnt="2">
        <dgm:presLayoutVars>
          <dgm:bulletEnabled val="1"/>
        </dgm:presLayoutVars>
      </dgm:prSet>
      <dgm:spPr/>
    </dgm:pt>
    <dgm:pt modelId="{E01F2126-9B48-4954-9102-DB5BCC32CEB3}" type="pres">
      <dgm:prSet presAssocID="{D0EEB7CF-160F-4A7A-853B-CE15BE9D6AB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0F24B6-B0B4-4474-A75D-606F304BCD19}" type="pres">
      <dgm:prSet presAssocID="{D0EEB7CF-160F-4A7A-853B-CE15BE9D6A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D27B91E-8603-4D23-AC18-ED3055C43BBA}" type="presOf" srcId="{DEBE16F3-3BD8-4D01-A5D6-4DC496D2B724}" destId="{BE10AF1F-E606-46B4-B69C-8102D7ADC0D2}" srcOrd="0" destOrd="0" presId="urn:microsoft.com/office/officeart/2005/8/layout/vList2"/>
    <dgm:cxn modelId="{0DCB0220-677A-442E-A841-E5B8A50EA164}" srcId="{02FDBB0A-47DA-4FD5-B5C1-5007ABC727B1}" destId="{D0EEB7CF-160F-4A7A-853B-CE15BE9D6ABA}" srcOrd="1" destOrd="0" parTransId="{5A23AA25-C170-4A40-B756-A47CC4B8DD9D}" sibTransId="{4F8B116D-664A-4248-AC28-67B197A9EBE1}"/>
    <dgm:cxn modelId="{B3B5AE2B-735F-48FF-9175-FBDF286E5D8A}" type="presOf" srcId="{6451CCB9-050F-4330-B7EC-609EC6525017}" destId="{55A2D45B-622D-4808-9D14-2DD335398C0B}" srcOrd="0" destOrd="0" presId="urn:microsoft.com/office/officeart/2005/8/layout/vList2"/>
    <dgm:cxn modelId="{57648130-93F2-48A3-B9BF-7341CC7152D4}" srcId="{6451CCB9-050F-4330-B7EC-609EC6525017}" destId="{DEBE16F3-3BD8-4D01-A5D6-4DC496D2B724}" srcOrd="0" destOrd="0" parTransId="{93F72D99-3ABA-4FC1-99D1-9F6AC2831658}" sibTransId="{DAFFC589-2254-4409-B9E3-31A151118932}"/>
    <dgm:cxn modelId="{E9614638-9EE8-4642-80C6-7A1480B2E12D}" type="presOf" srcId="{02FDBB0A-47DA-4FD5-B5C1-5007ABC727B1}" destId="{81E00E3A-FEE4-42B0-84EA-A431371A3108}" srcOrd="0" destOrd="0" presId="urn:microsoft.com/office/officeart/2005/8/layout/vList2"/>
    <dgm:cxn modelId="{4C410C46-67E8-427D-9928-6A007F3A612D}" srcId="{D0EEB7CF-160F-4A7A-853B-CE15BE9D6ABA}" destId="{610603AA-91E7-44E0-A417-3CFC99592C89}" srcOrd="0" destOrd="0" parTransId="{80486EF5-873D-4F93-8213-E91E96CE0A5B}" sibTransId="{46A27B13-7790-4DFC-9EEE-7EBCD555FE83}"/>
    <dgm:cxn modelId="{C0855A4A-25CF-4B6B-889C-DA8B799F2969}" type="presOf" srcId="{D0EEB7CF-160F-4A7A-853B-CE15BE9D6ABA}" destId="{E01F2126-9B48-4954-9102-DB5BCC32CEB3}" srcOrd="0" destOrd="0" presId="urn:microsoft.com/office/officeart/2005/8/layout/vList2"/>
    <dgm:cxn modelId="{EDC1286F-78FA-47F3-848C-DFF10CF099A8}" srcId="{610603AA-91E7-44E0-A417-3CFC99592C89}" destId="{97E9857F-EA68-4C8B-8FDE-E9664BCA48E8}" srcOrd="1" destOrd="0" parTransId="{F94E365C-E3FF-487D-8AE4-91F8974DD49A}" sibTransId="{696602F6-DADF-49C5-8AD7-68AB80CA2AE9}"/>
    <dgm:cxn modelId="{83882875-B023-4A2C-9A0B-24FC108CFBF0}" srcId="{610603AA-91E7-44E0-A417-3CFC99592C89}" destId="{F1E6123A-1C6B-4811-A1BD-9201A2BACE18}" srcOrd="0" destOrd="0" parTransId="{D75C2B11-98F0-48EB-BDA9-2D73F1BAF9B1}" sibTransId="{0A0E3DA6-48CA-46D4-98FD-CAF864055C28}"/>
    <dgm:cxn modelId="{84AF8A91-CD42-4146-83EC-93A89B325304}" type="presOf" srcId="{97E9857F-EA68-4C8B-8FDE-E9664BCA48E8}" destId="{F70F24B6-B0B4-4474-A75D-606F304BCD19}" srcOrd="0" destOrd="2" presId="urn:microsoft.com/office/officeart/2005/8/layout/vList2"/>
    <dgm:cxn modelId="{699D67AD-565D-4AF2-883E-664338261963}" type="presOf" srcId="{13591442-2087-4162-9F79-F9224CC6F480}" destId="{BE10AF1F-E606-46B4-B69C-8102D7ADC0D2}" srcOrd="0" destOrd="1" presId="urn:microsoft.com/office/officeart/2005/8/layout/vList2"/>
    <dgm:cxn modelId="{533D62B2-8378-4C80-A7A3-6EE8D55F9593}" srcId="{02FDBB0A-47DA-4FD5-B5C1-5007ABC727B1}" destId="{6451CCB9-050F-4330-B7EC-609EC6525017}" srcOrd="0" destOrd="0" parTransId="{12046AB4-8AAA-4429-8DDD-A387580BBF21}" sibTransId="{6145C625-6102-4821-BFDF-BB4FA8510354}"/>
    <dgm:cxn modelId="{534CF1B6-CB52-4ED6-9CDF-DF605F25BBAA}" srcId="{DEBE16F3-3BD8-4D01-A5D6-4DC496D2B724}" destId="{13591442-2087-4162-9F79-F9224CC6F480}" srcOrd="0" destOrd="0" parTransId="{47A24AE8-E969-4C8D-B231-36838F0A87AC}" sibTransId="{6428C299-5D40-4929-993A-06A72DFCCBD3}"/>
    <dgm:cxn modelId="{7FE145CD-72A5-41DE-8448-8FCB8DC2FD45}" type="presOf" srcId="{610603AA-91E7-44E0-A417-3CFC99592C89}" destId="{F70F24B6-B0B4-4474-A75D-606F304BCD19}" srcOrd="0" destOrd="0" presId="urn:microsoft.com/office/officeart/2005/8/layout/vList2"/>
    <dgm:cxn modelId="{145844DC-9068-4D3E-9C7D-23859E5C2124}" type="presOf" srcId="{F1E6123A-1C6B-4811-A1BD-9201A2BACE18}" destId="{F70F24B6-B0B4-4474-A75D-606F304BCD19}" srcOrd="0" destOrd="1" presId="urn:microsoft.com/office/officeart/2005/8/layout/vList2"/>
    <dgm:cxn modelId="{5CD9A446-28B7-4BBD-93DD-EA634FDE3153}" type="presParOf" srcId="{81E00E3A-FEE4-42B0-84EA-A431371A3108}" destId="{55A2D45B-622D-4808-9D14-2DD335398C0B}" srcOrd="0" destOrd="0" presId="urn:microsoft.com/office/officeart/2005/8/layout/vList2"/>
    <dgm:cxn modelId="{DC0B3D14-72BB-415B-8E34-34D421C067DC}" type="presParOf" srcId="{81E00E3A-FEE4-42B0-84EA-A431371A3108}" destId="{BE10AF1F-E606-46B4-B69C-8102D7ADC0D2}" srcOrd="1" destOrd="0" presId="urn:microsoft.com/office/officeart/2005/8/layout/vList2"/>
    <dgm:cxn modelId="{A30A5A16-BE02-454A-9386-7298D31FCE93}" type="presParOf" srcId="{81E00E3A-FEE4-42B0-84EA-A431371A3108}" destId="{E01F2126-9B48-4954-9102-DB5BCC32CEB3}" srcOrd="2" destOrd="0" presId="urn:microsoft.com/office/officeart/2005/8/layout/vList2"/>
    <dgm:cxn modelId="{7C92A98F-1526-4228-9C12-C27126C11D7B}" type="presParOf" srcId="{81E00E3A-FEE4-42B0-84EA-A431371A3108}" destId="{F70F24B6-B0B4-4474-A75D-606F304BC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13FF3-7FDA-4561-9B32-6AB51E04086F}">
      <dsp:nvSpPr>
        <dsp:cNvPr id="0" name=""/>
        <dsp:cNvSpPr/>
      </dsp:nvSpPr>
      <dsp:spPr>
        <a:xfrm>
          <a:off x="0" y="23901"/>
          <a:ext cx="40386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AHI (Apnea Hypopnea Index) </a:t>
          </a:r>
        </a:p>
      </dsp:txBody>
      <dsp:txXfrm>
        <a:off x="18734" y="42635"/>
        <a:ext cx="4001132" cy="346292"/>
      </dsp:txXfrm>
    </dsp:sp>
    <dsp:sp modelId="{050B18BC-B5EB-4558-995E-C8D3E16D159A}">
      <dsp:nvSpPr>
        <dsp:cNvPr id="0" name=""/>
        <dsp:cNvSpPr/>
      </dsp:nvSpPr>
      <dsp:spPr>
        <a:xfrm>
          <a:off x="0" y="407661"/>
          <a:ext cx="4038600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Apnea—no breathing for </a:t>
          </a:r>
          <a:r>
            <a:rPr lang="en-US" sz="1200" u="sng" kern="1200"/>
            <a:t>&gt;</a:t>
          </a:r>
          <a:r>
            <a:rPr lang="en-US" sz="1200" kern="1200"/>
            <a:t> 10 sec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Hypopnea- partial breathing for </a:t>
          </a:r>
          <a:r>
            <a:rPr lang="en-US" sz="1200" u="sng" kern="1200" dirty="0"/>
            <a:t>&gt;</a:t>
          </a:r>
          <a:r>
            <a:rPr lang="en-US" sz="1200" kern="1200" dirty="0"/>
            <a:t> 10 sec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Obstructive- with effort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Central- with no effort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AHI: Average number of Hypopneas and Apneas per hr of sleep</a:t>
          </a:r>
        </a:p>
      </dsp:txBody>
      <dsp:txXfrm>
        <a:off x="0" y="407661"/>
        <a:ext cx="4038600" cy="1225440"/>
      </dsp:txXfrm>
    </dsp:sp>
    <dsp:sp modelId="{1D891DF4-B35F-4EE3-98FC-FDDC23722528}">
      <dsp:nvSpPr>
        <dsp:cNvPr id="0" name=""/>
        <dsp:cNvSpPr/>
      </dsp:nvSpPr>
      <dsp:spPr>
        <a:xfrm>
          <a:off x="0" y="1633101"/>
          <a:ext cx="40386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Measures of oxygenation</a:t>
          </a:r>
        </a:p>
      </dsp:txBody>
      <dsp:txXfrm>
        <a:off x="18734" y="1651835"/>
        <a:ext cx="4001132" cy="346292"/>
      </dsp:txXfrm>
    </dsp:sp>
    <dsp:sp modelId="{A400DEBF-53E7-4486-BEEA-3C99C59D4418}">
      <dsp:nvSpPr>
        <dsp:cNvPr id="0" name=""/>
        <dsp:cNvSpPr/>
      </dsp:nvSpPr>
      <dsp:spPr>
        <a:xfrm>
          <a:off x="0" y="2062941"/>
          <a:ext cx="40386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Arousal Index</a:t>
          </a:r>
        </a:p>
      </dsp:txBody>
      <dsp:txXfrm>
        <a:off x="18734" y="2081675"/>
        <a:ext cx="4001132" cy="346292"/>
      </dsp:txXfrm>
    </dsp:sp>
    <dsp:sp modelId="{3DC84C4B-DE30-4FB0-B89B-7D6CBA1C6ACD}">
      <dsp:nvSpPr>
        <dsp:cNvPr id="0" name=""/>
        <dsp:cNvSpPr/>
      </dsp:nvSpPr>
      <dsp:spPr>
        <a:xfrm>
          <a:off x="0" y="2446701"/>
          <a:ext cx="4038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Brief (3-29 sec) awakening from sleep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ArI: Average number of Arousals per hr of sleep</a:t>
          </a:r>
        </a:p>
      </dsp:txBody>
      <dsp:txXfrm>
        <a:off x="0" y="2446701"/>
        <a:ext cx="4038600" cy="414000"/>
      </dsp:txXfrm>
    </dsp:sp>
    <dsp:sp modelId="{F036BFCB-5A35-496E-8A42-7F7756FBB0EC}">
      <dsp:nvSpPr>
        <dsp:cNvPr id="0" name=""/>
        <dsp:cNvSpPr/>
      </dsp:nvSpPr>
      <dsp:spPr>
        <a:xfrm>
          <a:off x="0" y="2860701"/>
          <a:ext cx="40386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Sleep Efficiency</a:t>
          </a:r>
        </a:p>
      </dsp:txBody>
      <dsp:txXfrm>
        <a:off x="18734" y="2879435"/>
        <a:ext cx="4001132" cy="346292"/>
      </dsp:txXfrm>
    </dsp:sp>
    <dsp:sp modelId="{9C895E8D-71F6-4272-884B-C26DBE4C54AF}">
      <dsp:nvSpPr>
        <dsp:cNvPr id="0" name=""/>
        <dsp:cNvSpPr/>
      </dsp:nvSpPr>
      <dsp:spPr>
        <a:xfrm>
          <a:off x="0" y="3244461"/>
          <a:ext cx="40386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% of total time in bed spent asleep</a:t>
          </a:r>
        </a:p>
      </dsp:txBody>
      <dsp:txXfrm>
        <a:off x="0" y="3244461"/>
        <a:ext cx="4038600" cy="264960"/>
      </dsp:txXfrm>
    </dsp:sp>
    <dsp:sp modelId="{A3E29391-452C-4D0F-A53A-BDB3699B3464}">
      <dsp:nvSpPr>
        <dsp:cNvPr id="0" name=""/>
        <dsp:cNvSpPr/>
      </dsp:nvSpPr>
      <dsp:spPr>
        <a:xfrm>
          <a:off x="0" y="3509421"/>
          <a:ext cx="40386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PLM (Periodic Limb Movement Index)</a:t>
          </a:r>
        </a:p>
      </dsp:txBody>
      <dsp:txXfrm>
        <a:off x="18734" y="3528155"/>
        <a:ext cx="4001132" cy="346292"/>
      </dsp:txXfrm>
    </dsp:sp>
    <dsp:sp modelId="{473665C1-60B7-47D6-AFF9-C6212D24FDA7}">
      <dsp:nvSpPr>
        <dsp:cNvPr id="0" name=""/>
        <dsp:cNvSpPr/>
      </dsp:nvSpPr>
      <dsp:spPr>
        <a:xfrm>
          <a:off x="0" y="3893181"/>
          <a:ext cx="40386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Number of limb movements per hour</a:t>
          </a:r>
        </a:p>
      </dsp:txBody>
      <dsp:txXfrm>
        <a:off x="0" y="3893181"/>
        <a:ext cx="4038600" cy="264960"/>
      </dsp:txXfrm>
    </dsp:sp>
    <dsp:sp modelId="{53C77AD5-DFD1-4446-8BD1-8984BA54BABA}">
      <dsp:nvSpPr>
        <dsp:cNvPr id="0" name=""/>
        <dsp:cNvSpPr/>
      </dsp:nvSpPr>
      <dsp:spPr>
        <a:xfrm>
          <a:off x="0" y="4158141"/>
          <a:ext cx="40386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Sleep Stages</a:t>
          </a:r>
        </a:p>
      </dsp:txBody>
      <dsp:txXfrm>
        <a:off x="18734" y="4176875"/>
        <a:ext cx="4001132" cy="346292"/>
      </dsp:txXfrm>
    </dsp:sp>
    <dsp:sp modelId="{4789B1D9-885A-4D2C-92C7-39359C09174E}">
      <dsp:nvSpPr>
        <dsp:cNvPr id="0" name=""/>
        <dsp:cNvSpPr/>
      </dsp:nvSpPr>
      <dsp:spPr>
        <a:xfrm>
          <a:off x="0" y="4541901"/>
          <a:ext cx="40386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% REM; %N3 (Deep, Slow Wave)</a:t>
          </a:r>
        </a:p>
      </dsp:txBody>
      <dsp:txXfrm>
        <a:off x="0" y="4541901"/>
        <a:ext cx="4038600" cy="2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7D4F3-63C6-4307-8A60-9E1D7C482CFD}">
      <dsp:nvSpPr>
        <dsp:cNvPr id="0" name=""/>
        <dsp:cNvSpPr/>
      </dsp:nvSpPr>
      <dsp:spPr>
        <a:xfrm>
          <a:off x="0" y="15456"/>
          <a:ext cx="82296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Completed over 2100 in-home PSGs</a:t>
          </a:r>
        </a:p>
      </dsp:txBody>
      <dsp:txXfrm>
        <a:off x="40980" y="56436"/>
        <a:ext cx="8147640" cy="757514"/>
      </dsp:txXfrm>
    </dsp:sp>
    <dsp:sp modelId="{EAB553C2-04A5-4636-8D94-617607C92BD8}">
      <dsp:nvSpPr>
        <dsp:cNvPr id="0" name=""/>
        <dsp:cNvSpPr/>
      </dsp:nvSpPr>
      <dsp:spPr>
        <a:xfrm>
          <a:off x="0" y="955731"/>
          <a:ext cx="82296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High quality data and well-tolerated</a:t>
          </a:r>
        </a:p>
      </dsp:txBody>
      <dsp:txXfrm>
        <a:off x="40980" y="996711"/>
        <a:ext cx="8147640" cy="757514"/>
      </dsp:txXfrm>
    </dsp:sp>
    <dsp:sp modelId="{DC0FEBC8-1786-458D-82CA-925752B5A15D}">
      <dsp:nvSpPr>
        <dsp:cNvPr id="0" name=""/>
        <dsp:cNvSpPr/>
      </dsp:nvSpPr>
      <dsp:spPr>
        <a:xfrm>
          <a:off x="0" y="1896006"/>
          <a:ext cx="82296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Published over 50 articles</a:t>
          </a:r>
        </a:p>
      </dsp:txBody>
      <dsp:txXfrm>
        <a:off x="40980" y="1936986"/>
        <a:ext cx="8147640" cy="757514"/>
      </dsp:txXfrm>
    </dsp:sp>
    <dsp:sp modelId="{4ED166C0-C4B1-4C9F-B2BC-3C1988468389}">
      <dsp:nvSpPr>
        <dsp:cNvPr id="0" name=""/>
        <dsp:cNvSpPr/>
      </dsp:nvSpPr>
      <dsp:spPr>
        <a:xfrm>
          <a:off x="0" y="2735481"/>
          <a:ext cx="8229600" cy="177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Prevalence in a multi-ethnic cohort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Unique characteristics/mechanisms for sleep apnea in different groups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Associations with a wide variety of health outcomes</a:t>
          </a:r>
        </a:p>
      </dsp:txBody>
      <dsp:txXfrm>
        <a:off x="0" y="2735481"/>
        <a:ext cx="8229600" cy="1775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2D45B-622D-4808-9D14-2DD335398C0B}">
      <dsp:nvSpPr>
        <dsp:cNvPr id="0" name=""/>
        <dsp:cNvSpPr/>
      </dsp:nvSpPr>
      <dsp:spPr>
        <a:xfrm>
          <a:off x="0" y="91084"/>
          <a:ext cx="5000124" cy="7915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Older men</a:t>
          </a:r>
          <a:endParaRPr lang="en-US" sz="3300" kern="1200"/>
        </a:p>
      </dsp:txBody>
      <dsp:txXfrm>
        <a:off x="38638" y="129722"/>
        <a:ext cx="4922848" cy="714229"/>
      </dsp:txXfrm>
    </dsp:sp>
    <dsp:sp modelId="{BE10AF1F-E606-46B4-B69C-8102D7ADC0D2}">
      <dsp:nvSpPr>
        <dsp:cNvPr id="0" name=""/>
        <dsp:cNvSpPr/>
      </dsp:nvSpPr>
      <dsp:spPr>
        <a:xfrm>
          <a:off x="0" y="882589"/>
          <a:ext cx="5000124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More collapsible airway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 dirty="0"/>
            <a:t>May be most susceptible to residual sleep apnea with therapies that only address anatomy </a:t>
          </a:r>
          <a:endParaRPr lang="en-US" sz="2600" kern="1200" dirty="0"/>
        </a:p>
      </dsp:txBody>
      <dsp:txXfrm>
        <a:off x="0" y="882589"/>
        <a:ext cx="5000124" cy="1980990"/>
      </dsp:txXfrm>
    </dsp:sp>
    <dsp:sp modelId="{E01F2126-9B48-4954-9102-DB5BCC32CEB3}">
      <dsp:nvSpPr>
        <dsp:cNvPr id="0" name=""/>
        <dsp:cNvSpPr/>
      </dsp:nvSpPr>
      <dsp:spPr>
        <a:xfrm>
          <a:off x="0" y="2863580"/>
          <a:ext cx="5000124" cy="79150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Women</a:t>
          </a:r>
          <a:endParaRPr lang="en-US" sz="3300" kern="1200"/>
        </a:p>
      </dsp:txBody>
      <dsp:txXfrm>
        <a:off x="38638" y="2902218"/>
        <a:ext cx="4922848" cy="714229"/>
      </dsp:txXfrm>
    </dsp:sp>
    <dsp:sp modelId="{F70F24B6-B0B4-4474-A75D-606F304BCD19}">
      <dsp:nvSpPr>
        <dsp:cNvPr id="0" name=""/>
        <dsp:cNvSpPr/>
      </dsp:nvSpPr>
      <dsp:spPr>
        <a:xfrm>
          <a:off x="0" y="3655085"/>
          <a:ext cx="5000124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b="1" kern="1200"/>
            <a:t>Shorter apneas, awake more easily 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b="1" kern="1200" dirty="0"/>
            <a:t>May be less tolerant of CPAP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b="1" kern="1200" dirty="0"/>
            <a:t>May benefit from hypnotics</a:t>
          </a:r>
          <a:endParaRPr lang="en-US" sz="2600" kern="1200" dirty="0"/>
        </a:p>
      </dsp:txBody>
      <dsp:txXfrm>
        <a:off x="0" y="3655085"/>
        <a:ext cx="5000124" cy="170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1FEA974-B0AF-4354-8307-9066D7CE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pPr>
              <a:defRPr/>
            </a:pPr>
            <a:fld id="{A0D98587-4BA5-4FE9-B8A3-F632BDE5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7D250-3FBE-4E24-AA31-6C566D3719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77879-40BE-480D-A790-EA74F7491C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0AF4-ACDF-4DDB-AFCE-24B00C3EFF46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9436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228600" algn="l"/>
              </a:tabLst>
            </a:pPr>
            <a:endParaRPr lang="en-US" sz="80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8A3B5-FF80-4D33-8B70-2BE2B998B5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29200" cy="449580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04A02-5882-4AA5-8212-969D93B1A7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4D463E4C-930F-46EA-8015-62B37A464D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9332DC9E-69F5-4602-A471-44DEB874D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BF57E439-4B06-42E2-9845-50AD38260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55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48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5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28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00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72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445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0E85C-B1C5-463B-8A29-5EBE6457E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93394-3B4C-428F-B640-31CAA7EC00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FE18657-C8F2-4D06-97CB-E889358C26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29012CC-F643-4357-8800-CAB58BEECC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                                  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	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5ED5B496-F675-444D-82EF-0D8FA7255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33174-9BAA-4002-8920-5EFA6DB6C8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00E58992-C9C1-496B-B5CC-CEF8114505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743C2D1-66F5-48E5-988E-96FD72231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</a:t>
            </a:r>
          </a:p>
          <a:p>
            <a:pPr>
              <a:spcBef>
                <a:spcPct val="0"/>
              </a:spcBef>
            </a:pPr>
            <a:r>
              <a:rPr lang="en-US" altLang="en-US"/>
              <a:t>	In addition to good application techniques during the hook-up other factors contribute to successful field collection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809A622-233D-42F6-8F25-F8DA5102A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C5F71-D8A2-419E-B074-ADB2C42B8D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20A99EB6-E8E2-47AD-B6F6-339196B56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48BF36A-7B55-48D4-A634-36D73ADF8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To re-cap:</a:t>
            </a:r>
          </a:p>
          <a:p>
            <a:pPr>
              <a:spcBef>
                <a:spcPct val="0"/>
              </a:spcBef>
            </a:pPr>
            <a:r>
              <a:rPr lang="en-US" altLang="en-US"/>
              <a:t>		All those wires mean something , each has a job that the other cannot do,  each is important to  quality research.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</a:t>
            </a:r>
          </a:p>
          <a:p>
            <a:pPr>
              <a:spcBef>
                <a:spcPct val="0"/>
              </a:spcBef>
            </a:pPr>
            <a:r>
              <a:rPr lang="en-US" altLang="en-US"/>
              <a:t>		Because the study is not attended you have 1 chance to get it right. 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We will practice getting it right for the next 2 days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3C8EB0E-C5F1-48C3-8199-3FD299301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9C49BC-E90A-45B8-8F53-F09EB0CE20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ACD94-AF28-45A5-A5D7-932819F59CA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29200" cy="4495800"/>
          </a:xfrm>
          <a:noFill/>
          <a:ln/>
        </p:spPr>
        <p:txBody>
          <a:bodyPr/>
          <a:lstStyle/>
          <a:p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799A2CED-FF31-4ABF-AF77-88F01C40A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B7B6C05-3AEF-4301-AB91-294E0CD78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</a:t>
            </a:r>
          </a:p>
          <a:p>
            <a:pPr>
              <a:spcBef>
                <a:spcPct val="0"/>
              </a:spcBef>
            </a:pPr>
            <a:r>
              <a:rPr lang="en-US" altLang="en-US"/>
              <a:t>			We will be here to help you and give you tips during your practice.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A4B8097-F4B0-48D2-B7DB-CD6E34BC7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30BBE-B094-4669-B844-6D57FE92B5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5909917-F386-49FA-A761-E255953953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570BA64-0DBF-49FD-95F2-7EF6914DC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</a:t>
            </a:r>
          </a:p>
          <a:p>
            <a:pPr>
              <a:spcBef>
                <a:spcPct val="0"/>
              </a:spcBef>
            </a:pPr>
            <a:r>
              <a:rPr lang="en-US" altLang="en-US"/>
              <a:t>		Collecting EEG is important to determine if sleep is occurring and about the level of sleep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4BFDB19-AB21-4B25-8219-66EA0FCD8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B3512-39C0-4E9A-8824-00E7E8501C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19A75D9-9457-42B9-8E37-C0C5AE7996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3D6C499-1ACB-4AFD-BE17-85D4DAEA1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</a:t>
            </a:r>
          </a:p>
          <a:p>
            <a:pPr>
              <a:spcBef>
                <a:spcPct val="0"/>
              </a:spcBef>
            </a:pPr>
            <a:r>
              <a:rPr lang="en-US" altLang="en-US"/>
              <a:t>		Electrodes near the eyes help determine wake from sleep and identify REM sleep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826B92B-F645-4F08-AD7F-8608D0F66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E7A36-73EF-4241-88A9-4355E26A39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D48A273-11D4-41E3-B491-F599403FCC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1291632-6278-475D-B893-1F6368FF1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 Facial muscles relax in sleep and during REM lose their tone.  This is best seen with the strong muscles of the chin.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47FEBB5-C854-4EF1-9332-ADCA1CE0E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5DD40-855E-4283-99C0-5EB6D03A07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6F3CFF1-B1EA-4D5F-B877-04DE682CA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1B8BA42-BFA8-4E8D-914D-E618D9A187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  Recent research is showing that many cardiac rhythm abnormalities are related to sleep disordered breathing.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	Some of these occur only at night and can be missed on a routine EKG test.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DEEFEC4-DFD8-4C93-999B-90910C492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4F456-FD1B-4F1F-A330-E39559E2F9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F3D61AD-98B7-40CA-8415-56D93DEDA3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75E00C2-8502-49D7-A82B-05007001A5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Show electrodes: These are other types of electrodes        thermistor… IP bands….the  Limb sensor…..are transducers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	Transducers transform non-electric signals into a  signal that can be displayed: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		Respiration and other types of movement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E6E95CE-65F2-4AB0-B9E5-E6168E4D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188EA1-8996-4D7E-9DFE-CD3FEBD96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39F86AB-AB42-4517-B577-6D92F30B8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DCFA1E9-4C7F-4F96-A030-F2989B77C4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Respiratory Monitoring is important because its ALL ABOUT sleep disordered breathing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833391D-8AB4-4356-9759-B94573526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7B340-F7B1-46BC-95B6-598125FDB3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E53E436-C6F5-47A6-845C-B7B0804F5B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460D726-EFA3-4176-842F-9594288FED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              Respiration is driven by the movement of the body when the lungs work… expansion and contraction of the chest and abdomen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98A7F45-3FC3-4B25-BCBE-8F37FA568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C59D0-432C-47E2-B5C2-29763B37AC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E920B80-492B-4251-81FA-14B8F63586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9DEA3AF-38D5-4DEA-93BD-63BEB79E96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Oxygen levels in the blood should remain fairly stable in wake or sleep  but if there is trouble with breathing there will be a drop in the oxygen level.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81A3DF7-8E7C-4452-9A61-AA744D3FF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4D5C1-9713-4DE9-B3EF-4CBE1B9DC6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1F6042D-0FE7-4D9C-B956-09F7AFE69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45B5826-ECA2-4962-9535-5B93E1B2CF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		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2 ways to measure flow:  			</a:t>
            </a:r>
          </a:p>
          <a:p>
            <a:pPr>
              <a:spcBef>
                <a:spcPct val="0"/>
              </a:spcBef>
            </a:pPr>
            <a:r>
              <a:rPr lang="en-US" altLang="en-US"/>
              <a:t>				thermal sensor driven by the warmth of the expired breath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		Flow measured by pressure changes through a tube (cannula).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 + and - Pressure changes with inspiration/expiration…similar to sucking through vs blowing through a straw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5EB8C50-9FFB-41E6-A32F-A9DD51567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16942-63B3-4396-9282-C0AF30316F2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4E86822-A08A-4D04-9B8D-8C875DD44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A9CC40B-646B-4996-8F55-C0BEC93CF3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 	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Much research has been done on restless leg syndrome and Periodic Limb Movement Disorder.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		The public is becoming very aware of restless leg syndrome due to pharmaceutical ads in the media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BE9F6C5-BD1C-4B0F-8D72-E0C64006C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FDF11-789E-4F23-8DD1-93E6CC7177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614B81E-F88B-4AEF-B8F3-C0DC463AB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A081FD3-B78F-4C9E-9FB9-1F0B3C2CF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600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8C7FC58-0054-4FE8-8C21-C60B8ED8E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F4ECD-ED63-48C7-8571-BC862CF4E0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055E8-A052-49B3-99CB-D9E5B2BB6B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29200" cy="4495800"/>
          </a:xfrm>
          <a:noFill/>
          <a:ln/>
        </p:spPr>
        <p:txBody>
          <a:bodyPr/>
          <a:lstStyle/>
          <a:p>
            <a:endParaRPr lang="en-US" sz="10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0CA09-801A-46C0-8FF7-59E2CC1AD7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29200" cy="4495800"/>
          </a:xfrm>
          <a:noFill/>
          <a:ln/>
        </p:spPr>
        <p:txBody>
          <a:bodyPr/>
          <a:lstStyle/>
          <a:p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8D311-0B86-4FD8-8294-CD69A26B5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biopsych4e-fig-14-17-0.jpg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9746B-0F6C-4FA1-8FAC-DDF6CACBC8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943600" cy="4114800"/>
          </a:xfrm>
          <a:noFill/>
          <a:ln/>
        </p:spPr>
        <p:txBody>
          <a:bodyPr/>
          <a:lstStyle/>
          <a:p>
            <a:endParaRPr lang="en-US" sz="1000" dirty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0644128-2E8E-4E1B-BB30-E065D240D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234B497-4126-4812-AC1B-50F0D627B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11781-A1FC-4D7F-83FF-1B373B03DE2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2000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29200" cy="4495800"/>
          </a:xfrm>
          <a:noFill/>
          <a:ln/>
        </p:spPr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8EF8-6C43-42DC-B7A5-6B2797293E5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B212-228F-4791-BB3E-A5202B73D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3E93-DC02-4AE9-81C4-C4959249F6F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A84F-69E0-40D7-9B07-4C7E4D13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270CB-0A1F-41C8-8AF9-CE282A74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E90E-8CF3-4B23-8969-7433ABB97F3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38DAE-2DFF-49D6-9671-3AB80245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372C-40C9-4BD3-8A89-C5834497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8A0A-AB23-41D6-ACEC-BA18A6C1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9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01335-DA34-4323-A26E-C8AD8B8B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6153-8336-4781-8040-46BB86445946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D4F1-07D3-47E2-89D7-115B1553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78D73-C496-433A-85DF-FA021280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9EF7-6FCF-4FF8-B30E-2738FE756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34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50CB1-46ED-4BC3-BB6E-A05A91D0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AB11-3F3B-40A5-8979-AE71A2EF7AB6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A7FE-0B25-449E-936E-9A6542BF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0E305-900B-4DDA-9664-5561E9FA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8FF7-077D-47C4-9F01-E411282C1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40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ACEBBE-67BB-464B-8C02-92B7E800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F731-19E7-4B20-8B18-0D673E14A53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FBDA57-F26C-4723-915D-B87BEB6D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9F56AD-022C-4D32-AAF3-18E6004A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0EE2-F47E-4E13-BA34-77E84C87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85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83242B-2A99-45B5-B801-AC40B00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8DE5-EA67-4836-85D2-480940400C22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FDF1FE-A35C-48FF-A0E7-F9DFED7D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B7D3-E277-40DE-9B0B-66ED8C19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FCE4-457D-4A9B-AA9A-9507FE6BA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65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1D9E0C-4FDA-42F0-A09E-E717721A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E33D-3A1F-4BBB-9464-C3A6B730B802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A01753-007D-4CD2-A0BD-5FBCA01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0FCC1D-C489-4B16-A815-F4FBA38E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9D82-E439-44C8-B132-9D68C728E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6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84477A-6B27-4CB8-A759-7FB7227A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2D21-B18D-444F-AFEB-6A17B62F0A6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9CFE7A-2986-4DD7-A40E-D58FC7C2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BA9131-174C-44E2-B404-49FDB9A2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835A-7970-4402-8601-C83A15D9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69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286DB-34F9-4D0C-9877-B0370C72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FA9C-491F-42C0-800C-73762A6F010A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B963DF-0C30-450E-A762-51D2F533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A8D389-196E-40B0-8E8A-50FB102A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2A2D-CA8E-439B-9826-BC2FC470F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78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BD26D6-9CFA-4F46-AC6A-6C7EBF9A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FC36-30DA-46AC-B752-27797A6FD09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237A6C-DF60-4B05-BDD0-5E5DD49B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E24A4B-58E6-44E4-B461-B235DEE4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A35B-1C62-4BCE-800E-7ED45BB7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0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B0E86-4E0E-4FBB-AA46-AC0D221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29A1-6CC5-4DF7-BB2A-F17FA07AB2D4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9DD34-7FF7-40CF-AE32-52DA7CC3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243EC-B342-459D-85B8-C09C7C82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A533-E4BC-4EBD-895E-D2C32A350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A16C-41FA-42F4-99EF-6B171483709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8E9C-BF88-4C38-8D36-885C9B29A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3F245-6523-4766-BA4B-148AEFDA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5D1A-1F9A-47F1-BC68-FF2DC99782D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A4FF-870E-419A-8551-905656D9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02AFF-8F1C-4547-B79F-0229D995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6785-F9C4-466A-B479-74F9AFC07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0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1DC2-5F51-45BF-B9AB-B13F0CA3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89EB-9379-44F7-A9B8-05C086FA1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6E15-D72D-44C6-BDDE-ECC28DE99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483C-517F-4681-860D-A5F23996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6D8E-FC3F-4AA5-BCAE-CAC1939DF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C7225-C3B9-4F05-ABA2-2C34B4EB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9BF8-7885-4337-8E4E-57B9969A2E8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DFA17-7437-404B-B300-72E2314D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1E8CB-85D1-4347-AC93-68D1D4F6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8F-631E-4FA7-9224-0E5E321FC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68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A4C02-00B5-4722-B4E7-A22394B7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E34F-F14E-4C6F-9A92-5B2A010FF1D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F8E89-A434-4120-832C-CF46201A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258BB-540F-435D-B35E-84EA4018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9567E-F806-4D66-B563-CE1A63F30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72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059C0-C3AA-4FBD-AB8E-15B20D6B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6C95-C09B-49CD-AFB1-DA264B4A1F9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C4A2-5561-4C57-A26F-E37FBCD0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5C4E-D3E1-433F-B59D-464C50F1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91BF-CED0-4603-B199-B7C3D7C7A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24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18D3-D9CE-44ED-BEEC-7F51DBD8C3F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134A1-24CA-42C6-8893-323B4E9FE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477D8-8B60-4305-9618-0F31E048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8623-60D1-46D7-A390-090E6CA65644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D22975-1C47-4AA5-AEDB-ADAC1DB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45CE07-A132-4873-82AD-B9BDE39E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03E2-448C-4DB2-96F3-1CE70A13F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36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34EBC5-32BE-4432-8A9F-A3EAC107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204D-9B63-4C0C-B467-52933CA47C2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21867E-BC67-4714-B2A5-C77FE4B6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61822-3BBB-41A9-86BE-91B8ADA4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C38D3-9ED2-4CAB-BBFD-3475B55AE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1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61C2F2-0CE3-4AD9-B052-96331E8A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2E30-2BED-44F3-9068-2BD089BC6FD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1C58AE-06E9-4D83-A499-F47C83A7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98FC6-3128-41BC-B944-1A7D6982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08F56-9A12-4B49-A2ED-351C5B9F0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1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60FF6A-DE26-49AE-87E0-030C3978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EA9E-437E-407C-94CB-4B53F4D990C6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901F25-6E0D-41FA-A32F-AF5DBAE8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DB04F4-716F-4141-9DC4-3923F717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A72D-73B5-4997-855C-0BA056F8F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84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1968E3-6D64-4353-A6DC-2D9C9617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957C-133B-4361-ADDB-20F6E467A84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419B56-998B-4E9E-B1EF-2D885E6B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65DF1C-2754-4593-99D1-71FAD677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65772-4900-4C81-B129-783316DA1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46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280309-B72F-464D-8E16-1512ABC5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9B87-8F8B-4E08-8C4D-5E7F3B98141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4FA3CC-0BEC-4326-920D-A166C496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FE2BA8-5431-4CFC-996B-25D905FD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7A5DA-A366-4503-B5C7-4EC4A29AD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6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79C99-075F-463D-B8DB-35309924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5AA5-05A8-44AD-9595-E3A212C95B0A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29ACE-45BE-466F-93AF-569C76F6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BE095-C76F-44AB-A386-4511E1CF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ECB99-3F86-459C-9E27-5156AD2A5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98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484F-230B-4306-8207-730A9CD6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C564-013D-4FC8-BF30-18CB858DE1B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29F4A-F752-43C8-8C93-806E4978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F62E-71D4-42C8-A663-A0B793FE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370B9-5B57-4055-996E-A8989FC78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09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8985DD-0AC2-41D7-80F9-BBF8495CF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B983-911C-43FA-BD92-38A89CE7B17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0BFC28-1AF1-4A15-80A1-8A68F0F74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B7E268-D7F4-4816-A21A-CC4FE95DC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F8BE5-DEA0-4C12-8261-39A972016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11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EB06-C7F1-4603-8A89-4B70202D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7D2B-8BFA-4F89-99CD-522B1F641F1A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778C-530C-444A-9BB2-73B9AE3A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2687-F627-45FA-9F32-06F4DA16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3CDD-721D-4FF7-92DE-0FA3C9F12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41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23A3-0D59-442F-AE40-2EE8AABBD30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CA89-93CE-4714-A53A-39009E3E5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D52B9-9F27-4993-BE9F-059114F5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79A4-39BA-4E0B-A3AF-A7A148D8FE50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999D3-47E9-43DF-8EEA-586552E3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3178C-1689-42DB-9AC4-865178DC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3AEA4-1115-4A7D-BF56-1D4A8D4AF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06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E11F-0A7D-4F82-BECE-FE83CED6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AF76-971E-4E99-BCDA-C09F95FE1AC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590A4-FEC4-450F-8836-0FD7B3D5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1F8C-CDE7-44FC-BAD1-D3179EC6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A4435-CE8B-458E-ADC9-4B47C1071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73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9CCF43-632F-448F-BEDF-262AA08E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AB29-5370-4FDC-BA9A-FFEAB6FF1891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D0EF79-EC3E-47B0-94FD-16C5FBD3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695BEC-B14E-497C-BC0C-E180C91B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503A-FF35-4564-8595-4EA677607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717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747EEF-7CC4-4971-A4A6-089D31A7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816E-AE83-4FA9-A52B-C4B445E476F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944D1F-F82C-430E-805C-883A1AD3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74AC95-CA8A-4CC1-B7FA-5D22D6ED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03EF-2864-469B-A582-C7D8D9CD6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456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49417E-F362-4EDA-9368-F45C13E2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298-30D5-4E79-BB0E-81171727942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43BFBA-9DDF-4E1D-9F38-BAE9E001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F5428C-ADF4-4F23-BA03-91953C7D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FD91F-3B21-44EA-A633-CF8ADC177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656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18497A-BDCF-4BF6-93B8-A3D2F4F9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1125-81A5-45E9-B441-18BFA07BF772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9B4ECF-DBEE-4861-882E-6ADA361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36210A-EDE3-43C1-8F7D-4FE31644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46D79-1E18-4745-86E7-E29F29990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65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1FEB40-F09D-4316-B5BB-5635B8DA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DFB1-7959-4BD7-8BCF-5DCFF1BDBA2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B7AC4-8C72-477A-AAFE-E02FEE22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842167-8970-4455-AC14-9839B98B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964E-386E-4C8A-893E-90811D520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23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DF4A6-F41D-4736-8958-0BC67A1D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8AC3-94CF-4AB0-B037-DC76C2451A5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026292-70DB-4638-8A6A-B99DCA1B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78AA8-49BD-4FC3-B2C1-5FF5E30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D549E-2D60-45F4-9BEB-A75513AC8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9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E7347-11B4-4CF2-B87A-AFE034B8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8E4E-3550-497C-860B-7618CA2851B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C255-A06C-4755-BC77-1567F163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7E8E-4C6C-4061-BBEF-14825029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1E01-D56F-41F8-B602-C8C5DD920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47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9892-2C0F-44F2-A820-3800A57C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EA6A-DD1D-4D87-A40A-F7802DB4588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B1632-9817-4425-A6F2-CA537FEE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0B38-486A-42B3-A1F6-FEE6012A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9E7B-B5CA-4924-AB8E-162EBF72C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3FC1-FE6E-49A9-9D6E-FAB16DF730D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56FC-366C-4E43-87C6-EB4BE214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3B54-4614-4F0F-9831-365F7925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441762-7777-4CC4-8063-99D439C4537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C523-D044-4ACA-9FA3-F58EF13D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9C03-5110-4FBF-B975-C9427B90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30485B-EB0E-40B5-960C-60553D640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25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D434B-ABB6-4E55-B414-05284D19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5406A6-FDC9-4BE6-B4C6-5542D6D2733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14249-CD4E-4910-B799-9A6AE7A0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83270-6122-4EA0-A1F2-2E8A6469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3CE10B-41E7-480F-9EBF-A4FFD8711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3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54674-54A4-46EF-A1ED-74A5B5E5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82011-AA03-4AB2-B8CF-C4A3E3C78BD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BD55-C5B8-434F-954E-BE6A3CCB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6988-B1C4-4F17-868D-1523CCC1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9B12DD-3806-440A-A87B-478BABAEB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078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22E64-2F36-4192-8442-B0B9C12F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6B879-5F2E-466D-A4D2-FBA4E2A31B9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1699-99E2-45F4-B8CB-E4740958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D10EE-F1E3-4DE8-A11C-DD3C7176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E7F9FD-DB7A-4E6A-A519-2D8245660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660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DAEB5-3DEC-4516-9F4D-ADE8D75C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4279AE-8956-4DE9-AF0B-689767D48FE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2D4AC-C499-4FEE-AEB9-3C18B777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8E5CE-A46F-4C01-A36B-7BB41DB1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AEAC24-496F-4672-BF49-54ADC9EF7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172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AD1F1-533A-46CD-B2AE-6F527217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CDC7EE-5311-49CB-AD73-708EF49A304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A52F9-70FF-4764-A339-1138BA74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CCF28-B65F-434E-A1B9-525E4F57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334E15-C98A-48DF-B201-71D744075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52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20C07-66CD-429D-9107-05A41799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056660-E397-4D11-80CF-9C00AE77032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C95D7-D61A-44BE-91E2-BAF6A63D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F4D65-2C28-4799-9427-1ADED8EE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39E2D-CA6E-432C-B0DE-58673FE7F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876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D820C-BFF5-4BA3-B932-D1C37F72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AA920D-87C1-4019-8FDF-1C132294E766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6C2CB-343E-44AC-B31C-F28CD447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24DE-ACA3-494B-8101-C3A5C644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45C076-BE66-4709-BA33-93CF594D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47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A90C9-4B46-4842-BA91-C80DE972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E9D3DA-70CD-44DF-899A-1364B0A93F8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ABB4C-47F1-45CA-A3EA-F0FA93DF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7B850-E74E-4076-A8AE-B4EAA012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6F56FB-9F7C-4CE1-906A-DFFC82869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06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8D8FF-BD1E-4B5F-B196-41EC30B6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8A5D58-CDAA-45BB-B7DA-32DE6762C51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A763-2224-4F61-892B-FC229CC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FEA1-C760-4E45-8005-EA1AB96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5D8735-B38D-4062-A5CA-B46A07B98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56FC-EEC6-428F-9A1C-0A2E2466E1E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0E27-B230-4A34-880C-08530CFA5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93EB5-B9FF-42F6-8204-74C6B76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9C17D6-3DC9-4320-AA44-3082908FD5F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96B7-977B-4424-A6AA-C51997A5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7A3D2-15D6-4C22-A12D-17753948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D0FFE2-4B92-4A9B-B5AF-2AC4BEBA3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02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3C72-C0F1-42AC-BAA3-62B131B9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664472-804B-4D76-B613-1B1A8ECF8FA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B6A9-131D-4613-A103-07B3CAE8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60FE0-AC55-426C-B324-AEE34CD0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728411-78FF-42CF-987A-5C6624B1B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944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DB9C-76F8-4A20-ABD6-F578392E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AFA156-946A-42E8-B036-4B2E363DF2A6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2FBEA-AA23-4956-B49A-AC9027B2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DE23-90B5-4CB7-9C56-E8A222A0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E240E4-616C-48D6-99CE-39493AB78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87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8773-6EE2-42D0-9478-FA5A55D9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3A92C-AD53-4348-82AE-E6DB3D0F2CD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4BAD6-8A07-456C-AEF1-DC473C89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E2B52-77FE-44C9-B9DC-82DFD0BE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AC569C-B311-4A7C-8343-4F7EA1F96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68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700F-CCD7-44BA-90FC-7CB28C9E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81B0F7-B9EB-4A2D-A5F7-507FE17ED0C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28F10-BEF3-40A5-8BED-16F9D9D5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90497-8B60-4914-BD30-68557CF8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076EE5-9CD3-451D-8EC5-4CB1D7371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476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63E90-CE74-4AAE-AECE-B0C2512B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088A0F-AEF5-4A8D-90D4-90836B1D130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D3203-D3ED-4A76-A709-63A9759C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44C6A-9726-4D9C-ACA6-D9C4D77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CE4628-3F51-4FDF-B4C5-2B78F0EE6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98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241DE-4A82-4BDC-AFC4-26BA213A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7B5CF-8080-4238-B6E7-C9212D553C74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8933A-934B-4D37-8ABD-626D9425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65E5B-6773-4475-A75F-92F6F064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34D5F9-2370-4085-B198-9E6791AF1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9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6C864-BB0E-429E-AE99-609D80B9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D7FA18-FC1C-48FD-9A8D-0482410C3F5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83281-2055-40E9-A67D-3A42CF76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855D2-E323-47A4-AB17-77583BC2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2C7D32-AEAA-45C6-9325-FB25CC394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03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88A1B-19ED-43D6-9D62-96CD1145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D65050-900E-4938-B46B-63038C79453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9563D-2BE2-4DBE-AD7B-576F0DC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057DC-78AF-4E07-8570-FC743264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A9787C-C0FD-435F-92AA-4570D67A0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440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B843B-6126-46BE-88B0-C50534C0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0E28ED-2BC1-4ECC-9608-21AB4E7AD28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CCCE0-2D22-4308-97CC-626A4646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8D222-8BA4-4713-9D7E-00930B5F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96BEDD-8EC4-441D-9070-17877F5D4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8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20DB-773B-404A-8C2D-78D67BE749E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1E96-ED16-40D8-BB0B-34E20957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FB97F-2ADF-47D7-A81C-B3B7440A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C7793E-44F2-48A6-B451-8CD3C84D07E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DB58-20EF-4DF8-9F71-41F392F1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247B-4E7E-4519-827E-CDDC66F1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87C97D-08B6-4C3A-AFEF-A1015DA80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747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A11C-5980-4526-A0AB-088A4D48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A4D239-7510-44E2-89E3-61669617A280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6D8B-E0F7-4D93-B85E-86355BAA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DD39-3422-49E6-8D78-1EBC2502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779086-AA54-4EA5-9130-6AA929626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03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350D-1D93-4706-AB19-BB10BE1E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2DC16-109C-4C52-9E6F-C29837E4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5713-5750-44D9-950D-834D1737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562601"/>
            <a:ext cx="2133600" cy="1158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232C-8EB3-4E03-A289-102CDF56E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18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D89E-D519-4658-A7B8-2D1185D01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67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4885-7733-4C2F-AB10-E074E7716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8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3583-37B4-4A2A-81FE-96945EB0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1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580F-1129-4F21-9417-99B66C46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9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D123-AC25-4DE2-AAA9-815BFFE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2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7153-AD75-4AF7-A972-21ABFBCD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0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3094-32BA-4EED-9C90-E6AA7302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7383-B549-48B1-9BA5-A863B339D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96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03F5-F1E5-49DF-8B84-F226E2CD1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3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5E32-9ABB-4EA9-9269-D5B758E7C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1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41CD-8101-42BC-A3B7-C6A4CE59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1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11125"/>
            <a:ext cx="838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417638"/>
            <a:ext cx="4124325" cy="495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417638"/>
            <a:ext cx="4124325" cy="4954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3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A9395-9B80-451A-ABDD-07A0E3C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033F23-2C56-4FAC-8D56-E2F442FC4CCA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0F2CC-D823-4C53-B2F0-6D4E7C86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7C86C-65A9-4172-AAFE-C53547F4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28B21F-E279-42E6-ACC2-FE8216CA6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203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DC912-E379-4629-A379-EC27FE63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2134C0-6201-4488-8AEA-1FE58AEF6D70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12B6F-D76B-4DC0-998F-2EE680F7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9F74-76ED-4774-9D48-B0ED0289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6F142C8-6DA9-42EF-865D-F1E5EB8E1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618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2C9F1-5DEB-48A2-B493-7EB3E0EC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9BD2F-5746-4F52-9161-02D992F3E28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7B08B-99D8-44DC-9BFA-7E5154BD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3DE1-E69C-41F0-94CB-3781B27C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1CD4F6F-24E7-4436-A438-8EC7A573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59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5CD9E-A801-4639-A63B-81A422D0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499F85-CB53-432E-A5F7-A31E854CA5E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F61FA-4885-46B4-87E2-4BE3FF14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85112-3951-4A17-B746-C339C1F4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F75484D-C710-4B28-8909-07ADA5380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12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1FB41-989C-46E6-820C-178450EB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DC7C49-386B-46EE-8294-1280FC67F24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1F578-092B-4D77-BDE1-A4D48015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7FB90-81A5-469E-A8B0-5640B7A5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1930B83-3246-4967-922B-71C966555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7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AD71-89EA-46A8-B23D-4D045BD3FB61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0D5F-5760-4306-A5ED-EEC14776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6CE74-6DEE-439B-865B-22F4F727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40D696-877B-456A-A57A-424BD35A8013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38D68-F248-41E0-BF68-74687E28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630D9-ED51-442A-8B25-5FF91EB6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B7F7A1B-BE44-4E0A-BFFA-FC591D514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76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56FA7-F4B1-4B91-9617-70C6F9F1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858984-52F8-4DA1-B735-35853C684A3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7FE76-EAF6-48CF-879B-BBB0A9DC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40E7E-5D4F-43A5-855A-B8FA5CD3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0452269-51E2-40CA-95A4-B7F4CA5BE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037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C840-91A8-4CEA-BC32-6A23C14C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35378E-DAC8-4242-A6DE-68406507393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E2085-9EBB-48C1-8843-B1119493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8854C-F4D6-4CC8-8844-35F95497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84C1CD1-2935-4339-821C-5B5D63319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7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CB84C-85C1-4669-876F-9ABA7616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2B4E3-BC87-4748-BEC0-ADE653DA90F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B73EB-0F17-4B2C-8276-5E81774F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A830-67EE-4133-8416-F93E7792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4BA412-A5F4-4A90-89F2-86ED45E66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307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ECCF6-A825-41FD-816E-EAC31B47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80B74-D549-44B6-B70F-A375DAD4802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F6761-E002-4FE6-A0CA-ABE8D28D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9C6CF-F45A-418A-92F0-43FB2436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A287BFC-7132-4EEC-A641-4B76FB270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036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3B27-2D7D-4E0F-8B19-ED3BD446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B96616-A509-4E71-BBAC-02FBAA328BF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C470-A6AA-4578-82B1-DEADF8F6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911A-E3AD-4761-88A5-0DD49CDA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7A9C309-18CC-4D6B-8589-F8881D5EE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29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3A30E7-CC53-418B-933F-B4A9BBFAA0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F61C-DADD-4374-9B28-93CBD4C0452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5A1490-CB03-432F-9078-967ABF549F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6F8905-4CEF-4765-9593-C6F1613200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D4A05C-4062-41A2-98F5-F94F8AA85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82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E3482-000F-4F4D-993E-590E95AC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A24D-5202-4C56-BB34-0F97301A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F383-20DC-43D2-83F5-FCA7FAF2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562601"/>
            <a:ext cx="2133600" cy="1158875"/>
          </a:xfrm>
        </p:spPr>
        <p:txBody>
          <a:bodyPr/>
          <a:lstStyle>
            <a:lvl1pPr>
              <a:defRPr/>
            </a:lvl1pPr>
          </a:lstStyle>
          <a:p>
            <a:fld id="{3819424F-E049-43FC-87C7-AB0AA57A8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19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6B49-227F-46BA-95D7-33108EA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0D8F-E67B-4552-8F27-994547ACCA7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61C3-03CD-421F-BD85-75DA9881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6043D-BE80-453F-A4E3-38A3733D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251E-7E4A-436A-B1F3-40B73FAFD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96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74A3-4AE1-48E5-B8E8-56A71DAF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318A-516E-45C5-B4F5-A1B71D22FDE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8C5E-F221-4FBF-8211-87BE4927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FCFD-95D7-4586-BBAD-7A7EA0C1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B4CB-020D-40A6-B317-BD59662AE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C71D-7196-445B-A088-FC5E3EC1C8A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21-566D-4BFA-A59B-3C67AEBC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B6349-3671-4A93-8041-C73665B3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51B8-BACE-462D-9F41-6CBA480603B7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32E0-B910-492D-86CA-3C2C4A05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08699-7031-438A-B934-B96356B0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BF88-C192-44EB-AC73-9B931C45E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29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B85F8-6E9B-4319-80C1-C5B84D1C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B8E0-E4A9-4F4F-8C84-ACA061C6166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3D11CB-E690-4E9F-BDC9-83170C15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F2BADF-FD43-4144-AADB-227B41E0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2AC1-604E-4F34-8393-4BB97AFE8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264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9C8F4B-BEF7-4233-BD0E-167D0805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45F4-C95F-45C1-B3BE-D276B62F66D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2DD804-6199-41F8-AFEF-F707654E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2A04D2-D699-4279-B5E8-F713E1BB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435D-71CC-4520-9159-9D7629DB4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722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4EA2BE-14F8-4C62-9289-A9625FC4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196F-DBC8-4223-89BA-D8F4435A8B09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6CA989-4249-4C6C-8239-8BE18239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FE0E9E-2BCA-4E77-BA63-46DB11C3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3C8B-3C53-44C0-94D0-0B79DF881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714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9EB9F5-1106-4536-B720-19AB1840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B101-190B-4B03-87CA-00AC904974E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797092-B10C-496D-98A8-960EFE98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DFF55-FAFB-4A17-9AD9-0D28955E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7B62-9F35-489A-8350-7B6B6FA29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847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2E9D0-1CB1-4813-9A28-696D8D61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AE29-EA46-4F75-9FA5-FCBD033BBB5B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ACC0B2-3923-4193-B95E-750013DE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05AA3D-90F4-403C-80A0-F44B3554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955C-6F01-4604-8E39-493443AFD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3156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DBE720-9A57-4A15-815A-A1B7B12A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BF43-6B27-4BF9-B10E-02976A60DD6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96E2C0-AB6F-488F-B2D8-AD6861F0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D8866-7190-439B-8D22-B7AF0E87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255F-E4CF-4614-B941-F69283CC3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505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AFE8-E61B-4A92-96FE-E3EE41E9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D988-3D86-4E6B-9195-28C8DA736438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2C6FA-F3BA-47E7-A9B4-35A55E4E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9146-19E3-4C85-AD4E-D9093B1E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18DD-D8BA-407B-8003-F1A90AFC4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149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6B77-467D-41B1-96FD-8C89B61A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DFD7-3955-4B0A-8220-5AA24E38011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23443-7387-4699-9543-6F756365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1F352-87C2-4298-8ACF-DFD878D5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E1A8-212A-457A-A667-336AF96E9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147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3479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981200"/>
            <a:ext cx="3479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0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4444F-E9AD-4735-8E55-C68EBF46BF5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795765" y="5571633"/>
            <a:ext cx="1932599" cy="12863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CF8515-8F01-469C-864C-E0C91D4B10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23CB9F-24E6-43C7-9E9A-6E10586C9D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B5BA-DE66-4E30-AF8E-61C9FF23E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C7317-5E3D-47D2-AC00-14D4CD2F47F5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29577-0B1D-4594-8CF2-1D76BF210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E8AFB-A051-4C4B-9736-AC342333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9E8DC9-8763-4297-8715-592433D20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7A5E1F-53B3-4CA6-B4A9-7EC5E35D01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9E7A18-AB71-4F4D-BDB3-B19C7B8ED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5B187-9B58-4489-ADC5-7D7D62B40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0F074-C7FC-49AD-B634-FA19DAEF0D2D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0C9A-99F3-4CC6-9A52-523F422E0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8826-0311-4593-B6C0-3E1188E97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AD54F8-1D3B-4A27-A39F-5A5A031E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1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31C3A2B-5CEB-4210-A5EA-668E32B6CF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32B574A1-DCE3-4F70-B6B1-5FB0C4A58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1C9A-3EA2-4F59-85D5-775353C5E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555D210-6B0E-4713-8635-FA57688843CF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79CD1-CBA1-4990-81BA-46B42B6CB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56204-9805-43A2-BD38-7F72D710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194C70C-D88F-4A8D-B26B-56ABB218C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20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9C50801-3D97-403B-B2E1-CA35FEDC9B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FA733B2-5F11-48B9-B968-26765647B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DD3EB-40A7-4C39-B9E5-79048A115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EF3B37D-7836-4D94-A423-1808CE1C01D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9090-4DDE-4235-AA11-C8C58C0E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7B4B8-5327-4FFB-B4A6-884125BB2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A76EB7-1C77-4DFE-A8A1-DC6B66345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5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5B68A-AF1E-4EC6-8E36-A1D6E30367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77A863-023E-4BE4-A264-51909C700F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3F26A6-C7EF-44C2-9500-D37D1AAC4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B241-A4EC-4867-8D67-73DF3B55C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149F4F5-9A96-4DCE-979C-EB3F8C6AD86E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E6F3-E236-4EC1-B0DF-ABF041859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AC48-53AB-4320-B7A5-F4AA72E4A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CEF1F8A-2311-4D3E-B2C3-1B21DD1C1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2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5A59C4EA-171E-4EC9-8F5F-58F11D4974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D02C01CF-1C01-4BDD-9DC9-B331760378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1258D-1DE9-4F55-871F-77FF4C941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60309-D448-41F1-857C-AA6FC37282D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BEFC-B37F-4EF7-8022-F0BCD2B5E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9A67-8CDB-4BED-96DD-8177FE272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B8A196-9E8D-47F6-97E6-537A2C985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BBFCA2-119E-4DB1-94B0-933D3C229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C8ABF1-0EB3-421B-BA98-0B26437F0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C3445-D825-4454-B257-B7FB94C2B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4F37B-ACA8-490F-B66F-9F1F109EE07C}" type="datetimeFigureOut">
              <a:rPr lang="en-US"/>
              <a:pPr>
                <a:defRPr/>
              </a:pPr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D7490-DF2C-4014-BEB9-A9B9E533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266A-8157-434B-9D5B-7DA6DC53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E5CAB-5164-4D2F-81C9-19F67AA8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inodtbidwaik.blogspot.com/2013/01/employee-engagement-vi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old.fieldtriptoolbox.org/tutorial/sleep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9/12/12/2158807/regular-extended-sleep-increases-risk-of-stroke-stud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gaalcantara19.blogspot.com/2013/10/love-heart-smiley-clip-art.html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Text Box 3"/>
          <p:cNvSpPr txBox="1">
            <a:spLocks noChangeArrowheads="1"/>
          </p:cNvSpPr>
          <p:nvPr/>
        </p:nvSpPr>
        <p:spPr bwMode="auto">
          <a:xfrm>
            <a:off x="1447800" y="3352800"/>
            <a:ext cx="6559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200" b="1" i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en-US" sz="3200" b="1" u="none" dirty="0">
              <a:solidFill>
                <a:schemeClr val="tx2"/>
              </a:solidFill>
            </a:endParaRP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066800" y="1981200"/>
            <a:ext cx="746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u="none" dirty="0">
                <a:solidFill>
                  <a:srgbClr val="000000"/>
                </a:solidFill>
              </a:rPr>
              <a:t>The Multiethnic Study of Atherosclerosis</a:t>
            </a:r>
          </a:p>
          <a:p>
            <a:pPr algn="ctr" eaLnBrk="0" hangingPunct="0"/>
            <a:endParaRPr lang="en-US" sz="4000" b="1" u="none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4000" b="1" u="none" dirty="0">
                <a:solidFill>
                  <a:srgbClr val="000000"/>
                </a:solidFill>
              </a:rPr>
              <a:t>Introduction to </a:t>
            </a:r>
            <a:r>
              <a:rPr lang="en-US" sz="4000" b="1" i="1" u="none" dirty="0">
                <a:solidFill>
                  <a:srgbClr val="000000"/>
                </a:solidFill>
              </a:rPr>
              <a:t>PSG Training</a:t>
            </a:r>
            <a:endParaRPr lang="en-US" sz="3600" b="1" i="1" u="none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0419E-6FDE-4D8D-9AEF-76DC9B0B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" y="381000"/>
            <a:ext cx="1856232" cy="2474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Insomnia: The Most Common Cause</a:t>
            </a:r>
            <a:br>
              <a:rPr lang="en-US" b="1"/>
            </a:br>
            <a:r>
              <a:rPr lang="en-US" b="1"/>
              <a:t>of Sleepless Nights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Difficulty falling asleep, staying asleep, early morning awakenings, resulting in daytime impairment</a:t>
            </a:r>
          </a:p>
          <a:p>
            <a:pPr lvl="1" eaLnBrk="1" hangingPunct="1"/>
            <a:r>
              <a:rPr lang="en-US" b="1" dirty="0"/>
              <a:t>Affects at least 1/3 of the adult population occasionally and 10–15% on a chronic basis</a:t>
            </a:r>
          </a:p>
          <a:p>
            <a:pPr lvl="1" eaLnBrk="1" hangingPunct="1">
              <a:spcBef>
                <a:spcPct val="75000"/>
              </a:spcBef>
            </a:pPr>
            <a:r>
              <a:rPr lang="en-US" b="1" dirty="0"/>
              <a:t>Can be acute in response to a life event</a:t>
            </a:r>
          </a:p>
          <a:p>
            <a:pPr lvl="1" eaLnBrk="1" hangingPunct="1">
              <a:spcBef>
                <a:spcPct val="75000"/>
              </a:spcBef>
            </a:pPr>
            <a:r>
              <a:rPr lang="en-US" b="1" dirty="0"/>
              <a:t>Can become chronic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E1BEA7FB-8F49-4D2D-BFBE-F980BC16E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Insomnia and CVD</a:t>
            </a:r>
            <a:br>
              <a:rPr lang="en-US" dirty="0"/>
            </a:br>
            <a:endParaRPr lang="en-US" sz="13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46C62-13BF-492C-9C1E-D22A53A7A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417638"/>
            <a:ext cx="8458200" cy="521176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75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i="1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i="1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endParaRPr lang="en-US" altLang="en-US" sz="900" dirty="0"/>
          </a:p>
          <a:p>
            <a:pPr marL="2743200" lvl="8" indent="0">
              <a:lnSpc>
                <a:spcPct val="75000"/>
              </a:lnSpc>
              <a:buFont typeface="Arial" pitchFamily="34" charset="0"/>
              <a:buNone/>
              <a:defRPr/>
            </a:pPr>
            <a:r>
              <a:rPr lang="en-US" altLang="en-US" sz="900" dirty="0"/>
              <a:t>					Javaheri, Redline </a:t>
            </a:r>
            <a:r>
              <a:rPr lang="en-US" altLang="en-US" sz="900" i="1" dirty="0"/>
              <a:t> CHEST</a:t>
            </a:r>
            <a:r>
              <a:rPr lang="en-US" altLang="en-US" sz="900" dirty="0"/>
              <a:t> 2017 </a:t>
            </a:r>
          </a:p>
          <a:p>
            <a:pPr lvl="1">
              <a:lnSpc>
                <a:spcPct val="75000"/>
              </a:lnSpc>
              <a:defRPr/>
            </a:pPr>
            <a:endParaRPr lang="en-US" b="1" dirty="0"/>
          </a:p>
          <a:p>
            <a:pPr>
              <a:defRPr/>
            </a:pPr>
            <a:endParaRPr lang="en-US" dirty="0"/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1B38C53A-EED6-4F65-B570-24CB6B49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362200"/>
            <a:ext cx="75596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 descr="me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057400"/>
            <a:ext cx="3313113" cy="4106863"/>
          </a:xfrm>
        </p:spPr>
      </p:pic>
      <p:sp>
        <p:nvSpPr>
          <p:cNvPr id="181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Treatment of Insomnia</a:t>
            </a:r>
          </a:p>
        </p:txBody>
      </p:sp>
      <p:sp>
        <p:nvSpPr>
          <p:cNvPr id="1812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63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Pharmacological</a:t>
            </a:r>
            <a:r>
              <a:rPr lang="en-US" sz="2400"/>
              <a:t> </a:t>
            </a:r>
            <a:r>
              <a:rPr lang="en-US" sz="2400" b="1"/>
              <a:t>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Over-the-Counter (OTC’s)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Prescription Medications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Behavioral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Stimulus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Sleep Restriction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Cognitive Behavioral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Relaxation Training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</a:rPr>
              <a:t>Sleep Disordered Breathing </a:t>
            </a:r>
            <a:r>
              <a:rPr lang="en-US" sz="2000" b="1">
                <a:solidFill>
                  <a:schemeClr val="tx2"/>
                </a:solidFill>
              </a:rPr>
              <a:t>(Sleep Apnea, OSA)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Repetitive episodes of partial or complete upper airway obstruction during sleep, associated with hypoxemia, snoring, daytime sleepiness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67200" y="1447800"/>
          <a:ext cx="3976688" cy="391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4" imgW="4371429" imgH="3638095" progId="PBrush">
                  <p:embed/>
                </p:oleObj>
              </mc:Choice>
              <mc:Fallback>
                <p:oleObj name="Bitmap Image" r:id="rId4" imgW="4371429" imgH="363809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9" t="2185" r="1819" b="1685"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3976688" cy="391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/>
          <p:cNvPicPr>
            <a:picLocks noChangeAspect="1" noChangeArrowheads="1"/>
          </p:cNvPicPr>
          <p:nvPr/>
        </p:nvPicPr>
        <p:blipFill>
          <a:blip r:embed="rId2"/>
          <a:srcRect t="30508" b="12354"/>
          <a:stretch>
            <a:fillRect/>
          </a:stretch>
        </p:blipFill>
        <p:spPr bwMode="auto">
          <a:xfrm>
            <a:off x="457200" y="1752600"/>
            <a:ext cx="83820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 Disordered Breathing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04800"/>
            <a:ext cx="8813800" cy="1143000"/>
          </a:xfrm>
        </p:spPr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What are the Symptoms of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Sleep Apnea?	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sz="2800" b="1"/>
              <a:t>Snoring</a:t>
            </a:r>
          </a:p>
          <a:p>
            <a:pPr>
              <a:spcBef>
                <a:spcPct val="75000"/>
              </a:spcBef>
            </a:pPr>
            <a:r>
              <a:rPr lang="en-US" sz="2800" b="1"/>
              <a:t>Pauses in breathing</a:t>
            </a:r>
          </a:p>
          <a:p>
            <a:pPr lvl="1">
              <a:spcBef>
                <a:spcPct val="75000"/>
              </a:spcBef>
            </a:pPr>
            <a:r>
              <a:rPr lang="en-US" b="1"/>
              <a:t>snorting/gasping</a:t>
            </a:r>
          </a:p>
          <a:p>
            <a:pPr>
              <a:spcBef>
                <a:spcPct val="75000"/>
              </a:spcBef>
            </a:pPr>
            <a:r>
              <a:rPr lang="en-US" sz="2800" b="1"/>
              <a:t>Frequent awakenings</a:t>
            </a:r>
          </a:p>
          <a:p>
            <a:pPr>
              <a:spcBef>
                <a:spcPct val="75000"/>
              </a:spcBef>
            </a:pPr>
            <a:r>
              <a:rPr lang="en-US" sz="2800" b="1"/>
              <a:t>Unrefreshed sleep</a:t>
            </a:r>
          </a:p>
          <a:p>
            <a:pPr>
              <a:spcBef>
                <a:spcPct val="75000"/>
              </a:spcBef>
            </a:pPr>
            <a:r>
              <a:rPr lang="en-US" sz="2800" b="1"/>
              <a:t>Excessive daytime sleepiness</a:t>
            </a:r>
          </a:p>
          <a:p>
            <a:pPr>
              <a:spcBef>
                <a:spcPct val="75000"/>
              </a:spcBef>
            </a:pPr>
            <a:r>
              <a:rPr lang="en-US" sz="2800" b="1"/>
              <a:t>Morning headaches/dry mouth</a:t>
            </a:r>
          </a:p>
        </p:txBody>
      </p:sp>
      <p:pic>
        <p:nvPicPr>
          <p:cNvPr id="166915" name="Picture 1" descr="PPT6C3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275" y="1905000"/>
            <a:ext cx="3390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1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1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FA9D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2" descr="Sleep-Study-CPA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462629"/>
            <a:ext cx="3124200" cy="4053428"/>
          </a:xfrm>
        </p:spPr>
      </p:pic>
      <p:sp>
        <p:nvSpPr>
          <p:cNvPr id="1751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/>
              <a:t>Treatment of Sleep Apnea</a:t>
            </a:r>
          </a:p>
        </p:txBody>
      </p:sp>
      <p:sp>
        <p:nvSpPr>
          <p:cNvPr id="1751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63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Behavioral</a:t>
            </a:r>
            <a:r>
              <a:rPr lang="en-US" sz="2400"/>
              <a:t> </a:t>
            </a:r>
            <a:r>
              <a:rPr lang="en-US" sz="2400" b="1"/>
              <a:t>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Avoid alcohol, nicotine and sleep medications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Lose weight if overweight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Physical or Mechanical</a:t>
            </a:r>
            <a:r>
              <a:rPr lang="en-US" sz="2400"/>
              <a:t> </a:t>
            </a:r>
            <a:r>
              <a:rPr lang="en-US" sz="2400" b="1"/>
              <a:t>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CPAP (Continuous Positive Airway Pressure)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Dental appliance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Surgery</a:t>
            </a:r>
          </a:p>
        </p:txBody>
      </p:sp>
      <p:pic>
        <p:nvPicPr>
          <p:cNvPr id="175108" name="Picture 4" descr="PPT60A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2228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8A4D2A58-22F8-492F-B22E-03795C30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279365"/>
            <a:ext cx="69088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b="1" dirty="0"/>
              <a:t>Restless Leg Syndrom</a:t>
            </a:r>
            <a:r>
              <a:rPr lang="en-US" altLang="en-US" dirty="0"/>
              <a:t>e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385A82BF-E93C-4927-9591-0081AAA595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800600" cy="5181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10% to 35% of older individuals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Creeping sensation in lower extremities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Tingling, cramping or even very painful sensations usually in the lower extremities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Intense urge to move or massage legs usually occurs when patients go to bed and cause sleep onset insomnia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Often associated with periodic limb movements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AC6BB8-C3E5-4DC3-AC28-BEC1FEE0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067528"/>
            <a:ext cx="3479800" cy="27229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8451A6-14E9-4B23-8AB9-B299BD75A152}"/>
              </a:ext>
            </a:extLst>
          </p:cNvPr>
          <p:cNvSpPr/>
          <p:nvPr/>
        </p:nvSpPr>
        <p:spPr>
          <a:xfrm>
            <a:off x="5257800" y="4809933"/>
            <a:ext cx="3733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Periodic Limb Movements: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Repetitive/continuous leg jerks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every 20-40 seconds during sleep</a:t>
            </a:r>
          </a:p>
        </p:txBody>
      </p:sp>
    </p:spTree>
    <p:extLst>
      <p:ext uri="{BB962C8B-B14F-4D97-AF65-F5344CB8AC3E}">
        <p14:creationId xmlns:p14="http://schemas.microsoft.com/office/powerpoint/2010/main" val="29191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808C9805-9283-4AFE-9709-54C56948C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dirty="0"/>
              <a:t>REM Behavioral Sleep Disorder </a:t>
            </a:r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57C2C071-67A0-411A-A39B-CAB76A60831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Loss of normal muscle atonia in REM sleep</a:t>
            </a:r>
          </a:p>
          <a:p>
            <a:r>
              <a:rPr lang="en-US" altLang="en-US" dirty="0"/>
              <a:t>During REM sleep: dream enactment, trashing limbs, complex activity</a:t>
            </a:r>
          </a:p>
          <a:p>
            <a:r>
              <a:rPr lang="en-US" altLang="en-US" dirty="0"/>
              <a:t>Precursor/marker for neurodegenerative diseases (Parkinson Disease)</a:t>
            </a:r>
          </a:p>
        </p:txBody>
      </p:sp>
    </p:spTree>
    <p:extLst>
      <p:ext uri="{BB962C8B-B14F-4D97-AF65-F5344CB8AC3E}">
        <p14:creationId xmlns:p14="http://schemas.microsoft.com/office/powerpoint/2010/main" val="341089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Perform Polysomnography in MESA?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2931" y="1143000"/>
            <a:ext cx="7805738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dirty="0"/>
              <a:t>Objective</a:t>
            </a:r>
            <a:r>
              <a:rPr lang="en-US" sz="2800" b="1" dirty="0"/>
              <a:t> and </a:t>
            </a:r>
            <a:r>
              <a:rPr lang="en-US" sz="2800" b="1" u="sng" dirty="0"/>
              <a:t>quantitative</a:t>
            </a:r>
            <a:r>
              <a:rPr lang="en-US" sz="2800" b="1" dirty="0"/>
              <a:t> evaluation of: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Sleep apnea (sleep disordered breathing)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Central and Obstructive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Overnight oxygenation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Sleep depth, continuity and duration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Periodic limb movements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Overnight heart rate and rhythm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EEG markers of brain function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Spindles, slow waves, </a:t>
            </a:r>
            <a:r>
              <a:rPr lang="en-US" dirty="0" err="1">
                <a:solidFill>
                  <a:schemeClr val="tx2"/>
                </a:solidFill>
              </a:rPr>
              <a:t>etc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5CFE-1982-4EBC-A95B-0EC1B1EC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9FAB-BB81-4E2E-A8A3-C6AA718E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Sleep</a:t>
            </a:r>
          </a:p>
          <a:p>
            <a:pPr lvl="1"/>
            <a:r>
              <a:rPr lang="en-US" dirty="0"/>
              <a:t>Appreciate why and what we are doing</a:t>
            </a:r>
          </a:p>
          <a:p>
            <a:pPr lvl="1"/>
            <a:r>
              <a:rPr lang="en-US" dirty="0"/>
              <a:t>Understand the reports generated</a:t>
            </a:r>
          </a:p>
          <a:p>
            <a:r>
              <a:rPr lang="en-US" dirty="0"/>
              <a:t>Overview of the PSG Visit</a:t>
            </a:r>
          </a:p>
          <a:p>
            <a:pPr lvl="1"/>
            <a:r>
              <a:rPr lang="en-US" dirty="0"/>
              <a:t>Pre, During, Post</a:t>
            </a:r>
          </a:p>
          <a:p>
            <a:r>
              <a:rPr lang="en-US" dirty="0"/>
              <a:t>Working in the home</a:t>
            </a:r>
          </a:p>
          <a:p>
            <a:r>
              <a:rPr lang="en-US" dirty="0"/>
              <a:t>Alerts</a:t>
            </a:r>
          </a:p>
        </p:txBody>
      </p:sp>
    </p:spTree>
    <p:extLst>
      <p:ext uri="{BB962C8B-B14F-4D97-AF65-F5344CB8AC3E}">
        <p14:creationId xmlns:p14="http://schemas.microsoft.com/office/powerpoint/2010/main" val="405553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lIns="90488" tIns="44450" rIns="90488" bIns="44450" anchor="ctr">
            <a:normAutofit/>
          </a:bodyPr>
          <a:lstStyle/>
          <a:p>
            <a:pPr eaLnBrk="1" hangingPunct="1"/>
            <a:r>
              <a:rPr lang="en-US"/>
              <a:t>Key PSG Measurements</a:t>
            </a:r>
            <a:endParaRPr lang="en-US" dirty="0"/>
          </a:p>
        </p:txBody>
      </p:sp>
      <p:sp>
        <p:nvSpPr>
          <p:cNvPr id="139" name="Content Placeholder 3">
            <a:extLst>
              <a:ext uri="{FF2B5EF4-FFF2-40B4-BE49-F238E27FC236}">
                <a16:creationId xmlns:a16="http://schemas.microsoft.com/office/drawing/2014/main" id="{5C82A0F2-7679-3CB5-8C90-337FA7893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8831" y="1143000"/>
            <a:ext cx="4343400" cy="4525963"/>
          </a:xfrm>
        </p:spPr>
        <p:txBody>
          <a:bodyPr/>
          <a:lstStyle/>
          <a:p>
            <a:r>
              <a:rPr lang="en-US" dirty="0"/>
              <a:t>Abnormal</a:t>
            </a:r>
          </a:p>
          <a:p>
            <a:pPr lvl="1"/>
            <a:r>
              <a:rPr lang="en-US" dirty="0"/>
              <a:t>AHI &gt; 15 (moderate)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AHI &gt;50 (Urgent Alert)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&lt;85% &gt; 10% (</a:t>
            </a:r>
            <a:r>
              <a:rPr lang="en-US" dirty="0" err="1">
                <a:solidFill>
                  <a:srgbClr val="FF0000"/>
                </a:solidFill>
              </a:rPr>
              <a:t>Urg</a:t>
            </a:r>
            <a:r>
              <a:rPr lang="en-US" dirty="0">
                <a:solidFill>
                  <a:srgbClr val="FF0000"/>
                </a:solidFill>
              </a:rPr>
              <a:t> Alert)</a:t>
            </a:r>
          </a:p>
          <a:p>
            <a:pPr lvl="1"/>
            <a:r>
              <a:rPr lang="en-US" dirty="0" err="1"/>
              <a:t>ArI</a:t>
            </a:r>
            <a:r>
              <a:rPr lang="en-US" dirty="0"/>
              <a:t> &gt; 30*</a:t>
            </a:r>
          </a:p>
          <a:p>
            <a:pPr lvl="1"/>
            <a:r>
              <a:rPr lang="en-US" dirty="0"/>
              <a:t> Sleep Efficiency &lt;85%*</a:t>
            </a:r>
          </a:p>
          <a:p>
            <a:pPr lvl="1"/>
            <a:r>
              <a:rPr lang="en-US" dirty="0"/>
              <a:t>PLMI &gt;15*</a:t>
            </a:r>
          </a:p>
          <a:p>
            <a:pPr lvl="1"/>
            <a:r>
              <a:rPr lang="en-US" dirty="0"/>
              <a:t>%REM &lt; 15%*</a:t>
            </a:r>
          </a:p>
          <a:p>
            <a:pPr lvl="1"/>
            <a:r>
              <a:rPr lang="en-US" dirty="0"/>
              <a:t>%N3 &lt; 15%*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203782" name="Rectangle 3">
            <a:extLst>
              <a:ext uri="{FF2B5EF4-FFF2-40B4-BE49-F238E27FC236}">
                <a16:creationId xmlns:a16="http://schemas.microsoft.com/office/drawing/2014/main" id="{1F087F92-F089-1DE2-4A83-EE59B9392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508560"/>
              </p:ext>
            </p:extLst>
          </p:nvPr>
        </p:nvGraphicFramePr>
        <p:xfrm>
          <a:off x="457200" y="1295400"/>
          <a:ext cx="4038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E99C28-07B6-41ED-A344-AF64798D6323}"/>
              </a:ext>
            </a:extLst>
          </p:cNvPr>
          <p:cNvSpPr txBox="1"/>
          <p:nvPr/>
        </p:nvSpPr>
        <p:spPr>
          <a:xfrm>
            <a:off x="4191000" y="6398696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none">
                <a:latin typeface="Arial" panose="020B0604020202020204" pitchFamily="34" charset="0"/>
                <a:cs typeface="Arial" panose="020B0604020202020204" pitchFamily="34" charset="0"/>
              </a:rPr>
              <a:t>* Thresholds vary by age</a:t>
            </a:r>
            <a:endParaRPr lang="en-US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9562"/>
            <a:ext cx="8229600" cy="114300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 Exam 5 Polysomnography</a:t>
            </a:r>
          </a:p>
        </p:txBody>
      </p:sp>
      <p:graphicFrame>
        <p:nvGraphicFramePr>
          <p:cNvPr id="833541" name="Rectangle 3">
            <a:extLst>
              <a:ext uri="{FF2B5EF4-FFF2-40B4-BE49-F238E27FC236}">
                <a16:creationId xmlns:a16="http://schemas.microsoft.com/office/drawing/2014/main" id="{E9E2D125-80FB-AFD0-D7B5-FBB4F7E06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539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95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 Exam 5 PSG: Key Findings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108" y="1143000"/>
            <a:ext cx="8551069" cy="51054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Gender and race/ethnic differences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Sleep disorders under-recognized, especially in minorities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Unique characteristics of sleep apnea in men vs women, by age, </a:t>
            </a:r>
            <a:r>
              <a:rPr lang="en-US" dirty="0" err="1">
                <a:solidFill>
                  <a:schemeClr val="tx2"/>
                </a:solidFill>
              </a:rPr>
              <a:t>etc</a:t>
            </a:r>
            <a:endParaRPr lang="en-US" dirty="0">
              <a:solidFill>
                <a:schemeClr val="tx2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Sleep disturbances associated with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Glucose impairment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Stress reactivity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Cardiac function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Coronary artery calcium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Atrial fibrillation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Genetic analyses of sleep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Accelerated biological aging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Genetic markers of sleep apnea</a:t>
            </a:r>
          </a:p>
        </p:txBody>
      </p:sp>
    </p:spTree>
    <p:extLst>
      <p:ext uri="{BB962C8B-B14F-4D97-AF65-F5344CB8AC3E}">
        <p14:creationId xmlns:p14="http://schemas.microsoft.com/office/powerpoint/2010/main" val="3854637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>
            <a:extLst>
              <a:ext uri="{FF2B5EF4-FFF2-40B4-BE49-F238E27FC236}">
                <a16:creationId xmlns:a16="http://schemas.microsoft.com/office/drawing/2014/main" id="{21E144AD-8362-4791-93BB-32370A96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75414"/>
            <a:ext cx="8858250" cy="14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8" tIns="34236" rIns="68468" bIns="34236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2800" b="1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Sleep Disparities</a:t>
            </a:r>
          </a:p>
          <a:p>
            <a:pPr defTabSz="685800" eaLnBrk="0" hangingPunct="0">
              <a:spcBef>
                <a:spcPct val="0"/>
              </a:spcBef>
              <a:buNone/>
            </a:pPr>
            <a:endParaRPr lang="en-US" altLang="en-US" sz="2400" b="1" u="none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0" hangingPunct="0">
              <a:spcBef>
                <a:spcPct val="0"/>
              </a:spcBef>
              <a:buNone/>
            </a:pPr>
            <a:r>
              <a:rPr lang="en-US" altLang="en-US" sz="2000" b="1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Odds of Having the Disorder By Race/Ethnicity</a:t>
            </a:r>
          </a:p>
          <a:p>
            <a:pPr defTabSz="685800" eaLnBrk="0" hangingPunct="0">
              <a:spcBef>
                <a:spcPct val="0"/>
              </a:spcBef>
              <a:buNone/>
            </a:pPr>
            <a:endParaRPr lang="en-US" altLang="en-US" sz="1800" i="1" u="none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7B6857-E660-4E5E-A460-00C2E6C03F6A}"/>
              </a:ext>
            </a:extLst>
          </p:cNvPr>
          <p:cNvGraphicFramePr>
            <a:graphicFrameLocks noGrp="1"/>
          </p:cNvGraphicFramePr>
          <p:nvPr/>
        </p:nvGraphicFramePr>
        <p:xfrm>
          <a:off x="800100" y="1484710"/>
          <a:ext cx="8172450" cy="3819528"/>
        </p:xfrm>
        <a:graphic>
          <a:graphicData uri="http://schemas.openxmlformats.org/drawingml/2006/table">
            <a:tbl>
              <a:tblPr/>
              <a:tblGrid>
                <a:gridCol w="218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2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Black vs White</a:t>
                      </a:r>
                    </a:p>
                  </a:txBody>
                  <a:tcPr marL="68580" marR="68580" marT="34285" marB="34285"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Hispanic vs White</a:t>
                      </a:r>
                    </a:p>
                  </a:txBody>
                  <a:tcPr marL="68580" marR="68580" marT="34285" marB="34285"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Chinese vs</a:t>
                      </a:r>
                    </a:p>
                    <a:p>
                      <a:r>
                        <a:rPr lang="en-US" sz="1500" dirty="0"/>
                        <a:t>White</a:t>
                      </a:r>
                    </a:p>
                  </a:txBody>
                  <a:tcPr marL="68580" marR="68580" marT="34285" marB="34285"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Age &amp; sex adjusted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Age &amp; sex adjusted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Age &amp; sex adjusted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 (95% CI)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 (95% CI)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 (95% CI)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Diagnosed sleep apnea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0.92 (0.65, 1.30)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0.71 (0.48, 1.04)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0.28 (0.14, 0.57)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Habitual snoring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1.02 (0.82, 1.27)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1.76 (1.40, 2.21)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1.29 (0.97, 1.73)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Times New Roman" pitchFamily="18" charset="0"/>
                        </a:rPr>
                        <a:t>Severe Sleep Apnea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50"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AHI &gt;=30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1.25 (0.87, 1.78)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1.91 (1.32, 2.77)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1.60 (1.02, 2.53)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Sleep duration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50">
                <a:tc>
                  <a:txBody>
                    <a:bodyPr/>
                    <a:lstStyle>
                      <a:lvl1pPr indent="2286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&lt;6 hours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5.01 (3.67, 6.84)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2.27 (1.66, 3.10)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2.42 (1.65, 3.56)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Poor sleep quality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1.78 (1.15, 2.75)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1.35 (0.84, 2.19)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1.37 (0.74, 2.53)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0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Daytime sleepiness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1.82 (1.35, 2.45)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1.23 (0.88, 1.71)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0.95 (0.61, 1.47)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47846" marR="47846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5079" name="TextBox 1">
            <a:extLst>
              <a:ext uri="{FF2B5EF4-FFF2-40B4-BE49-F238E27FC236}">
                <a16:creationId xmlns:a16="http://schemas.microsoft.com/office/drawing/2014/main" id="{B639CCED-769E-4D9D-AC29-7123E251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43" y="5329735"/>
            <a:ext cx="17812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35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Chen, X  </a:t>
            </a:r>
            <a:r>
              <a:rPr lang="en-US" altLang="en-US" sz="1350" i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  <a:r>
              <a:rPr lang="en-US" altLang="en-US" sz="135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A700D-AACF-493C-AE61-A4DB5B7AFB1F}"/>
              </a:ext>
            </a:extLst>
          </p:cNvPr>
          <p:cNvSpPr/>
          <p:nvPr/>
        </p:nvSpPr>
        <p:spPr>
          <a:xfrm>
            <a:off x="3257550" y="4343400"/>
            <a:ext cx="1314450" cy="972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endParaRPr lang="en-US" sz="1650" u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0BD74-0D85-465D-AB3A-19105403849F}"/>
              </a:ext>
            </a:extLst>
          </p:cNvPr>
          <p:cNvSpPr/>
          <p:nvPr/>
        </p:nvSpPr>
        <p:spPr>
          <a:xfrm>
            <a:off x="5314950" y="3257550"/>
            <a:ext cx="1314450" cy="148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endParaRPr lang="en-US" sz="1650" u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EFD0C-0361-4009-833A-067916E10874}"/>
              </a:ext>
            </a:extLst>
          </p:cNvPr>
          <p:cNvSpPr/>
          <p:nvPr/>
        </p:nvSpPr>
        <p:spPr>
          <a:xfrm>
            <a:off x="7372350" y="2967037"/>
            <a:ext cx="1314450" cy="1776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endParaRPr lang="en-US" sz="1650" u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DE35B-C8B1-4F20-8643-5E033C5C166D}"/>
              </a:ext>
            </a:extLst>
          </p:cNvPr>
          <p:cNvSpPr/>
          <p:nvPr/>
        </p:nvSpPr>
        <p:spPr>
          <a:xfrm>
            <a:off x="3240882" y="4331494"/>
            <a:ext cx="5445919" cy="423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endParaRPr lang="en-US" sz="1650" u="non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27216-EF4D-41E2-A509-266A39255207}"/>
              </a:ext>
            </a:extLst>
          </p:cNvPr>
          <p:cNvSpPr txBox="1"/>
          <p:nvPr/>
        </p:nvSpPr>
        <p:spPr>
          <a:xfrm>
            <a:off x="1752600" y="5796217"/>
            <a:ext cx="6715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400" b="1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 and Chinese with most severe OSA</a:t>
            </a:r>
          </a:p>
          <a:p>
            <a:pPr algn="ctr"/>
            <a:r>
              <a:rPr lang="en-US" b="1" u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were undiagnosed!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32313AB5-DC51-4F04-AB4B-50724B64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Sleep Apnea May A Different Disease in Men vs Women: Treatment Implications</a:t>
            </a:r>
          </a:p>
        </p:txBody>
      </p:sp>
      <p:graphicFrame>
        <p:nvGraphicFramePr>
          <p:cNvPr id="63493" name="Content Placeholder 2">
            <a:extLst>
              <a:ext uri="{FF2B5EF4-FFF2-40B4-BE49-F238E27FC236}">
                <a16:creationId xmlns:a16="http://schemas.microsoft.com/office/drawing/2014/main" id="{E392C3CC-306C-F764-F46F-8D0E36FF1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54733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3">
            <a:extLst>
              <a:ext uri="{FF2B5EF4-FFF2-40B4-BE49-F238E27FC236}">
                <a16:creationId xmlns:a16="http://schemas.microsoft.com/office/drawing/2014/main" id="{FAAAEE14-9C2B-48B6-9D27-094184CD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8" y="1790823"/>
            <a:ext cx="3257550" cy="523220"/>
          </a:xfrm>
        </p:spPr>
        <p:txBody>
          <a:bodyPr>
            <a:spAutoFit/>
          </a:bodyPr>
          <a:lstStyle/>
          <a:p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Estimated mean and standard error of leukocyte telomere length by AHI </a:t>
            </a:r>
          </a:p>
        </p:txBody>
      </p:sp>
      <p:graphicFrame>
        <p:nvGraphicFramePr>
          <p:cNvPr id="109571" name="Content Placeholder 6">
            <a:extLst>
              <a:ext uri="{FF2B5EF4-FFF2-40B4-BE49-F238E27FC236}">
                <a16:creationId xmlns:a16="http://schemas.microsoft.com/office/drawing/2014/main" id="{CA0B14F6-8914-4F12-86A6-AAE956E75FD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2514600"/>
          <a:ext cx="28003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hart" r:id="rId3" imgW="6925656" imgH="4017612" progId="Excel.Chart.8">
                  <p:embed/>
                </p:oleObj>
              </mc:Choice>
              <mc:Fallback>
                <p:oleObj name="Chart" r:id="rId3" imgW="6925656" imgH="4017612" progId="Excel.Chart.8">
                  <p:embed/>
                  <p:pic>
                    <p:nvPicPr>
                      <p:cNvPr id="109571" name="Content Placeholder 6">
                        <a:extLst>
                          <a:ext uri="{FF2B5EF4-FFF2-40B4-BE49-F238E27FC236}">
                            <a16:creationId xmlns:a16="http://schemas.microsoft.com/office/drawing/2014/main" id="{CA0B14F6-8914-4F12-86A6-AAE956E75FD1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28003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TextBox 1">
            <a:extLst>
              <a:ext uri="{FF2B5EF4-FFF2-40B4-BE49-F238E27FC236}">
                <a16:creationId xmlns:a16="http://schemas.microsoft.com/office/drawing/2014/main" id="{39315D40-E845-4F05-BAFE-0AD75FC9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03" y="385494"/>
            <a:ext cx="74554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Accelerated Telomere Shortening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(Biological Aging) With Sleep Disturbance</a:t>
            </a:r>
          </a:p>
        </p:txBody>
      </p:sp>
      <p:sp>
        <p:nvSpPr>
          <p:cNvPr id="109573" name="TextBox 2">
            <a:extLst>
              <a:ext uri="{FF2B5EF4-FFF2-40B4-BE49-F238E27FC236}">
                <a16:creationId xmlns:a16="http://schemas.microsoft.com/office/drawing/2014/main" id="{77505674-25D9-41AA-B627-CA3C79C0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410200"/>
            <a:ext cx="3602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AHI&gt;30: beta -0.042 (.016); p=.002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Adjusted for age, sex, ethnicity, BMI, smoking, PA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Carroll</a:t>
            </a:r>
            <a:r>
              <a:rPr kumimoji="0" lang="en-US" alt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Sleep, 2019</a:t>
            </a:r>
          </a:p>
        </p:txBody>
      </p:sp>
      <p:graphicFrame>
        <p:nvGraphicFramePr>
          <p:cNvPr id="109574" name="Chart 6">
            <a:extLst>
              <a:ext uri="{FF2B5EF4-FFF2-40B4-BE49-F238E27FC236}">
                <a16:creationId xmlns:a16="http://schemas.microsoft.com/office/drawing/2014/main" id="{3B9F9734-A9C8-42DA-9893-DFD634C8D278}"/>
              </a:ext>
            </a:extLst>
          </p:cNvPr>
          <p:cNvGraphicFramePr>
            <a:graphicFrameLocks/>
          </p:cNvGraphicFramePr>
          <p:nvPr/>
        </p:nvGraphicFramePr>
        <p:xfrm>
          <a:off x="4362450" y="2819400"/>
          <a:ext cx="4111229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hart" r:id="rId5" imgW="5486876" imgH="3054361" progId="Excel.Chart.8">
                  <p:embed/>
                </p:oleObj>
              </mc:Choice>
              <mc:Fallback>
                <p:oleObj name="Chart" r:id="rId5" imgW="5486876" imgH="3054361" progId="Excel.Chart.8">
                  <p:embed/>
                  <p:pic>
                    <p:nvPicPr>
                      <p:cNvPr id="109574" name="Chart 6">
                        <a:extLst>
                          <a:ext uri="{FF2B5EF4-FFF2-40B4-BE49-F238E27FC236}">
                            <a16:creationId xmlns:a16="http://schemas.microsoft.com/office/drawing/2014/main" id="{3B9F9734-A9C8-42DA-9893-DFD634C8D27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819400"/>
                        <a:ext cx="4111229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3">
            <a:extLst>
              <a:ext uri="{FF2B5EF4-FFF2-40B4-BE49-F238E27FC236}">
                <a16:creationId xmlns:a16="http://schemas.microsoft.com/office/drawing/2014/main" id="{5FFBF87F-71E3-4375-B5CC-77FD3A82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44684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Estimated mean leukocyte telomere length at year 0 and 10 by Arousal Index  (top quartile  vs. bottom 3 quartiles)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062AD3-4C41-4DF9-9719-ED36ACAC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438400"/>
            <a:ext cx="8643258" cy="3505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935934-7079-4F18-B129-6F2DB85E012F}"/>
              </a:ext>
            </a:extLst>
          </p:cNvPr>
          <p:cNvSpPr/>
          <p:nvPr/>
        </p:nvSpPr>
        <p:spPr>
          <a:xfrm>
            <a:off x="1295400" y="2183051"/>
            <a:ext cx="1828800" cy="434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082DE-F7F9-4F80-90A8-32D9A002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167346"/>
            <a:ext cx="1143000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38B49-C392-4287-B79D-AD2818ECFA34}"/>
              </a:ext>
            </a:extLst>
          </p:cNvPr>
          <p:cNvSpPr txBox="1"/>
          <p:nvPr/>
        </p:nvSpPr>
        <p:spPr>
          <a:xfrm>
            <a:off x="5105400" y="6324600"/>
            <a:ext cx="384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Djongalic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….Purcell,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 Hum Beh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2020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05954A-4518-4D42-A648-D6EF7F5A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Sleep Architecture Linked to Age and Cognition</a:t>
            </a:r>
            <a:br>
              <a:rPr lang="en-US" b="1" dirty="0"/>
            </a:br>
            <a:r>
              <a:rPr lang="en-US" sz="2400" b="1" i="1" dirty="0"/>
              <a:t>(Opposing Directions)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F99FD6C-C24F-41CC-80BF-F407D7759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4171" y="914400"/>
            <a:ext cx="2451503" cy="1170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319945-0F9F-476D-BC70-42A5F607459B}"/>
              </a:ext>
            </a:extLst>
          </p:cNvPr>
          <p:cNvSpPr txBox="1"/>
          <p:nvPr/>
        </p:nvSpPr>
        <p:spPr>
          <a:xfrm>
            <a:off x="7514932" y="979917"/>
            <a:ext cx="11843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old.fieldtriptoolbox.org/tutorial/slee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330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Repeat A PSG Study In Exam 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9154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Very little data on longitudinal relationships between sleep and cardiovascular and brain health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1" dirty="0"/>
              <a:t>How do changes in sleep over time influence risk of developing cardiac disease and cognitive impairment?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1" dirty="0"/>
              <a:t>Quantify risk over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Understand associations of sleep with new brain markers of cognition, cognitive aging, and AD-related risk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Link sleep to overnight BP to vascular and brain outcomes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50B605-D34C-46A8-8BD1-3DF7A7BA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489722"/>
            <a:ext cx="1890713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3">
            <a:extLst>
              <a:ext uri="{FF2B5EF4-FFF2-40B4-BE49-F238E27FC236}">
                <a16:creationId xmlns:a16="http://schemas.microsoft.com/office/drawing/2014/main" id="{6C1655AC-FDA5-4B62-877C-CDEA4EBC9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288131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MESA-MIND-Sleep: Rationale</a:t>
            </a:r>
          </a:p>
        </p:txBody>
      </p:sp>
      <p:sp>
        <p:nvSpPr>
          <p:cNvPr id="2052" name="Content Placeholder 4">
            <a:extLst>
              <a:ext uri="{FF2B5EF4-FFF2-40B4-BE49-F238E27FC236}">
                <a16:creationId xmlns:a16="http://schemas.microsoft.com/office/drawing/2014/main" id="{992AB929-4C0D-4659-BDDF-933D72721B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7891" y="1758554"/>
            <a:ext cx="8093869" cy="10477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Sleep </a:t>
            </a:r>
            <a:r>
              <a:rPr lang="en-US" altLang="en-US" sz="2400" dirty="0">
                <a:sym typeface="Wingdings" panose="05000000000000000000" pitchFamily="2" charset="2"/>
              </a:rPr>
              <a:t> Cognitive Decline/AD</a:t>
            </a:r>
          </a:p>
          <a:p>
            <a:pPr marL="0" indent="0" eaLnBrk="1" hangingPunct="1">
              <a:buNone/>
              <a:defRPr/>
            </a:pPr>
            <a:r>
              <a:rPr lang="en-US" altLang="en-US" sz="15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Hypoxemia/OSA     Macro/Micro Architecture         Circadian 				 </a:t>
            </a:r>
            <a:r>
              <a:rPr lang="en-US" altLang="en-US" sz="1050" dirty="0">
                <a:sym typeface="Wingdings" panose="05000000000000000000" pitchFamily="2" charset="2"/>
              </a:rPr>
              <a:t>	           		      Sleep duration, depth and fragmentation</a:t>
            </a:r>
          </a:p>
          <a:p>
            <a:pPr marL="1371600" lvl="4" indent="0" eaLnBrk="1" hangingPunct="1">
              <a:buNone/>
              <a:defRPr/>
            </a:pPr>
            <a:r>
              <a:rPr lang="en-US" altLang="en-US" sz="1050" dirty="0">
                <a:sym typeface="Wingdings" panose="05000000000000000000" pitchFamily="2" charset="2"/>
              </a:rPr>
              <a:t>       Electrophysiological oscillations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28AAA7A-F9B0-4937-B960-254B0F506F1E}"/>
              </a:ext>
            </a:extLst>
          </p:cNvPr>
          <p:cNvSpPr/>
          <p:nvPr/>
        </p:nvSpPr>
        <p:spPr>
          <a:xfrm>
            <a:off x="5217319" y="2352675"/>
            <a:ext cx="242888" cy="33492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9210210-75A5-4EF4-813D-DDF5EEA15BEA}"/>
              </a:ext>
            </a:extLst>
          </p:cNvPr>
          <p:cNvSpPr/>
          <p:nvPr/>
        </p:nvSpPr>
        <p:spPr>
          <a:xfrm>
            <a:off x="2945607" y="3099197"/>
            <a:ext cx="421481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u="non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TextBox 7">
            <a:extLst>
              <a:ext uri="{FF2B5EF4-FFF2-40B4-BE49-F238E27FC236}">
                <a16:creationId xmlns:a16="http://schemas.microsoft.com/office/drawing/2014/main" id="{23BE4712-E3C9-4679-B6FE-6CF1F14A6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1539477"/>
            <a:ext cx="4068366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350" b="1" u="none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Impaired drainage in the glymphatic system, oxidative stress, inflammation, vascular stiffness, nocturnal surges in BP, altered cerebral blood flow, circadian misalignment</a:t>
            </a:r>
          </a:p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350" u="none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350" b="1" u="none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350" b="1" u="none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350" b="1" u="none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350" b="1" u="none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Accumulation of toxins (</a:t>
            </a:r>
            <a:r>
              <a:rPr lang="en-US" altLang="en-US" sz="1350" b="1" i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Aß</a:t>
            </a:r>
            <a:r>
              <a:rPr lang="en-US" altLang="en-US" sz="1350" b="1" i="1" u="non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tau)</a:t>
            </a: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35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Neurodegeneration, reduced brain volumes, disturbed anatomic microstructure, and</a:t>
            </a:r>
            <a:r>
              <a:rPr lang="en-US" altLang="en-US" sz="1350" b="1" u="none" dirty="0">
                <a:solidFill>
                  <a:srgbClr val="2E2E2E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impaired </a:t>
            </a:r>
            <a:r>
              <a:rPr lang="en-US" altLang="en-US" sz="135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synaptic plasticity</a:t>
            </a:r>
            <a:endParaRPr lang="en-US" altLang="en-US" sz="135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350" u="none" dirty="0">
              <a:solidFill>
                <a:prstClr val="black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709322A-B5D7-405A-A552-2FECEB136A38}"/>
              </a:ext>
            </a:extLst>
          </p:cNvPr>
          <p:cNvSpPr/>
          <p:nvPr/>
        </p:nvSpPr>
        <p:spPr>
          <a:xfrm>
            <a:off x="7067887" y="4393302"/>
            <a:ext cx="421481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u="non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1" name="TextBox 9">
            <a:extLst>
              <a:ext uri="{FF2B5EF4-FFF2-40B4-BE49-F238E27FC236}">
                <a16:creationId xmlns:a16="http://schemas.microsoft.com/office/drawing/2014/main" id="{D9E7957F-AC87-471E-8576-0FE00313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904" y="4707731"/>
            <a:ext cx="40695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350" b="1" u="none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Cognitive impairment, cognitive decline, AD/ADRD</a:t>
            </a:r>
            <a:endParaRPr lang="en-US" altLang="en-US" sz="1350" b="1" u="none" dirty="0">
              <a:solidFill>
                <a:prstClr val="black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9429977-E036-4EB9-AC2D-FAF4C6961F1C}"/>
              </a:ext>
            </a:extLst>
          </p:cNvPr>
          <p:cNvSpPr/>
          <p:nvPr/>
        </p:nvSpPr>
        <p:spPr>
          <a:xfrm>
            <a:off x="6674644" y="2611041"/>
            <a:ext cx="421481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u="none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83" name="Picture 12">
            <a:extLst>
              <a:ext uri="{FF2B5EF4-FFF2-40B4-BE49-F238E27FC236}">
                <a16:creationId xmlns:a16="http://schemas.microsoft.com/office/drawing/2014/main" id="{915E0BCE-7414-48F2-92E6-533725A5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16" y="4958954"/>
            <a:ext cx="1714500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>
            <a:extLst>
              <a:ext uri="{FF2B5EF4-FFF2-40B4-BE49-F238E27FC236}">
                <a16:creationId xmlns:a16="http://schemas.microsoft.com/office/drawing/2014/main" id="{C8F6A2B5-F007-4639-813E-A1FCB218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2" y="3508772"/>
            <a:ext cx="275153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Box 15">
            <a:extLst>
              <a:ext uri="{FF2B5EF4-FFF2-40B4-BE49-F238E27FC236}">
                <a16:creationId xmlns:a16="http://schemas.microsoft.com/office/drawing/2014/main" id="{71C64D85-E8F3-484C-9E55-8674E621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216" y="4271963"/>
            <a:ext cx="139814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675" u="none">
                <a:solidFill>
                  <a:prstClr val="black"/>
                </a:solidFill>
              </a:rPr>
              <a:t>Geva-Sagiv, Nir. Front Neuro, 2019</a:t>
            </a:r>
          </a:p>
        </p:txBody>
      </p:sp>
      <p:pic>
        <p:nvPicPr>
          <p:cNvPr id="3086" name="Picture 16">
            <a:extLst>
              <a:ext uri="{FF2B5EF4-FFF2-40B4-BE49-F238E27FC236}">
                <a16:creationId xmlns:a16="http://schemas.microsoft.com/office/drawing/2014/main" id="{A66C4E41-FAB1-46DE-977B-72AEDCBF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" y="4987529"/>
            <a:ext cx="1995488" cy="8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">
            <a:extLst>
              <a:ext uri="{FF2B5EF4-FFF2-40B4-BE49-F238E27FC236}">
                <a16:creationId xmlns:a16="http://schemas.microsoft.com/office/drawing/2014/main" id="{382D345B-B5EB-4224-A20A-E55D47A8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4" y="3025379"/>
            <a:ext cx="457200" cy="2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">
            <a:extLst>
              <a:ext uri="{FF2B5EF4-FFF2-40B4-BE49-F238E27FC236}">
                <a16:creationId xmlns:a16="http://schemas.microsoft.com/office/drawing/2014/main" id="{D3507F52-EF87-456D-B49E-B4788CC7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742135"/>
            <a:ext cx="4691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7A09E895-1817-478E-A4E2-82C679918F33}"/>
              </a:ext>
            </a:extLst>
          </p:cNvPr>
          <p:cNvSpPr/>
          <p:nvPr/>
        </p:nvSpPr>
        <p:spPr>
          <a:xfrm>
            <a:off x="672704" y="4717257"/>
            <a:ext cx="421481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u="non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A6354F8-518A-4437-A6C5-2AF08757AE0C}"/>
              </a:ext>
            </a:extLst>
          </p:cNvPr>
          <p:cNvSpPr/>
          <p:nvPr/>
        </p:nvSpPr>
        <p:spPr>
          <a:xfrm>
            <a:off x="2945607" y="4680347"/>
            <a:ext cx="421481" cy="27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u="none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2EAB80-1B63-46E5-BD2D-E073C5CBB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935832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b="1"/>
              <a:t>Participant Feedback/Medical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8C307-6779-4385-8480-56DE6D7A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54" y="1782367"/>
            <a:ext cx="8903494" cy="3802856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 scored within 2 business days of receipt. </a:t>
            </a:r>
          </a:p>
          <a:p>
            <a:pPr marL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to Sleep Exam 5, participants will receive a feedback letter summarizing key results of their sleep studies and ABPM results, including an explanation of typical ranges and general health recommendations.</a:t>
            </a:r>
            <a:endParaRPr lang="en-US" sz="135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 alerts (or other abnormalities) be reviewed by Drs. Redline or Bertisch, who update the Alert forms in </a:t>
            </a:r>
            <a:r>
              <a:rPr lang="en-US" sz="135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REDCap</a:t>
            </a: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FC PI reviews this information, including information on known conditions and treatment, and then contacts the participant (and their physician) as indicated to expedite referral. </a:t>
            </a:r>
          </a:p>
          <a:p>
            <a:pPr marL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medical alerts:</a:t>
            </a:r>
          </a:p>
          <a:p>
            <a:pPr marL="342900" lvl="1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PSG: 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AHI &gt; 50 (and not currently being treated for OSA)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10 % of the recording time at an oxygen saturation &lt; 85%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2 continuous minutes in which heart rate is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or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BPM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Atrial fibrillation of any rate not previously noted or known atrial fibrillation with ventricular rates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or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second or third degree  AV block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ABPM: </a:t>
            </a: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hour SBP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180/110  </a:t>
            </a:r>
            <a:endParaRPr lang="en-US" sz="105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Immediate Alert: At placement: If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180/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110, BP will be rechecked after 15 mins (assuming asymptomatic. If still elevated but &lt; 210/&lt;120 the participant will be advised to call their physician within the next 24 </a:t>
            </a:r>
            <a:r>
              <a:rPr lang="en-US" sz="105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(if none, referred for the ER). If 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210/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(after repeat measurement) or symptomatic, the participant will be advised to contact their physician immediately or go to the ER.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5B3A9-44D2-4F9D-8C52-6136C3191D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4400" i="1" dirty="0"/>
              <a:t>Brief Background on Sleep</a:t>
            </a:r>
          </a:p>
        </p:txBody>
      </p:sp>
      <p:pic>
        <p:nvPicPr>
          <p:cNvPr id="6" name="Picture 5" descr="A picture containing indoor, person, person, bed&#10;&#10;Description automatically generated">
            <a:extLst>
              <a:ext uri="{FF2B5EF4-FFF2-40B4-BE49-F238E27FC236}">
                <a16:creationId xmlns:a16="http://schemas.microsoft.com/office/drawing/2014/main" id="{B03FF4CB-F84E-405F-9983-474904DAC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2130" y="3124200"/>
            <a:ext cx="4883914" cy="340042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F20384-23FF-49C2-B4DE-AB5320747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200" y="3657601"/>
            <a:ext cx="1664506" cy="18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0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MESA-</a:t>
            </a:r>
            <a:r>
              <a:rPr lang="en-US" i="1" dirty="0"/>
              <a:t>Sleep</a:t>
            </a:r>
            <a:r>
              <a:rPr lang="en-US" dirty="0"/>
              <a:t> Protocol Pre-Visit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34000"/>
          </a:xfrm>
        </p:spPr>
        <p:txBody>
          <a:bodyPr/>
          <a:lstStyle/>
          <a:p>
            <a:endParaRPr lang="en-US" sz="2000" b="1" dirty="0"/>
          </a:p>
          <a:p>
            <a:r>
              <a:rPr lang="en-US" sz="2400" dirty="0">
                <a:latin typeface="Arial" charset="0"/>
                <a:cs typeface="Arial" charset="0"/>
              </a:rPr>
              <a:t>At the clinic visit (if possible)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Consent for the PSG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Try to schedule the night after the ABPM if possible, and within the 8 days of in-home monitoring 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Ascertain best time to visit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Late afternoon, early evening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Obtain directions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Provide participant instruction forms (prepare for visit)</a:t>
            </a:r>
          </a:p>
          <a:p>
            <a:pPr lvl="1"/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Within 2 days of the home visit, confirm visit and ascertain that no acute medical illnesses occurred. 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Obtain directions (if not already done)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Remind participant on key preparations</a:t>
            </a:r>
          </a:p>
          <a:p>
            <a:pPr lvl="1"/>
            <a:endParaRPr lang="en-US" sz="200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900" i="1" dirty="0"/>
              <a:t> </a:t>
            </a:r>
            <a:endParaRPr lang="en-US" sz="900" dirty="0"/>
          </a:p>
          <a:p>
            <a:endParaRPr lang="en-US" sz="9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Day of the Study</a:t>
            </a:r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106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/>
              <a:t>Prepare equipment and supplies: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Check that all equipment is clean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/>
              <a:t>Fresh batteries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Ensure that all supplies are present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Check PSG supply kit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Detailed sleep questionnaire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Verify correct participant ID on paper forms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Set time and configure software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/>
              <a:t>Enter equipment information on equipment log</a:t>
            </a:r>
          </a:p>
        </p:txBody>
      </p:sp>
      <p:pic>
        <p:nvPicPr>
          <p:cNvPr id="216067" name="Picture 4" descr="bd073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81000"/>
            <a:ext cx="14462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Morning of the Study</a:t>
            </a:r>
          </a:p>
        </p:txBody>
      </p:sp>
      <p:sp>
        <p:nvSpPr>
          <p:cNvPr id="217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Make a reminder call to the Participant: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Instruct the participant to be dressed for bed, have clean hair and face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Ascertain participants usual bedtime so Nox device can be configured to start 1 hour before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 Ask the participant to prepare a surface where you can  complete PSG hook-up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Confirm directions to participant’s home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Provide your number (cell) should plans change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Ascertain absence of acute medical/psychological stresses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Provide the participant with technician names, who to expect</a:t>
            </a:r>
          </a:p>
        </p:txBody>
      </p:sp>
      <p:pic>
        <p:nvPicPr>
          <p:cNvPr id="217091" name="Picture 4" descr="bs009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Evening of the Study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66800"/>
            <a:ext cx="8153400" cy="4953000"/>
          </a:xfrm>
        </p:spPr>
        <p:txBody>
          <a:bodyPr/>
          <a:lstStyle/>
          <a:p>
            <a:pPr marL="514350" indent="-514350" eaLnBrk="1" hangingPunct="1"/>
            <a:r>
              <a:rPr lang="en-US" sz="2800" b="1" dirty="0"/>
              <a:t> Explain study</a:t>
            </a:r>
          </a:p>
          <a:p>
            <a:pPr marL="514350" indent="-514350" eaLnBrk="1" hangingPunct="1"/>
            <a:r>
              <a:rPr lang="en-US" sz="2800" b="1" dirty="0"/>
              <a:t> Informed Consent (if not done)</a:t>
            </a:r>
          </a:p>
          <a:p>
            <a:pPr marL="514350" indent="-514350" eaLnBrk="1" hangingPunct="1"/>
            <a:r>
              <a:rPr lang="en-US" sz="2800" b="1" dirty="0"/>
              <a:t> PSG Hook-up</a:t>
            </a:r>
          </a:p>
          <a:p>
            <a:pPr marL="514350" indent="-514350" eaLnBrk="1" hangingPunct="1"/>
            <a:r>
              <a:rPr lang="en-US" sz="2800" b="1" dirty="0"/>
              <a:t> Review  Sensor Placement with ppt</a:t>
            </a:r>
          </a:p>
          <a:p>
            <a:pPr marL="914400" lvl="1" indent="-514350" eaLnBrk="1" hangingPunct="1"/>
            <a:r>
              <a:rPr lang="en-US" sz="2400" b="1" dirty="0"/>
              <a:t>Use mirrors if needed</a:t>
            </a:r>
          </a:p>
          <a:p>
            <a:pPr marL="514350" indent="-514350" eaLnBrk="1" hangingPunct="1"/>
            <a:r>
              <a:rPr lang="en-US" sz="2800" b="1" dirty="0"/>
              <a:t>   Participant Instructions</a:t>
            </a:r>
          </a:p>
          <a:p>
            <a:pPr marL="914400" lvl="1" indent="-514350" eaLnBrk="1" hangingPunct="1"/>
            <a:r>
              <a:rPr lang="en-US" sz="2400" b="1" dirty="0"/>
              <a:t>Checking placement before bed</a:t>
            </a:r>
          </a:p>
          <a:p>
            <a:pPr marL="914400" lvl="1" indent="-514350" eaLnBrk="1" hangingPunct="1"/>
            <a:r>
              <a:rPr lang="en-US" sz="2400" b="1" dirty="0"/>
              <a:t>Removal of equipment</a:t>
            </a:r>
          </a:p>
          <a:p>
            <a:pPr marL="1314450" lvl="2" indent="-514350" eaLnBrk="1" hangingPunct="1"/>
            <a:r>
              <a:rPr lang="en-US" sz="2000" b="1" dirty="0"/>
              <a:t>Use instruction form</a:t>
            </a:r>
          </a:p>
          <a:p>
            <a:pPr marL="514350" indent="-514350" eaLnBrk="1" hangingPunct="1"/>
            <a:r>
              <a:rPr lang="en-US" sz="2800" b="1" dirty="0"/>
              <a:t>Complete Questionnaires and Data Tracking Form</a:t>
            </a:r>
          </a:p>
          <a:p>
            <a:pPr marL="514350" indent="-514350" eaLnBrk="1" hangingPunct="1"/>
            <a:r>
              <a:rPr lang="en-US" sz="2800" b="1" dirty="0"/>
              <a:t> Arrange for monitor retrieval</a:t>
            </a:r>
          </a:p>
        </p:txBody>
      </p:sp>
      <p:pic>
        <p:nvPicPr>
          <p:cNvPr id="218115" name="Picture 4" descr="na0167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7813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5DC76-F092-4D6F-AD4B-5867C9A5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45" y="174897"/>
            <a:ext cx="6146109" cy="65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0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  </a:t>
            </a:r>
            <a:r>
              <a:rPr lang="en-US">
                <a:solidFill>
                  <a:srgbClr val="FF0000"/>
                </a:solidFill>
              </a:rPr>
              <a:t>Evening of the Study</a:t>
            </a: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0518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u="sng" dirty="0"/>
              <a:t>Arrival: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/>
              <a:t>Be punctual			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/>
              <a:t>Introduce yourself and provide identification to the participant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/>
              <a:t>Determine a suitable workplace (usually a kitchen table)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/>
              <a:t>Arrange your materials quickly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/>
              <a:t>Use a chuck or towel to prevent damage to furniture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dirty="0"/>
              <a:t>Explain what you are doing and answer any questions the participant may have</a:t>
            </a:r>
          </a:p>
        </p:txBody>
      </p:sp>
      <p:pic>
        <p:nvPicPr>
          <p:cNvPr id="219139" name="Picture 4" descr="na0168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5" descr="xouxazji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0" y="3657600"/>
            <a:ext cx="1574800" cy="10604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566738"/>
            <a:ext cx="85867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Evening of the Study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			   REMEMBER: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/>
              <a:t>You are a guest in someone else’s home. Be considerate of the participant’s feelings and belongings, this is </a:t>
            </a:r>
            <a:r>
              <a:rPr lang="en-US" sz="2800" b="1" u="sng" dirty="0"/>
              <a:t>their</a:t>
            </a:r>
            <a:r>
              <a:rPr lang="en-US" sz="2800" b="1" dirty="0"/>
              <a:t> turf.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/>
              <a:t>Ask permission before moving chairs,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/>
              <a:t>Be careful that the equipment or supplies do not damage or harm the participant’s property.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/>
              <a:t>Clean up after yourself.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/>
              <a:t>Treat participant pets with caution and respect.</a:t>
            </a:r>
          </a:p>
        </p:txBody>
      </p:sp>
      <p:pic>
        <p:nvPicPr>
          <p:cNvPr id="220163" name="Picture 4" descr="an023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953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19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	“Would it be OK for </a:t>
            </a:r>
          </a:p>
          <a:p>
            <a:pPr eaLnBrk="1" hangingPunct="1">
              <a:buFontTx/>
              <a:buNone/>
            </a:pPr>
            <a:r>
              <a:rPr lang="en-US" sz="2800" dirty="0"/>
              <a:t>   your wife to hold                                  	“FLUFFY” while I do the hook-up?”</a:t>
            </a:r>
          </a:p>
        </p:txBody>
      </p:sp>
      <p:pic>
        <p:nvPicPr>
          <p:cNvPr id="221186" name="Picture 3" descr="an0112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685800"/>
            <a:ext cx="3886200" cy="5257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Evening of the Study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772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/>
              <a:t>Departure:</a:t>
            </a:r>
            <a:endParaRPr lang="en-US" sz="2800" dirty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Pack all equipment and supplies and take all rubbish with you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Ask the participant about any final questions that they may have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Provide a phone number for emergency contact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Wish the participant a good night!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222211" name="Picture 4" descr="na016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42672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as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8475" b="8475"/>
          <a:stretch>
            <a:fillRect/>
          </a:stretch>
        </p:blipFill>
        <p:spPr>
          <a:xfrm>
            <a:off x="4495800" y="1905000"/>
            <a:ext cx="4424363" cy="3733800"/>
          </a:xfrm>
        </p:spPr>
      </p:pic>
      <p:sp>
        <p:nvSpPr>
          <p:cNvPr id="11171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"/>
            <a:ext cx="8839200" cy="914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/>
              <a:t>We need consolidated, restorative sleep for:</a:t>
            </a:r>
            <a:r>
              <a:rPr lang="en-US" dirty="0"/>
              <a:t>   </a:t>
            </a:r>
          </a:p>
        </p:txBody>
      </p:sp>
      <p:sp>
        <p:nvSpPr>
          <p:cNvPr id="1117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735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Functioning in a safe, efficient and effective way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Cognitive, social and physical performance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Learning and memory consolidation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Prevention of health problems and optimal health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Cardiovascular Health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Metabolic Health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MESA-</a:t>
            </a:r>
            <a:r>
              <a:rPr lang="en-US" i="1" dirty="0"/>
              <a:t>Sleep</a:t>
            </a:r>
            <a:r>
              <a:rPr lang="en-US" dirty="0"/>
              <a:t> After PSG Return</a:t>
            </a:r>
          </a:p>
        </p:txBody>
      </p:sp>
      <p:sp>
        <p:nvSpPr>
          <p:cNvPr id="21401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2400" b="1" dirty="0">
                <a:cs typeface="Arial" charset="0"/>
              </a:rPr>
              <a:t>Post-PSG (in-clinic):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400" dirty="0">
                <a:cs typeface="Arial" charset="0"/>
              </a:rPr>
              <a:t>Clean Electrodes and Sensors</a:t>
            </a:r>
          </a:p>
          <a:p>
            <a:pPr lvl="1"/>
            <a:r>
              <a:rPr lang="en-US" sz="2400" dirty="0">
                <a:cs typeface="Arial" charset="0"/>
              </a:rPr>
              <a:t>Update equipment inventory log</a:t>
            </a:r>
          </a:p>
          <a:p>
            <a:pPr lvl="1"/>
            <a:r>
              <a:rPr lang="en-US" sz="2400" dirty="0">
                <a:cs typeface="Arial" charset="0"/>
              </a:rPr>
              <a:t>Upload PSG studies to the CC Cloud </a:t>
            </a:r>
          </a:p>
          <a:p>
            <a:pPr lvl="1"/>
            <a:r>
              <a:rPr lang="en-US" sz="2400" dirty="0">
                <a:cs typeface="Arial" charset="0"/>
              </a:rPr>
              <a:t>Complete PSG Data Tracking Form and transmit data to the Reading Center</a:t>
            </a:r>
          </a:p>
          <a:p>
            <a:pPr lvl="1"/>
            <a:r>
              <a:rPr lang="en-US" sz="2400" dirty="0">
                <a:cs typeface="Arial" charset="0"/>
              </a:rPr>
              <a:t>Verify Sleep Questionnaire is complete and accurate, phone participant if necessary to complete</a:t>
            </a:r>
          </a:p>
          <a:p>
            <a:pPr>
              <a:buFont typeface="Arial" charset="0"/>
              <a:buNone/>
            </a:pPr>
            <a:r>
              <a:rPr lang="en-US" sz="2400" b="1" dirty="0">
                <a:cs typeface="Arial" charset="0"/>
              </a:rPr>
              <a:t> </a:t>
            </a:r>
            <a:endParaRPr lang="en-US" sz="2400" dirty="0">
              <a:cs typeface="Arial" charset="0"/>
            </a:endParaRPr>
          </a:p>
          <a:p>
            <a:r>
              <a:rPr lang="en-US" sz="2400" b="1" dirty="0">
                <a:cs typeface="Arial" charset="0"/>
              </a:rPr>
              <a:t> Generate feedback letter</a:t>
            </a:r>
          </a:p>
          <a:p>
            <a:pPr lvl="1"/>
            <a:r>
              <a:rPr lang="en-US" sz="2400" dirty="0">
                <a:cs typeface="Arial" charset="0"/>
              </a:rPr>
              <a:t>Communicate alerts, if identified, with PI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5121E-44DD-4A6C-A9E6-C01FF313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4862423" cy="62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1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848600" cy="10668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Quality Assurance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486400"/>
          </a:xfrm>
        </p:spPr>
        <p:txBody>
          <a:bodyPr lIns="90488" tIns="44450" rIns="90488" bIns="44450"/>
          <a:lstStyle/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Training and Certification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Defined protocol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Monitoring/feedback of adherence to protocol and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Quality grade for each signal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Quality grade for study interpretability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Team work! 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Coordinator/Sleep calls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12E4293-58E8-4985-9AE1-1C331950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altLang="en-US" b="1" dirty="0">
                <a:cs typeface="Arial" panose="020B0604020202020204" pitchFamily="34" charset="0"/>
              </a:rPr>
              <a:t>Obtaining Certification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22B5D7-4FAD-4996-8D19-12E1A7A2B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229600" cy="5181600"/>
          </a:xfrm>
        </p:spPr>
        <p:txBody>
          <a:bodyPr rtlCol="0">
            <a:normAutofit fontScale="40000" lnSpcReduction="20000"/>
          </a:bodyPr>
          <a:lstStyle/>
          <a:p>
            <a:pPr marL="463550" indent="-4635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600" dirty="0">
                <a:solidFill>
                  <a:schemeClr val="tx1"/>
                </a:solidFill>
                <a:cs typeface="Arial" panose="020B0604020202020204" pitchFamily="34" charset="0"/>
              </a:rPr>
              <a:t>Attendance at Central Training </a:t>
            </a:r>
          </a:p>
          <a:p>
            <a:pPr marL="519113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  <a:tab pos="1023938" algn="l"/>
              </a:tabLst>
              <a:defRPr/>
            </a:pPr>
            <a:r>
              <a:rPr lang="en-US" sz="6000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en-US" sz="6800" dirty="0">
                <a:solidFill>
                  <a:schemeClr val="tx1"/>
                </a:solidFill>
                <a:cs typeface="Arial" panose="020B0604020202020204" pitchFamily="34" charset="0"/>
              </a:rPr>
              <a:t>If trained at site, the On-Site Training Check Sheet  completed by the instructor and submitted to the 	Reading Center.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8600" dirty="0">
                <a:solidFill>
                  <a:schemeClr val="tx1"/>
                </a:solidFill>
                <a:cs typeface="Arial" panose="020B0604020202020204" pitchFamily="34" charset="0"/>
              </a:rPr>
              <a:t>Submission of the PSG practical exam.</a:t>
            </a:r>
          </a:p>
          <a:p>
            <a:pPr marL="914400" indent="-401638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6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6800" dirty="0">
                <a:solidFill>
                  <a:schemeClr val="tx1"/>
                </a:solidFill>
                <a:cs typeface="Arial" panose="020B0604020202020204" pitchFamily="34" charset="0"/>
              </a:rPr>
              <a:t>The evaluator must be a member of the training staff or a certified tech that attended Central Training.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8600" dirty="0">
                <a:solidFill>
                  <a:schemeClr val="tx1"/>
                </a:solidFill>
                <a:cs typeface="Arial" panose="020B0604020202020204" pitchFamily="34" charset="0"/>
              </a:rPr>
              <a:t>Submission of the PSG written exam.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8600" dirty="0">
                <a:solidFill>
                  <a:schemeClr val="tx1"/>
                </a:solidFill>
                <a:cs typeface="Arial" panose="020B0604020202020204" pitchFamily="34" charset="0"/>
              </a:rPr>
              <a:t>Submission of an acceptable practice (non-subject) PSG recordings.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D2ABEF3-6026-4A03-8D5E-F509E8829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tabLst>
                <a:tab pos="280988" algn="l"/>
              </a:tabLst>
            </a:pPr>
            <a:r>
              <a:rPr lang="en-US" altLang="en-US" b="1" dirty="0">
                <a:cs typeface="Arial" panose="020B0604020202020204" pitchFamily="34" charset="0"/>
              </a:rPr>
              <a:t>Acceptable Sleep Study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D3C26B0-548E-4075-92A5-06F4DE06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534400" cy="4953000"/>
          </a:xfrm>
        </p:spPr>
        <p:txBody>
          <a:bodyPr rtlCol="0">
            <a:normAutofit/>
          </a:bodyPr>
          <a:lstStyle/>
          <a:p>
            <a:pPr marL="463550" indent="-4635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Overnight recording on non-study volunteer 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quality on each channel</a:t>
            </a:r>
          </a:p>
          <a:p>
            <a:pPr marL="914400" indent="-450850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electrodes must work</a:t>
            </a:r>
          </a:p>
          <a:p>
            <a:pPr marL="463550" algn="l" eaLnBrk="1" fontAlgn="auto" hangingPunct="1">
              <a:spcBef>
                <a:spcPts val="3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tabLst>
                <a:tab pos="463550" algn="l"/>
              </a:tabLst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Signals must be relatively free of artifact</a:t>
            </a:r>
          </a:p>
          <a:p>
            <a:pPr marL="514350" indent="-5143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 MESA PSG protocol and procedure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paperwork and transmission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sz="4000" dirty="0">
              <a:solidFill>
                <a:schemeClr val="tx2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436D3A4-C136-4A5B-8EF0-6C701AB7A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cs typeface="Arial" panose="020B0604020202020204" pitchFamily="34" charset="0"/>
              </a:rPr>
              <a:t>Maintaining Certification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F3023D5-CE1C-4B3A-89F7-4D8190C24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229600" cy="5105400"/>
          </a:xfrm>
        </p:spPr>
        <p:txBody>
          <a:bodyPr rtlCol="0">
            <a:normAutofit fontScale="92500" lnSpcReduction="20000"/>
          </a:bodyPr>
          <a:lstStyle/>
          <a:p>
            <a:pPr marL="463550" indent="-463550" algn="l" eaLnBrk="1" fontAlgn="auto" hangingPunct="1">
              <a:spcAft>
                <a:spcPts val="0"/>
              </a:spcAft>
              <a:defRPr/>
            </a:pPr>
            <a:r>
              <a:rPr lang="en-US" sz="3300" dirty="0">
                <a:solidFill>
                  <a:schemeClr val="tx1"/>
                </a:solidFill>
                <a:cs typeface="Arial" panose="020B0604020202020204" pitchFamily="34" charset="0"/>
              </a:rPr>
              <a:t>Frequency of actual field work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Minimum 2 studies/month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Hook-up only on a volunteer may substitute for actual field work.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400" dirty="0">
                <a:solidFill>
                  <a:schemeClr val="tx1"/>
                </a:solidFill>
                <a:cs typeface="Arial" panose="020B0604020202020204" pitchFamily="34" charset="0"/>
              </a:rPr>
              <a:t>Quality of studies</a:t>
            </a:r>
          </a:p>
          <a:p>
            <a:pPr marL="914400" indent="-401638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Scorer assigns a quality grade to each recording (poor, fair, good, excellent, outstanding)</a:t>
            </a:r>
          </a:p>
          <a:p>
            <a:pPr marL="914400" indent="-401638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Must maintain average grade of 85% of work in the very good (or above) range </a:t>
            </a:r>
          </a:p>
          <a:p>
            <a:pPr marL="463550" indent="-463550"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  <a:cs typeface="Arial" panose="020B0604020202020204" pitchFamily="34" charset="0"/>
              </a:rPr>
              <a:t>Low grades?</a:t>
            </a:r>
          </a:p>
          <a:p>
            <a:pPr marL="914400" indent="-401638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SRC looks for cause (participant, equipment malfunction, poor tech performance)</a:t>
            </a:r>
          </a:p>
          <a:p>
            <a:pPr marL="914400" indent="-401638" algn="l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May need to retrain and work under 1:1 supervision of certified tech in good standing</a:t>
            </a:r>
          </a:p>
          <a:p>
            <a:pPr marL="463550" indent="-463550" algn="l"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the home….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2 person team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/>
              <a:t>Stay together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Inappropriate behavior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/>
              <a:t>Leave immediately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5172" name="Picture 4" descr="fcw_nmun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447800"/>
            <a:ext cx="1973263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 build="p"/>
      <p:bldP spid="775171" grpI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the home….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Concern about medical safety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may suggest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ppt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call his doctor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Call your MD on call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Call 911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4259" name="Picture 4" descr="j02868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83250" y="3168650"/>
            <a:ext cx="2546350" cy="25463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Never leave equipment in the car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/>
              <a:t>Theft, heat, cold</a:t>
            </a:r>
          </a:p>
        </p:txBody>
      </p:sp>
      <p:pic>
        <p:nvPicPr>
          <p:cNvPr id="225282" name="Picture 6" descr="j023645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2743200" cy="27432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Additional “safety” issues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Certain neighborhoods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/>
              <a:t>Consider escort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Your safety comes first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Might consider alternative location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hotels</a:t>
            </a:r>
          </a:p>
        </p:txBody>
      </p:sp>
      <p:pic>
        <p:nvPicPr>
          <p:cNvPr id="778244" name="Picture 4" descr="vvxbsx1r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828800"/>
            <a:ext cx="982663" cy="1766888"/>
          </a:xfrm>
        </p:spPr>
      </p:pic>
      <p:pic>
        <p:nvPicPr>
          <p:cNvPr id="778247" name="Picture 7" descr="j02788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4267200"/>
            <a:ext cx="1847850" cy="213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 fontScale="90000"/>
          </a:bodyPr>
          <a:lstStyle/>
          <a:p>
            <a:pPr eaLnBrk="1" hangingPunct="1"/>
            <a:r>
              <a:rPr lang="en-US" b="1" dirty="0"/>
              <a:t>Measuring Sleep: Polysomnography</a:t>
            </a: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 wrap="square"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sz="2200" b="1"/>
              <a:t>Considered “gold standard”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●"/>
              <a:defRPr/>
            </a:pPr>
            <a:endParaRPr lang="en-US" sz="2200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sz="2200" b="1"/>
              <a:t>Precise </a:t>
            </a:r>
            <a:r>
              <a:rPr lang="en-US" sz="2200" b="1" err="1"/>
              <a:t>neurophysiological</a:t>
            </a:r>
            <a:r>
              <a:rPr lang="en-US" sz="2200" b="1"/>
              <a:t> monitoring of multiple channels of data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●"/>
              <a:defRPr/>
            </a:pPr>
            <a:endParaRPr lang="en-US" sz="2200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sz="2200" b="1"/>
              <a:t>EEG, </a:t>
            </a:r>
            <a:r>
              <a:rPr lang="en-US" sz="2200" b="1" err="1"/>
              <a:t>oximetry</a:t>
            </a:r>
            <a:r>
              <a:rPr lang="en-US" sz="2200" b="1"/>
              <a:t>, airflow, effort,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b="1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/>
              <a:t>ECG, legs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F74B4-8DD3-4511-8FCC-4B08B0AF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8" r="16315" b="-1"/>
          <a:stretch/>
        </p:blipFill>
        <p:spPr>
          <a:xfrm>
            <a:off x="4648200" y="19812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06A5246C-8A3A-42EB-806D-B980D671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PSG Field Collection for a Large Research Study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686F7DFB-61B6-48BF-85EA-470B208D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123F6-DEAB-41E9-B2A0-93B49958A694}"/>
              </a:ext>
            </a:extLst>
          </p:cNvPr>
          <p:cNvSpPr/>
          <p:nvPr/>
        </p:nvSpPr>
        <p:spPr>
          <a:xfrm>
            <a:off x="762000" y="1600200"/>
            <a:ext cx="7620000" cy="10926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marR="0" lvl="0" indent="-7938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>
                <a:tab pos="566738" algn="l"/>
                <a:tab pos="6826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Remove the Unknown</a:t>
            </a:r>
          </a:p>
          <a:p>
            <a:pPr marL="969963" marR="0" lvl="1" indent="-5127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Standardized Equipment and Procedure</a:t>
            </a:r>
          </a:p>
          <a:p>
            <a:pPr marL="465138" marR="0" lvl="1" indent="-7938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Study-wide Quality Assurance</a:t>
            </a:r>
          </a:p>
          <a:p>
            <a:pPr marL="969963" marR="0" lvl="1" indent="-5127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Feedback and Quality Grading</a:t>
            </a:r>
          </a:p>
          <a:p>
            <a:pPr marL="969963" marR="0" lvl="1" indent="-5127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PSG Technician Calls</a:t>
            </a:r>
          </a:p>
          <a:p>
            <a:pPr marL="465138" marR="0" lvl="1" indent="-7938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Resource People</a:t>
            </a:r>
          </a:p>
          <a:p>
            <a:pPr marL="969963" marR="0" lvl="1" indent="-5127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Call the Reading Center for help</a:t>
            </a:r>
          </a:p>
          <a:p>
            <a:pPr marL="465138" marR="0" lvl="1" indent="-7938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FF"/>
              </a:buClr>
              <a:buSzPct val="12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4B32EB-4001-4286-8378-0AF8DDD6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on PSG Setup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CDF57-903E-4EE5-9C09-A71EC0A4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Covered in more detail in Central Training</a:t>
            </a:r>
          </a:p>
        </p:txBody>
      </p:sp>
    </p:spTree>
    <p:extLst>
      <p:ext uri="{BB962C8B-B14F-4D97-AF65-F5344CB8AC3E}">
        <p14:creationId xmlns:p14="http://schemas.microsoft.com/office/powerpoint/2010/main" val="3732365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7FAF9-7F38-4360-8FD1-0A5C0496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6019800" cy="6263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465D8-6D59-40EB-8825-5A2E03AA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981200"/>
            <a:ext cx="2413986" cy="4381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7C368-2DD8-4B6A-B992-BBB57927C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609600"/>
            <a:ext cx="1905000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1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E96D18BB-D0CD-4096-BEF7-F59EB5CB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FBCF6E7-5910-4890-9AEF-A936676E0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95E57F4B-B13D-41D8-83FD-8056372C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Key Points for Successful Monitoring of Physiological Data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 electrodes and sensors in areas expected to generate the desired signal.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 sensors in a fashion known to maximize the desired signal.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Remove physical barriers for the electrode to work efficiently</a:t>
            </a:r>
          </a:p>
          <a:p>
            <a:pPr lvl="2" indent="-227013">
              <a:spcBef>
                <a:spcPct val="50000"/>
              </a:spcBef>
              <a:buClr>
                <a:srgbClr val="9900FF"/>
              </a:buClr>
              <a:buSzPct val="125000"/>
              <a:buFontTx/>
              <a:buChar char="•"/>
              <a:defRPr/>
            </a:pPr>
            <a:r>
              <a:rPr lang="en-US" altLang="en-US" u="none" dirty="0">
                <a:solidFill>
                  <a:srgbClr val="2E55A4"/>
                </a:solidFill>
                <a:cs typeface="Arial" panose="020B0604020202020204" pitchFamily="34" charset="0"/>
              </a:rPr>
              <a:t>Part hair, clean skin, </a:t>
            </a:r>
            <a:r>
              <a:rPr lang="en-US" altLang="en-US" u="none" dirty="0" err="1">
                <a:solidFill>
                  <a:srgbClr val="2E55A4"/>
                </a:solidFill>
                <a:cs typeface="Arial" panose="020B0604020202020204" pitchFamily="34" charset="0"/>
              </a:rPr>
              <a:t>etc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 the electrode using good application techniques.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337B405-B521-4034-A134-D6A1D710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D9FA2CB-2086-4D9D-A8AA-423C823E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67026E8A-5539-45F9-AEDF-DEFEAFE0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Use Good Application Techniques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Movement and perspiration weaken the electrode’s bond with the placement site.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 electrode fails to work once it has lost contact with its proper site.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Electrodes must be applied securely with the expectation that the participant will move and sweat.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D01C9E4-4A5C-4F79-B7AE-C122911B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21" y="640080"/>
            <a:ext cx="3168968" cy="5578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 Details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BB204628-3DF7-4633-864C-D78DA6DE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9763"/>
            <a:ext cx="4094163" cy="644525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30DED39E-B5B9-498F-9685-6330E881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704" y="1524000"/>
            <a:ext cx="456475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EEG Important?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Changes in brain waves help determine wakefulness from sleep.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Changes in brain waves help distinguish between different levels of sleep.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Changes in brain waves identify features associated with brain function.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1"/>
            <a:ext cx="5293730" cy="2595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7B4B7-DB0C-4357-8DDD-4ED484E1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2147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Head Electrodes (EEG)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2E632E-3F30-4018-960F-EE3228045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7" y="3085476"/>
            <a:ext cx="2998678" cy="344968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3E255-CB8F-4A06-AEF6-127097D2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5" y="3410606"/>
            <a:ext cx="2693241" cy="281278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015B939-F527-4117-B775-533A4016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4136" y="3090672"/>
            <a:ext cx="2167128" cy="163677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F3B9F-BED6-4154-BC43-8CA8E032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25" y="2934345"/>
            <a:ext cx="1974468" cy="17590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22BCFB4-3880-430A-9E42-4D844E8F6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4136" y="4901184"/>
            <a:ext cx="2167128" cy="163677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F1F96-780D-45E4-B2BB-37BBAD27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872866"/>
            <a:ext cx="2743200" cy="163677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2F0B1-274F-4213-9710-4F706BBF6579}"/>
              </a:ext>
            </a:extLst>
          </p:cNvPr>
          <p:cNvSpPr txBox="1"/>
          <p:nvPr/>
        </p:nvSpPr>
        <p:spPr>
          <a:xfrm>
            <a:off x="5968479" y="763523"/>
            <a:ext cx="2633472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E: Eye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F: Frontal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C: Central (mid head)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O: Occipital (back)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M: Mastoid (behind ear)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u="none" dirty="0">
              <a:solidFill>
                <a:srgbClr val="FFFFFF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1,3: Left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2,4: Right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none" dirty="0">
                <a:solidFill>
                  <a:srgbClr val="FFFFFF"/>
                </a:solidFill>
                <a:latin typeface="+mn-lt"/>
              </a:rPr>
              <a:t>Z: central</a:t>
            </a:r>
          </a:p>
        </p:txBody>
      </p:sp>
    </p:spTree>
    <p:extLst>
      <p:ext uri="{BB962C8B-B14F-4D97-AF65-F5344CB8AC3E}">
        <p14:creationId xmlns:p14="http://schemas.microsoft.com/office/powerpoint/2010/main" val="207316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8AA15D61-1980-46E5-B04A-78EA63A7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21" y="640080"/>
            <a:ext cx="3168968" cy="5578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 Details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7438783E-B70C-4C15-8A74-201AEBDC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9763"/>
            <a:ext cx="4094163" cy="6350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A403264D-BC10-442D-BB40-5CC2CFA8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43025"/>
            <a:ext cx="409416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EOG Important?</a:t>
            </a:r>
          </a:p>
          <a:p>
            <a:pPr marL="684213" marR="0" lvl="1" indent="-22701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Eye movement patterns change in wakefulness, drowsiness, and REM.</a:t>
            </a:r>
          </a:p>
          <a:p>
            <a:pPr marL="684213" marR="0" lvl="1" indent="-22701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Brain waves during REM resemble those in wakefulness, so EOG helps confirm the stage of sleep and distinguish wakefulness from REM.</a:t>
            </a:r>
          </a:p>
          <a:p>
            <a:pPr marL="684213" marR="0" lvl="1" indent="-22701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568451E-FC1E-4C02-9535-35CF5713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89DC09B-7F41-4F23-B7A1-8C784EB8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8CD454A3-CFD7-4964-8151-CC6D3618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Sensor Placement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EOG: On the face near the eyes.</a:t>
            </a:r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BE883705-8DE9-414E-80C4-36ECF2E7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3" name="AutoShape 8">
            <a:extLst>
              <a:ext uri="{FF2B5EF4-FFF2-40B4-BE49-F238E27FC236}">
                <a16:creationId xmlns:a16="http://schemas.microsoft.com/office/drawing/2014/main" id="{52C87D3D-18C7-4F52-B8C9-7645C26574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62800" y="43386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B19C8-D651-4413-B7D4-92EDB0A9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83" y="3462291"/>
            <a:ext cx="5072633" cy="202564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6FDDE62A-DBA0-4744-9A6F-084BB002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21" y="640080"/>
            <a:ext cx="3168968" cy="5578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 Details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EFF91EAD-64EC-4F62-B688-F8998826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9763"/>
            <a:ext cx="4094163" cy="922338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B174A2E8-7FA3-4CFA-B6D6-1F6CAD089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30363"/>
            <a:ext cx="4094163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Chin EMG Important?</a:t>
            </a:r>
          </a:p>
          <a:p>
            <a:pPr marL="684213" marR="0" lvl="1" indent="-227013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Chin EMG helps distinguish wakefulness from REM. Facial muscles remain toned in wakefulness, but muscle tone drops out in REM.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REM-Slee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352800"/>
            <a:ext cx="3962400" cy="1931988"/>
          </a:xfrm>
        </p:spPr>
      </p:pic>
      <p:pic>
        <p:nvPicPr>
          <p:cNvPr id="144386" name="Picture 3" descr="NREM-Slee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l="2000" b="4669"/>
          <a:stretch>
            <a:fillRect/>
          </a:stretch>
        </p:blipFill>
        <p:spPr>
          <a:xfrm>
            <a:off x="152400" y="2908300"/>
            <a:ext cx="4343400" cy="3619500"/>
          </a:xfrm>
        </p:spPr>
      </p:pic>
      <p:sp>
        <p:nvSpPr>
          <p:cNvPr id="144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During the Sleep Cycle</a:t>
            </a:r>
            <a:endParaRPr lang="en-US" sz="2000"/>
          </a:p>
        </p:txBody>
      </p:sp>
      <p:sp>
        <p:nvSpPr>
          <p:cNvPr id="144388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981200"/>
            <a:ext cx="8534400" cy="457200"/>
          </a:xfrm>
        </p:spPr>
        <p:txBody>
          <a:bodyPr/>
          <a:lstStyle/>
          <a:p>
            <a:pPr eaLnBrk="1" hangingPunct="1"/>
            <a:r>
              <a:rPr lang="en-US" sz="2400"/>
              <a:t>Brain waves represent different stages of sleep.</a:t>
            </a: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381000" y="2514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/>
              <a:t>NREM Stages of Sleep</a:t>
            </a:r>
          </a:p>
        </p:txBody>
      </p:sp>
      <p:sp>
        <p:nvSpPr>
          <p:cNvPr id="144390" name="Rectangle 7"/>
          <p:cNvSpPr>
            <a:spLocks noChangeArrowheads="1"/>
          </p:cNvSpPr>
          <p:nvPr/>
        </p:nvSpPr>
        <p:spPr bwMode="auto">
          <a:xfrm>
            <a:off x="4648200" y="2514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/>
              <a:t>REM Sleep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7030A76-348A-4252-A952-B65484B50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26E24CD-9DA6-4E25-A702-3A15F6D63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B2908313-4BC6-4FDF-A5DD-DB2B71FAA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Sensor Placement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EMG to record muscle tone of the chin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lang="en-US" altLang="en-US" u="none" dirty="0">
                <a:solidFill>
                  <a:srgbClr val="2E55A4"/>
                </a:solidFill>
                <a:cs typeface="Arial" panose="020B0604020202020204" pitchFamily="34" charset="0"/>
              </a:rPr>
              <a:t>Avoid hairy areas (above or below beard if needed)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0" name="AutoShape 7">
            <a:extLst>
              <a:ext uri="{FF2B5EF4-FFF2-40B4-BE49-F238E27FC236}">
                <a16:creationId xmlns:a16="http://schemas.microsoft.com/office/drawing/2014/main" id="{17AF9C5F-6EE3-4134-AF2C-24E8A53C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52" y="445351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1" name="AutoShape 8">
            <a:extLst>
              <a:ext uri="{FF2B5EF4-FFF2-40B4-BE49-F238E27FC236}">
                <a16:creationId xmlns:a16="http://schemas.microsoft.com/office/drawing/2014/main" id="{465356E7-D3B6-42D8-A1A6-74DA50B724D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00800" y="445351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5485A-EDAD-4642-9580-0C15FDA6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52" y="3124200"/>
            <a:ext cx="3218967" cy="1902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34E77C-3C62-4A6D-BEA3-BC7B6E23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88254" y="5210668"/>
            <a:ext cx="1243692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E0A2614B-6C50-46BF-A1E9-F1E5DDF75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58" y="640080"/>
            <a:ext cx="3130428" cy="55778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 Details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0481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ext Box 2">
            <a:extLst>
              <a:ext uri="{FF2B5EF4-FFF2-40B4-BE49-F238E27FC236}">
                <a16:creationId xmlns:a16="http://schemas.microsoft.com/office/drawing/2014/main" id="{281149A7-7DA5-4B66-8233-20D10E1CF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9763"/>
            <a:ext cx="4094163" cy="555625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54373579-DDEB-4F11-B279-0F86B1D8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63650"/>
            <a:ext cx="40941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ECG Important?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Heart rate fluctuates in wakefulness and stages of sleep, but the rhythm should be normal.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Abnormal rates and rhythms are seen in chronic severe Sleep Apnea.</a:t>
            </a:r>
          </a:p>
          <a:p>
            <a:pPr marL="684213" marR="0" lvl="1" indent="-22701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ECG helps determine if heart rate and rhythm changes are normal or abnormal.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3DAD6BBB-47ED-449A-8798-7F9BB09C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0ACA7BD-6F23-4367-BE87-D0B7000FB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ECG Place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1A8B79D5-A105-4B88-AB01-5A8BCB33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 the chest near the heart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7" name="Picture 85">
            <a:extLst>
              <a:ext uri="{FF2B5EF4-FFF2-40B4-BE49-F238E27FC236}">
                <a16:creationId xmlns:a16="http://schemas.microsoft.com/office/drawing/2014/main" id="{F8708DB0-E5CD-496A-81D5-31F3B0FF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048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7">
            <a:extLst>
              <a:ext uri="{FF2B5EF4-FFF2-40B4-BE49-F238E27FC236}">
                <a16:creationId xmlns:a16="http://schemas.microsoft.com/office/drawing/2014/main" id="{33EE6959-B2FA-4970-896D-355008C81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5913DDC9-87DB-485D-8557-ECED8D7190E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347DF-EB99-4C55-A005-E5352A4A18D1}"/>
              </a:ext>
            </a:extLst>
          </p:cNvPr>
          <p:cNvSpPr txBox="1"/>
          <p:nvPr/>
        </p:nvSpPr>
        <p:spPr>
          <a:xfrm>
            <a:off x="3962400" y="3962399"/>
            <a:ext cx="304800" cy="304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E41DC3C-FE61-43B4-8314-018385340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96" y="629266"/>
            <a:ext cx="2629122" cy="16223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Respiratory (Breathing) Monitoring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9E659241-9388-498C-A356-2E4EE377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288721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50000"/>
              </a:spcBef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alt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Respiratory Inductance Bands </a:t>
            </a:r>
            <a:r>
              <a:rPr kumimoji="0" lang="en-US" alt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– measure breathing effort by chest or abdomen movement.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altLang="en-US" sz="1600" u="none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1600" u="none" dirty="0">
                <a:latin typeface="+mn-lt"/>
              </a:rPr>
              <a:t>Finger oximeter– measures oxygen levels (saturation)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altLang="en-US" sz="1600" u="none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1600" u="none" dirty="0">
                <a:latin typeface="+mn-lt"/>
              </a:rPr>
              <a:t>Nasal Pressure Cannular- Pressure (flow) from nose--breaths</a:t>
            </a:r>
            <a:endParaRPr kumimoji="0" lang="en-US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457200" marR="0" lvl="1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84163" marR="0" lvl="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EB7C0-E1A8-40EA-B04D-5A0A041C5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654" y="807593"/>
            <a:ext cx="2645982" cy="5239568"/>
          </a:xfrm>
          <a:prstGeom prst="rect">
            <a:avLst/>
          </a:prstGeom>
          <a:effectLst/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0658C835-A3F3-4D73-B4B0-789B26C2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A0403729-2F87-4065-922F-7248826B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19213" indent="-404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Respiratory Monitoring Important?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Short pauses in respiration during sleep are normal.  Respiratory Monitors help determine if the pauses are normal or are abnormally long or frequent as associated with Sleep Apnea.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Hypopnea – reduction in airflow associated with oxygen desaturation or EEG arousal.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Apnea – cessation of airflow usually associated with desaturation or arousal.</a:t>
            </a:r>
          </a:p>
          <a:p>
            <a:pPr marL="1319213" marR="0" lvl="2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Obstructive Apnea – due to closing of the airway, so effort is observed though airflow is ceased.</a:t>
            </a:r>
          </a:p>
          <a:p>
            <a:pPr marL="1319213" marR="0" lvl="2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Central Apnea – due to brain signal, so neither effort nor airflow are observed.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48171CB1-00E4-45B5-B758-A67EBCEE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Signal Details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9CDDC7B4-11BA-4066-B43C-79C8B0505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9355531-A68B-4147-BF43-C4A1301F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8956B04B-FF08-49E1-96C8-82BB2510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Sensor Placement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Respiratory Bands: at areas of expansion / contraction on chest and abdomen</a:t>
            </a:r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CB36E85-2685-4EAF-A6F3-7E719B4F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891" y="437341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5" name="AutoShape 9">
            <a:extLst>
              <a:ext uri="{FF2B5EF4-FFF2-40B4-BE49-F238E27FC236}">
                <a16:creationId xmlns:a16="http://schemas.microsoft.com/office/drawing/2014/main" id="{4FD246C4-936A-4564-A371-79C59362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891" y="50704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07DF97B-A6FA-48A7-9C51-6383E1D44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91" y="3119810"/>
            <a:ext cx="1833817" cy="320918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81695C99-B75C-47A3-BB00-4807E151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01224679-AD1F-48DD-82AF-6F0CF914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Oximetry Important?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Blood oxygen levels drop during long pauses in respiration.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Oxygenation of organs is affected during repeated breathing pauses and may lead to severe medical consequences.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Oximetry provides quantitative measurement of oxygen saturation and desaturation events during sleep and provide a baseline prior to sleep.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6095FB9-F193-4F90-A682-9C82C94E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Signal Details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8B054-DE8C-48BD-AC21-5ABE0D5E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en-US" sz="4700"/>
              <a:t>Oximetry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F2A18-1CB9-47C5-9049-31D3B593F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660904"/>
            <a:ext cx="4251198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900" dirty="0"/>
              <a:t>Snug placement on finger on non-dominant hand</a:t>
            </a:r>
          </a:p>
          <a:p>
            <a:pPr lvl="1"/>
            <a:r>
              <a:rPr lang="en-US" sz="1900" dirty="0"/>
              <a:t>Ring or middle finger</a:t>
            </a:r>
          </a:p>
          <a:p>
            <a:r>
              <a:rPr lang="en-US" sz="1900" dirty="0"/>
              <a:t>Raised area of probe over the base of the finger nail</a:t>
            </a:r>
          </a:p>
          <a:p>
            <a:r>
              <a:rPr lang="en-US" sz="1900" dirty="0"/>
              <a:t>Avoid dark nail polish</a:t>
            </a:r>
          </a:p>
          <a:p>
            <a:r>
              <a:rPr lang="en-US" sz="1900" dirty="0"/>
              <a:t>No acrylic nails!</a:t>
            </a:r>
          </a:p>
          <a:p>
            <a:r>
              <a:rPr lang="en-US" sz="1900" dirty="0"/>
              <a:t>Use tape to secure cord on hand and around tip</a:t>
            </a:r>
          </a:p>
          <a:p>
            <a:r>
              <a:rPr lang="en-US" sz="1900" dirty="0"/>
              <a:t>Remind ppt not to get wet- show how to remove and replace if need to (bathroom)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30628-AAD2-4FB7-A9B2-DB1656CB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86" y="1507863"/>
            <a:ext cx="4094226" cy="3842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C032A-4D7D-4F32-892A-E11B331A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86200"/>
            <a:ext cx="1804572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6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EE05A-0A06-4DF9-8574-DE9DFF9C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12" y="3466135"/>
            <a:ext cx="3605467" cy="3212653"/>
          </a:xfrm>
          <a:prstGeom prst="rect">
            <a:avLst/>
          </a:prstGeom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9F698FB0-24D6-4975-B831-4E2B6B8B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5C6570EA-9D7C-4C71-AB16-5973716CD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671BA024-26E6-46FF-98AA-E88F3850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Sensor Placement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Respiratory Signals: nasal cannula just inside the nostrils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lang="en-US" altLang="en-US" u="none" dirty="0">
                <a:solidFill>
                  <a:srgbClr val="2E55A4"/>
                </a:solidFill>
                <a:cs typeface="Arial" panose="020B0604020202020204" pitchFamily="34" charset="0"/>
              </a:rPr>
              <a:t>Use a small piece of tape on each cheek to secure tubing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lang="en-US" altLang="en-US" u="none" dirty="0">
                <a:solidFill>
                  <a:srgbClr val="2E55A4"/>
                </a:solidFill>
                <a:cs typeface="Arial" panose="020B0604020202020204" pitchFamily="34" charset="0"/>
              </a:rPr>
              <a:t>Can use a mirror to instruct participant on how to reposition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E55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0" name="AutoShape 7">
            <a:extLst>
              <a:ext uri="{FF2B5EF4-FFF2-40B4-BE49-F238E27FC236}">
                <a16:creationId xmlns:a16="http://schemas.microsoft.com/office/drawing/2014/main" id="{FC5F21D8-AC80-456B-874E-1C77E22FF54E}"/>
              </a:ext>
            </a:extLst>
          </p:cNvPr>
          <p:cNvSpPr>
            <a:spLocks noChangeArrowheads="1"/>
          </p:cNvSpPr>
          <p:nvPr/>
        </p:nvSpPr>
        <p:spPr bwMode="auto">
          <a:xfrm rot="840000">
            <a:off x="4358513" y="4144883"/>
            <a:ext cx="1219200" cy="274638"/>
          </a:xfrm>
          <a:prstGeom prst="rightArrow">
            <a:avLst>
              <a:gd name="adj1" fmla="val 50000"/>
              <a:gd name="adj2" fmla="val 99884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086E8-2A04-4ED0-ABDD-F70D8F841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756" y="4012114"/>
            <a:ext cx="2060627" cy="19752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59D346B0-B861-48A8-BD41-0806C2D0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8B4E9610-8B62-4499-88F1-73C35255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is Limb movement Important?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Limb sensors help confirm movement disorders specifically associated with sleep (Periodic Limb Movement Disorder)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49F5CD57-FDED-41F8-89BC-E57C8EBF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Signal Details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327150"/>
          </a:xfrm>
        </p:spPr>
        <p:txBody>
          <a:bodyPr/>
          <a:lstStyle/>
          <a:p>
            <a:pPr eaLnBrk="1" hangingPunct="1"/>
            <a:r>
              <a:rPr lang="en-US" b="1"/>
              <a:t>The Sleep Cycle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534400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/>
              <a:t>Alternating states and stages of sleep that occur over an 8-hour time period: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/>
              <a:t>NREM: </a:t>
            </a:r>
            <a:r>
              <a:rPr lang="en-US" sz="2000"/>
              <a:t>Non-Rapid Eye Movement; Stages 1-4; 75% of the night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/>
              <a:t>REM: </a:t>
            </a:r>
            <a:r>
              <a:rPr lang="en-US" sz="2000"/>
              <a:t>Rapid Eye Movement; Dreams occur; 25% of the night</a:t>
            </a:r>
          </a:p>
        </p:txBody>
      </p:sp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35" y="2971800"/>
            <a:ext cx="8585837" cy="38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89C504B1-B5F4-4A20-98AE-6314DE92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6022ADEF-7E02-42BD-939C-B0EF5D7DB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Successful Monitoring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67AF4D91-6AAC-4B6E-9AF1-8B7DE702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2725"/>
            <a:ext cx="8153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Sensor Placement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9900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EMG: Over muscles on the legs.</a:t>
            </a:r>
          </a:p>
        </p:txBody>
      </p:sp>
      <p:pic>
        <p:nvPicPr>
          <p:cNvPr id="22533" name="Picture 79">
            <a:extLst>
              <a:ext uri="{FF2B5EF4-FFF2-40B4-BE49-F238E27FC236}">
                <a16:creationId xmlns:a16="http://schemas.microsoft.com/office/drawing/2014/main" id="{8639A568-62C4-4A0C-BF51-08CC8B9B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167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10">
            <a:extLst>
              <a:ext uri="{FF2B5EF4-FFF2-40B4-BE49-F238E27FC236}">
                <a16:creationId xmlns:a16="http://schemas.microsoft.com/office/drawing/2014/main" id="{578AAE1B-DA81-4879-88D5-2705BDC18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1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AutoShape 8">
            <a:extLst>
              <a:ext uri="{FF2B5EF4-FFF2-40B4-BE49-F238E27FC236}">
                <a16:creationId xmlns:a16="http://schemas.microsoft.com/office/drawing/2014/main" id="{47775439-DFF1-4642-A4AE-F14F233238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6800" y="4572001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204B21F-9811-4590-BCF0-94411887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2E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Introduction to the PSG Hook-up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E9D13402-040A-472B-B68C-F6D3A636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732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2E55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to Measure Sleep</a:t>
            </a:r>
          </a:p>
        </p:txBody>
      </p:sp>
      <p:pic>
        <p:nvPicPr>
          <p:cNvPr id="4100" name="Picture 6" descr="SleepLabCartoon">
            <a:extLst>
              <a:ext uri="{FF2B5EF4-FFF2-40B4-BE49-F238E27FC236}">
                <a16:creationId xmlns:a16="http://schemas.microsoft.com/office/drawing/2014/main" id="{CE89EC7C-5F70-4A3C-9B61-A97DBD42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5643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biopsych4e-fig-14-17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9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Black" pitchFamily="34" charset="0"/>
              </a:rPr>
              <a:t>Change in Sleep States with Age</a:t>
            </a:r>
          </a:p>
        </p:txBody>
      </p:sp>
    </p:spTree>
    <p:extLst>
      <p:ext uri="{BB962C8B-B14F-4D97-AF65-F5344CB8AC3E}">
        <p14:creationId xmlns:p14="http://schemas.microsoft.com/office/powerpoint/2010/main" val="653065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7616BAE-63D2-4133-897B-1F5ED48B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6172200" cy="85725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Common Sleep Disorders In Older Adults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BC8A66E-E11C-4A92-9C2C-1E74C529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altLang="en-US" b="1" dirty="0"/>
              <a:t>Insomnia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Problems initiating or maintaining sleep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err="1"/>
              <a:t>Hyperarousability</a:t>
            </a:r>
            <a:r>
              <a:rPr lang="en-US" altLang="en-US" b="1" dirty="0"/>
              <a:t>, abnormal cortisol, sympathetic activation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endParaRPr lang="en-US" altLang="en-US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altLang="en-US" b="1" dirty="0"/>
              <a:t>Sleep Apnea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altLang="en-US" b="1" dirty="0"/>
              <a:t>Recurrent breathing pauses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Hypoxemia, sleep fragmentation, breathing swings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endParaRPr lang="en-US" altLang="en-US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altLang="en-US" b="1" dirty="0"/>
              <a:t>Restless legs </a:t>
            </a:r>
            <a:r>
              <a:rPr lang="en-US" altLang="en-US" b="1"/>
              <a:t>Syndrome / Periodic </a:t>
            </a:r>
            <a:r>
              <a:rPr lang="en-US" altLang="en-US" b="1" dirty="0"/>
              <a:t>Limb Movements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altLang="en-US" b="1" dirty="0"/>
              <a:t>Recurrent leg jerks during sleep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Arousals, sympathetic surges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endParaRPr lang="en-US" altLang="en-US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altLang="en-US" b="1" dirty="0"/>
              <a:t>REM-Behavioral Disorder</a:t>
            </a:r>
          </a:p>
          <a:p>
            <a:pPr lvl="1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</a:pPr>
            <a:endParaRPr lang="en-US" altLang="en-US" b="1" dirty="0"/>
          </a:p>
          <a:p>
            <a:pPr lvl="1">
              <a:lnSpc>
                <a:spcPct val="90000"/>
              </a:lnSpc>
            </a:pPr>
            <a:endParaRPr lang="en-US" altLang="en-US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5426</TotalTime>
  <Words>3729</Words>
  <Application>Microsoft Office PowerPoint</Application>
  <PresentationFormat>On-screen Show (4:3)</PresentationFormat>
  <Paragraphs>646</Paragraphs>
  <Slides>71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91" baseType="lpstr">
      <vt:lpstr>Arial</vt:lpstr>
      <vt:lpstr>Arial Black</vt:lpstr>
      <vt:lpstr>Arial Narrow</vt:lpstr>
      <vt:lpstr>Calibri</vt:lpstr>
      <vt:lpstr>Calibri Light</vt:lpstr>
      <vt:lpstr>Georgia</vt:lpstr>
      <vt:lpstr>Palatino</vt:lpstr>
      <vt:lpstr>Times New Roman</vt:lpstr>
      <vt:lpstr>Wingdings</vt:lpstr>
      <vt:lpstr>Custom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12_Office Theme</vt:lpstr>
      <vt:lpstr>6_Office Theme</vt:lpstr>
      <vt:lpstr>Bitmap Image</vt:lpstr>
      <vt:lpstr>Chart</vt:lpstr>
      <vt:lpstr>PowerPoint Presentation</vt:lpstr>
      <vt:lpstr>Outline</vt:lpstr>
      <vt:lpstr>PowerPoint Presentation</vt:lpstr>
      <vt:lpstr>We need consolidated, restorative sleep for:   </vt:lpstr>
      <vt:lpstr>Measuring Sleep: Polysomnography</vt:lpstr>
      <vt:lpstr>During the Sleep Cycle</vt:lpstr>
      <vt:lpstr>The Sleep Cycle</vt:lpstr>
      <vt:lpstr>Change in Sleep States with Age</vt:lpstr>
      <vt:lpstr>Common Sleep Disorders In Older Adults</vt:lpstr>
      <vt:lpstr>Insomnia: The Most Common Cause of Sleepless Nights</vt:lpstr>
      <vt:lpstr>Insomnia and CVD </vt:lpstr>
      <vt:lpstr>Treatment of Insomnia</vt:lpstr>
      <vt:lpstr>Sleep Disordered Breathing (Sleep Apnea, OSA)</vt:lpstr>
      <vt:lpstr>Sleep Disordered Breathing</vt:lpstr>
      <vt:lpstr>What are the Symptoms of Sleep Apnea? </vt:lpstr>
      <vt:lpstr>Treatment of Sleep Apnea</vt:lpstr>
      <vt:lpstr>Restless Leg Syndrome</vt:lpstr>
      <vt:lpstr>REM Behavioral Sleep Disorder </vt:lpstr>
      <vt:lpstr>Why Perform Polysomnography in MESA?</vt:lpstr>
      <vt:lpstr>Key PSG Measurements</vt:lpstr>
      <vt:lpstr>MESA Exam 5 Polysomnography</vt:lpstr>
      <vt:lpstr>MESA Exam 5 PSG: Key Findings</vt:lpstr>
      <vt:lpstr>PowerPoint Presentation</vt:lpstr>
      <vt:lpstr>Sleep Apnea May A Different Disease in Men vs Women: Treatment Implications</vt:lpstr>
      <vt:lpstr>Estimated mean and standard error of leukocyte telomere length by AHI </vt:lpstr>
      <vt:lpstr>Sleep Architecture Linked to Age and Cognition (Opposing Directions)</vt:lpstr>
      <vt:lpstr>Why Repeat A PSG Study In Exam 7?</vt:lpstr>
      <vt:lpstr>MESA-MIND-Sleep: Rationale</vt:lpstr>
      <vt:lpstr>Participant Feedback/Medical Alerts</vt:lpstr>
      <vt:lpstr>MESA-Sleep Protocol Pre-Visit</vt:lpstr>
      <vt:lpstr>Day of the Study</vt:lpstr>
      <vt:lpstr>Morning of the Study</vt:lpstr>
      <vt:lpstr>Evening of the Study</vt:lpstr>
      <vt:lpstr>PowerPoint Presentation</vt:lpstr>
      <vt:lpstr>    Evening of the Study</vt:lpstr>
      <vt:lpstr>PowerPoint Presentation</vt:lpstr>
      <vt:lpstr>Evening of the Study</vt:lpstr>
      <vt:lpstr>PowerPoint Presentation</vt:lpstr>
      <vt:lpstr>Evening of the Study</vt:lpstr>
      <vt:lpstr>MESA-Sleep After PSG Return</vt:lpstr>
      <vt:lpstr>PowerPoint Presentation</vt:lpstr>
      <vt:lpstr>Quality Assurance</vt:lpstr>
      <vt:lpstr>Obtaining Certification</vt:lpstr>
      <vt:lpstr>Acceptable Sleep Study</vt:lpstr>
      <vt:lpstr>Maintaining Certification</vt:lpstr>
      <vt:lpstr>In the home….</vt:lpstr>
      <vt:lpstr>In the home….</vt:lpstr>
      <vt:lpstr>PowerPoint Presentation</vt:lpstr>
      <vt:lpstr>Additional “safety” issues</vt:lpstr>
      <vt:lpstr>PowerPoint Presentation</vt:lpstr>
      <vt:lpstr>Additional Information on PSG Setup</vt:lpstr>
      <vt:lpstr>PowerPoint Presentation</vt:lpstr>
      <vt:lpstr>PowerPoint Presentation</vt:lpstr>
      <vt:lpstr>PowerPoint Presentation</vt:lpstr>
      <vt:lpstr>PowerPoint Presentation</vt:lpstr>
      <vt:lpstr>Head Electrodes (EEG)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Oximetry</vt:lpstr>
      <vt:lpstr>PowerPoint Presentation</vt:lpstr>
      <vt:lpstr>PowerPoint Presentation</vt:lpstr>
      <vt:lpstr>PowerPoint Presentation</vt:lpstr>
      <vt:lpstr>PowerPoint Presentation</vt:lpstr>
    </vt:vector>
  </TitlesOfParts>
  <Company>PREFERRED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susan redline</dc:creator>
  <cp:lastModifiedBy>Redline, Susan,M.D.,M.P.H.</cp:lastModifiedBy>
  <cp:revision>305</cp:revision>
  <dcterms:created xsi:type="dcterms:W3CDTF">2000-08-31T13:05:34Z</dcterms:created>
  <dcterms:modified xsi:type="dcterms:W3CDTF">2022-03-19T18:23:24Z</dcterms:modified>
</cp:coreProperties>
</file>