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2" r:id="rId2"/>
    <p:sldMasterId id="2147483705" r:id="rId3"/>
  </p:sldMasterIdLst>
  <p:notesMasterIdLst>
    <p:notesMasterId r:id="rId20"/>
  </p:notesMasterIdLst>
  <p:sldIdLst>
    <p:sldId id="272" r:id="rId4"/>
    <p:sldId id="258" r:id="rId5"/>
    <p:sldId id="259" r:id="rId6"/>
    <p:sldId id="279" r:id="rId7"/>
    <p:sldId id="260" r:id="rId8"/>
    <p:sldId id="261" r:id="rId9"/>
    <p:sldId id="264" r:id="rId10"/>
    <p:sldId id="265" r:id="rId11"/>
    <p:sldId id="280" r:id="rId12"/>
    <p:sldId id="281" r:id="rId13"/>
    <p:sldId id="282" r:id="rId14"/>
    <p:sldId id="283" r:id="rId15"/>
    <p:sldId id="269" r:id="rId16"/>
    <p:sldId id="285" r:id="rId17"/>
    <p:sldId id="270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486" autoAdjust="0"/>
  </p:normalViewPr>
  <p:slideViewPr>
    <p:cSldViewPr snapToGrid="0">
      <p:cViewPr varScale="1">
        <p:scale>
          <a:sx n="61" d="100"/>
          <a:sy n="61" d="100"/>
        </p:scale>
        <p:origin x="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373F7-CEA2-41C0-811D-1E67915A3C72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2A85-87BD-4952-8C5A-EA1C8886A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969E-3AF8-4533-B38A-8309AC73F2D4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4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C682E5-DA1C-4629-85B9-71F0AD405FB7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6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C682E5-DA1C-4629-85B9-71F0AD405FB7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6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2D78DA-F842-4542-8DC8-6F55F326A53F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3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2D78DA-F842-4542-8DC8-6F55F326A53F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4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dirty="0" smtClean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969E-3AF8-4533-B38A-8309AC73F2D4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2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902820-C0AD-4959-89FC-F69C1EAE98AB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Using either a cardiac-gated electron-beam CT scanner </a:t>
            </a:r>
            <a:r>
              <a:rPr lang="en-US" altLang="ja-JP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ormultidetector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CT, </a:t>
            </a:r>
            <a:endParaRPr kumimoji="1" lang="ja-JP" altLang="en-US" dirty="0" smtClean="0"/>
          </a:p>
        </p:txBody>
      </p:sp>
      <p:sp>
        <p:nvSpPr>
          <p:cNvPr id="286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A49EA4-F9EE-4261-9028-2AF865B287AA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EC6834-675F-439A-B3DF-2403FE59CB3F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2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14B06F-FF47-4E98-BBAA-99BAA3240246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5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 smtClean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14B06F-FF47-4E98-BBAA-99BAA3240246}" type="slidenum">
              <a:rPr lang="en-US" altLang="ja-JP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1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All models include sex, race, and study site. CAC score was tested as a categorical variable (0, 1 to 100, 101 to 300, and &gt;300) and as a continuous variable (log [</a:t>
            </a:r>
            <a:r>
              <a:rPr lang="en-US" altLang="ja-JP" dirty="0" err="1" smtClean="0"/>
              <a:t>Agatston</a:t>
            </a:r>
            <a:r>
              <a:rPr lang="en-US" altLang="ja-JP" dirty="0" smtClean="0"/>
              <a:t> score+1] transformation).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F2A85-87BD-4952-8C5A-EA1C8886A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3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F2A85-87BD-4952-8C5A-EA1C8886A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609600" y="1981200"/>
            <a:ext cx="619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300" b="1" smtClean="0">
                <a:solidFill>
                  <a:srgbClr val="545454"/>
                </a:solidFill>
              </a:rPr>
              <a:t>Northwestern University Feinberg School of Medicine</a:t>
            </a:r>
          </a:p>
        </p:txBody>
      </p:sp>
      <p:cxnSp>
        <p:nvCxnSpPr>
          <p:cNvPr id="6" name="Straight Connector 11"/>
          <p:cNvCxnSpPr/>
          <p:nvPr userDrawn="1"/>
        </p:nvCxnSpPr>
        <p:spPr>
          <a:xfrm>
            <a:off x="609600" y="4343400"/>
            <a:ext cx="10974917" cy="1588"/>
          </a:xfrm>
          <a:prstGeom prst="line">
            <a:avLst/>
          </a:prstGeom>
          <a:ln w="1905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 userDrawn="1"/>
        </p:nvCxnSpPr>
        <p:spPr>
          <a:xfrm>
            <a:off x="609601" y="2333625"/>
            <a:ext cx="10962217" cy="1588"/>
          </a:xfrm>
          <a:prstGeom prst="line">
            <a:avLst/>
          </a:prstGeom>
          <a:ln w="9525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13" descr="feinberg-titleslide-on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17" y="5791201"/>
            <a:ext cx="2235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4" t="41112" r="41373" b="47495"/>
          <a:stretch>
            <a:fillRect/>
          </a:stretch>
        </p:blipFill>
        <p:spPr bwMode="auto">
          <a:xfrm>
            <a:off x="10668000" y="1295400"/>
            <a:ext cx="95038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65162"/>
            <a:ext cx="10972800" cy="872034"/>
          </a:xfrm>
        </p:spPr>
        <p:txBody>
          <a:bodyPr/>
          <a:lstStyle>
            <a:lvl1pPr>
              <a:lnSpc>
                <a:spcPts val="6800"/>
              </a:lnSpc>
              <a:defRPr sz="6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2308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8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C891A866-2257-45CE-BF2B-A9CFA9CFB773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294FB228-1C1F-4989-B856-FCA233021C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17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2364B34F-CF39-4765-B7AF-59203794E267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F0E88FED-204C-4451-BC02-E5B0DC21E9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439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4743A22B-C131-4CCB-83E0-BCCD45799B17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83AF9937-0F88-4541-A958-37018AB65F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43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DE88A78B-B289-4056-B950-CB9DA6A352FF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380A7487-70D2-4DB9-A37F-D96522D6912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415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00A92322-65F8-4DCE-9840-3A6783B7A586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944FBD8B-9DA5-4A2F-8F26-6F299C42EE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742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7D8E87BA-E853-40FC-A70B-1F84D9CF5DD3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2B6D0D9F-1C2E-4179-9DC1-C4E8A9594F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88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E356C1B9-3CBA-4095-86B7-54C2DD6749F2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EE00AC8B-743C-480A-8E0F-56E1723D0B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7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285E456B-7824-4CB8-9B2C-93EBB4F0F1BD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1755974C-02DB-4262-B1E8-FCE254AAFF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7212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A1B3B3A9-A561-463A-832D-7CD32A388899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037F498B-38EB-4911-BA17-5A2949B8CC1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5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5092700" y="5544458"/>
            <a:ext cx="2438400" cy="45720"/>
          </a:xfrm>
          <a:solidFill>
            <a:srgbClr val="FFFFFF"/>
          </a:solidFill>
        </p:spPr>
        <p:txBody>
          <a:bodyPr/>
          <a:lstStyle>
            <a:lvl1pPr>
              <a:defRPr sz="200">
                <a:solidFill>
                  <a:srgbClr val="43327C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360" y="2514600"/>
            <a:ext cx="6490040" cy="295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092701" y="5638800"/>
            <a:ext cx="6489700" cy="685800"/>
          </a:xfrm>
        </p:spPr>
        <p:txBody>
          <a:bodyPr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6"/>
          </p:nvPr>
        </p:nvSpPr>
        <p:spPr>
          <a:xfrm>
            <a:off x="609601" y="2514600"/>
            <a:ext cx="4267200" cy="381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8A10D96-D0C8-4230-B42A-BA83F9E3F0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96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10"/>
          <p:cNvCxnSpPr/>
          <p:nvPr userDrawn="1"/>
        </p:nvCxnSpPr>
        <p:spPr>
          <a:xfrm>
            <a:off x="609600" y="2333625"/>
            <a:ext cx="10998200" cy="1588"/>
          </a:xfrm>
          <a:prstGeom prst="line">
            <a:avLst/>
          </a:prstGeom>
          <a:ln w="9525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11" descr="mar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4" t="41112" r="41373" b="47495"/>
          <a:stretch>
            <a:fillRect/>
          </a:stretch>
        </p:blipFill>
        <p:spPr bwMode="auto">
          <a:xfrm>
            <a:off x="10733618" y="1295400"/>
            <a:ext cx="95038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feinberg-titleslide-on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791201"/>
            <a:ext cx="2235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8880"/>
            <a:ext cx="10972800" cy="872034"/>
          </a:xfrm>
        </p:spPr>
        <p:txBody>
          <a:bodyPr/>
          <a:lstStyle>
            <a:lvl1pPr algn="l">
              <a:lnSpc>
                <a:spcPts val="6800"/>
              </a:lnSpc>
              <a:defRPr sz="6600" b="0" cap="none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35483" y="3505200"/>
            <a:ext cx="10972800" cy="19050"/>
          </a:xfrm>
          <a:solidFill>
            <a:srgbClr val="230872"/>
          </a:solidFill>
          <a:ln>
            <a:noFill/>
          </a:ln>
        </p:spPr>
        <p:txBody>
          <a:bodyPr/>
          <a:lstStyle>
            <a:lvl1pPr>
              <a:defRPr sz="200" b="0" baseline="-25000">
                <a:ln>
                  <a:noFill/>
                </a:ln>
                <a:solidFill>
                  <a:srgbClr val="3C227E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18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9229" y="1980502"/>
            <a:ext cx="8963171" cy="876329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66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19229" y="2852956"/>
            <a:ext cx="85344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5DA7E77-1A99-7D47-A7C2-811E6DEC7A88}" type="datetime1">
              <a:rPr lang="en-US" smtClean="0">
                <a:solidFill>
                  <a:srgbClr val="605F62">
                    <a:lumMod val="60000"/>
                    <a:lumOff val="40000"/>
                  </a:srgbClr>
                </a:solidFill>
              </a:rPr>
              <a:pPr/>
              <a:t>3/21/2016</a:t>
            </a:fld>
            <a:endParaRPr lang="en-US">
              <a:solidFill>
                <a:srgbClr val="605F62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35" y="911860"/>
            <a:ext cx="3318336" cy="464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0" r="-1"/>
          <a:stretch/>
        </p:blipFill>
        <p:spPr>
          <a:xfrm>
            <a:off x="0" y="917303"/>
            <a:ext cx="2184691" cy="2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938882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8" y="911861"/>
            <a:ext cx="3318329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2341" y="3505201"/>
            <a:ext cx="51816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2341" y="5099960"/>
            <a:ext cx="584925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urple_chicago_skylineresiz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" y="-188164"/>
            <a:ext cx="12192000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31475" y="10274"/>
            <a:ext cx="7022467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1"/>
            <a:ext cx="3318329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3886201"/>
            <a:ext cx="51816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" y="5480960"/>
            <a:ext cx="584925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1035742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938882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8" y="911861"/>
            <a:ext cx="3318329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2341" y="3505201"/>
            <a:ext cx="51816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2341" y="5099960"/>
            <a:ext cx="584925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2" y="-304800"/>
            <a:ext cx="14356209" cy="716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-854421" y="0"/>
            <a:ext cx="938882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911861"/>
            <a:ext cx="3318329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3505201"/>
            <a:ext cx="4107541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7195" y="5099960"/>
            <a:ext cx="4636805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3" y="-76200"/>
            <a:ext cx="13903157" cy="6934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9388821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8" y="911861"/>
            <a:ext cx="3318329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019" y="2209801"/>
            <a:ext cx="51816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Prevention of Heart Failure: Lessons Learned From Epidemiology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847" y="4800600"/>
            <a:ext cx="584925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Donald M. Lloyd-Jones, MD </a:t>
            </a:r>
            <a:r>
              <a:rPr lang="en-US" dirty="0" err="1" smtClean="0"/>
              <a:t>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our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0" y="0"/>
            <a:ext cx="938882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8" y="911861"/>
            <a:ext cx="3318329" cy="464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2341" y="3505201"/>
            <a:ext cx="5181600" cy="1701567"/>
          </a:xfrm>
        </p:spPr>
        <p:txBody>
          <a:bodyPr rIns="0" bIns="0" anchor="t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2341" y="5099960"/>
            <a:ext cx="584925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293600" y="877304"/>
            <a:ext cx="2189949" cy="285649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How to put in your own Photo: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Go to ‘View-Slide Master’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Go to ‘Insert-Picture’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Browse to the image you would like to place. Image should be 1024x768, 1200x900, or other 4:3 aspect ratio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Select image and click OK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Scale to full screen size if necessary.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200" spc="-50" dirty="0" smtClean="0">
                <a:solidFill>
                  <a:prstClr val="white"/>
                </a:solidFill>
              </a:rPr>
              <a:t>Click image, go to ‘Format-Send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6249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267200"/>
            <a:ext cx="5849259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8" y="911861"/>
            <a:ext cx="3318329" cy="464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"/>
          <a:stretch/>
        </p:blipFill>
        <p:spPr>
          <a:xfrm>
            <a:off x="776095" y="2916348"/>
            <a:ext cx="11398236" cy="122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3026233"/>
            <a:ext cx="9710059" cy="993991"/>
          </a:xfrm>
        </p:spPr>
        <p:txBody>
          <a:bodyPr rIns="0" bIns="0" anchor="ctr" anchorCtr="0"/>
          <a:lstStyle>
            <a:lvl1pPr>
              <a:lnSpc>
                <a:spcPct val="90000"/>
              </a:lnSpc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Page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339954"/>
            <a:ext cx="10285292" cy="5744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F4C6-151F-C84E-9538-2FD76C1478F1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6736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263" y="1621971"/>
            <a:ext cx="5023104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3896" y="1621971"/>
            <a:ext cx="5023104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8052-E085-194C-ACF0-A86903D44C88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5092700" y="5544458"/>
            <a:ext cx="2438400" cy="45720"/>
          </a:xfrm>
          <a:solidFill>
            <a:srgbClr val="FFFFFF"/>
          </a:solidFill>
        </p:spPr>
        <p:txBody>
          <a:bodyPr/>
          <a:lstStyle>
            <a:lvl1pPr>
              <a:defRPr sz="200">
                <a:solidFill>
                  <a:srgbClr val="43327C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94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360" y="2514600"/>
            <a:ext cx="6490040" cy="295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5092701" y="5638800"/>
            <a:ext cx="6489700" cy="685800"/>
          </a:xfrm>
        </p:spPr>
        <p:txBody>
          <a:bodyPr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200" b="0"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6"/>
          </p:nvPr>
        </p:nvSpPr>
        <p:spPr>
          <a:xfrm>
            <a:off x="609601" y="2514600"/>
            <a:ext cx="4267200" cy="381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AA2D03B-3187-434B-B08F-CCD91543FAC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4005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544" y="1624013"/>
            <a:ext cx="4782457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264" y="1981200"/>
            <a:ext cx="5025193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4049" y="1624013"/>
            <a:ext cx="5027167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2833" y="1981200"/>
            <a:ext cx="5027167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93FC-4221-D74C-A7F2-181B122A7E12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3543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544" y="3724712"/>
            <a:ext cx="4782457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0800" y="4038600"/>
            <a:ext cx="4772656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4048" y="3724712"/>
            <a:ext cx="4779264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4048" y="4038600"/>
            <a:ext cx="4774531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2A52-02BA-904A-B985-8149FC4C153B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3543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320800" y="1622425"/>
            <a:ext cx="4572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544048" y="1622425"/>
            <a:ext cx="4572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339954"/>
            <a:ext cx="10285292" cy="5744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799" y="1624013"/>
            <a:ext cx="47752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264" y="1981201"/>
            <a:ext cx="5030785" cy="17113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20799" y="3652124"/>
            <a:ext cx="47752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1882" y="4012036"/>
            <a:ext cx="5027167" cy="15589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16A6-9E18-EE46-B749-A9632788BD84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946085" y="1676400"/>
            <a:ext cx="5245916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+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339954"/>
            <a:ext cx="10285292" cy="5744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1624013"/>
            <a:ext cx="32512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264" y="1981200"/>
            <a:ext cx="3198937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z="1850" smtClean="0"/>
            </a:lvl1pPr>
            <a:lvl2pPr>
              <a:defRPr lang="en-US" sz="1850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5344-517B-3447-AF52-A19252634E7F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673600" y="1622425"/>
            <a:ext cx="29464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26400" y="1622425"/>
            <a:ext cx="29464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020E-E0F0-B840-9997-E51BF373E6D3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20800" y="914400"/>
            <a:ext cx="9144000" cy="457200"/>
          </a:xfrm>
        </p:spPr>
        <p:txBody>
          <a:bodyPr/>
          <a:lstStyle>
            <a:lvl1pPr marL="0" indent="0">
              <a:buNone/>
              <a:defRPr sz="235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45AA-5CEF-BF4F-A278-2DBBE3FE8EE7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3" y="6096907"/>
            <a:ext cx="2387188" cy="3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66F-EB47-CA45-8142-921C3BFC4C60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>
              <a:solidFill>
                <a:srgbClr val="97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BBAB-A13A-E64C-AE0E-7B415D2FE5E7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 dirty="0">
              <a:solidFill>
                <a:srgbClr val="97A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94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68000" y="-1577182"/>
            <a:ext cx="10972800" cy="4221163"/>
          </a:xfrm>
        </p:spPr>
        <p:txBody>
          <a:bodyPr/>
          <a:lstStyle>
            <a:lvl1pPr>
              <a:spcBef>
                <a:spcPts val="0"/>
              </a:spcBef>
              <a:spcAft>
                <a:spcPts val="2600"/>
              </a:spcAft>
              <a:defRPr sz="2800"/>
            </a:lvl1pPr>
            <a:lvl2pPr>
              <a:lnSpc>
                <a:spcPts val="1900"/>
              </a:lnSpc>
              <a:spcAft>
                <a:spcPts val="900"/>
              </a:spcAft>
              <a:defRPr sz="2000"/>
            </a:lvl2pPr>
            <a:lvl3pPr>
              <a:lnSpc>
                <a:spcPts val="1900"/>
              </a:lnSpc>
              <a:spcAft>
                <a:spcPts val="900"/>
              </a:spcAft>
              <a:defRPr sz="1600"/>
            </a:lvl3pPr>
            <a:lvl4pPr>
              <a:lnSpc>
                <a:spcPts val="1900"/>
              </a:lnSpc>
              <a:spcAft>
                <a:spcPts val="900"/>
              </a:spcAft>
              <a:defRPr sz="1600"/>
            </a:lvl4pPr>
            <a:lvl5pPr>
              <a:lnSpc>
                <a:spcPts val="1900"/>
              </a:lnSpc>
              <a:spcAft>
                <a:spcPts val="9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20 point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8258B5-A22F-4E61-8B9D-AC1AE1F75C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39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694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10972800" cy="3553505"/>
          </a:xfrm>
        </p:spPr>
        <p:txBody>
          <a:bodyPr/>
          <a:lstStyle>
            <a:lvl1pPr>
              <a:lnSpc>
                <a:spcPts val="3300"/>
              </a:lnSpc>
              <a:spcBef>
                <a:spcPts val="0"/>
              </a:spcBef>
              <a:spcAft>
                <a:spcPts val="2300"/>
              </a:spcAft>
              <a:defRPr sz="2800"/>
            </a:lvl1pPr>
            <a:lvl2pPr>
              <a:lnSpc>
                <a:spcPts val="2200"/>
              </a:lnSpc>
              <a:spcAft>
                <a:spcPts val="600"/>
              </a:spcAft>
              <a:defRPr sz="2000"/>
            </a:lvl2pPr>
            <a:lvl3pPr>
              <a:lnSpc>
                <a:spcPts val="2200"/>
              </a:lnSpc>
              <a:spcAft>
                <a:spcPts val="600"/>
              </a:spcAft>
              <a:defRPr sz="1600"/>
            </a:lvl3pPr>
            <a:lvl4pPr>
              <a:lnSpc>
                <a:spcPts val="2200"/>
              </a:lnSpc>
              <a:spcAft>
                <a:spcPts val="600"/>
              </a:spcAft>
              <a:defRPr sz="1600"/>
            </a:lvl4pPr>
            <a:lvl5pPr>
              <a:lnSpc>
                <a:spcPts val="2200"/>
              </a:lnSpc>
              <a:spcAft>
                <a:spcPts val="6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2 point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9DA894-6696-4101-8D6B-68E7ADD741D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10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ja-JP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C614A-07AF-4E30-8128-10892DFEDC50}" type="slidenum">
              <a:rPr lang="it-IT" altLang="ja-JP"/>
              <a:pPr/>
              <a:t>‹#›</a:t>
            </a:fld>
            <a:endParaRPr lang="it-IT" altLang="ja-JP"/>
          </a:p>
        </p:txBody>
      </p:sp>
    </p:spTree>
    <p:extLst>
      <p:ext uri="{BB962C8B-B14F-4D97-AF65-F5344CB8AC3E}">
        <p14:creationId xmlns:p14="http://schemas.microsoft.com/office/powerpoint/2010/main" val="210926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9441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267CB396-9D93-4188-B62D-873D5BC2A412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A6F19ACC-8688-4A52-9688-CC1E7F1871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95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fld id="{01309A83-638D-40CC-BEAF-6DB776CBE177}" type="datetimeFigureOut">
              <a:rPr lang="ja-JP" altLang="en-US"/>
              <a:pPr/>
              <a:t>2016/3/21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 kumimoji="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 kumimoji="0">
                <a:latin typeface="Arial" panose="020B0604020202020204" pitchFamily="34" charset="0"/>
              </a:defRPr>
            </a:lvl1pPr>
          </a:lstStyle>
          <a:p>
            <a:fld id="{D4A97AEB-AB4F-4E32-9C70-CB0DCE7578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792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33400"/>
            <a:ext cx="109728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</a:t>
            </a:r>
            <a:br>
              <a:rPr lang="en-US" altLang="ja-JP" smtClean="0"/>
            </a:br>
            <a:r>
              <a:rPr lang="en-US" altLang="ja-JP" smtClean="0"/>
              <a:t>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590800"/>
            <a:ext cx="1097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21600" y="6408739"/>
            <a:ext cx="3860800" cy="365125"/>
          </a:xfrm>
          <a:prstGeom prst="rect">
            <a:avLst/>
          </a:prstGeom>
        </p:spPr>
        <p:txBody>
          <a:bodyPr vert="horz" wrap="square" lIns="0" tIns="27432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23087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ja-JP" altLang="ja-JP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8739"/>
            <a:ext cx="2844800" cy="365125"/>
          </a:xfrm>
          <a:prstGeom prst="rect">
            <a:avLst/>
          </a:prstGeom>
        </p:spPr>
        <p:txBody>
          <a:bodyPr vert="horz" wrap="square" lIns="0" tIns="27432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>
                <a:solidFill>
                  <a:srgbClr val="23087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DD1B96-E42C-43D9-A6DA-131C542F40A8}" type="slidenum"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400800"/>
            <a:ext cx="10972800" cy="1588"/>
          </a:xfrm>
          <a:prstGeom prst="line">
            <a:avLst/>
          </a:prstGeom>
          <a:ln w="12700" cap="flat" cmpd="sng" algn="ctr">
            <a:solidFill>
              <a:srgbClr val="230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1" name="Picture 8" descr="mark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4" t="41112" r="41373" b="46667"/>
          <a:stretch>
            <a:fillRect/>
          </a:stretch>
        </p:blipFill>
        <p:spPr bwMode="auto">
          <a:xfrm>
            <a:off x="11176001" y="304801"/>
            <a:ext cx="463551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rgbClr val="230872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 b="1">
          <a:solidFill>
            <a:srgbClr val="230872"/>
          </a:solidFill>
          <a:latin typeface="Arial" pitchFamily="34" charset="0"/>
          <a:cs typeface="Arial" pitchFamily="34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800" kern="1200">
          <a:solidFill>
            <a:srgbClr val="6E055C"/>
          </a:solidFill>
          <a:latin typeface="Arial"/>
          <a:ea typeface="+mn-ea"/>
          <a:cs typeface="Arial"/>
        </a:defRPr>
      </a:lvl1pPr>
      <a:lvl2pPr marL="115888" indent="-1158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545454"/>
          </a:solidFill>
          <a:latin typeface="Arial"/>
          <a:ea typeface="+mn-ea"/>
          <a:cs typeface="Arial"/>
        </a:defRPr>
      </a:lvl2pPr>
      <a:lvl3pPr marL="230188" indent="-114300" algn="l" defTabSz="457200" rtl="0" eaLnBrk="0" fontAlgn="base" hangingPunct="0">
        <a:spcBef>
          <a:spcPct val="0"/>
        </a:spcBef>
        <a:spcAft>
          <a:spcPts val="1200"/>
        </a:spcAft>
        <a:buFont typeface="Lucida Grande" charset="0"/>
        <a:buChar char="-"/>
        <a:defRPr sz="1600" kern="1200">
          <a:solidFill>
            <a:srgbClr val="545454"/>
          </a:solidFill>
          <a:latin typeface="Arial"/>
          <a:ea typeface="+mn-ea"/>
          <a:cs typeface="Arial"/>
        </a:defRPr>
      </a:lvl3pPr>
      <a:lvl4pPr marL="346075" indent="-1158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rgbClr val="545454"/>
          </a:solidFill>
          <a:latin typeface="Arial"/>
          <a:ea typeface="+mn-ea"/>
          <a:cs typeface="Arial"/>
        </a:defRPr>
      </a:lvl4pPr>
      <a:lvl5pPr marL="454025" indent="-107950" algn="l" defTabSz="457200" rtl="0" eaLnBrk="0" fontAlgn="base" hangingPunct="0">
        <a:spcBef>
          <a:spcPct val="0"/>
        </a:spcBef>
        <a:spcAft>
          <a:spcPts val="1200"/>
        </a:spcAft>
        <a:buFont typeface="Lucida Grande" charset="0"/>
        <a:buChar char="-"/>
        <a:defRPr sz="1600" kern="1200">
          <a:solidFill>
            <a:srgbClr val="54545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DDB615-47C7-4559-8157-EC7D60AFB7EB}" type="datetimeFigureOut">
              <a:rPr lang="ja-JP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2016/3/21</a:t>
            </a:fld>
            <a:endParaRPr lang="ja-JP" altLang="en-US">
              <a:cs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FF934B-E305-4966-9178-C285068D9D37}" type="slidenum">
              <a:rPr lang="ja-JP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799" y="339954"/>
            <a:ext cx="10285292" cy="574446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264" y="1621971"/>
            <a:ext cx="9399585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1059" y="6545263"/>
            <a:ext cx="2441341" cy="16033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132AA0B-ACA3-414D-B2D8-6949D5D2344C}" type="datetime1">
              <a:rPr lang="en-US" smtClean="0">
                <a:solidFill>
                  <a:srgbClr val="605F62"/>
                </a:solidFill>
              </a:rPr>
              <a:pPr/>
              <a:t>3/21/2016</a:t>
            </a:fld>
            <a:endParaRPr lang="en-US">
              <a:solidFill>
                <a:srgbClr val="605F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659" y="6251558"/>
            <a:ext cx="69088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399" y="6251558"/>
            <a:ext cx="462327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srgbClr val="97ACD9"/>
                </a:solidFill>
              </a:rPr>
              <a:pPr/>
              <a:t>‹#›</a:t>
            </a:fld>
            <a:endParaRPr lang="en-US" dirty="0">
              <a:solidFill>
                <a:srgbClr val="97ACD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" y="474217"/>
            <a:ext cx="1178563" cy="30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3" y="6096907"/>
            <a:ext cx="2387188" cy="3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buClr>
          <a:schemeClr val="accent1"/>
        </a:buClr>
        <a:buFont typeface="Arial" pitchFamily="34" charset="0"/>
        <a:buChar char="•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ts val="0"/>
        </a:spcBef>
        <a:buClr>
          <a:srgbClr val="605F62"/>
        </a:buClr>
        <a:buFont typeface="Symbol" pitchFamily="18" charset="2"/>
        <a:buChar char="-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ts val="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12" y="4953000"/>
            <a:ext cx="5895278" cy="1143000"/>
          </a:xfrm>
        </p:spPr>
        <p:txBody>
          <a:bodyPr/>
          <a:lstStyle/>
          <a:p>
            <a:r>
              <a:rPr lang="en-US" altLang="ja-JP" sz="28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Yuichiro Yano, MD, PhD</a:t>
            </a:r>
          </a:p>
          <a:p>
            <a:r>
              <a:rPr lang="en-US" altLang="ja-JP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ja-JP" altLang="ja-JP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altLang="ja-JP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American Heart Association Strategically Focused Prevention Research Network (SFRN) Fellow</a:t>
            </a:r>
          </a:p>
          <a:p>
            <a:r>
              <a:rPr lang="en-US" altLang="ja-JP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Department of Preventive Medicine, Northwestern University Feinberg School of Medicine, Chicago, IL, US</a:t>
            </a:r>
            <a:endParaRPr lang="ja-JP" altLang="ja-JP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831"/>
          <p:cNvSpPr>
            <a:spLocks noGrp="1" noChangeArrowheads="1"/>
          </p:cNvSpPr>
          <p:nvPr>
            <p:ph type="ctrTitle"/>
          </p:nvPr>
        </p:nvSpPr>
        <p:spPr bwMode="auto">
          <a:xfrm>
            <a:off x="-85343" y="2081334"/>
            <a:ext cx="4852416" cy="27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636" tIns="20318" rIns="40636" bIns="20318" anchor="ctr">
            <a:spAutoFit/>
          </a:bodyPr>
          <a:lstStyle/>
          <a:p>
            <a:pPr algn="ctr"/>
            <a:r>
              <a:rPr lang="en-US" altLang="ja-JP" sz="3200" b="1" dirty="0"/>
              <a:t>Coronary artery calcium score versus chronological age for cardiovascular risk prediction in older adults: </a:t>
            </a:r>
            <a:r>
              <a:rPr lang="en-US" altLang="ja-JP" sz="3200" b="1" dirty="0" smtClean="0"/>
              <a:t/>
            </a:r>
            <a:br>
              <a:rPr lang="en-US" altLang="ja-JP" sz="3200" b="1" dirty="0" smtClean="0"/>
            </a:br>
            <a:r>
              <a:rPr lang="en-US" altLang="ja-JP" sz="3200" b="1" dirty="0" smtClean="0"/>
              <a:t>A </a:t>
            </a:r>
            <a:r>
              <a:rPr lang="en-US" altLang="ja-JP" sz="3200" b="1" dirty="0"/>
              <a:t>multi-cohort analysis</a:t>
            </a:r>
            <a:endParaRPr lang="ja-JP" altLang="ja-JP" sz="3200" b="1" dirty="0"/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r="1389"/>
          <a:stretch/>
        </p:blipFill>
        <p:spPr>
          <a:xfrm>
            <a:off x="1450611" y="1059631"/>
            <a:ext cx="7092393" cy="432024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16200000">
            <a:off x="-1462507" y="1443309"/>
            <a:ext cx="507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Cumulative probability of </a:t>
            </a:r>
          </a:p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CVD event free, %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9376" y="5417711"/>
            <a:ext cx="392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 time (years)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54195" y="5424809"/>
            <a:ext cx="2196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at risk 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585259" y="3894909"/>
            <a:ext cx="3024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Log-rank test: </a:t>
            </a:r>
            <a:r>
              <a:rPr lang="en-US" altLang="ja-JP" sz="1200" b="1" i="1" dirty="0">
                <a:solidFill>
                  <a:srgbClr val="000000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P&lt;</a:t>
            </a:r>
            <a:r>
              <a:rPr lang="en-US" altLang="ja-JP" sz="1200" b="1" dirty="0">
                <a:solidFill>
                  <a:srgbClr val="000000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0.001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2639" y="5991414"/>
            <a:ext cx="171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0</a:t>
            </a:r>
          </a:p>
          <a:p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1-100</a:t>
            </a:r>
          </a:p>
          <a:p>
            <a:r>
              <a:rPr kumimoji="1"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101-300</a:t>
            </a:r>
          </a:p>
          <a:p>
            <a:r>
              <a:rPr lang="en-US" altLang="ja-JP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&gt;300</a:t>
            </a:r>
            <a:endParaRPr kumimoji="1" lang="ja-JP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28569" y="5696868"/>
            <a:ext cx="7905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lain" startAt="1470"/>
            </a:pPr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1430                1378                 1304               1224                 1146                 14</a:t>
            </a:r>
          </a:p>
          <a:p>
            <a:pPr marL="457200" indent="-457200">
              <a:buAutoNum type="arabicPlain" startAt="1434"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1368                1304                 1187               1054                   939               143</a:t>
            </a:r>
          </a:p>
          <a:p>
            <a:pPr marL="457200" indent="-457200">
              <a:buAutoNum type="arabicPlain" startAt="780"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745                  687                   614                 522                   445                59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1077                 980                  880                   748                 610                   501                80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9214824" y="1563253"/>
            <a:ext cx="4743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9211110" y="1838314"/>
            <a:ext cx="47439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9207396" y="2124528"/>
            <a:ext cx="47439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9214833" y="2399589"/>
            <a:ext cx="47439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9834186" y="1371966"/>
            <a:ext cx="171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0</a:t>
            </a:r>
          </a:p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1-100</a:t>
            </a:r>
          </a:p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101-300</a:t>
            </a:r>
          </a:p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CAC &gt;300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2567" y="53447"/>
            <a:ext cx="12118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curves of the cumulative probability of CVD event </a:t>
            </a:r>
            <a:r>
              <a:rPr lang="en-US" altLang="ja-JP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CAC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</a:t>
            </a:r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60+ </a:t>
            </a:r>
            <a:endParaRPr lang="ja-JP" altLang="ja-JP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72862" y="3608302"/>
            <a:ext cx="319801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A median </a:t>
            </a:r>
            <a:r>
              <a:rPr lang="en-US" altLang="ja-JP" b="1" dirty="0"/>
              <a:t>follow-up </a:t>
            </a:r>
            <a:r>
              <a:rPr lang="en-US" altLang="ja-JP" b="1" dirty="0" smtClean="0"/>
              <a:t>period: 10.7 </a:t>
            </a:r>
            <a:r>
              <a:rPr lang="en-US" altLang="ja-JP" b="1" dirty="0"/>
              <a:t>years 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en-US" altLang="ja-JP" b="1" dirty="0" smtClean="0"/>
              <a:t>655 </a:t>
            </a:r>
            <a:r>
              <a:rPr lang="en-US" altLang="ja-JP" b="1" dirty="0"/>
              <a:t>CVD (14.9 per 1,000 </a:t>
            </a:r>
            <a:r>
              <a:rPr lang="en-US" altLang="ja-JP" b="1" dirty="0" err="1" smtClean="0"/>
              <a:t>py</a:t>
            </a:r>
            <a:r>
              <a:rPr lang="en-US" altLang="ja-JP" b="1" dirty="0" smtClean="0"/>
              <a:t>, including….</a:t>
            </a:r>
          </a:p>
          <a:p>
            <a:endParaRPr lang="en-US" altLang="ja-JP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 smtClean="0"/>
              <a:t>405 </a:t>
            </a:r>
            <a:r>
              <a:rPr lang="en-US" altLang="ja-JP" b="1" dirty="0"/>
              <a:t>CHD (9.0 per </a:t>
            </a:r>
            <a:r>
              <a:rPr lang="en-US" altLang="ja-JP" b="1" dirty="0" smtClean="0"/>
              <a:t>1,000py)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 smtClean="0"/>
              <a:t>228 </a:t>
            </a:r>
            <a:r>
              <a:rPr lang="en-US" altLang="ja-JP" b="1" dirty="0"/>
              <a:t>stroke (5.0 per </a:t>
            </a:r>
            <a:r>
              <a:rPr lang="en-US" altLang="ja-JP" b="1" dirty="0" smtClean="0"/>
              <a:t>1,000py)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b="1" dirty="0" smtClean="0"/>
              <a:t>351 HF (7.7 </a:t>
            </a:r>
            <a:r>
              <a:rPr lang="en-US" altLang="ja-JP" b="1" dirty="0"/>
              <a:t>per </a:t>
            </a:r>
            <a:r>
              <a:rPr lang="en-US" altLang="ja-JP" b="1" dirty="0" smtClean="0"/>
              <a:t>1,000 </a:t>
            </a:r>
            <a:r>
              <a:rPr lang="en-US" altLang="ja-JP" b="1" dirty="0" err="1" smtClean="0"/>
              <a:t>py</a:t>
            </a:r>
            <a:r>
              <a:rPr lang="en-US" altLang="ja-JP" b="1" dirty="0" smtClean="0"/>
              <a:t>)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-258247" y="2813053"/>
            <a:ext cx="3951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50       60         70         80        90       100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3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  <p:bldP spid="2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6525" y="886045"/>
            <a:ext cx="476157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b="1" dirty="0" smtClean="0">
              <a:cs typeface="Arial" panose="020B0604020202020204" pitchFamily="34" charset="0"/>
            </a:endParaRPr>
          </a:p>
          <a:p>
            <a:r>
              <a:rPr kumimoji="1" lang="en-US" altLang="ja-JP" sz="1600" b="1" dirty="0" smtClean="0">
                <a:cs typeface="Arial" panose="020B0604020202020204" pitchFamily="34" charset="0"/>
              </a:rPr>
              <a:t>CVD events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Age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categories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</a:t>
            </a:r>
            <a:r>
              <a:rPr lang="en-US" altLang="ja-JP" sz="1600" dirty="0">
                <a:cs typeface="Arial" panose="020B0604020202020204" pitchFamily="34" charset="0"/>
              </a:rPr>
              <a:t>(continuous</a:t>
            </a:r>
            <a:r>
              <a:rPr lang="en-US" altLang="ja-JP" sz="1600" dirty="0" smtClean="0">
                <a:cs typeface="Arial" panose="020B0604020202020204" pitchFamily="34" charset="0"/>
              </a:rPr>
              <a:t>)</a:t>
            </a: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r>
              <a:rPr lang="en-US" altLang="ja-JP" sz="1600" b="1" dirty="0" smtClean="0">
                <a:cs typeface="Arial" panose="020B0604020202020204" pitchFamily="34" charset="0"/>
              </a:rPr>
              <a:t>CHD 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Age</a:t>
            </a:r>
            <a:endParaRPr lang="en-US" altLang="ja-JP" sz="1600" dirty="0"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</a:t>
            </a:r>
            <a:r>
              <a:rPr lang="en-US" altLang="ja-JP" sz="1600" dirty="0">
                <a:cs typeface="Arial" panose="020B0604020202020204" pitchFamily="34" charset="0"/>
              </a:rPr>
              <a:t>categories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</a:t>
            </a:r>
            <a:r>
              <a:rPr lang="en-US" altLang="ja-JP" sz="1600" dirty="0">
                <a:cs typeface="Arial" panose="020B0604020202020204" pitchFamily="34" charset="0"/>
              </a:rPr>
              <a:t>(</a:t>
            </a:r>
            <a:r>
              <a:rPr lang="en-US" altLang="ja-JP" sz="1600" dirty="0" smtClean="0">
                <a:cs typeface="Arial" panose="020B0604020202020204" pitchFamily="34" charset="0"/>
              </a:rPr>
              <a:t>continuous)</a:t>
            </a: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r>
              <a:rPr lang="en-US" altLang="ja-JP" sz="1600" b="1" dirty="0" smtClean="0">
                <a:cs typeface="Arial" panose="020B0604020202020204" pitchFamily="34" charset="0"/>
              </a:rPr>
              <a:t>Stroke </a:t>
            </a:r>
            <a:endParaRPr lang="en-US" altLang="ja-JP" sz="1600" b="1" dirty="0"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Age</a:t>
            </a:r>
            <a:endParaRPr lang="en-US" altLang="ja-JP" sz="1600" dirty="0"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</a:t>
            </a:r>
            <a:r>
              <a:rPr lang="en-US" altLang="ja-JP" sz="1600" dirty="0">
                <a:cs typeface="Arial" panose="020B0604020202020204" pitchFamily="34" charset="0"/>
              </a:rPr>
              <a:t>categories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</a:t>
            </a:r>
            <a:r>
              <a:rPr lang="en-US" altLang="ja-JP" sz="1600" dirty="0">
                <a:cs typeface="Arial" panose="020B0604020202020204" pitchFamily="34" charset="0"/>
              </a:rPr>
              <a:t>(</a:t>
            </a:r>
            <a:r>
              <a:rPr lang="en-US" altLang="ja-JP" sz="1600" dirty="0" smtClean="0">
                <a:cs typeface="Arial" panose="020B0604020202020204" pitchFamily="34" charset="0"/>
              </a:rPr>
              <a:t>continuous)</a:t>
            </a: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r>
              <a:rPr lang="en-US" altLang="ja-JP" sz="1600" b="1" dirty="0" smtClean="0">
                <a:cs typeface="Arial" panose="020B0604020202020204" pitchFamily="34" charset="0"/>
              </a:rPr>
              <a:t>HF</a:t>
            </a:r>
            <a:endParaRPr lang="en-US" altLang="ja-JP" sz="1600" b="1" dirty="0"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Age</a:t>
            </a:r>
            <a:endParaRPr lang="en-US" altLang="ja-JP" sz="1600" dirty="0"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</a:t>
            </a:r>
            <a:r>
              <a:rPr lang="en-US" altLang="ja-JP" sz="1600" dirty="0">
                <a:cs typeface="Arial" panose="020B0604020202020204" pitchFamily="34" charset="0"/>
              </a:rPr>
              <a:t>categories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CAC </a:t>
            </a:r>
            <a:r>
              <a:rPr lang="en-US" altLang="ja-JP" sz="1600" dirty="0">
                <a:cs typeface="Arial" panose="020B0604020202020204" pitchFamily="34" charset="0"/>
              </a:rPr>
              <a:t>(</a:t>
            </a:r>
            <a:r>
              <a:rPr lang="en-US" altLang="ja-JP" sz="1600" dirty="0" smtClean="0">
                <a:cs typeface="Arial" panose="020B0604020202020204" pitchFamily="34" charset="0"/>
              </a:rPr>
              <a:t>continuous)</a:t>
            </a:r>
            <a:endParaRPr lang="en-US" altLang="ja-JP" sz="1600" dirty="0">
              <a:cs typeface="Arial" panose="020B0604020202020204" pitchFamily="34" charset="0"/>
            </a:endParaRPr>
          </a:p>
          <a:p>
            <a:endParaRPr lang="en-US" altLang="ja-JP" sz="1600" dirty="0">
              <a:cs typeface="Arial" panose="020B0604020202020204" pitchFamily="34" charset="0"/>
            </a:endParaRP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endParaRPr lang="en-US" altLang="ja-JP" sz="1600" dirty="0"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 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382514"/>
              </p:ext>
            </p:extLst>
          </p:nvPr>
        </p:nvGraphicFramePr>
        <p:xfrm>
          <a:off x="1407677" y="1436205"/>
          <a:ext cx="5401165" cy="477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ism 6" r:id="rId4" imgW="6104465" imgH="5569686" progId="Prism6.Document">
                  <p:embed/>
                </p:oleObj>
              </mc:Choice>
              <mc:Fallback>
                <p:oleObj name="Prism 6" r:id="rId4" imgW="6104465" imgH="5569686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7677" y="1436205"/>
                        <a:ext cx="5401165" cy="477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48256"/>
              </p:ext>
            </p:extLst>
          </p:nvPr>
        </p:nvGraphicFramePr>
        <p:xfrm>
          <a:off x="6659007" y="1063378"/>
          <a:ext cx="4569527" cy="463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42"/>
                <a:gridCol w="2636585"/>
              </a:tblGrid>
              <a:tr h="33212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 statistics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 statistics change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(vs. age 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0.705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.675  to  0.735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0.729 (0.701 to  0.757)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+0.024 (+0.001 to +0.047)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0.731 (0.703  to 0.759)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+0.026 (+0.002 to +0.049)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507"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0.690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.650 to  0.730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0.732 (0.697 to 0.766)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+0.042 (+0.008 to +0.075)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0.733 (0.699 to 0.768)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+0.043 (+0.009 to +0.075)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507"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0.670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.622 to 0.719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0.687 (0.638  to  0.736)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+0.016 (-0.024 to +0.057)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769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0.695 (0.648 to 0.743)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+0.025 (-0.015 to +0.064)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507"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0.722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.679 to  0.764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0.701 (0.658 to  0.743)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-0.021 (-0.053 to +0.010)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0.705 (0.661  to  0.750)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 smtClean="0">
                          <a:latin typeface="+mj-lt"/>
                          <a:cs typeface="Arial" panose="020B0604020202020204" pitchFamily="34" charset="0"/>
                        </a:rPr>
                        <a:t>-0.016 (-0.051 to +0.018)</a:t>
                      </a:r>
                      <a:endParaRPr kumimoji="1" lang="ja-JP" altLang="en-US" sz="140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635177" y="121035"/>
            <a:ext cx="12269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</a:t>
            </a:r>
            <a:r>
              <a:rPr lang="en-US" altLang="ja-JP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chronological age for cardiovascular outcomes</a:t>
            </a:r>
            <a:endParaRPr lang="ja-JP" altLang="ja-JP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205728" y="1397917"/>
            <a:ext cx="5571744" cy="967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175248" y="2537869"/>
            <a:ext cx="5571744" cy="967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5008" y="6139411"/>
            <a:ext cx="113019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b="1" dirty="0"/>
              <a:t>Figure shows differences in C statistics and 95% CIs for individual cardiovascular outcome between CAC score and age. All models include sex, race, and study site. </a:t>
            </a:r>
            <a:endParaRPr lang="ja-JP" altLang="ja-JP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8055" y="754659"/>
            <a:ext cx="233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C statistics difference</a:t>
            </a:r>
            <a:endParaRPr kumimoji="1" lang="ja-JP" altLang="en-US" sz="1600" b="1" dirty="0"/>
          </a:p>
        </p:txBody>
      </p:sp>
      <p:sp>
        <p:nvSpPr>
          <p:cNvPr id="2" name="右矢印 1"/>
          <p:cNvSpPr/>
          <p:nvPr/>
        </p:nvSpPr>
        <p:spPr>
          <a:xfrm>
            <a:off x="3916064" y="987247"/>
            <a:ext cx="1633728" cy="524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CAC is better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" name="左矢印 5"/>
          <p:cNvSpPr/>
          <p:nvPr/>
        </p:nvSpPr>
        <p:spPr>
          <a:xfrm>
            <a:off x="1917171" y="987248"/>
            <a:ext cx="1731264" cy="4867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Age is better 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6910" y="944182"/>
            <a:ext cx="476157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b="1" dirty="0" smtClean="0">
              <a:cs typeface="Arial" panose="020B0604020202020204" pitchFamily="34" charset="0"/>
            </a:endParaRPr>
          </a:p>
          <a:p>
            <a:r>
              <a:rPr kumimoji="1" lang="en-US" altLang="ja-JP" sz="1600" b="1" dirty="0" smtClean="0">
                <a:cs typeface="Arial" panose="020B0604020202020204" pitchFamily="34" charset="0"/>
              </a:rPr>
              <a:t>CVD events</a:t>
            </a: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Base model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</a:t>
            </a:r>
            <a:r>
              <a:rPr lang="en-US" altLang="ja-JP" sz="1600" dirty="0" smtClean="0">
                <a:cs typeface="Arial" panose="020B0604020202020204" pitchFamily="34" charset="0"/>
              </a:rPr>
              <a:t>categories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(continuous</a:t>
            </a:r>
            <a:r>
              <a:rPr lang="en-US" altLang="ja-JP" sz="1600" dirty="0" smtClean="0">
                <a:cs typeface="Arial" panose="020B0604020202020204" pitchFamily="34" charset="0"/>
              </a:rPr>
              <a:t>)</a:t>
            </a: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r>
              <a:rPr lang="en-US" altLang="ja-JP" sz="1600" b="1" dirty="0" smtClean="0">
                <a:cs typeface="Arial" panose="020B0604020202020204" pitchFamily="34" charset="0"/>
              </a:rPr>
              <a:t>CHD 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categories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(</a:t>
            </a:r>
            <a:r>
              <a:rPr lang="en-US" altLang="ja-JP" sz="1600" dirty="0" smtClean="0">
                <a:cs typeface="Arial" panose="020B0604020202020204" pitchFamily="34" charset="0"/>
              </a:rPr>
              <a:t>continuous)</a:t>
            </a: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r>
              <a:rPr lang="en-US" altLang="ja-JP" sz="1600" b="1" dirty="0" smtClean="0">
                <a:cs typeface="Arial" panose="020B0604020202020204" pitchFamily="34" charset="0"/>
              </a:rPr>
              <a:t>Stroke</a:t>
            </a:r>
            <a:endParaRPr lang="en-US" altLang="ja-JP" sz="1600" b="1" dirty="0">
              <a:cs typeface="Arial" panose="020B0604020202020204" pitchFamily="34" charset="0"/>
            </a:endParaRPr>
          </a:p>
          <a:p>
            <a:r>
              <a:rPr lang="en-US" altLang="ja-JP" sz="1600" dirty="0">
                <a:cs typeface="Arial" panose="020B0604020202020204" pitchFamily="34" charset="0"/>
              </a:rPr>
              <a:t>Base model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categories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(</a:t>
            </a:r>
            <a:r>
              <a:rPr lang="en-US" altLang="ja-JP" sz="1600" dirty="0" smtClean="0">
                <a:cs typeface="Arial" panose="020B0604020202020204" pitchFamily="34" charset="0"/>
              </a:rPr>
              <a:t>continuous)</a:t>
            </a: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r>
              <a:rPr lang="en-US" altLang="ja-JP" sz="1600" b="1" dirty="0" smtClean="0">
                <a:cs typeface="Arial" panose="020B0604020202020204" pitchFamily="34" charset="0"/>
              </a:rPr>
              <a:t>HF </a:t>
            </a:r>
            <a:endParaRPr lang="en-US" altLang="ja-JP" sz="1600" b="1" dirty="0">
              <a:cs typeface="Arial" panose="020B0604020202020204" pitchFamily="34" charset="0"/>
            </a:endParaRPr>
          </a:p>
          <a:p>
            <a:r>
              <a:rPr lang="en-US" altLang="ja-JP" sz="1600" dirty="0">
                <a:cs typeface="Arial" panose="020B0604020202020204" pitchFamily="34" charset="0"/>
              </a:rPr>
              <a:t>Base model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categories</a:t>
            </a:r>
          </a:p>
          <a:p>
            <a:r>
              <a:rPr lang="en-US" altLang="ja-JP" sz="1600" dirty="0">
                <a:cs typeface="Arial" panose="020B0604020202020204" pitchFamily="34" charset="0"/>
              </a:rPr>
              <a:t>Base model minus age + CAC (</a:t>
            </a:r>
            <a:r>
              <a:rPr lang="en-US" altLang="ja-JP" sz="1600" dirty="0" smtClean="0">
                <a:cs typeface="Arial" panose="020B0604020202020204" pitchFamily="34" charset="0"/>
              </a:rPr>
              <a:t>continuous)</a:t>
            </a:r>
            <a:endParaRPr lang="en-US" altLang="ja-JP" sz="1600" dirty="0">
              <a:cs typeface="Arial" panose="020B0604020202020204" pitchFamily="34" charset="0"/>
            </a:endParaRPr>
          </a:p>
          <a:p>
            <a:endParaRPr lang="en-US" altLang="ja-JP" sz="1600" dirty="0">
              <a:cs typeface="Arial" panose="020B0604020202020204" pitchFamily="34" charset="0"/>
            </a:endParaRP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endParaRPr lang="en-US" altLang="ja-JP" sz="1600" dirty="0" smtClean="0">
              <a:cs typeface="Arial" panose="020B0604020202020204" pitchFamily="34" charset="0"/>
            </a:endParaRPr>
          </a:p>
          <a:p>
            <a:endParaRPr lang="en-US" altLang="ja-JP" sz="1600" dirty="0">
              <a:cs typeface="Arial" panose="020B0604020202020204" pitchFamily="34" charset="0"/>
            </a:endParaRPr>
          </a:p>
          <a:p>
            <a:r>
              <a:rPr lang="en-US" altLang="ja-JP" sz="1600" dirty="0" smtClean="0">
                <a:cs typeface="Arial" panose="020B0604020202020204" pitchFamily="34" charset="0"/>
              </a:rPr>
              <a:t> 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44176"/>
              </p:ext>
            </p:extLst>
          </p:nvPr>
        </p:nvGraphicFramePr>
        <p:xfrm>
          <a:off x="7474347" y="944121"/>
          <a:ext cx="4569527" cy="494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942"/>
                <a:gridCol w="2636585"/>
              </a:tblGrid>
              <a:tr h="58726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 statistics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 statistics change</a:t>
                      </a:r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kumimoji="1" lang="en-US" altLang="ja-JP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(vs. base model 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0.722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.695  to</a:t>
                      </a:r>
                      <a:r>
                        <a:rPr kumimoji="1" lang="en-US" altLang="ja-JP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0.750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0.739 (0.712  to</a:t>
                      </a:r>
                      <a:r>
                        <a:rPr kumimoji="1" lang="en-US" altLang="ja-JP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.766)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+0.017 (-0.003 to +0.037)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0.741 (0.715 to 0.768)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+0.019 (-0.001 to +0.039)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446"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0.703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.666 to  0.741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0.733  (0.698 to 0.767)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+0.030 (-0.0004 to +0.060)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0.735 (0.700 to  0.769)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+0.032 (+0.002 to +0.062)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446"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0.717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.671  to  0.762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0.729 (0.686 to  0.772)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+0.013 (-0.015 to +0.041)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659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0.733 (0.691 to  0.776)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+0.017 (-0.011 to +0.045)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446"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0.731 (0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.691  to  0.771 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0.721 (0.680  to</a:t>
                      </a:r>
                      <a:r>
                        <a:rPr kumimoji="1" lang="en-US" altLang="ja-JP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0.761)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-0.011 (-0.037 to +0.016)</a:t>
                      </a:r>
                      <a:endParaRPr kumimoji="1" lang="ja-JP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086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0.719  (0.678  to</a:t>
                      </a:r>
                      <a:r>
                        <a:rPr kumimoji="1" lang="en-US" altLang="ja-JP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.760)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+mn-lt"/>
                          <a:cs typeface="Times New Roman" panose="02020603050405020304" pitchFamily="18" charset="0"/>
                        </a:rPr>
                        <a:t>-0.012 (-0.040 to +0.016)</a:t>
                      </a:r>
                      <a:endParaRPr kumimoji="1" lang="ja-JP" alt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r="28952"/>
          <a:stretch/>
        </p:blipFill>
        <p:spPr>
          <a:xfrm>
            <a:off x="3475709" y="1447888"/>
            <a:ext cx="3730558" cy="492844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071360" y="1544221"/>
            <a:ext cx="4972514" cy="967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089648" y="2623213"/>
            <a:ext cx="4972514" cy="967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0334" y="-2345"/>
            <a:ext cx="12265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covariates </a:t>
            </a:r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covariates </a:t>
            </a:r>
            <a:r>
              <a:rPr lang="en-US" altLang="ja-JP" sz="28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age </a:t>
            </a:r>
            <a:r>
              <a:rPr lang="en-US" altLang="ja-JP" sz="28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ja-JP" sz="28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 </a:t>
            </a:r>
          </a:p>
          <a:p>
            <a:r>
              <a:rPr lang="en-US" altLang="ja-JP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ja-JP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outcomes</a:t>
            </a:r>
            <a:endParaRPr lang="ja-JP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5036" y="6211669"/>
            <a:ext cx="1197696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b="1" kern="100" dirty="0" smtClean="0">
                <a:ea typeface="ＭＳ 明朝" panose="02020609040205080304" pitchFamily="17" charset="-128"/>
                <a:cs typeface="Times New Roman" panose="02020603050405020304" pitchFamily="18" charset="0"/>
              </a:rPr>
              <a:t>The </a:t>
            </a:r>
            <a:r>
              <a:rPr lang="en-US" altLang="ja-JP" b="1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base model includes age and the following covariates: sex, race, study site, current smoking, systolic blood pressure, total cholesterol, high-density lipoprotein cholesterol, diabetes, use of antihypertensive drugs and lipid-lowering drugs. </a:t>
            </a:r>
            <a:endParaRPr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18715" y="779043"/>
            <a:ext cx="233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C statistics difference</a:t>
            </a:r>
            <a:endParaRPr kumimoji="1" lang="ja-JP" altLang="en-US" sz="1600" b="1" dirty="0"/>
          </a:p>
        </p:txBody>
      </p:sp>
      <p:sp>
        <p:nvSpPr>
          <p:cNvPr id="14" name="右矢印 13"/>
          <p:cNvSpPr/>
          <p:nvPr/>
        </p:nvSpPr>
        <p:spPr>
          <a:xfrm>
            <a:off x="5440064" y="1011631"/>
            <a:ext cx="1633728" cy="524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CAC is better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左矢印 14"/>
          <p:cNvSpPr/>
          <p:nvPr/>
        </p:nvSpPr>
        <p:spPr>
          <a:xfrm>
            <a:off x="3441171" y="1011632"/>
            <a:ext cx="1731264" cy="48676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Age is better 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0" y="457200"/>
            <a:ext cx="67389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正方形/長方形 12"/>
          <p:cNvSpPr>
            <a:spLocks noChangeArrowheads="1"/>
          </p:cNvSpPr>
          <p:nvPr/>
        </p:nvSpPr>
        <p:spPr bwMode="auto">
          <a:xfrm>
            <a:off x="1998663" y="609601"/>
            <a:ext cx="8153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0" lang="en-US" altLang="ja-JP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0" lang="en-US" altLang="ja-JP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正方形/長方形 13"/>
          <p:cNvSpPr>
            <a:spLocks noChangeArrowheads="1"/>
          </p:cNvSpPr>
          <p:nvPr/>
        </p:nvSpPr>
        <p:spPr bwMode="auto">
          <a:xfrm>
            <a:off x="3810000" y="2551114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ja-JP" altLang="ja-JP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080" y="2456166"/>
            <a:ext cx="11917750" cy="45243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3600" dirty="0"/>
              <a:t>Among age 60+ in 3 US cohorts, </a:t>
            </a:r>
            <a:r>
              <a:rPr lang="en-US" altLang="ja-JP" sz="3600" dirty="0" smtClean="0"/>
              <a:t>CAC </a:t>
            </a:r>
            <a:r>
              <a:rPr lang="en-US" altLang="ja-JP" sz="3600" dirty="0"/>
              <a:t>score was able to stratify CVD </a:t>
            </a:r>
            <a:r>
              <a:rPr lang="en-US" altLang="ja-JP" sz="3600" dirty="0" smtClean="0"/>
              <a:t>risk.</a:t>
            </a:r>
          </a:p>
          <a:p>
            <a:pPr marL="0" indent="0"/>
            <a:endParaRPr lang="en-US" altLang="ja-JP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3600" dirty="0" smtClean="0"/>
              <a:t>CAC </a:t>
            </a:r>
            <a:r>
              <a:rPr lang="en-US" altLang="ja-JP" sz="3600" dirty="0"/>
              <a:t>score improved C-statistic for CVD </a:t>
            </a:r>
            <a:r>
              <a:rPr lang="en-US" altLang="ja-JP" sz="3600" dirty="0" smtClean="0"/>
              <a:t>risk </a:t>
            </a:r>
            <a:r>
              <a:rPr lang="en-US" altLang="ja-JP" sz="3600" dirty="0"/>
              <a:t>discrimination(particularly </a:t>
            </a:r>
            <a:r>
              <a:rPr lang="en-US" altLang="ja-JP" sz="3600" dirty="0" smtClean="0"/>
              <a:t>CHD risk) </a:t>
            </a:r>
            <a:r>
              <a:rPr lang="en-US" altLang="ja-JP" sz="3600" dirty="0" smtClean="0"/>
              <a:t>compared </a:t>
            </a:r>
            <a:r>
              <a:rPr lang="en-US" altLang="ja-JP" sz="3600" dirty="0"/>
              <a:t>to age alone.   </a:t>
            </a:r>
            <a:endParaRPr lang="en-US" altLang="ja-JP" sz="3600" dirty="0" smtClean="0"/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3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0" y="4311650"/>
            <a:ext cx="242888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600" y="457200"/>
            <a:ext cx="67389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正方形/長方形 12"/>
          <p:cNvSpPr>
            <a:spLocks noChangeArrowheads="1"/>
          </p:cNvSpPr>
          <p:nvPr/>
        </p:nvSpPr>
        <p:spPr bwMode="auto">
          <a:xfrm>
            <a:off x="1998663" y="609601"/>
            <a:ext cx="8153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kumimoji="0" lang="en-US" altLang="ja-JP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kumimoji="0" lang="en-US" altLang="ja-JP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正方形/長方形 13"/>
          <p:cNvSpPr>
            <a:spLocks noChangeArrowheads="1"/>
          </p:cNvSpPr>
          <p:nvPr/>
        </p:nvSpPr>
        <p:spPr bwMode="auto">
          <a:xfrm>
            <a:off x="3810000" y="2551114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ja-JP" altLang="ja-JP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93180" y="2318380"/>
            <a:ext cx="12431317" cy="45243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ja-JP" sz="3600" dirty="0"/>
              <a:t>CAC may be an alternative marker besides chronological age to better discriminate between lower and higher CHD risk in older adults</a:t>
            </a:r>
            <a:r>
              <a:rPr lang="en-US" altLang="ja-JP" sz="3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ja-JP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ja-JP" sz="3600" dirty="0"/>
              <a:t>Further analysis is needed regarding </a:t>
            </a:r>
            <a:r>
              <a:rPr lang="en-US" altLang="ja-JP" sz="3600" dirty="0" smtClean="0"/>
              <a:t>cost-effectiveness </a:t>
            </a:r>
            <a:r>
              <a:rPr lang="en-US" altLang="ja-JP" sz="3600" dirty="0"/>
              <a:t>of adding CAC to risk models in older people.</a:t>
            </a:r>
            <a:endParaRPr lang="ja-JP" altLang="ja-JP" sz="3600" dirty="0"/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3600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3600" dirty="0">
              <a:solidFill>
                <a:prstClr val="black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0" y="4311650"/>
            <a:ext cx="242888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テキスト ボックス 1"/>
          <p:cNvSpPr txBox="1">
            <a:spLocks noChangeArrowheads="1"/>
          </p:cNvSpPr>
          <p:nvPr/>
        </p:nvSpPr>
        <p:spPr bwMode="auto">
          <a:xfrm>
            <a:off x="3733800" y="-22225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 </a:t>
            </a:r>
            <a:endParaRPr lang="ja-JP" altLang="en-US" sz="40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テキスト ボックス 1"/>
          <p:cNvSpPr txBox="1">
            <a:spLocks noChangeArrowheads="1"/>
          </p:cNvSpPr>
          <p:nvPr/>
        </p:nvSpPr>
        <p:spPr bwMode="auto">
          <a:xfrm>
            <a:off x="743712" y="943881"/>
            <a:ext cx="4151376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participants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 University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Greenland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</a:t>
            </a:r>
            <a:r>
              <a:rPr kumimoji="0"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Lloyd-Jones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Kiang Liu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Hongyan</a:t>
            </a:r>
            <a:r>
              <a:rPr kumimoji="0"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National Heart, Lung, and Blood Institute's Framingham Heart Study</a:t>
            </a:r>
            <a:endParaRPr kumimoji="0" lang="en-US" altLang="ja-JP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Christopher J.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O'Donnell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</a:t>
            </a: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Pittsburgh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Lewis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Kuller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Anne B.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Newman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正方形/長方形 2"/>
          <p:cNvSpPr>
            <a:spLocks noChangeArrowheads="1"/>
          </p:cNvSpPr>
          <p:nvPr/>
        </p:nvSpPr>
        <p:spPr bwMode="auto">
          <a:xfrm>
            <a:off x="5519737" y="850266"/>
            <a:ext cx="6434369" cy="58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Boston University School of Public Health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Ralph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D'Agostino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Joseph M.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Massaro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Baptist Health Medical Group</a:t>
            </a:r>
            <a:endParaRPr lang="en-US" altLang="ja-JP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Khurram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Nasir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Brigham and Women's Hospital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Ron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Blankstein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Massachusetts General Hospital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Udo Hoffmann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Johns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Hopkins University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Joao A.C. Lima</a:t>
            </a:r>
            <a:endParaRPr kumimoji="0"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32" y="1476159"/>
            <a:ext cx="3048264" cy="203217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8" y="2011235"/>
            <a:ext cx="5800725" cy="9620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398" y="2001709"/>
            <a:ext cx="1104900" cy="98107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82752" y="3803904"/>
            <a:ext cx="1127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Multi-Ethnic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Study of Atherosclerosis, 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Framingham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Heart Study, 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Cardiovascular Health Study were supported by grants from the National Heart, Lung, and Blood Institute. </a:t>
            </a:r>
          </a:p>
          <a:p>
            <a:endParaRPr kumimoji="1" lang="ja-JP" altLang="en-US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3733800" y="63119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 </a:t>
            </a:r>
            <a:endParaRPr lang="ja-JP" altLang="en-US" sz="40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正方形/長方形 3"/>
          <p:cNvSpPr>
            <a:spLocks noChangeArrowheads="1"/>
          </p:cNvSpPr>
          <p:nvPr/>
        </p:nvSpPr>
        <p:spPr bwMode="auto">
          <a:xfrm>
            <a:off x="2895600" y="2133600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Font typeface="Arial" panose="020B0604020202020204" pitchFamily="34" charset="0"/>
              <a:defRPr sz="2800">
                <a:solidFill>
                  <a:srgbClr val="6E05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1A0046"/>
                </a:solidFill>
              </a:rPr>
              <a:t>Yuichiro Yano, MD, PhD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1A004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Department of Preventive Medicine,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1A004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Northwestern University Feinberg School of Medicine</a:t>
            </a:r>
            <a:endParaRPr lang="en-US" altLang="ja-JP" sz="2400">
              <a:solidFill>
                <a:srgbClr val="1A0046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1A0046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>
              <a:solidFill>
                <a:srgbClr val="1A0046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1A0046"/>
                </a:solidFill>
              </a:rPr>
              <a:t>Financial disclosure</a:t>
            </a:r>
            <a:r>
              <a:rPr lang="ja-JP" altLang="en-US" sz="2400" b="1">
                <a:solidFill>
                  <a:srgbClr val="1A0046"/>
                </a:solidFill>
              </a:rPr>
              <a:t> </a:t>
            </a:r>
            <a:r>
              <a:rPr lang="en-US" altLang="ja-JP" sz="2400" b="1">
                <a:solidFill>
                  <a:srgbClr val="1A0046"/>
                </a:solidFill>
              </a:rPr>
              <a:t>supported by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1A0046"/>
                </a:solidFill>
              </a:rPr>
              <a:t>American Heart Association</a:t>
            </a:r>
            <a:endParaRPr lang="en-US" altLang="ja-JP" sz="2400" b="1">
              <a:solidFill>
                <a:srgbClr val="1A0046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>
              <a:solidFill>
                <a:srgbClr val="1A0046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>
              <a:solidFill>
                <a:srgbClr val="1A0046"/>
              </a:solidFill>
            </a:endParaRPr>
          </a:p>
        </p:txBody>
      </p:sp>
      <p:sp>
        <p:nvSpPr>
          <p:cNvPr id="22531" name="正方形/長方形 4"/>
          <p:cNvSpPr>
            <a:spLocks noChangeArrowheads="1"/>
          </p:cNvSpPr>
          <p:nvPr/>
        </p:nvSpPr>
        <p:spPr bwMode="auto">
          <a:xfrm>
            <a:off x="1981200" y="1143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Font typeface="Arial" panose="020B0604020202020204" pitchFamily="34" charset="0"/>
              <a:defRPr sz="2800">
                <a:solidFill>
                  <a:srgbClr val="6E05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1200"/>
              </a:spcAft>
              <a:buFont typeface="Lucida Grande" charset="0"/>
              <a:buChar char="-"/>
              <a:defRPr sz="160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>
                <a:solidFill>
                  <a:srgbClr val="7030A0"/>
                </a:solidFill>
              </a:rPr>
              <a:t>Presenter Disclosure Information</a:t>
            </a:r>
            <a:endParaRPr lang="en-US" altLang="ja-JP" sz="3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752600" y="62484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正方形/長方形 1"/>
          <p:cNvSpPr>
            <a:spLocks noChangeArrowheads="1"/>
          </p:cNvSpPr>
          <p:nvPr/>
        </p:nvSpPr>
        <p:spPr bwMode="auto">
          <a:xfrm>
            <a:off x="1844675" y="-222123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36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kumimoji="0" lang="en-US" altLang="ja-JP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正方形/長方形 2"/>
          <p:cNvSpPr>
            <a:spLocks noChangeArrowheads="1"/>
          </p:cNvSpPr>
          <p:nvPr/>
        </p:nvSpPr>
        <p:spPr bwMode="auto">
          <a:xfrm>
            <a:off x="1775909" y="564445"/>
            <a:ext cx="8803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ja-JP" alt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60832" y="1277808"/>
            <a:ext cx="1116787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Using the 2013 ACC/AHA cardiovascular disease lipid treatment guidelines and the Pooled Cohort Equation, virtually </a:t>
            </a:r>
            <a:r>
              <a:rPr lang="en-US" altLang="ja-JP" sz="3200" i="1" u="sng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all</a:t>
            </a: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individuals age 60 and older </a:t>
            </a:r>
            <a:r>
              <a:rPr lang="en-US" altLang="ja-JP" sz="3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potentially </a:t>
            </a: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qualify for statin treatment. </a:t>
            </a:r>
            <a:endParaRPr lang="en-US" altLang="ja-JP" sz="3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</a:t>
            </a:r>
            <a:r>
              <a:rPr lang="en-US" altLang="ja-JP" sz="3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lder </a:t>
            </a: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adults with few cardiovascular risk </a:t>
            </a:r>
            <a:r>
              <a:rPr lang="en-US" altLang="ja-JP" sz="3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factors have low CVD </a:t>
            </a: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event </a:t>
            </a:r>
            <a:r>
              <a:rPr lang="en-US" altLang="ja-JP" sz="3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rates.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ja-JP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esides age,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discriminators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of risk are needed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older adults. </a:t>
            </a:r>
            <a:endParaRPr lang="ja-JP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Due </a:t>
            </a: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to lack of discrimination by age alone for CVD events, an alternative marker to improve risk discrimination would be desirable in older adults.   </a:t>
            </a:r>
            <a:endParaRPr lang="en-US" altLang="ja-JP" sz="3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altLang="ja-JP" sz="3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One such marker that was suggested in the Risk Assessment Guideline was coronary artery calcium (CAC) but this has not been evaluated in older individuals.</a:t>
            </a:r>
            <a:r>
              <a:rPr lang="ja-JP" altLang="en-US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　</a:t>
            </a:r>
            <a:endParaRPr lang="en-US" altLang="ja-JP" sz="3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テキスト ボックス 1"/>
          <p:cNvSpPr txBox="1">
            <a:spLocks noChangeArrowheads="1"/>
          </p:cNvSpPr>
          <p:nvPr/>
        </p:nvSpPr>
        <p:spPr bwMode="auto">
          <a:xfrm>
            <a:off x="1752600" y="6248400"/>
            <a:ext cx="876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正方形/長方形 1"/>
          <p:cNvSpPr>
            <a:spLocks noChangeArrowheads="1"/>
          </p:cNvSpPr>
          <p:nvPr/>
        </p:nvSpPr>
        <p:spPr bwMode="auto">
          <a:xfrm>
            <a:off x="1844675" y="-222123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ja-JP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kumimoji="0" lang="en-US" altLang="ja-JP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正方形/長方形 2"/>
          <p:cNvSpPr>
            <a:spLocks noChangeArrowheads="1"/>
          </p:cNvSpPr>
          <p:nvPr/>
        </p:nvSpPr>
        <p:spPr bwMode="auto">
          <a:xfrm>
            <a:off x="1775909" y="564445"/>
            <a:ext cx="8803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ja-JP" alt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024372" y="1612642"/>
            <a:ext cx="60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Coronary artery calcium (CAC</a:t>
            </a:r>
            <a:r>
              <a:rPr lang="en-US" altLang="ja-JP" sz="3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) is </a:t>
            </a:r>
            <a:r>
              <a:rPr lang="en-US" altLang="ja-JP" sz="3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 marker of atherosclerotic burden reflecting the cumulative influence of CVD risk factors over a </a:t>
            </a:r>
            <a:r>
              <a:rPr lang="en-US" altLang="ja-JP" sz="3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lifetime.</a:t>
            </a:r>
            <a:endParaRPr lang="en-US" altLang="ja-JP" sz="3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5" y="1699042"/>
            <a:ext cx="5027677" cy="45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正方形/長方形 1"/>
          <p:cNvSpPr>
            <a:spLocks noChangeArrowheads="1"/>
          </p:cNvSpPr>
          <p:nvPr/>
        </p:nvSpPr>
        <p:spPr bwMode="auto">
          <a:xfrm>
            <a:off x="-810749" y="2450592"/>
            <a:ext cx="138134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examine  the predictive ability of </a:t>
            </a:r>
            <a:endParaRPr kumimoji="0" lang="en-US" altLang="ja-JP" sz="4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40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 </a:t>
            </a:r>
            <a:r>
              <a:rPr kumimoji="0" lang="en-US" altLang="ja-JP" sz="4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versus age </a:t>
            </a:r>
            <a:endParaRPr kumimoji="0" lang="en-US" altLang="ja-JP" sz="4000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cardiovascular </a:t>
            </a:r>
            <a:r>
              <a:rPr kumimoji="0"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in </a:t>
            </a:r>
            <a:r>
              <a:rPr kumimoji="0"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adults. </a:t>
            </a:r>
          </a:p>
        </p:txBody>
      </p:sp>
      <p:sp>
        <p:nvSpPr>
          <p:cNvPr id="25603" name="正方形/長方形 2"/>
          <p:cNvSpPr>
            <a:spLocks noChangeArrowheads="1"/>
          </p:cNvSpPr>
          <p:nvPr/>
        </p:nvSpPr>
        <p:spPr bwMode="auto">
          <a:xfrm>
            <a:off x="4497389" y="627698"/>
            <a:ext cx="31972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8573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418"/>
            <a:ext cx="3048264" cy="20321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18" y="182435"/>
            <a:ext cx="5800725" cy="9620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398" y="172909"/>
            <a:ext cx="1104900" cy="98107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65760" y="1682386"/>
            <a:ext cx="11533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Meta-analysis of individual participant data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years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of old, without known CVD at baseline) from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Multi-Ethnic Study of Atherosclerosis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the Framingham Heart Study,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and the Cardiovascular Health Study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auto">
              <a:spcAft>
                <a:spcPts val="0"/>
              </a:spcAft>
              <a:defRPr/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Exposure: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CAC score using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Agatston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score,</a:t>
            </a:r>
            <a:r>
              <a:rPr lang="en-US" altLang="ja-JP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ested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as a stratified variable (0, 1 to 100, 101 to 300, and &gt;300) and as a continuous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(</a:t>
            </a:r>
            <a:r>
              <a:rPr lang="fr-FR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variable (log [Agatston score+1] </a:t>
            </a:r>
            <a:r>
              <a:rPr lang="fr-FR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Outcomes: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events, including coronary heart disease (CHD), </a:t>
            </a:r>
            <a:r>
              <a:rPr lang="en-US" altLang="ja-JP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stroke,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heart failure (HF)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903582" y="6377678"/>
            <a:ext cx="428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1. J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1990;15:827-832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正方形/長方形 3"/>
          <p:cNvSpPr>
            <a:spLocks noChangeArrowheads="1"/>
          </p:cNvSpPr>
          <p:nvPr/>
        </p:nvSpPr>
        <p:spPr bwMode="auto">
          <a:xfrm>
            <a:off x="3284539" y="0"/>
            <a:ext cx="5553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>
                <a:solidFill>
                  <a:srgbClr val="7030A0"/>
                </a:solidFill>
              </a:rPr>
              <a:t>Statistical analyses </a:t>
            </a:r>
          </a:p>
        </p:txBody>
      </p:sp>
      <p:sp>
        <p:nvSpPr>
          <p:cNvPr id="33795" name="正方形/長方形 2"/>
          <p:cNvSpPr>
            <a:spLocks noChangeArrowheads="1"/>
          </p:cNvSpPr>
          <p:nvPr/>
        </p:nvSpPr>
        <p:spPr bwMode="auto">
          <a:xfrm>
            <a:off x="1624014" y="4202114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8436" y="856357"/>
            <a:ext cx="117652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Cox proportional hazards models were used to examine: 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spcAft>
                <a:spcPts val="0"/>
              </a:spcAft>
              <a:buAutoNum type="arabicParenBoth"/>
              <a:defRPr/>
            </a:pP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Predictive ability of </a:t>
            </a:r>
            <a:r>
              <a:rPr lang="en-US" altLang="ja-JP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 alon</a:t>
            </a:r>
            <a:r>
              <a:rPr lang="en-US" altLang="ja-JP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alone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 fontAlgn="auto">
              <a:spcAft>
                <a:spcPts val="0"/>
              </a:spcAft>
              <a:defRPr/>
            </a:pPr>
            <a:endParaRPr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(2)Risk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prediction changes by </a:t>
            </a:r>
            <a:r>
              <a:rPr lang="en-US" altLang="ja-JP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CAC score and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ja-JP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</a:t>
            </a:r>
            <a:r>
              <a:rPr lang="en-US" altLang="ja-JP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only</a:t>
            </a:r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from prediction models including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covariates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(i.e., smoking, SBP, diabetes, total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cholesterol  </a:t>
            </a: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level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, HDL cholesterol, and lipid-lowering and 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spcAft>
                <a:spcPts val="0"/>
              </a:spcAft>
              <a:defRPr/>
            </a:pP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antihypertensive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medication use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algn="just" fontAlgn="auto">
              <a:spcAft>
                <a:spcPts val="0"/>
              </a:spcAft>
              <a:defRPr/>
            </a:pPr>
            <a:endParaRPr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ja-JP" altLang="ja-JP" sz="3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 statistics (Harrell’s </a:t>
            </a:r>
            <a:r>
              <a:rPr lang="ja-JP" altLang="ja-JP" sz="3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were used to c</a:t>
            </a:r>
            <a:r>
              <a:rPr lang="ja-JP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ompar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ja-JP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discriminative ability of </a:t>
            </a:r>
            <a:r>
              <a:rPr lang="ja-JP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each prediction </a:t>
            </a:r>
            <a:r>
              <a:rPr lang="ja-JP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6" name="正方形/長方形 1"/>
          <p:cNvSpPr>
            <a:spLocks noChangeArrowheads="1"/>
          </p:cNvSpPr>
          <p:nvPr/>
        </p:nvSpPr>
        <p:spPr bwMode="auto">
          <a:xfrm>
            <a:off x="2057400" y="254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</a:t>
            </a:r>
            <a:r>
              <a:rPr kumimoji="0" lang="en-US" altLang="ja-JP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</a:t>
            </a:r>
            <a:r>
              <a:rPr kumimoji="0" lang="en-US" altLang="ja-JP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ja-JP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n=4,778)</a:t>
            </a:r>
            <a:endParaRPr kumimoji="0" lang="en-US" altLang="ja-JP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7" name="正方形/長方形 3"/>
          <p:cNvSpPr>
            <a:spLocks noChangeArrowheads="1"/>
          </p:cNvSpPr>
          <p:nvPr/>
        </p:nvSpPr>
        <p:spPr bwMode="auto">
          <a:xfrm>
            <a:off x="1643063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Data are expressed as the means ± SD or percentage. </a:t>
            </a:r>
            <a:endParaRPr kumimoji="0" lang="ja-JP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12511"/>
              </p:ext>
            </p:extLst>
          </p:nvPr>
        </p:nvGraphicFramePr>
        <p:xfrm>
          <a:off x="1987296" y="1072882"/>
          <a:ext cx="8583168" cy="5415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5304"/>
                <a:gridCol w="2737864"/>
              </a:tblGrid>
              <a:tr h="44145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years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</a:t>
                      </a:r>
                      <a:r>
                        <a:rPr lang="en-US" sz="2400" b="0" u="sng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ja-JP" sz="2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Men, %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46.0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marL="133350" indent="-13335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Race/ethnicity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indent="13335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Non-Hispanic 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whites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49.1 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indent="13335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African 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Americans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indent="13335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indent="13335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Asians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smoking, %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SBP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mmHg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132.3</a:t>
                      </a:r>
                      <a:r>
                        <a:rPr lang="en-US" sz="2400" u="sng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cholesterol, mg/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195.2</a:t>
                      </a:r>
                      <a:r>
                        <a:rPr lang="en-US" sz="2400" u="sng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HDL-cholesterol, mg/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</a:t>
                      </a:r>
                      <a:r>
                        <a:rPr lang="en-US" sz="2400" u="sng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Diabetes, %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Antihypertensive medication use, %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41.7</a:t>
                      </a:r>
                      <a:endParaRPr lang="ja-JP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8259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Lipid lowering medication use, %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643063" y="829056"/>
            <a:ext cx="7781353" cy="45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46695" y="2151888"/>
            <a:ext cx="7781353" cy="1456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64983" y="5498592"/>
            <a:ext cx="7781353" cy="851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7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6" name="正方形/長方形 1"/>
          <p:cNvSpPr>
            <a:spLocks noChangeArrowheads="1"/>
          </p:cNvSpPr>
          <p:nvPr/>
        </p:nvSpPr>
        <p:spPr bwMode="auto">
          <a:xfrm>
            <a:off x="2057400" y="254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 score </a:t>
            </a:r>
            <a:r>
              <a:rPr kumimoji="0" lang="en-US" altLang="ja-JP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ja-JP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n=4,778)</a:t>
            </a:r>
            <a:endParaRPr kumimoji="0" lang="en-US" altLang="ja-JP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97" name="正方形/長方形 3"/>
          <p:cNvSpPr>
            <a:spLocks noChangeArrowheads="1"/>
          </p:cNvSpPr>
          <p:nvPr/>
        </p:nvSpPr>
        <p:spPr bwMode="auto">
          <a:xfrm>
            <a:off x="1643063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Data are expressed as the means ± SD or percentage. </a:t>
            </a:r>
            <a:endParaRPr kumimoji="0" lang="ja-JP" alt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97358"/>
              </p:ext>
            </p:extLst>
          </p:nvPr>
        </p:nvGraphicFramePr>
        <p:xfrm>
          <a:off x="902208" y="1365502"/>
          <a:ext cx="11021568" cy="4120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5902"/>
                <a:gridCol w="3515666"/>
              </a:tblGrid>
              <a:tr h="956939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33473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Agatston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score, 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(SD)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265.7 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560.0)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262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Agatston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score=0, %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262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Agatston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 1-100, % 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</a:t>
                      </a:r>
                      <a:endParaRPr lang="ja-JP" sz="28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262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Agatston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 &gt;100 and </a:t>
                      </a:r>
                      <a:r>
                        <a:rPr lang="en-US" sz="2800" u="sng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300, %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8262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Agatston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score&gt;300, %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911543" y="2901696"/>
            <a:ext cx="8805481" cy="45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rthwestern Medicine Low Brand">
  <a:themeElements>
    <a:clrScheme name="Northwestern Medicine V05">
      <a:dk1>
        <a:srgbClr val="605F62"/>
      </a:dk1>
      <a:lt1>
        <a:sysClr val="window" lastClr="FFFFFF"/>
      </a:lt1>
      <a:dk2>
        <a:srgbClr val="603FB1"/>
      </a:dk2>
      <a:lt2>
        <a:srgbClr val="AC8DD7"/>
      </a:lt2>
      <a:accent1>
        <a:srgbClr val="603FB1"/>
      </a:accent1>
      <a:accent2>
        <a:srgbClr val="97ACD9"/>
      </a:accent2>
      <a:accent3>
        <a:srgbClr val="00A94F"/>
      </a:accent3>
      <a:accent4>
        <a:srgbClr val="D5E04E"/>
      </a:accent4>
      <a:accent5>
        <a:srgbClr val="F37321"/>
      </a:accent5>
      <a:accent6>
        <a:srgbClr val="FDB913"/>
      </a:accent6>
      <a:hlink>
        <a:srgbClr val="97ACD9"/>
      </a:hlink>
      <a:folHlink>
        <a:srgbClr val="AAAC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1420</Words>
  <Application>Microsoft Office PowerPoint</Application>
  <PresentationFormat>ワイド画面</PresentationFormat>
  <Paragraphs>309</Paragraphs>
  <Slides>16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2" baseType="lpstr">
      <vt:lpstr>Arial Unicode MS</vt:lpstr>
      <vt:lpstr>HGPｺﾞｼｯｸE</vt:lpstr>
      <vt:lpstr>Lucida Grande</vt:lpstr>
      <vt:lpstr>ＭＳ Ｐゴシック</vt:lpstr>
      <vt:lpstr>ＭＳ 明朝</vt:lpstr>
      <vt:lpstr>ＭＳ 明朝</vt:lpstr>
      <vt:lpstr>Arial</vt:lpstr>
      <vt:lpstr>Arial Narrow</vt:lpstr>
      <vt:lpstr>Calibri</vt:lpstr>
      <vt:lpstr>Symbol</vt:lpstr>
      <vt:lpstr>Times New Roman</vt:lpstr>
      <vt:lpstr>Wingdings</vt:lpstr>
      <vt:lpstr>1_Office Theme</vt:lpstr>
      <vt:lpstr>1_Office ​​テーマ</vt:lpstr>
      <vt:lpstr>Northwestern Medicine Low Brand</vt:lpstr>
      <vt:lpstr>Prism 6</vt:lpstr>
      <vt:lpstr>Coronary artery calcium score versus chronological age for cardiovascular risk prediction in older adults:  A multi-cohort analysis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BP variability throughout young adulthood and mid-life brain structure: the CARDIA study</dc:title>
  <dc:creator>Philip Greenland</dc:creator>
  <cp:lastModifiedBy>Yuichiro</cp:lastModifiedBy>
  <cp:revision>58</cp:revision>
  <dcterms:created xsi:type="dcterms:W3CDTF">2016-02-16T13:57:41Z</dcterms:created>
  <dcterms:modified xsi:type="dcterms:W3CDTF">2016-03-22T02:14:27Z</dcterms:modified>
</cp:coreProperties>
</file>