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77" r:id="rId4"/>
    <p:sldId id="271" r:id="rId5"/>
    <p:sldId id="272" r:id="rId6"/>
    <p:sldId id="278" r:id="rId7"/>
    <p:sldId id="266" r:id="rId8"/>
    <p:sldId id="267" r:id="rId9"/>
    <p:sldId id="274" r:id="rId10"/>
    <p:sldId id="281" r:id="rId11"/>
    <p:sldId id="273" r:id="rId12"/>
    <p:sldId id="275" r:id="rId13"/>
    <p:sldId id="279" r:id="rId14"/>
    <p:sldId id="264" r:id="rId15"/>
    <p:sldId id="270" r:id="rId16"/>
    <p:sldId id="280" r:id="rId17"/>
    <p:sldId id="259" r:id="rId18"/>
    <p:sldId id="260" r:id="rId19"/>
    <p:sldId id="282" r:id="rId20"/>
    <p:sldId id="276" r:id="rId21"/>
    <p:sldId id="258"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057" autoAdjust="0"/>
  </p:normalViewPr>
  <p:slideViewPr>
    <p:cSldViewPr>
      <p:cViewPr varScale="1">
        <p:scale>
          <a:sx n="55" d="100"/>
          <a:sy n="55" d="100"/>
        </p:scale>
        <p:origin x="-198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2B300-FE88-4C8E-B0B6-B372CEDB96C9}" type="datetimeFigureOut">
              <a:rPr lang="en-US" smtClean="0"/>
              <a:t>7/25/2016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3F680C-B738-490A-93BF-F3F6B5BB4DD9}" type="slidenum">
              <a:rPr lang="en-US" smtClean="0"/>
              <a:t>‹#›</a:t>
            </a:fld>
            <a:endParaRPr lang="en-US"/>
          </a:p>
        </p:txBody>
      </p:sp>
    </p:spTree>
    <p:extLst>
      <p:ext uri="{BB962C8B-B14F-4D97-AF65-F5344CB8AC3E}">
        <p14:creationId xmlns:p14="http://schemas.microsoft.com/office/powerpoint/2010/main" val="1866692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I’m going to walk through some pointers, tips,</a:t>
            </a:r>
            <a:r>
              <a:rPr lang="en-US" baseline="0" dirty="0" smtClean="0"/>
              <a:t> and techniques for conducting health interviews for MESA.</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a:t>
            </a:fld>
            <a:endParaRPr lang="en-US"/>
          </a:p>
        </p:txBody>
      </p:sp>
    </p:spTree>
    <p:extLst>
      <p:ext uri="{BB962C8B-B14F-4D97-AF65-F5344CB8AC3E}">
        <p14:creationId xmlns:p14="http://schemas.microsoft.com/office/powerpoint/2010/main" val="4130232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11</a:t>
            </a:fld>
            <a:endParaRPr lang="en-US"/>
          </a:p>
        </p:txBody>
      </p:sp>
    </p:spTree>
    <p:extLst>
      <p:ext uri="{BB962C8B-B14F-4D97-AF65-F5344CB8AC3E}">
        <p14:creationId xmlns:p14="http://schemas.microsoft.com/office/powerpoint/2010/main" val="2455687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effective way to encourage someone to elaborate is to do nothing at all - just pause and wait. This is referred to as the "silent" probe. It works (at least in certain cultures) because the respondent is uncomfortable with pauses or silence. It suggests to the respondent that you are waiting, listening for what they will say next.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1E3F680C-B738-490A-93BF-F3F6B5BB4DD9}" type="slidenum">
              <a:rPr lang="en-US" smtClean="0"/>
              <a:t>12</a:t>
            </a:fld>
            <a:endParaRPr lang="en-US"/>
          </a:p>
        </p:txBody>
      </p:sp>
    </p:spTree>
    <p:extLst>
      <p:ext uri="{BB962C8B-B14F-4D97-AF65-F5344CB8AC3E}">
        <p14:creationId xmlns:p14="http://schemas.microsoft.com/office/powerpoint/2010/main" val="3031898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any</a:t>
            </a:r>
            <a:r>
              <a:rPr lang="en-US" baseline="0" dirty="0" smtClean="0"/>
              <a:t> one every conducted a challenging interview with MESA participants? Next, I’d like to talk about some of the challenges that face interviewers as they collect data.</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13</a:t>
            </a:fld>
            <a:endParaRPr lang="en-US"/>
          </a:p>
        </p:txBody>
      </p:sp>
    </p:spTree>
    <p:extLst>
      <p:ext uri="{BB962C8B-B14F-4D97-AF65-F5344CB8AC3E}">
        <p14:creationId xmlns:p14="http://schemas.microsoft.com/office/powerpoint/2010/main" val="4130232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 the respondent may view a female interviewer as less threatening.</a:t>
            </a:r>
          </a:p>
          <a:p>
            <a:r>
              <a:rPr lang="en-US" sz="1200" b="0" i="0" u="none" strike="noStrike" kern="1200" baseline="0" dirty="0" smtClean="0">
                <a:solidFill>
                  <a:schemeClr val="tx1"/>
                </a:solidFill>
                <a:latin typeface="+mn-lt"/>
                <a:ea typeface="+mn-ea"/>
                <a:cs typeface="+mn-cs"/>
              </a:rPr>
              <a:t>· the respondent may view a much older interviewer as judgmental.</a:t>
            </a:r>
          </a:p>
          <a:p>
            <a:r>
              <a:rPr lang="en-US" sz="1200" b="0" i="0" u="none" strike="noStrike" kern="1200" baseline="0" dirty="0" smtClean="0">
                <a:solidFill>
                  <a:schemeClr val="tx1"/>
                </a:solidFill>
                <a:latin typeface="+mn-lt"/>
                <a:ea typeface="+mn-ea"/>
                <a:cs typeface="+mn-cs"/>
              </a:rPr>
              <a:t>· the respondent may view a much younger interviewer as inexperience</a:t>
            </a:r>
          </a:p>
          <a:p>
            <a:endParaRPr lang="en-US" dirty="0" smtClean="0"/>
          </a:p>
          <a:p>
            <a:r>
              <a:rPr lang="en-US" dirty="0" smtClean="0"/>
              <a:t>Try to think about the biases</a:t>
            </a:r>
            <a:r>
              <a:rPr lang="en-US" baseline="0" dirty="0" smtClean="0"/>
              <a:t> that you might bring into the interviewing process and recognize how they may affect your interviews.</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14</a:t>
            </a:fld>
            <a:endParaRPr lang="en-US"/>
          </a:p>
        </p:txBody>
      </p:sp>
    </p:spTree>
    <p:extLst>
      <p:ext uri="{BB962C8B-B14F-4D97-AF65-F5344CB8AC3E}">
        <p14:creationId xmlns:p14="http://schemas.microsoft.com/office/powerpoint/2010/main" val="1241516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9600" indent="-609600" eaLnBrk="1" hangingPunct="1"/>
            <a:r>
              <a:rPr lang="en-US" altLang="en-US" dirty="0" smtClean="0"/>
              <a:t>What are the challenges that you encounter when you interview?</a:t>
            </a:r>
          </a:p>
          <a:p>
            <a:pPr marL="0" indent="0" eaLnBrk="1" hangingPunct="1">
              <a:buNone/>
            </a:pPr>
            <a:endParaRPr lang="en-US" altLang="en-US" dirty="0" smtClean="0"/>
          </a:p>
          <a:p>
            <a:pPr marL="609600" indent="-609600" eaLnBrk="1" hangingPunct="1"/>
            <a:r>
              <a:rPr lang="en-US" altLang="en-US" dirty="0" smtClean="0"/>
              <a:t>What are the most difficult interviews to complete</a:t>
            </a:r>
          </a:p>
          <a:p>
            <a:pPr marL="0" indent="0" eaLnBrk="1" hangingPunct="1">
              <a:buNone/>
            </a:pPr>
            <a:endParaRPr lang="en-US" altLang="en-US" dirty="0" smtClean="0"/>
          </a:p>
          <a:p>
            <a:pPr marL="609600" indent="-609600" eaLnBrk="1" hangingPunct="1"/>
            <a:r>
              <a:rPr lang="en-US" altLang="en-US" dirty="0" smtClean="0"/>
              <a:t>What creates the difficulties in completing an interview?</a:t>
            </a:r>
          </a:p>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15</a:t>
            </a:fld>
            <a:endParaRPr lang="en-US"/>
          </a:p>
        </p:txBody>
      </p:sp>
    </p:spTree>
    <p:extLst>
      <p:ext uri="{BB962C8B-B14F-4D97-AF65-F5344CB8AC3E}">
        <p14:creationId xmlns:p14="http://schemas.microsoft.com/office/powerpoint/2010/main" val="4226268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16</a:t>
            </a:fld>
            <a:endParaRPr lang="en-US"/>
          </a:p>
        </p:txBody>
      </p:sp>
    </p:spTree>
    <p:extLst>
      <p:ext uri="{BB962C8B-B14F-4D97-AF65-F5344CB8AC3E}">
        <p14:creationId xmlns:p14="http://schemas.microsoft.com/office/powerpoint/2010/main" val="4130232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Responses are “Always, </a:t>
            </a:r>
            <a:r>
              <a:rPr lang="en-US" sz="1200" kern="1200" dirty="0" smtClean="0">
                <a:solidFill>
                  <a:schemeClr val="tx1"/>
                </a:solidFill>
                <a:effectLst/>
                <a:latin typeface="+mn-lt"/>
                <a:ea typeface="+mn-ea"/>
                <a:cs typeface="+mn-cs"/>
              </a:rPr>
              <a:t>almost </a:t>
            </a:r>
            <a:r>
              <a:rPr lang="en-US" sz="1200" kern="1200" dirty="0" smtClean="0">
                <a:solidFill>
                  <a:schemeClr val="tx1"/>
                </a:solidFill>
                <a:effectLst/>
                <a:latin typeface="+mn-lt"/>
                <a:ea typeface="+mn-ea"/>
                <a:cs typeface="+mn-cs"/>
              </a:rPr>
              <a:t>always…etc.</a:t>
            </a:r>
            <a:r>
              <a:rPr lang="en-US" sz="1200" kern="1200" baseline="0" dirty="0" smtClean="0">
                <a:solidFill>
                  <a:schemeClr val="tx1"/>
                </a:solidFill>
                <a:effectLst/>
                <a:latin typeface="+mn-lt"/>
                <a:ea typeface="+mn-ea"/>
                <a:cs typeface="+mn-cs"/>
              </a:rPr>
              <a:t> “or something else.” No, the response is “Other, please </a:t>
            </a:r>
            <a:r>
              <a:rPr lang="en-US" sz="1200" kern="1200" baseline="0" dirty="0" err="1" smtClean="0">
                <a:solidFill>
                  <a:schemeClr val="tx1"/>
                </a:solidFill>
                <a:effectLst/>
                <a:latin typeface="+mn-lt"/>
                <a:ea typeface="+mn-ea"/>
                <a:cs typeface="+mn-cs"/>
              </a:rPr>
              <a:t>specifiy</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Following the scripts uniformly and exactly (to prevent site or tech differences in the data)</a:t>
            </a:r>
          </a:p>
          <a:p>
            <a:pPr lvl="0"/>
            <a:r>
              <a:rPr lang="en-US" sz="1200" kern="1200" dirty="0" smtClean="0">
                <a:solidFill>
                  <a:schemeClr val="tx1"/>
                </a:solidFill>
                <a:effectLst/>
                <a:latin typeface="+mn-lt"/>
                <a:ea typeface="+mn-ea"/>
                <a:cs typeface="+mn-cs"/>
              </a:rPr>
              <a:t>Don’t read “Don’t Know” choice out loud when listing possible responses </a:t>
            </a:r>
          </a:p>
          <a:p>
            <a:pPr lvl="0"/>
            <a:r>
              <a:rPr lang="en-US" sz="1200" kern="1200" dirty="0" smtClean="0">
                <a:solidFill>
                  <a:schemeClr val="tx1"/>
                </a:solidFill>
                <a:effectLst/>
                <a:latin typeface="+mn-lt"/>
                <a:ea typeface="+mn-ea"/>
                <a:cs typeface="+mn-cs"/>
              </a:rPr>
              <a:t>Managing variety of participant responsiveness</a:t>
            </a:r>
          </a:p>
          <a:p>
            <a:pPr lvl="1"/>
            <a:r>
              <a:rPr lang="en-US" sz="1200" kern="1200" dirty="0" smtClean="0">
                <a:solidFill>
                  <a:schemeClr val="tx1"/>
                </a:solidFill>
                <a:effectLst/>
                <a:latin typeface="+mn-lt"/>
                <a:ea typeface="+mn-ea"/>
                <a:cs typeface="+mn-cs"/>
              </a:rPr>
              <a:t>Those who want to talk and get off track</a:t>
            </a:r>
          </a:p>
          <a:p>
            <a:pPr lvl="1"/>
            <a:r>
              <a:rPr lang="en-US" sz="1200" kern="1200" dirty="0" smtClean="0">
                <a:solidFill>
                  <a:schemeClr val="tx1"/>
                </a:solidFill>
                <a:effectLst/>
                <a:latin typeface="+mn-lt"/>
                <a:ea typeface="+mn-ea"/>
                <a:cs typeface="+mn-cs"/>
              </a:rPr>
              <a:t>People who ask for explanations or clarification</a:t>
            </a:r>
          </a:p>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17</a:t>
            </a:fld>
            <a:endParaRPr lang="en-US"/>
          </a:p>
        </p:txBody>
      </p:sp>
    </p:spTree>
    <p:extLst>
      <p:ext uri="{BB962C8B-B14F-4D97-AF65-F5344CB8AC3E}">
        <p14:creationId xmlns:p14="http://schemas.microsoft.com/office/powerpoint/2010/main" val="3447118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Instructions </a:t>
            </a:r>
            <a:r>
              <a:rPr lang="en-US" sz="1200" kern="1200" dirty="0" smtClean="0">
                <a:solidFill>
                  <a:schemeClr val="tx1"/>
                </a:solidFill>
                <a:effectLst/>
                <a:latin typeface="+mn-lt"/>
                <a:ea typeface="+mn-ea"/>
                <a:cs typeface="+mn-cs"/>
              </a:rPr>
              <a:t>to participants and ensuring they understand (observe the first few entries and navigating to next page</a:t>
            </a:r>
            <a:r>
              <a:rPr lang="en-US" sz="1200" kern="1200" dirty="0" smtClean="0">
                <a:solidFill>
                  <a:schemeClr val="tx1"/>
                </a:solidFill>
                <a:effectLst/>
                <a:latin typeface="+mn-lt"/>
                <a:ea typeface="+mn-ea"/>
                <a:cs typeface="+mn-cs"/>
              </a:rPr>
              <a:t>?)</a:t>
            </a:r>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18</a:t>
            </a:fld>
            <a:endParaRPr lang="en-US"/>
          </a:p>
        </p:txBody>
      </p:sp>
    </p:spTree>
    <p:extLst>
      <p:ext uri="{BB962C8B-B14F-4D97-AF65-F5344CB8AC3E}">
        <p14:creationId xmlns:p14="http://schemas.microsoft.com/office/powerpoint/2010/main" val="41204484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Best advice for new interviewers: Work with</a:t>
            </a:r>
            <a:r>
              <a:rPr lang="en-US" baseline="0" dirty="0" smtClean="0"/>
              <a:t> someone more experience. As we saw yesterday, there are a number of staff members here who have been asking these questions since Exam 1, 16 years ago. Take advance of their experience.</a:t>
            </a:r>
            <a:endParaRPr lang="en-US" dirty="0" smtClean="0"/>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19</a:t>
            </a:fld>
            <a:endParaRPr lang="en-US"/>
          </a:p>
        </p:txBody>
      </p:sp>
    </p:spTree>
    <p:extLst>
      <p:ext uri="{BB962C8B-B14F-4D97-AF65-F5344CB8AC3E}">
        <p14:creationId xmlns:p14="http://schemas.microsoft.com/office/powerpoint/2010/main" val="4120448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smtClean="0"/>
              <a:t>Discuss new ways to improve</a:t>
            </a:r>
          </a:p>
          <a:p>
            <a:endParaRPr lang="en-US" dirty="0" smtClean="0"/>
          </a:p>
          <a:p>
            <a:r>
              <a:rPr lang="en-US" dirty="0" smtClean="0"/>
              <a:t>Check </a:t>
            </a:r>
            <a:r>
              <a:rPr lang="en-US" dirty="0" smtClean="0"/>
              <a:t>FU QC procedures for interviewer certification.</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20</a:t>
            </a:fld>
            <a:endParaRPr lang="en-US"/>
          </a:p>
        </p:txBody>
      </p:sp>
    </p:spTree>
    <p:extLst>
      <p:ext uri="{BB962C8B-B14F-4D97-AF65-F5344CB8AC3E}">
        <p14:creationId xmlns:p14="http://schemas.microsoft.com/office/powerpoint/2010/main" val="3659011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 really</a:t>
            </a:r>
            <a:r>
              <a:rPr lang="en-US" baseline="0" dirty="0" smtClean="0"/>
              <a:t> encourage those who have been with MESA for previous exams or who have conducted health interviews for other studies to speak up, interject, and tell me how you have experienced the things that I am discussing through the presentation.</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2</a:t>
            </a:fld>
            <a:endParaRPr lang="en-US"/>
          </a:p>
        </p:txBody>
      </p:sp>
    </p:spTree>
    <p:extLst>
      <p:ext uri="{BB962C8B-B14F-4D97-AF65-F5344CB8AC3E}">
        <p14:creationId xmlns:p14="http://schemas.microsoft.com/office/powerpoint/2010/main" val="1432838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3</a:t>
            </a:fld>
            <a:endParaRPr lang="en-US"/>
          </a:p>
        </p:txBody>
      </p:sp>
    </p:spTree>
    <p:extLst>
      <p:ext uri="{BB962C8B-B14F-4D97-AF65-F5344CB8AC3E}">
        <p14:creationId xmlns:p14="http://schemas.microsoft.com/office/powerpoint/2010/main" val="413023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pPr marL="228600" indent="-228600">
              <a:buAutoNum type="arabicPeriod"/>
            </a:pPr>
            <a:r>
              <a:rPr lang="en-US" sz="1200" b="0" i="0" u="none" strike="noStrike" kern="1200" baseline="0" dirty="0" smtClean="0">
                <a:solidFill>
                  <a:schemeClr val="tx1"/>
                </a:solidFill>
                <a:latin typeface="+mn-lt"/>
                <a:ea typeface="+mn-ea"/>
                <a:cs typeface="+mn-cs"/>
              </a:rPr>
              <a:t>Tablet charged and updated. Appropriate reports, CASI kits, paper forms, lab forms, </a:t>
            </a:r>
            <a:r>
              <a:rPr lang="en-US" sz="1200" b="0" i="0" u="none" strike="noStrike" kern="1200" baseline="0" dirty="0" err="1" smtClean="0">
                <a:solidFill>
                  <a:schemeClr val="tx1"/>
                </a:solidFill>
                <a:latin typeface="+mn-lt"/>
                <a:ea typeface="+mn-ea"/>
                <a:cs typeface="+mn-cs"/>
              </a:rPr>
              <a:t>ziopatch</a:t>
            </a:r>
            <a:r>
              <a:rPr lang="en-US" sz="1200" b="0" i="0" u="none" strike="noStrike" kern="1200" baseline="0" dirty="0" smtClean="0">
                <a:solidFill>
                  <a:schemeClr val="tx1"/>
                </a:solidFill>
                <a:latin typeface="+mn-lt"/>
                <a:ea typeface="+mn-ea"/>
                <a:cs typeface="+mn-cs"/>
              </a:rPr>
              <a:t> materials/kit</a:t>
            </a:r>
          </a:p>
          <a:p>
            <a:pPr marL="228600" indent="-228600">
              <a:buAutoNum type="arabicPeriod"/>
            </a:pPr>
            <a:r>
              <a:rPr lang="en-US" sz="1200" b="0" i="0" u="none" strike="noStrike" kern="1200" baseline="0" dirty="0" smtClean="0">
                <a:solidFill>
                  <a:schemeClr val="tx1"/>
                </a:solidFill>
                <a:latin typeface="+mn-lt"/>
                <a:ea typeface="+mn-ea"/>
                <a:cs typeface="+mn-cs"/>
              </a:rPr>
              <a:t>Find a quiet area where both you and the participant can talk and use the tablet comfortably with minimal distraction (CASI!).</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0" i="0" u="none" strike="noStrike" kern="1200" baseline="0" dirty="0" smtClean="0">
                <a:solidFill>
                  <a:schemeClr val="tx1"/>
                </a:solidFill>
                <a:latin typeface="+mn-lt"/>
                <a:ea typeface="+mn-ea"/>
                <a:cs typeface="+mn-cs"/>
              </a:rPr>
              <a:t>Make sure that the participant understands the questions and that you are interpreting the responses </a:t>
            </a:r>
            <a:r>
              <a:rPr lang="en-US" sz="1200" b="0" i="0" u="none" strike="noStrike" kern="1200" baseline="0" dirty="0" smtClean="0">
                <a:solidFill>
                  <a:schemeClr val="tx1"/>
                </a:solidFill>
                <a:latin typeface="+mn-lt"/>
                <a:ea typeface="+mn-ea"/>
                <a:cs typeface="+mn-cs"/>
              </a:rPr>
              <a:t>accurately. </a:t>
            </a:r>
            <a:r>
              <a:rPr lang="en-US" sz="1200" b="0" i="0" u="none" strike="noStrike" kern="1200" baseline="0" dirty="0" smtClean="0">
                <a:solidFill>
                  <a:schemeClr val="tx1"/>
                </a:solidFill>
                <a:latin typeface="+mn-lt"/>
                <a:ea typeface="+mn-ea"/>
                <a:cs typeface="+mn-cs"/>
              </a:rPr>
              <a:t>When the participant strays from a question, try to use what he/she is saying to redirect the conversation back to the interview questions</a:t>
            </a:r>
          </a:p>
          <a:p>
            <a:pPr marL="228600" indent="-228600">
              <a:buAutoNum type="arabicPeriod"/>
            </a:pPr>
            <a:r>
              <a:rPr lang="en-US" sz="1200" b="0" i="0" u="none" strike="noStrike" kern="1200" baseline="0" dirty="0" smtClean="0">
                <a:solidFill>
                  <a:schemeClr val="tx1"/>
                </a:solidFill>
                <a:latin typeface="+mn-lt"/>
                <a:ea typeface="+mn-ea"/>
                <a:cs typeface="+mn-cs"/>
              </a:rPr>
              <a:t>Cover probes later.</a:t>
            </a:r>
          </a:p>
          <a:p>
            <a:pPr marL="228600" indent="-228600">
              <a:buAutoNum type="arabicPeriod"/>
            </a:pPr>
            <a:r>
              <a:rPr lang="en-US" sz="1200" b="0" i="0" u="none" strike="noStrike" kern="1200" baseline="0" dirty="0" smtClean="0">
                <a:solidFill>
                  <a:schemeClr val="tx1"/>
                </a:solidFill>
                <a:latin typeface="+mn-lt"/>
                <a:ea typeface="+mn-ea"/>
                <a:cs typeface="+mn-cs"/>
              </a:rPr>
              <a:t>Avoid leading participants to answers. Participants may try to convince you to answer certain questions for them. Let the participants know that you are interested in </a:t>
            </a:r>
            <a:r>
              <a:rPr lang="en-US" sz="1200" b="1" i="0" u="none" strike="noStrike" kern="1200" baseline="0" dirty="0" smtClean="0">
                <a:solidFill>
                  <a:schemeClr val="tx1"/>
                </a:solidFill>
                <a:latin typeface="+mn-lt"/>
                <a:ea typeface="+mn-ea"/>
                <a:cs typeface="+mn-cs"/>
              </a:rPr>
              <a:t>their</a:t>
            </a:r>
            <a:r>
              <a:rPr lang="en-US" sz="1200" b="0" i="0" u="none" strike="noStrike" kern="1200" baseline="0" dirty="0" smtClean="0">
                <a:solidFill>
                  <a:schemeClr val="tx1"/>
                </a:solidFill>
                <a:latin typeface="+mn-lt"/>
                <a:ea typeface="+mn-ea"/>
                <a:cs typeface="+mn-cs"/>
              </a:rPr>
              <a:t> answers. “so you mean…”</a:t>
            </a:r>
          </a:p>
        </p:txBody>
      </p:sp>
      <p:sp>
        <p:nvSpPr>
          <p:cNvPr id="4" name="Slide Number Placeholder 3"/>
          <p:cNvSpPr>
            <a:spLocks noGrp="1"/>
          </p:cNvSpPr>
          <p:nvPr>
            <p:ph type="sldNum" sz="quarter" idx="10"/>
          </p:nvPr>
        </p:nvSpPr>
        <p:spPr/>
        <p:txBody>
          <a:bodyPr/>
          <a:lstStyle/>
          <a:p>
            <a:fld id="{1E3F680C-B738-490A-93BF-F3F6B5BB4DD9}" type="slidenum">
              <a:rPr lang="en-US" smtClean="0"/>
              <a:t>4</a:t>
            </a:fld>
            <a:endParaRPr lang="en-US"/>
          </a:p>
        </p:txBody>
      </p:sp>
    </p:spTree>
    <p:extLst>
      <p:ext uri="{BB962C8B-B14F-4D97-AF65-F5344CB8AC3E}">
        <p14:creationId xmlns:p14="http://schemas.microsoft.com/office/powerpoint/2010/main" val="132490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6.</a:t>
            </a:r>
            <a:r>
              <a:rPr lang="en-US" baseline="0" dirty="0" smtClean="0"/>
              <a:t> If necessary, read the interview questions to participants who have visual impairments or limited reading ability.</a:t>
            </a:r>
          </a:p>
          <a:p>
            <a:r>
              <a:rPr lang="en-US" baseline="0" dirty="0" smtClean="0"/>
              <a:t>7. Any Question can be skipped.</a:t>
            </a:r>
          </a:p>
          <a:p>
            <a:r>
              <a:rPr lang="en-US" baseline="0" dirty="0" smtClean="0"/>
              <a:t>8. If non-participants are present during the visit, address the participant directly and do not encourage conversation with other parties. If necessary, ask that you and the participant be left alone for a brief time to complete the questionnaire.</a:t>
            </a:r>
          </a:p>
          <a:p>
            <a:r>
              <a:rPr lang="en-US" baseline="0" dirty="0" smtClean="0"/>
              <a:t>9. </a:t>
            </a:r>
            <a:r>
              <a:rPr lang="en-US" sz="1200" b="0" i="0" u="none" strike="noStrike" kern="1200" baseline="0" dirty="0" smtClean="0">
                <a:solidFill>
                  <a:schemeClr val="tx1"/>
                </a:solidFill>
                <a:latin typeface="+mn-lt"/>
                <a:ea typeface="+mn-ea"/>
                <a:cs typeface="+mn-cs"/>
              </a:rPr>
              <a:t>Let the participant know that you are willing to continue the interview after the interruptions are completed.</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5</a:t>
            </a:fld>
            <a:endParaRPr lang="en-US"/>
          </a:p>
        </p:txBody>
      </p:sp>
    </p:spTree>
    <p:extLst>
      <p:ext uri="{BB962C8B-B14F-4D97-AF65-F5344CB8AC3E}">
        <p14:creationId xmlns:p14="http://schemas.microsoft.com/office/powerpoint/2010/main" val="2030579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6</a:t>
            </a:fld>
            <a:endParaRPr lang="en-US"/>
          </a:p>
        </p:txBody>
      </p:sp>
    </p:spTree>
    <p:extLst>
      <p:ext uri="{BB962C8B-B14F-4D97-AF65-F5344CB8AC3E}">
        <p14:creationId xmlns:p14="http://schemas.microsoft.com/office/powerpoint/2010/main" val="4130232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MESA is a collaborative study being conducted through six field centers located throughout the United States for 6 exams and 16 years. Many analyses are longitudinal in nature which requires asking the same information the same way.</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Using standardized questions and instruments allows for combing data across multiple research studies (CARDIA, ARIC, Jackson Heart, </a:t>
            </a:r>
            <a:r>
              <a:rPr lang="en-US" sz="1200" b="0" i="0" u="none" strike="noStrike" kern="1200" baseline="0" dirty="0" err="1" smtClean="0">
                <a:solidFill>
                  <a:schemeClr val="tx1"/>
                </a:solidFill>
                <a:latin typeface="+mn-lt"/>
                <a:ea typeface="+mn-ea"/>
                <a:cs typeface="+mn-cs"/>
              </a:rPr>
              <a:t>etc</a:t>
            </a:r>
            <a:r>
              <a:rPr lang="en-US" sz="1200" b="0" i="0" u="none" strike="noStrike" kern="1200" baseline="0" dirty="0" smtClean="0">
                <a:solidFill>
                  <a:schemeClr val="tx1"/>
                </a:solidFill>
                <a:latin typeface="+mn-lt"/>
                <a:ea typeface="+mn-ea"/>
                <a:cs typeface="+mn-cs"/>
              </a:rPr>
              <a: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order to produce data that can be considered collaborative, MESA study designers must develop and use standardized approaches to train interviewers and collect information about participants. Standardization is achieved by using scripts in training, training supervisors centrally, establishing  qualifications for supervisors, reviewing collected data, taping and reviewing interviews, and, finally, observing interviewers in the field.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It is critically important that interviewers read the sections in this manual that are applicable to the questionnaires they will be administering.</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7</a:t>
            </a:fld>
            <a:endParaRPr lang="en-US"/>
          </a:p>
        </p:txBody>
      </p:sp>
    </p:spTree>
    <p:extLst>
      <p:ext uri="{BB962C8B-B14F-4D97-AF65-F5344CB8AC3E}">
        <p14:creationId xmlns:p14="http://schemas.microsoft.com/office/powerpoint/2010/main" val="1216838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There</a:t>
            </a:r>
            <a:r>
              <a:rPr lang="en-US" baseline="0" dirty="0" smtClean="0"/>
              <a:t> are some pretty personal questions in this exam. People may be feeling judgement based on their own bias even it you are not implying your values or preferences. </a:t>
            </a:r>
            <a:endParaRPr lang="en-US" dirty="0" smtClean="0"/>
          </a:p>
          <a:p>
            <a:endParaRPr lang="en-US" dirty="0" smtClean="0"/>
          </a:p>
          <a:p>
            <a:r>
              <a:rPr lang="en-US" dirty="0" smtClean="0"/>
              <a:t>3. Don’t end each response with “That’s great</a:t>
            </a:r>
            <a:r>
              <a:rPr lang="en-US" dirty="0" smtClean="0"/>
              <a:t>!”</a:t>
            </a:r>
          </a:p>
          <a:p>
            <a:endParaRPr lang="en-US" dirty="0" smtClean="0"/>
          </a:p>
          <a:p>
            <a:r>
              <a:rPr lang="en-US" dirty="0" smtClean="0"/>
              <a:t>You can even</a:t>
            </a:r>
            <a:r>
              <a:rPr lang="en-US" baseline="0" dirty="0" smtClean="0"/>
              <a:t> tell the participant that you are requited to aske the questions and provide responses exactly as written if they seem frustrated.</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8</a:t>
            </a:fld>
            <a:endParaRPr lang="en-US"/>
          </a:p>
        </p:txBody>
      </p:sp>
    </p:spTree>
    <p:extLst>
      <p:ext uri="{BB962C8B-B14F-4D97-AF65-F5344CB8AC3E}">
        <p14:creationId xmlns:p14="http://schemas.microsoft.com/office/powerpoint/2010/main" val="1946675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3.</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Instructions to participants and ensuring they understand (observe the first few entries and navigating to next page?)</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Special attention to Physical Activity Form to be sure we get good time &amp; frequency data (perhaps dredge up examples from previous data)</a:t>
            </a:r>
          </a:p>
          <a:p>
            <a:endParaRPr lang="en-US" dirty="0" smtClean="0"/>
          </a:p>
          <a:p>
            <a:r>
              <a:rPr lang="en-US" dirty="0" smtClean="0"/>
              <a:t>Made effort to make forms accessible</a:t>
            </a:r>
            <a:r>
              <a:rPr lang="en-US" baseline="0" dirty="0" smtClean="0"/>
              <a:t> for all (Large font, 1-2 Q’s per screen)</a:t>
            </a:r>
            <a:endParaRPr lang="en-US" dirty="0"/>
          </a:p>
        </p:txBody>
      </p:sp>
      <p:sp>
        <p:nvSpPr>
          <p:cNvPr id="4" name="Slide Number Placeholder 3"/>
          <p:cNvSpPr>
            <a:spLocks noGrp="1"/>
          </p:cNvSpPr>
          <p:nvPr>
            <p:ph type="sldNum" sz="quarter" idx="10"/>
          </p:nvPr>
        </p:nvSpPr>
        <p:spPr/>
        <p:txBody>
          <a:bodyPr/>
          <a:lstStyle/>
          <a:p>
            <a:fld id="{1E3F680C-B738-490A-93BF-F3F6B5BB4DD9}" type="slidenum">
              <a:rPr lang="en-US" smtClean="0"/>
              <a:t>10</a:t>
            </a:fld>
            <a:endParaRPr lang="en-US"/>
          </a:p>
        </p:txBody>
      </p:sp>
    </p:spTree>
    <p:extLst>
      <p:ext uri="{BB962C8B-B14F-4D97-AF65-F5344CB8AC3E}">
        <p14:creationId xmlns:p14="http://schemas.microsoft.com/office/powerpoint/2010/main" val="24556877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7/25/2016</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eaLnBrk="1" latinLnBrk="0" hangingPunct="1"/>
              <a:t>‹#›</a:t>
            </a:fld>
            <a:endParaRPr kumimoji="0" lang="en-US" dirty="0">
              <a:solidFill>
                <a:srgbClr val="FFFFFF"/>
              </a:solidFill>
            </a:endParaRPr>
          </a:p>
        </p:txBody>
      </p:sp>
      <p:pic>
        <p:nvPicPr>
          <p:cNvPr id="13" name="Picture 12"/>
          <p:cNvPicPr/>
          <p:nvPr userDrawn="1"/>
        </p:nvPicPr>
        <p:blipFill>
          <a:blip r:embed="rId3"/>
          <a:stretch>
            <a:fillRect/>
          </a:stretch>
        </p:blipFill>
        <p:spPr>
          <a:xfrm>
            <a:off x="7620000" y="6019800"/>
            <a:ext cx="1371600" cy="69181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eaLnBrk="1" latinLnBrk="0" hangingPunct="1"/>
            <a:fld id="{544213AF-26F6-41FA-8D85-E2C5388D6E58}" type="datetimeFigureOut">
              <a:rPr lang="en-US" smtClean="0"/>
              <a:pPr eaLnBrk="1" latinLnBrk="0" hangingPunct="1"/>
              <a:t>7/25/2016</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7/25/2016</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eaLnBrk="1" latinLnBrk="0" hangingPunct="1"/>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7/25/2016</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eaLnBrk="1" latinLnBrk="0" hangingPunct="1"/>
              <a:t>‹#›</a:t>
            </a:fld>
            <a:endParaRPr kumimoji="0" lang="en-US" sz="1000" b="0">
              <a:solidFill>
                <a:schemeClr val="tx1"/>
              </a:solidFill>
            </a:endParaRPr>
          </a:p>
        </p:txBody>
      </p:sp>
      <p:pic>
        <p:nvPicPr>
          <p:cNvPr id="11" name="Picture 10"/>
          <p:cNvPicPr/>
          <p:nvPr userDrawn="1"/>
        </p:nvPicPr>
        <p:blipFill>
          <a:blip r:embed="rId14"/>
          <a:stretch>
            <a:fillRect/>
          </a:stretch>
        </p:blipFill>
        <p:spPr>
          <a:xfrm>
            <a:off x="7620000" y="6019800"/>
            <a:ext cx="1371600" cy="69181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Conducting MESA Interviews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Kayleen Williams, MPH</a:t>
            </a:r>
          </a:p>
          <a:p>
            <a:r>
              <a:rPr lang="en-US" dirty="0" smtClean="0"/>
              <a:t>Clinical Operations Director</a:t>
            </a:r>
          </a:p>
          <a:p>
            <a:r>
              <a:rPr lang="en-US" dirty="0" smtClean="0"/>
              <a:t>University of Washington Coordinating Center</a:t>
            </a:r>
            <a:endParaRPr lang="en-US" dirty="0"/>
          </a:p>
        </p:txBody>
      </p:sp>
    </p:spTree>
    <p:extLst>
      <p:ext uri="{BB962C8B-B14F-4D97-AF65-F5344CB8AC3E}">
        <p14:creationId xmlns:p14="http://schemas.microsoft.com/office/powerpoint/2010/main" val="1775149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altLang="en-US" dirty="0" smtClean="0"/>
              <a:t>Specific Skills –</a:t>
            </a:r>
            <a:r>
              <a:rPr lang="en-US" altLang="en-US" dirty="0"/>
              <a:t/>
            </a:r>
            <a:br>
              <a:rPr lang="en-US" altLang="en-US" dirty="0"/>
            </a:br>
            <a:r>
              <a:rPr lang="en-US" altLang="en-US" dirty="0" smtClean="0"/>
              <a:t>Self-Administration</a:t>
            </a:r>
          </a:p>
        </p:txBody>
      </p:sp>
      <p:sp>
        <p:nvSpPr>
          <p:cNvPr id="19459" name="Rectangle 3"/>
          <p:cNvSpPr>
            <a:spLocks noGrp="1" noChangeArrowheads="1"/>
          </p:cNvSpPr>
          <p:nvPr>
            <p:ph type="body" idx="1"/>
          </p:nvPr>
        </p:nvSpPr>
        <p:spPr>
          <a:xfrm>
            <a:off x="457200" y="1752600"/>
            <a:ext cx="8229600" cy="4525963"/>
          </a:xfrm>
        </p:spPr>
        <p:txBody>
          <a:bodyPr>
            <a:normAutofit fontScale="92500" lnSpcReduction="20000"/>
          </a:bodyPr>
          <a:lstStyle/>
          <a:p>
            <a:pPr eaLnBrk="1" hangingPunct="1">
              <a:lnSpc>
                <a:spcPct val="90000"/>
              </a:lnSpc>
            </a:pPr>
            <a:r>
              <a:rPr lang="en-US" altLang="en-US" dirty="0" smtClean="0"/>
              <a:t>Set up questionnaire/tablet for participant</a:t>
            </a:r>
          </a:p>
          <a:p>
            <a:pPr eaLnBrk="1" hangingPunct="1">
              <a:lnSpc>
                <a:spcPct val="90000"/>
              </a:lnSpc>
            </a:pPr>
            <a:endParaRPr lang="en-US" altLang="en-US" dirty="0"/>
          </a:p>
          <a:p>
            <a:pPr eaLnBrk="1" hangingPunct="1">
              <a:lnSpc>
                <a:spcPct val="90000"/>
              </a:lnSpc>
            </a:pPr>
            <a:r>
              <a:rPr lang="en-US" altLang="en-US" dirty="0" smtClean="0"/>
              <a:t>Be available for questions</a:t>
            </a:r>
          </a:p>
          <a:p>
            <a:pPr eaLnBrk="1" hangingPunct="1">
              <a:lnSpc>
                <a:spcPct val="90000"/>
              </a:lnSpc>
            </a:pPr>
            <a:endParaRPr lang="en-US" altLang="en-US" dirty="0"/>
          </a:p>
          <a:p>
            <a:pPr eaLnBrk="1" hangingPunct="1">
              <a:lnSpc>
                <a:spcPct val="90000"/>
              </a:lnSpc>
            </a:pPr>
            <a:r>
              <a:rPr lang="en-US" altLang="en-US" dirty="0" smtClean="0"/>
              <a:t>Read introductions/instructions</a:t>
            </a:r>
          </a:p>
          <a:p>
            <a:pPr eaLnBrk="1" hangingPunct="1">
              <a:lnSpc>
                <a:spcPct val="90000"/>
              </a:lnSpc>
            </a:pPr>
            <a:endParaRPr lang="en-US" altLang="en-US" dirty="0"/>
          </a:p>
          <a:p>
            <a:pPr eaLnBrk="1" hangingPunct="1">
              <a:lnSpc>
                <a:spcPct val="90000"/>
              </a:lnSpc>
            </a:pPr>
            <a:r>
              <a:rPr lang="en-US" altLang="en-US" dirty="0" smtClean="0"/>
              <a:t>Ask if they have question before beginning</a:t>
            </a:r>
          </a:p>
          <a:p>
            <a:pPr eaLnBrk="1" hangingPunct="1">
              <a:lnSpc>
                <a:spcPct val="90000"/>
              </a:lnSpc>
            </a:pPr>
            <a:endParaRPr lang="en-US" altLang="en-US" dirty="0"/>
          </a:p>
          <a:p>
            <a:pPr eaLnBrk="1" hangingPunct="1">
              <a:lnSpc>
                <a:spcPct val="90000"/>
              </a:lnSpc>
            </a:pPr>
            <a:r>
              <a:rPr lang="en-US" altLang="en-US" dirty="0" smtClean="0"/>
              <a:t>Provide instructions for what to do when finished.</a:t>
            </a:r>
          </a:p>
          <a:p>
            <a:pPr eaLnBrk="1" hangingPunct="1">
              <a:lnSpc>
                <a:spcPct val="90000"/>
              </a:lnSpc>
            </a:pPr>
            <a:endParaRPr lang="en-US" altLang="en-US" dirty="0"/>
          </a:p>
          <a:p>
            <a:pPr eaLnBrk="1" hangingPunct="1">
              <a:lnSpc>
                <a:spcPct val="90000"/>
              </a:lnSpc>
            </a:pPr>
            <a:r>
              <a:rPr lang="en-US" altLang="en-US" dirty="0" smtClean="0"/>
              <a:t>Be available to self-administer forms if necessary.</a:t>
            </a:r>
          </a:p>
          <a:p>
            <a:pPr eaLnBrk="1" hangingPunct="1">
              <a:lnSpc>
                <a:spcPct val="90000"/>
              </a:lnSpc>
              <a:buFont typeface="Wingdings" pitchFamily="2" charset="2"/>
              <a:buNone/>
            </a:pPr>
            <a:endParaRPr lang="en-US" altLang="en-US" dirty="0" smtClean="0"/>
          </a:p>
        </p:txBody>
      </p:sp>
    </p:spTree>
    <p:extLst>
      <p:ext uri="{BB962C8B-B14F-4D97-AF65-F5344CB8AC3E}">
        <p14:creationId xmlns:p14="http://schemas.microsoft.com/office/powerpoint/2010/main" val="159013379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altLang="en-US" dirty="0" smtClean="0"/>
              <a:t>Specific Skills –</a:t>
            </a:r>
            <a:r>
              <a:rPr lang="en-US" altLang="en-US" dirty="0"/>
              <a:t/>
            </a:r>
            <a:br>
              <a:rPr lang="en-US" altLang="en-US" dirty="0"/>
            </a:br>
            <a:r>
              <a:rPr lang="en-US" altLang="en-US" dirty="0" smtClean="0"/>
              <a:t>Interviewer Administration</a:t>
            </a:r>
          </a:p>
        </p:txBody>
      </p:sp>
      <p:sp>
        <p:nvSpPr>
          <p:cNvPr id="19459" name="Rectangle 3"/>
          <p:cNvSpPr>
            <a:spLocks noGrp="1" noChangeArrowheads="1"/>
          </p:cNvSpPr>
          <p:nvPr>
            <p:ph type="body" idx="1"/>
          </p:nvPr>
        </p:nvSpPr>
        <p:spPr/>
        <p:txBody>
          <a:bodyPr/>
          <a:lstStyle/>
          <a:p>
            <a:pPr>
              <a:lnSpc>
                <a:spcPct val="90000"/>
              </a:lnSpc>
            </a:pPr>
            <a:r>
              <a:rPr lang="en-US" altLang="en-US" dirty="0"/>
              <a:t>Questions are read at even pace; about one-two words per second</a:t>
            </a:r>
          </a:p>
          <a:p>
            <a:pPr>
              <a:lnSpc>
                <a:spcPct val="90000"/>
              </a:lnSpc>
            </a:pPr>
            <a:endParaRPr lang="en-US" altLang="en-US" dirty="0"/>
          </a:p>
          <a:p>
            <a:pPr>
              <a:lnSpc>
                <a:spcPct val="90000"/>
              </a:lnSpc>
            </a:pPr>
            <a:r>
              <a:rPr lang="en-US" altLang="en-US" dirty="0"/>
              <a:t>Maintains the focus of the interview but allows respondent to express thoughts</a:t>
            </a:r>
          </a:p>
          <a:p>
            <a:pPr eaLnBrk="1" hangingPunct="1">
              <a:lnSpc>
                <a:spcPct val="90000"/>
              </a:lnSpc>
            </a:pPr>
            <a:endParaRPr lang="en-US" altLang="en-US" dirty="0" smtClean="0"/>
          </a:p>
          <a:p>
            <a:pPr eaLnBrk="1" hangingPunct="1">
              <a:lnSpc>
                <a:spcPct val="90000"/>
              </a:lnSpc>
            </a:pPr>
            <a:r>
              <a:rPr lang="en-US" altLang="en-US" dirty="0" smtClean="0"/>
              <a:t>Probe for clarification when appropriate.</a:t>
            </a:r>
          </a:p>
          <a:p>
            <a:pPr eaLnBrk="1" hangingPunct="1">
              <a:lnSpc>
                <a:spcPct val="90000"/>
              </a:lnSpc>
              <a:buFont typeface="Wingdings" pitchFamily="2" charset="2"/>
              <a:buNone/>
            </a:pPr>
            <a:endParaRPr lang="en-US" altLang="en-US" dirty="0" smtClean="0"/>
          </a:p>
        </p:txBody>
      </p:sp>
    </p:spTree>
    <p:extLst>
      <p:ext uri="{BB962C8B-B14F-4D97-AF65-F5344CB8AC3E}">
        <p14:creationId xmlns:p14="http://schemas.microsoft.com/office/powerpoint/2010/main" val="162305667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smtClean="0"/>
              <a:t>Probes</a:t>
            </a:r>
          </a:p>
        </p:txBody>
      </p:sp>
      <p:sp>
        <p:nvSpPr>
          <p:cNvPr id="21507" name="Rectangle 3"/>
          <p:cNvSpPr>
            <a:spLocks noGrp="1" noChangeArrowheads="1"/>
          </p:cNvSpPr>
          <p:nvPr>
            <p:ph type="body" idx="1"/>
          </p:nvPr>
        </p:nvSpPr>
        <p:spPr/>
        <p:txBody>
          <a:bodyPr/>
          <a:lstStyle/>
          <a:p>
            <a:pPr eaLnBrk="1" hangingPunct="1"/>
            <a:r>
              <a:rPr lang="en-US" altLang="en-US" dirty="0" smtClean="0"/>
              <a:t>Silence</a:t>
            </a:r>
          </a:p>
          <a:p>
            <a:pPr eaLnBrk="1" hangingPunct="1"/>
            <a:endParaRPr lang="en-US" altLang="en-US" dirty="0" smtClean="0"/>
          </a:p>
          <a:p>
            <a:pPr eaLnBrk="1" hangingPunct="1"/>
            <a:r>
              <a:rPr lang="en-US" altLang="en-US" dirty="0" smtClean="0"/>
              <a:t>Clarification</a:t>
            </a:r>
          </a:p>
          <a:p>
            <a:pPr eaLnBrk="1" hangingPunct="1"/>
            <a:endParaRPr lang="en-US" altLang="en-US" dirty="0" smtClean="0"/>
          </a:p>
          <a:p>
            <a:pPr eaLnBrk="1" hangingPunct="1"/>
            <a:r>
              <a:rPr lang="en-US" altLang="en-US" dirty="0" smtClean="0"/>
              <a:t>Provide definitions provided in the MOP</a:t>
            </a:r>
            <a:endParaRPr lang="en-US" altLang="en-US" dirty="0" smtClean="0"/>
          </a:p>
          <a:p>
            <a:pPr eaLnBrk="1" hangingPunct="1"/>
            <a:endParaRPr lang="en-US" altLang="en-US" dirty="0" smtClean="0"/>
          </a:p>
          <a:p>
            <a:pPr eaLnBrk="1" hangingPunct="1"/>
            <a:r>
              <a:rPr lang="en-US" altLang="en-US" dirty="0" smtClean="0"/>
              <a:t>Repeating the Question</a:t>
            </a:r>
          </a:p>
        </p:txBody>
      </p:sp>
    </p:spTree>
    <p:extLst>
      <p:ext uri="{BB962C8B-B14F-4D97-AF65-F5344CB8AC3E}">
        <p14:creationId xmlns:p14="http://schemas.microsoft.com/office/powerpoint/2010/main" val="8461684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Interviewing Challenges</a:t>
            </a:r>
            <a:endParaRPr lang="en-US" dirty="0"/>
          </a:p>
        </p:txBody>
      </p:sp>
    </p:spTree>
    <p:extLst>
      <p:ext uri="{BB962C8B-B14F-4D97-AF65-F5344CB8AC3E}">
        <p14:creationId xmlns:p14="http://schemas.microsoft.com/office/powerpoint/2010/main" val="2890871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smtClean="0"/>
              <a:t>Interviewer Bias</a:t>
            </a:r>
          </a:p>
        </p:txBody>
      </p:sp>
      <p:sp>
        <p:nvSpPr>
          <p:cNvPr id="10243" name="Rectangle 3"/>
          <p:cNvSpPr>
            <a:spLocks noGrp="1" noChangeArrowheads="1"/>
          </p:cNvSpPr>
          <p:nvPr>
            <p:ph type="body" idx="1"/>
          </p:nvPr>
        </p:nvSpPr>
        <p:spPr/>
        <p:txBody>
          <a:bodyPr/>
          <a:lstStyle/>
          <a:p>
            <a:pPr eaLnBrk="1" hangingPunct="1"/>
            <a:r>
              <a:rPr lang="en-US" altLang="en-US" dirty="0" smtClean="0"/>
              <a:t>Includes anything that creates a </a:t>
            </a:r>
          </a:p>
          <a:p>
            <a:pPr eaLnBrk="1" hangingPunct="1">
              <a:buFont typeface="Wingdings" pitchFamily="2" charset="2"/>
              <a:buNone/>
            </a:pPr>
            <a:r>
              <a:rPr lang="en-US" altLang="en-US" dirty="0" smtClean="0"/>
              <a:t>	systematic difference between responses obtained by different </a:t>
            </a:r>
            <a:r>
              <a:rPr lang="en-US" altLang="en-US" dirty="0" smtClean="0"/>
              <a:t>interviewers</a:t>
            </a:r>
          </a:p>
          <a:p>
            <a:pPr eaLnBrk="1" hangingPunct="1">
              <a:buFont typeface="Wingdings" pitchFamily="2" charset="2"/>
              <a:buNone/>
            </a:pPr>
            <a:endParaRPr lang="en-US" altLang="en-US" dirty="0" smtClean="0"/>
          </a:p>
          <a:p>
            <a:r>
              <a:rPr lang="en-US" altLang="en-US" dirty="0"/>
              <a:t>Respondent’s perception of the interviewer and his/her reaction to that perception.</a:t>
            </a:r>
          </a:p>
          <a:p>
            <a:pPr>
              <a:buNone/>
            </a:pPr>
            <a:endParaRPr lang="en-US" altLang="en-US" dirty="0"/>
          </a:p>
          <a:p>
            <a:r>
              <a:rPr lang="en-US" altLang="en-US" dirty="0"/>
              <a:t>Interviewer’s perception of the respondent and his/her reaction to that perception.</a:t>
            </a:r>
          </a:p>
          <a:p>
            <a:pPr eaLnBrk="1" hangingPunct="1">
              <a:buFont typeface="Wingdings" pitchFamily="2" charset="2"/>
              <a:buNone/>
            </a:pPr>
            <a:endParaRPr lang="en-US" altLang="en-US" dirty="0" smtClean="0"/>
          </a:p>
        </p:txBody>
      </p:sp>
    </p:spTree>
    <p:extLst>
      <p:ext uri="{BB962C8B-B14F-4D97-AF65-F5344CB8AC3E}">
        <p14:creationId xmlns:p14="http://schemas.microsoft.com/office/powerpoint/2010/main" val="319570774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smtClean="0"/>
              <a:t>Interviewer Challenges</a:t>
            </a:r>
          </a:p>
        </p:txBody>
      </p:sp>
      <p:sp>
        <p:nvSpPr>
          <p:cNvPr id="16387" name="Rectangle 3"/>
          <p:cNvSpPr>
            <a:spLocks noGrp="1" noChangeArrowheads="1"/>
          </p:cNvSpPr>
          <p:nvPr>
            <p:ph type="body" idx="1"/>
          </p:nvPr>
        </p:nvSpPr>
        <p:spPr/>
        <p:txBody>
          <a:bodyPr>
            <a:normAutofit fontScale="92500" lnSpcReduction="10000"/>
          </a:bodyPr>
          <a:lstStyle/>
          <a:p>
            <a:pPr eaLnBrk="1" hangingPunct="1"/>
            <a:r>
              <a:rPr lang="en-US" altLang="en-US" dirty="0" smtClean="0"/>
              <a:t>Interviewer/participant </a:t>
            </a:r>
            <a:r>
              <a:rPr lang="en-US" altLang="en-US" dirty="0" smtClean="0"/>
              <a:t>thinks the question is too long</a:t>
            </a:r>
          </a:p>
          <a:p>
            <a:pPr eaLnBrk="1" hangingPunct="1"/>
            <a:endParaRPr lang="en-US" altLang="en-US" dirty="0" smtClean="0"/>
          </a:p>
          <a:p>
            <a:pPr eaLnBrk="1" hangingPunct="1"/>
            <a:r>
              <a:rPr lang="en-US" altLang="en-US" dirty="0" smtClean="0"/>
              <a:t>Interviewer thinks the respondent does not understand the question</a:t>
            </a:r>
          </a:p>
          <a:p>
            <a:pPr marL="109728" indent="0" eaLnBrk="1" hangingPunct="1">
              <a:buNone/>
            </a:pPr>
            <a:endParaRPr lang="en-US" altLang="en-US" dirty="0" smtClean="0"/>
          </a:p>
          <a:p>
            <a:pPr eaLnBrk="1" hangingPunct="1"/>
            <a:r>
              <a:rPr lang="en-US" altLang="en-US" dirty="0" smtClean="0"/>
              <a:t>Interviewer wants to move the process </a:t>
            </a:r>
            <a:r>
              <a:rPr lang="en-US" altLang="en-US" dirty="0" smtClean="0"/>
              <a:t>along</a:t>
            </a:r>
            <a:endParaRPr lang="en-US" altLang="en-US" dirty="0"/>
          </a:p>
          <a:p>
            <a:endParaRPr lang="en-US" altLang="en-US" dirty="0"/>
          </a:p>
          <a:p>
            <a:r>
              <a:rPr lang="en-US" altLang="en-US" dirty="0"/>
              <a:t>Interviewers like to be personable and helpful with respondents; sometimes the training they receive seems to be in conflict with that stance.</a:t>
            </a:r>
          </a:p>
          <a:p>
            <a:pPr eaLnBrk="1" hangingPunct="1">
              <a:buFont typeface="Wingdings" pitchFamily="2" charset="2"/>
              <a:buNone/>
            </a:pPr>
            <a:endParaRPr lang="en-US" altLang="en-US" dirty="0" smtClean="0"/>
          </a:p>
        </p:txBody>
      </p:sp>
    </p:spTree>
    <p:extLst>
      <p:ext uri="{BB962C8B-B14F-4D97-AF65-F5344CB8AC3E}">
        <p14:creationId xmlns:p14="http://schemas.microsoft.com/office/powerpoint/2010/main" val="100454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Interviewer Certification</a:t>
            </a:r>
            <a:endParaRPr lang="en-US" dirty="0"/>
          </a:p>
        </p:txBody>
      </p:sp>
    </p:spTree>
    <p:extLst>
      <p:ext uri="{BB962C8B-B14F-4D97-AF65-F5344CB8AC3E}">
        <p14:creationId xmlns:p14="http://schemas.microsoft.com/office/powerpoint/2010/main" val="3719756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en-US" altLang="en-US" dirty="0" smtClean="0"/>
              <a:t>Certification Criteria - </a:t>
            </a:r>
            <a:br>
              <a:rPr lang="en-US" altLang="en-US" dirty="0" smtClean="0"/>
            </a:br>
            <a:r>
              <a:rPr lang="en-US" altLang="en-US" dirty="0" smtClean="0"/>
              <a:t>Interviewer Administered</a:t>
            </a:r>
          </a:p>
        </p:txBody>
      </p:sp>
      <p:sp>
        <p:nvSpPr>
          <p:cNvPr id="5123" name="Rectangle 3"/>
          <p:cNvSpPr>
            <a:spLocks noGrp="1" noChangeArrowheads="1"/>
          </p:cNvSpPr>
          <p:nvPr>
            <p:ph type="body" idx="1"/>
          </p:nvPr>
        </p:nvSpPr>
        <p:spPr>
          <a:xfrm>
            <a:off x="457200" y="1676400"/>
            <a:ext cx="8229600" cy="4525963"/>
          </a:xfrm>
        </p:spPr>
        <p:txBody>
          <a:bodyPr/>
          <a:lstStyle/>
          <a:p>
            <a:pPr eaLnBrk="1" hangingPunct="1">
              <a:lnSpc>
                <a:spcPct val="90000"/>
              </a:lnSpc>
              <a:spcAft>
                <a:spcPts val="600"/>
              </a:spcAft>
            </a:pPr>
            <a:r>
              <a:rPr lang="en-US" altLang="en-US" sz="2800" dirty="0" smtClean="0"/>
              <a:t>Read questions and responses as written</a:t>
            </a:r>
          </a:p>
          <a:p>
            <a:pPr eaLnBrk="1" hangingPunct="1">
              <a:lnSpc>
                <a:spcPct val="90000"/>
              </a:lnSpc>
              <a:spcAft>
                <a:spcPts val="600"/>
              </a:spcAft>
            </a:pPr>
            <a:r>
              <a:rPr lang="en-US" altLang="en-US" sz="2800" dirty="0" smtClean="0"/>
              <a:t>Don’t read “Don’t know” </a:t>
            </a:r>
            <a:r>
              <a:rPr lang="en-US" altLang="en-US" sz="2800" dirty="0" smtClean="0"/>
              <a:t>options</a:t>
            </a:r>
            <a:endParaRPr lang="en-US" altLang="en-US" sz="2800" dirty="0" smtClean="0"/>
          </a:p>
          <a:p>
            <a:pPr eaLnBrk="1" hangingPunct="1">
              <a:lnSpc>
                <a:spcPct val="90000"/>
              </a:lnSpc>
              <a:spcAft>
                <a:spcPts val="600"/>
              </a:spcAft>
            </a:pPr>
            <a:r>
              <a:rPr lang="en-US" altLang="en-US" sz="2800" dirty="0" smtClean="0"/>
              <a:t>Answers respondent’s questions</a:t>
            </a:r>
          </a:p>
          <a:p>
            <a:pPr eaLnBrk="1" hangingPunct="1">
              <a:lnSpc>
                <a:spcPct val="90000"/>
              </a:lnSpc>
              <a:spcAft>
                <a:spcPts val="600"/>
              </a:spcAft>
            </a:pPr>
            <a:r>
              <a:rPr lang="en-US" altLang="en-US" sz="2800" dirty="0" smtClean="0"/>
              <a:t>Speaks slowly and distinctly reading the questions at a neutral pace</a:t>
            </a:r>
          </a:p>
          <a:p>
            <a:pPr eaLnBrk="1" hangingPunct="1">
              <a:lnSpc>
                <a:spcPct val="90000"/>
              </a:lnSpc>
              <a:spcAft>
                <a:spcPts val="600"/>
              </a:spcAft>
            </a:pPr>
            <a:r>
              <a:rPr lang="en-US" altLang="en-US" sz="2800" dirty="0" smtClean="0"/>
              <a:t>Initiates appropriate, non-leading questions</a:t>
            </a:r>
          </a:p>
          <a:p>
            <a:pPr eaLnBrk="1" hangingPunct="1">
              <a:lnSpc>
                <a:spcPct val="90000"/>
              </a:lnSpc>
              <a:spcAft>
                <a:spcPts val="600"/>
              </a:spcAft>
            </a:pPr>
            <a:r>
              <a:rPr lang="en-US" altLang="en-US" sz="2800" dirty="0" smtClean="0"/>
              <a:t>Records/codes answers correctly </a:t>
            </a:r>
          </a:p>
        </p:txBody>
      </p:sp>
    </p:spTree>
    <p:extLst>
      <p:ext uri="{BB962C8B-B14F-4D97-AF65-F5344CB8AC3E}">
        <p14:creationId xmlns:p14="http://schemas.microsoft.com/office/powerpoint/2010/main" val="3498462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en-US" altLang="en-US" dirty="0"/>
              <a:t>Certification Criteria -</a:t>
            </a:r>
            <a:r>
              <a:rPr lang="en-US" altLang="en-US" dirty="0" smtClean="0"/>
              <a:t/>
            </a:r>
            <a:br>
              <a:rPr lang="en-US" altLang="en-US" dirty="0" smtClean="0"/>
            </a:br>
            <a:r>
              <a:rPr lang="en-US" altLang="en-US" dirty="0" smtClean="0"/>
              <a:t>Self Administered</a:t>
            </a:r>
          </a:p>
        </p:txBody>
      </p:sp>
      <p:sp>
        <p:nvSpPr>
          <p:cNvPr id="6147" name="Rectangle 3"/>
          <p:cNvSpPr>
            <a:spLocks noGrp="1" noChangeArrowheads="1"/>
          </p:cNvSpPr>
          <p:nvPr>
            <p:ph type="body" idx="1"/>
          </p:nvPr>
        </p:nvSpPr>
        <p:spPr/>
        <p:txBody>
          <a:bodyPr/>
          <a:lstStyle/>
          <a:p>
            <a:pPr eaLnBrk="1" hangingPunct="1">
              <a:spcAft>
                <a:spcPts val="600"/>
              </a:spcAft>
            </a:pPr>
            <a:r>
              <a:rPr lang="en-US" altLang="en-US" dirty="0" smtClean="0"/>
              <a:t>Reads the script of instructions as written</a:t>
            </a:r>
          </a:p>
          <a:p>
            <a:pPr eaLnBrk="1" hangingPunct="1">
              <a:spcAft>
                <a:spcPts val="600"/>
              </a:spcAft>
            </a:pPr>
            <a:r>
              <a:rPr lang="en-US" altLang="en-US" dirty="0" smtClean="0"/>
              <a:t>Speaks slowly/distinctly so instructions are clear to respondents</a:t>
            </a:r>
          </a:p>
          <a:p>
            <a:pPr eaLnBrk="1" hangingPunct="1">
              <a:spcAft>
                <a:spcPts val="600"/>
              </a:spcAft>
            </a:pPr>
            <a:r>
              <a:rPr lang="en-US" altLang="en-US" dirty="0" smtClean="0"/>
              <a:t>Answers respondent’s questions</a:t>
            </a:r>
          </a:p>
          <a:p>
            <a:pPr eaLnBrk="1" hangingPunct="1">
              <a:spcAft>
                <a:spcPts val="600"/>
              </a:spcAft>
            </a:pPr>
            <a:r>
              <a:rPr lang="en-US" altLang="en-US" dirty="0" smtClean="0"/>
              <a:t>Tests that the respondent understands what s/he is to do</a:t>
            </a:r>
          </a:p>
          <a:p>
            <a:pPr eaLnBrk="1" hangingPunct="1">
              <a:buFont typeface="Wingdings" pitchFamily="2" charset="2"/>
              <a:buNone/>
            </a:pPr>
            <a:endParaRPr lang="en-US" altLang="en-US" dirty="0" smtClean="0"/>
          </a:p>
        </p:txBody>
      </p:sp>
    </p:spTree>
    <p:extLst>
      <p:ext uri="{BB962C8B-B14F-4D97-AF65-F5344CB8AC3E}">
        <p14:creationId xmlns:p14="http://schemas.microsoft.com/office/powerpoint/2010/main" val="3857804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altLang="en-US" dirty="0" smtClean="0"/>
              <a:t>Certification Interviews</a:t>
            </a:r>
          </a:p>
        </p:txBody>
      </p:sp>
      <p:sp>
        <p:nvSpPr>
          <p:cNvPr id="6147" name="Rectangle 3"/>
          <p:cNvSpPr>
            <a:spLocks noGrp="1" noChangeArrowheads="1"/>
          </p:cNvSpPr>
          <p:nvPr>
            <p:ph type="body" idx="1"/>
          </p:nvPr>
        </p:nvSpPr>
        <p:spPr/>
        <p:txBody>
          <a:bodyPr/>
          <a:lstStyle/>
          <a:p>
            <a:pPr eaLnBrk="1" hangingPunct="1">
              <a:spcAft>
                <a:spcPts val="600"/>
              </a:spcAft>
            </a:pPr>
            <a:r>
              <a:rPr lang="en-US" altLang="en-US" dirty="0" smtClean="0"/>
              <a:t>Ideally, certification interviews should be completed in volunteers who are in similar age to MESA participants and unfamiliar with MESA.</a:t>
            </a:r>
          </a:p>
          <a:p>
            <a:pPr eaLnBrk="1" hangingPunct="1">
              <a:spcAft>
                <a:spcPts val="600"/>
              </a:spcAft>
            </a:pPr>
            <a:r>
              <a:rPr lang="en-US" altLang="en-US" dirty="0" smtClean="0"/>
              <a:t>If you use other MESA technicians, remember:</a:t>
            </a:r>
          </a:p>
          <a:p>
            <a:pPr lvl="1">
              <a:spcAft>
                <a:spcPts val="600"/>
              </a:spcAft>
            </a:pPr>
            <a:r>
              <a:rPr lang="en-US" altLang="en-US" dirty="0" smtClean="0"/>
              <a:t>-put yourself in the role</a:t>
            </a:r>
          </a:p>
          <a:p>
            <a:pPr lvl="1">
              <a:spcAft>
                <a:spcPts val="600"/>
              </a:spcAft>
            </a:pPr>
            <a:r>
              <a:rPr lang="en-US" altLang="en-US" dirty="0" smtClean="0"/>
              <a:t>-ask questions</a:t>
            </a:r>
          </a:p>
          <a:p>
            <a:pPr lvl="1">
              <a:spcAft>
                <a:spcPts val="600"/>
              </a:spcAft>
            </a:pPr>
            <a:r>
              <a:rPr lang="en-US" altLang="en-US" dirty="0" smtClean="0"/>
              <a:t>-use the skip patterns</a:t>
            </a:r>
          </a:p>
          <a:p>
            <a:pPr eaLnBrk="1" hangingPunct="1">
              <a:buFont typeface="Wingdings" pitchFamily="2" charset="2"/>
              <a:buNone/>
            </a:pPr>
            <a:endParaRPr lang="en-US" altLang="en-US" dirty="0" smtClean="0"/>
          </a:p>
        </p:txBody>
      </p:sp>
    </p:spTree>
    <p:extLst>
      <p:ext uri="{BB962C8B-B14F-4D97-AF65-F5344CB8AC3E}">
        <p14:creationId xmlns:p14="http://schemas.microsoft.com/office/powerpoint/2010/main" val="293417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Characteristics of a successful interview</a:t>
            </a:r>
          </a:p>
          <a:p>
            <a:endParaRPr lang="en-US" sz="3200" dirty="0" smtClean="0"/>
          </a:p>
          <a:p>
            <a:r>
              <a:rPr lang="en-US" sz="3200" dirty="0" smtClean="0"/>
              <a:t>Specific Interviewing Skills</a:t>
            </a:r>
          </a:p>
          <a:p>
            <a:endParaRPr lang="en-US" sz="3200" dirty="0" smtClean="0"/>
          </a:p>
          <a:p>
            <a:r>
              <a:rPr lang="en-US" sz="3200" dirty="0" smtClean="0"/>
              <a:t>Interviewing Challenges</a:t>
            </a:r>
          </a:p>
          <a:p>
            <a:endParaRPr lang="en-US" sz="3200" dirty="0" smtClean="0"/>
          </a:p>
          <a:p>
            <a:r>
              <a:rPr lang="en-US" sz="3200" dirty="0" smtClean="0"/>
              <a:t>Certification and QC Activities</a:t>
            </a:r>
          </a:p>
          <a:p>
            <a:pPr lvl="1"/>
            <a:endParaRPr lang="en-US" dirty="0" smtClean="0"/>
          </a:p>
        </p:txBody>
      </p:sp>
      <p:sp>
        <p:nvSpPr>
          <p:cNvPr id="3" name="Title 2"/>
          <p:cNvSpPr>
            <a:spLocks noGrp="1"/>
          </p:cNvSpPr>
          <p:nvPr>
            <p:ph type="title"/>
          </p:nvPr>
        </p:nvSpPr>
        <p:spPr/>
        <p:txBody>
          <a:bodyPr/>
          <a:lstStyle/>
          <a:p>
            <a:r>
              <a:rPr lang="en-US" dirty="0" smtClean="0"/>
              <a:t>Overview</a:t>
            </a:r>
            <a:endParaRPr lang="en-US" dirty="0"/>
          </a:p>
        </p:txBody>
      </p:sp>
    </p:spTree>
    <p:extLst>
      <p:ext uri="{BB962C8B-B14F-4D97-AF65-F5344CB8AC3E}">
        <p14:creationId xmlns:p14="http://schemas.microsoft.com/office/powerpoint/2010/main" val="3858751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smtClean="0"/>
              <a:t>Quality Control Measures</a:t>
            </a:r>
          </a:p>
        </p:txBody>
      </p:sp>
      <p:sp>
        <p:nvSpPr>
          <p:cNvPr id="22531" name="Rectangle 3"/>
          <p:cNvSpPr>
            <a:spLocks noGrp="1" noChangeArrowheads="1"/>
          </p:cNvSpPr>
          <p:nvPr>
            <p:ph type="body" idx="1"/>
          </p:nvPr>
        </p:nvSpPr>
        <p:spPr/>
        <p:txBody>
          <a:bodyPr/>
          <a:lstStyle/>
          <a:p>
            <a:pPr eaLnBrk="1" hangingPunct="1"/>
            <a:r>
              <a:rPr lang="en-US" altLang="en-US" dirty="0" smtClean="0"/>
              <a:t>Record every interview (at participant’s discretion)</a:t>
            </a:r>
          </a:p>
          <a:p>
            <a:pPr marL="109728" indent="0" eaLnBrk="1" hangingPunct="1">
              <a:buNone/>
            </a:pPr>
            <a:r>
              <a:rPr lang="en-US" altLang="en-US" dirty="0" smtClean="0"/>
              <a:t> </a:t>
            </a:r>
          </a:p>
          <a:p>
            <a:pPr eaLnBrk="1" hangingPunct="1"/>
            <a:r>
              <a:rPr lang="en-US" altLang="en-US" dirty="0" smtClean="0"/>
              <a:t>Supervisors should review the tapes weekly</a:t>
            </a:r>
          </a:p>
          <a:p>
            <a:pPr marL="109728" indent="0" eaLnBrk="1" hangingPunct="1">
              <a:buNone/>
            </a:pPr>
            <a:endParaRPr lang="en-US" altLang="en-US" dirty="0" smtClean="0"/>
          </a:p>
          <a:p>
            <a:pPr eaLnBrk="1" hangingPunct="1"/>
            <a:r>
              <a:rPr lang="en-US" altLang="en-US" dirty="0" smtClean="0"/>
              <a:t>Meet with other interviewers </a:t>
            </a:r>
            <a:r>
              <a:rPr lang="en-US" altLang="en-US" dirty="0" smtClean="0"/>
              <a:t>monthly and </a:t>
            </a:r>
            <a:r>
              <a:rPr lang="en-US" altLang="en-US" dirty="0" smtClean="0"/>
              <a:t>review 1-2 randomly chosen recordings</a:t>
            </a:r>
          </a:p>
          <a:p>
            <a:pPr marL="109728" indent="0" eaLnBrk="1" hangingPunct="1">
              <a:buNone/>
            </a:pPr>
            <a:endParaRPr lang="en-US" altLang="en-US" dirty="0" smtClean="0"/>
          </a:p>
        </p:txBody>
      </p:sp>
    </p:spTree>
    <p:extLst>
      <p:ext uri="{BB962C8B-B14F-4D97-AF65-F5344CB8AC3E}">
        <p14:creationId xmlns:p14="http://schemas.microsoft.com/office/powerpoint/2010/main" val="2089721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smtClean="0"/>
              <a:t>Questions?</a:t>
            </a:r>
          </a:p>
        </p:txBody>
      </p:sp>
      <p:sp>
        <p:nvSpPr>
          <p:cNvPr id="4099" name="Rectangle 3"/>
          <p:cNvSpPr>
            <a:spLocks noGrp="1" noChangeArrowheads="1"/>
          </p:cNvSpPr>
          <p:nvPr>
            <p:ph type="body" idx="1"/>
          </p:nvPr>
        </p:nvSpPr>
        <p:spPr/>
        <p:txBody>
          <a:bodyPr/>
          <a:lstStyle/>
          <a:p>
            <a:pPr marL="609600" indent="-609600" eaLnBrk="1" hangingPunct="1"/>
            <a:endParaRPr lang="en-US" altLang="en-US" dirty="0" smtClean="0"/>
          </a:p>
        </p:txBody>
      </p:sp>
    </p:spTree>
    <p:extLst>
      <p:ext uri="{BB962C8B-B14F-4D97-AF65-F5344CB8AC3E}">
        <p14:creationId xmlns:p14="http://schemas.microsoft.com/office/powerpoint/2010/main" val="3489712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smtClean="0"/>
              <a:t>Questions?</a:t>
            </a:r>
          </a:p>
        </p:txBody>
      </p:sp>
      <p:sp>
        <p:nvSpPr>
          <p:cNvPr id="4099" name="Rectangle 3"/>
          <p:cNvSpPr>
            <a:spLocks noGrp="1" noChangeArrowheads="1"/>
          </p:cNvSpPr>
          <p:nvPr>
            <p:ph type="body" idx="1"/>
          </p:nvPr>
        </p:nvSpPr>
        <p:spPr/>
        <p:txBody>
          <a:bodyPr/>
          <a:lstStyle/>
          <a:p>
            <a:pPr marL="609600" indent="-609600" eaLnBrk="1" hangingPunct="1"/>
            <a:r>
              <a:rPr lang="en-US" altLang="en-US" dirty="0" smtClean="0"/>
              <a:t>Thank you!!!</a:t>
            </a:r>
            <a:endParaRPr lang="en-US" altLang="en-US" dirty="0" smtClean="0"/>
          </a:p>
        </p:txBody>
      </p:sp>
    </p:spTree>
    <p:extLst>
      <p:ext uri="{BB962C8B-B14F-4D97-AF65-F5344CB8AC3E}">
        <p14:creationId xmlns:p14="http://schemas.microsoft.com/office/powerpoint/2010/main" val="299911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Characteristics of a </a:t>
            </a:r>
            <a:br>
              <a:rPr lang="en-US" dirty="0" smtClean="0"/>
            </a:br>
            <a:r>
              <a:rPr lang="en-US" dirty="0" smtClean="0"/>
              <a:t>Successful Interview</a:t>
            </a:r>
            <a:endParaRPr lang="en-US" dirty="0"/>
          </a:p>
        </p:txBody>
      </p:sp>
    </p:spTree>
    <p:extLst>
      <p:ext uri="{BB962C8B-B14F-4D97-AF65-F5344CB8AC3E}">
        <p14:creationId xmlns:p14="http://schemas.microsoft.com/office/powerpoint/2010/main" val="2893558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smtClean="0"/>
              <a:t>The Successful Interview</a:t>
            </a:r>
          </a:p>
        </p:txBody>
      </p:sp>
      <p:sp>
        <p:nvSpPr>
          <p:cNvPr id="17411" name="Rectangle 3"/>
          <p:cNvSpPr>
            <a:spLocks noGrp="1" noChangeArrowheads="1"/>
          </p:cNvSpPr>
          <p:nvPr>
            <p:ph type="body" idx="1"/>
          </p:nvPr>
        </p:nvSpPr>
        <p:spPr/>
        <p:txBody>
          <a:bodyPr>
            <a:normAutofit fontScale="92500" lnSpcReduction="20000"/>
          </a:bodyPr>
          <a:lstStyle/>
          <a:p>
            <a:pPr marL="624078" indent="-514350" eaLnBrk="1" hangingPunct="1">
              <a:lnSpc>
                <a:spcPct val="90000"/>
              </a:lnSpc>
              <a:buFont typeface="+mj-lt"/>
              <a:buAutoNum type="arabicPeriod"/>
            </a:pPr>
            <a:r>
              <a:rPr lang="en-US" altLang="en-US" dirty="0" smtClean="0"/>
              <a:t>Prior to the visit, prepare all materials that will be necessary for the interview.</a:t>
            </a:r>
          </a:p>
          <a:p>
            <a:pPr marL="624078" indent="-514350" eaLnBrk="1" hangingPunct="1">
              <a:lnSpc>
                <a:spcPct val="90000"/>
              </a:lnSpc>
              <a:buFont typeface="+mj-lt"/>
              <a:buAutoNum type="arabicPeriod"/>
            </a:pPr>
            <a:endParaRPr lang="en-US" altLang="en-US" dirty="0"/>
          </a:p>
          <a:p>
            <a:pPr marL="624078" indent="-514350" eaLnBrk="1" hangingPunct="1">
              <a:lnSpc>
                <a:spcPct val="90000"/>
              </a:lnSpc>
              <a:buFont typeface="+mj-lt"/>
              <a:buAutoNum type="arabicPeriod"/>
            </a:pPr>
            <a:r>
              <a:rPr lang="en-US" altLang="en-US" dirty="0" smtClean="0"/>
              <a:t>Appropriate atmosphere and Respondent is as ease</a:t>
            </a:r>
          </a:p>
          <a:p>
            <a:pPr marL="624078" indent="-514350" eaLnBrk="1" hangingPunct="1">
              <a:lnSpc>
                <a:spcPct val="90000"/>
              </a:lnSpc>
              <a:buFont typeface="+mj-lt"/>
              <a:buAutoNum type="arabicPeriod"/>
            </a:pPr>
            <a:endParaRPr lang="en-US" altLang="en-US" dirty="0" smtClean="0"/>
          </a:p>
          <a:p>
            <a:pPr marL="624078" indent="-514350" eaLnBrk="1" hangingPunct="1">
              <a:lnSpc>
                <a:spcPct val="90000"/>
              </a:lnSpc>
              <a:buFont typeface="+mj-lt"/>
              <a:buAutoNum type="arabicPeriod"/>
            </a:pPr>
            <a:r>
              <a:rPr lang="en-US" altLang="en-US" dirty="0" smtClean="0"/>
              <a:t>Interviewer secures an answer to the question asked</a:t>
            </a:r>
          </a:p>
          <a:p>
            <a:pPr marL="624078" indent="-514350" eaLnBrk="1" hangingPunct="1">
              <a:lnSpc>
                <a:spcPct val="90000"/>
              </a:lnSpc>
              <a:buFont typeface="+mj-lt"/>
              <a:buAutoNum type="arabicPeriod"/>
            </a:pPr>
            <a:endParaRPr lang="en-US" altLang="en-US" dirty="0"/>
          </a:p>
          <a:p>
            <a:pPr marL="624078" indent="-514350" eaLnBrk="1" hangingPunct="1">
              <a:lnSpc>
                <a:spcPct val="90000"/>
              </a:lnSpc>
              <a:buFont typeface="+mj-lt"/>
              <a:buAutoNum type="arabicPeriod"/>
            </a:pPr>
            <a:r>
              <a:rPr lang="en-US" altLang="en-US" dirty="0" smtClean="0"/>
              <a:t>Interviewer obtains clarification of confusing answers</a:t>
            </a:r>
          </a:p>
          <a:p>
            <a:pPr marL="624078" indent="-514350" eaLnBrk="1" hangingPunct="1">
              <a:lnSpc>
                <a:spcPct val="90000"/>
              </a:lnSpc>
              <a:buFont typeface="+mj-lt"/>
              <a:buAutoNum type="arabicPeriod"/>
            </a:pPr>
            <a:endParaRPr lang="en-US" altLang="en-US" dirty="0" smtClean="0"/>
          </a:p>
          <a:p>
            <a:pPr marL="624078" indent="-514350" eaLnBrk="1" hangingPunct="1">
              <a:lnSpc>
                <a:spcPct val="90000"/>
              </a:lnSpc>
              <a:buFont typeface="+mj-lt"/>
              <a:buAutoNum type="arabicPeriod"/>
            </a:pPr>
            <a:r>
              <a:rPr lang="en-US" altLang="en-US" dirty="0" smtClean="0"/>
              <a:t>Interviewer does not inject opinion or provide answers</a:t>
            </a:r>
          </a:p>
        </p:txBody>
      </p:sp>
    </p:spTree>
    <p:extLst>
      <p:ext uri="{BB962C8B-B14F-4D97-AF65-F5344CB8AC3E}">
        <p14:creationId xmlns:p14="http://schemas.microsoft.com/office/powerpoint/2010/main" val="4656214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t>The Successful Interview</a:t>
            </a:r>
          </a:p>
        </p:txBody>
      </p:sp>
      <p:sp>
        <p:nvSpPr>
          <p:cNvPr id="18435" name="Rectangle 3"/>
          <p:cNvSpPr>
            <a:spLocks noGrp="1" noChangeArrowheads="1"/>
          </p:cNvSpPr>
          <p:nvPr>
            <p:ph type="body" idx="1"/>
          </p:nvPr>
        </p:nvSpPr>
        <p:spPr/>
        <p:txBody>
          <a:bodyPr>
            <a:normAutofit/>
          </a:bodyPr>
          <a:lstStyle/>
          <a:p>
            <a:pPr marL="624078" indent="-514350" eaLnBrk="1" hangingPunct="1">
              <a:lnSpc>
                <a:spcPct val="90000"/>
              </a:lnSpc>
              <a:spcAft>
                <a:spcPts val="1200"/>
              </a:spcAft>
              <a:buFont typeface="+mj-lt"/>
              <a:buAutoNum type="arabicPeriod" startAt="6"/>
            </a:pPr>
            <a:r>
              <a:rPr lang="en-US" altLang="en-US" sz="2500" dirty="0" smtClean="0"/>
              <a:t>Be aware of any hearing or visual impairments and their effects on the participant’s understanding of the questions.</a:t>
            </a:r>
          </a:p>
          <a:p>
            <a:pPr marL="624078" indent="-514350" eaLnBrk="1" hangingPunct="1">
              <a:lnSpc>
                <a:spcPct val="90000"/>
              </a:lnSpc>
              <a:spcAft>
                <a:spcPts val="1200"/>
              </a:spcAft>
              <a:buFont typeface="+mj-lt"/>
              <a:buAutoNum type="arabicPeriod" startAt="6"/>
            </a:pPr>
            <a:r>
              <a:rPr lang="en-US" altLang="en-US" sz="2500" dirty="0" smtClean="0"/>
              <a:t>Encourage, but don’t force participants to complete all questions.</a:t>
            </a:r>
          </a:p>
          <a:p>
            <a:pPr marL="624078" indent="-514350" eaLnBrk="1" hangingPunct="1">
              <a:lnSpc>
                <a:spcPct val="90000"/>
              </a:lnSpc>
              <a:spcAft>
                <a:spcPts val="1200"/>
              </a:spcAft>
              <a:buFont typeface="+mj-lt"/>
              <a:buAutoNum type="arabicPeriod" startAt="6"/>
            </a:pPr>
            <a:r>
              <a:rPr lang="en-US" altLang="en-US" sz="2500" dirty="0" smtClean="0"/>
              <a:t>Address the participant directly (if non-participants are present).</a:t>
            </a:r>
          </a:p>
          <a:p>
            <a:pPr marL="624078" indent="-514350" eaLnBrk="1" hangingPunct="1">
              <a:lnSpc>
                <a:spcPct val="90000"/>
              </a:lnSpc>
              <a:spcAft>
                <a:spcPts val="1200"/>
              </a:spcAft>
              <a:buFont typeface="+mj-lt"/>
              <a:buAutoNum type="arabicPeriod" startAt="6"/>
            </a:pPr>
            <a:r>
              <a:rPr lang="en-US" altLang="en-US" sz="2500" dirty="0" smtClean="0"/>
              <a:t>Be able to adapt to interruptions.</a:t>
            </a:r>
          </a:p>
          <a:p>
            <a:pPr marL="624078" indent="-514350" eaLnBrk="1" hangingPunct="1">
              <a:lnSpc>
                <a:spcPct val="90000"/>
              </a:lnSpc>
              <a:spcAft>
                <a:spcPts val="1200"/>
              </a:spcAft>
              <a:buFont typeface="+mj-lt"/>
              <a:buAutoNum type="arabicPeriod" startAt="6"/>
            </a:pPr>
            <a:r>
              <a:rPr lang="en-US" altLang="en-US" sz="2500" dirty="0" smtClean="0"/>
              <a:t>Make the interview a positive experience for the participant.</a:t>
            </a:r>
          </a:p>
          <a:p>
            <a:pPr eaLnBrk="1" hangingPunct="1">
              <a:lnSpc>
                <a:spcPct val="90000"/>
              </a:lnSpc>
            </a:pPr>
            <a:endParaRPr lang="en-US" altLang="en-US" dirty="0"/>
          </a:p>
          <a:p>
            <a:pPr eaLnBrk="1" hangingPunct="1">
              <a:lnSpc>
                <a:spcPct val="90000"/>
              </a:lnSpc>
            </a:pPr>
            <a:endParaRPr lang="en-US" altLang="en-US" dirty="0" smtClean="0"/>
          </a:p>
          <a:p>
            <a:pPr eaLnBrk="1" hangingPunct="1">
              <a:lnSpc>
                <a:spcPct val="90000"/>
              </a:lnSpc>
            </a:pPr>
            <a:endParaRPr lang="en-US" altLang="en-US" dirty="0" smtClean="0"/>
          </a:p>
          <a:p>
            <a:pPr eaLnBrk="1" hangingPunct="1">
              <a:lnSpc>
                <a:spcPct val="90000"/>
              </a:lnSpc>
            </a:pPr>
            <a:endParaRPr lang="en-US" altLang="en-US" dirty="0" smtClean="0"/>
          </a:p>
          <a:p>
            <a:pPr eaLnBrk="1" hangingPunct="1">
              <a:lnSpc>
                <a:spcPct val="90000"/>
              </a:lnSpc>
            </a:pPr>
            <a:endParaRPr lang="en-US" altLang="en-US" dirty="0" smtClean="0"/>
          </a:p>
        </p:txBody>
      </p:sp>
    </p:spTree>
    <p:extLst>
      <p:ext uri="{BB962C8B-B14F-4D97-AF65-F5344CB8AC3E}">
        <p14:creationId xmlns:p14="http://schemas.microsoft.com/office/powerpoint/2010/main" val="26178348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Specific Interview Skills</a:t>
            </a:r>
            <a:endParaRPr lang="en-US" dirty="0"/>
          </a:p>
        </p:txBody>
      </p:sp>
    </p:spTree>
    <p:extLst>
      <p:ext uri="{BB962C8B-B14F-4D97-AF65-F5344CB8AC3E}">
        <p14:creationId xmlns:p14="http://schemas.microsoft.com/office/powerpoint/2010/main" val="3737279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smtClean="0"/>
              <a:t>Standardization</a:t>
            </a:r>
          </a:p>
        </p:txBody>
      </p:sp>
      <p:sp>
        <p:nvSpPr>
          <p:cNvPr id="12291" name="Rectangle 3"/>
          <p:cNvSpPr>
            <a:spLocks noGrp="1" noChangeArrowheads="1"/>
          </p:cNvSpPr>
          <p:nvPr>
            <p:ph type="body" idx="1"/>
          </p:nvPr>
        </p:nvSpPr>
        <p:spPr/>
        <p:txBody>
          <a:bodyPr>
            <a:normAutofit lnSpcReduction="10000"/>
          </a:bodyPr>
          <a:lstStyle/>
          <a:p>
            <a:pPr eaLnBrk="1" hangingPunct="1"/>
            <a:r>
              <a:rPr lang="en-US" altLang="en-US" dirty="0" smtClean="0"/>
              <a:t>Study the MOP</a:t>
            </a:r>
          </a:p>
          <a:p>
            <a:pPr eaLnBrk="1" hangingPunct="1"/>
            <a:endParaRPr lang="en-US" altLang="en-US" dirty="0"/>
          </a:p>
          <a:p>
            <a:pPr eaLnBrk="1" hangingPunct="1"/>
            <a:r>
              <a:rPr lang="en-US" altLang="en-US" dirty="0" smtClean="0"/>
              <a:t>Read the question and responses exactly as written.</a:t>
            </a:r>
          </a:p>
          <a:p>
            <a:pPr eaLnBrk="1" hangingPunct="1">
              <a:buFont typeface="Wingdings" pitchFamily="2" charset="2"/>
              <a:buNone/>
            </a:pPr>
            <a:endParaRPr lang="en-US" altLang="en-US" dirty="0" smtClean="0"/>
          </a:p>
          <a:p>
            <a:pPr eaLnBrk="1" hangingPunct="1"/>
            <a:r>
              <a:rPr lang="en-US" altLang="en-US" dirty="0" smtClean="0"/>
              <a:t>Probe for clarification when the answer is not complete or adequate</a:t>
            </a:r>
          </a:p>
          <a:p>
            <a:pPr eaLnBrk="1" hangingPunct="1"/>
            <a:endParaRPr lang="en-US" altLang="en-US" dirty="0" smtClean="0"/>
          </a:p>
          <a:p>
            <a:pPr eaLnBrk="1" hangingPunct="1"/>
            <a:r>
              <a:rPr lang="en-US" altLang="en-US" dirty="0" smtClean="0"/>
              <a:t>Answers are recorded without discretion according to what the respondents say and according to protocol</a:t>
            </a:r>
          </a:p>
          <a:p>
            <a:pPr eaLnBrk="1" hangingPunct="1">
              <a:buFont typeface="Wingdings" pitchFamily="2" charset="2"/>
              <a:buNone/>
            </a:pPr>
            <a:endParaRPr lang="en-US" altLang="en-US" dirty="0" smtClean="0"/>
          </a:p>
        </p:txBody>
      </p:sp>
    </p:spTree>
    <p:extLst>
      <p:ext uri="{BB962C8B-B14F-4D97-AF65-F5344CB8AC3E}">
        <p14:creationId xmlns:p14="http://schemas.microsoft.com/office/powerpoint/2010/main" val="206665233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Standardization</a:t>
            </a:r>
          </a:p>
        </p:txBody>
      </p:sp>
      <p:sp>
        <p:nvSpPr>
          <p:cNvPr id="13315" name="Rectangle 3"/>
          <p:cNvSpPr>
            <a:spLocks noGrp="1" noChangeArrowheads="1"/>
          </p:cNvSpPr>
          <p:nvPr>
            <p:ph type="body" idx="1"/>
          </p:nvPr>
        </p:nvSpPr>
        <p:spPr/>
        <p:txBody>
          <a:bodyPr/>
          <a:lstStyle/>
          <a:p>
            <a:pPr eaLnBrk="1" hangingPunct="1"/>
            <a:r>
              <a:rPr lang="en-US" altLang="en-US" dirty="0" smtClean="0"/>
              <a:t>Interviewer communicates a neutral, non-judgmental stance.</a:t>
            </a:r>
          </a:p>
          <a:p>
            <a:pPr eaLnBrk="1" hangingPunct="1">
              <a:buFont typeface="Wingdings" pitchFamily="2" charset="2"/>
              <a:buNone/>
            </a:pPr>
            <a:endParaRPr lang="en-US" altLang="en-US" dirty="0" smtClean="0"/>
          </a:p>
          <a:p>
            <a:pPr eaLnBrk="1" hangingPunct="1"/>
            <a:r>
              <a:rPr lang="en-US" altLang="en-US" dirty="0" smtClean="0"/>
              <a:t>Does not provide any personal information that could imply values or preferences</a:t>
            </a:r>
          </a:p>
          <a:p>
            <a:pPr eaLnBrk="1" hangingPunct="1"/>
            <a:endParaRPr lang="en-US" altLang="en-US" dirty="0"/>
          </a:p>
          <a:p>
            <a:r>
              <a:rPr lang="en-US" altLang="en-US" dirty="0"/>
              <a:t>Interviewer gives only neutral responses to the respondent’s questions.</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75689298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dirty="0" smtClean="0"/>
              <a:t>Specific Skills</a:t>
            </a:r>
          </a:p>
        </p:txBody>
      </p:sp>
      <p:sp>
        <p:nvSpPr>
          <p:cNvPr id="20483"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altLang="en-US" dirty="0" smtClean="0"/>
              <a:t>Able to act as an interviewer – putting aside other roles or positions</a:t>
            </a:r>
          </a:p>
          <a:p>
            <a:pPr eaLnBrk="1" hangingPunct="1">
              <a:lnSpc>
                <a:spcPct val="90000"/>
              </a:lnSpc>
              <a:buFont typeface="Wingdings" pitchFamily="2" charset="2"/>
              <a:buNone/>
            </a:pPr>
            <a:endParaRPr lang="en-US" altLang="en-US" dirty="0" smtClean="0"/>
          </a:p>
          <a:p>
            <a:pPr eaLnBrk="1" hangingPunct="1">
              <a:lnSpc>
                <a:spcPct val="90000"/>
              </a:lnSpc>
            </a:pPr>
            <a:r>
              <a:rPr lang="en-US" altLang="en-US" dirty="0" smtClean="0"/>
              <a:t>Maintains positive attitude; professional in both appearance and attitude </a:t>
            </a:r>
          </a:p>
          <a:p>
            <a:pPr eaLnBrk="1" hangingPunct="1">
              <a:lnSpc>
                <a:spcPct val="90000"/>
              </a:lnSpc>
            </a:pPr>
            <a:endParaRPr lang="en-US" altLang="en-US" dirty="0" smtClean="0"/>
          </a:p>
          <a:p>
            <a:pPr eaLnBrk="1" hangingPunct="1">
              <a:lnSpc>
                <a:spcPct val="90000"/>
              </a:lnSpc>
            </a:pPr>
            <a:r>
              <a:rPr lang="en-US" altLang="en-US" dirty="0" smtClean="0"/>
              <a:t>Maintains control of the interview; assertive; not timid; but not aggressive</a:t>
            </a:r>
          </a:p>
          <a:p>
            <a:pPr eaLnBrk="1" hangingPunct="1">
              <a:lnSpc>
                <a:spcPct val="90000"/>
              </a:lnSpc>
            </a:pPr>
            <a:endParaRPr lang="en-US" altLang="en-US" dirty="0" smtClean="0"/>
          </a:p>
          <a:p>
            <a:pPr>
              <a:lnSpc>
                <a:spcPct val="90000"/>
              </a:lnSpc>
            </a:pPr>
            <a:r>
              <a:rPr lang="en-US" altLang="en-US" dirty="0"/>
              <a:t>Understands the instrument, and the response categories</a:t>
            </a:r>
          </a:p>
          <a:p>
            <a:pPr>
              <a:lnSpc>
                <a:spcPct val="90000"/>
              </a:lnSpc>
            </a:pPr>
            <a:endParaRPr lang="en-US" altLang="en-US" dirty="0"/>
          </a:p>
          <a:p>
            <a:pPr>
              <a:lnSpc>
                <a:spcPct val="90000"/>
              </a:lnSpc>
            </a:pPr>
            <a:r>
              <a:rPr lang="en-US" altLang="en-US" dirty="0"/>
              <a:t>Understands and knows the </a:t>
            </a:r>
            <a:r>
              <a:rPr lang="en-US" altLang="en-US" dirty="0" smtClean="0"/>
              <a:t>skip patterns</a:t>
            </a:r>
            <a:endParaRPr lang="en-US" altLang="en-US" dirty="0"/>
          </a:p>
          <a:p>
            <a:pPr eaLnBrk="1" hangingPunct="1">
              <a:lnSpc>
                <a:spcPct val="90000"/>
              </a:lnSpc>
            </a:pPr>
            <a:endParaRPr lang="en-US" altLang="en-US" dirty="0" smtClean="0"/>
          </a:p>
        </p:txBody>
      </p:sp>
    </p:spTree>
    <p:extLst>
      <p:ext uri="{BB962C8B-B14F-4D97-AF65-F5344CB8AC3E}">
        <p14:creationId xmlns:p14="http://schemas.microsoft.com/office/powerpoint/2010/main" val="398767984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2026</TotalTime>
  <Words>1481</Words>
  <Application>Microsoft Office PowerPoint</Application>
  <PresentationFormat>On-screen Show (4:3)</PresentationFormat>
  <Paragraphs>201</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Conducting MESA Interviews</vt:lpstr>
      <vt:lpstr>Overview</vt:lpstr>
      <vt:lpstr>Characteristics of a  Successful Interview</vt:lpstr>
      <vt:lpstr>The Successful Interview</vt:lpstr>
      <vt:lpstr>The Successful Interview</vt:lpstr>
      <vt:lpstr>Specific Interview Skills</vt:lpstr>
      <vt:lpstr>Standardization</vt:lpstr>
      <vt:lpstr>Standardization</vt:lpstr>
      <vt:lpstr>Specific Skills</vt:lpstr>
      <vt:lpstr>Specific Skills – Self-Administration</vt:lpstr>
      <vt:lpstr>Specific Skills – Interviewer Administration</vt:lpstr>
      <vt:lpstr>Probes</vt:lpstr>
      <vt:lpstr>Interviewing Challenges</vt:lpstr>
      <vt:lpstr>Interviewer Bias</vt:lpstr>
      <vt:lpstr>Interviewer Challenges</vt:lpstr>
      <vt:lpstr>Interviewer Certification</vt:lpstr>
      <vt:lpstr>Certification Criteria -  Interviewer Administered</vt:lpstr>
      <vt:lpstr>Certification Criteria - Self Administered</vt:lpstr>
      <vt:lpstr>Certification Interviews</vt:lpstr>
      <vt:lpstr>Quality Control Measures</vt:lpstr>
      <vt:lpstr>Questions?</vt:lpstr>
      <vt:lpstr>Questions?</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Kayleen Williams</dc:creator>
  <cp:lastModifiedBy>Kayleen Williams</cp:lastModifiedBy>
  <cp:revision>30</cp:revision>
  <dcterms:created xsi:type="dcterms:W3CDTF">2016-07-21T23:01:27Z</dcterms:created>
  <dcterms:modified xsi:type="dcterms:W3CDTF">2016-07-26T04:54:16Z</dcterms:modified>
</cp:coreProperties>
</file>