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media/image48.JPG" ContentType="image/jpeg"/>
  <Override PartName="/ppt/media/image4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9" r:id="rId3"/>
  </p:sldMasterIdLst>
  <p:notesMasterIdLst>
    <p:notesMasterId r:id="rId45"/>
  </p:notesMasterIdLst>
  <p:sldIdLst>
    <p:sldId id="509" r:id="rId4"/>
    <p:sldId id="460" r:id="rId5"/>
    <p:sldId id="508" r:id="rId6"/>
    <p:sldId id="470" r:id="rId7"/>
    <p:sldId id="468" r:id="rId8"/>
    <p:sldId id="512" r:id="rId9"/>
    <p:sldId id="386" r:id="rId10"/>
    <p:sldId id="387" r:id="rId11"/>
    <p:sldId id="388" r:id="rId12"/>
    <p:sldId id="437" r:id="rId13"/>
    <p:sldId id="514" r:id="rId14"/>
    <p:sldId id="390" r:id="rId15"/>
    <p:sldId id="391" r:id="rId16"/>
    <p:sldId id="405" r:id="rId17"/>
    <p:sldId id="410" r:id="rId18"/>
    <p:sldId id="413" r:id="rId19"/>
    <p:sldId id="414" r:id="rId20"/>
    <p:sldId id="424" r:id="rId21"/>
    <p:sldId id="425" r:id="rId22"/>
    <p:sldId id="426" r:id="rId23"/>
    <p:sldId id="428" r:id="rId24"/>
    <p:sldId id="429" r:id="rId25"/>
    <p:sldId id="430" r:id="rId26"/>
    <p:sldId id="431" r:id="rId27"/>
    <p:sldId id="513" r:id="rId28"/>
    <p:sldId id="499" r:id="rId29"/>
    <p:sldId id="500" r:id="rId30"/>
    <p:sldId id="503" r:id="rId31"/>
    <p:sldId id="515" r:id="rId32"/>
    <p:sldId id="516" r:id="rId33"/>
    <p:sldId id="504" r:id="rId34"/>
    <p:sldId id="507" r:id="rId35"/>
    <p:sldId id="517" r:id="rId36"/>
    <p:sldId id="518" r:id="rId37"/>
    <p:sldId id="519" r:id="rId38"/>
    <p:sldId id="520" r:id="rId39"/>
    <p:sldId id="521" r:id="rId40"/>
    <p:sldId id="522" r:id="rId41"/>
    <p:sldId id="523" r:id="rId42"/>
    <p:sldId id="524" r:id="rId43"/>
    <p:sldId id="525"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248" y="60"/>
      </p:cViewPr>
      <p:guideLst>
        <p:guide orient="horz" pos="2880"/>
        <p:guide pos="2160"/>
      </p:guideLst>
    </p:cSldViewPr>
  </p:slideViewPr>
  <p:notesTextViewPr>
    <p:cViewPr>
      <p:scale>
        <a:sx n="100" d="100"/>
        <a:sy n="100" d="100"/>
      </p:scale>
      <p:origin x="0" y="0"/>
    </p:cViewPr>
  </p:notesTextViewPr>
  <p:sorterViewPr>
    <p:cViewPr>
      <p:scale>
        <a:sx n="90" d="100"/>
        <a:sy n="90" d="100"/>
      </p:scale>
      <p:origin x="0" y="-3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798441601049867"/>
          <c:y val="1.2500000000000001E-2"/>
        </c:manualLayout>
      </c:layout>
      <c:overlay val="0"/>
    </c:title>
    <c:autoTitleDeleted val="0"/>
    <c:plotArea>
      <c:layout/>
      <c:pieChart>
        <c:varyColors val="1"/>
        <c:ser>
          <c:idx val="0"/>
          <c:order val="0"/>
          <c:tx>
            <c:strRef>
              <c:f>Sheet1!$B$1</c:f>
              <c:strCache>
                <c:ptCount val="1"/>
                <c:pt idx="0">
                  <c:v>Individuals</c:v>
                </c:pt>
              </c:strCache>
            </c:strRef>
          </c:tx>
          <c:cat>
            <c:strRef>
              <c:f>Sheet1!$A$2:$A$5</c:f>
              <c:strCache>
                <c:ptCount val="4"/>
                <c:pt idx="0">
                  <c:v>EA</c:v>
                </c:pt>
                <c:pt idx="1">
                  <c:v>AA</c:v>
                </c:pt>
                <c:pt idx="2">
                  <c:v>Hisp</c:v>
                </c:pt>
                <c:pt idx="3">
                  <c:v>Chn</c:v>
                </c:pt>
              </c:strCache>
            </c:strRef>
          </c:cat>
          <c:val>
            <c:numRef>
              <c:f>Sheet1!$B$2:$B$5</c:f>
              <c:numCache>
                <c:formatCode>General</c:formatCode>
                <c:ptCount val="4"/>
                <c:pt idx="0">
                  <c:v>747</c:v>
                </c:pt>
                <c:pt idx="1">
                  <c:v>480</c:v>
                </c:pt>
                <c:pt idx="2">
                  <c:v>492</c:v>
                </c:pt>
                <c:pt idx="3">
                  <c:v>257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MESA COMBI-BIO </a:t>
            </a:r>
            <a:r>
              <a:rPr lang="en-US" sz="2160" b="1" i="0" u="none" strike="noStrike" baseline="0" dirty="0" smtClean="0">
                <a:effectLst/>
              </a:rPr>
              <a:t>Participants (EXAM 1)</a:t>
            </a:r>
            <a:endParaRPr lang="en-US" dirty="0"/>
          </a:p>
        </c:rich>
      </c:tx>
      <c:layout>
        <c:manualLayout>
          <c:xMode val="edge"/>
          <c:yMode val="edge"/>
          <c:x val="9.5846085277076221E-2"/>
          <c:y val="8.2650918710559504E-2"/>
        </c:manualLayout>
      </c:layout>
      <c:overlay val="0"/>
    </c:title>
    <c:autoTitleDeleted val="0"/>
    <c:plotArea>
      <c:layout/>
      <c:pieChart>
        <c:varyColors val="1"/>
        <c:ser>
          <c:idx val="0"/>
          <c:order val="0"/>
          <c:tx>
            <c:strRef>
              <c:f>Sheet1!$B$1</c:f>
              <c:strCache>
                <c:ptCount val="1"/>
                <c:pt idx="0">
                  <c:v>Individuals</c:v>
                </c:pt>
              </c:strCache>
            </c:strRef>
          </c:tx>
          <c:cat>
            <c:strRef>
              <c:f>Sheet1!$A$2:$A$5</c:f>
              <c:strCache>
                <c:ptCount val="4"/>
                <c:pt idx="0">
                  <c:v>EA</c:v>
                </c:pt>
                <c:pt idx="1">
                  <c:v>AA</c:v>
                </c:pt>
                <c:pt idx="2">
                  <c:v>Hisp</c:v>
                </c:pt>
                <c:pt idx="3">
                  <c:v>Chn</c:v>
                </c:pt>
              </c:strCache>
            </c:strRef>
          </c:cat>
          <c:val>
            <c:numRef>
              <c:f>Sheet1!$B$2:$B$5</c:f>
              <c:numCache>
                <c:formatCode>General</c:formatCode>
                <c:ptCount val="4"/>
                <c:pt idx="0">
                  <c:v>747</c:v>
                </c:pt>
                <c:pt idx="1">
                  <c:v>480</c:v>
                </c:pt>
                <c:pt idx="2">
                  <c:v>492</c:v>
                </c:pt>
                <c:pt idx="3">
                  <c:v>257</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0.5125</cdr:x>
      <cdr:y>0.3875</cdr:y>
    </cdr:from>
    <cdr:to>
      <cdr:x>0.6625</cdr:x>
      <cdr:y>0.6125</cdr:y>
    </cdr:to>
    <cdr:sp macro="" textlink="">
      <cdr:nvSpPr>
        <cdr:cNvPr id="2" name="TextBox 1"/>
        <cdr:cNvSpPr txBox="1"/>
      </cdr:nvSpPr>
      <cdr:spPr>
        <a:xfrm xmlns:a="http://schemas.openxmlformats.org/drawingml/2006/main">
          <a:off x="3124200" y="1574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747</a:t>
          </a:r>
          <a:endParaRPr lang="en-US" sz="2400" b="1" dirty="0"/>
        </a:p>
      </cdr:txBody>
    </cdr:sp>
  </cdr:relSizeAnchor>
  <cdr:relSizeAnchor xmlns:cdr="http://schemas.openxmlformats.org/drawingml/2006/chartDrawing">
    <cdr:from>
      <cdr:x>0.3875</cdr:x>
      <cdr:y>0.725</cdr:y>
    </cdr:from>
    <cdr:to>
      <cdr:x>0.5375</cdr:x>
      <cdr:y>0.95</cdr:y>
    </cdr:to>
    <cdr:sp macro="" textlink="">
      <cdr:nvSpPr>
        <cdr:cNvPr id="3" name="TextBox 2"/>
        <cdr:cNvSpPr txBox="1"/>
      </cdr:nvSpPr>
      <cdr:spPr>
        <a:xfrm xmlns:a="http://schemas.openxmlformats.org/drawingml/2006/main">
          <a:off x="2362200" y="2946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480</a:t>
          </a:r>
          <a:endParaRPr lang="en-US" sz="2400" b="1" dirty="0"/>
        </a:p>
      </cdr:txBody>
    </cdr:sp>
  </cdr:relSizeAnchor>
  <cdr:relSizeAnchor xmlns:cdr="http://schemas.openxmlformats.org/drawingml/2006/chartDrawing">
    <cdr:from>
      <cdr:x>0.2125</cdr:x>
      <cdr:y>0.4625</cdr:y>
    </cdr:from>
    <cdr:to>
      <cdr:x>0.3625</cdr:x>
      <cdr:y>0.6875</cdr:y>
    </cdr:to>
    <cdr:sp macro="" textlink="">
      <cdr:nvSpPr>
        <cdr:cNvPr id="4" name="TextBox 3"/>
        <cdr:cNvSpPr txBox="1"/>
      </cdr:nvSpPr>
      <cdr:spPr>
        <a:xfrm xmlns:a="http://schemas.openxmlformats.org/drawingml/2006/main">
          <a:off x="1295400" y="187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i="0" dirty="0" smtClean="0"/>
            <a:t>492</a:t>
          </a:r>
          <a:endParaRPr lang="en-US" sz="2400" b="1" i="0" dirty="0"/>
        </a:p>
      </cdr:txBody>
    </cdr:sp>
  </cdr:relSizeAnchor>
  <cdr:relSizeAnchor xmlns:cdr="http://schemas.openxmlformats.org/drawingml/2006/chartDrawing">
    <cdr:from>
      <cdr:x>0.325</cdr:x>
      <cdr:y>0.275</cdr:y>
    </cdr:from>
    <cdr:to>
      <cdr:x>0.475</cdr:x>
      <cdr:y>0.5</cdr:y>
    </cdr:to>
    <cdr:sp macro="" textlink="">
      <cdr:nvSpPr>
        <cdr:cNvPr id="5" name="TextBox 4"/>
        <cdr:cNvSpPr txBox="1"/>
      </cdr:nvSpPr>
      <cdr:spPr>
        <a:xfrm xmlns:a="http://schemas.openxmlformats.org/drawingml/2006/main">
          <a:off x="1981200" y="1117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257</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0.49643</cdr:x>
      <cdr:y>0.47141</cdr:y>
    </cdr:from>
    <cdr:to>
      <cdr:x>0.64643</cdr:x>
      <cdr:y>0.69641</cdr:y>
    </cdr:to>
    <cdr:sp macro="" textlink="">
      <cdr:nvSpPr>
        <cdr:cNvPr id="2" name="TextBox 1"/>
        <cdr:cNvSpPr txBox="1"/>
      </cdr:nvSpPr>
      <cdr:spPr>
        <a:xfrm xmlns:a="http://schemas.openxmlformats.org/drawingml/2006/main">
          <a:off x="2004873" y="2133600"/>
          <a:ext cx="605790" cy="10183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1,500</a:t>
          </a:r>
          <a:endParaRPr lang="en-US" sz="2400" b="1" dirty="0"/>
        </a:p>
      </cdr:txBody>
    </cdr:sp>
  </cdr:relSizeAnchor>
  <cdr:relSizeAnchor xmlns:cdr="http://schemas.openxmlformats.org/drawingml/2006/chartDrawing">
    <cdr:from>
      <cdr:x>0.34426</cdr:x>
      <cdr:y>0.72656</cdr:y>
    </cdr:from>
    <cdr:to>
      <cdr:x>0.49426</cdr:x>
      <cdr:y>0.95156</cdr:y>
    </cdr:to>
    <cdr:sp macro="" textlink="">
      <cdr:nvSpPr>
        <cdr:cNvPr id="3" name="TextBox 2"/>
        <cdr:cNvSpPr txBox="1"/>
      </cdr:nvSpPr>
      <cdr:spPr>
        <a:xfrm xmlns:a="http://schemas.openxmlformats.org/drawingml/2006/main">
          <a:off x="1600200" y="2362200"/>
          <a:ext cx="697230" cy="7315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960</a:t>
          </a:r>
          <a:endParaRPr lang="en-US" sz="2400" b="1" dirty="0"/>
        </a:p>
      </cdr:txBody>
    </cdr:sp>
  </cdr:relSizeAnchor>
  <cdr:relSizeAnchor xmlns:cdr="http://schemas.openxmlformats.org/drawingml/2006/chartDrawing">
    <cdr:from>
      <cdr:x>0.11382</cdr:x>
      <cdr:y>0.53876</cdr:y>
    </cdr:from>
    <cdr:to>
      <cdr:x>0.26382</cdr:x>
      <cdr:y>0.76376</cdr:y>
    </cdr:to>
    <cdr:sp macro="" textlink="">
      <cdr:nvSpPr>
        <cdr:cNvPr id="4" name="TextBox 3"/>
        <cdr:cNvSpPr txBox="1"/>
      </cdr:nvSpPr>
      <cdr:spPr>
        <a:xfrm xmlns:a="http://schemas.openxmlformats.org/drawingml/2006/main">
          <a:off x="459673" y="2438400"/>
          <a:ext cx="605790" cy="10183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i="0" dirty="0" smtClean="0"/>
            <a:t>980</a:t>
          </a:r>
          <a:endParaRPr lang="en-US" sz="2400" b="1" i="0" dirty="0"/>
        </a:p>
      </cdr:txBody>
    </cdr:sp>
  </cdr:relSizeAnchor>
  <cdr:relSizeAnchor xmlns:cdr="http://schemas.openxmlformats.org/drawingml/2006/chartDrawing">
    <cdr:from>
      <cdr:x>0.20816</cdr:x>
      <cdr:y>0.33672</cdr:y>
    </cdr:from>
    <cdr:to>
      <cdr:x>0.35816</cdr:x>
      <cdr:y>0.56172</cdr:y>
    </cdr:to>
    <cdr:sp macro="" textlink="">
      <cdr:nvSpPr>
        <cdr:cNvPr id="5" name="TextBox 4"/>
        <cdr:cNvSpPr txBox="1"/>
      </cdr:nvSpPr>
      <cdr:spPr>
        <a:xfrm xmlns:a="http://schemas.openxmlformats.org/drawingml/2006/main">
          <a:off x="840673" y="1524000"/>
          <a:ext cx="605790" cy="10183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514</a:t>
          </a:r>
          <a:endParaRPr lang="en-US"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C0ACA27-8426-4D2D-BCB1-59808DB271BD}" type="datetimeFigureOut">
              <a:rPr lang="en-US" smtClean="0"/>
              <a:t>9/18/2014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97A8C99-4708-4CAF-ABA0-01C81335EE83}" type="slidenum">
              <a:rPr lang="en-US" smtClean="0"/>
              <a:t>‹#›</a:t>
            </a:fld>
            <a:endParaRPr lang="en-US"/>
          </a:p>
        </p:txBody>
      </p:sp>
    </p:spTree>
    <p:extLst>
      <p:ext uri="{BB962C8B-B14F-4D97-AF65-F5344CB8AC3E}">
        <p14:creationId xmlns:p14="http://schemas.microsoft.com/office/powerpoint/2010/main" val="211183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7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7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66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45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1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5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68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3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91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358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246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74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0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54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16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414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191704" y="5040776"/>
            <a:ext cx="860007" cy="396673"/>
          </a:xfrm>
          <a:custGeom>
            <a:avLst/>
            <a:gdLst/>
            <a:ahLst/>
            <a:cxnLst/>
            <a:rect l="l" t="t" r="r" b="b"/>
            <a:pathLst>
              <a:path w="860007" h="396673">
                <a:moveTo>
                  <a:pt x="793742" y="0"/>
                </a:moveTo>
                <a:lnTo>
                  <a:pt x="66154" y="0"/>
                </a:lnTo>
                <a:lnTo>
                  <a:pt x="60773" y="214"/>
                </a:lnTo>
                <a:lnTo>
                  <a:pt x="22547" y="16347"/>
                </a:lnTo>
                <a:lnTo>
                  <a:pt x="1578" y="51659"/>
                </a:lnTo>
                <a:lnTo>
                  <a:pt x="0" y="66115"/>
                </a:lnTo>
                <a:lnTo>
                  <a:pt x="0" y="330557"/>
                </a:lnTo>
                <a:lnTo>
                  <a:pt x="16357" y="374112"/>
                </a:lnTo>
                <a:lnTo>
                  <a:pt x="51689" y="395093"/>
                </a:lnTo>
                <a:lnTo>
                  <a:pt x="66154" y="396673"/>
                </a:lnTo>
                <a:lnTo>
                  <a:pt x="793742" y="396673"/>
                </a:lnTo>
                <a:lnTo>
                  <a:pt x="837432" y="380273"/>
                </a:lnTo>
                <a:lnTo>
                  <a:pt x="858426" y="344982"/>
                </a:lnTo>
                <a:lnTo>
                  <a:pt x="860007" y="330557"/>
                </a:lnTo>
                <a:lnTo>
                  <a:pt x="860007" y="66115"/>
                </a:lnTo>
                <a:lnTo>
                  <a:pt x="843571" y="22499"/>
                </a:lnTo>
                <a:lnTo>
                  <a:pt x="808201" y="1574"/>
                </a:lnTo>
                <a:lnTo>
                  <a:pt x="793742" y="0"/>
                </a:lnTo>
                <a:close/>
              </a:path>
            </a:pathLst>
          </a:custGeom>
          <a:solidFill>
            <a:srgbClr val="943735"/>
          </a:solidFill>
        </p:spPr>
        <p:txBody>
          <a:bodyPr wrap="square" lIns="0" tIns="0" rIns="0" bIns="0" rtlCol="0">
            <a:noAutofit/>
          </a:bodyPr>
          <a:lstStyle/>
          <a:p>
            <a:endParaRPr/>
          </a:p>
        </p:txBody>
      </p:sp>
      <p:sp>
        <p:nvSpPr>
          <p:cNvPr id="17" name="bk object 17"/>
          <p:cNvSpPr/>
          <p:nvPr/>
        </p:nvSpPr>
        <p:spPr>
          <a:xfrm>
            <a:off x="6191704" y="5040776"/>
            <a:ext cx="860007" cy="396673"/>
          </a:xfrm>
          <a:custGeom>
            <a:avLst/>
            <a:gdLst/>
            <a:ahLst/>
            <a:cxnLst/>
            <a:rect l="l" t="t" r="r" b="b"/>
            <a:pathLst>
              <a:path w="860007" h="396673">
                <a:moveTo>
                  <a:pt x="0" y="66115"/>
                </a:moveTo>
                <a:lnTo>
                  <a:pt x="13189" y="26437"/>
                </a:lnTo>
                <a:lnTo>
                  <a:pt x="46677" y="2898"/>
                </a:lnTo>
                <a:lnTo>
                  <a:pt x="66154" y="0"/>
                </a:lnTo>
                <a:lnTo>
                  <a:pt x="793742" y="0"/>
                </a:lnTo>
                <a:lnTo>
                  <a:pt x="808201" y="1574"/>
                </a:lnTo>
                <a:lnTo>
                  <a:pt x="821552" y="6074"/>
                </a:lnTo>
                <a:lnTo>
                  <a:pt x="851558" y="33752"/>
                </a:lnTo>
                <a:lnTo>
                  <a:pt x="860007" y="66115"/>
                </a:lnTo>
                <a:lnTo>
                  <a:pt x="860007" y="330557"/>
                </a:lnTo>
                <a:lnTo>
                  <a:pt x="858426" y="344982"/>
                </a:lnTo>
                <a:lnTo>
                  <a:pt x="853909" y="358303"/>
                </a:lnTo>
                <a:lnTo>
                  <a:pt x="826151" y="388242"/>
                </a:lnTo>
                <a:lnTo>
                  <a:pt x="793742" y="396673"/>
                </a:lnTo>
                <a:lnTo>
                  <a:pt x="66154" y="396673"/>
                </a:lnTo>
                <a:lnTo>
                  <a:pt x="51689" y="395093"/>
                </a:lnTo>
                <a:lnTo>
                  <a:pt x="38343" y="390579"/>
                </a:lnTo>
                <a:lnTo>
                  <a:pt x="8393" y="362841"/>
                </a:lnTo>
                <a:lnTo>
                  <a:pt x="0" y="330557"/>
                </a:lnTo>
                <a:lnTo>
                  <a:pt x="0" y="66115"/>
                </a:lnTo>
                <a:close/>
              </a:path>
            </a:pathLst>
          </a:custGeom>
          <a:ln w="24796">
            <a:solidFill>
              <a:srgbClr val="622422"/>
            </a:solidFill>
          </a:ln>
        </p:spPr>
        <p:txBody>
          <a:bodyPr wrap="square" lIns="0" tIns="0" rIns="0" bIns="0" rtlCol="0">
            <a:noAutofit/>
          </a:bodyPr>
          <a:lstStyle/>
          <a:p>
            <a:endParaRPr/>
          </a:p>
        </p:txBody>
      </p:sp>
      <p:sp>
        <p:nvSpPr>
          <p:cNvPr id="18" name="bk object 18"/>
          <p:cNvSpPr/>
          <p:nvPr/>
        </p:nvSpPr>
        <p:spPr>
          <a:xfrm>
            <a:off x="7614024" y="1892003"/>
            <a:ext cx="860007" cy="396695"/>
          </a:xfrm>
          <a:custGeom>
            <a:avLst/>
            <a:gdLst/>
            <a:ahLst/>
            <a:cxnLst/>
            <a:rect l="l" t="t" r="r" b="b"/>
            <a:pathLst>
              <a:path w="860007" h="396695">
                <a:moveTo>
                  <a:pt x="793742" y="0"/>
                </a:moveTo>
                <a:lnTo>
                  <a:pt x="66154" y="0"/>
                </a:lnTo>
                <a:lnTo>
                  <a:pt x="60773" y="214"/>
                </a:lnTo>
                <a:lnTo>
                  <a:pt x="22547" y="16347"/>
                </a:lnTo>
                <a:lnTo>
                  <a:pt x="1578" y="51659"/>
                </a:lnTo>
                <a:lnTo>
                  <a:pt x="0" y="66115"/>
                </a:lnTo>
                <a:lnTo>
                  <a:pt x="0" y="330579"/>
                </a:lnTo>
                <a:lnTo>
                  <a:pt x="16357" y="374116"/>
                </a:lnTo>
                <a:lnTo>
                  <a:pt x="51689" y="395113"/>
                </a:lnTo>
                <a:lnTo>
                  <a:pt x="66154" y="396695"/>
                </a:lnTo>
                <a:lnTo>
                  <a:pt x="793742" y="396695"/>
                </a:lnTo>
                <a:lnTo>
                  <a:pt x="837432" y="380280"/>
                </a:lnTo>
                <a:lnTo>
                  <a:pt x="858426" y="344991"/>
                </a:lnTo>
                <a:lnTo>
                  <a:pt x="860007" y="330579"/>
                </a:lnTo>
                <a:lnTo>
                  <a:pt x="860007" y="66115"/>
                </a:lnTo>
                <a:lnTo>
                  <a:pt x="843571" y="22499"/>
                </a:lnTo>
                <a:lnTo>
                  <a:pt x="808201" y="1574"/>
                </a:lnTo>
                <a:lnTo>
                  <a:pt x="793742" y="0"/>
                </a:lnTo>
                <a:close/>
              </a:path>
            </a:pathLst>
          </a:custGeom>
          <a:solidFill>
            <a:srgbClr val="4F81BC"/>
          </a:solidFill>
        </p:spPr>
        <p:txBody>
          <a:bodyPr wrap="square" lIns="0" tIns="0" rIns="0" bIns="0" rtlCol="0">
            <a:noAutofit/>
          </a:bodyPr>
          <a:lstStyle/>
          <a:p>
            <a:endParaRPr/>
          </a:p>
        </p:txBody>
      </p:sp>
      <p:sp>
        <p:nvSpPr>
          <p:cNvPr id="19" name="bk object 19"/>
          <p:cNvSpPr/>
          <p:nvPr/>
        </p:nvSpPr>
        <p:spPr>
          <a:xfrm>
            <a:off x="7614024" y="1892003"/>
            <a:ext cx="860007" cy="396695"/>
          </a:xfrm>
          <a:custGeom>
            <a:avLst/>
            <a:gdLst/>
            <a:ahLst/>
            <a:cxnLst/>
            <a:rect l="l" t="t" r="r" b="b"/>
            <a:pathLst>
              <a:path w="860007" h="396695">
                <a:moveTo>
                  <a:pt x="0" y="66115"/>
                </a:moveTo>
                <a:lnTo>
                  <a:pt x="13189" y="26437"/>
                </a:lnTo>
                <a:lnTo>
                  <a:pt x="46677" y="2898"/>
                </a:lnTo>
                <a:lnTo>
                  <a:pt x="66154" y="0"/>
                </a:lnTo>
                <a:lnTo>
                  <a:pt x="793742" y="0"/>
                </a:lnTo>
                <a:lnTo>
                  <a:pt x="808201" y="1574"/>
                </a:lnTo>
                <a:lnTo>
                  <a:pt x="821552" y="6074"/>
                </a:lnTo>
                <a:lnTo>
                  <a:pt x="851558" y="33752"/>
                </a:lnTo>
                <a:lnTo>
                  <a:pt x="860007" y="66115"/>
                </a:lnTo>
                <a:lnTo>
                  <a:pt x="860007" y="330579"/>
                </a:lnTo>
                <a:lnTo>
                  <a:pt x="858426" y="344991"/>
                </a:lnTo>
                <a:lnTo>
                  <a:pt x="853909" y="358306"/>
                </a:lnTo>
                <a:lnTo>
                  <a:pt x="826151" y="388255"/>
                </a:lnTo>
                <a:lnTo>
                  <a:pt x="793742" y="396695"/>
                </a:lnTo>
                <a:lnTo>
                  <a:pt x="66154" y="396695"/>
                </a:lnTo>
                <a:lnTo>
                  <a:pt x="51689" y="395113"/>
                </a:lnTo>
                <a:lnTo>
                  <a:pt x="38343" y="390594"/>
                </a:lnTo>
                <a:lnTo>
                  <a:pt x="8393" y="362843"/>
                </a:lnTo>
                <a:lnTo>
                  <a:pt x="0" y="330579"/>
                </a:lnTo>
                <a:lnTo>
                  <a:pt x="0" y="66115"/>
                </a:lnTo>
                <a:close/>
              </a:path>
            </a:pathLst>
          </a:custGeom>
          <a:ln w="24796">
            <a:solidFill>
              <a:srgbClr val="385D89"/>
            </a:solidFill>
          </a:ln>
        </p:spPr>
        <p:txBody>
          <a:bodyPr wrap="square" lIns="0" tIns="0" rIns="0" bIns="0" rtlCol="0">
            <a:noAutofit/>
          </a:bodyPr>
          <a:lstStyle/>
          <a:p>
            <a:endParaRPr/>
          </a:p>
        </p:txBody>
      </p:sp>
      <p:sp>
        <p:nvSpPr>
          <p:cNvPr id="20" name="bk object 20"/>
          <p:cNvSpPr/>
          <p:nvPr/>
        </p:nvSpPr>
        <p:spPr>
          <a:xfrm>
            <a:off x="4612268" y="1916797"/>
            <a:ext cx="860007" cy="396695"/>
          </a:xfrm>
          <a:custGeom>
            <a:avLst/>
            <a:gdLst/>
            <a:ahLst/>
            <a:cxnLst/>
            <a:rect l="l" t="t" r="r" b="b"/>
            <a:pathLst>
              <a:path w="860007" h="396695">
                <a:moveTo>
                  <a:pt x="793742" y="0"/>
                </a:moveTo>
                <a:lnTo>
                  <a:pt x="66154" y="0"/>
                </a:lnTo>
                <a:lnTo>
                  <a:pt x="60773" y="214"/>
                </a:lnTo>
                <a:lnTo>
                  <a:pt x="22547" y="16347"/>
                </a:lnTo>
                <a:lnTo>
                  <a:pt x="1578" y="51659"/>
                </a:lnTo>
                <a:lnTo>
                  <a:pt x="0" y="66115"/>
                </a:lnTo>
                <a:lnTo>
                  <a:pt x="0" y="330579"/>
                </a:lnTo>
                <a:lnTo>
                  <a:pt x="16357" y="374116"/>
                </a:lnTo>
                <a:lnTo>
                  <a:pt x="51689" y="395113"/>
                </a:lnTo>
                <a:lnTo>
                  <a:pt x="66154" y="396695"/>
                </a:lnTo>
                <a:lnTo>
                  <a:pt x="793742" y="396695"/>
                </a:lnTo>
                <a:lnTo>
                  <a:pt x="837432" y="380280"/>
                </a:lnTo>
                <a:lnTo>
                  <a:pt x="858426" y="344991"/>
                </a:lnTo>
                <a:lnTo>
                  <a:pt x="860007" y="330579"/>
                </a:lnTo>
                <a:lnTo>
                  <a:pt x="860007" y="66115"/>
                </a:lnTo>
                <a:lnTo>
                  <a:pt x="843571" y="22499"/>
                </a:lnTo>
                <a:lnTo>
                  <a:pt x="808201" y="1574"/>
                </a:lnTo>
                <a:lnTo>
                  <a:pt x="793742" y="0"/>
                </a:lnTo>
                <a:close/>
              </a:path>
            </a:pathLst>
          </a:custGeom>
          <a:solidFill>
            <a:srgbClr val="4F81BC"/>
          </a:solidFill>
        </p:spPr>
        <p:txBody>
          <a:bodyPr wrap="square" lIns="0" tIns="0" rIns="0" bIns="0" rtlCol="0">
            <a:noAutofit/>
          </a:bodyPr>
          <a:lstStyle/>
          <a:p>
            <a:endParaRPr/>
          </a:p>
        </p:txBody>
      </p:sp>
      <p:sp>
        <p:nvSpPr>
          <p:cNvPr id="21" name="bk object 21"/>
          <p:cNvSpPr/>
          <p:nvPr/>
        </p:nvSpPr>
        <p:spPr>
          <a:xfrm>
            <a:off x="4612268" y="1916797"/>
            <a:ext cx="860007" cy="396695"/>
          </a:xfrm>
          <a:custGeom>
            <a:avLst/>
            <a:gdLst/>
            <a:ahLst/>
            <a:cxnLst/>
            <a:rect l="l" t="t" r="r" b="b"/>
            <a:pathLst>
              <a:path w="860007" h="396695">
                <a:moveTo>
                  <a:pt x="0" y="66115"/>
                </a:moveTo>
                <a:lnTo>
                  <a:pt x="13189" y="26437"/>
                </a:lnTo>
                <a:lnTo>
                  <a:pt x="46677" y="2898"/>
                </a:lnTo>
                <a:lnTo>
                  <a:pt x="66154" y="0"/>
                </a:lnTo>
                <a:lnTo>
                  <a:pt x="793742" y="0"/>
                </a:lnTo>
                <a:lnTo>
                  <a:pt x="808201" y="1574"/>
                </a:lnTo>
                <a:lnTo>
                  <a:pt x="821552" y="6074"/>
                </a:lnTo>
                <a:lnTo>
                  <a:pt x="851558" y="33752"/>
                </a:lnTo>
                <a:lnTo>
                  <a:pt x="860007" y="66115"/>
                </a:lnTo>
                <a:lnTo>
                  <a:pt x="860007" y="330579"/>
                </a:lnTo>
                <a:lnTo>
                  <a:pt x="858426" y="344991"/>
                </a:lnTo>
                <a:lnTo>
                  <a:pt x="853909" y="358306"/>
                </a:lnTo>
                <a:lnTo>
                  <a:pt x="826151" y="388255"/>
                </a:lnTo>
                <a:lnTo>
                  <a:pt x="793742" y="396695"/>
                </a:lnTo>
                <a:lnTo>
                  <a:pt x="66154" y="396695"/>
                </a:lnTo>
                <a:lnTo>
                  <a:pt x="51689" y="395113"/>
                </a:lnTo>
                <a:lnTo>
                  <a:pt x="38343" y="390594"/>
                </a:lnTo>
                <a:lnTo>
                  <a:pt x="8393" y="362843"/>
                </a:lnTo>
                <a:lnTo>
                  <a:pt x="0" y="330579"/>
                </a:lnTo>
                <a:lnTo>
                  <a:pt x="0" y="66115"/>
                </a:lnTo>
                <a:close/>
              </a:path>
            </a:pathLst>
          </a:custGeom>
          <a:ln w="24796">
            <a:solidFill>
              <a:srgbClr val="385D89"/>
            </a:solidFill>
          </a:ln>
        </p:spPr>
        <p:txBody>
          <a:bodyPr wrap="square" lIns="0" tIns="0" rIns="0" bIns="0" rtlCol="0">
            <a:noAutofit/>
          </a:bodyPr>
          <a:lstStyle/>
          <a:p>
            <a:endParaRPr/>
          </a:p>
        </p:txBody>
      </p:sp>
      <p:sp>
        <p:nvSpPr>
          <p:cNvPr id="22" name="bk object 22"/>
          <p:cNvSpPr/>
          <p:nvPr/>
        </p:nvSpPr>
        <p:spPr>
          <a:xfrm>
            <a:off x="2611097" y="1272166"/>
            <a:ext cx="860007" cy="396695"/>
          </a:xfrm>
          <a:custGeom>
            <a:avLst/>
            <a:gdLst/>
            <a:ahLst/>
            <a:cxnLst/>
            <a:rect l="l" t="t" r="r" b="b"/>
            <a:pathLst>
              <a:path w="860007" h="396695">
                <a:moveTo>
                  <a:pt x="793742" y="0"/>
                </a:moveTo>
                <a:lnTo>
                  <a:pt x="66154" y="0"/>
                </a:lnTo>
                <a:lnTo>
                  <a:pt x="60773" y="214"/>
                </a:lnTo>
                <a:lnTo>
                  <a:pt x="22547" y="16347"/>
                </a:lnTo>
                <a:lnTo>
                  <a:pt x="1578" y="51659"/>
                </a:lnTo>
                <a:lnTo>
                  <a:pt x="0" y="66115"/>
                </a:lnTo>
                <a:lnTo>
                  <a:pt x="0" y="330579"/>
                </a:lnTo>
                <a:lnTo>
                  <a:pt x="16357" y="374116"/>
                </a:lnTo>
                <a:lnTo>
                  <a:pt x="51689" y="395113"/>
                </a:lnTo>
                <a:lnTo>
                  <a:pt x="66154" y="396695"/>
                </a:lnTo>
                <a:lnTo>
                  <a:pt x="793742" y="396695"/>
                </a:lnTo>
                <a:lnTo>
                  <a:pt x="837432" y="380280"/>
                </a:lnTo>
                <a:lnTo>
                  <a:pt x="858426" y="344991"/>
                </a:lnTo>
                <a:lnTo>
                  <a:pt x="860007" y="330579"/>
                </a:lnTo>
                <a:lnTo>
                  <a:pt x="860007" y="66115"/>
                </a:lnTo>
                <a:lnTo>
                  <a:pt x="843571" y="22499"/>
                </a:lnTo>
                <a:lnTo>
                  <a:pt x="808201" y="1574"/>
                </a:lnTo>
                <a:lnTo>
                  <a:pt x="793742" y="0"/>
                </a:lnTo>
                <a:close/>
              </a:path>
            </a:pathLst>
          </a:custGeom>
          <a:solidFill>
            <a:srgbClr val="4F81BC"/>
          </a:solidFill>
        </p:spPr>
        <p:txBody>
          <a:bodyPr wrap="square" lIns="0" tIns="0" rIns="0" bIns="0" rtlCol="0">
            <a:noAutofit/>
          </a:bodyPr>
          <a:lstStyle/>
          <a:p>
            <a:endParaRPr/>
          </a:p>
        </p:txBody>
      </p:sp>
      <p:sp>
        <p:nvSpPr>
          <p:cNvPr id="23" name="bk object 23"/>
          <p:cNvSpPr/>
          <p:nvPr/>
        </p:nvSpPr>
        <p:spPr>
          <a:xfrm>
            <a:off x="2611097" y="1272166"/>
            <a:ext cx="860007" cy="396695"/>
          </a:xfrm>
          <a:custGeom>
            <a:avLst/>
            <a:gdLst/>
            <a:ahLst/>
            <a:cxnLst/>
            <a:rect l="l" t="t" r="r" b="b"/>
            <a:pathLst>
              <a:path w="860007" h="396695">
                <a:moveTo>
                  <a:pt x="0" y="66115"/>
                </a:moveTo>
                <a:lnTo>
                  <a:pt x="13189" y="26437"/>
                </a:lnTo>
                <a:lnTo>
                  <a:pt x="46677" y="2898"/>
                </a:lnTo>
                <a:lnTo>
                  <a:pt x="66154" y="0"/>
                </a:lnTo>
                <a:lnTo>
                  <a:pt x="793742" y="0"/>
                </a:lnTo>
                <a:lnTo>
                  <a:pt x="808201" y="1574"/>
                </a:lnTo>
                <a:lnTo>
                  <a:pt x="821552" y="6074"/>
                </a:lnTo>
                <a:lnTo>
                  <a:pt x="851558" y="33752"/>
                </a:lnTo>
                <a:lnTo>
                  <a:pt x="860007" y="66115"/>
                </a:lnTo>
                <a:lnTo>
                  <a:pt x="860007" y="330579"/>
                </a:lnTo>
                <a:lnTo>
                  <a:pt x="858426" y="344991"/>
                </a:lnTo>
                <a:lnTo>
                  <a:pt x="853909" y="358306"/>
                </a:lnTo>
                <a:lnTo>
                  <a:pt x="826151" y="388255"/>
                </a:lnTo>
                <a:lnTo>
                  <a:pt x="793742" y="396695"/>
                </a:lnTo>
                <a:lnTo>
                  <a:pt x="66154" y="396695"/>
                </a:lnTo>
                <a:lnTo>
                  <a:pt x="51689" y="395113"/>
                </a:lnTo>
                <a:lnTo>
                  <a:pt x="38343" y="390594"/>
                </a:lnTo>
                <a:lnTo>
                  <a:pt x="8393" y="362843"/>
                </a:lnTo>
                <a:lnTo>
                  <a:pt x="0" y="330579"/>
                </a:lnTo>
                <a:lnTo>
                  <a:pt x="0" y="66115"/>
                </a:lnTo>
                <a:close/>
              </a:path>
            </a:pathLst>
          </a:custGeom>
          <a:ln w="24796">
            <a:solidFill>
              <a:srgbClr val="385D89"/>
            </a:solidFill>
          </a:ln>
        </p:spPr>
        <p:txBody>
          <a:bodyPr wrap="square" lIns="0" tIns="0" rIns="0" bIns="0" rtlCol="0">
            <a:noAutofit/>
          </a:bodyPr>
          <a:lstStyle/>
          <a:p>
            <a:endParaRPr/>
          </a:p>
        </p:txBody>
      </p:sp>
      <p:sp>
        <p:nvSpPr>
          <p:cNvPr id="24" name="bk object 24"/>
          <p:cNvSpPr/>
          <p:nvPr/>
        </p:nvSpPr>
        <p:spPr>
          <a:xfrm>
            <a:off x="1577380" y="1916797"/>
            <a:ext cx="860062" cy="396695"/>
          </a:xfrm>
          <a:custGeom>
            <a:avLst/>
            <a:gdLst/>
            <a:ahLst/>
            <a:cxnLst/>
            <a:rect l="l" t="t" r="r" b="b"/>
            <a:pathLst>
              <a:path w="860062" h="396695">
                <a:moveTo>
                  <a:pt x="793797" y="0"/>
                </a:moveTo>
                <a:lnTo>
                  <a:pt x="66154" y="0"/>
                </a:lnTo>
                <a:lnTo>
                  <a:pt x="60782" y="214"/>
                </a:lnTo>
                <a:lnTo>
                  <a:pt x="22574" y="16347"/>
                </a:lnTo>
                <a:lnTo>
                  <a:pt x="1581" y="51659"/>
                </a:lnTo>
                <a:lnTo>
                  <a:pt x="0" y="66115"/>
                </a:lnTo>
                <a:lnTo>
                  <a:pt x="0" y="330579"/>
                </a:lnTo>
                <a:lnTo>
                  <a:pt x="16379" y="374116"/>
                </a:lnTo>
                <a:lnTo>
                  <a:pt x="51709" y="395113"/>
                </a:lnTo>
                <a:lnTo>
                  <a:pt x="66154" y="396695"/>
                </a:lnTo>
                <a:lnTo>
                  <a:pt x="793797" y="396695"/>
                </a:lnTo>
                <a:lnTo>
                  <a:pt x="837487" y="380280"/>
                </a:lnTo>
                <a:lnTo>
                  <a:pt x="858481" y="344991"/>
                </a:lnTo>
                <a:lnTo>
                  <a:pt x="860062" y="330579"/>
                </a:lnTo>
                <a:lnTo>
                  <a:pt x="860062" y="66115"/>
                </a:lnTo>
                <a:lnTo>
                  <a:pt x="843626" y="22499"/>
                </a:lnTo>
                <a:lnTo>
                  <a:pt x="808256" y="1574"/>
                </a:lnTo>
                <a:lnTo>
                  <a:pt x="793797" y="0"/>
                </a:lnTo>
                <a:close/>
              </a:path>
            </a:pathLst>
          </a:custGeom>
          <a:solidFill>
            <a:srgbClr val="4F81BC"/>
          </a:solidFill>
        </p:spPr>
        <p:txBody>
          <a:bodyPr wrap="square" lIns="0" tIns="0" rIns="0" bIns="0" rtlCol="0">
            <a:noAutofit/>
          </a:bodyPr>
          <a:lstStyle/>
          <a:p>
            <a:endParaRPr/>
          </a:p>
        </p:txBody>
      </p:sp>
      <p:sp>
        <p:nvSpPr>
          <p:cNvPr id="25" name="bk object 25"/>
          <p:cNvSpPr/>
          <p:nvPr/>
        </p:nvSpPr>
        <p:spPr>
          <a:xfrm>
            <a:off x="1577380" y="1916797"/>
            <a:ext cx="860062" cy="396695"/>
          </a:xfrm>
          <a:custGeom>
            <a:avLst/>
            <a:gdLst/>
            <a:ahLst/>
            <a:cxnLst/>
            <a:rect l="l" t="t" r="r" b="b"/>
            <a:pathLst>
              <a:path w="860062" h="396695">
                <a:moveTo>
                  <a:pt x="0" y="66115"/>
                </a:moveTo>
                <a:lnTo>
                  <a:pt x="13209" y="26437"/>
                </a:lnTo>
                <a:lnTo>
                  <a:pt x="46701" y="2898"/>
                </a:lnTo>
                <a:lnTo>
                  <a:pt x="66154" y="0"/>
                </a:lnTo>
                <a:lnTo>
                  <a:pt x="793797" y="0"/>
                </a:lnTo>
                <a:lnTo>
                  <a:pt x="808256" y="1574"/>
                </a:lnTo>
                <a:lnTo>
                  <a:pt x="821607" y="6074"/>
                </a:lnTo>
                <a:lnTo>
                  <a:pt x="851613" y="33752"/>
                </a:lnTo>
                <a:lnTo>
                  <a:pt x="860062" y="66115"/>
                </a:lnTo>
                <a:lnTo>
                  <a:pt x="860062" y="330579"/>
                </a:lnTo>
                <a:lnTo>
                  <a:pt x="858481" y="344991"/>
                </a:lnTo>
                <a:lnTo>
                  <a:pt x="853964" y="358306"/>
                </a:lnTo>
                <a:lnTo>
                  <a:pt x="826206" y="388255"/>
                </a:lnTo>
                <a:lnTo>
                  <a:pt x="793797" y="396695"/>
                </a:lnTo>
                <a:lnTo>
                  <a:pt x="66154" y="396695"/>
                </a:lnTo>
                <a:lnTo>
                  <a:pt x="51709" y="395113"/>
                </a:lnTo>
                <a:lnTo>
                  <a:pt x="38371" y="390594"/>
                </a:lnTo>
                <a:lnTo>
                  <a:pt x="8407" y="362843"/>
                </a:lnTo>
                <a:lnTo>
                  <a:pt x="0" y="330579"/>
                </a:lnTo>
                <a:lnTo>
                  <a:pt x="0" y="66115"/>
                </a:lnTo>
                <a:close/>
              </a:path>
            </a:pathLst>
          </a:custGeom>
          <a:ln w="24796">
            <a:solidFill>
              <a:srgbClr val="385D89"/>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966" y="0"/>
            <a:ext cx="9127998" cy="478027"/>
          </a:xfrm>
          <a:custGeom>
            <a:avLst/>
            <a:gdLst/>
            <a:ahLst/>
            <a:cxnLst/>
            <a:rect l="l" t="t" r="r" b="b"/>
            <a:pathLst>
              <a:path w="9127998" h="478027">
                <a:moveTo>
                  <a:pt x="0" y="478027"/>
                </a:moveTo>
                <a:lnTo>
                  <a:pt x="9127998" y="478027"/>
                </a:lnTo>
                <a:lnTo>
                  <a:pt x="9127998" y="0"/>
                </a:lnTo>
                <a:lnTo>
                  <a:pt x="0" y="0"/>
                </a:lnTo>
                <a:lnTo>
                  <a:pt x="0" y="478027"/>
                </a:lnTo>
                <a:close/>
              </a:path>
            </a:pathLst>
          </a:custGeom>
          <a:solidFill>
            <a:srgbClr val="D9D9D9"/>
          </a:solidFill>
        </p:spPr>
        <p:txBody>
          <a:bodyPr wrap="square" lIns="0" tIns="0" rIns="0" bIns="0" rtlCol="0">
            <a:noAutofit/>
          </a:bodyPr>
          <a:lstStyle/>
          <a:p>
            <a:endParaRPr/>
          </a:p>
        </p:txBody>
      </p:sp>
      <p:sp>
        <p:nvSpPr>
          <p:cNvPr id="17" name="bk object 17"/>
          <p:cNvSpPr/>
          <p:nvPr/>
        </p:nvSpPr>
        <p:spPr>
          <a:xfrm>
            <a:off x="15966" y="0"/>
            <a:ext cx="9127998" cy="478027"/>
          </a:xfrm>
          <a:custGeom>
            <a:avLst/>
            <a:gdLst/>
            <a:ahLst/>
            <a:cxnLst/>
            <a:rect l="l" t="t" r="r" b="b"/>
            <a:pathLst>
              <a:path w="9127998" h="478027">
                <a:moveTo>
                  <a:pt x="0" y="478027"/>
                </a:moveTo>
                <a:lnTo>
                  <a:pt x="9127998" y="478027"/>
                </a:lnTo>
                <a:lnTo>
                  <a:pt x="9127998" y="0"/>
                </a:lnTo>
              </a:path>
            </a:pathLst>
          </a:custGeom>
          <a:ln w="25400">
            <a:solidFill>
              <a:srgbClr val="385D89"/>
            </a:solidFill>
          </a:ln>
        </p:spPr>
        <p:txBody>
          <a:bodyPr wrap="square" lIns="0" tIns="0" rIns="0" bIns="0" rtlCol="0">
            <a:noAutofit/>
          </a:bodyPr>
          <a:lstStyle/>
          <a:p>
            <a:endParaRPr/>
          </a:p>
        </p:txBody>
      </p:sp>
      <p:sp>
        <p:nvSpPr>
          <p:cNvPr id="18" name="bk object 18"/>
          <p:cNvSpPr/>
          <p:nvPr/>
        </p:nvSpPr>
        <p:spPr>
          <a:xfrm>
            <a:off x="15966" y="0"/>
            <a:ext cx="0" cy="478027"/>
          </a:xfrm>
          <a:custGeom>
            <a:avLst/>
            <a:gdLst/>
            <a:ahLst/>
            <a:cxnLst/>
            <a:rect l="l" t="t" r="r" b="b"/>
            <a:pathLst>
              <a:path h="478027">
                <a:moveTo>
                  <a:pt x="0" y="0"/>
                </a:moveTo>
                <a:lnTo>
                  <a:pt x="0" y="478027"/>
                </a:lnTo>
              </a:path>
            </a:pathLst>
          </a:custGeom>
          <a:ln w="25400">
            <a:solidFill>
              <a:srgbClr val="385D89"/>
            </a:solidFill>
          </a:ln>
        </p:spPr>
        <p:txBody>
          <a:bodyPr wrap="square" lIns="0" tIns="0" rIns="0" bIns="0" rtlCol="0">
            <a:noAutofit/>
          </a:bodyPr>
          <a:lstStyle/>
          <a:p>
            <a:endParaRPr/>
          </a:p>
        </p:txBody>
      </p:sp>
      <p:sp>
        <p:nvSpPr>
          <p:cNvPr id="19" name="bk object 19"/>
          <p:cNvSpPr/>
          <p:nvPr/>
        </p:nvSpPr>
        <p:spPr>
          <a:xfrm>
            <a:off x="8430006" y="0"/>
            <a:ext cx="678535" cy="458977"/>
          </a:xfrm>
          <a:prstGeom prst="rect">
            <a:avLst/>
          </a:prstGeom>
          <a:blipFill>
            <a:blip r:embed="rId2" cstate="print"/>
            <a:stretch>
              <a:fillRect/>
            </a:stretch>
          </a:blipFill>
        </p:spPr>
        <p:txBody>
          <a:bodyPr wrap="square" lIns="0" tIns="0" rIns="0" bIns="0" rtlCol="0">
            <a:noAutofit/>
          </a:bodyPr>
          <a:lstStyle/>
          <a:p>
            <a:endParaRPr/>
          </a:p>
        </p:txBody>
      </p:sp>
      <p:sp>
        <p:nvSpPr>
          <p:cNvPr id="20" name="bk object 20"/>
          <p:cNvSpPr/>
          <p:nvPr/>
        </p:nvSpPr>
        <p:spPr>
          <a:xfrm>
            <a:off x="7862823" y="7874"/>
            <a:ext cx="544829" cy="444246"/>
          </a:xfrm>
          <a:prstGeom prst="rect">
            <a:avLst/>
          </a:prstGeom>
          <a:blipFill>
            <a:blip r:embed="rId3" cstate="print"/>
            <a:stretch>
              <a:fillRect/>
            </a:stretch>
          </a:blipFill>
        </p:spPr>
        <p:txBody>
          <a:bodyPr wrap="square" lIns="0" tIns="0" rIns="0" bIns="0" rtlCol="0">
            <a:noAutofit/>
          </a:bodyPr>
          <a:lstStyle/>
          <a:p>
            <a:endParaRPr/>
          </a:p>
        </p:txBody>
      </p:sp>
      <p:sp>
        <p:nvSpPr>
          <p:cNvPr id="21" name="bk object 21"/>
          <p:cNvSpPr/>
          <p:nvPr/>
        </p:nvSpPr>
        <p:spPr>
          <a:xfrm>
            <a:off x="19381" y="0"/>
            <a:ext cx="1187767" cy="467105"/>
          </a:xfrm>
          <a:prstGeom prst="rect">
            <a:avLst/>
          </a:prstGeom>
          <a:blipFill>
            <a:blip r:embed="rId4" cstate="print"/>
            <a:stretch>
              <a:fillRect/>
            </a:stretch>
          </a:blipFill>
        </p:spPr>
        <p:txBody>
          <a:bodyPr wrap="square" lIns="0" tIns="0" rIns="0" bIns="0" rtlCol="0">
            <a:noAutofit/>
          </a:bodyPr>
          <a:lstStyle/>
          <a:p>
            <a:endParaRPr/>
          </a:p>
        </p:txBody>
      </p:sp>
      <p:sp>
        <p:nvSpPr>
          <p:cNvPr id="22" name="bk object 22"/>
          <p:cNvSpPr/>
          <p:nvPr/>
        </p:nvSpPr>
        <p:spPr>
          <a:xfrm>
            <a:off x="323532" y="1628775"/>
            <a:ext cx="8820467" cy="1656207"/>
          </a:xfrm>
          <a:prstGeom prst="rect">
            <a:avLst/>
          </a:prstGeom>
          <a:blipFill>
            <a:blip r:embed="rId5" cstate="print"/>
            <a:stretch>
              <a:fillRect/>
            </a:stretch>
          </a:blipFill>
        </p:spPr>
        <p:txBody>
          <a:bodyPr wrap="square" lIns="0" tIns="0" rIns="0" bIns="0" rtlCol="0">
            <a:noAutofit/>
          </a:bodyPr>
          <a:lstStyle/>
          <a:p>
            <a:endParaRPr/>
          </a:p>
        </p:txBody>
      </p:sp>
      <p:sp>
        <p:nvSpPr>
          <p:cNvPr id="23" name="bk object 23"/>
          <p:cNvSpPr/>
          <p:nvPr/>
        </p:nvSpPr>
        <p:spPr>
          <a:xfrm>
            <a:off x="251523" y="620737"/>
            <a:ext cx="2880360" cy="1072172"/>
          </a:xfrm>
          <a:prstGeom prst="rect">
            <a:avLst/>
          </a:prstGeom>
          <a:blipFill>
            <a:blip r:embed="rId6"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45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20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44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474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0761" y="128778"/>
            <a:ext cx="6602476" cy="52082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709385" y="2531685"/>
            <a:ext cx="7725228" cy="181197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9/18/2014</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57EB4-D9CE-4255-8E44-E3AF476F54F9}"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131FD-D24F-4F0A-BE9B-9E3A12CA0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0443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D187F-8505-43E5-84B2-AFDD8A870668}"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8B917-11D8-470F-9737-8DA7897014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8958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plosgenetics.org/article/info:doi/10.1371/journal.pgen.1000282" TargetMode="External"/><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www.combi-bio.eu/node/8636"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www.acdlabs.com/resources/freeware/nmr_proc/index.php" TargetMode="External"/><Relationship Id="rId2" Type="http://schemas.openxmlformats.org/officeDocument/2006/relationships/hyperlink" Target="http://mestrelab.com/" TargetMode="External"/><Relationship Id="rId1" Type="http://schemas.openxmlformats.org/officeDocument/2006/relationships/slideLayout" Target="../slideLayouts/slideLayout18.xml"/><Relationship Id="rId6" Type="http://schemas.openxmlformats.org/officeDocument/2006/relationships/hyperlink" Target="http://www.inmr.net/feat.html#SIMULATION" TargetMode="External"/><Relationship Id="rId5" Type="http://schemas.openxmlformats.org/officeDocument/2006/relationships/hyperlink" Target="http://www.perchsolutions.com/" TargetMode="External"/><Relationship Id="rId4" Type="http://schemas.openxmlformats.org/officeDocument/2006/relationships/hyperlink" Target="http://cds.dl.ac.uk/cds/download/ftp/pdf/CDS_Users_Guide.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9.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61" y="128778"/>
            <a:ext cx="6602476" cy="1242822"/>
          </a:xfrm>
        </p:spPr>
        <p:txBody>
          <a:bodyPr>
            <a:normAutofit/>
          </a:bodyPr>
          <a:lstStyle/>
          <a:p>
            <a:pPr algn="ctr"/>
            <a:r>
              <a:rPr lang="en-US" b="1" dirty="0" smtClean="0">
                <a:solidFill>
                  <a:srgbClr val="0070C0"/>
                </a:solidFill>
              </a:rPr>
              <a:t>Metabolomics in MESA</a:t>
            </a:r>
            <a:br>
              <a:rPr lang="en-US" b="1" dirty="0" smtClean="0">
                <a:solidFill>
                  <a:srgbClr val="0070C0"/>
                </a:solidFill>
              </a:rPr>
            </a:br>
            <a:r>
              <a:rPr lang="en-US" b="1" dirty="0" smtClean="0">
                <a:solidFill>
                  <a:srgbClr val="0070C0"/>
                </a:solidFill>
              </a:rPr>
              <a:t>COMBI-BIO &amp; COMBI-LIFE</a:t>
            </a:r>
            <a:endParaRPr lang="en-US" b="1" dirty="0">
              <a:solidFill>
                <a:srgbClr val="0070C0"/>
              </a:solidFill>
            </a:endParaRPr>
          </a:p>
        </p:txBody>
      </p:sp>
      <p:sp>
        <p:nvSpPr>
          <p:cNvPr id="3" name="Content Placeholder 2"/>
          <p:cNvSpPr>
            <a:spLocks noGrp="1"/>
          </p:cNvSpPr>
          <p:nvPr>
            <p:ph idx="1"/>
          </p:nvPr>
        </p:nvSpPr>
        <p:spPr/>
        <p:txBody>
          <a:bodyPr/>
          <a:lstStyle/>
          <a:p>
            <a:r>
              <a:rPr lang="en-US" sz="4800" dirty="0" smtClean="0"/>
              <a:t>Outline</a:t>
            </a:r>
          </a:p>
          <a:p>
            <a:pPr lvl="1"/>
            <a:r>
              <a:rPr lang="en-US" sz="4400" dirty="0" smtClean="0"/>
              <a:t>Description of COMBI-BIO</a:t>
            </a:r>
          </a:p>
          <a:p>
            <a:pPr lvl="1"/>
            <a:r>
              <a:rPr lang="en-US" sz="4400" dirty="0"/>
              <a:t>Preliminary COMBI-BIO data</a:t>
            </a:r>
          </a:p>
          <a:p>
            <a:pPr lvl="1"/>
            <a:r>
              <a:rPr lang="en-US" sz="4400" dirty="0"/>
              <a:t>Description of COMBI-LIFE</a:t>
            </a:r>
          </a:p>
          <a:p>
            <a:pPr lvl="1"/>
            <a:r>
              <a:rPr lang="en-US" sz="4400" dirty="0" smtClean="0"/>
              <a:t>What </a:t>
            </a:r>
            <a:r>
              <a:rPr lang="en-US" sz="4400" dirty="0" smtClean="0"/>
              <a:t>is “metabolomics</a:t>
            </a:r>
            <a:r>
              <a:rPr lang="en-US" sz="4400" dirty="0" smtClean="0"/>
              <a:t>”?</a:t>
            </a:r>
            <a:endParaRPr lang="en-US" sz="4400" dirty="0" smtClean="0"/>
          </a:p>
        </p:txBody>
      </p:sp>
    </p:spTree>
    <p:extLst>
      <p:ext uri="{BB962C8B-B14F-4D97-AF65-F5344CB8AC3E}">
        <p14:creationId xmlns:p14="http://schemas.microsoft.com/office/powerpoint/2010/main" val="346627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COMBI-BIO: GWAS</a:t>
            </a:r>
            <a:endParaRPr lang="en-US" dirty="0"/>
          </a:p>
        </p:txBody>
      </p:sp>
      <p:sp>
        <p:nvSpPr>
          <p:cNvPr id="3" name="Content Placeholder 2"/>
          <p:cNvSpPr>
            <a:spLocks noGrp="1"/>
          </p:cNvSpPr>
          <p:nvPr>
            <p:ph idx="1"/>
          </p:nvPr>
        </p:nvSpPr>
        <p:spPr/>
        <p:txBody>
          <a:bodyPr/>
          <a:lstStyle/>
          <a:p>
            <a:r>
              <a:rPr lang="en-US" dirty="0" smtClean="0"/>
              <a:t>Take some preliminary CAC-associated findings and apply genomic analyses</a:t>
            </a:r>
          </a:p>
          <a:p>
            <a:r>
              <a:rPr lang="en-US" dirty="0" smtClean="0"/>
              <a:t>Proof of principle, not definitive</a:t>
            </a:r>
            <a:endParaRPr lang="en-US" dirty="0"/>
          </a:p>
        </p:txBody>
      </p:sp>
    </p:spTree>
    <p:extLst>
      <p:ext uri="{BB962C8B-B14F-4D97-AF65-F5344CB8AC3E}">
        <p14:creationId xmlns:p14="http://schemas.microsoft.com/office/powerpoint/2010/main" val="170739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762000"/>
            <a:ext cx="5715000"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523220"/>
          </a:xfrm>
          <a:noFill/>
          <a:ln/>
        </p:spPr>
        <p:txBody>
          <a:bodyPr>
            <a:spAutoFit/>
          </a:bodyPr>
          <a:lstStyle/>
          <a:p>
            <a:pPr marL="0" indent="0" algn="ctr">
              <a:spcBef>
                <a:spcPct val="0"/>
              </a:spcBef>
              <a:buNone/>
            </a:pPr>
            <a:r>
              <a:rPr lang="en-US" altLang="en-US" sz="1400" b="1">
                <a:solidFill>
                  <a:schemeClr val="tx2"/>
                </a:solidFill>
              </a:rPr>
              <a:t>Figure 2. P-values of association assuming an additive genetic model, superposing the results obtained from all genome-wide tested metabolic traits.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r>
              <a:rPr lang="en-US" altLang="en-US" sz="1100">
                <a:solidFill>
                  <a:prstClr val="black"/>
                </a:solidFill>
              </a:rPr>
              <a:t>Gieger C, Geistlinger L, Altmaier E, Hrabé de Angelis M, et al. (2008) Genetics Meets Metabolomics: A Genome-Wide Association Study of Metabolite Profiles in Human Serum. PLoS Genet 4(11): e1000282. doi:10.1371/journal.pgen.1000282</a:t>
            </a:r>
          </a:p>
          <a:p>
            <a:r>
              <a:rPr lang="en-US" altLang="en-US" sz="1100">
                <a:solidFill>
                  <a:prstClr val="black"/>
                </a:solidFill>
                <a:hlinkClick r:id="rId3"/>
              </a:rPr>
              <a:t>http://www.plosgenetics.org/article/info:doi/10.1371/journal.pgen.1000282</a:t>
            </a:r>
            <a:endParaRPr lang="en-US" altLang="en-US" sz="1100">
              <a:solidFill>
                <a:prstClr val="black"/>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546" y="6342530"/>
            <a:ext cx="3740727"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6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b="1" dirty="0" smtClean="0"/>
              <a:t>MESA Metabolomics</a:t>
            </a:r>
            <a:endParaRPr lang="en-US" b="1" dirty="0"/>
          </a:p>
        </p:txBody>
      </p:sp>
      <p:graphicFrame>
        <p:nvGraphicFramePr>
          <p:cNvPr id="5" name="Chart 4"/>
          <p:cNvGraphicFramePr/>
          <p:nvPr>
            <p:extLst/>
          </p:nvPr>
        </p:nvGraphicFramePr>
        <p:xfrm>
          <a:off x="1526097" y="1143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21827" y="4876800"/>
            <a:ext cx="4422173" cy="369332"/>
          </a:xfrm>
          <a:prstGeom prst="rect">
            <a:avLst/>
          </a:prstGeom>
          <a:noFill/>
        </p:spPr>
        <p:txBody>
          <a:bodyPr wrap="none" rtlCol="0">
            <a:spAutoFit/>
          </a:bodyPr>
          <a:lstStyle/>
          <a:p>
            <a:r>
              <a:rPr lang="en-US" dirty="0">
                <a:solidFill>
                  <a:prstClr val="black"/>
                </a:solidFill>
              </a:rPr>
              <a:t>Sex distribution within each ethnicity is ~50%</a:t>
            </a:r>
          </a:p>
        </p:txBody>
      </p:sp>
      <p:sp>
        <p:nvSpPr>
          <p:cNvPr id="2" name="TextBox 1"/>
          <p:cNvSpPr txBox="1"/>
          <p:nvPr/>
        </p:nvSpPr>
        <p:spPr>
          <a:xfrm>
            <a:off x="385194" y="5638800"/>
            <a:ext cx="8377806" cy="1200329"/>
          </a:xfrm>
          <a:prstGeom prst="rect">
            <a:avLst/>
          </a:prstGeom>
          <a:noFill/>
        </p:spPr>
        <p:txBody>
          <a:bodyPr wrap="none" rtlCol="0">
            <a:spAutoFit/>
          </a:bodyPr>
          <a:lstStyle/>
          <a:p>
            <a:pPr algn="ctr"/>
            <a:r>
              <a:rPr lang="en-US" sz="3600" b="1" dirty="0" smtClean="0">
                <a:solidFill>
                  <a:prstClr val="black"/>
                </a:solidFill>
              </a:rPr>
              <a:t>Preliminary analysis only looked at EA and </a:t>
            </a:r>
          </a:p>
          <a:p>
            <a:pPr algn="ctr"/>
            <a:r>
              <a:rPr lang="en-US" sz="3600" b="1" dirty="0" smtClean="0">
                <a:solidFill>
                  <a:prstClr val="black"/>
                </a:solidFill>
              </a:rPr>
              <a:t>AA samples</a:t>
            </a:r>
            <a:endParaRPr lang="en-US" sz="3600" b="1" dirty="0">
              <a:solidFill>
                <a:prstClr val="black"/>
              </a:solidFill>
            </a:endParaRPr>
          </a:p>
        </p:txBody>
      </p:sp>
    </p:spTree>
    <p:extLst>
      <p:ext uri="{BB962C8B-B14F-4D97-AF65-F5344CB8AC3E}">
        <p14:creationId xmlns:p14="http://schemas.microsoft.com/office/powerpoint/2010/main" val="95533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b="1" dirty="0" smtClean="0"/>
              <a:t>11 Initial Phenotypes from COMBI-BIO</a:t>
            </a:r>
            <a:endParaRPr lang="en-US" sz="4000" b="1" dirty="0"/>
          </a:p>
        </p:txBody>
      </p:sp>
      <p:graphicFrame>
        <p:nvGraphicFramePr>
          <p:cNvPr id="3" name="Table 2"/>
          <p:cNvGraphicFramePr>
            <a:graphicFrameLocks noGrp="1"/>
          </p:cNvGraphicFramePr>
          <p:nvPr>
            <p:extLst/>
          </p:nvPr>
        </p:nvGraphicFramePr>
        <p:xfrm>
          <a:off x="1524000" y="1397000"/>
          <a:ext cx="6096000" cy="4450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UK ID</a:t>
                      </a:r>
                      <a:endParaRPr lang="en-US" dirty="0"/>
                    </a:p>
                  </a:txBody>
                  <a:tcPr/>
                </a:tc>
                <a:tc>
                  <a:txBody>
                    <a:bodyPr/>
                    <a:lstStyle/>
                    <a:p>
                      <a:r>
                        <a:rPr lang="en-US" dirty="0" smtClean="0"/>
                        <a:t>UVM ID</a:t>
                      </a:r>
                      <a:endParaRPr lang="en-US" dirty="0"/>
                    </a:p>
                  </a:txBody>
                  <a:tcPr/>
                </a:tc>
                <a:tc>
                  <a:txBody>
                    <a:bodyPr/>
                    <a:lstStyle/>
                    <a:p>
                      <a:r>
                        <a:rPr lang="en-US" dirty="0" smtClean="0"/>
                        <a:t>Compound</a:t>
                      </a:r>
                      <a:endParaRPr lang="en-US" dirty="0"/>
                    </a:p>
                  </a:txBody>
                  <a:tcPr/>
                </a:tc>
              </a:tr>
              <a:tr h="370840">
                <a:tc>
                  <a:txBody>
                    <a:bodyPr/>
                    <a:lstStyle/>
                    <a:p>
                      <a:r>
                        <a:rPr lang="en-US" dirty="0" smtClean="0"/>
                        <a:t>7.0715</a:t>
                      </a:r>
                      <a:endParaRPr lang="en-US" dirty="0"/>
                    </a:p>
                  </a:txBody>
                  <a:tcPr/>
                </a:tc>
                <a:tc>
                  <a:txBody>
                    <a:bodyPr/>
                    <a:lstStyle/>
                    <a:p>
                      <a:r>
                        <a:rPr lang="en-US" dirty="0" smtClean="0"/>
                        <a:t>a</a:t>
                      </a:r>
                      <a:endParaRPr lang="en-US" dirty="0"/>
                    </a:p>
                  </a:txBody>
                  <a:tcPr/>
                </a:tc>
                <a:tc>
                  <a:txBody>
                    <a:bodyPr/>
                    <a:lstStyle/>
                    <a:p>
                      <a:r>
                        <a:rPr lang="en-US" dirty="0" err="1" smtClean="0"/>
                        <a:t>methlylistidine</a:t>
                      </a:r>
                      <a:endParaRPr lang="en-US" dirty="0"/>
                    </a:p>
                  </a:txBody>
                  <a:tcPr/>
                </a:tc>
              </a:tr>
              <a:tr h="370840">
                <a:tc>
                  <a:txBody>
                    <a:bodyPr/>
                    <a:lstStyle/>
                    <a:p>
                      <a:r>
                        <a:rPr lang="en-US" dirty="0" smtClean="0"/>
                        <a:t>2.917375</a:t>
                      </a:r>
                      <a:endParaRPr lang="en-US" dirty="0"/>
                    </a:p>
                  </a:txBody>
                  <a:tcPr/>
                </a:tc>
                <a:tc>
                  <a:txBody>
                    <a:bodyPr/>
                    <a:lstStyle/>
                    <a:p>
                      <a:r>
                        <a:rPr lang="en-US" dirty="0" smtClean="0"/>
                        <a:t>b</a:t>
                      </a:r>
                      <a:endParaRPr lang="en-US" dirty="0"/>
                    </a:p>
                  </a:txBody>
                  <a:tcPr/>
                </a:tc>
                <a:tc>
                  <a:txBody>
                    <a:bodyPr/>
                    <a:lstStyle/>
                    <a:p>
                      <a:endParaRPr lang="en-US"/>
                    </a:p>
                  </a:txBody>
                  <a:tcPr/>
                </a:tc>
              </a:tr>
              <a:tr h="370840">
                <a:tc>
                  <a:txBody>
                    <a:bodyPr/>
                    <a:lstStyle/>
                    <a:p>
                      <a:r>
                        <a:rPr lang="en-US" dirty="0" smtClean="0"/>
                        <a:t>2.957375</a:t>
                      </a:r>
                      <a:endParaRPr lang="en-US" dirty="0"/>
                    </a:p>
                  </a:txBody>
                  <a:tcPr/>
                </a:tc>
                <a:tc>
                  <a:txBody>
                    <a:bodyPr/>
                    <a:lstStyle/>
                    <a:p>
                      <a:r>
                        <a:rPr lang="en-US" dirty="0" smtClean="0"/>
                        <a:t>c</a:t>
                      </a:r>
                      <a:endParaRPr lang="en-US" dirty="0"/>
                    </a:p>
                  </a:txBody>
                  <a:tcPr/>
                </a:tc>
                <a:tc>
                  <a:txBody>
                    <a:bodyPr/>
                    <a:lstStyle/>
                    <a:p>
                      <a:endParaRPr lang="en-US"/>
                    </a:p>
                  </a:txBody>
                  <a:tcPr/>
                </a:tc>
              </a:tr>
              <a:tr h="370840">
                <a:tc>
                  <a:txBody>
                    <a:bodyPr/>
                    <a:lstStyle/>
                    <a:p>
                      <a:r>
                        <a:rPr lang="en-US" dirty="0" smtClean="0"/>
                        <a:t>2.47325</a:t>
                      </a:r>
                      <a:endParaRPr lang="en-US" dirty="0"/>
                    </a:p>
                  </a:txBody>
                  <a:tcPr/>
                </a:tc>
                <a:tc>
                  <a:txBody>
                    <a:bodyPr/>
                    <a:lstStyle/>
                    <a:p>
                      <a:r>
                        <a:rPr lang="en-US" dirty="0" smtClean="0"/>
                        <a:t>d</a:t>
                      </a:r>
                      <a:endParaRPr lang="en-US" dirty="0"/>
                    </a:p>
                  </a:txBody>
                  <a:tcPr/>
                </a:tc>
                <a:tc>
                  <a:txBody>
                    <a:bodyPr/>
                    <a:lstStyle/>
                    <a:p>
                      <a:r>
                        <a:rPr lang="en-US" dirty="0" smtClean="0"/>
                        <a:t>glutamine</a:t>
                      </a:r>
                      <a:endParaRPr lang="en-US" dirty="0"/>
                    </a:p>
                  </a:txBody>
                  <a:tcPr/>
                </a:tc>
              </a:tr>
              <a:tr h="370840">
                <a:tc>
                  <a:txBody>
                    <a:bodyPr/>
                    <a:lstStyle/>
                    <a:p>
                      <a:r>
                        <a:rPr lang="en-US" dirty="0" smtClean="0"/>
                        <a:t>3.0415</a:t>
                      </a:r>
                      <a:endParaRPr lang="en-US" dirty="0"/>
                    </a:p>
                  </a:txBody>
                  <a:tcPr/>
                </a:tc>
                <a:tc>
                  <a:txBody>
                    <a:bodyPr/>
                    <a:lstStyle/>
                    <a:p>
                      <a:r>
                        <a:rPr lang="en-US" dirty="0" smtClean="0"/>
                        <a:t>e</a:t>
                      </a:r>
                      <a:endParaRPr lang="en-US" dirty="0"/>
                    </a:p>
                  </a:txBody>
                  <a:tcPr/>
                </a:tc>
                <a:tc>
                  <a:txBody>
                    <a:bodyPr/>
                    <a:lstStyle/>
                    <a:p>
                      <a:r>
                        <a:rPr lang="en-US" dirty="0" err="1" smtClean="0"/>
                        <a:t>putrescine</a:t>
                      </a:r>
                      <a:endParaRPr lang="en-US" dirty="0"/>
                    </a:p>
                  </a:txBody>
                  <a:tcPr/>
                </a:tc>
              </a:tr>
              <a:tr h="370840">
                <a:tc>
                  <a:txBody>
                    <a:bodyPr/>
                    <a:lstStyle/>
                    <a:p>
                      <a:r>
                        <a:rPr lang="en-US" dirty="0" smtClean="0"/>
                        <a:t>3.10625</a:t>
                      </a:r>
                      <a:endParaRPr lang="en-US" dirty="0"/>
                    </a:p>
                  </a:txBody>
                  <a:tcPr/>
                </a:tc>
                <a:tc>
                  <a:txBody>
                    <a:bodyPr/>
                    <a:lstStyle/>
                    <a:p>
                      <a:r>
                        <a:rPr lang="en-US" dirty="0" smtClean="0"/>
                        <a:t>f</a:t>
                      </a:r>
                      <a:endParaRPr lang="en-US" dirty="0"/>
                    </a:p>
                  </a:txBody>
                  <a:tcPr/>
                </a:tc>
                <a:tc>
                  <a:txBody>
                    <a:bodyPr/>
                    <a:lstStyle/>
                    <a:p>
                      <a:endParaRPr lang="en-US"/>
                    </a:p>
                  </a:txBody>
                  <a:tcPr/>
                </a:tc>
              </a:tr>
              <a:tr h="370840">
                <a:tc>
                  <a:txBody>
                    <a:bodyPr/>
                    <a:lstStyle/>
                    <a:p>
                      <a:r>
                        <a:rPr lang="en-US" dirty="0" smtClean="0"/>
                        <a:t>7.822125</a:t>
                      </a:r>
                      <a:endParaRPr lang="en-US" dirty="0"/>
                    </a:p>
                  </a:txBody>
                  <a:tcPr/>
                </a:tc>
                <a:tc>
                  <a:txBody>
                    <a:bodyPr/>
                    <a:lstStyle/>
                    <a:p>
                      <a:r>
                        <a:rPr lang="en-US" dirty="0" smtClean="0"/>
                        <a:t>g</a:t>
                      </a:r>
                      <a:endParaRPr lang="en-US" dirty="0"/>
                    </a:p>
                  </a:txBody>
                  <a:tcPr/>
                </a:tc>
                <a:tc>
                  <a:txBody>
                    <a:bodyPr/>
                    <a:lstStyle/>
                    <a:p>
                      <a:endParaRPr lang="en-US"/>
                    </a:p>
                  </a:txBody>
                  <a:tcPr/>
                </a:tc>
              </a:tr>
              <a:tr h="370840">
                <a:tc>
                  <a:txBody>
                    <a:bodyPr/>
                    <a:lstStyle/>
                    <a:p>
                      <a:r>
                        <a:rPr lang="en-US" dirty="0" smtClean="0"/>
                        <a:t>5.133625</a:t>
                      </a:r>
                      <a:endParaRPr lang="en-US" dirty="0"/>
                    </a:p>
                  </a:txBody>
                  <a:tcPr/>
                </a:tc>
                <a:tc>
                  <a:txBody>
                    <a:bodyPr/>
                    <a:lstStyle/>
                    <a:p>
                      <a:r>
                        <a:rPr lang="en-US" dirty="0" smtClean="0"/>
                        <a:t>h</a:t>
                      </a:r>
                      <a:endParaRPr lang="en-US" dirty="0"/>
                    </a:p>
                  </a:txBody>
                  <a:tcPr/>
                </a:tc>
                <a:tc>
                  <a:txBody>
                    <a:bodyPr/>
                    <a:lstStyle/>
                    <a:p>
                      <a:endParaRPr lang="en-US" dirty="0"/>
                    </a:p>
                  </a:txBody>
                  <a:tcPr/>
                </a:tc>
              </a:tr>
              <a:tr h="370840">
                <a:tc>
                  <a:txBody>
                    <a:bodyPr/>
                    <a:lstStyle/>
                    <a:p>
                      <a:r>
                        <a:rPr lang="en-US" dirty="0" smtClean="0"/>
                        <a:t>5.156</a:t>
                      </a:r>
                      <a:endParaRPr lang="en-US" dirty="0"/>
                    </a:p>
                  </a:txBody>
                  <a:tcPr/>
                </a:tc>
                <a:tc>
                  <a:txBody>
                    <a:bodyPr/>
                    <a:lstStyle/>
                    <a:p>
                      <a:r>
                        <a:rPr lang="en-US" dirty="0" err="1" smtClean="0"/>
                        <a:t>i</a:t>
                      </a:r>
                      <a:endParaRPr lang="en-US" dirty="0"/>
                    </a:p>
                  </a:txBody>
                  <a:tcPr/>
                </a:tc>
                <a:tc>
                  <a:txBody>
                    <a:bodyPr/>
                    <a:lstStyle/>
                    <a:p>
                      <a:endParaRPr lang="en-US" dirty="0"/>
                    </a:p>
                  </a:txBody>
                  <a:tcPr/>
                </a:tc>
              </a:tr>
              <a:tr h="370840">
                <a:tc>
                  <a:txBody>
                    <a:bodyPr/>
                    <a:lstStyle/>
                    <a:p>
                      <a:r>
                        <a:rPr lang="en-US" dirty="0" smtClean="0"/>
                        <a:t>5.145875</a:t>
                      </a:r>
                      <a:endParaRPr lang="en-US" dirty="0"/>
                    </a:p>
                  </a:txBody>
                  <a:tcPr/>
                </a:tc>
                <a:tc>
                  <a:txBody>
                    <a:bodyPr/>
                    <a:lstStyle/>
                    <a:p>
                      <a:r>
                        <a:rPr lang="en-US" dirty="0" smtClean="0"/>
                        <a:t>j</a:t>
                      </a:r>
                      <a:endParaRPr lang="en-US" dirty="0"/>
                    </a:p>
                  </a:txBody>
                  <a:tcPr/>
                </a:tc>
                <a:tc>
                  <a:txBody>
                    <a:bodyPr/>
                    <a:lstStyle/>
                    <a:p>
                      <a:endParaRPr lang="en-US" dirty="0"/>
                    </a:p>
                  </a:txBody>
                  <a:tcPr/>
                </a:tc>
              </a:tr>
              <a:tr h="370840">
                <a:tc>
                  <a:txBody>
                    <a:bodyPr/>
                    <a:lstStyle/>
                    <a:p>
                      <a:r>
                        <a:rPr lang="en-US" dirty="0" smtClean="0"/>
                        <a:t>5.11875</a:t>
                      </a:r>
                      <a:endParaRPr lang="en-US" dirty="0"/>
                    </a:p>
                  </a:txBody>
                  <a:tcPr/>
                </a:tc>
                <a:tc>
                  <a:txBody>
                    <a:bodyPr/>
                    <a:lstStyle/>
                    <a:p>
                      <a:r>
                        <a:rPr lang="en-US" dirty="0" smtClean="0"/>
                        <a:t>k</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7659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in EAs </a:t>
            </a:r>
            <a:endParaRPr lang="en-US" dirty="0"/>
          </a:p>
        </p:txBody>
      </p:sp>
      <p:sp>
        <p:nvSpPr>
          <p:cNvPr id="5" name="Content Placeholder 4"/>
          <p:cNvSpPr>
            <a:spLocks noGrp="1"/>
          </p:cNvSpPr>
          <p:nvPr>
            <p:ph idx="1"/>
          </p:nvPr>
        </p:nvSpPr>
        <p:spPr/>
        <p:txBody>
          <a:bodyPr/>
          <a:lstStyle/>
          <a:p>
            <a:r>
              <a:rPr lang="en-US" dirty="0" smtClean="0"/>
              <a:t>There were no statistically significant findings for </a:t>
            </a:r>
            <a:r>
              <a:rPr lang="en-US" dirty="0" smtClean="0"/>
              <a:t>any of the phenotypes</a:t>
            </a:r>
            <a:endParaRPr lang="en-US" dirty="0"/>
          </a:p>
        </p:txBody>
      </p:sp>
    </p:spTree>
    <p:extLst>
      <p:ext uri="{BB962C8B-B14F-4D97-AF65-F5344CB8AC3E}">
        <p14:creationId xmlns:p14="http://schemas.microsoft.com/office/powerpoint/2010/main" val="277732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in AAs</a:t>
            </a:r>
            <a:endParaRPr lang="en-US" dirty="0"/>
          </a:p>
        </p:txBody>
      </p:sp>
      <p:sp>
        <p:nvSpPr>
          <p:cNvPr id="3" name="Content Placeholder 2"/>
          <p:cNvSpPr>
            <a:spLocks noGrp="1"/>
          </p:cNvSpPr>
          <p:nvPr>
            <p:ph idx="1"/>
          </p:nvPr>
        </p:nvSpPr>
        <p:spPr/>
        <p:txBody>
          <a:bodyPr/>
          <a:lstStyle/>
          <a:p>
            <a:r>
              <a:rPr lang="en-US" dirty="0" smtClean="0"/>
              <a:t>There were several significant findings in AAs that appear to be robust to outlier analysis</a:t>
            </a:r>
          </a:p>
        </p:txBody>
      </p:sp>
    </p:spTree>
    <p:extLst>
      <p:ext uri="{BB962C8B-B14F-4D97-AF65-F5344CB8AC3E}">
        <p14:creationId xmlns:p14="http://schemas.microsoft.com/office/powerpoint/2010/main" val="397532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336"/>
            <a:ext cx="8229600" cy="66446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d (Glutamine)</a:t>
            </a:r>
            <a:endParaRPr lang="en-US" b="1" dirty="0">
              <a:solidFill>
                <a:prstClr val="black"/>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33400"/>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992" y="3746329"/>
            <a:ext cx="4572000" cy="3108543"/>
          </a:xfrm>
          <a:prstGeom prst="rect">
            <a:avLst/>
          </a:prstGeom>
        </p:spPr>
        <p:txBody>
          <a:bodyPr>
            <a:spAutoFit/>
          </a:bodyPr>
          <a:lstStyle/>
          <a:p>
            <a:r>
              <a:rPr lang="en-US" sz="1400" dirty="0" smtClean="0">
                <a:solidFill>
                  <a:prstClr val="black"/>
                </a:solidFill>
              </a:rPr>
              <a:t>summarize d, detail</a:t>
            </a:r>
          </a:p>
          <a:p>
            <a:r>
              <a:rPr lang="en-US" sz="1400" dirty="0" smtClean="0">
                <a:solidFill>
                  <a:prstClr val="black"/>
                </a:solidFill>
              </a:rPr>
              <a:t>-------------------------------------------------------------</a:t>
            </a:r>
          </a:p>
          <a:p>
            <a:r>
              <a:rPr lang="en-US" sz="1400" dirty="0" smtClean="0">
                <a:solidFill>
                  <a:prstClr val="black"/>
                </a:solidFill>
              </a:rPr>
              <a:t>      Percentiles           Smallest</a:t>
            </a:r>
          </a:p>
          <a:p>
            <a:r>
              <a:rPr lang="en-US" sz="1400" dirty="0" smtClean="0">
                <a:solidFill>
                  <a:prstClr val="black"/>
                </a:solidFill>
              </a:rPr>
              <a:t> 1%     .1888858       .1217605</a:t>
            </a:r>
          </a:p>
          <a:p>
            <a:r>
              <a:rPr lang="en-US" sz="1400" dirty="0" smtClean="0">
                <a:solidFill>
                  <a:prstClr val="black"/>
                </a:solidFill>
              </a:rPr>
              <a:t> 5%     .2223271       .1510181</a:t>
            </a:r>
          </a:p>
          <a:p>
            <a:r>
              <a:rPr lang="en-US" sz="1400" dirty="0" smtClean="0">
                <a:solidFill>
                  <a:prstClr val="black"/>
                </a:solidFill>
              </a:rPr>
              <a:t>10%     .2434152       .1803253       </a:t>
            </a:r>
            <a:r>
              <a:rPr lang="en-US" sz="1400" dirty="0" err="1" smtClean="0">
                <a:solidFill>
                  <a:prstClr val="black"/>
                </a:solidFill>
              </a:rPr>
              <a:t>Obs</a:t>
            </a:r>
            <a:r>
              <a:rPr lang="en-US" sz="1400" dirty="0" smtClean="0">
                <a:solidFill>
                  <a:prstClr val="black"/>
                </a:solidFill>
              </a:rPr>
              <a:t>                 480</a:t>
            </a:r>
          </a:p>
          <a:p>
            <a:r>
              <a:rPr lang="en-US" sz="1400" dirty="0" smtClean="0">
                <a:solidFill>
                  <a:prstClr val="black"/>
                </a:solidFill>
              </a:rPr>
              <a:t>25%     .2741231       .1868353       Sum of </a:t>
            </a:r>
            <a:r>
              <a:rPr lang="en-US" sz="1400" dirty="0" err="1" smtClean="0">
                <a:solidFill>
                  <a:prstClr val="black"/>
                </a:solidFill>
              </a:rPr>
              <a:t>Wgt</a:t>
            </a:r>
            <a:r>
              <a:rPr lang="en-US" sz="1400" dirty="0" smtClean="0">
                <a:solidFill>
                  <a:prstClr val="black"/>
                </a:solidFill>
              </a:rPr>
              <a:t>.         480</a:t>
            </a:r>
          </a:p>
          <a:p>
            <a:endParaRPr lang="en-US" sz="1400" dirty="0" smtClean="0">
              <a:solidFill>
                <a:prstClr val="black"/>
              </a:solidFill>
            </a:endParaRPr>
          </a:p>
          <a:p>
            <a:r>
              <a:rPr lang="en-US" sz="1400" dirty="0" smtClean="0">
                <a:solidFill>
                  <a:prstClr val="black"/>
                </a:solidFill>
              </a:rPr>
              <a:t>50%     .3003032                                Mean           .3018045</a:t>
            </a:r>
          </a:p>
          <a:p>
            <a:r>
              <a:rPr lang="en-US" sz="1400" dirty="0" smtClean="0">
                <a:solidFill>
                  <a:prstClr val="black"/>
                </a:solidFill>
              </a:rPr>
              <a:t>                                     Largest            Std. Dev.      .0464573</a:t>
            </a:r>
          </a:p>
          <a:p>
            <a:r>
              <a:rPr lang="en-US" sz="1400" dirty="0" smtClean="0">
                <a:solidFill>
                  <a:prstClr val="black"/>
                </a:solidFill>
              </a:rPr>
              <a:t>75%     .3316551       .4254486</a:t>
            </a:r>
          </a:p>
          <a:p>
            <a:r>
              <a:rPr lang="en-US" sz="1400" dirty="0" smtClean="0">
                <a:solidFill>
                  <a:prstClr val="black"/>
                </a:solidFill>
              </a:rPr>
              <a:t>90%     .3566962       .4325068       Variance       .0021583</a:t>
            </a:r>
          </a:p>
          <a:p>
            <a:r>
              <a:rPr lang="en-US" sz="1400" dirty="0" smtClean="0">
                <a:solidFill>
                  <a:prstClr val="black"/>
                </a:solidFill>
              </a:rPr>
              <a:t>95%     .3746319       .4523227       </a:t>
            </a:r>
            <a:r>
              <a:rPr lang="en-US" sz="1400" dirty="0" err="1" smtClean="0">
                <a:solidFill>
                  <a:prstClr val="black"/>
                </a:solidFill>
              </a:rPr>
              <a:t>Skewness</a:t>
            </a:r>
            <a:r>
              <a:rPr lang="en-US" sz="1400" dirty="0" smtClean="0">
                <a:solidFill>
                  <a:prstClr val="black"/>
                </a:solidFill>
              </a:rPr>
              <a:t>      -.0204826</a:t>
            </a:r>
          </a:p>
          <a:p>
            <a:r>
              <a:rPr lang="en-US" sz="1400" dirty="0" smtClean="0">
                <a:solidFill>
                  <a:prstClr val="black"/>
                </a:solidFill>
              </a:rPr>
              <a:t>99%     .4165625       .4547997       Kurtosis       3.591294</a:t>
            </a:r>
            <a:endParaRPr lang="en-US" sz="1400" dirty="0">
              <a:solidFill>
                <a:prstClr val="black"/>
              </a:solidFill>
            </a:endParaRPr>
          </a:p>
        </p:txBody>
      </p:sp>
    </p:spTree>
    <p:extLst>
      <p:ext uri="{BB962C8B-B14F-4D97-AF65-F5344CB8AC3E}">
        <p14:creationId xmlns:p14="http://schemas.microsoft.com/office/powerpoint/2010/main" val="139818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66446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d Glutamine</a:t>
            </a:r>
            <a:endParaRPr lang="en-US" b="1" dirty="0">
              <a:solidFill>
                <a:prstClr val="black"/>
              </a:solidFill>
            </a:endParaRPr>
          </a:p>
        </p:txBody>
      </p:sp>
      <p:graphicFrame>
        <p:nvGraphicFramePr>
          <p:cNvPr id="3" name="Table 2"/>
          <p:cNvGraphicFramePr>
            <a:graphicFrameLocks noGrp="1"/>
          </p:cNvGraphicFramePr>
          <p:nvPr>
            <p:extLst/>
          </p:nvPr>
        </p:nvGraphicFramePr>
        <p:xfrm>
          <a:off x="990600" y="1981200"/>
          <a:ext cx="7010402" cy="2095500"/>
        </p:xfrm>
        <a:graphic>
          <a:graphicData uri="http://schemas.openxmlformats.org/drawingml/2006/table">
            <a:tbl>
              <a:tblPr>
                <a:tableStyleId>{5C22544A-7EE6-4342-B048-85BDC9FD1C3A}</a:tableStyleId>
              </a:tblPr>
              <a:tblGrid>
                <a:gridCol w="677061"/>
                <a:gridCol w="916853"/>
                <a:gridCol w="677061"/>
                <a:gridCol w="677061"/>
                <a:gridCol w="677061"/>
                <a:gridCol w="677061"/>
                <a:gridCol w="677061"/>
                <a:gridCol w="677061"/>
                <a:gridCol w="677061"/>
                <a:gridCol w="677061"/>
              </a:tblGrid>
              <a:tr h="190500">
                <a:tc>
                  <a:txBody>
                    <a:bodyPr/>
                    <a:lstStyle/>
                    <a:p>
                      <a:pPr algn="ctr" fontAlgn="b"/>
                      <a:r>
                        <a:rPr lang="en-US" sz="1100" u="none" strike="noStrike" dirty="0">
                          <a:effectLst/>
                        </a:rPr>
                        <a:t>CHR</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SNP</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b="0" i="0" u="none" strike="noStrike" dirty="0" smtClean="0">
                          <a:solidFill>
                            <a:schemeClr val="dk1"/>
                          </a:solidFill>
                          <a:effectLst/>
                          <a:latin typeface="+mn-lt"/>
                        </a:rPr>
                        <a:t>Gene</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A1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A2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FRQ</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INFO</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BETA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SE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P</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dirty="0">
                          <a:solidFill>
                            <a:srgbClr val="FF0000"/>
                          </a:solidFill>
                          <a:effectLst/>
                        </a:rPr>
                        <a:t>1</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rs2997977</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dirty="0" smtClean="0">
                          <a:solidFill>
                            <a:srgbClr val="FF0000"/>
                          </a:solidFill>
                          <a:effectLst/>
                        </a:rPr>
                        <a:t>RYR2</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A</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G</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0.4872</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0.9306</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0.0147</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a:solidFill>
                            <a:srgbClr val="FF0000"/>
                          </a:solidFill>
                          <a:effectLst/>
                        </a:rPr>
                        <a:t>0.003</a:t>
                      </a:r>
                      <a:endParaRPr lang="en-US" sz="1100" b="0" i="0" u="none" strike="noStrike">
                        <a:solidFill>
                          <a:srgbClr val="FF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1.89E-06</a:t>
                      </a:r>
                      <a:endParaRPr lang="en-US" sz="1100" b="0" i="0" u="none" strike="noStrike" dirty="0">
                        <a:solidFill>
                          <a:srgbClr val="FF0000"/>
                        </a:solidFill>
                        <a:effectLst/>
                        <a:latin typeface="Calibri"/>
                      </a:endParaRPr>
                    </a:p>
                  </a:txBody>
                  <a:tcPr marL="9525" marR="9525" marT="9525" marB="0" anchor="b"/>
                </a:tc>
              </a:tr>
              <a:tr h="190500">
                <a:tc>
                  <a:txBody>
                    <a:bodyPr/>
                    <a:lstStyle/>
                    <a:p>
                      <a:pPr algn="ctr" fontAlgn="b"/>
                      <a:r>
                        <a:rPr lang="en-US" sz="1100" u="none" strike="noStrike" dirty="0">
                          <a:effectLst/>
                        </a:rPr>
                        <a:t>7</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rs10224073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err="1" smtClean="0">
                          <a:effectLst/>
                        </a:rPr>
                        <a:t>intergenic</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0.407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0.4784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0.0198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0.0043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6.18E-06</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rs3766840</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smtClean="0">
                          <a:effectLst/>
                        </a:rPr>
                        <a:t>RYR2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G</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0.6929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0.9624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0.0143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1.33E-05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rs11083725</a:t>
                      </a:r>
                      <a:endParaRPr lang="en-US" sz="1100" b="0"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0.4173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0.4679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0.0188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0.0044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2.10E-05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rs6664907</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0.1775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1.0692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2.31E-05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rs2854327</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G</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0.3784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0.9015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-0.0135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3.38E-05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rs2285893</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C</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G</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0.3201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0.8251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-0.0146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3.42E-05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rs11867465</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A</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G</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0.3553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1.0153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-0.0128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3.73E-05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rs6915612</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G</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0.0731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0.7365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0.0275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0.0066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4.00E-05</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rs8078423</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G</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0.3163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0.8443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-0.0144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0.0035</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4.18E-05</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4" name="Rectangle 3"/>
          <p:cNvSpPr/>
          <p:nvPr/>
        </p:nvSpPr>
        <p:spPr>
          <a:xfrm>
            <a:off x="1066800" y="4343400"/>
            <a:ext cx="6934200" cy="923330"/>
          </a:xfrm>
          <a:prstGeom prst="rect">
            <a:avLst/>
          </a:prstGeom>
        </p:spPr>
        <p:txBody>
          <a:bodyPr wrap="square">
            <a:spAutoFit/>
          </a:bodyPr>
          <a:lstStyle/>
          <a:p>
            <a:r>
              <a:rPr lang="en-US" dirty="0" smtClean="0">
                <a:solidFill>
                  <a:prstClr val="black"/>
                </a:solidFill>
              </a:rPr>
              <a:t>Ryanodine receptor 2 (RYR2) is a protein found primarily in cardiac muscle; functions as a component of a calcium channel that supplies ions to the cardiac muscle.</a:t>
            </a:r>
            <a:endParaRPr lang="en-US" dirty="0">
              <a:solidFill>
                <a:prstClr val="black"/>
              </a:solidFill>
            </a:endParaRPr>
          </a:p>
        </p:txBody>
      </p:sp>
    </p:spTree>
    <p:extLst>
      <p:ext uri="{BB962C8B-B14F-4D97-AF65-F5344CB8AC3E}">
        <p14:creationId xmlns:p14="http://schemas.microsoft.com/office/powerpoint/2010/main" val="176270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336"/>
            <a:ext cx="8229600" cy="1274064"/>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l: h, </a:t>
            </a:r>
            <a:r>
              <a:rPr lang="en-US" b="1" dirty="0" err="1" smtClean="0">
                <a:solidFill>
                  <a:prstClr val="black"/>
                </a:solidFill>
              </a:rPr>
              <a:t>i</a:t>
            </a:r>
            <a:r>
              <a:rPr lang="en-US" b="1" dirty="0" smtClean="0">
                <a:solidFill>
                  <a:prstClr val="black"/>
                </a:solidFill>
              </a:rPr>
              <a:t>, </a:t>
            </a:r>
            <a:r>
              <a:rPr lang="en-US" b="1" dirty="0" smtClean="0">
                <a:solidFill>
                  <a:prstClr val="black"/>
                </a:solidFill>
              </a:rPr>
              <a:t>j, and k combined</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143000"/>
            <a:ext cx="5114925"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05200"/>
            <a:ext cx="4572000" cy="3108543"/>
          </a:xfrm>
          <a:prstGeom prst="rect">
            <a:avLst/>
          </a:prstGeom>
        </p:spPr>
        <p:txBody>
          <a:bodyPr>
            <a:spAutoFit/>
          </a:bodyPr>
          <a:lstStyle/>
          <a:p>
            <a:r>
              <a:rPr lang="en-US" sz="1400" dirty="0">
                <a:solidFill>
                  <a:prstClr val="black"/>
                </a:solidFill>
              </a:rPr>
              <a:t>summarize l, detail</a:t>
            </a:r>
          </a:p>
          <a:p>
            <a:r>
              <a:rPr lang="en-US" sz="1400" dirty="0" smtClean="0">
                <a:solidFill>
                  <a:prstClr val="black"/>
                </a:solidFill>
              </a:rPr>
              <a:t>-------------------------------------------------------------</a:t>
            </a:r>
            <a:endParaRPr lang="en-US" sz="1400" dirty="0">
              <a:solidFill>
                <a:prstClr val="black"/>
              </a:solidFill>
            </a:endParaRPr>
          </a:p>
          <a:p>
            <a:r>
              <a:rPr lang="en-US" sz="1400" dirty="0">
                <a:solidFill>
                  <a:prstClr val="black"/>
                </a:solidFill>
              </a:rPr>
              <a:t>      Percentiles     </a:t>
            </a:r>
            <a:r>
              <a:rPr lang="en-US" sz="1400" dirty="0" smtClean="0">
                <a:solidFill>
                  <a:prstClr val="black"/>
                </a:solidFill>
              </a:rPr>
              <a:t>       Smallest</a:t>
            </a:r>
            <a:endParaRPr lang="en-US" sz="1400" dirty="0">
              <a:solidFill>
                <a:prstClr val="black"/>
              </a:solidFill>
            </a:endParaRPr>
          </a:p>
          <a:p>
            <a:r>
              <a:rPr lang="en-US" sz="1400" dirty="0">
                <a:solidFill>
                  <a:prstClr val="black"/>
                </a:solidFill>
              </a:rPr>
              <a:t> 1%     .1679567       .1612863</a:t>
            </a:r>
          </a:p>
          <a:p>
            <a:r>
              <a:rPr lang="en-US" sz="1400" dirty="0">
                <a:solidFill>
                  <a:prstClr val="black"/>
                </a:solidFill>
              </a:rPr>
              <a:t> 5%     .1747367       .1663296</a:t>
            </a:r>
          </a:p>
          <a:p>
            <a:r>
              <a:rPr lang="en-US" sz="1400" dirty="0">
                <a:solidFill>
                  <a:prstClr val="black"/>
                </a:solidFill>
              </a:rPr>
              <a:t>10%     .1775162       .1665104       </a:t>
            </a:r>
            <a:r>
              <a:rPr lang="en-US" sz="1400" dirty="0" err="1">
                <a:solidFill>
                  <a:prstClr val="black"/>
                </a:solidFill>
              </a:rPr>
              <a:t>Obs</a:t>
            </a:r>
            <a:r>
              <a:rPr lang="en-US" sz="1400" dirty="0">
                <a:solidFill>
                  <a:prstClr val="black"/>
                </a:solidFill>
              </a:rPr>
              <a:t>                 477</a:t>
            </a:r>
          </a:p>
          <a:p>
            <a:r>
              <a:rPr lang="en-US" sz="1400" dirty="0">
                <a:solidFill>
                  <a:prstClr val="black"/>
                </a:solidFill>
              </a:rPr>
              <a:t>25%     .1836087       .1667834       Sum of </a:t>
            </a:r>
            <a:r>
              <a:rPr lang="en-US" sz="1400" dirty="0" err="1">
                <a:solidFill>
                  <a:prstClr val="black"/>
                </a:solidFill>
              </a:rPr>
              <a:t>Wgt</a:t>
            </a:r>
            <a:r>
              <a:rPr lang="en-US" sz="1400" dirty="0">
                <a:solidFill>
                  <a:prstClr val="black"/>
                </a:solidFill>
              </a:rPr>
              <a:t>.         477</a:t>
            </a:r>
          </a:p>
          <a:p>
            <a:endParaRPr lang="en-US" sz="1400" dirty="0">
              <a:solidFill>
                <a:prstClr val="black"/>
              </a:solidFill>
            </a:endParaRPr>
          </a:p>
          <a:p>
            <a:r>
              <a:rPr lang="en-US" sz="1400" dirty="0">
                <a:solidFill>
                  <a:prstClr val="black"/>
                </a:solidFill>
              </a:rPr>
              <a:t>50%     .1900646                       </a:t>
            </a:r>
            <a:r>
              <a:rPr lang="en-US" sz="1400" dirty="0" smtClean="0">
                <a:solidFill>
                  <a:prstClr val="black"/>
                </a:solidFill>
              </a:rPr>
              <a:t>          Mean             </a:t>
            </a:r>
            <a:r>
              <a:rPr lang="en-US" sz="1400" dirty="0">
                <a:solidFill>
                  <a:prstClr val="black"/>
                </a:solidFill>
              </a:rPr>
              <a:t>.19147</a:t>
            </a:r>
          </a:p>
          <a:p>
            <a:r>
              <a:rPr lang="en-US" sz="1400" dirty="0">
                <a:solidFill>
                  <a:prstClr val="black"/>
                </a:solidFill>
              </a:rPr>
              <a:t>                       </a:t>
            </a:r>
            <a:r>
              <a:rPr lang="en-US" sz="1400" dirty="0" smtClean="0">
                <a:solidFill>
                  <a:prstClr val="black"/>
                </a:solidFill>
              </a:rPr>
              <a:t>                </a:t>
            </a:r>
            <a:r>
              <a:rPr lang="en-US" sz="1400" dirty="0">
                <a:solidFill>
                  <a:prstClr val="black"/>
                </a:solidFill>
              </a:rPr>
              <a:t>Largest      </a:t>
            </a:r>
            <a:r>
              <a:rPr lang="en-US" sz="1400" dirty="0" smtClean="0">
                <a:solidFill>
                  <a:prstClr val="black"/>
                </a:solidFill>
              </a:rPr>
              <a:t>    </a:t>
            </a:r>
            <a:r>
              <a:rPr lang="en-US" sz="1400" dirty="0">
                <a:solidFill>
                  <a:prstClr val="black"/>
                </a:solidFill>
              </a:rPr>
              <a:t>Std. Dev.      .0117362</a:t>
            </a:r>
          </a:p>
          <a:p>
            <a:r>
              <a:rPr lang="en-US" sz="1400" dirty="0">
                <a:solidFill>
                  <a:prstClr val="black"/>
                </a:solidFill>
              </a:rPr>
              <a:t>75%     .1982072       .2256052</a:t>
            </a:r>
          </a:p>
          <a:p>
            <a:r>
              <a:rPr lang="en-US" sz="1400" dirty="0">
                <a:solidFill>
                  <a:prstClr val="black"/>
                </a:solidFill>
              </a:rPr>
              <a:t>90%     .2055684       .2272422       Variance       .0001377</a:t>
            </a:r>
          </a:p>
          <a:p>
            <a:r>
              <a:rPr lang="en-US" sz="1400" dirty="0">
                <a:solidFill>
                  <a:prstClr val="black"/>
                </a:solidFill>
              </a:rPr>
              <a:t>95%     .2158724       .2277204       </a:t>
            </a:r>
            <a:r>
              <a:rPr lang="en-US" sz="1400" dirty="0" err="1">
                <a:solidFill>
                  <a:prstClr val="black"/>
                </a:solidFill>
              </a:rPr>
              <a:t>Skewness</a:t>
            </a:r>
            <a:r>
              <a:rPr lang="en-US" sz="1400" dirty="0">
                <a:solidFill>
                  <a:prstClr val="black"/>
                </a:solidFill>
              </a:rPr>
              <a:t>       .6274575</a:t>
            </a:r>
          </a:p>
          <a:p>
            <a:r>
              <a:rPr lang="en-US" sz="1400" dirty="0">
                <a:solidFill>
                  <a:prstClr val="black"/>
                </a:solidFill>
              </a:rPr>
              <a:t>99%     .2244589        .233862      </a:t>
            </a:r>
            <a:r>
              <a:rPr lang="en-US" sz="1400" dirty="0" smtClean="0">
                <a:solidFill>
                  <a:prstClr val="black"/>
                </a:solidFill>
              </a:rPr>
              <a:t>   </a:t>
            </a:r>
            <a:r>
              <a:rPr lang="en-US" sz="1400" dirty="0">
                <a:solidFill>
                  <a:prstClr val="black"/>
                </a:solidFill>
              </a:rPr>
              <a:t>Kurtosis       3.618943</a:t>
            </a:r>
          </a:p>
        </p:txBody>
      </p:sp>
    </p:spTree>
    <p:extLst>
      <p:ext uri="{BB962C8B-B14F-4D97-AF65-F5344CB8AC3E}">
        <p14:creationId xmlns:p14="http://schemas.microsoft.com/office/powerpoint/2010/main" val="706979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675" y="228600"/>
            <a:ext cx="8229600" cy="66446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l</a:t>
            </a:r>
            <a:endParaRPr lang="en-US"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644546"/>
              </p:ext>
            </p:extLst>
          </p:nvPr>
        </p:nvGraphicFramePr>
        <p:xfrm>
          <a:off x="485774" y="1066800"/>
          <a:ext cx="8153402" cy="2905287"/>
        </p:xfrm>
        <a:graphic>
          <a:graphicData uri="http://schemas.openxmlformats.org/drawingml/2006/table">
            <a:tbl>
              <a:tblPr/>
              <a:tblGrid>
                <a:gridCol w="722453"/>
                <a:gridCol w="825661"/>
                <a:gridCol w="825661"/>
                <a:gridCol w="825661"/>
                <a:gridCol w="825661"/>
                <a:gridCol w="825661"/>
                <a:gridCol w="825661"/>
                <a:gridCol w="825661"/>
                <a:gridCol w="825661"/>
                <a:gridCol w="825661"/>
              </a:tblGrid>
              <a:tr h="264117">
                <a:tc>
                  <a:txBody>
                    <a:bodyPr/>
                    <a:lstStyle/>
                    <a:p>
                      <a:pPr algn="ctr" fontAlgn="b"/>
                      <a:r>
                        <a:rPr lang="en-US" sz="1100" b="0" i="0" u="none" strike="noStrike" dirty="0">
                          <a:solidFill>
                            <a:srgbClr val="000000"/>
                          </a:solidFill>
                          <a:effectLst/>
                          <a:latin typeface="Calibri"/>
                        </a:rPr>
                        <a:t>CHR</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SNP</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chemeClr val="dk1"/>
                          </a:solidFill>
                          <a:effectLst/>
                          <a:latin typeface="+mn-lt"/>
                        </a:rPr>
                        <a:t>Gene</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A1</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000000"/>
                          </a:solidFill>
                          <a:effectLst/>
                          <a:latin typeface="Calibri"/>
                        </a:rPr>
                        <a:t>A2</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FRQ</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INFO</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BETA</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SE</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000000"/>
                          </a:solidFill>
                          <a:effectLst/>
                          <a:latin typeface="Calibri"/>
                        </a:rPr>
                        <a:t>P</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dirty="0">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rs97713</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u="none" strike="noStrike" dirty="0" err="1" smtClean="0">
                          <a:solidFill>
                            <a:srgbClr val="FF0000"/>
                          </a:solidFill>
                          <a:effectLst/>
                        </a:rPr>
                        <a:t>intergenic</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A</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G</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0.6047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0.4814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-0.0057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0.0011</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7.48E-07</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rs3776455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err="1" smtClean="0">
                          <a:solidFill>
                            <a:srgbClr val="FF0000"/>
                          </a:solidFill>
                          <a:effectLst/>
                          <a:latin typeface="Calibri"/>
                        </a:rPr>
                        <a:t>intergenic</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C</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0.5073</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1.0983</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0.0036</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1.35E-06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rs10475399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err="1" smtClean="0">
                          <a:solidFill>
                            <a:srgbClr val="FF0000"/>
                          </a:solidFill>
                          <a:effectLst/>
                          <a:latin typeface="Calibri"/>
                        </a:rPr>
                        <a:t>intergenic</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A</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G</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0.5081</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1.0975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0.0036</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1.39E-06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rs8659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rgbClr val="FF0000"/>
                          </a:solidFill>
                          <a:effectLst/>
                          <a:latin typeface="Calibri"/>
                        </a:rPr>
                        <a:t>MTRR</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A</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0.4903</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1.0982</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-0.0036</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1.49E-06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rs13166314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err="1" smtClean="0">
                          <a:solidFill>
                            <a:srgbClr val="FF0000"/>
                          </a:solidFill>
                          <a:effectLst/>
                          <a:latin typeface="Calibri"/>
                        </a:rPr>
                        <a:t>intergenic</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A</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0.5097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1.0824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0.0036</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0.0007</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1.50E-06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rs1046014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rgbClr val="FF0000"/>
                          </a:solidFill>
                          <a:effectLst/>
                          <a:latin typeface="Calibri"/>
                        </a:rPr>
                        <a:t>FASTKD3</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C</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0.3341</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0.0042</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1.64E-06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rs3733784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u="none" strike="noStrike" dirty="0" smtClean="0">
                          <a:solidFill>
                            <a:srgbClr val="FF0000"/>
                          </a:solidFill>
                          <a:effectLst/>
                        </a:rPr>
                        <a:t>FASTKD3</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C</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0.3459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0.9514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0.0008</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2.34E-06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rs11134265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rgbClr val="FF0000"/>
                          </a:solidFill>
                          <a:effectLst/>
                          <a:latin typeface="Calibri"/>
                        </a:rPr>
                        <a:t>FASTKD3</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C</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0.3459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0.9494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-0.004</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0.0008</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2.35E-06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rs162026</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rgbClr val="FF0000"/>
                          </a:solidFill>
                          <a:effectLst/>
                          <a:latin typeface="Calibri"/>
                        </a:rPr>
                        <a:t>FASTKD3</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G</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T</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0.6132</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0.9678</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-0.0039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0.0008</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2.79E-06</a:t>
                      </a:r>
                    </a:p>
                  </a:txBody>
                  <a:tcPr marL="9525" marR="9525" marT="9525" marB="0" anchor="b">
                    <a:lnL>
                      <a:noFill/>
                    </a:lnL>
                    <a:lnR>
                      <a:noFill/>
                    </a:lnR>
                    <a:lnT>
                      <a:noFill/>
                    </a:lnT>
                    <a:lnB>
                      <a:noFill/>
                    </a:lnB>
                    <a:solidFill>
                      <a:schemeClr val="tx2">
                        <a:lumMod val="20000"/>
                        <a:lumOff val="80000"/>
                      </a:schemeClr>
                    </a:solidFill>
                  </a:tcPr>
                </a:tc>
              </a:tr>
              <a:tr h="264117">
                <a:tc>
                  <a:txBody>
                    <a:bodyPr/>
                    <a:lstStyle/>
                    <a:p>
                      <a:pPr algn="ctr" fontAlgn="b"/>
                      <a:r>
                        <a:rPr lang="en-US" sz="1100" b="0" i="0" u="none" strike="noStrike">
                          <a:solidFill>
                            <a:srgbClr val="FF0000"/>
                          </a:solidFill>
                          <a:effectLst/>
                          <a:latin typeface="Calibri"/>
                        </a:rPr>
                        <a:t>5</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rs326210</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smtClean="0">
                          <a:solidFill>
                            <a:srgbClr val="FF0000"/>
                          </a:solidFill>
                          <a:effectLst/>
                          <a:latin typeface="Calibri"/>
                        </a:rPr>
                        <a:t>FASTKD3</a:t>
                      </a:r>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C</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a:solidFill>
                            <a:srgbClr val="FF0000"/>
                          </a:solidFill>
                          <a:effectLst/>
                          <a:latin typeface="Calibri"/>
                        </a:rPr>
                        <a:t>G</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0.3882</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0.953</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0.0039</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0.0008</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100" b="0" i="0" u="none" strike="noStrike" dirty="0">
                          <a:solidFill>
                            <a:srgbClr val="FF0000"/>
                          </a:solidFill>
                          <a:effectLst/>
                          <a:latin typeface="Calibri"/>
                        </a:rPr>
                        <a:t>2.85E-06</a:t>
                      </a:r>
                    </a:p>
                  </a:txBody>
                  <a:tcPr marL="9525" marR="9525" marT="9525" marB="0" anchor="b">
                    <a:lnL>
                      <a:noFill/>
                    </a:lnL>
                    <a:lnR>
                      <a:noFill/>
                    </a:lnR>
                    <a:lnT>
                      <a:noFill/>
                    </a:lnT>
                    <a:lnB>
                      <a:noFill/>
                    </a:lnB>
                    <a:solidFill>
                      <a:schemeClr val="tx2">
                        <a:lumMod val="20000"/>
                        <a:lumOff val="80000"/>
                      </a:schemeClr>
                    </a:solidFill>
                  </a:tcPr>
                </a:tc>
              </a:tr>
            </a:tbl>
          </a:graphicData>
        </a:graphic>
      </p:graphicFrame>
      <p:sp>
        <p:nvSpPr>
          <p:cNvPr id="4" name="Rectangle 3"/>
          <p:cNvSpPr/>
          <p:nvPr/>
        </p:nvSpPr>
        <p:spPr>
          <a:xfrm>
            <a:off x="447674" y="4267200"/>
            <a:ext cx="8162925" cy="1477328"/>
          </a:xfrm>
          <a:prstGeom prst="rect">
            <a:avLst/>
          </a:prstGeom>
        </p:spPr>
        <p:txBody>
          <a:bodyPr wrap="square">
            <a:spAutoFit/>
          </a:bodyPr>
          <a:lstStyle/>
          <a:p>
            <a:r>
              <a:rPr lang="en-US" dirty="0" smtClean="0">
                <a:solidFill>
                  <a:prstClr val="black"/>
                </a:solidFill>
              </a:rPr>
              <a:t>MTRR  -  methionine synthase reductase.</a:t>
            </a:r>
          </a:p>
          <a:p>
            <a:endParaRPr lang="en-US" dirty="0" smtClean="0">
              <a:solidFill>
                <a:prstClr val="black"/>
              </a:solidFill>
            </a:endParaRPr>
          </a:p>
          <a:p>
            <a:r>
              <a:rPr lang="en-US" dirty="0" smtClean="0">
                <a:solidFill>
                  <a:prstClr val="black"/>
                </a:solidFill>
              </a:rPr>
              <a:t>FASTKD3 – FAST kinase domains 3. The members of this family are ubiquitously expressed and are generally most abundant in mitochondria-enriched tissues such as heart, skeletal muscle and brown-adipose tissue. </a:t>
            </a:r>
            <a:endParaRPr lang="en-US" dirty="0">
              <a:solidFill>
                <a:prstClr val="black"/>
              </a:solidFill>
            </a:endParaRPr>
          </a:p>
        </p:txBody>
      </p:sp>
    </p:spTree>
    <p:extLst>
      <p:ext uri="{BB962C8B-B14F-4D97-AF65-F5344CB8AC3E}">
        <p14:creationId xmlns:p14="http://schemas.microsoft.com/office/powerpoint/2010/main" val="1791358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72790" y="1488821"/>
            <a:ext cx="2600325" cy="711835"/>
          </a:xfrm>
          <a:prstGeom prst="rect">
            <a:avLst/>
          </a:prstGeom>
        </p:spPr>
        <p:txBody>
          <a:bodyPr vert="horz" wrap="square" lIns="0" tIns="0" rIns="0" bIns="0" rtlCol="0">
            <a:noAutofit/>
          </a:bodyPr>
          <a:lstStyle/>
          <a:p>
            <a:pPr marL="12700"/>
            <a:r>
              <a:rPr sz="4400" spc="-35" dirty="0" smtClean="0">
                <a:solidFill>
                  <a:prstClr val="black"/>
                </a:solidFill>
                <a:cs typeface="Calibri"/>
              </a:rPr>
              <a:t>C</a:t>
            </a:r>
            <a:r>
              <a:rPr sz="4400" dirty="0" smtClean="0">
                <a:solidFill>
                  <a:prstClr val="black"/>
                </a:solidFill>
                <a:cs typeface="Calibri"/>
              </a:rPr>
              <a:t>OMBI</a:t>
            </a:r>
            <a:r>
              <a:rPr sz="4400" spc="-5" dirty="0" smtClean="0">
                <a:solidFill>
                  <a:prstClr val="black"/>
                </a:solidFill>
                <a:cs typeface="Calibri"/>
              </a:rPr>
              <a:t>-</a:t>
            </a:r>
            <a:r>
              <a:rPr sz="4400" dirty="0" smtClean="0">
                <a:solidFill>
                  <a:prstClr val="black"/>
                </a:solidFill>
                <a:cs typeface="Calibri"/>
              </a:rPr>
              <a:t>BIO</a:t>
            </a:r>
            <a:endParaRPr sz="4400">
              <a:solidFill>
                <a:prstClr val="black"/>
              </a:solidFill>
              <a:cs typeface="Calibri"/>
            </a:endParaRPr>
          </a:p>
        </p:txBody>
      </p:sp>
      <p:sp>
        <p:nvSpPr>
          <p:cNvPr id="3" name="object 3"/>
          <p:cNvSpPr txBox="1"/>
          <p:nvPr/>
        </p:nvSpPr>
        <p:spPr>
          <a:xfrm>
            <a:off x="1072083" y="2658109"/>
            <a:ext cx="6888480" cy="1009015"/>
          </a:xfrm>
          <a:prstGeom prst="rect">
            <a:avLst/>
          </a:prstGeom>
        </p:spPr>
        <p:txBody>
          <a:bodyPr vert="horz" wrap="square" lIns="0" tIns="0" rIns="0" bIns="0" rtlCol="0">
            <a:noAutofit/>
          </a:bodyPr>
          <a:lstStyle/>
          <a:p>
            <a:pPr algn="ctr"/>
            <a:r>
              <a:rPr sz="3200" dirty="0" smtClean="0">
                <a:solidFill>
                  <a:srgbClr val="C00000"/>
                </a:solidFill>
                <a:cs typeface="Calibri"/>
              </a:rPr>
              <a:t>D</a:t>
            </a:r>
            <a:r>
              <a:rPr sz="3200" spc="-20" dirty="0" smtClean="0">
                <a:solidFill>
                  <a:srgbClr val="C00000"/>
                </a:solidFill>
                <a:cs typeface="Calibri"/>
              </a:rPr>
              <a:t>e</a:t>
            </a:r>
            <a:r>
              <a:rPr sz="3200" spc="-35" dirty="0" smtClean="0">
                <a:solidFill>
                  <a:srgbClr val="C00000"/>
                </a:solidFill>
                <a:cs typeface="Calibri"/>
              </a:rPr>
              <a:t>v</a:t>
            </a:r>
            <a:r>
              <a:rPr sz="3200" dirty="0" smtClean="0">
                <a:solidFill>
                  <a:srgbClr val="C00000"/>
                </a:solidFill>
                <a:cs typeface="Calibri"/>
              </a:rPr>
              <a:t>elop</a:t>
            </a:r>
            <a:r>
              <a:rPr sz="3200" spc="-15" dirty="0" smtClean="0">
                <a:solidFill>
                  <a:srgbClr val="C00000"/>
                </a:solidFill>
                <a:cs typeface="Calibri"/>
              </a:rPr>
              <a:t>m</a:t>
            </a:r>
            <a:r>
              <a:rPr sz="3200" dirty="0" smtClean="0">
                <a:solidFill>
                  <a:srgbClr val="C00000"/>
                </a:solidFill>
                <a:cs typeface="Calibri"/>
              </a:rPr>
              <a:t>e</a:t>
            </a:r>
            <a:r>
              <a:rPr sz="3200" spc="-30" dirty="0" smtClean="0">
                <a:solidFill>
                  <a:srgbClr val="C00000"/>
                </a:solidFill>
                <a:cs typeface="Calibri"/>
              </a:rPr>
              <a:t>n</a:t>
            </a:r>
            <a:r>
              <a:rPr sz="3200" dirty="0" smtClean="0">
                <a:solidFill>
                  <a:srgbClr val="C00000"/>
                </a:solidFill>
                <a:cs typeface="Calibri"/>
              </a:rPr>
              <a:t>t of</a:t>
            </a:r>
            <a:r>
              <a:rPr sz="3200" spc="-5" dirty="0" smtClean="0">
                <a:solidFill>
                  <a:srgbClr val="C00000"/>
                </a:solidFill>
                <a:cs typeface="Calibri"/>
              </a:rPr>
              <a:t> </a:t>
            </a:r>
            <a:r>
              <a:rPr sz="3200" spc="-30" dirty="0" smtClean="0">
                <a:solidFill>
                  <a:srgbClr val="C00000"/>
                </a:solidFill>
                <a:cs typeface="Calibri"/>
              </a:rPr>
              <a:t>C</a:t>
            </a:r>
            <a:r>
              <a:rPr sz="3200" dirty="0" smtClean="0">
                <a:solidFill>
                  <a:srgbClr val="C00000"/>
                </a:solidFill>
                <a:cs typeface="Calibri"/>
              </a:rPr>
              <a:t>OMB</a:t>
            </a:r>
            <a:r>
              <a:rPr sz="3200" spc="-15" dirty="0" smtClean="0">
                <a:solidFill>
                  <a:srgbClr val="C00000"/>
                </a:solidFill>
                <a:cs typeface="Calibri"/>
              </a:rPr>
              <a:t>I</a:t>
            </a:r>
            <a:r>
              <a:rPr sz="3200" dirty="0" smtClean="0">
                <a:solidFill>
                  <a:srgbClr val="C00000"/>
                </a:solidFill>
                <a:cs typeface="Calibri"/>
              </a:rPr>
              <a:t>n</a:t>
            </a:r>
            <a:r>
              <a:rPr sz="3200" spc="-30" dirty="0" smtClean="0">
                <a:solidFill>
                  <a:srgbClr val="C00000"/>
                </a:solidFill>
                <a:cs typeface="Calibri"/>
              </a:rPr>
              <a:t>a</a:t>
            </a:r>
            <a:r>
              <a:rPr sz="3200" spc="-45" dirty="0" smtClean="0">
                <a:solidFill>
                  <a:srgbClr val="C00000"/>
                </a:solidFill>
                <a:cs typeface="Calibri"/>
              </a:rPr>
              <a:t>t</a:t>
            </a:r>
            <a:r>
              <a:rPr sz="3200" dirty="0" smtClean="0">
                <a:solidFill>
                  <a:srgbClr val="C00000"/>
                </a:solidFill>
                <a:cs typeface="Calibri"/>
              </a:rPr>
              <a:t>orial</a:t>
            </a:r>
            <a:endParaRPr sz="3200">
              <a:solidFill>
                <a:prstClr val="black"/>
              </a:solidFill>
              <a:cs typeface="Calibri"/>
            </a:endParaRPr>
          </a:p>
          <a:p>
            <a:pPr algn="ctr"/>
            <a:r>
              <a:rPr sz="3200" dirty="0" smtClean="0">
                <a:solidFill>
                  <a:srgbClr val="C00000"/>
                </a:solidFill>
                <a:cs typeface="Calibri"/>
              </a:rPr>
              <a:t>BIOmar</a:t>
            </a:r>
            <a:r>
              <a:rPr sz="3200" spc="-125" dirty="0" smtClean="0">
                <a:solidFill>
                  <a:srgbClr val="C00000"/>
                </a:solidFill>
                <a:cs typeface="Calibri"/>
              </a:rPr>
              <a:t>k</a:t>
            </a:r>
            <a:r>
              <a:rPr sz="3200" dirty="0" smtClean="0">
                <a:solidFill>
                  <a:srgbClr val="C00000"/>
                </a:solidFill>
                <a:cs typeface="Calibri"/>
              </a:rPr>
              <a:t>e</a:t>
            </a:r>
            <a:r>
              <a:rPr sz="3200" spc="-60" dirty="0" smtClean="0">
                <a:solidFill>
                  <a:srgbClr val="C00000"/>
                </a:solidFill>
                <a:cs typeface="Calibri"/>
              </a:rPr>
              <a:t>r</a:t>
            </a:r>
            <a:r>
              <a:rPr sz="3200" dirty="0" smtClean="0">
                <a:solidFill>
                  <a:srgbClr val="C00000"/>
                </a:solidFill>
                <a:cs typeface="Calibri"/>
              </a:rPr>
              <a:t>s </a:t>
            </a:r>
            <a:r>
              <a:rPr sz="3200" spc="-80" dirty="0" smtClean="0">
                <a:solidFill>
                  <a:srgbClr val="C00000"/>
                </a:solidFill>
                <a:cs typeface="Calibri"/>
              </a:rPr>
              <a:t>f</a:t>
            </a:r>
            <a:r>
              <a:rPr sz="3200" dirty="0" smtClean="0">
                <a:solidFill>
                  <a:srgbClr val="C00000"/>
                </a:solidFill>
                <a:cs typeface="Calibri"/>
              </a:rPr>
              <a:t>or subcli</a:t>
            </a:r>
            <a:r>
              <a:rPr sz="3200" spc="-10" dirty="0" smtClean="0">
                <a:solidFill>
                  <a:srgbClr val="C00000"/>
                </a:solidFill>
                <a:cs typeface="Calibri"/>
              </a:rPr>
              <a:t>n</a:t>
            </a:r>
            <a:r>
              <a:rPr sz="3200" dirty="0" smtClean="0">
                <a:solidFill>
                  <a:srgbClr val="C00000"/>
                </a:solidFill>
                <a:cs typeface="Calibri"/>
              </a:rPr>
              <a:t>i</a:t>
            </a:r>
            <a:r>
              <a:rPr sz="3200" spc="-30" dirty="0" smtClean="0">
                <a:solidFill>
                  <a:srgbClr val="C00000"/>
                </a:solidFill>
                <a:cs typeface="Calibri"/>
              </a:rPr>
              <a:t>c</a:t>
            </a:r>
            <a:r>
              <a:rPr sz="3200" dirty="0" smtClean="0">
                <a:solidFill>
                  <a:srgbClr val="C00000"/>
                </a:solidFill>
                <a:cs typeface="Calibri"/>
              </a:rPr>
              <a:t>al</a:t>
            </a:r>
            <a:r>
              <a:rPr sz="3200" spc="25" dirty="0" smtClean="0">
                <a:solidFill>
                  <a:srgbClr val="C00000"/>
                </a:solidFill>
                <a:cs typeface="Calibri"/>
              </a:rPr>
              <a:t> </a:t>
            </a:r>
            <a:r>
              <a:rPr sz="3200" spc="-25" dirty="0" smtClean="0">
                <a:solidFill>
                  <a:srgbClr val="C00000"/>
                </a:solidFill>
                <a:cs typeface="Calibri"/>
              </a:rPr>
              <a:t>a</a:t>
            </a:r>
            <a:r>
              <a:rPr sz="3200" dirty="0" smtClean="0">
                <a:solidFill>
                  <a:srgbClr val="C00000"/>
                </a:solidFill>
                <a:cs typeface="Calibri"/>
              </a:rPr>
              <a:t>the</a:t>
            </a:r>
            <a:r>
              <a:rPr sz="3200" spc="-60" dirty="0" smtClean="0">
                <a:solidFill>
                  <a:srgbClr val="C00000"/>
                </a:solidFill>
                <a:cs typeface="Calibri"/>
              </a:rPr>
              <a:t>r</a:t>
            </a:r>
            <a:r>
              <a:rPr sz="3200" dirty="0" smtClean="0">
                <a:solidFill>
                  <a:srgbClr val="C00000"/>
                </a:solidFill>
                <a:cs typeface="Calibri"/>
              </a:rPr>
              <a:t>oscle</a:t>
            </a:r>
            <a:r>
              <a:rPr sz="3200" spc="-55" dirty="0" smtClean="0">
                <a:solidFill>
                  <a:srgbClr val="C00000"/>
                </a:solidFill>
                <a:cs typeface="Calibri"/>
              </a:rPr>
              <a:t>r</a:t>
            </a:r>
            <a:r>
              <a:rPr sz="3200" dirty="0" smtClean="0">
                <a:solidFill>
                  <a:srgbClr val="C00000"/>
                </a:solidFill>
                <a:cs typeface="Calibri"/>
              </a:rPr>
              <a:t>osis</a:t>
            </a:r>
            <a:endParaRPr sz="3200">
              <a:solidFill>
                <a:prstClr val="black"/>
              </a:solidFill>
              <a:cs typeface="Calibri"/>
            </a:endParaRPr>
          </a:p>
        </p:txBody>
      </p:sp>
      <p:sp>
        <p:nvSpPr>
          <p:cNvPr id="4" name="object 4"/>
          <p:cNvSpPr txBox="1"/>
          <p:nvPr/>
        </p:nvSpPr>
        <p:spPr>
          <a:xfrm>
            <a:off x="1556853" y="4124577"/>
            <a:ext cx="6424930" cy="2240280"/>
          </a:xfrm>
          <a:prstGeom prst="rect">
            <a:avLst/>
          </a:prstGeom>
        </p:spPr>
        <p:txBody>
          <a:bodyPr vert="horz" wrap="square" lIns="0" tIns="0" rIns="0" bIns="0" rtlCol="0">
            <a:noAutofit/>
          </a:bodyPr>
          <a:lstStyle/>
          <a:p>
            <a:pPr>
              <a:lnSpc>
                <a:spcPts val="900"/>
              </a:lnSpc>
              <a:spcBef>
                <a:spcPts val="16"/>
              </a:spcBef>
            </a:pPr>
            <a:endParaRPr sz="900" dirty="0">
              <a:solidFill>
                <a:prstClr val="black"/>
              </a:solidFill>
            </a:endParaRPr>
          </a:p>
          <a:p>
            <a:pPr marR="699770" algn="ctr"/>
            <a:r>
              <a:rPr lang="en-US" sz="2800" spc="-80" dirty="0" smtClean="0">
                <a:solidFill>
                  <a:prstClr val="black"/>
                </a:solidFill>
                <a:cs typeface="Calibri"/>
              </a:rPr>
              <a:t>PI: </a:t>
            </a:r>
            <a:r>
              <a:rPr sz="2800" spc="-80" dirty="0" smtClean="0">
                <a:solidFill>
                  <a:prstClr val="black"/>
                </a:solidFill>
                <a:cs typeface="Calibri"/>
              </a:rPr>
              <a:t>P</a:t>
            </a:r>
            <a:r>
              <a:rPr sz="2800" spc="-15" dirty="0" smtClean="0">
                <a:solidFill>
                  <a:prstClr val="black"/>
                </a:solidFill>
                <a:cs typeface="Calibri"/>
              </a:rPr>
              <a:t>aul</a:t>
            </a:r>
            <a:r>
              <a:rPr sz="2800" spc="5" dirty="0" smtClean="0">
                <a:solidFill>
                  <a:prstClr val="black"/>
                </a:solidFill>
                <a:cs typeface="Calibri"/>
              </a:rPr>
              <a:t> </a:t>
            </a:r>
            <a:r>
              <a:rPr sz="2800" spc="-10" dirty="0" smtClean="0">
                <a:solidFill>
                  <a:prstClr val="black"/>
                </a:solidFill>
                <a:cs typeface="Calibri"/>
              </a:rPr>
              <a:t>El</a:t>
            </a:r>
            <a:r>
              <a:rPr sz="2800" spc="-20" dirty="0" smtClean="0">
                <a:solidFill>
                  <a:prstClr val="black"/>
                </a:solidFill>
                <a:cs typeface="Calibri"/>
              </a:rPr>
              <a:t>l</a:t>
            </a:r>
            <a:r>
              <a:rPr sz="2800" spc="-15" dirty="0" smtClean="0">
                <a:solidFill>
                  <a:prstClr val="black"/>
                </a:solidFill>
                <a:cs typeface="Calibri"/>
              </a:rPr>
              <a:t>io</a:t>
            </a:r>
            <a:r>
              <a:rPr sz="2800" spc="-55" dirty="0" smtClean="0">
                <a:solidFill>
                  <a:prstClr val="black"/>
                </a:solidFill>
                <a:cs typeface="Calibri"/>
              </a:rPr>
              <a:t>t</a:t>
            </a:r>
            <a:r>
              <a:rPr sz="2800" spc="-10" dirty="0" smtClean="0">
                <a:solidFill>
                  <a:prstClr val="black"/>
                </a:solidFill>
                <a:cs typeface="Calibri"/>
              </a:rPr>
              <a:t>t,</a:t>
            </a:r>
            <a:r>
              <a:rPr lang="en-US" sz="2800" spc="-10" dirty="0" smtClean="0">
                <a:solidFill>
                  <a:prstClr val="black"/>
                </a:solidFill>
                <a:cs typeface="Calibri"/>
              </a:rPr>
              <a:t> MD, PhD</a:t>
            </a:r>
            <a:endParaRPr sz="2800" dirty="0">
              <a:solidFill>
                <a:prstClr val="black"/>
              </a:solidFill>
              <a:cs typeface="Calibri"/>
            </a:endParaRPr>
          </a:p>
          <a:p>
            <a:pPr marL="1117600" marR="711200" indent="-1104900"/>
            <a:r>
              <a:rPr sz="2800" spc="-15" dirty="0" smtClean="0">
                <a:solidFill>
                  <a:prstClr val="black"/>
                </a:solidFill>
                <a:cs typeface="Calibri"/>
              </a:rPr>
              <a:t>P</a:t>
            </a:r>
            <a:r>
              <a:rPr sz="2800" spc="-70" dirty="0" smtClean="0">
                <a:solidFill>
                  <a:prstClr val="black"/>
                </a:solidFill>
                <a:cs typeface="Calibri"/>
              </a:rPr>
              <a:t>r</a:t>
            </a:r>
            <a:r>
              <a:rPr sz="2800" spc="-15" dirty="0" smtClean="0">
                <a:solidFill>
                  <a:prstClr val="black"/>
                </a:solidFill>
                <a:cs typeface="Calibri"/>
              </a:rPr>
              <a:t>o</a:t>
            </a:r>
            <a:r>
              <a:rPr sz="2800" spc="-85" dirty="0" smtClean="0">
                <a:solidFill>
                  <a:prstClr val="black"/>
                </a:solidFill>
                <a:cs typeface="Calibri"/>
              </a:rPr>
              <a:t>f</a:t>
            </a:r>
            <a:r>
              <a:rPr sz="2800" spc="-15" dirty="0" smtClean="0">
                <a:solidFill>
                  <a:prstClr val="black"/>
                </a:solidFill>
                <a:cs typeface="Calibri"/>
              </a:rPr>
              <a:t>essor</a:t>
            </a:r>
            <a:r>
              <a:rPr sz="2800" spc="30" dirty="0" smtClean="0">
                <a:solidFill>
                  <a:prstClr val="black"/>
                </a:solidFill>
                <a:cs typeface="Calibri"/>
              </a:rPr>
              <a:t> </a:t>
            </a:r>
            <a:r>
              <a:rPr sz="2800" spc="-15" dirty="0" smtClean="0">
                <a:solidFill>
                  <a:prstClr val="black"/>
                </a:solidFill>
                <a:cs typeface="Calibri"/>
              </a:rPr>
              <a:t>Epi</a:t>
            </a:r>
            <a:r>
              <a:rPr sz="2800" spc="-30" dirty="0" smtClean="0">
                <a:solidFill>
                  <a:prstClr val="black"/>
                </a:solidFill>
                <a:cs typeface="Calibri"/>
              </a:rPr>
              <a:t>d</a:t>
            </a:r>
            <a:r>
              <a:rPr sz="2800" spc="-20" dirty="0" smtClean="0">
                <a:solidFill>
                  <a:prstClr val="black"/>
                </a:solidFill>
                <a:cs typeface="Calibri"/>
              </a:rPr>
              <a:t>emi</a:t>
            </a:r>
            <a:r>
              <a:rPr sz="2800" spc="-15" dirty="0" smtClean="0">
                <a:solidFill>
                  <a:prstClr val="black"/>
                </a:solidFill>
                <a:cs typeface="Calibri"/>
              </a:rPr>
              <a:t>ology</a:t>
            </a:r>
            <a:r>
              <a:rPr sz="2800" spc="5" dirty="0" smtClean="0">
                <a:solidFill>
                  <a:prstClr val="black"/>
                </a:solidFill>
                <a:cs typeface="Calibri"/>
              </a:rPr>
              <a:t> </a:t>
            </a:r>
            <a:r>
              <a:rPr sz="2800" spc="-20" dirty="0" smtClean="0">
                <a:solidFill>
                  <a:prstClr val="black"/>
                </a:solidFill>
                <a:cs typeface="Calibri"/>
              </a:rPr>
              <a:t>&amp;</a:t>
            </a:r>
            <a:r>
              <a:rPr sz="2800" spc="-5" dirty="0" smtClean="0">
                <a:solidFill>
                  <a:prstClr val="black"/>
                </a:solidFill>
                <a:cs typeface="Calibri"/>
              </a:rPr>
              <a:t> </a:t>
            </a:r>
            <a:r>
              <a:rPr sz="2800" spc="-15" dirty="0" smtClean="0">
                <a:solidFill>
                  <a:prstClr val="black"/>
                </a:solidFill>
                <a:cs typeface="Calibri"/>
              </a:rPr>
              <a:t>Pub</a:t>
            </a:r>
            <a:r>
              <a:rPr sz="2800" spc="-25" dirty="0" smtClean="0">
                <a:solidFill>
                  <a:prstClr val="black"/>
                </a:solidFill>
                <a:cs typeface="Calibri"/>
              </a:rPr>
              <a:t>l</a:t>
            </a:r>
            <a:r>
              <a:rPr sz="2800" spc="-10" dirty="0" smtClean="0">
                <a:solidFill>
                  <a:prstClr val="black"/>
                </a:solidFill>
                <a:cs typeface="Calibri"/>
              </a:rPr>
              <a:t>ic</a:t>
            </a:r>
            <a:r>
              <a:rPr sz="2800" spc="35" dirty="0" smtClean="0">
                <a:solidFill>
                  <a:prstClr val="black"/>
                </a:solidFill>
                <a:cs typeface="Calibri"/>
              </a:rPr>
              <a:t> </a:t>
            </a:r>
            <a:r>
              <a:rPr sz="2800" spc="-15" dirty="0" smtClean="0">
                <a:solidFill>
                  <a:prstClr val="black"/>
                </a:solidFill>
                <a:cs typeface="Calibri"/>
              </a:rPr>
              <a:t>Health Imper</a:t>
            </a:r>
            <a:r>
              <a:rPr sz="2800" spc="-25" dirty="0" smtClean="0">
                <a:solidFill>
                  <a:prstClr val="black"/>
                </a:solidFill>
                <a:cs typeface="Calibri"/>
              </a:rPr>
              <a:t>i</a:t>
            </a:r>
            <a:r>
              <a:rPr sz="2800" spc="-10" dirty="0" smtClean="0">
                <a:solidFill>
                  <a:prstClr val="black"/>
                </a:solidFill>
                <a:cs typeface="Calibri"/>
              </a:rPr>
              <a:t>al </a:t>
            </a:r>
            <a:r>
              <a:rPr sz="2800" spc="-15" dirty="0" smtClean="0">
                <a:solidFill>
                  <a:prstClr val="black"/>
                </a:solidFill>
                <a:cs typeface="Calibri"/>
              </a:rPr>
              <a:t>Col</a:t>
            </a:r>
            <a:r>
              <a:rPr sz="2800" spc="-20" dirty="0" smtClean="0">
                <a:solidFill>
                  <a:prstClr val="black"/>
                </a:solidFill>
                <a:cs typeface="Calibri"/>
              </a:rPr>
              <a:t>l</a:t>
            </a:r>
            <a:r>
              <a:rPr sz="2800" spc="-15" dirty="0" smtClean="0">
                <a:solidFill>
                  <a:prstClr val="black"/>
                </a:solidFill>
                <a:cs typeface="Calibri"/>
              </a:rPr>
              <a:t>e</a:t>
            </a:r>
            <a:r>
              <a:rPr sz="2800" spc="-40" dirty="0" smtClean="0">
                <a:solidFill>
                  <a:prstClr val="black"/>
                </a:solidFill>
                <a:cs typeface="Calibri"/>
              </a:rPr>
              <a:t>g</a:t>
            </a:r>
            <a:r>
              <a:rPr sz="2800" spc="-15" dirty="0" smtClean="0">
                <a:solidFill>
                  <a:prstClr val="black"/>
                </a:solidFill>
                <a:cs typeface="Calibri"/>
              </a:rPr>
              <a:t>e</a:t>
            </a:r>
            <a:r>
              <a:rPr lang="en-US" sz="2800" spc="-15" dirty="0" smtClean="0">
                <a:solidFill>
                  <a:prstClr val="black"/>
                </a:solidFill>
                <a:cs typeface="Calibri"/>
              </a:rPr>
              <a:t>,</a:t>
            </a:r>
            <a:r>
              <a:rPr sz="2800" spc="-15" dirty="0" smtClean="0">
                <a:solidFill>
                  <a:prstClr val="black"/>
                </a:solidFill>
                <a:cs typeface="Calibri"/>
              </a:rPr>
              <a:t> Lon</a:t>
            </a:r>
            <a:r>
              <a:rPr sz="2800" spc="-35" dirty="0" smtClean="0">
                <a:solidFill>
                  <a:prstClr val="black"/>
                </a:solidFill>
                <a:cs typeface="Calibri"/>
              </a:rPr>
              <a:t>d</a:t>
            </a:r>
            <a:r>
              <a:rPr sz="2800" spc="-15" dirty="0" smtClean="0">
                <a:solidFill>
                  <a:prstClr val="black"/>
                </a:solidFill>
                <a:cs typeface="Calibri"/>
              </a:rPr>
              <a:t>on</a:t>
            </a:r>
            <a:endParaRPr lang="en-US" sz="2800" spc="-15" dirty="0" smtClean="0">
              <a:solidFill>
                <a:prstClr val="black"/>
              </a:solidFill>
              <a:cs typeface="Calibri"/>
            </a:endParaRPr>
          </a:p>
          <a:p>
            <a:pPr marL="1117600" marR="711200" indent="-1104900"/>
            <a:endParaRPr lang="en-US" sz="2800" spc="-15" dirty="0">
              <a:solidFill>
                <a:prstClr val="black"/>
              </a:solidFill>
              <a:cs typeface="Calibri"/>
            </a:endParaRPr>
          </a:p>
          <a:p>
            <a:pPr marL="1117600" marR="711200" indent="-1104900" algn="ctr"/>
            <a:r>
              <a:rPr lang="en-US" sz="2800" spc="-15" dirty="0" smtClean="0">
                <a:solidFill>
                  <a:prstClr val="black"/>
                </a:solidFill>
                <a:cs typeface="Calibri"/>
              </a:rPr>
              <a:t>FUNDED BY EUROPEAN UNION</a:t>
            </a:r>
            <a:endParaRPr sz="2800" dirty="0">
              <a:solidFill>
                <a:prstClr val="black"/>
              </a:solidFill>
              <a:cs typeface="Calibri"/>
            </a:endParaRPr>
          </a:p>
        </p:txBody>
      </p:sp>
      <p:sp>
        <p:nvSpPr>
          <p:cNvPr id="5" name="object 5"/>
          <p:cNvSpPr/>
          <p:nvPr/>
        </p:nvSpPr>
        <p:spPr>
          <a:xfrm>
            <a:off x="15956" y="0"/>
            <a:ext cx="9128043" cy="983361"/>
          </a:xfrm>
          <a:custGeom>
            <a:avLst/>
            <a:gdLst/>
            <a:ahLst/>
            <a:cxnLst/>
            <a:rect l="l" t="t" r="r" b="b"/>
            <a:pathLst>
              <a:path w="9128043" h="983361">
                <a:moveTo>
                  <a:pt x="0" y="983361"/>
                </a:moveTo>
                <a:lnTo>
                  <a:pt x="9128043" y="983361"/>
                </a:lnTo>
                <a:lnTo>
                  <a:pt x="9128043" y="0"/>
                </a:lnTo>
                <a:lnTo>
                  <a:pt x="0" y="0"/>
                </a:lnTo>
                <a:lnTo>
                  <a:pt x="0" y="983361"/>
                </a:lnTo>
                <a:close/>
              </a:path>
            </a:pathLst>
          </a:custGeom>
          <a:solidFill>
            <a:srgbClr val="D9D9D9"/>
          </a:solidFill>
        </p:spPr>
        <p:txBody>
          <a:bodyPr wrap="square" lIns="0" tIns="0" rIns="0" bIns="0" rtlCol="0">
            <a:noAutofit/>
          </a:bodyPr>
          <a:lstStyle/>
          <a:p>
            <a:endParaRPr>
              <a:solidFill>
                <a:prstClr val="black"/>
              </a:solidFill>
            </a:endParaRPr>
          </a:p>
        </p:txBody>
      </p:sp>
      <p:sp>
        <p:nvSpPr>
          <p:cNvPr id="6" name="object 6"/>
          <p:cNvSpPr/>
          <p:nvPr/>
        </p:nvSpPr>
        <p:spPr>
          <a:xfrm>
            <a:off x="15956" y="983361"/>
            <a:ext cx="9128043" cy="0"/>
          </a:xfrm>
          <a:custGeom>
            <a:avLst/>
            <a:gdLst/>
            <a:ahLst/>
            <a:cxnLst/>
            <a:rect l="l" t="t" r="r" b="b"/>
            <a:pathLst>
              <a:path w="9128043">
                <a:moveTo>
                  <a:pt x="0" y="0"/>
                </a:moveTo>
                <a:lnTo>
                  <a:pt x="9128043" y="0"/>
                </a:lnTo>
              </a:path>
            </a:pathLst>
          </a:custGeom>
          <a:ln w="25400">
            <a:solidFill>
              <a:srgbClr val="385D89"/>
            </a:solidFill>
          </a:ln>
        </p:spPr>
        <p:txBody>
          <a:bodyPr wrap="square" lIns="0" tIns="0" rIns="0" bIns="0" rtlCol="0">
            <a:noAutofit/>
          </a:bodyPr>
          <a:lstStyle/>
          <a:p>
            <a:endParaRPr>
              <a:solidFill>
                <a:prstClr val="black"/>
              </a:solidFill>
            </a:endParaRPr>
          </a:p>
        </p:txBody>
      </p:sp>
      <p:sp>
        <p:nvSpPr>
          <p:cNvPr id="7" name="object 7"/>
          <p:cNvSpPr/>
          <p:nvPr/>
        </p:nvSpPr>
        <p:spPr>
          <a:xfrm>
            <a:off x="15956" y="0"/>
            <a:ext cx="0" cy="983361"/>
          </a:xfrm>
          <a:custGeom>
            <a:avLst/>
            <a:gdLst/>
            <a:ahLst/>
            <a:cxnLst/>
            <a:rect l="l" t="t" r="r" b="b"/>
            <a:pathLst>
              <a:path h="983361">
                <a:moveTo>
                  <a:pt x="0" y="0"/>
                </a:moveTo>
                <a:lnTo>
                  <a:pt x="0" y="983361"/>
                </a:lnTo>
              </a:path>
            </a:pathLst>
          </a:custGeom>
          <a:ln w="25400">
            <a:solidFill>
              <a:srgbClr val="385D89"/>
            </a:solidFill>
          </a:ln>
        </p:spPr>
        <p:txBody>
          <a:bodyPr wrap="square" lIns="0" tIns="0" rIns="0" bIns="0" rtlCol="0">
            <a:noAutofit/>
          </a:bodyPr>
          <a:lstStyle/>
          <a:p>
            <a:endParaRPr>
              <a:solidFill>
                <a:prstClr val="black"/>
              </a:solidFill>
            </a:endParaRPr>
          </a:p>
        </p:txBody>
      </p:sp>
      <p:sp>
        <p:nvSpPr>
          <p:cNvPr id="8" name="object 8"/>
          <p:cNvSpPr/>
          <p:nvPr/>
        </p:nvSpPr>
        <p:spPr>
          <a:xfrm>
            <a:off x="6270499" y="17195"/>
            <a:ext cx="1349501" cy="928192"/>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3971493" y="17195"/>
            <a:ext cx="1089659" cy="888492"/>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pic>
        <p:nvPicPr>
          <p:cNvPr id="10" name="Picture 7" descr="http://www.mesa-nhlbi.org/siteblocks/images/MesaLogo-100x6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195"/>
            <a:ext cx="1532817" cy="93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398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675" y="228600"/>
            <a:ext cx="8229600" cy="66446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l Manhattan Plot</a:t>
            </a:r>
            <a:endParaRPr lang="en-US" b="1" dirty="0">
              <a:solidFill>
                <a:prstClr val="black"/>
              </a:solidFill>
            </a:endParaRPr>
          </a:p>
        </p:txBody>
      </p:sp>
      <p:pic>
        <p:nvPicPr>
          <p:cNvPr id="15362" name="Picture 2" descr="\\Med53-HomedirsX\StaffAdmin_HomeDirsX$\jdurda\MyDocs\MESA metabolomics\AA Results\AA pheno l\Pheno l Manhattan plo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104"/>
            <a:ext cx="9144000" cy="435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4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66800"/>
            <a:ext cx="798195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47675" y="228600"/>
            <a:ext cx="8229600" cy="66446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a:t>
            </a:r>
            <a:r>
              <a:rPr lang="en-US" b="1" dirty="0" smtClean="0">
                <a:solidFill>
                  <a:prstClr val="black"/>
                </a:solidFill>
              </a:rPr>
              <a:t>A Phenotype l </a:t>
            </a:r>
            <a:r>
              <a:rPr lang="en-US" b="1" dirty="0" err="1" smtClean="0">
                <a:solidFill>
                  <a:prstClr val="black"/>
                </a:solidFill>
              </a:rPr>
              <a:t>LocusZoom</a:t>
            </a:r>
            <a:r>
              <a:rPr lang="en-US" b="1" dirty="0" smtClean="0">
                <a:solidFill>
                  <a:prstClr val="black"/>
                </a:solidFill>
              </a:rPr>
              <a:t> Plot</a:t>
            </a:r>
            <a:endParaRPr lang="en-US" b="1" dirty="0">
              <a:solidFill>
                <a:prstClr val="black"/>
              </a:solidFill>
            </a:endParaRPr>
          </a:p>
        </p:txBody>
      </p:sp>
    </p:spTree>
    <p:extLst>
      <p:ext uri="{BB962C8B-B14F-4D97-AF65-F5344CB8AC3E}">
        <p14:creationId xmlns:p14="http://schemas.microsoft.com/office/powerpoint/2010/main" val="588493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AAs (1)</a:t>
            </a:r>
            <a:endParaRPr lang="en-US" b="1" dirty="0"/>
          </a:p>
        </p:txBody>
      </p:sp>
      <p:sp>
        <p:nvSpPr>
          <p:cNvPr id="3" name="Content Placeholder 2"/>
          <p:cNvSpPr>
            <a:spLocks noGrp="1"/>
          </p:cNvSpPr>
          <p:nvPr>
            <p:ph idx="1"/>
          </p:nvPr>
        </p:nvSpPr>
        <p:spPr/>
        <p:txBody>
          <a:bodyPr>
            <a:normAutofit fontScale="92500"/>
          </a:bodyPr>
          <a:lstStyle/>
          <a:p>
            <a:r>
              <a:rPr lang="en-US" dirty="0" smtClean="0"/>
              <a:t>Phenotype b: </a:t>
            </a:r>
            <a:r>
              <a:rPr lang="en-US" b="1" i="1" dirty="0" smtClean="0"/>
              <a:t>GSK3B</a:t>
            </a:r>
          </a:p>
          <a:p>
            <a:pPr lvl="1"/>
            <a:r>
              <a:rPr lang="en-US" dirty="0"/>
              <a:t>Glycogen synthase kinase 3 beta, also known as </a:t>
            </a:r>
            <a:r>
              <a:rPr lang="en-US" dirty="0" smtClean="0"/>
              <a:t>GSK3B; </a:t>
            </a:r>
          </a:p>
          <a:p>
            <a:pPr lvl="1"/>
            <a:r>
              <a:rPr lang="en-US" dirty="0" err="1" smtClean="0"/>
              <a:t>proline</a:t>
            </a:r>
            <a:r>
              <a:rPr lang="en-US" dirty="0" smtClean="0"/>
              <a:t>-directed </a:t>
            </a:r>
            <a:r>
              <a:rPr lang="en-US" dirty="0"/>
              <a:t>serine-threonine </a:t>
            </a:r>
            <a:r>
              <a:rPr lang="en-US" dirty="0" smtClean="0"/>
              <a:t>kinase, an </a:t>
            </a:r>
            <a:r>
              <a:rPr lang="en-US" dirty="0"/>
              <a:t>inactivating agent of glycogen </a:t>
            </a:r>
            <a:r>
              <a:rPr lang="en-US" dirty="0" smtClean="0"/>
              <a:t>synthase; involved </a:t>
            </a:r>
            <a:r>
              <a:rPr lang="en-US" dirty="0"/>
              <a:t>in energy metabolism, neuronal cell development, and body pattern </a:t>
            </a:r>
            <a:r>
              <a:rPr lang="en-US" dirty="0" smtClean="0"/>
              <a:t>formation; also, apoptotic cascade.</a:t>
            </a:r>
          </a:p>
          <a:p>
            <a:pPr lvl="1"/>
            <a:r>
              <a:rPr lang="en-US" dirty="0" smtClean="0"/>
              <a:t>Interactions include: AKAP11, AXIN1, AXIN2, AR, CTNNB1</a:t>
            </a:r>
            <a:r>
              <a:rPr lang="en-US" dirty="0"/>
              <a:t>, DNM1L, MACF1, MUC1, </a:t>
            </a:r>
            <a:r>
              <a:rPr lang="en-US" dirty="0" smtClean="0"/>
              <a:t>SMAD3, NOTCH1, NOTCH2, P53, PRKAR2A, SGK3, TSC2</a:t>
            </a:r>
            <a:endParaRPr lang="en-US" dirty="0"/>
          </a:p>
          <a:p>
            <a:pPr lvl="1"/>
            <a:endParaRPr lang="en-US" dirty="0"/>
          </a:p>
        </p:txBody>
      </p:sp>
    </p:spTree>
    <p:extLst>
      <p:ext uri="{BB962C8B-B14F-4D97-AF65-F5344CB8AC3E}">
        <p14:creationId xmlns:p14="http://schemas.microsoft.com/office/powerpoint/2010/main" val="168282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AAs (2)</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Phenotype d: </a:t>
            </a:r>
            <a:r>
              <a:rPr lang="en-US" b="1" i="1" dirty="0" smtClean="0"/>
              <a:t>RYR2</a:t>
            </a:r>
          </a:p>
          <a:p>
            <a:pPr lvl="1"/>
            <a:r>
              <a:rPr lang="en-US" dirty="0"/>
              <a:t>Ryanodine receptor 2 (RYR2) is a protein found primarily in cardiac muscle; functions as a component of a calcium channel that supplies ions to the cardiac </a:t>
            </a:r>
            <a:r>
              <a:rPr lang="en-US" dirty="0" smtClean="0"/>
              <a:t>muscle;</a:t>
            </a:r>
          </a:p>
          <a:p>
            <a:pPr lvl="1"/>
            <a:r>
              <a:rPr lang="en-US" dirty="0"/>
              <a:t>Mutations in the RYR2 gene are associated with </a:t>
            </a:r>
            <a:r>
              <a:rPr lang="en-US" dirty="0" err="1"/>
              <a:t>catecholaminergic</a:t>
            </a:r>
            <a:r>
              <a:rPr lang="en-US" dirty="0"/>
              <a:t> polymorphic ventricular tachycardia, stress-induced polymorphic ventricular tachycardia, and </a:t>
            </a:r>
            <a:r>
              <a:rPr lang="en-US" dirty="0" err="1"/>
              <a:t>arrhythmogenic</a:t>
            </a:r>
            <a:r>
              <a:rPr lang="en-US" dirty="0"/>
              <a:t> right ventricular </a:t>
            </a:r>
            <a:r>
              <a:rPr lang="en-US" dirty="0" smtClean="0"/>
              <a:t>dysplasia</a:t>
            </a:r>
            <a:r>
              <a:rPr lang="en-US" dirty="0"/>
              <a:t>;</a:t>
            </a:r>
          </a:p>
          <a:p>
            <a:pPr lvl="1"/>
            <a:r>
              <a:rPr lang="en-US" dirty="0"/>
              <a:t>Mice with genetically reduced Ryr2 exhibit a lower basal heart rate and fatal </a:t>
            </a:r>
            <a:r>
              <a:rPr lang="en-US" dirty="0" err="1" smtClean="0"/>
              <a:t>arrythmias</a:t>
            </a:r>
            <a:r>
              <a:rPr lang="en-US" dirty="0" smtClean="0"/>
              <a:t>;</a:t>
            </a:r>
            <a:endParaRPr lang="en-US" dirty="0"/>
          </a:p>
          <a:p>
            <a:pPr lvl="1"/>
            <a:endParaRPr lang="en-US" dirty="0"/>
          </a:p>
          <a:p>
            <a:pPr lvl="1"/>
            <a:endParaRPr lang="en-US" dirty="0"/>
          </a:p>
        </p:txBody>
      </p:sp>
    </p:spTree>
    <p:extLst>
      <p:ext uri="{BB962C8B-B14F-4D97-AF65-F5344CB8AC3E}">
        <p14:creationId xmlns:p14="http://schemas.microsoft.com/office/powerpoint/2010/main" val="169144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971550"/>
          </a:xfrm>
        </p:spPr>
        <p:txBody>
          <a:bodyPr>
            <a:normAutofit/>
          </a:bodyPr>
          <a:lstStyle/>
          <a:p>
            <a:r>
              <a:rPr lang="en-US" sz="4000" b="1" dirty="0" smtClean="0"/>
              <a:t>Summary AA’s (3)</a:t>
            </a:r>
            <a:endParaRPr lang="en-US" sz="4000" b="1" dirty="0"/>
          </a:p>
        </p:txBody>
      </p:sp>
      <p:sp>
        <p:nvSpPr>
          <p:cNvPr id="3" name="TextBox 2"/>
          <p:cNvSpPr txBox="1"/>
          <p:nvPr/>
        </p:nvSpPr>
        <p:spPr>
          <a:xfrm>
            <a:off x="1" y="762000"/>
            <a:ext cx="9144000" cy="5632311"/>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prstClr val="black"/>
                </a:solidFill>
              </a:rPr>
              <a:t>Phenotypes h, </a:t>
            </a:r>
            <a:r>
              <a:rPr lang="en-US" sz="3000" b="1" dirty="0" err="1" smtClean="0">
                <a:solidFill>
                  <a:prstClr val="black"/>
                </a:solidFill>
              </a:rPr>
              <a:t>i</a:t>
            </a:r>
            <a:r>
              <a:rPr lang="en-US" sz="3000" b="1" dirty="0" smtClean="0">
                <a:solidFill>
                  <a:prstClr val="black"/>
                </a:solidFill>
              </a:rPr>
              <a:t>, </a:t>
            </a:r>
            <a:r>
              <a:rPr lang="en-US" sz="3000" b="1" dirty="0" smtClean="0">
                <a:solidFill>
                  <a:prstClr val="black"/>
                </a:solidFill>
              </a:rPr>
              <a:t>j, and k</a:t>
            </a:r>
            <a:r>
              <a:rPr lang="en-US" sz="3000" dirty="0" smtClean="0">
                <a:solidFill>
                  <a:prstClr val="black"/>
                </a:solidFill>
              </a:rPr>
              <a:t> represent same parent molecule;</a:t>
            </a:r>
          </a:p>
          <a:p>
            <a:pPr marL="342900" indent="-342900">
              <a:buFont typeface="Arial" panose="020B0604020202020204" pitchFamily="34" charset="0"/>
              <a:buChar char="•"/>
            </a:pPr>
            <a:r>
              <a:rPr lang="en-US" sz="3000" dirty="0" smtClean="0">
                <a:solidFill>
                  <a:prstClr val="black"/>
                </a:solidFill>
              </a:rPr>
              <a:t>CWAS-significant results on CHR 5 around </a:t>
            </a:r>
            <a:r>
              <a:rPr lang="en-US" sz="3000" b="1" i="1" dirty="0" smtClean="0">
                <a:solidFill>
                  <a:prstClr val="black"/>
                </a:solidFill>
              </a:rPr>
              <a:t>MTRR</a:t>
            </a:r>
            <a:r>
              <a:rPr lang="en-US" sz="3000" dirty="0" smtClean="0">
                <a:solidFill>
                  <a:prstClr val="black"/>
                </a:solidFill>
              </a:rPr>
              <a:t> and </a:t>
            </a:r>
            <a:r>
              <a:rPr lang="en-US" sz="3000" b="1" i="1" dirty="0" smtClean="0">
                <a:solidFill>
                  <a:prstClr val="black"/>
                </a:solidFill>
              </a:rPr>
              <a:t>FASTKD3;</a:t>
            </a:r>
          </a:p>
          <a:p>
            <a:pPr marL="342900" indent="-342900">
              <a:buFont typeface="Arial" panose="020B0604020202020204" pitchFamily="34" charset="0"/>
              <a:buChar char="•"/>
            </a:pPr>
            <a:r>
              <a:rPr lang="en-US" sz="3000" dirty="0" smtClean="0">
                <a:solidFill>
                  <a:prstClr val="black"/>
                </a:solidFill>
              </a:rPr>
              <a:t>Combined into a new phenotype (l), results are similar;</a:t>
            </a:r>
          </a:p>
          <a:p>
            <a:pPr marL="342900" indent="-342900">
              <a:buFont typeface="Arial" panose="020B0604020202020204" pitchFamily="34" charset="0"/>
              <a:buChar char="•"/>
            </a:pPr>
            <a:r>
              <a:rPr lang="en-US" sz="3000" b="1" i="1" dirty="0" smtClean="0">
                <a:solidFill>
                  <a:prstClr val="black"/>
                </a:solidFill>
              </a:rPr>
              <a:t>MTRR</a:t>
            </a:r>
            <a:r>
              <a:rPr lang="en-US" sz="3000" dirty="0" smtClean="0">
                <a:solidFill>
                  <a:prstClr val="black"/>
                </a:solidFill>
              </a:rPr>
              <a:t>  </a:t>
            </a:r>
            <a:r>
              <a:rPr lang="en-US" sz="3000" dirty="0">
                <a:solidFill>
                  <a:prstClr val="black"/>
                </a:solidFill>
              </a:rPr>
              <a:t>-  </a:t>
            </a:r>
            <a:r>
              <a:rPr lang="en-US" sz="3000" dirty="0" smtClean="0">
                <a:solidFill>
                  <a:prstClr val="black"/>
                </a:solidFill>
              </a:rPr>
              <a:t>methionine synthase reductase;</a:t>
            </a:r>
          </a:p>
          <a:p>
            <a:pPr marL="342900" indent="-342900">
              <a:buFont typeface="Arial" panose="020B0604020202020204" pitchFamily="34" charset="0"/>
              <a:buChar char="•"/>
            </a:pPr>
            <a:r>
              <a:rPr lang="en-US" sz="3000" b="1" i="1" dirty="0" smtClean="0">
                <a:solidFill>
                  <a:prstClr val="black"/>
                </a:solidFill>
              </a:rPr>
              <a:t>FASTKD3</a:t>
            </a:r>
            <a:r>
              <a:rPr lang="en-US" sz="3000" dirty="0" smtClean="0">
                <a:solidFill>
                  <a:prstClr val="black"/>
                </a:solidFill>
              </a:rPr>
              <a:t> – FAST </a:t>
            </a:r>
            <a:r>
              <a:rPr lang="en-US" sz="3000" dirty="0">
                <a:solidFill>
                  <a:prstClr val="black"/>
                </a:solidFill>
              </a:rPr>
              <a:t>kinase domains </a:t>
            </a:r>
            <a:r>
              <a:rPr lang="en-US" sz="3000" dirty="0" smtClean="0">
                <a:solidFill>
                  <a:prstClr val="black"/>
                </a:solidFill>
              </a:rPr>
              <a:t>3; </a:t>
            </a:r>
            <a:r>
              <a:rPr lang="en-US" sz="3000" dirty="0">
                <a:solidFill>
                  <a:prstClr val="black"/>
                </a:solidFill>
              </a:rPr>
              <a:t>member </a:t>
            </a:r>
            <a:r>
              <a:rPr lang="en-US" sz="3000" dirty="0" smtClean="0">
                <a:solidFill>
                  <a:prstClr val="black"/>
                </a:solidFill>
              </a:rPr>
              <a:t>of a </a:t>
            </a:r>
            <a:r>
              <a:rPr lang="en-US" sz="3000" dirty="0">
                <a:solidFill>
                  <a:prstClr val="black"/>
                </a:solidFill>
              </a:rPr>
              <a:t>small family </a:t>
            </a:r>
            <a:r>
              <a:rPr lang="en-US" sz="3000" dirty="0" smtClean="0">
                <a:solidFill>
                  <a:prstClr val="black"/>
                </a:solidFill>
              </a:rPr>
              <a:t>of </a:t>
            </a:r>
            <a:r>
              <a:rPr lang="en-US" sz="3000" dirty="0" err="1" smtClean="0">
                <a:solidFill>
                  <a:prstClr val="black"/>
                </a:solidFill>
              </a:rPr>
              <a:t>Fas</a:t>
            </a:r>
            <a:r>
              <a:rPr lang="en-US" sz="3000" dirty="0" smtClean="0">
                <a:solidFill>
                  <a:prstClr val="black"/>
                </a:solidFill>
              </a:rPr>
              <a:t>-activated </a:t>
            </a:r>
            <a:r>
              <a:rPr lang="en-US" sz="3000" dirty="0">
                <a:solidFill>
                  <a:prstClr val="black"/>
                </a:solidFill>
              </a:rPr>
              <a:t>serine/threonine kinase </a:t>
            </a:r>
            <a:r>
              <a:rPr lang="en-US" sz="3000" dirty="0" smtClean="0">
                <a:solidFill>
                  <a:prstClr val="black"/>
                </a:solidFill>
              </a:rPr>
              <a:t>domain- (FASTKD</a:t>
            </a:r>
            <a:r>
              <a:rPr lang="en-US" sz="3000" dirty="0">
                <a:solidFill>
                  <a:prstClr val="black"/>
                </a:solidFill>
              </a:rPr>
              <a:t>) containing </a:t>
            </a:r>
            <a:r>
              <a:rPr lang="en-US" sz="3000" dirty="0" smtClean="0">
                <a:solidFill>
                  <a:prstClr val="black"/>
                </a:solidFill>
              </a:rPr>
              <a:t>proteins; ubiquitously </a:t>
            </a:r>
            <a:r>
              <a:rPr lang="en-US" sz="3000" dirty="0">
                <a:solidFill>
                  <a:prstClr val="black"/>
                </a:solidFill>
              </a:rPr>
              <a:t>expressed and </a:t>
            </a:r>
            <a:r>
              <a:rPr lang="en-US" sz="3000" dirty="0" smtClean="0">
                <a:solidFill>
                  <a:prstClr val="black"/>
                </a:solidFill>
              </a:rPr>
              <a:t>most abundant </a:t>
            </a:r>
            <a:r>
              <a:rPr lang="en-US" sz="3000" dirty="0">
                <a:solidFill>
                  <a:prstClr val="black"/>
                </a:solidFill>
              </a:rPr>
              <a:t>in mitochondria-enriched tissues such </a:t>
            </a:r>
            <a:r>
              <a:rPr lang="en-US" sz="3000" dirty="0" smtClean="0">
                <a:solidFill>
                  <a:prstClr val="black"/>
                </a:solidFill>
              </a:rPr>
              <a:t>as </a:t>
            </a:r>
            <a:r>
              <a:rPr lang="en-US" sz="3000" dirty="0">
                <a:solidFill>
                  <a:prstClr val="black"/>
                </a:solidFill>
              </a:rPr>
              <a:t>heart, skeletal muscle and </a:t>
            </a:r>
            <a:r>
              <a:rPr lang="en-US" sz="3000" dirty="0" smtClean="0">
                <a:solidFill>
                  <a:prstClr val="black"/>
                </a:solidFill>
              </a:rPr>
              <a:t>brown-adipose </a:t>
            </a:r>
            <a:r>
              <a:rPr lang="en-US" sz="3000" dirty="0">
                <a:solidFill>
                  <a:prstClr val="black"/>
                </a:solidFill>
              </a:rPr>
              <a:t>tissue</a:t>
            </a:r>
            <a:r>
              <a:rPr lang="en-US" sz="3000" dirty="0" smtClean="0">
                <a:solidFill>
                  <a:prstClr val="black"/>
                </a:solidFill>
              </a:rPr>
              <a:t>. </a:t>
            </a:r>
            <a:endParaRPr lang="en-US" sz="3000" dirty="0">
              <a:solidFill>
                <a:prstClr val="black"/>
              </a:solidFill>
            </a:endParaRPr>
          </a:p>
        </p:txBody>
      </p:sp>
    </p:spTree>
    <p:extLst>
      <p:ext uri="{BB962C8B-B14F-4D97-AF65-F5344CB8AC3E}">
        <p14:creationId xmlns:p14="http://schemas.microsoft.com/office/powerpoint/2010/main" val="118995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61" y="128778"/>
            <a:ext cx="6602476" cy="1242822"/>
          </a:xfrm>
        </p:spPr>
        <p:txBody>
          <a:bodyPr>
            <a:normAutofit fontScale="90000"/>
          </a:bodyPr>
          <a:lstStyle/>
          <a:p>
            <a:pPr algn="ctr"/>
            <a:r>
              <a:rPr lang="en-US" dirty="0" smtClean="0"/>
              <a:t>Metabolomics in MESA</a:t>
            </a:r>
            <a:br>
              <a:rPr lang="en-US" dirty="0" smtClean="0"/>
            </a:br>
            <a:r>
              <a:rPr lang="en-US" dirty="0" smtClean="0"/>
              <a:t>COMBI-BIO &amp; COMBI-LIFE</a:t>
            </a:r>
            <a:endParaRPr lang="en-US" dirty="0"/>
          </a:p>
        </p:txBody>
      </p:sp>
      <p:sp>
        <p:nvSpPr>
          <p:cNvPr id="3" name="Content Placeholder 2"/>
          <p:cNvSpPr>
            <a:spLocks noGrp="1"/>
          </p:cNvSpPr>
          <p:nvPr>
            <p:ph idx="1"/>
          </p:nvPr>
        </p:nvSpPr>
        <p:spPr/>
        <p:txBody>
          <a:bodyPr/>
          <a:lstStyle/>
          <a:p>
            <a:r>
              <a:rPr lang="en-US" sz="4800" dirty="0" smtClean="0"/>
              <a:t>Outline</a:t>
            </a:r>
          </a:p>
          <a:p>
            <a:pPr lvl="1"/>
            <a:r>
              <a:rPr lang="en-US" sz="4400" dirty="0" smtClean="0"/>
              <a:t>Description of COMBI-BIO</a:t>
            </a:r>
          </a:p>
          <a:p>
            <a:pPr lvl="1"/>
            <a:r>
              <a:rPr lang="en-US" sz="4400" dirty="0"/>
              <a:t>Preliminary COMBI-BIO data</a:t>
            </a:r>
          </a:p>
          <a:p>
            <a:pPr lvl="1"/>
            <a:r>
              <a:rPr lang="en-US" sz="4400" dirty="0">
                <a:solidFill>
                  <a:srgbClr val="0070C0"/>
                </a:solidFill>
              </a:rPr>
              <a:t>Description of COMBI-LIFE</a:t>
            </a:r>
          </a:p>
          <a:p>
            <a:pPr lvl="1"/>
            <a:r>
              <a:rPr lang="en-US" sz="4400" dirty="0" smtClean="0"/>
              <a:t>What </a:t>
            </a:r>
            <a:r>
              <a:rPr lang="en-US" sz="4400" dirty="0" smtClean="0"/>
              <a:t>is “metabolomics</a:t>
            </a:r>
            <a:r>
              <a:rPr lang="en-US" sz="4400" dirty="0" smtClean="0"/>
              <a:t>”?</a:t>
            </a:r>
            <a:endParaRPr lang="en-US" sz="4400" dirty="0" smtClean="0"/>
          </a:p>
        </p:txBody>
      </p:sp>
    </p:spTree>
    <p:extLst>
      <p:ext uri="{BB962C8B-B14F-4D97-AF65-F5344CB8AC3E}">
        <p14:creationId xmlns:p14="http://schemas.microsoft.com/office/powerpoint/2010/main" val="197041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209"/>
            <a:ext cx="8229600" cy="1143000"/>
          </a:xfrm>
        </p:spPr>
        <p:txBody>
          <a:bodyPr>
            <a:normAutofit fontScale="90000"/>
          </a:bodyPr>
          <a:lstStyle/>
          <a:p>
            <a:r>
              <a:rPr lang="en-US" dirty="0" smtClean="0"/>
              <a:t>COMBI-LIFE</a:t>
            </a:r>
            <a:br>
              <a:rPr lang="en-US" dirty="0" smtClean="0"/>
            </a:br>
            <a:r>
              <a:rPr lang="en-US" dirty="0" smtClean="0"/>
              <a:t>A Consortium Proposal</a:t>
            </a:r>
            <a:endParaRPr lang="en-US" dirty="0"/>
          </a:p>
        </p:txBody>
      </p:sp>
      <p:sp>
        <p:nvSpPr>
          <p:cNvPr id="4" name="Content Placeholder 3"/>
          <p:cNvSpPr>
            <a:spLocks noGrp="1"/>
          </p:cNvSpPr>
          <p:nvPr>
            <p:ph idx="1"/>
          </p:nvPr>
        </p:nvSpPr>
        <p:spPr>
          <a:xfrm>
            <a:off x="152400" y="1295400"/>
            <a:ext cx="8991600" cy="4525963"/>
          </a:xfrm>
        </p:spPr>
        <p:txBody>
          <a:bodyPr>
            <a:noAutofit/>
          </a:bodyPr>
          <a:lstStyle/>
          <a:p>
            <a:r>
              <a:rPr lang="en-US" sz="2000" u="sng" dirty="0"/>
              <a:t>characterize the ‘healthy’ metabolome across the </a:t>
            </a:r>
            <a:r>
              <a:rPr lang="en-US" sz="2000" u="sng" dirty="0" err="1"/>
              <a:t>lifecourse</a:t>
            </a:r>
            <a:r>
              <a:rPr lang="en-US" sz="2000" u="sng" dirty="0"/>
              <a:t>, </a:t>
            </a:r>
            <a:r>
              <a:rPr lang="en-US" sz="2000" dirty="0"/>
              <a:t>with reference to cardiovascular healthy ageing as defined by arterial and cardiac function and structure. </a:t>
            </a:r>
          </a:p>
          <a:p>
            <a:r>
              <a:rPr lang="en-US" sz="2000" dirty="0"/>
              <a:t>metabolic profiling to provide a picture of the human serum metabolome representative of </a:t>
            </a:r>
            <a:r>
              <a:rPr lang="en-US" sz="2000" u="sng" dirty="0"/>
              <a:t>healthy ageing </a:t>
            </a:r>
            <a:r>
              <a:rPr lang="en-US" sz="2000" dirty="0"/>
              <a:t>processes across the </a:t>
            </a:r>
            <a:r>
              <a:rPr lang="en-US" sz="2000" dirty="0" err="1"/>
              <a:t>lifecourse</a:t>
            </a:r>
            <a:r>
              <a:rPr lang="en-US" sz="2000" dirty="0"/>
              <a:t> . </a:t>
            </a:r>
          </a:p>
          <a:p>
            <a:r>
              <a:rPr lang="en-US" sz="2000" dirty="0"/>
              <a:t>uncover underlying biochemical pathways and mechanisms associated with the healthy metabolome through an integrative </a:t>
            </a:r>
            <a:r>
              <a:rPr lang="en-US" sz="2000" dirty="0" err="1"/>
              <a:t>omics</a:t>
            </a:r>
            <a:r>
              <a:rPr lang="en-US" sz="2000" dirty="0"/>
              <a:t> approach.</a:t>
            </a:r>
          </a:p>
          <a:p>
            <a:r>
              <a:rPr lang="en-US" sz="2000" dirty="0"/>
              <a:t>identify the environmental, demographic, social, lifestyle, and genetic determinants of the healthy metabolome, and their interactions, including by gender. </a:t>
            </a:r>
          </a:p>
          <a:p>
            <a:r>
              <a:rPr lang="en-US" sz="2000" dirty="0"/>
              <a:t>identify opportunities for early screening and disease prevention, health preservation, promotion of healthy ageing, early environmental/lifestyle interventions, potential new drug targets and therapeutic options. </a:t>
            </a:r>
          </a:p>
          <a:p>
            <a:r>
              <a:rPr lang="en-US" sz="2000" dirty="0"/>
              <a:t>translate and facilitate the dissemination of our findings to policy makers and society for the improvement of health. Ultimately the aim is to improve prevention, care, health and quality of life of individuals, populations and society. </a:t>
            </a:r>
          </a:p>
        </p:txBody>
      </p:sp>
    </p:spTree>
    <p:extLst>
      <p:ext uri="{BB962C8B-B14F-4D97-AF65-F5344CB8AC3E}">
        <p14:creationId xmlns:p14="http://schemas.microsoft.com/office/powerpoint/2010/main" val="21270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COMBI-LIFE: Overall Idea</a:t>
            </a:r>
            <a:endParaRPr lang="en-US" dirty="0"/>
          </a:p>
        </p:txBody>
      </p:sp>
      <p:pic>
        <p:nvPicPr>
          <p:cNvPr id="4" name="Content Placeholder 3"/>
          <p:cNvPicPr>
            <a:picLocks noGrp="1" noChangeAspect="1"/>
          </p:cNvPicPr>
          <p:nvPr>
            <p:ph idx="1"/>
          </p:nvPr>
        </p:nvPicPr>
        <p:blipFill>
          <a:blip r:embed="rId2"/>
          <a:stretch>
            <a:fillRect/>
          </a:stretch>
        </p:blipFill>
        <p:spPr>
          <a:xfrm>
            <a:off x="1116843" y="1371600"/>
            <a:ext cx="6910314" cy="4268251"/>
          </a:xfrm>
          <a:prstGeom prst="rect">
            <a:avLst/>
          </a:prstGeom>
        </p:spPr>
      </p:pic>
      <p:sp>
        <p:nvSpPr>
          <p:cNvPr id="5" name="TextBox 4"/>
          <p:cNvSpPr txBox="1"/>
          <p:nvPr/>
        </p:nvSpPr>
        <p:spPr>
          <a:xfrm>
            <a:off x="448101" y="5715000"/>
            <a:ext cx="8543499" cy="923330"/>
          </a:xfrm>
          <a:prstGeom prst="rect">
            <a:avLst/>
          </a:prstGeom>
          <a:noFill/>
        </p:spPr>
        <p:txBody>
          <a:bodyPr wrap="square" rtlCol="0">
            <a:spAutoFit/>
          </a:bodyPr>
          <a:lstStyle/>
          <a:p>
            <a:r>
              <a:rPr lang="en-US" dirty="0">
                <a:solidFill>
                  <a:prstClr val="black"/>
                </a:solidFill>
              </a:rPr>
              <a:t>The global aim is to map the topology of the human metabolome over the </a:t>
            </a:r>
            <a:r>
              <a:rPr lang="en-US" dirty="0" err="1">
                <a:solidFill>
                  <a:prstClr val="black"/>
                </a:solidFill>
              </a:rPr>
              <a:t>lifecourse</a:t>
            </a:r>
            <a:r>
              <a:rPr lang="en-US" dirty="0">
                <a:solidFill>
                  <a:prstClr val="black"/>
                </a:solidFill>
              </a:rPr>
              <a:t> and identify metabolic features and their molecular, cellular, and environmental correlates, and their interactions associated with healthy ageing in both men and women.</a:t>
            </a:r>
          </a:p>
        </p:txBody>
      </p:sp>
    </p:spTree>
    <p:extLst>
      <p:ext uri="{BB962C8B-B14F-4D97-AF65-F5344CB8AC3E}">
        <p14:creationId xmlns:p14="http://schemas.microsoft.com/office/powerpoint/2010/main" val="1904585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COMBI-LIFE: Synthetic Cohort</a:t>
            </a:r>
            <a:endParaRPr lang="en-US" dirty="0"/>
          </a:p>
        </p:txBody>
      </p:sp>
      <p:pic>
        <p:nvPicPr>
          <p:cNvPr id="4" name="Content Placeholder 3"/>
          <p:cNvPicPr>
            <a:picLocks noGrp="1" noChangeAspect="1"/>
          </p:cNvPicPr>
          <p:nvPr>
            <p:ph idx="1"/>
          </p:nvPr>
        </p:nvPicPr>
        <p:blipFill>
          <a:blip r:embed="rId2"/>
          <a:stretch>
            <a:fillRect/>
          </a:stretch>
        </p:blipFill>
        <p:spPr>
          <a:xfrm>
            <a:off x="98767" y="2362200"/>
            <a:ext cx="8969033" cy="3048000"/>
          </a:xfrm>
          <a:prstGeom prst="rect">
            <a:avLst/>
          </a:prstGeom>
        </p:spPr>
      </p:pic>
    </p:spTree>
    <p:extLst>
      <p:ext uri="{BB962C8B-B14F-4D97-AF65-F5344CB8AC3E}">
        <p14:creationId xmlns:p14="http://schemas.microsoft.com/office/powerpoint/2010/main" val="36183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COMBI-LIFE: Defining Healthy CV Aging Across the Lifespan</a:t>
            </a:r>
            <a:endParaRPr lang="en-US" dirty="0"/>
          </a:p>
        </p:txBody>
      </p:sp>
      <p:pic>
        <p:nvPicPr>
          <p:cNvPr id="4" name="Content Placeholder 3"/>
          <p:cNvPicPr>
            <a:picLocks noGrp="1" noChangeAspect="1"/>
          </p:cNvPicPr>
          <p:nvPr>
            <p:ph idx="1"/>
          </p:nvPr>
        </p:nvPicPr>
        <p:blipFill>
          <a:blip r:embed="rId2"/>
          <a:stretch>
            <a:fillRect/>
          </a:stretch>
        </p:blipFill>
        <p:spPr>
          <a:xfrm>
            <a:off x="63057" y="2590800"/>
            <a:ext cx="9004743" cy="2514600"/>
          </a:xfrm>
          <a:prstGeom prst="rect">
            <a:avLst/>
          </a:prstGeom>
        </p:spPr>
      </p:pic>
    </p:spTree>
    <p:extLst>
      <p:ext uri="{BB962C8B-B14F-4D97-AF65-F5344CB8AC3E}">
        <p14:creationId xmlns:p14="http://schemas.microsoft.com/office/powerpoint/2010/main" val="242224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4419600" cy="4524315"/>
          </a:xfrm>
          <a:prstGeom prst="rect">
            <a:avLst/>
          </a:prstGeom>
        </p:spPr>
        <p:txBody>
          <a:bodyPr wrap="square">
            <a:spAutoFit/>
          </a:bodyPr>
          <a:lstStyle/>
          <a:p>
            <a:r>
              <a:rPr lang="en-US" sz="2400" b="1" dirty="0" smtClean="0">
                <a:hlinkClick r:id="rId2"/>
              </a:rPr>
              <a:t>Our Research</a:t>
            </a:r>
            <a:endParaRPr lang="en-US" sz="2400" b="1" dirty="0" smtClean="0"/>
          </a:p>
          <a:p>
            <a:r>
              <a:rPr lang="en-US" sz="2400" dirty="0" smtClean="0">
                <a:solidFill>
                  <a:prstClr val="black"/>
                </a:solidFill>
              </a:rPr>
              <a:t>COMBI-BIO is a consortium, funded by the EU's research framework </a:t>
            </a:r>
            <a:r>
              <a:rPr lang="en-US" sz="2400" dirty="0" err="1" smtClean="0">
                <a:solidFill>
                  <a:prstClr val="black"/>
                </a:solidFill>
              </a:rPr>
              <a:t>programme</a:t>
            </a:r>
            <a:r>
              <a:rPr lang="en-US" sz="2400" dirty="0" smtClean="0">
                <a:solidFill>
                  <a:prstClr val="black"/>
                </a:solidFill>
              </a:rPr>
              <a:t>, that brings together leading groups in systems medicine, </a:t>
            </a:r>
            <a:r>
              <a:rPr lang="en-US" sz="2400" u="sng" dirty="0" smtClean="0">
                <a:solidFill>
                  <a:prstClr val="black"/>
                </a:solidFill>
              </a:rPr>
              <a:t>biomarker discovery</a:t>
            </a:r>
            <a:r>
              <a:rPr lang="en-US" sz="2400" dirty="0" smtClean="0">
                <a:solidFill>
                  <a:prstClr val="black"/>
                </a:solidFill>
              </a:rPr>
              <a:t>, epidemiology, critical evaluation and development of coronary heart and cardiovascular disease risk functions, and computational medicine.</a:t>
            </a:r>
            <a:endParaRPr lang="en-US" sz="2400" dirty="0">
              <a:solidFill>
                <a:prstClr val="black"/>
              </a:solidFill>
            </a:endParaRPr>
          </a:p>
        </p:txBody>
      </p:sp>
      <p:sp>
        <p:nvSpPr>
          <p:cNvPr id="6" name="TextBox 5"/>
          <p:cNvSpPr txBox="1"/>
          <p:nvPr/>
        </p:nvSpPr>
        <p:spPr>
          <a:xfrm>
            <a:off x="76200" y="6400800"/>
            <a:ext cx="2008242" cy="369332"/>
          </a:xfrm>
          <a:prstGeom prst="rect">
            <a:avLst/>
          </a:prstGeom>
          <a:noFill/>
        </p:spPr>
        <p:txBody>
          <a:bodyPr wrap="none" rtlCol="0">
            <a:spAutoFit/>
          </a:bodyPr>
          <a:lstStyle/>
          <a:p>
            <a:r>
              <a:rPr lang="en-US" dirty="0" smtClean="0">
                <a:solidFill>
                  <a:prstClr val="black"/>
                </a:solidFill>
              </a:rPr>
              <a:t>www.combi-bio.eu</a:t>
            </a:r>
            <a:endParaRPr lang="en-US" dirty="0">
              <a:solidFill>
                <a:prstClr val="black"/>
              </a:solidFill>
            </a:endParaRPr>
          </a:p>
        </p:txBody>
      </p:sp>
      <p:sp>
        <p:nvSpPr>
          <p:cNvPr id="8" name="Title 7"/>
          <p:cNvSpPr>
            <a:spLocks noGrp="1"/>
          </p:cNvSpPr>
          <p:nvPr>
            <p:ph type="title"/>
          </p:nvPr>
        </p:nvSpPr>
        <p:spPr>
          <a:xfrm>
            <a:off x="457200" y="89446"/>
            <a:ext cx="8229600" cy="1143000"/>
          </a:xfrm>
        </p:spPr>
        <p:txBody>
          <a:bodyPr>
            <a:normAutofit/>
          </a:bodyPr>
          <a:lstStyle/>
          <a:p>
            <a:r>
              <a:rPr lang="en-US" sz="3200" dirty="0" err="1">
                <a:solidFill>
                  <a:srgbClr val="002060"/>
                </a:solidFill>
                <a:latin typeface="Arial" panose="020B0604020202020204" pitchFamily="34" charset="0"/>
                <a:cs typeface="Arial" panose="020B0604020202020204" pitchFamily="34" charset="0"/>
              </a:rPr>
              <a:t>COMBInatorial</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BIOmarkers</a:t>
            </a:r>
            <a:r>
              <a:rPr lang="en-US" sz="3200" dirty="0">
                <a:solidFill>
                  <a:srgbClr val="002060"/>
                </a:solidFill>
                <a:latin typeface="Arial" panose="020B0604020202020204" pitchFamily="34" charset="0"/>
                <a:cs typeface="Arial" panose="020B0604020202020204" pitchFamily="34" charset="0"/>
              </a:rPr>
              <a:t> for subclinical atherosclerosis </a:t>
            </a:r>
            <a:r>
              <a:rPr lang="en-US" sz="3200" dirty="0" smtClean="0">
                <a:solidFill>
                  <a:srgbClr val="002060"/>
                </a:solidFill>
                <a:latin typeface="Arial" panose="020B0604020202020204" pitchFamily="34" charset="0"/>
                <a:cs typeface="Arial" panose="020B0604020202020204" pitchFamily="34" charset="0"/>
              </a:rPr>
              <a:t>(COMBI-BIO)</a:t>
            </a:r>
            <a:endParaRPr lang="en-US" sz="3200" dirty="0">
              <a:solidFill>
                <a:schemeClr val="tx2"/>
              </a:solidFill>
              <a:latin typeface="COMBInatorial BIOmarkers for subclinical atherosclerosis in MESA (COMBI-BIO-MESAArial"/>
              <a:cs typeface="Arial" panose="020B0604020202020204" pitchFamily="34" charset="0"/>
            </a:endParaRPr>
          </a:p>
        </p:txBody>
      </p:sp>
      <p:sp>
        <p:nvSpPr>
          <p:cNvPr id="3" name="TextBox 2"/>
          <p:cNvSpPr txBox="1"/>
          <p:nvPr/>
        </p:nvSpPr>
        <p:spPr>
          <a:xfrm>
            <a:off x="4648200" y="1600200"/>
            <a:ext cx="4495801" cy="5262979"/>
          </a:xfrm>
          <a:prstGeom prst="rect">
            <a:avLst/>
          </a:prstGeom>
          <a:noFill/>
        </p:spPr>
        <p:txBody>
          <a:bodyPr wrap="square" rtlCol="0">
            <a:spAutoFit/>
          </a:bodyPr>
          <a:lstStyle/>
          <a:p>
            <a:r>
              <a:rPr lang="en-US" sz="2400" b="1" u="sng" dirty="0" smtClean="0">
                <a:solidFill>
                  <a:srgbClr val="0070C0"/>
                </a:solidFill>
              </a:rPr>
              <a:t>Our Partners</a:t>
            </a:r>
          </a:p>
          <a:p>
            <a:pPr marL="342900" indent="-342900">
              <a:buFont typeface="Arial" panose="020B0604020202020204" pitchFamily="34" charset="0"/>
              <a:buChar char="•"/>
            </a:pPr>
            <a:r>
              <a:rPr lang="en-US" sz="2400" dirty="0" smtClean="0"/>
              <a:t>Imperial </a:t>
            </a:r>
            <a:r>
              <a:rPr lang="en-US" sz="2400" dirty="0"/>
              <a:t>College of Science, Technology and Medicine</a:t>
            </a:r>
          </a:p>
          <a:p>
            <a:pPr marL="342900" indent="-342900">
              <a:buFont typeface="Arial" panose="020B0604020202020204" pitchFamily="34" charset="0"/>
              <a:buChar char="•"/>
            </a:pPr>
            <a:r>
              <a:rPr lang="en-US" sz="2400" dirty="0" err="1"/>
              <a:t>Metabometrix</a:t>
            </a:r>
            <a:r>
              <a:rPr lang="en-US" sz="2400" dirty="0"/>
              <a:t> Ltd</a:t>
            </a:r>
          </a:p>
          <a:p>
            <a:pPr marL="342900" indent="-342900">
              <a:buFont typeface="Arial" panose="020B0604020202020204" pitchFamily="34" charset="0"/>
              <a:buChar char="•"/>
            </a:pPr>
            <a:r>
              <a:rPr lang="en-US" sz="2400" dirty="0"/>
              <a:t>University of Ioannina School of Medicine</a:t>
            </a:r>
          </a:p>
          <a:p>
            <a:pPr marL="342900" indent="-342900">
              <a:buFont typeface="Arial" panose="020B0604020202020204" pitchFamily="34" charset="0"/>
              <a:buChar char="•"/>
            </a:pPr>
            <a:r>
              <a:rPr lang="en-US" sz="2400" dirty="0"/>
              <a:t>Erasmus </a:t>
            </a:r>
            <a:r>
              <a:rPr lang="en-US" sz="2400" dirty="0" err="1"/>
              <a:t>Universitair</a:t>
            </a:r>
            <a:r>
              <a:rPr lang="en-US" sz="2400" dirty="0"/>
              <a:t> </a:t>
            </a:r>
            <a:r>
              <a:rPr lang="en-US" sz="2400" dirty="0" err="1"/>
              <a:t>Medisch</a:t>
            </a:r>
            <a:r>
              <a:rPr lang="en-US" sz="2400" dirty="0"/>
              <a:t> Centrum Rotterdam  </a:t>
            </a:r>
          </a:p>
          <a:p>
            <a:pPr marL="342900" indent="-342900">
              <a:buFont typeface="Arial" panose="020B0604020202020204" pitchFamily="34" charset="0"/>
              <a:buChar char="•"/>
            </a:pPr>
            <a:r>
              <a:rPr lang="en-US" sz="2400" dirty="0"/>
              <a:t>Helmholtz </a:t>
            </a:r>
            <a:r>
              <a:rPr lang="en-US" sz="2400" dirty="0" err="1"/>
              <a:t>Zentrum</a:t>
            </a:r>
            <a:r>
              <a:rPr lang="en-US" sz="2400" dirty="0"/>
              <a:t> </a:t>
            </a:r>
            <a:r>
              <a:rPr lang="en-US" sz="2400" dirty="0" err="1"/>
              <a:t>München</a:t>
            </a:r>
            <a:r>
              <a:rPr lang="en-US" sz="2400" dirty="0"/>
              <a:t> (HMGU)</a:t>
            </a:r>
          </a:p>
          <a:p>
            <a:pPr marL="342900" indent="-342900">
              <a:buFont typeface="Arial" panose="020B0604020202020204" pitchFamily="34" charset="0"/>
              <a:buChar char="•"/>
            </a:pPr>
            <a:r>
              <a:rPr lang="en-US" sz="2400" dirty="0"/>
              <a:t>Northwestern University</a:t>
            </a:r>
          </a:p>
          <a:p>
            <a:pPr marL="800100" lvl="1" indent="-342900">
              <a:buFont typeface="Arial" panose="020B0604020202020204" pitchFamily="34" charset="0"/>
              <a:buChar char="•"/>
            </a:pPr>
            <a:r>
              <a:rPr lang="en-US" sz="2400" dirty="0"/>
              <a:t>Wake Forest University</a:t>
            </a:r>
          </a:p>
          <a:p>
            <a:pPr marL="800100" lvl="1" indent="-342900">
              <a:buFont typeface="Arial" panose="020B0604020202020204" pitchFamily="34" charset="0"/>
              <a:buChar char="•"/>
            </a:pPr>
            <a:r>
              <a:rPr lang="en-US" sz="2400" dirty="0"/>
              <a:t>University of Vermont</a:t>
            </a:r>
          </a:p>
          <a:p>
            <a:endParaRPr lang="en-US" sz="2400" dirty="0"/>
          </a:p>
        </p:txBody>
      </p:sp>
    </p:spTree>
    <p:extLst>
      <p:ext uri="{BB962C8B-B14F-4D97-AF65-F5344CB8AC3E}">
        <p14:creationId xmlns:p14="http://schemas.microsoft.com/office/powerpoint/2010/main" val="249909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COMBI-BIO: Metabolomes Differ by Healthy CV Status</a:t>
            </a:r>
            <a:endParaRPr lang="en-US" dirty="0"/>
          </a:p>
        </p:txBody>
      </p:sp>
      <p:pic>
        <p:nvPicPr>
          <p:cNvPr id="4" name="Content Placeholder 3"/>
          <p:cNvPicPr>
            <a:picLocks noGrp="1" noChangeAspect="1"/>
          </p:cNvPicPr>
          <p:nvPr>
            <p:ph idx="1"/>
          </p:nvPr>
        </p:nvPicPr>
        <p:blipFill>
          <a:blip r:embed="rId2"/>
          <a:stretch>
            <a:fillRect/>
          </a:stretch>
        </p:blipFill>
        <p:spPr>
          <a:xfrm>
            <a:off x="45916" y="2286000"/>
            <a:ext cx="9098084" cy="3170363"/>
          </a:xfrm>
          <a:prstGeom prst="rect">
            <a:avLst/>
          </a:prstGeom>
        </p:spPr>
      </p:pic>
    </p:spTree>
    <p:extLst>
      <p:ext uri="{BB962C8B-B14F-4D97-AF65-F5344CB8AC3E}">
        <p14:creationId xmlns:p14="http://schemas.microsoft.com/office/powerpoint/2010/main" val="153696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COMBI-LIFE: </a:t>
            </a:r>
            <a:r>
              <a:rPr lang="en-US" dirty="0" err="1" smtClean="0"/>
              <a:t>Longitudinality</a:t>
            </a:r>
            <a:endParaRPr lang="en-US" dirty="0"/>
          </a:p>
        </p:txBody>
      </p:sp>
      <p:pic>
        <p:nvPicPr>
          <p:cNvPr id="4" name="Content Placeholder 3"/>
          <p:cNvPicPr>
            <a:picLocks noGrp="1" noChangeAspect="1"/>
          </p:cNvPicPr>
          <p:nvPr>
            <p:ph idx="1"/>
          </p:nvPr>
        </p:nvPicPr>
        <p:blipFill>
          <a:blip r:embed="rId2"/>
          <a:stretch>
            <a:fillRect/>
          </a:stretch>
        </p:blipFill>
        <p:spPr>
          <a:xfrm>
            <a:off x="36213" y="1143000"/>
            <a:ext cx="8996088" cy="5486400"/>
          </a:xfrm>
          <a:prstGeom prst="rect">
            <a:avLst/>
          </a:prstGeom>
        </p:spPr>
      </p:pic>
      <p:sp>
        <p:nvSpPr>
          <p:cNvPr id="3" name="Oval 2"/>
          <p:cNvSpPr/>
          <p:nvPr/>
        </p:nvSpPr>
        <p:spPr>
          <a:xfrm>
            <a:off x="5105400" y="1981200"/>
            <a:ext cx="1905000" cy="480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27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COMBI-LIFE: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1749701"/>
            <a:ext cx="8831572" cy="3355699"/>
          </a:xfrm>
          <a:prstGeom prst="rect">
            <a:avLst/>
          </a:prstGeom>
        </p:spPr>
      </p:pic>
    </p:spTree>
    <p:extLst>
      <p:ext uri="{BB962C8B-B14F-4D97-AF65-F5344CB8AC3E}">
        <p14:creationId xmlns:p14="http://schemas.microsoft.com/office/powerpoint/2010/main" val="324694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61" y="128778"/>
            <a:ext cx="6602476" cy="1242822"/>
          </a:xfrm>
        </p:spPr>
        <p:txBody>
          <a:bodyPr>
            <a:normAutofit fontScale="90000"/>
          </a:bodyPr>
          <a:lstStyle/>
          <a:p>
            <a:pPr algn="ctr"/>
            <a:r>
              <a:rPr lang="en-US" dirty="0" smtClean="0"/>
              <a:t>Metabolomics in MESA</a:t>
            </a:r>
            <a:br>
              <a:rPr lang="en-US" dirty="0" smtClean="0"/>
            </a:br>
            <a:r>
              <a:rPr lang="en-US" dirty="0" smtClean="0"/>
              <a:t>COMBI-BIO &amp; COMBI-LIFE</a:t>
            </a:r>
            <a:endParaRPr lang="en-US" dirty="0"/>
          </a:p>
        </p:txBody>
      </p:sp>
      <p:sp>
        <p:nvSpPr>
          <p:cNvPr id="3" name="Content Placeholder 2"/>
          <p:cNvSpPr>
            <a:spLocks noGrp="1"/>
          </p:cNvSpPr>
          <p:nvPr>
            <p:ph idx="1"/>
          </p:nvPr>
        </p:nvSpPr>
        <p:spPr/>
        <p:txBody>
          <a:bodyPr/>
          <a:lstStyle/>
          <a:p>
            <a:r>
              <a:rPr lang="en-US" sz="4800" dirty="0" smtClean="0"/>
              <a:t>Outline</a:t>
            </a:r>
          </a:p>
          <a:p>
            <a:pPr lvl="1"/>
            <a:r>
              <a:rPr lang="en-US" sz="4400" dirty="0" smtClean="0"/>
              <a:t>Description of COMBI-BIO</a:t>
            </a:r>
          </a:p>
          <a:p>
            <a:pPr lvl="1"/>
            <a:r>
              <a:rPr lang="en-US" sz="4400" dirty="0"/>
              <a:t>Preliminary COMBI-BIO data</a:t>
            </a:r>
          </a:p>
          <a:p>
            <a:pPr lvl="1"/>
            <a:r>
              <a:rPr lang="en-US" sz="4400" dirty="0"/>
              <a:t>Description of COMBI-LIFE</a:t>
            </a:r>
          </a:p>
          <a:p>
            <a:pPr lvl="1"/>
            <a:r>
              <a:rPr lang="en-US" sz="4400" dirty="0" smtClean="0">
                <a:solidFill>
                  <a:srgbClr val="0070C0"/>
                </a:solidFill>
              </a:rPr>
              <a:t>What </a:t>
            </a:r>
            <a:r>
              <a:rPr lang="en-US" sz="4400" dirty="0" smtClean="0">
                <a:solidFill>
                  <a:srgbClr val="0070C0"/>
                </a:solidFill>
              </a:rPr>
              <a:t>is “metabolomics</a:t>
            </a:r>
            <a:r>
              <a:rPr lang="en-US" sz="4400" dirty="0" smtClean="0">
                <a:solidFill>
                  <a:srgbClr val="0070C0"/>
                </a:solidFill>
              </a:rPr>
              <a:t>”?</a:t>
            </a:r>
            <a:endParaRPr lang="en-US" sz="4400" dirty="0" smtClean="0">
              <a:solidFill>
                <a:srgbClr val="0070C0"/>
              </a:solidFill>
            </a:endParaRPr>
          </a:p>
        </p:txBody>
      </p:sp>
    </p:spTree>
    <p:extLst>
      <p:ext uri="{BB962C8B-B14F-4D97-AF65-F5344CB8AC3E}">
        <p14:creationId xmlns:p14="http://schemas.microsoft.com/office/powerpoint/2010/main" val="2280880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200" dirty="0" smtClean="0">
                <a:solidFill>
                  <a:srgbClr val="002060"/>
                </a:solidFill>
                <a:latin typeface="Arial" panose="020B0604020202020204" pitchFamily="34" charset="0"/>
                <a:cs typeface="Arial" panose="020B0604020202020204" pitchFamily="34" charset="0"/>
              </a:rPr>
              <a:t>What is metabolomics?</a:t>
            </a:r>
            <a:endParaRPr lang="en-US" sz="3200"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0" y="1066800"/>
            <a:ext cx="9144000" cy="5059363"/>
          </a:xfrm>
        </p:spPr>
        <p:txBody>
          <a:bodyPr>
            <a:normAutofit/>
          </a:bodyPr>
          <a:lstStyle/>
          <a:p>
            <a:r>
              <a:rPr lang="en-US" sz="2800" dirty="0" smtClean="0">
                <a:cs typeface="Arial" panose="020B0604020202020204" pitchFamily="34" charset="0"/>
              </a:rPr>
              <a:t>Comprehensive </a:t>
            </a:r>
            <a:r>
              <a:rPr lang="en-US" sz="2800" dirty="0">
                <a:cs typeface="Arial" panose="020B0604020202020204" pitchFamily="34" charset="0"/>
              </a:rPr>
              <a:t>characterization of </a:t>
            </a:r>
            <a:r>
              <a:rPr lang="en-US" sz="2800" i="1" dirty="0">
                <a:cs typeface="Arial" panose="020B0604020202020204" pitchFamily="34" charset="0"/>
              </a:rPr>
              <a:t>small low </a:t>
            </a:r>
            <a:r>
              <a:rPr lang="en-US" sz="2800" i="1" dirty="0" smtClean="0">
                <a:cs typeface="Arial" panose="020B0604020202020204" pitchFamily="34" charset="0"/>
              </a:rPr>
              <a:t>molecular-weight </a:t>
            </a:r>
            <a:r>
              <a:rPr lang="en-US" sz="2800" i="1" dirty="0">
                <a:cs typeface="Arial" panose="020B0604020202020204" pitchFamily="34" charset="0"/>
              </a:rPr>
              <a:t>metabolites</a:t>
            </a:r>
            <a:r>
              <a:rPr lang="en-US" sz="2800" dirty="0">
                <a:cs typeface="Arial" panose="020B0604020202020204" pitchFamily="34" charset="0"/>
              </a:rPr>
              <a:t> </a:t>
            </a:r>
            <a:r>
              <a:rPr lang="en-US" sz="2800" dirty="0" smtClean="0">
                <a:cs typeface="Arial" panose="020B0604020202020204" pitchFamily="34" charset="0"/>
              </a:rPr>
              <a:t>in </a:t>
            </a:r>
            <a:r>
              <a:rPr lang="en-US" sz="2800" dirty="0">
                <a:cs typeface="Arial" panose="020B0604020202020204" pitchFamily="34" charset="0"/>
              </a:rPr>
              <a:t>biological </a:t>
            </a:r>
            <a:r>
              <a:rPr lang="en-US" sz="2800" dirty="0" smtClean="0">
                <a:cs typeface="Arial" panose="020B0604020202020204" pitchFamily="34" charset="0"/>
              </a:rPr>
              <a:t>samples</a:t>
            </a:r>
          </a:p>
          <a:p>
            <a:pPr marL="0" indent="0">
              <a:buNone/>
            </a:pPr>
            <a:endParaRPr lang="en-US" sz="2800" dirty="0" smtClean="0">
              <a:cs typeface="Arial" panose="020B0604020202020204" pitchFamily="34" charset="0"/>
            </a:endParaRPr>
          </a:p>
          <a:p>
            <a:r>
              <a:rPr lang="en-US" sz="2800" dirty="0">
                <a:cs typeface="Arial" panose="020B0604020202020204" pitchFamily="34" charset="0"/>
              </a:rPr>
              <a:t>The ‘metabolome’ refers to the </a:t>
            </a:r>
            <a:r>
              <a:rPr lang="en-US" sz="2800" i="1" dirty="0">
                <a:cs typeface="Arial" panose="020B0604020202020204" pitchFamily="34" charset="0"/>
              </a:rPr>
              <a:t>complete</a:t>
            </a:r>
            <a:r>
              <a:rPr lang="en-US" sz="2800" dirty="0">
                <a:cs typeface="Arial" panose="020B0604020202020204" pitchFamily="34" charset="0"/>
              </a:rPr>
              <a:t> array of metabolites found within an organism; </a:t>
            </a:r>
            <a:r>
              <a:rPr lang="en-US" sz="2800" dirty="0" smtClean="0">
                <a:cs typeface="Arial" panose="020B0604020202020204" pitchFamily="34" charset="0"/>
              </a:rPr>
              <a:t>analogous </a:t>
            </a:r>
            <a:r>
              <a:rPr lang="en-US" sz="2800" dirty="0">
                <a:cs typeface="Arial" panose="020B0604020202020204" pitchFamily="34" charset="0"/>
              </a:rPr>
              <a:t>to the ‘genome’ or ‘proteome</a:t>
            </a:r>
            <a:r>
              <a:rPr lang="en-US" sz="2800" dirty="0" smtClean="0">
                <a:cs typeface="Arial" panose="020B0604020202020204" pitchFamily="34" charset="0"/>
              </a:rPr>
              <a:t>’ </a:t>
            </a:r>
            <a:r>
              <a:rPr lang="en-US" sz="2800" dirty="0" smtClean="0">
                <a:cs typeface="Arial" panose="020B0604020202020204" pitchFamily="34" charset="0"/>
              </a:rPr>
              <a:t>; </a:t>
            </a:r>
            <a:r>
              <a:rPr lang="en-US" sz="2800" u="sng" dirty="0" smtClean="0">
                <a:cs typeface="Arial" panose="020B0604020202020204" pitchFamily="34" charset="0"/>
              </a:rPr>
              <a:t>no platform actually achieves this</a:t>
            </a:r>
            <a:endParaRPr lang="en-US" sz="2800" u="sng" dirty="0" smtClean="0">
              <a:cs typeface="Arial" panose="020B0604020202020204" pitchFamily="34" charset="0"/>
            </a:endParaRPr>
          </a:p>
          <a:p>
            <a:pPr marL="0" indent="0">
              <a:buNone/>
            </a:pPr>
            <a:endParaRPr lang="en-US" sz="2800" dirty="0" smtClean="0">
              <a:cs typeface="Arial" panose="020B0604020202020204" pitchFamily="34" charset="0"/>
            </a:endParaRPr>
          </a:p>
          <a:p>
            <a:r>
              <a:rPr lang="en-US" sz="2800" dirty="0" smtClean="0">
                <a:cs typeface="Arial" panose="020B0604020202020204" pitchFamily="34" charset="0"/>
              </a:rPr>
              <a:t>Metabolomics may offer an inclusive approach to assess relationships between genetics</a:t>
            </a:r>
            <a:r>
              <a:rPr lang="en-US" sz="2800" dirty="0">
                <a:cs typeface="Arial" panose="020B0604020202020204" pitchFamily="34" charset="0"/>
              </a:rPr>
              <a:t>, environmental </a:t>
            </a:r>
            <a:r>
              <a:rPr lang="en-US" sz="2800" dirty="0" smtClean="0">
                <a:cs typeface="Arial" panose="020B0604020202020204" pitchFamily="34" charset="0"/>
              </a:rPr>
              <a:t>exposures</a:t>
            </a:r>
            <a:r>
              <a:rPr lang="en-US" sz="2800" dirty="0" smtClean="0"/>
              <a:t> </a:t>
            </a:r>
            <a:r>
              <a:rPr lang="en-US" sz="2800" dirty="0">
                <a:cs typeface="Arial" panose="020B0604020202020204" pitchFamily="34" charset="0"/>
              </a:rPr>
              <a:t>and </a:t>
            </a:r>
            <a:r>
              <a:rPr lang="en-US" sz="2800" dirty="0" smtClean="0">
                <a:cs typeface="Arial" panose="020B0604020202020204" pitchFamily="34" charset="0"/>
              </a:rPr>
              <a:t>metabolism</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6540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200" dirty="0" smtClean="0">
                <a:solidFill>
                  <a:srgbClr val="002060"/>
                </a:solidFill>
                <a:latin typeface="Arial" panose="020B0604020202020204" pitchFamily="34" charset="0"/>
                <a:cs typeface="Arial" panose="020B0604020202020204" pitchFamily="34" charset="0"/>
              </a:rPr>
              <a:t>Metabolomics: Instrumentation</a:t>
            </a:r>
            <a:endParaRPr lang="en-US" sz="3200" dirty="0">
              <a:solidFill>
                <a:srgbClr val="002060"/>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1149426"/>
            <a:ext cx="9144000" cy="5708573"/>
          </a:xfrm>
        </p:spPr>
        <p:txBody>
          <a:bodyPr>
            <a:noAutofit/>
          </a:bodyPr>
          <a:lstStyle/>
          <a:p>
            <a:r>
              <a:rPr lang="en-US" sz="2800" b="1" dirty="0" smtClean="0"/>
              <a:t>NMR</a:t>
            </a:r>
            <a:r>
              <a:rPr lang="en-US" sz="2800" dirty="0" smtClean="0"/>
              <a:t> </a:t>
            </a:r>
            <a:r>
              <a:rPr lang="en-US" sz="2800" dirty="0"/>
              <a:t>is highly reproducible, requires little sample preparation, is not destructive and is good for structure </a:t>
            </a:r>
            <a:r>
              <a:rPr lang="en-US" sz="2800" dirty="0" smtClean="0"/>
              <a:t>elucidation </a:t>
            </a:r>
            <a:endParaRPr lang="en-US" sz="2800" dirty="0"/>
          </a:p>
          <a:p>
            <a:pPr lvl="1"/>
            <a:r>
              <a:rPr lang="en-US" sz="2400" dirty="0"/>
              <a:t>NMR has low sensitivity, </a:t>
            </a:r>
            <a:r>
              <a:rPr lang="en-US" sz="2400" dirty="0" smtClean="0"/>
              <a:t>and is </a:t>
            </a:r>
            <a:r>
              <a:rPr lang="en-US" sz="2400" dirty="0"/>
              <a:t>orders of magnitude less sensitive than </a:t>
            </a:r>
            <a:r>
              <a:rPr lang="en-US" sz="2400" dirty="0" smtClean="0"/>
              <a:t>MS</a:t>
            </a:r>
            <a:endParaRPr lang="en-US" sz="2400" dirty="0"/>
          </a:p>
          <a:p>
            <a:pPr marL="0" indent="0">
              <a:buNone/>
            </a:pPr>
            <a:endParaRPr lang="en-US" sz="2800" dirty="0"/>
          </a:p>
          <a:p>
            <a:r>
              <a:rPr lang="en-US" sz="2800" b="1" dirty="0"/>
              <a:t>MS</a:t>
            </a:r>
            <a:r>
              <a:rPr lang="en-US" sz="2800" dirty="0"/>
              <a:t> is </a:t>
            </a:r>
            <a:r>
              <a:rPr lang="en-US" sz="2800" dirty="0" smtClean="0"/>
              <a:t>very sensitive, and platforms allow variety in types of metabolites detected (lipids, proteins, carbohydrates, </a:t>
            </a:r>
            <a:r>
              <a:rPr lang="en-US" sz="2800" dirty="0" err="1" smtClean="0"/>
              <a:t>etc</a:t>
            </a:r>
            <a:r>
              <a:rPr lang="en-US" sz="2800" dirty="0" smtClean="0"/>
              <a:t>)</a:t>
            </a:r>
          </a:p>
          <a:p>
            <a:pPr lvl="1"/>
            <a:r>
              <a:rPr lang="en-US" sz="2400" dirty="0" smtClean="0"/>
              <a:t>MS less reproducible, very platform-dependent, </a:t>
            </a:r>
            <a:r>
              <a:rPr lang="en-US" sz="2400" dirty="0"/>
              <a:t>destructive to the sample, </a:t>
            </a:r>
            <a:r>
              <a:rPr lang="en-US" sz="2400" dirty="0" smtClean="0"/>
              <a:t>lower throughput, and produces data which are </a:t>
            </a:r>
            <a:r>
              <a:rPr lang="en-US" sz="2400" dirty="0"/>
              <a:t>more complex </a:t>
            </a:r>
            <a:r>
              <a:rPr lang="en-US" sz="2400" dirty="0" smtClean="0"/>
              <a:t>than NMR data and </a:t>
            </a:r>
            <a:r>
              <a:rPr lang="en-US" sz="2400" dirty="0" smtClean="0"/>
              <a:t>more </a:t>
            </a:r>
            <a:r>
              <a:rPr lang="en-US" sz="2400" dirty="0" smtClean="0"/>
              <a:t>difficult to analyze</a:t>
            </a:r>
            <a:endParaRPr lang="en-US" sz="2400" dirty="0"/>
          </a:p>
        </p:txBody>
      </p:sp>
    </p:spTree>
    <p:extLst>
      <p:ext uri="{BB962C8B-B14F-4D97-AF65-F5344CB8AC3E}">
        <p14:creationId xmlns:p14="http://schemas.microsoft.com/office/powerpoint/2010/main" val="2217941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1" y="76200"/>
            <a:ext cx="9144000" cy="1143000"/>
          </a:xfrm>
        </p:spPr>
        <p:txBody>
          <a:bodyPr>
            <a:normAutofit fontScale="90000"/>
          </a:bodyPr>
          <a:lstStyle/>
          <a:p>
            <a:r>
              <a:rPr lang="en-US" sz="3200" dirty="0" smtClean="0">
                <a:solidFill>
                  <a:schemeClr val="tx2"/>
                </a:solidFill>
                <a:latin typeface="Arial" panose="020B0604020202020204" pitchFamily="34" charset="0"/>
                <a:cs typeface="Arial" panose="020B0604020202020204" pitchFamily="34" charset="0"/>
              </a:rPr>
              <a:t>Metabolic </a:t>
            </a:r>
            <a:r>
              <a:rPr lang="en-US" sz="3200" dirty="0">
                <a:solidFill>
                  <a:schemeClr val="tx2"/>
                </a:solidFill>
                <a:latin typeface="Arial" panose="020B0604020202020204" pitchFamily="34" charset="0"/>
                <a:cs typeface="Arial" panose="020B0604020202020204" pitchFamily="34" charset="0"/>
              </a:rPr>
              <a:t>profiling can run in either </a:t>
            </a:r>
            <a:r>
              <a:rPr lang="en-US" sz="3200" b="1" dirty="0">
                <a:solidFill>
                  <a:schemeClr val="tx2"/>
                </a:solidFill>
                <a:latin typeface="Arial" panose="020B0604020202020204" pitchFamily="34" charset="0"/>
                <a:cs typeface="Arial" panose="020B0604020202020204" pitchFamily="34" charset="0"/>
              </a:rPr>
              <a:t>targeted</a:t>
            </a:r>
            <a:r>
              <a:rPr lang="en-US" sz="3200" dirty="0">
                <a:solidFill>
                  <a:schemeClr val="tx2"/>
                </a:solidFill>
                <a:latin typeface="Arial" panose="020B0604020202020204" pitchFamily="34" charset="0"/>
                <a:cs typeface="Arial" panose="020B0604020202020204" pitchFamily="34" charset="0"/>
              </a:rPr>
              <a:t> or </a:t>
            </a:r>
            <a:r>
              <a:rPr lang="en-US" sz="3200" b="1" dirty="0">
                <a:solidFill>
                  <a:schemeClr val="tx2"/>
                </a:solidFill>
                <a:latin typeface="Arial" panose="020B0604020202020204" pitchFamily="34" charset="0"/>
                <a:cs typeface="Arial" panose="020B0604020202020204" pitchFamily="34" charset="0"/>
              </a:rPr>
              <a:t>untargeted</a:t>
            </a:r>
            <a:r>
              <a:rPr lang="en-US" sz="3200" dirty="0">
                <a:solidFill>
                  <a:schemeClr val="tx2"/>
                </a:solidFill>
                <a:latin typeface="Arial" panose="020B0604020202020204" pitchFamily="34" charset="0"/>
                <a:cs typeface="Arial" panose="020B0604020202020204" pitchFamily="34" charset="0"/>
              </a:rPr>
              <a:t> </a:t>
            </a:r>
            <a:r>
              <a:rPr lang="en-US" sz="3200" dirty="0" smtClean="0">
                <a:solidFill>
                  <a:schemeClr val="tx2"/>
                </a:solidFill>
                <a:latin typeface="Arial" panose="020B0604020202020204" pitchFamily="34" charset="0"/>
                <a:cs typeface="Arial" panose="020B0604020202020204" pitchFamily="34" charset="0"/>
              </a:rPr>
              <a:t>modes </a:t>
            </a:r>
            <a:r>
              <a:rPr lang="en-US" sz="3200" dirty="0"/>
              <a:t/>
            </a:r>
            <a:br>
              <a:rPr lang="en-US" sz="3200" dirty="0"/>
            </a:br>
            <a:endParaRPr lang="en-US" sz="3200" dirty="0">
              <a:solidFill>
                <a:schemeClr val="tx2"/>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1143000"/>
            <a:ext cx="9144000" cy="5943600"/>
          </a:xfrm>
        </p:spPr>
        <p:txBody>
          <a:bodyPr>
            <a:normAutofit/>
          </a:bodyPr>
          <a:lstStyle/>
          <a:p>
            <a:r>
              <a:rPr lang="en-US" sz="2800" b="1" dirty="0">
                <a:solidFill>
                  <a:srgbClr val="002060"/>
                </a:solidFill>
                <a:cs typeface="Arial" panose="020B0604020202020204" pitchFamily="34" charset="0"/>
              </a:rPr>
              <a:t>Targeted</a:t>
            </a:r>
            <a:r>
              <a:rPr lang="en-US" sz="2800" b="1" dirty="0">
                <a:cs typeface="Arial" panose="020B0604020202020204" pitchFamily="34" charset="0"/>
              </a:rPr>
              <a:t> </a:t>
            </a:r>
            <a:r>
              <a:rPr lang="en-US" sz="2800" dirty="0">
                <a:cs typeface="Arial" panose="020B0604020202020204" pitchFamily="34" charset="0"/>
              </a:rPr>
              <a:t>profiling </a:t>
            </a:r>
            <a:r>
              <a:rPr lang="en-US" sz="2800" dirty="0" smtClean="0">
                <a:cs typeface="Arial" panose="020B0604020202020204" pitchFamily="34" charset="0"/>
              </a:rPr>
              <a:t>(ARIC, Framingham, others) separates </a:t>
            </a:r>
            <a:r>
              <a:rPr lang="en-US" sz="2800" dirty="0">
                <a:cs typeface="Arial" panose="020B0604020202020204" pitchFamily="34" charset="0"/>
              </a:rPr>
              <a:t>a limited number of </a:t>
            </a:r>
            <a:r>
              <a:rPr lang="en-US" sz="2800" b="1" dirty="0">
                <a:cs typeface="Arial" panose="020B0604020202020204" pitchFamily="34" charset="0"/>
              </a:rPr>
              <a:t>specific metabolites of known </a:t>
            </a:r>
            <a:r>
              <a:rPr lang="en-US" sz="2800" b="1" dirty="0" smtClean="0">
                <a:cs typeface="Arial" panose="020B0604020202020204" pitchFamily="34" charset="0"/>
              </a:rPr>
              <a:t>identity</a:t>
            </a:r>
            <a:r>
              <a:rPr lang="en-US" sz="2800" dirty="0" smtClean="0">
                <a:cs typeface="Arial" panose="020B0604020202020204" pitchFamily="34" charset="0"/>
              </a:rPr>
              <a:t>, is </a:t>
            </a:r>
            <a:r>
              <a:rPr lang="en-US" sz="2800" dirty="0">
                <a:cs typeface="Arial" panose="020B0604020202020204" pitchFamily="34" charset="0"/>
              </a:rPr>
              <a:t>optimized </a:t>
            </a:r>
            <a:r>
              <a:rPr lang="en-US" sz="2800" dirty="0" smtClean="0">
                <a:cs typeface="Arial" panose="020B0604020202020204" pitchFamily="34" charset="0"/>
              </a:rPr>
              <a:t>for these metabolites, and is </a:t>
            </a:r>
            <a:r>
              <a:rPr lang="en-US" sz="2800" dirty="0">
                <a:cs typeface="Arial" panose="020B0604020202020204" pitchFamily="34" charset="0"/>
              </a:rPr>
              <a:t>based on </a:t>
            </a:r>
            <a:r>
              <a:rPr lang="en-US" sz="2800" i="1" dirty="0">
                <a:cs typeface="Arial" panose="020B0604020202020204" pitchFamily="34" charset="0"/>
              </a:rPr>
              <a:t>a priori </a:t>
            </a:r>
            <a:r>
              <a:rPr lang="en-US" sz="2800" dirty="0" smtClean="0">
                <a:cs typeface="Arial" panose="020B0604020202020204" pitchFamily="34" charset="0"/>
              </a:rPr>
              <a:t>hypotheses</a:t>
            </a:r>
          </a:p>
          <a:p>
            <a:r>
              <a:rPr lang="en-US" sz="2800" b="1" dirty="0" smtClean="0">
                <a:solidFill>
                  <a:srgbClr val="002060"/>
                </a:solidFill>
              </a:rPr>
              <a:t>Untargeted</a:t>
            </a:r>
            <a:r>
              <a:rPr lang="en-US" sz="2800" dirty="0" smtClean="0">
                <a:solidFill>
                  <a:srgbClr val="002060"/>
                </a:solidFill>
              </a:rPr>
              <a:t> </a:t>
            </a:r>
            <a:r>
              <a:rPr lang="en-US" sz="2800" dirty="0"/>
              <a:t>profiling </a:t>
            </a:r>
            <a:r>
              <a:rPr lang="en-US" sz="2800" dirty="0" smtClean="0"/>
              <a:t>(MESA in COMBI-BIO) involves </a:t>
            </a:r>
            <a:r>
              <a:rPr lang="en-US" sz="2800" dirty="0" smtClean="0"/>
              <a:t>multiple assays </a:t>
            </a:r>
            <a:r>
              <a:rPr lang="en-US" sz="2800" dirty="0"/>
              <a:t>(NMR, MS) to </a:t>
            </a:r>
            <a:r>
              <a:rPr lang="en-US" sz="2800" b="1" dirty="0"/>
              <a:t>measure </a:t>
            </a:r>
            <a:r>
              <a:rPr lang="en-US" sz="2800" b="1" dirty="0" smtClean="0"/>
              <a:t>as many metabolites as possible</a:t>
            </a:r>
            <a:r>
              <a:rPr lang="en-US" sz="2800" dirty="0" smtClean="0"/>
              <a:t>. </a:t>
            </a:r>
            <a:r>
              <a:rPr lang="en-US" sz="2800" dirty="0"/>
              <a:t>The chemical identity of the peaks </a:t>
            </a:r>
            <a:r>
              <a:rPr lang="en-US" sz="2800" dirty="0" smtClean="0"/>
              <a:t>are not known </a:t>
            </a:r>
            <a:r>
              <a:rPr lang="en-US" sz="2800" i="1" dirty="0"/>
              <a:t>a </a:t>
            </a:r>
            <a:r>
              <a:rPr lang="en-US" sz="2800" i="1" dirty="0" smtClean="0"/>
              <a:t>priori</a:t>
            </a:r>
            <a:r>
              <a:rPr lang="en-US" sz="2800" dirty="0"/>
              <a:t> </a:t>
            </a:r>
            <a:r>
              <a:rPr lang="en-US" sz="2800" dirty="0" smtClean="0"/>
              <a:t>(with a few exceptions) </a:t>
            </a:r>
            <a:r>
              <a:rPr lang="en-US" sz="2800" dirty="0" smtClean="0"/>
              <a:t>and </a:t>
            </a:r>
            <a:r>
              <a:rPr lang="en-US" sz="2800" i="1" dirty="0"/>
              <a:t>post hoc</a:t>
            </a:r>
            <a:r>
              <a:rPr lang="en-US" sz="2800" i="1" dirty="0" smtClean="0"/>
              <a:t> </a:t>
            </a:r>
            <a:r>
              <a:rPr lang="en-US" sz="2800" dirty="0" smtClean="0"/>
              <a:t>analyses are required for identification </a:t>
            </a:r>
          </a:p>
          <a:p>
            <a:r>
              <a:rPr lang="en-US" sz="2800" b="1" dirty="0" smtClean="0">
                <a:solidFill>
                  <a:srgbClr val="002060"/>
                </a:solidFill>
              </a:rPr>
              <a:t>Untargeted</a:t>
            </a:r>
            <a:r>
              <a:rPr lang="en-US" sz="2800" dirty="0" smtClean="0"/>
              <a:t> profiling is used for novel </a:t>
            </a:r>
            <a:r>
              <a:rPr lang="en-US" sz="2800" dirty="0"/>
              <a:t>metabolic biomarker </a:t>
            </a:r>
            <a:r>
              <a:rPr lang="en-US" sz="2800" dirty="0" smtClean="0"/>
              <a:t>discovery. Data output </a:t>
            </a:r>
            <a:r>
              <a:rPr lang="en-US" sz="2800" dirty="0"/>
              <a:t>is </a:t>
            </a:r>
            <a:r>
              <a:rPr lang="en-US" sz="2800" dirty="0" smtClean="0"/>
              <a:t>high and metabolite </a:t>
            </a:r>
            <a:r>
              <a:rPr lang="en-US" sz="2800" dirty="0"/>
              <a:t>identification </a:t>
            </a:r>
            <a:r>
              <a:rPr lang="en-US" sz="2800" dirty="0" smtClean="0"/>
              <a:t>is not guaranteed. </a:t>
            </a:r>
            <a:endParaRPr lang="en-US" sz="2800" dirty="0"/>
          </a:p>
          <a:p>
            <a:endParaRPr lang="en-US" dirty="0"/>
          </a:p>
          <a:p>
            <a:endParaRPr lang="en-US" dirty="0"/>
          </a:p>
        </p:txBody>
      </p:sp>
    </p:spTree>
    <p:extLst>
      <p:ext uri="{BB962C8B-B14F-4D97-AF65-F5344CB8AC3E}">
        <p14:creationId xmlns:p14="http://schemas.microsoft.com/office/powerpoint/2010/main" val="59336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normAutofit/>
          </a:bodyPr>
          <a:lstStyle/>
          <a:p>
            <a:r>
              <a:rPr lang="en-US" sz="3200" dirty="0" smtClean="0">
                <a:solidFill>
                  <a:schemeClr val="tx2"/>
                </a:solidFill>
                <a:latin typeface="Arial" panose="020B0604020202020204" pitchFamily="34" charset="0"/>
                <a:cs typeface="Arial" panose="020B0604020202020204" pitchFamily="34" charset="0"/>
              </a:rPr>
              <a:t>COMBI-BIO-MESA</a:t>
            </a:r>
            <a:endParaRPr lang="en-US" sz="3200" dirty="0">
              <a:solidFill>
                <a:schemeClr val="tx2"/>
              </a:solidFill>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11935" y="990600"/>
            <a:ext cx="4495800" cy="5867400"/>
          </a:xfrm>
        </p:spPr>
        <p:txBody>
          <a:bodyPr>
            <a:noAutofit/>
          </a:bodyPr>
          <a:lstStyle/>
          <a:p>
            <a:r>
              <a:rPr lang="en-GB" sz="2500" b="1" dirty="0" smtClean="0">
                <a:cs typeface="Arial" panose="020B0604020202020204" pitchFamily="34" charset="0"/>
              </a:rPr>
              <a:t>COMBI-BIO:</a:t>
            </a:r>
            <a:r>
              <a:rPr lang="en-GB" sz="2500" b="1" dirty="0">
                <a:cs typeface="Arial" panose="020B0604020202020204" pitchFamily="34" charset="0"/>
              </a:rPr>
              <a:t> </a:t>
            </a:r>
            <a:r>
              <a:rPr lang="en-GB" sz="2500" dirty="0" smtClean="0">
                <a:cs typeface="Arial" panose="020B0604020202020204" pitchFamily="34" charset="0"/>
              </a:rPr>
              <a:t>Includes London-based </a:t>
            </a:r>
            <a:r>
              <a:rPr lang="en-GB" sz="2500" dirty="0">
                <a:cs typeface="Arial" panose="020B0604020202020204" pitchFamily="34" charset="0"/>
              </a:rPr>
              <a:t>LOLLIPOP </a:t>
            </a:r>
            <a:r>
              <a:rPr lang="en-GB" sz="2500" dirty="0" smtClean="0">
                <a:cs typeface="Arial" panose="020B0604020202020204" pitchFamily="34" charset="0"/>
              </a:rPr>
              <a:t>study, </a:t>
            </a:r>
            <a:r>
              <a:rPr lang="en-GB" sz="2500" dirty="0">
                <a:cs typeface="Arial" panose="020B0604020202020204" pitchFamily="34" charset="0"/>
              </a:rPr>
              <a:t>and the Rotterdam Study, totalling </a:t>
            </a:r>
            <a:r>
              <a:rPr lang="en-GB" sz="2500" dirty="0" smtClean="0">
                <a:cs typeface="Arial" panose="020B0604020202020204" pitchFamily="34" charset="0"/>
              </a:rPr>
              <a:t>~ 4,000 </a:t>
            </a:r>
            <a:r>
              <a:rPr lang="en-GB" sz="2500" dirty="0">
                <a:cs typeface="Arial" panose="020B0604020202020204" pitchFamily="34" charset="0"/>
              </a:rPr>
              <a:t>samples </a:t>
            </a:r>
            <a:endParaRPr lang="en-GB" sz="2500" dirty="0" smtClean="0">
              <a:cs typeface="Arial" panose="020B0604020202020204" pitchFamily="34" charset="0"/>
            </a:endParaRPr>
          </a:p>
          <a:p>
            <a:r>
              <a:rPr lang="en-GB" sz="2500" b="1" dirty="0" smtClean="0">
                <a:cs typeface="Arial" panose="020B0604020202020204" pitchFamily="34" charset="0"/>
              </a:rPr>
              <a:t>MESA</a:t>
            </a:r>
            <a:r>
              <a:rPr lang="en-GB" sz="2500" dirty="0" smtClean="0">
                <a:cs typeface="Arial" panose="020B0604020202020204" pitchFamily="34" charset="0"/>
              </a:rPr>
              <a:t>: 4,000 </a:t>
            </a:r>
            <a:r>
              <a:rPr lang="en-GB" sz="2500" dirty="0">
                <a:cs typeface="Arial" panose="020B0604020202020204" pitchFamily="34" charset="0"/>
              </a:rPr>
              <a:t>random serum samples </a:t>
            </a:r>
            <a:r>
              <a:rPr lang="en-GB" sz="2500" dirty="0" smtClean="0">
                <a:cs typeface="Arial" panose="020B0604020202020204" pitchFamily="34" charset="0"/>
              </a:rPr>
              <a:t>from Exam 1 </a:t>
            </a:r>
          </a:p>
          <a:p>
            <a:r>
              <a:rPr lang="en-GB" sz="2500" b="1" dirty="0" smtClean="0">
                <a:cs typeface="Arial" panose="020B0604020202020204" pitchFamily="34" charset="0"/>
              </a:rPr>
              <a:t>Analytical Platforms (6x):                                                                                                                                                                                   </a:t>
            </a:r>
          </a:p>
          <a:p>
            <a:pPr>
              <a:buFont typeface="Courier New" panose="02070309020205020404" pitchFamily="49" charset="0"/>
              <a:buChar char="o"/>
            </a:pPr>
            <a:r>
              <a:rPr lang="en-GB" sz="2500" b="1" baseline="30000" dirty="0" smtClean="0">
                <a:cs typeface="Arial" panose="020B0604020202020204" pitchFamily="34" charset="0"/>
              </a:rPr>
              <a:t>1</a:t>
            </a:r>
            <a:r>
              <a:rPr lang="en-GB" sz="2500" b="1" dirty="0" smtClean="0">
                <a:cs typeface="Arial" panose="020B0604020202020204" pitchFamily="34" charset="0"/>
              </a:rPr>
              <a:t>H NMR: </a:t>
            </a:r>
            <a:r>
              <a:rPr lang="en-GB" sz="2500" dirty="0" smtClean="0">
                <a:cs typeface="Arial" panose="020B0604020202020204" pitchFamily="34" charset="0"/>
              </a:rPr>
              <a:t>CPMG and NOESY </a:t>
            </a:r>
          </a:p>
          <a:p>
            <a:pPr>
              <a:buFont typeface="Courier New" panose="02070309020205020404" pitchFamily="49" charset="0"/>
              <a:buChar char="o"/>
            </a:pPr>
            <a:r>
              <a:rPr lang="en-GB" sz="2500" b="1" dirty="0" smtClean="0">
                <a:cs typeface="Arial" panose="020B0604020202020204" pitchFamily="34" charset="0"/>
              </a:rPr>
              <a:t>HPLC-MS</a:t>
            </a:r>
            <a:r>
              <a:rPr lang="en-GB" sz="2500" dirty="0">
                <a:cs typeface="Arial" panose="020B0604020202020204" pitchFamily="34" charset="0"/>
              </a:rPr>
              <a:t>:</a:t>
            </a:r>
            <a:r>
              <a:rPr lang="en-GB" sz="2500" dirty="0" smtClean="0">
                <a:cs typeface="Arial" panose="020B0604020202020204" pitchFamily="34" charset="0"/>
              </a:rPr>
              <a:t> HILIC (+) and (-)</a:t>
            </a:r>
          </a:p>
          <a:p>
            <a:pPr marL="0" indent="0">
              <a:buNone/>
            </a:pPr>
            <a:r>
              <a:rPr lang="en-GB" sz="2500" dirty="0" smtClean="0">
                <a:cs typeface="Arial" panose="020B0604020202020204" pitchFamily="34" charset="0"/>
              </a:rPr>
              <a:t>                        LIPID </a:t>
            </a:r>
            <a:r>
              <a:rPr lang="en-GB" sz="2500" dirty="0">
                <a:cs typeface="Arial" panose="020B0604020202020204" pitchFamily="34" charset="0"/>
              </a:rPr>
              <a:t>(+) and </a:t>
            </a:r>
            <a:r>
              <a:rPr lang="en-GB" sz="2500" dirty="0" smtClean="0">
                <a:cs typeface="Arial" panose="020B0604020202020204" pitchFamily="34" charset="0"/>
              </a:rPr>
              <a:t>(-)</a:t>
            </a:r>
            <a:endParaRPr lang="en-GB" sz="2500" dirty="0">
              <a:cs typeface="Arial" panose="020B0604020202020204" pitchFamily="34" charset="0"/>
            </a:endParaRPr>
          </a:p>
          <a:p>
            <a:r>
              <a:rPr lang="en-GB" sz="2500" b="1" dirty="0" smtClean="0">
                <a:cs typeface="Arial" panose="020B0604020202020204" pitchFamily="34" charset="0"/>
              </a:rPr>
              <a:t>Operating </a:t>
            </a:r>
            <a:r>
              <a:rPr lang="en-GB" sz="2500" b="1" dirty="0">
                <a:cs typeface="Arial" panose="020B0604020202020204" pitchFamily="34" charset="0"/>
              </a:rPr>
              <a:t>in untargeted </a:t>
            </a:r>
            <a:r>
              <a:rPr lang="en-GB" sz="2500" b="1" dirty="0" smtClean="0">
                <a:cs typeface="Arial" panose="020B0604020202020204" pitchFamily="34" charset="0"/>
              </a:rPr>
              <a:t>mode</a:t>
            </a:r>
            <a:r>
              <a:rPr lang="en-GB" sz="2500" dirty="0" smtClean="0">
                <a:cs typeface="Arial" panose="020B0604020202020204" pitchFamily="34" charset="0"/>
              </a:rPr>
              <a:t>; samples analysed in 2 ‘phases’</a:t>
            </a:r>
            <a:endParaRPr lang="en-US" sz="2500" dirty="0">
              <a:cs typeface="Arial" panose="020B0604020202020204" pitchFamily="34" charset="0"/>
            </a:endParaRPr>
          </a:p>
        </p:txBody>
      </p:sp>
      <p:sp>
        <p:nvSpPr>
          <p:cNvPr id="6" name="TextBox 5"/>
          <p:cNvSpPr txBox="1"/>
          <p:nvPr/>
        </p:nvSpPr>
        <p:spPr>
          <a:xfrm>
            <a:off x="5486400" y="5410200"/>
            <a:ext cx="2852063" cy="646331"/>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Gender distribution within </a:t>
            </a:r>
          </a:p>
          <a:p>
            <a:r>
              <a:rPr lang="en-US" dirty="0" smtClean="0">
                <a:solidFill>
                  <a:prstClr val="black"/>
                </a:solidFill>
                <a:latin typeface="Arial" panose="020B0604020202020204" pitchFamily="34" charset="0"/>
                <a:cs typeface="Arial" panose="020B0604020202020204" pitchFamily="34" charset="0"/>
              </a:rPr>
              <a:t>each ethnicity is ~50%</a:t>
            </a:r>
            <a:endParaRPr lang="en-US" dirty="0">
              <a:solidFill>
                <a:prstClr val="black"/>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2"/>
            <p:extLst/>
          </p:nvPr>
        </p:nvGraphicFramePr>
        <p:xfrm>
          <a:off x="4953000" y="11430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051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0500" y="35442"/>
            <a:ext cx="8877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Char char="•"/>
              <a:defRPr sz="3200">
                <a:solidFill>
                  <a:srgbClr val="FFFF66"/>
                </a:solidFill>
                <a:latin typeface="Comic Sans MS" panose="030F0702030302020204" pitchFamily="66" charset="0"/>
              </a:defRPr>
            </a:lvl1pPr>
            <a:lvl2pPr marL="742950" indent="-285750">
              <a:spcBef>
                <a:spcPct val="20000"/>
              </a:spcBef>
              <a:buClr>
                <a:schemeClr val="tx2"/>
              </a:buClr>
              <a:buChar char="–"/>
              <a:defRPr sz="2800">
                <a:solidFill>
                  <a:srgbClr val="FFFF66"/>
                </a:solidFill>
                <a:latin typeface="Comic Sans MS" panose="030F0702030302020204" pitchFamily="66" charset="0"/>
              </a:defRPr>
            </a:lvl2pPr>
            <a:lvl3pPr marL="1143000" indent="-228600">
              <a:spcBef>
                <a:spcPct val="20000"/>
              </a:spcBef>
              <a:buClr>
                <a:schemeClr val="tx2"/>
              </a:buClr>
              <a:buChar char="•"/>
              <a:defRPr sz="2400">
                <a:solidFill>
                  <a:srgbClr val="FFFF66"/>
                </a:solidFill>
                <a:latin typeface="Comic Sans MS" panose="030F0702030302020204" pitchFamily="66" charset="0"/>
              </a:defRPr>
            </a:lvl3pPr>
            <a:lvl4pPr marL="1600200" indent="-228600">
              <a:spcBef>
                <a:spcPct val="20000"/>
              </a:spcBef>
              <a:buClr>
                <a:schemeClr val="tx2"/>
              </a:buClr>
              <a:buChar char="–"/>
              <a:defRPr sz="2000">
                <a:solidFill>
                  <a:srgbClr val="FFFF66"/>
                </a:solidFill>
                <a:latin typeface="Comic Sans MS" panose="030F0702030302020204" pitchFamily="66" charset="0"/>
              </a:defRPr>
            </a:lvl4pPr>
            <a:lvl5pPr marL="2057400" indent="-228600">
              <a:spcBef>
                <a:spcPct val="20000"/>
              </a:spcBef>
              <a:buClr>
                <a:schemeClr val="tx2"/>
              </a:buClr>
              <a:buChar char="•"/>
              <a:defRPr sz="2000">
                <a:solidFill>
                  <a:srgbClr val="FFFF66"/>
                </a:solidFill>
                <a:latin typeface="Comic Sans MS" panose="030F0702030302020204" pitchFamily="66" charset="0"/>
              </a:defRPr>
            </a:lvl5pPr>
            <a:lvl6pPr marL="2514600" indent="-228600" eaLnBrk="0" fontAlgn="base" hangingPunct="0">
              <a:spcBef>
                <a:spcPct val="20000"/>
              </a:spcBef>
              <a:spcAft>
                <a:spcPct val="0"/>
              </a:spcAft>
              <a:buClr>
                <a:schemeClr val="tx2"/>
              </a:buClr>
              <a:buChar char="•"/>
              <a:defRPr sz="2000">
                <a:solidFill>
                  <a:srgbClr val="FFFF66"/>
                </a:solidFill>
                <a:latin typeface="Comic Sans MS" panose="030F0702030302020204" pitchFamily="66" charset="0"/>
              </a:defRPr>
            </a:lvl6pPr>
            <a:lvl7pPr marL="2971800" indent="-228600" eaLnBrk="0" fontAlgn="base" hangingPunct="0">
              <a:spcBef>
                <a:spcPct val="20000"/>
              </a:spcBef>
              <a:spcAft>
                <a:spcPct val="0"/>
              </a:spcAft>
              <a:buClr>
                <a:schemeClr val="tx2"/>
              </a:buClr>
              <a:buChar char="•"/>
              <a:defRPr sz="2000">
                <a:solidFill>
                  <a:srgbClr val="FFFF66"/>
                </a:solidFill>
                <a:latin typeface="Comic Sans MS" panose="030F0702030302020204" pitchFamily="66" charset="0"/>
              </a:defRPr>
            </a:lvl7pPr>
            <a:lvl8pPr marL="3429000" indent="-228600" eaLnBrk="0" fontAlgn="base" hangingPunct="0">
              <a:spcBef>
                <a:spcPct val="20000"/>
              </a:spcBef>
              <a:spcAft>
                <a:spcPct val="0"/>
              </a:spcAft>
              <a:buClr>
                <a:schemeClr val="tx2"/>
              </a:buClr>
              <a:buChar char="•"/>
              <a:defRPr sz="2000">
                <a:solidFill>
                  <a:srgbClr val="FFFF66"/>
                </a:solidFill>
                <a:latin typeface="Comic Sans MS" panose="030F0702030302020204" pitchFamily="66" charset="0"/>
              </a:defRPr>
            </a:lvl8pPr>
            <a:lvl9pPr marL="3886200" indent="-228600" eaLnBrk="0" fontAlgn="base" hangingPunct="0">
              <a:spcBef>
                <a:spcPct val="20000"/>
              </a:spcBef>
              <a:spcAft>
                <a:spcPct val="0"/>
              </a:spcAft>
              <a:buClr>
                <a:schemeClr val="tx2"/>
              </a:buClr>
              <a:buChar char="•"/>
              <a:defRPr sz="2000">
                <a:solidFill>
                  <a:srgbClr val="FFFF66"/>
                </a:solidFill>
                <a:latin typeface="Comic Sans MS" panose="030F0702030302020204" pitchFamily="66" charset="0"/>
              </a:defRPr>
            </a:lvl9pPr>
          </a:lstStyle>
          <a:p>
            <a:pPr>
              <a:spcBef>
                <a:spcPct val="0"/>
              </a:spcBef>
              <a:buClrTx/>
              <a:buFontTx/>
              <a:buNone/>
            </a:pPr>
            <a:r>
              <a:rPr lang="en-GB" altLang="en-US" dirty="0" err="1" smtClean="0">
                <a:solidFill>
                  <a:srgbClr val="1F497D"/>
                </a:solidFill>
                <a:latin typeface="Arial" panose="020B0604020202020204" pitchFamily="34" charset="0"/>
                <a:cs typeface="Arial" panose="020B0604020202020204" pitchFamily="34" charset="0"/>
              </a:rPr>
              <a:t>Preprocessing</a:t>
            </a:r>
            <a:r>
              <a:rPr lang="en-GB" altLang="en-US" dirty="0">
                <a:solidFill>
                  <a:srgbClr val="1F497D"/>
                </a:solidFill>
                <a:latin typeface="Arial" panose="020B0604020202020204" pitchFamily="34" charset="0"/>
                <a:cs typeface="Arial" panose="020B0604020202020204" pitchFamily="34" charset="0"/>
              </a:rPr>
              <a:t>: </a:t>
            </a:r>
            <a:r>
              <a:rPr lang="en-US" altLang="en-US" dirty="0">
                <a:solidFill>
                  <a:srgbClr val="1F497D"/>
                </a:solidFill>
                <a:latin typeface="Arial" panose="020B0604020202020204" pitchFamily="34" charset="0"/>
                <a:cs typeface="Arial" panose="020B0604020202020204" pitchFamily="34" charset="0"/>
              </a:rPr>
              <a:t>Data </a:t>
            </a:r>
            <a:r>
              <a:rPr lang="en-US" altLang="en-US" dirty="0" smtClean="0">
                <a:solidFill>
                  <a:srgbClr val="1F497D"/>
                </a:solidFill>
                <a:latin typeface="Arial" panose="020B0604020202020204" pitchFamily="34" charset="0"/>
                <a:cs typeface="Arial" panose="020B0604020202020204" pitchFamily="34" charset="0"/>
              </a:rPr>
              <a:t>Reduction– </a:t>
            </a:r>
            <a:r>
              <a:rPr lang="en-US" altLang="en-US" dirty="0">
                <a:solidFill>
                  <a:srgbClr val="1F497D"/>
                </a:solidFill>
                <a:latin typeface="Arial" panose="020B0604020202020204" pitchFamily="34" charset="0"/>
                <a:cs typeface="Arial" panose="020B0604020202020204" pitchFamily="34" charset="0"/>
              </a:rPr>
              <a:t>“binning</a:t>
            </a:r>
            <a:r>
              <a:rPr lang="en-US" altLang="en-US" dirty="0" smtClean="0">
                <a:solidFill>
                  <a:srgbClr val="1F497D"/>
                </a:solidFill>
                <a:latin typeface="Arial" panose="020B0604020202020204" pitchFamily="34" charset="0"/>
                <a:cs typeface="Arial" panose="020B0604020202020204" pitchFamily="34" charset="0"/>
              </a:rPr>
              <a:t>”</a:t>
            </a:r>
            <a:endParaRPr lang="en-US" altLang="en-US" dirty="0">
              <a:solidFill>
                <a:srgbClr val="1F497D"/>
              </a:solidFill>
              <a:latin typeface="Arial" panose="020B0604020202020204" pitchFamily="34" charset="0"/>
              <a:cs typeface="Arial" panose="020B0604020202020204" pitchFamily="34" charset="0"/>
            </a:endParaRPr>
          </a:p>
        </p:txBody>
      </p:sp>
      <p:sp>
        <p:nvSpPr>
          <p:cNvPr id="22531" name="Rectangle 3"/>
          <p:cNvSpPr>
            <a:spLocks noChangeArrowheads="1"/>
          </p:cNvSpPr>
          <p:nvPr/>
        </p:nvSpPr>
        <p:spPr bwMode="auto">
          <a:xfrm>
            <a:off x="381000" y="685800"/>
            <a:ext cx="8686800" cy="5333768"/>
          </a:xfrm>
          <a:prstGeom prst="rect">
            <a:avLst/>
          </a:prstGeom>
          <a:noFill/>
          <a:ln w="12700">
            <a:noFill/>
            <a:miter lim="800000"/>
            <a:headEnd type="none" w="sm" len="sm"/>
            <a:tailEnd type="none" w="sm" len="sm"/>
          </a:ln>
        </p:spPr>
        <p:txBody>
          <a:bodyPr>
            <a:spAutoFit/>
          </a:bodyPr>
          <a:lstStyle/>
          <a:p>
            <a:pPr>
              <a:spcAft>
                <a:spcPct val="35000"/>
              </a:spcAft>
              <a:defRPr/>
            </a:pPr>
            <a:r>
              <a:rPr lang="en-US" sz="2600" u="sng" dirty="0" smtClean="0">
                <a:solidFill>
                  <a:prstClr val="black"/>
                </a:solidFill>
              </a:rPr>
              <a:t>Benefits </a:t>
            </a:r>
            <a:r>
              <a:rPr lang="en-US" sz="2600" u="sng" dirty="0">
                <a:solidFill>
                  <a:prstClr val="black"/>
                </a:solidFill>
              </a:rPr>
              <a:t>of binning as a primary data reduction</a:t>
            </a:r>
            <a:r>
              <a:rPr lang="en-US" sz="2600" dirty="0">
                <a:solidFill>
                  <a:prstClr val="black"/>
                </a:solidFill>
              </a:rPr>
              <a:t>:</a:t>
            </a:r>
          </a:p>
          <a:p>
            <a:pPr marL="360000" indent="-342900">
              <a:spcAft>
                <a:spcPct val="35000"/>
              </a:spcAft>
              <a:buSzPct val="120000"/>
              <a:buFont typeface="Arial" pitchFamily="34" charset="0"/>
              <a:buChar char="•"/>
              <a:defRPr/>
            </a:pPr>
            <a:r>
              <a:rPr lang="en-US" sz="2600" dirty="0" smtClean="0">
                <a:solidFill>
                  <a:prstClr val="black"/>
                </a:solidFill>
              </a:rPr>
              <a:t>Assigning a single identifier to a group of “features” that are similar in how the analysis reports them, and highly correlated</a:t>
            </a:r>
          </a:p>
          <a:p>
            <a:pPr marL="360000" indent="-342900">
              <a:spcAft>
                <a:spcPct val="35000"/>
              </a:spcAft>
              <a:buSzPct val="120000"/>
              <a:buFont typeface="Arial" pitchFamily="34" charset="0"/>
              <a:buChar char="•"/>
              <a:defRPr/>
            </a:pPr>
            <a:r>
              <a:rPr lang="en-US" sz="2600" dirty="0">
                <a:solidFill>
                  <a:prstClr val="black"/>
                </a:solidFill>
              </a:rPr>
              <a:t>Reduces data complexity </a:t>
            </a:r>
            <a:r>
              <a:rPr lang="en-US" sz="2600" dirty="0" smtClean="0">
                <a:solidFill>
                  <a:prstClr val="black"/>
                </a:solidFill>
              </a:rPr>
              <a:t>and therefore r</a:t>
            </a:r>
            <a:r>
              <a:rPr lang="en-US" sz="2600" dirty="0" smtClean="0">
                <a:solidFill>
                  <a:prstClr val="black"/>
                </a:solidFill>
              </a:rPr>
              <a:t>educes </a:t>
            </a:r>
            <a:r>
              <a:rPr lang="en-US" sz="2600" dirty="0">
                <a:solidFill>
                  <a:prstClr val="black"/>
                </a:solidFill>
              </a:rPr>
              <a:t>amount of computer </a:t>
            </a:r>
            <a:r>
              <a:rPr lang="en-US" sz="2600" dirty="0" smtClean="0">
                <a:solidFill>
                  <a:prstClr val="black"/>
                </a:solidFill>
              </a:rPr>
              <a:t>power, data storage,  and statistical tests</a:t>
            </a:r>
            <a:endParaRPr lang="en-US" sz="2600" dirty="0">
              <a:solidFill>
                <a:prstClr val="black"/>
              </a:solidFill>
            </a:endParaRPr>
          </a:p>
          <a:p>
            <a:pPr marL="360000" indent="-342900">
              <a:spcAft>
                <a:spcPct val="35000"/>
              </a:spcAft>
              <a:buSzPct val="120000"/>
              <a:buFont typeface="Arial" pitchFamily="34" charset="0"/>
              <a:buChar char="•"/>
              <a:defRPr/>
            </a:pPr>
            <a:r>
              <a:rPr lang="en-US" sz="2600" dirty="0">
                <a:solidFill>
                  <a:prstClr val="black"/>
                </a:solidFill>
              </a:rPr>
              <a:t>Partially compensates for </a:t>
            </a:r>
            <a:r>
              <a:rPr lang="en-US" sz="2600" dirty="0" smtClean="0">
                <a:solidFill>
                  <a:prstClr val="black"/>
                </a:solidFill>
              </a:rPr>
              <a:t>variation among spectra</a:t>
            </a:r>
          </a:p>
          <a:p>
            <a:pPr marL="17100">
              <a:spcAft>
                <a:spcPct val="35000"/>
              </a:spcAft>
              <a:buSzPct val="120000"/>
              <a:defRPr/>
            </a:pPr>
            <a:r>
              <a:rPr lang="en-US" sz="2600" u="sng" dirty="0" smtClean="0">
                <a:solidFill>
                  <a:prstClr val="black"/>
                </a:solidFill>
              </a:rPr>
              <a:t>Disadvantages</a:t>
            </a:r>
            <a:r>
              <a:rPr lang="en-US" sz="2600" dirty="0">
                <a:solidFill>
                  <a:prstClr val="black"/>
                </a:solidFill>
              </a:rPr>
              <a:t>:</a:t>
            </a:r>
          </a:p>
          <a:p>
            <a:pPr marL="360000" indent="-342900">
              <a:spcAft>
                <a:spcPct val="35000"/>
              </a:spcAft>
              <a:buSzPct val="120000"/>
              <a:buFont typeface="Arial" pitchFamily="34" charset="0"/>
              <a:buChar char="•"/>
              <a:defRPr/>
            </a:pPr>
            <a:r>
              <a:rPr lang="en-US" sz="2600" dirty="0" smtClean="0">
                <a:solidFill>
                  <a:prstClr val="black"/>
                </a:solidFill>
              </a:rPr>
              <a:t>Loss </a:t>
            </a:r>
            <a:r>
              <a:rPr lang="en-US" sz="2600" dirty="0">
                <a:solidFill>
                  <a:prstClr val="black"/>
                </a:solidFill>
              </a:rPr>
              <a:t>of sensitivity in biomarker elucidation</a:t>
            </a:r>
          </a:p>
          <a:p>
            <a:pPr marL="360000" indent="-342900">
              <a:spcAft>
                <a:spcPct val="35000"/>
              </a:spcAft>
              <a:buSzPct val="120000"/>
              <a:buFont typeface="Arial" pitchFamily="34" charset="0"/>
              <a:buChar char="•"/>
              <a:defRPr/>
            </a:pPr>
            <a:r>
              <a:rPr lang="en-US" sz="2600" dirty="0" smtClean="0">
                <a:solidFill>
                  <a:prstClr val="black"/>
                </a:solidFill>
              </a:rPr>
              <a:t>Requires </a:t>
            </a:r>
            <a:r>
              <a:rPr lang="en-US" sz="2600" dirty="0">
                <a:solidFill>
                  <a:prstClr val="black"/>
                </a:solidFill>
              </a:rPr>
              <a:t>subjective assessment of size and positioning of </a:t>
            </a:r>
            <a:r>
              <a:rPr lang="en-US" sz="2600" dirty="0" smtClean="0">
                <a:solidFill>
                  <a:prstClr val="black"/>
                </a:solidFill>
              </a:rPr>
              <a:t>bins</a:t>
            </a:r>
            <a:endParaRPr lang="en-US" sz="2600" dirty="0">
              <a:solidFill>
                <a:prstClr val="black"/>
              </a:solidFill>
            </a:endParaRPr>
          </a:p>
        </p:txBody>
      </p:sp>
      <p:sp>
        <p:nvSpPr>
          <p:cNvPr id="2" name="TextBox 1"/>
          <p:cNvSpPr txBox="1"/>
          <p:nvPr/>
        </p:nvSpPr>
        <p:spPr>
          <a:xfrm>
            <a:off x="0" y="6488668"/>
            <a:ext cx="2912529" cy="369332"/>
          </a:xfrm>
          <a:prstGeom prst="rect">
            <a:avLst/>
          </a:prstGeom>
          <a:noFill/>
        </p:spPr>
        <p:txBody>
          <a:bodyPr wrap="none" rtlCol="0">
            <a:spAutoFit/>
          </a:bodyPr>
          <a:lstStyle/>
          <a:p>
            <a:r>
              <a:rPr lang="en-US" dirty="0" smtClean="0">
                <a:solidFill>
                  <a:prstClr val="black"/>
                </a:solidFill>
              </a:rPr>
              <a:t>Blaise, BJ. Anal. Chem. 2009. </a:t>
            </a:r>
            <a:endParaRPr lang="en-US" dirty="0">
              <a:solidFill>
                <a:prstClr val="black"/>
              </a:solidFill>
            </a:endParaRPr>
          </a:p>
        </p:txBody>
      </p:sp>
    </p:spTree>
    <p:extLst>
      <p:ext uri="{BB962C8B-B14F-4D97-AF65-F5344CB8AC3E}">
        <p14:creationId xmlns:p14="http://schemas.microsoft.com/office/powerpoint/2010/main" val="10403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0" y="490038"/>
            <a:ext cx="8077200" cy="5640160"/>
            <a:chOff x="2133600" y="1447800"/>
            <a:chExt cx="5191125" cy="362486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4000"/>
              <a:ext cx="5191125" cy="3548667"/>
            </a:xfrm>
            <a:prstGeom prst="rect">
              <a:avLst/>
            </a:prstGeom>
          </p:spPr>
        </p:pic>
        <p:sp>
          <p:nvSpPr>
            <p:cNvPr id="3" name="Rectangle 2"/>
            <p:cNvSpPr/>
            <p:nvPr/>
          </p:nvSpPr>
          <p:spPr>
            <a:xfrm>
              <a:off x="2743200" y="14478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0" y="24636"/>
            <a:ext cx="9144000" cy="1143000"/>
          </a:xfrm>
        </p:spPr>
        <p:txBody>
          <a:bodyPr>
            <a:normAutofit/>
          </a:bodyPr>
          <a:lstStyle/>
          <a:p>
            <a:r>
              <a:rPr lang="en-GB" sz="3200" dirty="0">
                <a:solidFill>
                  <a:schemeClr val="tx2"/>
                </a:solidFill>
                <a:latin typeface="Arial" panose="020B0604020202020204" pitchFamily="34" charset="0"/>
                <a:cs typeface="Arial" panose="020B0604020202020204" pitchFamily="34" charset="0"/>
              </a:rPr>
              <a:t>Metabolite </a:t>
            </a:r>
            <a:r>
              <a:rPr lang="en-GB" sz="3200" dirty="0" smtClean="0">
                <a:solidFill>
                  <a:schemeClr val="tx2"/>
                </a:solidFill>
                <a:latin typeface="Arial" panose="020B0604020202020204" pitchFamily="34" charset="0"/>
                <a:cs typeface="Arial" panose="020B0604020202020204" pitchFamily="34" charset="0"/>
              </a:rPr>
              <a:t>identification</a:t>
            </a:r>
            <a:r>
              <a:rPr lang="en-GB" sz="3200" dirty="0">
                <a:solidFill>
                  <a:schemeClr val="tx2"/>
                </a:solidFill>
                <a:latin typeface="Arial" panose="020B0604020202020204" pitchFamily="34" charset="0"/>
                <a:cs typeface="Arial" panose="020B0604020202020204" pitchFamily="34" charset="0"/>
              </a:rPr>
              <a:t>: molecular assignment</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71436" y="6400800"/>
            <a:ext cx="2824163" cy="369332"/>
          </a:xfrm>
          <a:prstGeom prst="rect">
            <a:avLst/>
          </a:prstGeom>
        </p:spPr>
        <p:txBody>
          <a:bodyPr wrap="square">
            <a:spAutoFit/>
          </a:bodyPr>
          <a:lstStyle/>
          <a:p>
            <a:r>
              <a:rPr lang="en-US" dirty="0">
                <a:solidFill>
                  <a:prstClr val="black"/>
                </a:solidFill>
              </a:rPr>
              <a:t>Claire </a:t>
            </a:r>
            <a:r>
              <a:rPr lang="en-US" dirty="0" smtClean="0">
                <a:solidFill>
                  <a:prstClr val="black"/>
                </a:solidFill>
              </a:rPr>
              <a:t>Boulange, COMBI-BIO</a:t>
            </a:r>
            <a:endParaRPr lang="en-US" dirty="0">
              <a:solidFill>
                <a:prstClr val="black"/>
              </a:solidFill>
            </a:endParaRPr>
          </a:p>
        </p:txBody>
      </p:sp>
      <p:sp>
        <p:nvSpPr>
          <p:cNvPr id="8" name="TextBox 7"/>
          <p:cNvSpPr txBox="1"/>
          <p:nvPr/>
        </p:nvSpPr>
        <p:spPr>
          <a:xfrm>
            <a:off x="2366962" y="5877580"/>
            <a:ext cx="4724400" cy="523220"/>
          </a:xfrm>
          <a:prstGeom prst="rect">
            <a:avLst/>
          </a:prstGeom>
          <a:noFill/>
        </p:spPr>
        <p:txBody>
          <a:bodyPr wrap="square" rtlCol="0">
            <a:spAutoFit/>
          </a:bodyPr>
          <a:lstStyle/>
          <a:p>
            <a:r>
              <a:rPr lang="en-US" sz="2800" dirty="0" smtClean="0">
                <a:solidFill>
                  <a:prstClr val="black"/>
                </a:solidFill>
              </a:rPr>
              <a:t>How to identify feature “2.46”? </a:t>
            </a:r>
            <a:endParaRPr lang="en-US" sz="2800" dirty="0">
              <a:solidFill>
                <a:prstClr val="black"/>
              </a:solidFill>
            </a:endParaRPr>
          </a:p>
        </p:txBody>
      </p:sp>
    </p:spTree>
    <p:extLst>
      <p:ext uri="{BB962C8B-B14F-4D97-AF65-F5344CB8AC3E}">
        <p14:creationId xmlns:p14="http://schemas.microsoft.com/office/powerpoint/2010/main" val="29084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55" y="533400"/>
            <a:ext cx="8980045" cy="5093391"/>
          </a:xfrm>
          <a:prstGeom prst="rect">
            <a:avLst/>
          </a:prstGeom>
        </p:spPr>
      </p:pic>
    </p:spTree>
    <p:extLst>
      <p:ext uri="{BB962C8B-B14F-4D97-AF65-F5344CB8AC3E}">
        <p14:creationId xmlns:p14="http://schemas.microsoft.com/office/powerpoint/2010/main" val="876549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805" y="-15949"/>
            <a:ext cx="9119195" cy="973916"/>
          </a:xfrm>
        </p:spPr>
        <p:txBody>
          <a:bodyPr>
            <a:normAutofit/>
          </a:bodyPr>
          <a:lstStyle/>
          <a:p>
            <a:pPr eaLnBrk="1" hangingPunct="1"/>
            <a:r>
              <a:rPr lang="en-GB" altLang="en-US" sz="3200" dirty="0" smtClean="0">
                <a:solidFill>
                  <a:schemeClr val="tx2"/>
                </a:solidFill>
                <a:latin typeface="Arial" panose="020B0604020202020204" pitchFamily="34" charset="0"/>
                <a:cs typeface="Arial" panose="020B0604020202020204" pitchFamily="34" charset="0"/>
              </a:rPr>
              <a:t>Some NMR Spectral Prediction Software</a:t>
            </a:r>
          </a:p>
        </p:txBody>
      </p:sp>
      <p:sp>
        <p:nvSpPr>
          <p:cNvPr id="38915" name="Rectangle 3"/>
          <p:cNvSpPr>
            <a:spLocks noGrp="1" noChangeArrowheads="1"/>
          </p:cNvSpPr>
          <p:nvPr>
            <p:ph type="body" idx="1"/>
          </p:nvPr>
        </p:nvSpPr>
        <p:spPr>
          <a:xfrm>
            <a:off x="152400" y="957967"/>
            <a:ext cx="8839200" cy="5519033"/>
          </a:xfrm>
        </p:spPr>
        <p:txBody>
          <a:bodyPr/>
          <a:lstStyle/>
          <a:p>
            <a:pPr eaLnBrk="1" hangingPunct="1">
              <a:spcAft>
                <a:spcPct val="25000"/>
              </a:spcAft>
            </a:pPr>
            <a:r>
              <a:rPr lang="en-GB" altLang="en-US" sz="2000" dirty="0" err="1" smtClean="0"/>
              <a:t>MestreLab</a:t>
            </a:r>
            <a:r>
              <a:rPr lang="en-GB" altLang="en-US" sz="2000" dirty="0" smtClean="0"/>
              <a:t> (“</a:t>
            </a:r>
            <a:r>
              <a:rPr lang="en-GB" altLang="en-US" sz="2000" dirty="0" err="1" smtClean="0"/>
              <a:t>MNova</a:t>
            </a:r>
            <a:r>
              <a:rPr lang="en-GB" altLang="en-US" sz="2000" dirty="0" smtClean="0"/>
              <a:t> </a:t>
            </a:r>
            <a:r>
              <a:rPr lang="en-GB" altLang="en-US" sz="2000" dirty="0" err="1" smtClean="0"/>
              <a:t>NMRPredict</a:t>
            </a:r>
            <a:r>
              <a:rPr lang="en-GB" altLang="en-US" sz="2000" dirty="0" smtClean="0"/>
              <a:t> Desktop”)</a:t>
            </a:r>
          </a:p>
          <a:p>
            <a:pPr lvl="1" eaLnBrk="1" hangingPunct="1">
              <a:spcAft>
                <a:spcPct val="25000"/>
              </a:spcAft>
            </a:pPr>
            <a:r>
              <a:rPr lang="en-GB" altLang="en-US" sz="1800" dirty="0" smtClean="0">
                <a:hlinkClick r:id="rId2"/>
              </a:rPr>
              <a:t>http://mestrelab.com/</a:t>
            </a:r>
            <a:r>
              <a:rPr lang="en-GB" altLang="en-US" sz="1800" dirty="0" smtClean="0"/>
              <a:t>  (commercial only)</a:t>
            </a:r>
          </a:p>
          <a:p>
            <a:pPr eaLnBrk="1" hangingPunct="1">
              <a:spcAft>
                <a:spcPct val="25000"/>
              </a:spcAft>
            </a:pPr>
            <a:r>
              <a:rPr lang="en-GB" altLang="en-US" sz="2000" dirty="0" err="1" smtClean="0"/>
              <a:t>CambridgeSoft</a:t>
            </a:r>
            <a:r>
              <a:rPr lang="en-GB" altLang="en-US" sz="1800" dirty="0" smtClean="0"/>
              <a:t>  </a:t>
            </a:r>
          </a:p>
          <a:p>
            <a:pPr lvl="1" eaLnBrk="1" hangingPunct="1">
              <a:spcAft>
                <a:spcPct val="25000"/>
              </a:spcAft>
            </a:pPr>
            <a:r>
              <a:rPr lang="en-GB" altLang="en-US" sz="1800" dirty="0" smtClean="0"/>
              <a:t>e.g. integrated with </a:t>
            </a:r>
            <a:r>
              <a:rPr lang="en-GB" altLang="en-US" sz="1800" dirty="0" err="1" smtClean="0"/>
              <a:t>ChemDraw</a:t>
            </a:r>
            <a:r>
              <a:rPr lang="en-GB" altLang="en-US" sz="1800" dirty="0" smtClean="0"/>
              <a:t> Ultra 11.0 (commercial only)</a:t>
            </a:r>
          </a:p>
          <a:p>
            <a:pPr eaLnBrk="1" hangingPunct="1">
              <a:spcAft>
                <a:spcPct val="25000"/>
              </a:spcAft>
            </a:pPr>
            <a:r>
              <a:rPr lang="en-GB" altLang="en-US" sz="2000" dirty="0" smtClean="0"/>
              <a:t>ACD Labs</a:t>
            </a:r>
          </a:p>
          <a:p>
            <a:pPr lvl="1" eaLnBrk="1" hangingPunct="1">
              <a:spcBef>
                <a:spcPct val="0"/>
              </a:spcBef>
            </a:pPr>
            <a:r>
              <a:rPr lang="en-GB" altLang="en-US" sz="1800" dirty="0" smtClean="0"/>
              <a:t>integrated with </a:t>
            </a:r>
            <a:r>
              <a:rPr lang="en-GB" altLang="en-US" sz="1800" dirty="0" err="1" smtClean="0"/>
              <a:t>ChemSketch</a:t>
            </a:r>
            <a:r>
              <a:rPr lang="en-GB" altLang="en-US" sz="1800" dirty="0" smtClean="0"/>
              <a:t> (free since late 2009)</a:t>
            </a:r>
          </a:p>
          <a:p>
            <a:pPr lvl="1" eaLnBrk="1" hangingPunct="1">
              <a:spcBef>
                <a:spcPts val="400"/>
              </a:spcBef>
              <a:spcAft>
                <a:spcPts val="400"/>
              </a:spcAft>
              <a:buFontTx/>
              <a:buNone/>
            </a:pPr>
            <a:r>
              <a:rPr lang="en-US" altLang="en-US" sz="1800" u="sng" dirty="0" smtClean="0">
                <a:hlinkClick r:id="rId3"/>
              </a:rPr>
              <a:t>http://www.acdlabs.com/resources/freeware/nmr_proc/index.php</a:t>
            </a:r>
            <a:endParaRPr lang="en-GB" altLang="en-US" sz="1800" dirty="0" smtClean="0"/>
          </a:p>
          <a:p>
            <a:pPr lvl="1" eaLnBrk="1" hangingPunct="1">
              <a:spcBef>
                <a:spcPts val="400"/>
              </a:spcBef>
              <a:spcAft>
                <a:spcPts val="400"/>
              </a:spcAft>
            </a:pPr>
            <a:r>
              <a:rPr lang="en-GB" altLang="en-US" sz="1800" dirty="0" smtClean="0"/>
              <a:t>also free </a:t>
            </a:r>
            <a:r>
              <a:rPr lang="en-GB" altLang="en-US" sz="1800" i="1" dirty="0" smtClean="0"/>
              <a:t>via</a:t>
            </a:r>
            <a:r>
              <a:rPr lang="en-GB" altLang="en-US" sz="1800" dirty="0" smtClean="0"/>
              <a:t>  Chemical Database Service, </a:t>
            </a:r>
            <a:r>
              <a:rPr lang="en-GB" altLang="en-US" sz="1800" dirty="0" err="1" smtClean="0"/>
              <a:t>Daresbury</a:t>
            </a:r>
            <a:r>
              <a:rPr lang="en-GB" altLang="en-US" sz="1800" dirty="0" smtClean="0"/>
              <a:t> </a:t>
            </a:r>
            <a:r>
              <a:rPr lang="en-GB" altLang="en-US" sz="1800" dirty="0" smtClean="0">
                <a:hlinkClick r:id="rId4"/>
              </a:rPr>
              <a:t>http://cds.dl.ac.uk/cds/download/ftp/pdf/CDS_Users_Guide.pdf</a:t>
            </a:r>
            <a:endParaRPr lang="en-GB" altLang="en-US" sz="1800" dirty="0" smtClean="0"/>
          </a:p>
          <a:p>
            <a:pPr eaLnBrk="1" hangingPunct="1">
              <a:spcAft>
                <a:spcPct val="25000"/>
              </a:spcAft>
            </a:pPr>
            <a:r>
              <a:rPr lang="en-GB" altLang="en-US" sz="2000" dirty="0" smtClean="0"/>
              <a:t>Perch (Finland) – acquired by Bruker, but now independent again</a:t>
            </a:r>
          </a:p>
          <a:p>
            <a:pPr lvl="1" eaLnBrk="1" hangingPunct="1">
              <a:spcAft>
                <a:spcPct val="25000"/>
              </a:spcAft>
            </a:pPr>
            <a:r>
              <a:rPr lang="en-GB" altLang="en-US" sz="1800" dirty="0" smtClean="0">
                <a:hlinkClick r:id="rId5"/>
              </a:rPr>
              <a:t>http://www.perchsolutions.com/</a:t>
            </a:r>
            <a:endParaRPr lang="en-GB" altLang="en-US" sz="1800" dirty="0" smtClean="0"/>
          </a:p>
          <a:p>
            <a:pPr eaLnBrk="1" hangingPunct="1"/>
            <a:r>
              <a:rPr lang="en-GB" altLang="en-US" sz="2000" dirty="0" err="1" smtClean="0"/>
              <a:t>iNMR</a:t>
            </a:r>
            <a:r>
              <a:rPr lang="en-GB" altLang="en-US" sz="2000" dirty="0" smtClean="0"/>
              <a:t> (Mac platform only; incorporates some </a:t>
            </a:r>
            <a:r>
              <a:rPr lang="en-GB" altLang="en-US" sz="2000" dirty="0" err="1" smtClean="0"/>
              <a:t>MestreLab</a:t>
            </a:r>
            <a:r>
              <a:rPr lang="en-GB" altLang="en-US" sz="2000" dirty="0" smtClean="0"/>
              <a:t> functionality)</a:t>
            </a:r>
          </a:p>
          <a:p>
            <a:pPr lvl="1" eaLnBrk="1" hangingPunct="1"/>
            <a:r>
              <a:rPr lang="en-GB" altLang="en-US" sz="1800" dirty="0" smtClean="0">
                <a:hlinkClick r:id="rId6"/>
              </a:rPr>
              <a:t>http://www.inmr.net/feat.html#SIMULATION</a:t>
            </a:r>
            <a:r>
              <a:rPr lang="en-GB" altLang="en-US" sz="1800" dirty="0" smtClean="0"/>
              <a:t> </a:t>
            </a:r>
          </a:p>
        </p:txBody>
      </p:sp>
      <p:sp>
        <p:nvSpPr>
          <p:cNvPr id="2" name="TextBox 1"/>
          <p:cNvSpPr txBox="1"/>
          <p:nvPr/>
        </p:nvSpPr>
        <p:spPr>
          <a:xfrm>
            <a:off x="27559" y="6477000"/>
            <a:ext cx="5768054" cy="369332"/>
          </a:xfrm>
          <a:prstGeom prst="rect">
            <a:avLst/>
          </a:prstGeom>
          <a:noFill/>
        </p:spPr>
        <p:txBody>
          <a:bodyPr wrap="none" rtlCol="0">
            <a:spAutoFit/>
          </a:bodyPr>
          <a:lstStyle/>
          <a:p>
            <a:r>
              <a:rPr lang="en-US" dirty="0" smtClean="0">
                <a:solidFill>
                  <a:prstClr val="black"/>
                </a:solidFill>
              </a:rPr>
              <a:t>Slide courtesy of Richard H. Barton, Imperial College London</a:t>
            </a:r>
            <a:endParaRPr lang="en-US" dirty="0">
              <a:solidFill>
                <a:prstClr val="black"/>
              </a:solidFill>
            </a:endParaRPr>
          </a:p>
        </p:txBody>
      </p:sp>
    </p:spTree>
    <p:extLst>
      <p:ext uri="{BB962C8B-B14F-4D97-AF65-F5344CB8AC3E}">
        <p14:creationId xmlns:p14="http://schemas.microsoft.com/office/powerpoint/2010/main" val="335162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95374"/>
          </a:xfrm>
        </p:spPr>
        <p:txBody>
          <a:bodyPr>
            <a:normAutofit/>
          </a:bodyPr>
          <a:lstStyle/>
          <a:p>
            <a:r>
              <a:rPr lang="en-GB" sz="3200" dirty="0">
                <a:solidFill>
                  <a:schemeClr val="tx2"/>
                </a:solidFill>
                <a:latin typeface="Arial" panose="020B0604020202020204" pitchFamily="34" charset="0"/>
                <a:cs typeface="Arial" panose="020B0604020202020204" pitchFamily="34" charset="0"/>
              </a:rPr>
              <a:t>Metabolite </a:t>
            </a:r>
            <a:r>
              <a:rPr lang="en-GB" sz="3200" dirty="0" smtClean="0">
                <a:solidFill>
                  <a:schemeClr val="tx2"/>
                </a:solidFill>
                <a:latin typeface="Arial" panose="020B0604020202020204" pitchFamily="34" charset="0"/>
                <a:cs typeface="Arial" panose="020B0604020202020204" pitchFamily="34" charset="0"/>
              </a:rPr>
              <a:t>identification: absolute ID</a:t>
            </a:r>
            <a:endParaRPr lang="en-US"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359" y="1566379"/>
            <a:ext cx="3886200" cy="3247270"/>
          </a:xfrm>
          <a:prstGeom prst="rect">
            <a:avLst/>
          </a:prstGeom>
        </p:spPr>
      </p:pic>
      <p:sp>
        <p:nvSpPr>
          <p:cNvPr id="7" name="Rectangle 6"/>
          <p:cNvSpPr/>
          <p:nvPr/>
        </p:nvSpPr>
        <p:spPr>
          <a:xfrm>
            <a:off x="33670" y="6446136"/>
            <a:ext cx="2816220" cy="369332"/>
          </a:xfrm>
          <a:prstGeom prst="rect">
            <a:avLst/>
          </a:prstGeom>
        </p:spPr>
        <p:txBody>
          <a:bodyPr wrap="none">
            <a:spAutoFit/>
          </a:bodyPr>
          <a:lstStyle/>
          <a:p>
            <a:r>
              <a:rPr lang="en-US" dirty="0">
                <a:solidFill>
                  <a:prstClr val="black"/>
                </a:solidFill>
              </a:rPr>
              <a:t>Claire Boulange, COMBI-BIO</a:t>
            </a:r>
          </a:p>
        </p:txBody>
      </p:sp>
      <p:grpSp>
        <p:nvGrpSpPr>
          <p:cNvPr id="15" name="Group 14"/>
          <p:cNvGrpSpPr/>
          <p:nvPr/>
        </p:nvGrpSpPr>
        <p:grpSpPr>
          <a:xfrm>
            <a:off x="76202" y="1371600"/>
            <a:ext cx="4681667" cy="3477491"/>
            <a:chOff x="23037" y="1371600"/>
            <a:chExt cx="4681667" cy="3477491"/>
          </a:xfrm>
        </p:grpSpPr>
        <p:grpSp>
          <p:nvGrpSpPr>
            <p:cNvPr id="10" name="Group 9"/>
            <p:cNvGrpSpPr/>
            <p:nvPr/>
          </p:nvGrpSpPr>
          <p:grpSpPr>
            <a:xfrm>
              <a:off x="23037" y="1371600"/>
              <a:ext cx="4681667" cy="3477491"/>
              <a:chOff x="23037" y="1371600"/>
              <a:chExt cx="4681667" cy="347749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 y="1648691"/>
                <a:ext cx="4681667" cy="3200400"/>
              </a:xfrm>
              <a:prstGeom prst="rect">
                <a:avLst/>
              </a:prstGeom>
            </p:spPr>
          </p:pic>
          <p:sp>
            <p:nvSpPr>
              <p:cNvPr id="9" name="Rectangle 8"/>
              <p:cNvSpPr/>
              <p:nvPr/>
            </p:nvSpPr>
            <p:spPr>
              <a:xfrm>
                <a:off x="457200" y="13716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330835" y="1448204"/>
              <a:ext cx="1700530" cy="461665"/>
            </a:xfrm>
            <a:prstGeom prst="rect">
              <a:avLst/>
            </a:prstGeom>
            <a:noFill/>
          </p:spPr>
          <p:txBody>
            <a:bodyPr wrap="none" rtlCol="0">
              <a:spAutoFit/>
            </a:bodyPr>
            <a:lstStyle/>
            <a:p>
              <a:r>
                <a:rPr lang="en-US" sz="2400" dirty="0" smtClean="0">
                  <a:solidFill>
                    <a:prstClr val="black"/>
                  </a:solidFill>
                </a:rPr>
                <a:t>Glutamine? </a:t>
              </a:r>
              <a:endParaRPr lang="en-US" sz="2400" dirty="0">
                <a:solidFill>
                  <a:prstClr val="black"/>
                </a:solidFill>
              </a:endParaRPr>
            </a:p>
          </p:txBody>
        </p:sp>
        <p:cxnSp>
          <p:nvCxnSpPr>
            <p:cNvPr id="13" name="Straight Arrow Connector 12"/>
            <p:cNvCxnSpPr/>
            <p:nvPr/>
          </p:nvCxnSpPr>
          <p:spPr>
            <a:xfrm flipH="1" flipV="1">
              <a:off x="1391367" y="1815349"/>
              <a:ext cx="381000" cy="48490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89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2314" y="4312955"/>
            <a:ext cx="7560961" cy="815394"/>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3" name="object 3"/>
          <p:cNvSpPr/>
          <p:nvPr/>
        </p:nvSpPr>
        <p:spPr>
          <a:xfrm>
            <a:off x="954038" y="4628591"/>
            <a:ext cx="184413" cy="184121"/>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4" name="object 4"/>
          <p:cNvSpPr/>
          <p:nvPr/>
        </p:nvSpPr>
        <p:spPr>
          <a:xfrm>
            <a:off x="875003" y="4365561"/>
            <a:ext cx="7376548" cy="631273"/>
          </a:xfrm>
          <a:custGeom>
            <a:avLst/>
            <a:gdLst/>
            <a:ahLst/>
            <a:cxnLst/>
            <a:rect l="l" t="t" r="r" b="b"/>
            <a:pathLst>
              <a:path w="7376548" h="631273">
                <a:moveTo>
                  <a:pt x="7059883" y="0"/>
                </a:moveTo>
                <a:lnTo>
                  <a:pt x="7059883" y="157818"/>
                </a:lnTo>
                <a:lnTo>
                  <a:pt x="0" y="157818"/>
                </a:lnTo>
                <a:lnTo>
                  <a:pt x="0" y="473454"/>
                </a:lnTo>
                <a:lnTo>
                  <a:pt x="7059883" y="473454"/>
                </a:lnTo>
                <a:lnTo>
                  <a:pt x="7059883" y="631273"/>
                </a:lnTo>
                <a:lnTo>
                  <a:pt x="7376548" y="315636"/>
                </a:lnTo>
                <a:lnTo>
                  <a:pt x="7059883" y="0"/>
                </a:lnTo>
                <a:close/>
              </a:path>
            </a:pathLst>
          </a:custGeom>
          <a:solidFill>
            <a:srgbClr val="375F92"/>
          </a:solidFill>
        </p:spPr>
        <p:txBody>
          <a:bodyPr wrap="square" lIns="0" tIns="0" rIns="0" bIns="0" rtlCol="0">
            <a:noAutofit/>
          </a:bodyPr>
          <a:lstStyle/>
          <a:p>
            <a:endParaRPr>
              <a:solidFill>
                <a:prstClr val="black"/>
              </a:solidFill>
            </a:endParaRPr>
          </a:p>
        </p:txBody>
      </p:sp>
      <p:sp>
        <p:nvSpPr>
          <p:cNvPr id="5" name="object 5"/>
          <p:cNvSpPr/>
          <p:nvPr/>
        </p:nvSpPr>
        <p:spPr>
          <a:xfrm>
            <a:off x="940866" y="4444470"/>
            <a:ext cx="6968203" cy="723333"/>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6" name="object 6"/>
          <p:cNvSpPr/>
          <p:nvPr/>
        </p:nvSpPr>
        <p:spPr>
          <a:xfrm>
            <a:off x="1151624" y="4444470"/>
            <a:ext cx="6546686" cy="486606"/>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611555" y="2248166"/>
            <a:ext cx="1725585" cy="2209455"/>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8" name="object 8"/>
          <p:cNvSpPr/>
          <p:nvPr/>
        </p:nvSpPr>
        <p:spPr>
          <a:xfrm>
            <a:off x="684004" y="2320517"/>
            <a:ext cx="1501654" cy="1985862"/>
          </a:xfrm>
          <a:custGeom>
            <a:avLst/>
            <a:gdLst/>
            <a:ahLst/>
            <a:cxnLst/>
            <a:rect l="l" t="t" r="r" b="b"/>
            <a:pathLst>
              <a:path w="1501654" h="1985862">
                <a:moveTo>
                  <a:pt x="1251378" y="0"/>
                </a:moveTo>
                <a:lnTo>
                  <a:pt x="250275" y="0"/>
                </a:lnTo>
                <a:lnTo>
                  <a:pt x="229749" y="828"/>
                </a:lnTo>
                <a:lnTo>
                  <a:pt x="190131" y="7262"/>
                </a:lnTo>
                <a:lnTo>
                  <a:pt x="152857" y="19636"/>
                </a:lnTo>
                <a:lnTo>
                  <a:pt x="118441" y="37437"/>
                </a:lnTo>
                <a:lnTo>
                  <a:pt x="87399" y="60150"/>
                </a:lnTo>
                <a:lnTo>
                  <a:pt x="60246" y="87260"/>
                </a:lnTo>
                <a:lnTo>
                  <a:pt x="37497" y="118253"/>
                </a:lnTo>
                <a:lnTo>
                  <a:pt x="19668" y="152615"/>
                </a:lnTo>
                <a:lnTo>
                  <a:pt x="7273" y="189830"/>
                </a:lnTo>
                <a:lnTo>
                  <a:pt x="829" y="229385"/>
                </a:lnTo>
                <a:lnTo>
                  <a:pt x="0" y="249878"/>
                </a:lnTo>
                <a:lnTo>
                  <a:pt x="0" y="1735983"/>
                </a:lnTo>
                <a:lnTo>
                  <a:pt x="3275" y="1776515"/>
                </a:lnTo>
                <a:lnTo>
                  <a:pt x="12759" y="1814964"/>
                </a:lnTo>
                <a:lnTo>
                  <a:pt x="27935" y="1850816"/>
                </a:lnTo>
                <a:lnTo>
                  <a:pt x="48288" y="1883558"/>
                </a:lnTo>
                <a:lnTo>
                  <a:pt x="73304" y="1912674"/>
                </a:lnTo>
                <a:lnTo>
                  <a:pt x="102466" y="1937650"/>
                </a:lnTo>
                <a:lnTo>
                  <a:pt x="135260" y="1957971"/>
                </a:lnTo>
                <a:lnTo>
                  <a:pt x="171169" y="1973123"/>
                </a:lnTo>
                <a:lnTo>
                  <a:pt x="209679" y="1982592"/>
                </a:lnTo>
                <a:lnTo>
                  <a:pt x="250275" y="1985862"/>
                </a:lnTo>
                <a:lnTo>
                  <a:pt x="1251378" y="1985862"/>
                </a:lnTo>
                <a:lnTo>
                  <a:pt x="1291974" y="1982592"/>
                </a:lnTo>
                <a:lnTo>
                  <a:pt x="1330484" y="1973123"/>
                </a:lnTo>
                <a:lnTo>
                  <a:pt x="1366394" y="1957971"/>
                </a:lnTo>
                <a:lnTo>
                  <a:pt x="1399187" y="1937650"/>
                </a:lnTo>
                <a:lnTo>
                  <a:pt x="1428350" y="1912674"/>
                </a:lnTo>
                <a:lnTo>
                  <a:pt x="1453365" y="1883558"/>
                </a:lnTo>
                <a:lnTo>
                  <a:pt x="1473718" y="1850816"/>
                </a:lnTo>
                <a:lnTo>
                  <a:pt x="1488895" y="1814964"/>
                </a:lnTo>
                <a:lnTo>
                  <a:pt x="1498378" y="1776515"/>
                </a:lnTo>
                <a:lnTo>
                  <a:pt x="1501654" y="1735983"/>
                </a:lnTo>
                <a:lnTo>
                  <a:pt x="1501654" y="249878"/>
                </a:lnTo>
                <a:lnTo>
                  <a:pt x="1498378" y="209347"/>
                </a:lnTo>
                <a:lnTo>
                  <a:pt x="1488895" y="170898"/>
                </a:lnTo>
                <a:lnTo>
                  <a:pt x="1473718" y="135045"/>
                </a:lnTo>
                <a:lnTo>
                  <a:pt x="1453365" y="102304"/>
                </a:lnTo>
                <a:lnTo>
                  <a:pt x="1428350" y="73188"/>
                </a:lnTo>
                <a:lnTo>
                  <a:pt x="1399187" y="48212"/>
                </a:lnTo>
                <a:lnTo>
                  <a:pt x="1366394" y="27891"/>
                </a:lnTo>
                <a:lnTo>
                  <a:pt x="1330484" y="12739"/>
                </a:lnTo>
                <a:lnTo>
                  <a:pt x="1291974" y="3270"/>
                </a:lnTo>
                <a:lnTo>
                  <a:pt x="1251378"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9" name="object 9"/>
          <p:cNvSpPr/>
          <p:nvPr/>
        </p:nvSpPr>
        <p:spPr>
          <a:xfrm>
            <a:off x="684004" y="2320517"/>
            <a:ext cx="1501654" cy="1985862"/>
          </a:xfrm>
          <a:custGeom>
            <a:avLst/>
            <a:gdLst/>
            <a:ahLst/>
            <a:cxnLst/>
            <a:rect l="l" t="t" r="r" b="b"/>
            <a:pathLst>
              <a:path w="1501654" h="1985862">
                <a:moveTo>
                  <a:pt x="0" y="249878"/>
                </a:moveTo>
                <a:lnTo>
                  <a:pt x="3275" y="209347"/>
                </a:lnTo>
                <a:lnTo>
                  <a:pt x="12759" y="170898"/>
                </a:lnTo>
                <a:lnTo>
                  <a:pt x="27935" y="135045"/>
                </a:lnTo>
                <a:lnTo>
                  <a:pt x="48288" y="102304"/>
                </a:lnTo>
                <a:lnTo>
                  <a:pt x="73304" y="73188"/>
                </a:lnTo>
                <a:lnTo>
                  <a:pt x="102466" y="48212"/>
                </a:lnTo>
                <a:lnTo>
                  <a:pt x="135260" y="27891"/>
                </a:lnTo>
                <a:lnTo>
                  <a:pt x="171169" y="12739"/>
                </a:lnTo>
                <a:lnTo>
                  <a:pt x="209679" y="3270"/>
                </a:lnTo>
                <a:lnTo>
                  <a:pt x="250275" y="0"/>
                </a:lnTo>
                <a:lnTo>
                  <a:pt x="1251378" y="0"/>
                </a:lnTo>
                <a:lnTo>
                  <a:pt x="1271905" y="828"/>
                </a:lnTo>
                <a:lnTo>
                  <a:pt x="1291974" y="3270"/>
                </a:lnTo>
                <a:lnTo>
                  <a:pt x="1330484" y="12739"/>
                </a:lnTo>
                <a:lnTo>
                  <a:pt x="1366394" y="27891"/>
                </a:lnTo>
                <a:lnTo>
                  <a:pt x="1399187" y="48212"/>
                </a:lnTo>
                <a:lnTo>
                  <a:pt x="1428350" y="73188"/>
                </a:lnTo>
                <a:lnTo>
                  <a:pt x="1453365" y="102304"/>
                </a:lnTo>
                <a:lnTo>
                  <a:pt x="1473718" y="135045"/>
                </a:lnTo>
                <a:lnTo>
                  <a:pt x="1488895" y="170898"/>
                </a:lnTo>
                <a:lnTo>
                  <a:pt x="1498378" y="209347"/>
                </a:lnTo>
                <a:lnTo>
                  <a:pt x="1501654" y="249878"/>
                </a:lnTo>
                <a:lnTo>
                  <a:pt x="1501654" y="1735983"/>
                </a:lnTo>
                <a:lnTo>
                  <a:pt x="1500824" y="1756477"/>
                </a:lnTo>
                <a:lnTo>
                  <a:pt x="1498378" y="1776515"/>
                </a:lnTo>
                <a:lnTo>
                  <a:pt x="1488895" y="1814964"/>
                </a:lnTo>
                <a:lnTo>
                  <a:pt x="1473718" y="1850816"/>
                </a:lnTo>
                <a:lnTo>
                  <a:pt x="1453365" y="1883558"/>
                </a:lnTo>
                <a:lnTo>
                  <a:pt x="1428350" y="1912674"/>
                </a:lnTo>
                <a:lnTo>
                  <a:pt x="1399187" y="1937650"/>
                </a:lnTo>
                <a:lnTo>
                  <a:pt x="1366394" y="1957971"/>
                </a:lnTo>
                <a:lnTo>
                  <a:pt x="1330484" y="1973123"/>
                </a:lnTo>
                <a:lnTo>
                  <a:pt x="1291974" y="1982592"/>
                </a:lnTo>
                <a:lnTo>
                  <a:pt x="1251378" y="1985862"/>
                </a:lnTo>
                <a:lnTo>
                  <a:pt x="250275" y="1985862"/>
                </a:lnTo>
                <a:lnTo>
                  <a:pt x="229749" y="1985034"/>
                </a:lnTo>
                <a:lnTo>
                  <a:pt x="209679" y="1982592"/>
                </a:lnTo>
                <a:lnTo>
                  <a:pt x="171169" y="1973123"/>
                </a:lnTo>
                <a:lnTo>
                  <a:pt x="135260" y="1957971"/>
                </a:lnTo>
                <a:lnTo>
                  <a:pt x="102466" y="1937650"/>
                </a:lnTo>
                <a:lnTo>
                  <a:pt x="73304" y="1912674"/>
                </a:lnTo>
                <a:lnTo>
                  <a:pt x="48288" y="1883558"/>
                </a:lnTo>
                <a:lnTo>
                  <a:pt x="27935" y="1850816"/>
                </a:lnTo>
                <a:lnTo>
                  <a:pt x="12759" y="1814964"/>
                </a:lnTo>
                <a:lnTo>
                  <a:pt x="3275" y="1776515"/>
                </a:lnTo>
                <a:lnTo>
                  <a:pt x="0" y="1735983"/>
                </a:lnTo>
                <a:lnTo>
                  <a:pt x="0" y="249878"/>
                </a:lnTo>
                <a:close/>
              </a:path>
            </a:pathLst>
          </a:custGeom>
          <a:ln w="39494">
            <a:solidFill>
              <a:srgbClr val="385D89"/>
            </a:solidFill>
          </a:ln>
        </p:spPr>
        <p:txBody>
          <a:bodyPr wrap="square" lIns="0" tIns="0" rIns="0" bIns="0" rtlCol="0">
            <a:noAutofit/>
          </a:bodyPr>
          <a:lstStyle/>
          <a:p>
            <a:endParaRPr>
              <a:solidFill>
                <a:prstClr val="black"/>
              </a:solidFill>
            </a:endParaRPr>
          </a:p>
        </p:txBody>
      </p:sp>
      <p:sp>
        <p:nvSpPr>
          <p:cNvPr id="10" name="object 10"/>
          <p:cNvSpPr/>
          <p:nvPr/>
        </p:nvSpPr>
        <p:spPr>
          <a:xfrm>
            <a:off x="835486" y="2642711"/>
            <a:ext cx="1580688" cy="209109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624728" y="2366529"/>
            <a:ext cx="447861" cy="1920122"/>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2" name="object 12"/>
          <p:cNvSpPr/>
          <p:nvPr/>
        </p:nvSpPr>
        <p:spPr>
          <a:xfrm>
            <a:off x="651073" y="2419136"/>
            <a:ext cx="355654" cy="1762304"/>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2205417" y="2248166"/>
            <a:ext cx="1725585" cy="2209455"/>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4" name="object 14"/>
          <p:cNvSpPr/>
          <p:nvPr/>
        </p:nvSpPr>
        <p:spPr>
          <a:xfrm>
            <a:off x="2277865" y="2320517"/>
            <a:ext cx="1501742" cy="1985862"/>
          </a:xfrm>
          <a:custGeom>
            <a:avLst/>
            <a:gdLst/>
            <a:ahLst/>
            <a:cxnLst/>
            <a:rect l="l" t="t" r="r" b="b"/>
            <a:pathLst>
              <a:path w="1501742" h="1985862">
                <a:moveTo>
                  <a:pt x="1251290" y="0"/>
                </a:moveTo>
                <a:lnTo>
                  <a:pt x="250363" y="0"/>
                </a:lnTo>
                <a:lnTo>
                  <a:pt x="229836" y="828"/>
                </a:lnTo>
                <a:lnTo>
                  <a:pt x="190214" y="7262"/>
                </a:lnTo>
                <a:lnTo>
                  <a:pt x="152931" y="19636"/>
                </a:lnTo>
                <a:lnTo>
                  <a:pt x="118504" y="37437"/>
                </a:lnTo>
                <a:lnTo>
                  <a:pt x="87449" y="60150"/>
                </a:lnTo>
                <a:lnTo>
                  <a:pt x="60283" y="87260"/>
                </a:lnTo>
                <a:lnTo>
                  <a:pt x="37522" y="118253"/>
                </a:lnTo>
                <a:lnTo>
                  <a:pt x="19681" y="152615"/>
                </a:lnTo>
                <a:lnTo>
                  <a:pt x="7279" y="189830"/>
                </a:lnTo>
                <a:lnTo>
                  <a:pt x="830" y="229385"/>
                </a:lnTo>
                <a:lnTo>
                  <a:pt x="0" y="249878"/>
                </a:lnTo>
                <a:lnTo>
                  <a:pt x="0" y="1735983"/>
                </a:lnTo>
                <a:lnTo>
                  <a:pt x="3278" y="1776515"/>
                </a:lnTo>
                <a:lnTo>
                  <a:pt x="12768" y="1814964"/>
                </a:lnTo>
                <a:lnTo>
                  <a:pt x="27954" y="1850816"/>
                </a:lnTo>
                <a:lnTo>
                  <a:pt x="48319" y="1883558"/>
                </a:lnTo>
                <a:lnTo>
                  <a:pt x="73348" y="1912674"/>
                </a:lnTo>
                <a:lnTo>
                  <a:pt x="102523" y="1937650"/>
                </a:lnTo>
                <a:lnTo>
                  <a:pt x="135328" y="1957971"/>
                </a:lnTo>
                <a:lnTo>
                  <a:pt x="171248" y="1973123"/>
                </a:lnTo>
                <a:lnTo>
                  <a:pt x="209765" y="1982592"/>
                </a:lnTo>
                <a:lnTo>
                  <a:pt x="250363" y="1985862"/>
                </a:lnTo>
                <a:lnTo>
                  <a:pt x="1251290" y="1985862"/>
                </a:lnTo>
                <a:lnTo>
                  <a:pt x="1291891" y="1982592"/>
                </a:lnTo>
                <a:lnTo>
                  <a:pt x="1330415" y="1973123"/>
                </a:lnTo>
                <a:lnTo>
                  <a:pt x="1366344" y="1957971"/>
                </a:lnTo>
                <a:lnTo>
                  <a:pt x="1399161" y="1937650"/>
                </a:lnTo>
                <a:lnTo>
                  <a:pt x="1428350" y="1912674"/>
                </a:lnTo>
                <a:lnTo>
                  <a:pt x="1453391" y="1883558"/>
                </a:lnTo>
                <a:lnTo>
                  <a:pt x="1473768" y="1850816"/>
                </a:lnTo>
                <a:lnTo>
                  <a:pt x="1488964" y="1814964"/>
                </a:lnTo>
                <a:lnTo>
                  <a:pt x="1498461" y="1776515"/>
                </a:lnTo>
                <a:lnTo>
                  <a:pt x="1501742" y="1735983"/>
                </a:lnTo>
                <a:lnTo>
                  <a:pt x="1501742" y="249878"/>
                </a:lnTo>
                <a:lnTo>
                  <a:pt x="1498461" y="209347"/>
                </a:lnTo>
                <a:lnTo>
                  <a:pt x="1488964" y="170898"/>
                </a:lnTo>
                <a:lnTo>
                  <a:pt x="1473768" y="135045"/>
                </a:lnTo>
                <a:lnTo>
                  <a:pt x="1453391" y="102304"/>
                </a:lnTo>
                <a:lnTo>
                  <a:pt x="1428350" y="73188"/>
                </a:lnTo>
                <a:lnTo>
                  <a:pt x="1399161" y="48212"/>
                </a:lnTo>
                <a:lnTo>
                  <a:pt x="1366344" y="27891"/>
                </a:lnTo>
                <a:lnTo>
                  <a:pt x="1330415" y="12739"/>
                </a:lnTo>
                <a:lnTo>
                  <a:pt x="1291891" y="3270"/>
                </a:lnTo>
                <a:lnTo>
                  <a:pt x="1251290"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15" name="object 15"/>
          <p:cNvSpPr/>
          <p:nvPr/>
        </p:nvSpPr>
        <p:spPr>
          <a:xfrm>
            <a:off x="2277865" y="2320517"/>
            <a:ext cx="1501742" cy="1985862"/>
          </a:xfrm>
          <a:custGeom>
            <a:avLst/>
            <a:gdLst/>
            <a:ahLst/>
            <a:cxnLst/>
            <a:rect l="l" t="t" r="r" b="b"/>
            <a:pathLst>
              <a:path w="1501742" h="1985862">
                <a:moveTo>
                  <a:pt x="0" y="249878"/>
                </a:moveTo>
                <a:lnTo>
                  <a:pt x="3278" y="209347"/>
                </a:lnTo>
                <a:lnTo>
                  <a:pt x="12768" y="170898"/>
                </a:lnTo>
                <a:lnTo>
                  <a:pt x="27954" y="135045"/>
                </a:lnTo>
                <a:lnTo>
                  <a:pt x="48319" y="102304"/>
                </a:lnTo>
                <a:lnTo>
                  <a:pt x="73348" y="73188"/>
                </a:lnTo>
                <a:lnTo>
                  <a:pt x="102523" y="48212"/>
                </a:lnTo>
                <a:lnTo>
                  <a:pt x="135328" y="27891"/>
                </a:lnTo>
                <a:lnTo>
                  <a:pt x="171248" y="12739"/>
                </a:lnTo>
                <a:lnTo>
                  <a:pt x="209765" y="3270"/>
                </a:lnTo>
                <a:lnTo>
                  <a:pt x="250363" y="0"/>
                </a:lnTo>
                <a:lnTo>
                  <a:pt x="1251290" y="0"/>
                </a:lnTo>
                <a:lnTo>
                  <a:pt x="1271818" y="828"/>
                </a:lnTo>
                <a:lnTo>
                  <a:pt x="1291891" y="3270"/>
                </a:lnTo>
                <a:lnTo>
                  <a:pt x="1330415" y="12739"/>
                </a:lnTo>
                <a:lnTo>
                  <a:pt x="1366344" y="27891"/>
                </a:lnTo>
                <a:lnTo>
                  <a:pt x="1399161" y="48212"/>
                </a:lnTo>
                <a:lnTo>
                  <a:pt x="1428350" y="73188"/>
                </a:lnTo>
                <a:lnTo>
                  <a:pt x="1453391" y="102304"/>
                </a:lnTo>
                <a:lnTo>
                  <a:pt x="1473768" y="135045"/>
                </a:lnTo>
                <a:lnTo>
                  <a:pt x="1488964" y="170898"/>
                </a:lnTo>
                <a:lnTo>
                  <a:pt x="1498461" y="209347"/>
                </a:lnTo>
                <a:lnTo>
                  <a:pt x="1501742" y="249878"/>
                </a:lnTo>
                <a:lnTo>
                  <a:pt x="1501742" y="1735983"/>
                </a:lnTo>
                <a:lnTo>
                  <a:pt x="1500911" y="1756477"/>
                </a:lnTo>
                <a:lnTo>
                  <a:pt x="1498461" y="1776515"/>
                </a:lnTo>
                <a:lnTo>
                  <a:pt x="1488964" y="1814964"/>
                </a:lnTo>
                <a:lnTo>
                  <a:pt x="1473768" y="1850816"/>
                </a:lnTo>
                <a:lnTo>
                  <a:pt x="1453391" y="1883558"/>
                </a:lnTo>
                <a:lnTo>
                  <a:pt x="1428350" y="1912674"/>
                </a:lnTo>
                <a:lnTo>
                  <a:pt x="1399161" y="1937650"/>
                </a:lnTo>
                <a:lnTo>
                  <a:pt x="1366344" y="1957971"/>
                </a:lnTo>
                <a:lnTo>
                  <a:pt x="1330415" y="1973123"/>
                </a:lnTo>
                <a:lnTo>
                  <a:pt x="1291891" y="1982592"/>
                </a:lnTo>
                <a:lnTo>
                  <a:pt x="1251290" y="1985862"/>
                </a:lnTo>
                <a:lnTo>
                  <a:pt x="250363" y="1985862"/>
                </a:lnTo>
                <a:lnTo>
                  <a:pt x="229836" y="1985034"/>
                </a:lnTo>
                <a:lnTo>
                  <a:pt x="209765" y="1982592"/>
                </a:lnTo>
                <a:lnTo>
                  <a:pt x="171248" y="1973123"/>
                </a:lnTo>
                <a:lnTo>
                  <a:pt x="135328" y="1957971"/>
                </a:lnTo>
                <a:lnTo>
                  <a:pt x="102523" y="1937650"/>
                </a:lnTo>
                <a:lnTo>
                  <a:pt x="73348" y="1912674"/>
                </a:lnTo>
                <a:lnTo>
                  <a:pt x="48319" y="1883558"/>
                </a:lnTo>
                <a:lnTo>
                  <a:pt x="27954" y="1850816"/>
                </a:lnTo>
                <a:lnTo>
                  <a:pt x="12768" y="1814964"/>
                </a:lnTo>
                <a:lnTo>
                  <a:pt x="3278" y="1776515"/>
                </a:lnTo>
                <a:lnTo>
                  <a:pt x="0" y="1735983"/>
                </a:lnTo>
                <a:lnTo>
                  <a:pt x="0" y="249878"/>
                </a:lnTo>
                <a:close/>
              </a:path>
            </a:pathLst>
          </a:custGeom>
          <a:ln w="39494">
            <a:solidFill>
              <a:srgbClr val="385D89"/>
            </a:solidFill>
          </a:ln>
        </p:spPr>
        <p:txBody>
          <a:bodyPr wrap="square" lIns="0" tIns="0" rIns="0" bIns="0" rtlCol="0">
            <a:noAutofit/>
          </a:bodyPr>
          <a:lstStyle/>
          <a:p>
            <a:endParaRPr>
              <a:solidFill>
                <a:prstClr val="black"/>
              </a:solidFill>
            </a:endParaRPr>
          </a:p>
        </p:txBody>
      </p:sp>
      <p:sp>
        <p:nvSpPr>
          <p:cNvPr id="16" name="object 16"/>
          <p:cNvSpPr/>
          <p:nvPr/>
        </p:nvSpPr>
        <p:spPr>
          <a:xfrm>
            <a:off x="2429348" y="2629560"/>
            <a:ext cx="1541171" cy="2104243"/>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2218589" y="2366529"/>
            <a:ext cx="447861" cy="1920122"/>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8" name="object 18"/>
          <p:cNvSpPr/>
          <p:nvPr/>
        </p:nvSpPr>
        <p:spPr>
          <a:xfrm>
            <a:off x="2244934" y="2392762"/>
            <a:ext cx="355654" cy="723333"/>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19" name="object 19"/>
          <p:cNvSpPr/>
          <p:nvPr/>
        </p:nvSpPr>
        <p:spPr>
          <a:xfrm>
            <a:off x="3799278" y="2248166"/>
            <a:ext cx="1725585" cy="2209455"/>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0" name="object 20"/>
          <p:cNvSpPr/>
          <p:nvPr/>
        </p:nvSpPr>
        <p:spPr>
          <a:xfrm>
            <a:off x="3871814" y="2320517"/>
            <a:ext cx="1501654" cy="1985862"/>
          </a:xfrm>
          <a:custGeom>
            <a:avLst/>
            <a:gdLst/>
            <a:ahLst/>
            <a:cxnLst/>
            <a:rect l="l" t="t" r="r" b="b"/>
            <a:pathLst>
              <a:path w="1501654" h="1985862">
                <a:moveTo>
                  <a:pt x="1251203" y="0"/>
                </a:moveTo>
                <a:lnTo>
                  <a:pt x="250275" y="0"/>
                </a:lnTo>
                <a:lnTo>
                  <a:pt x="229749" y="828"/>
                </a:lnTo>
                <a:lnTo>
                  <a:pt x="190131" y="7262"/>
                </a:lnTo>
                <a:lnTo>
                  <a:pt x="152857" y="19636"/>
                </a:lnTo>
                <a:lnTo>
                  <a:pt x="118441" y="37437"/>
                </a:lnTo>
                <a:lnTo>
                  <a:pt x="87399" y="60150"/>
                </a:lnTo>
                <a:lnTo>
                  <a:pt x="60246" y="87260"/>
                </a:lnTo>
                <a:lnTo>
                  <a:pt x="37497" y="118253"/>
                </a:lnTo>
                <a:lnTo>
                  <a:pt x="19668" y="152615"/>
                </a:lnTo>
                <a:lnTo>
                  <a:pt x="7273" y="189830"/>
                </a:lnTo>
                <a:lnTo>
                  <a:pt x="829" y="229385"/>
                </a:lnTo>
                <a:lnTo>
                  <a:pt x="0" y="249878"/>
                </a:lnTo>
                <a:lnTo>
                  <a:pt x="0" y="1735983"/>
                </a:lnTo>
                <a:lnTo>
                  <a:pt x="3275" y="1776515"/>
                </a:lnTo>
                <a:lnTo>
                  <a:pt x="12759" y="1814964"/>
                </a:lnTo>
                <a:lnTo>
                  <a:pt x="27935" y="1850816"/>
                </a:lnTo>
                <a:lnTo>
                  <a:pt x="48288" y="1883558"/>
                </a:lnTo>
                <a:lnTo>
                  <a:pt x="73304" y="1912674"/>
                </a:lnTo>
                <a:lnTo>
                  <a:pt x="102466" y="1937650"/>
                </a:lnTo>
                <a:lnTo>
                  <a:pt x="135260" y="1957971"/>
                </a:lnTo>
                <a:lnTo>
                  <a:pt x="171169" y="1973123"/>
                </a:lnTo>
                <a:lnTo>
                  <a:pt x="209679" y="1982592"/>
                </a:lnTo>
                <a:lnTo>
                  <a:pt x="250275" y="1985862"/>
                </a:lnTo>
                <a:lnTo>
                  <a:pt x="1251203" y="1985862"/>
                </a:lnTo>
                <a:lnTo>
                  <a:pt x="1291803" y="1982592"/>
                </a:lnTo>
                <a:lnTo>
                  <a:pt x="1330327" y="1973123"/>
                </a:lnTo>
                <a:lnTo>
                  <a:pt x="1366256" y="1957971"/>
                </a:lnTo>
                <a:lnTo>
                  <a:pt x="1399074" y="1937650"/>
                </a:lnTo>
                <a:lnTo>
                  <a:pt x="1428262" y="1912674"/>
                </a:lnTo>
                <a:lnTo>
                  <a:pt x="1453303" y="1883558"/>
                </a:lnTo>
                <a:lnTo>
                  <a:pt x="1473681" y="1850816"/>
                </a:lnTo>
                <a:lnTo>
                  <a:pt x="1488876" y="1814964"/>
                </a:lnTo>
                <a:lnTo>
                  <a:pt x="1498373" y="1776515"/>
                </a:lnTo>
                <a:lnTo>
                  <a:pt x="1501654" y="1735983"/>
                </a:lnTo>
                <a:lnTo>
                  <a:pt x="1501654" y="249878"/>
                </a:lnTo>
                <a:lnTo>
                  <a:pt x="1498373" y="209347"/>
                </a:lnTo>
                <a:lnTo>
                  <a:pt x="1488876" y="170898"/>
                </a:lnTo>
                <a:lnTo>
                  <a:pt x="1473681" y="135045"/>
                </a:lnTo>
                <a:lnTo>
                  <a:pt x="1453303" y="102304"/>
                </a:lnTo>
                <a:lnTo>
                  <a:pt x="1428262" y="73188"/>
                </a:lnTo>
                <a:lnTo>
                  <a:pt x="1399074" y="48212"/>
                </a:lnTo>
                <a:lnTo>
                  <a:pt x="1366256" y="27891"/>
                </a:lnTo>
                <a:lnTo>
                  <a:pt x="1330327" y="12739"/>
                </a:lnTo>
                <a:lnTo>
                  <a:pt x="1291803" y="3270"/>
                </a:lnTo>
                <a:lnTo>
                  <a:pt x="1251203"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21" name="object 21"/>
          <p:cNvSpPr/>
          <p:nvPr/>
        </p:nvSpPr>
        <p:spPr>
          <a:xfrm>
            <a:off x="3871814" y="2320517"/>
            <a:ext cx="1501654" cy="1985862"/>
          </a:xfrm>
          <a:custGeom>
            <a:avLst/>
            <a:gdLst/>
            <a:ahLst/>
            <a:cxnLst/>
            <a:rect l="l" t="t" r="r" b="b"/>
            <a:pathLst>
              <a:path w="1501654" h="1985862">
                <a:moveTo>
                  <a:pt x="0" y="249878"/>
                </a:moveTo>
                <a:lnTo>
                  <a:pt x="3275" y="209347"/>
                </a:lnTo>
                <a:lnTo>
                  <a:pt x="12759" y="170898"/>
                </a:lnTo>
                <a:lnTo>
                  <a:pt x="27935" y="135045"/>
                </a:lnTo>
                <a:lnTo>
                  <a:pt x="48288" y="102304"/>
                </a:lnTo>
                <a:lnTo>
                  <a:pt x="73304" y="73188"/>
                </a:lnTo>
                <a:lnTo>
                  <a:pt x="102466" y="48212"/>
                </a:lnTo>
                <a:lnTo>
                  <a:pt x="135260" y="27891"/>
                </a:lnTo>
                <a:lnTo>
                  <a:pt x="171169" y="12739"/>
                </a:lnTo>
                <a:lnTo>
                  <a:pt x="209679" y="3270"/>
                </a:lnTo>
                <a:lnTo>
                  <a:pt x="250275" y="0"/>
                </a:lnTo>
                <a:lnTo>
                  <a:pt x="1251203" y="0"/>
                </a:lnTo>
                <a:lnTo>
                  <a:pt x="1271730" y="828"/>
                </a:lnTo>
                <a:lnTo>
                  <a:pt x="1291803" y="3270"/>
                </a:lnTo>
                <a:lnTo>
                  <a:pt x="1330327" y="12739"/>
                </a:lnTo>
                <a:lnTo>
                  <a:pt x="1366256" y="27891"/>
                </a:lnTo>
                <a:lnTo>
                  <a:pt x="1399074" y="48212"/>
                </a:lnTo>
                <a:lnTo>
                  <a:pt x="1428262" y="73188"/>
                </a:lnTo>
                <a:lnTo>
                  <a:pt x="1453303" y="102304"/>
                </a:lnTo>
                <a:lnTo>
                  <a:pt x="1473681" y="135045"/>
                </a:lnTo>
                <a:lnTo>
                  <a:pt x="1488876" y="170898"/>
                </a:lnTo>
                <a:lnTo>
                  <a:pt x="1498373" y="209347"/>
                </a:lnTo>
                <a:lnTo>
                  <a:pt x="1501654" y="249878"/>
                </a:lnTo>
                <a:lnTo>
                  <a:pt x="1501654" y="1735983"/>
                </a:lnTo>
                <a:lnTo>
                  <a:pt x="1500823" y="1756477"/>
                </a:lnTo>
                <a:lnTo>
                  <a:pt x="1498373" y="1776515"/>
                </a:lnTo>
                <a:lnTo>
                  <a:pt x="1488876" y="1814964"/>
                </a:lnTo>
                <a:lnTo>
                  <a:pt x="1473681" y="1850816"/>
                </a:lnTo>
                <a:lnTo>
                  <a:pt x="1453303" y="1883558"/>
                </a:lnTo>
                <a:lnTo>
                  <a:pt x="1428262" y="1912674"/>
                </a:lnTo>
                <a:lnTo>
                  <a:pt x="1399074" y="1937650"/>
                </a:lnTo>
                <a:lnTo>
                  <a:pt x="1366256" y="1957971"/>
                </a:lnTo>
                <a:lnTo>
                  <a:pt x="1330327" y="1973123"/>
                </a:lnTo>
                <a:lnTo>
                  <a:pt x="1291803" y="1982592"/>
                </a:lnTo>
                <a:lnTo>
                  <a:pt x="1251203" y="1985862"/>
                </a:lnTo>
                <a:lnTo>
                  <a:pt x="250275" y="1985862"/>
                </a:lnTo>
                <a:lnTo>
                  <a:pt x="229749" y="1985034"/>
                </a:lnTo>
                <a:lnTo>
                  <a:pt x="209679" y="1982592"/>
                </a:lnTo>
                <a:lnTo>
                  <a:pt x="171169" y="1973123"/>
                </a:lnTo>
                <a:lnTo>
                  <a:pt x="135260" y="1957971"/>
                </a:lnTo>
                <a:lnTo>
                  <a:pt x="102466" y="1937650"/>
                </a:lnTo>
                <a:lnTo>
                  <a:pt x="73304" y="1912674"/>
                </a:lnTo>
                <a:lnTo>
                  <a:pt x="48288" y="1883558"/>
                </a:lnTo>
                <a:lnTo>
                  <a:pt x="27935" y="1850816"/>
                </a:lnTo>
                <a:lnTo>
                  <a:pt x="12759" y="1814964"/>
                </a:lnTo>
                <a:lnTo>
                  <a:pt x="3275" y="1776515"/>
                </a:lnTo>
                <a:lnTo>
                  <a:pt x="0" y="1735983"/>
                </a:lnTo>
                <a:lnTo>
                  <a:pt x="0" y="249878"/>
                </a:lnTo>
                <a:close/>
              </a:path>
            </a:pathLst>
          </a:custGeom>
          <a:ln w="39494">
            <a:solidFill>
              <a:srgbClr val="385D89"/>
            </a:solidFill>
          </a:ln>
        </p:spPr>
        <p:txBody>
          <a:bodyPr wrap="square" lIns="0" tIns="0" rIns="0" bIns="0" rtlCol="0">
            <a:noAutofit/>
          </a:bodyPr>
          <a:lstStyle/>
          <a:p>
            <a:endParaRPr>
              <a:solidFill>
                <a:prstClr val="black"/>
              </a:solidFill>
            </a:endParaRPr>
          </a:p>
        </p:txBody>
      </p:sp>
      <p:sp>
        <p:nvSpPr>
          <p:cNvPr id="22" name="object 22"/>
          <p:cNvSpPr/>
          <p:nvPr/>
        </p:nvSpPr>
        <p:spPr>
          <a:xfrm>
            <a:off x="4023209" y="2642711"/>
            <a:ext cx="1567516" cy="2091092"/>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23" name="object 23"/>
          <p:cNvSpPr/>
          <p:nvPr/>
        </p:nvSpPr>
        <p:spPr>
          <a:xfrm>
            <a:off x="3812450" y="2366529"/>
            <a:ext cx="447861" cy="1920122"/>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4" name="object 24"/>
          <p:cNvSpPr/>
          <p:nvPr/>
        </p:nvSpPr>
        <p:spPr>
          <a:xfrm>
            <a:off x="3838795" y="2392762"/>
            <a:ext cx="355654" cy="723333"/>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25" name="object 25"/>
          <p:cNvSpPr/>
          <p:nvPr/>
        </p:nvSpPr>
        <p:spPr>
          <a:xfrm>
            <a:off x="5393139" y="2248166"/>
            <a:ext cx="1725585" cy="2209455"/>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6" name="object 26"/>
          <p:cNvSpPr/>
          <p:nvPr/>
        </p:nvSpPr>
        <p:spPr>
          <a:xfrm>
            <a:off x="5465675" y="2320517"/>
            <a:ext cx="1501654" cy="1985862"/>
          </a:xfrm>
          <a:custGeom>
            <a:avLst/>
            <a:gdLst/>
            <a:ahLst/>
            <a:cxnLst/>
            <a:rect l="l" t="t" r="r" b="b"/>
            <a:pathLst>
              <a:path w="1501654" h="1985862">
                <a:moveTo>
                  <a:pt x="1251203" y="0"/>
                </a:moveTo>
                <a:lnTo>
                  <a:pt x="250275" y="0"/>
                </a:lnTo>
                <a:lnTo>
                  <a:pt x="229749" y="828"/>
                </a:lnTo>
                <a:lnTo>
                  <a:pt x="190131" y="7262"/>
                </a:lnTo>
                <a:lnTo>
                  <a:pt x="152857" y="19636"/>
                </a:lnTo>
                <a:lnTo>
                  <a:pt x="118441" y="37437"/>
                </a:lnTo>
                <a:lnTo>
                  <a:pt x="87399" y="60150"/>
                </a:lnTo>
                <a:lnTo>
                  <a:pt x="60246" y="87260"/>
                </a:lnTo>
                <a:lnTo>
                  <a:pt x="37497" y="118253"/>
                </a:lnTo>
                <a:lnTo>
                  <a:pt x="19668" y="152615"/>
                </a:lnTo>
                <a:lnTo>
                  <a:pt x="7273" y="189830"/>
                </a:lnTo>
                <a:lnTo>
                  <a:pt x="829" y="229385"/>
                </a:lnTo>
                <a:lnTo>
                  <a:pt x="0" y="249878"/>
                </a:lnTo>
                <a:lnTo>
                  <a:pt x="0" y="1735983"/>
                </a:lnTo>
                <a:lnTo>
                  <a:pt x="3275" y="1776515"/>
                </a:lnTo>
                <a:lnTo>
                  <a:pt x="12759" y="1814964"/>
                </a:lnTo>
                <a:lnTo>
                  <a:pt x="27935" y="1850816"/>
                </a:lnTo>
                <a:lnTo>
                  <a:pt x="48288" y="1883558"/>
                </a:lnTo>
                <a:lnTo>
                  <a:pt x="73304" y="1912674"/>
                </a:lnTo>
                <a:lnTo>
                  <a:pt x="102466" y="1937650"/>
                </a:lnTo>
                <a:lnTo>
                  <a:pt x="135260" y="1957971"/>
                </a:lnTo>
                <a:lnTo>
                  <a:pt x="171169" y="1973123"/>
                </a:lnTo>
                <a:lnTo>
                  <a:pt x="209679" y="1982592"/>
                </a:lnTo>
                <a:lnTo>
                  <a:pt x="250275" y="1985862"/>
                </a:lnTo>
                <a:lnTo>
                  <a:pt x="1251203" y="1985862"/>
                </a:lnTo>
                <a:lnTo>
                  <a:pt x="1291803" y="1982592"/>
                </a:lnTo>
                <a:lnTo>
                  <a:pt x="1330327" y="1973123"/>
                </a:lnTo>
                <a:lnTo>
                  <a:pt x="1366256" y="1957971"/>
                </a:lnTo>
                <a:lnTo>
                  <a:pt x="1399074" y="1937650"/>
                </a:lnTo>
                <a:lnTo>
                  <a:pt x="1428262" y="1912674"/>
                </a:lnTo>
                <a:lnTo>
                  <a:pt x="1453303" y="1883558"/>
                </a:lnTo>
                <a:lnTo>
                  <a:pt x="1473681" y="1850816"/>
                </a:lnTo>
                <a:lnTo>
                  <a:pt x="1488876" y="1814964"/>
                </a:lnTo>
                <a:lnTo>
                  <a:pt x="1498373" y="1776515"/>
                </a:lnTo>
                <a:lnTo>
                  <a:pt x="1501654" y="1735983"/>
                </a:lnTo>
                <a:lnTo>
                  <a:pt x="1501654" y="249878"/>
                </a:lnTo>
                <a:lnTo>
                  <a:pt x="1498373" y="209347"/>
                </a:lnTo>
                <a:lnTo>
                  <a:pt x="1488876" y="170898"/>
                </a:lnTo>
                <a:lnTo>
                  <a:pt x="1473681" y="135045"/>
                </a:lnTo>
                <a:lnTo>
                  <a:pt x="1453303" y="102304"/>
                </a:lnTo>
                <a:lnTo>
                  <a:pt x="1428262" y="73188"/>
                </a:lnTo>
                <a:lnTo>
                  <a:pt x="1399074" y="48212"/>
                </a:lnTo>
                <a:lnTo>
                  <a:pt x="1366256" y="27891"/>
                </a:lnTo>
                <a:lnTo>
                  <a:pt x="1330327" y="12739"/>
                </a:lnTo>
                <a:lnTo>
                  <a:pt x="1291803" y="3270"/>
                </a:lnTo>
                <a:lnTo>
                  <a:pt x="1251203"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27" name="object 27"/>
          <p:cNvSpPr/>
          <p:nvPr/>
        </p:nvSpPr>
        <p:spPr>
          <a:xfrm>
            <a:off x="5465675" y="2320517"/>
            <a:ext cx="1501654" cy="1985862"/>
          </a:xfrm>
          <a:custGeom>
            <a:avLst/>
            <a:gdLst/>
            <a:ahLst/>
            <a:cxnLst/>
            <a:rect l="l" t="t" r="r" b="b"/>
            <a:pathLst>
              <a:path w="1501654" h="1985862">
                <a:moveTo>
                  <a:pt x="0" y="249878"/>
                </a:moveTo>
                <a:lnTo>
                  <a:pt x="3275" y="209347"/>
                </a:lnTo>
                <a:lnTo>
                  <a:pt x="12759" y="170898"/>
                </a:lnTo>
                <a:lnTo>
                  <a:pt x="27935" y="135045"/>
                </a:lnTo>
                <a:lnTo>
                  <a:pt x="48288" y="102304"/>
                </a:lnTo>
                <a:lnTo>
                  <a:pt x="73304" y="73188"/>
                </a:lnTo>
                <a:lnTo>
                  <a:pt x="102466" y="48212"/>
                </a:lnTo>
                <a:lnTo>
                  <a:pt x="135260" y="27891"/>
                </a:lnTo>
                <a:lnTo>
                  <a:pt x="171169" y="12739"/>
                </a:lnTo>
                <a:lnTo>
                  <a:pt x="209679" y="3270"/>
                </a:lnTo>
                <a:lnTo>
                  <a:pt x="250275" y="0"/>
                </a:lnTo>
                <a:lnTo>
                  <a:pt x="1251203" y="0"/>
                </a:lnTo>
                <a:lnTo>
                  <a:pt x="1271730" y="828"/>
                </a:lnTo>
                <a:lnTo>
                  <a:pt x="1291803" y="3270"/>
                </a:lnTo>
                <a:lnTo>
                  <a:pt x="1330327" y="12739"/>
                </a:lnTo>
                <a:lnTo>
                  <a:pt x="1366256" y="27891"/>
                </a:lnTo>
                <a:lnTo>
                  <a:pt x="1399074" y="48212"/>
                </a:lnTo>
                <a:lnTo>
                  <a:pt x="1428262" y="73188"/>
                </a:lnTo>
                <a:lnTo>
                  <a:pt x="1453303" y="102304"/>
                </a:lnTo>
                <a:lnTo>
                  <a:pt x="1473681" y="135045"/>
                </a:lnTo>
                <a:lnTo>
                  <a:pt x="1488876" y="170898"/>
                </a:lnTo>
                <a:lnTo>
                  <a:pt x="1498373" y="209347"/>
                </a:lnTo>
                <a:lnTo>
                  <a:pt x="1501654" y="249878"/>
                </a:lnTo>
                <a:lnTo>
                  <a:pt x="1501654" y="1735983"/>
                </a:lnTo>
                <a:lnTo>
                  <a:pt x="1500823" y="1756477"/>
                </a:lnTo>
                <a:lnTo>
                  <a:pt x="1498373" y="1776515"/>
                </a:lnTo>
                <a:lnTo>
                  <a:pt x="1488876" y="1814964"/>
                </a:lnTo>
                <a:lnTo>
                  <a:pt x="1473681" y="1850816"/>
                </a:lnTo>
                <a:lnTo>
                  <a:pt x="1453303" y="1883558"/>
                </a:lnTo>
                <a:lnTo>
                  <a:pt x="1428262" y="1912674"/>
                </a:lnTo>
                <a:lnTo>
                  <a:pt x="1399074" y="1937650"/>
                </a:lnTo>
                <a:lnTo>
                  <a:pt x="1366256" y="1957971"/>
                </a:lnTo>
                <a:lnTo>
                  <a:pt x="1330327" y="1973123"/>
                </a:lnTo>
                <a:lnTo>
                  <a:pt x="1291803" y="1982592"/>
                </a:lnTo>
                <a:lnTo>
                  <a:pt x="1251203" y="1985862"/>
                </a:lnTo>
                <a:lnTo>
                  <a:pt x="250275" y="1985862"/>
                </a:lnTo>
                <a:lnTo>
                  <a:pt x="229749" y="1985034"/>
                </a:lnTo>
                <a:lnTo>
                  <a:pt x="209679" y="1982592"/>
                </a:lnTo>
                <a:lnTo>
                  <a:pt x="171169" y="1973123"/>
                </a:lnTo>
                <a:lnTo>
                  <a:pt x="135260" y="1957971"/>
                </a:lnTo>
                <a:lnTo>
                  <a:pt x="102466" y="1937650"/>
                </a:lnTo>
                <a:lnTo>
                  <a:pt x="73304" y="1912674"/>
                </a:lnTo>
                <a:lnTo>
                  <a:pt x="48288" y="1883558"/>
                </a:lnTo>
                <a:lnTo>
                  <a:pt x="27935" y="1850816"/>
                </a:lnTo>
                <a:lnTo>
                  <a:pt x="12759" y="1814964"/>
                </a:lnTo>
                <a:lnTo>
                  <a:pt x="3275" y="1776515"/>
                </a:lnTo>
                <a:lnTo>
                  <a:pt x="0" y="1735983"/>
                </a:lnTo>
                <a:lnTo>
                  <a:pt x="0" y="249878"/>
                </a:lnTo>
                <a:close/>
              </a:path>
            </a:pathLst>
          </a:custGeom>
          <a:ln w="39494">
            <a:solidFill>
              <a:srgbClr val="385D89"/>
            </a:solidFill>
          </a:ln>
        </p:spPr>
        <p:txBody>
          <a:bodyPr wrap="square" lIns="0" tIns="0" rIns="0" bIns="0" rtlCol="0">
            <a:noAutofit/>
          </a:bodyPr>
          <a:lstStyle/>
          <a:p>
            <a:endParaRPr>
              <a:solidFill>
                <a:prstClr val="black"/>
              </a:solidFill>
            </a:endParaRPr>
          </a:p>
        </p:txBody>
      </p:sp>
      <p:sp>
        <p:nvSpPr>
          <p:cNvPr id="28" name="object 28"/>
          <p:cNvSpPr/>
          <p:nvPr/>
        </p:nvSpPr>
        <p:spPr>
          <a:xfrm>
            <a:off x="5590725" y="2642711"/>
            <a:ext cx="1765102" cy="2091092"/>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29" name="object 29"/>
          <p:cNvSpPr/>
          <p:nvPr/>
        </p:nvSpPr>
        <p:spPr>
          <a:xfrm>
            <a:off x="5406311" y="2313923"/>
            <a:ext cx="447861" cy="1920122"/>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30" name="object 30"/>
          <p:cNvSpPr/>
          <p:nvPr/>
        </p:nvSpPr>
        <p:spPr>
          <a:xfrm>
            <a:off x="5432656" y="2366459"/>
            <a:ext cx="355654" cy="1565031"/>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1" name="object 31"/>
          <p:cNvSpPr/>
          <p:nvPr/>
        </p:nvSpPr>
        <p:spPr>
          <a:xfrm>
            <a:off x="6987000" y="2248166"/>
            <a:ext cx="1725585" cy="2209455"/>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32" name="object 32"/>
          <p:cNvSpPr/>
          <p:nvPr/>
        </p:nvSpPr>
        <p:spPr>
          <a:xfrm>
            <a:off x="7059537" y="2320517"/>
            <a:ext cx="1501654" cy="1985862"/>
          </a:xfrm>
          <a:custGeom>
            <a:avLst/>
            <a:gdLst/>
            <a:ahLst/>
            <a:cxnLst/>
            <a:rect l="l" t="t" r="r" b="b"/>
            <a:pathLst>
              <a:path w="1501654" h="1985862">
                <a:moveTo>
                  <a:pt x="1251203" y="0"/>
                </a:moveTo>
                <a:lnTo>
                  <a:pt x="250275" y="0"/>
                </a:lnTo>
                <a:lnTo>
                  <a:pt x="229749" y="828"/>
                </a:lnTo>
                <a:lnTo>
                  <a:pt x="190131" y="7262"/>
                </a:lnTo>
                <a:lnTo>
                  <a:pt x="152857" y="19636"/>
                </a:lnTo>
                <a:lnTo>
                  <a:pt x="118441" y="37437"/>
                </a:lnTo>
                <a:lnTo>
                  <a:pt x="87399" y="60150"/>
                </a:lnTo>
                <a:lnTo>
                  <a:pt x="60246" y="87260"/>
                </a:lnTo>
                <a:lnTo>
                  <a:pt x="37497" y="118253"/>
                </a:lnTo>
                <a:lnTo>
                  <a:pt x="19668" y="152615"/>
                </a:lnTo>
                <a:lnTo>
                  <a:pt x="7273" y="189830"/>
                </a:lnTo>
                <a:lnTo>
                  <a:pt x="829" y="229385"/>
                </a:lnTo>
                <a:lnTo>
                  <a:pt x="0" y="249878"/>
                </a:lnTo>
                <a:lnTo>
                  <a:pt x="0" y="1735983"/>
                </a:lnTo>
                <a:lnTo>
                  <a:pt x="3275" y="1776515"/>
                </a:lnTo>
                <a:lnTo>
                  <a:pt x="12759" y="1814964"/>
                </a:lnTo>
                <a:lnTo>
                  <a:pt x="27935" y="1850816"/>
                </a:lnTo>
                <a:lnTo>
                  <a:pt x="48288" y="1883558"/>
                </a:lnTo>
                <a:lnTo>
                  <a:pt x="73304" y="1912674"/>
                </a:lnTo>
                <a:lnTo>
                  <a:pt x="102466" y="1937650"/>
                </a:lnTo>
                <a:lnTo>
                  <a:pt x="135260" y="1957971"/>
                </a:lnTo>
                <a:lnTo>
                  <a:pt x="171169" y="1973123"/>
                </a:lnTo>
                <a:lnTo>
                  <a:pt x="209679" y="1982592"/>
                </a:lnTo>
                <a:lnTo>
                  <a:pt x="250275" y="1985862"/>
                </a:lnTo>
                <a:lnTo>
                  <a:pt x="1251203" y="1985862"/>
                </a:lnTo>
                <a:lnTo>
                  <a:pt x="1291803" y="1982592"/>
                </a:lnTo>
                <a:lnTo>
                  <a:pt x="1330327" y="1973123"/>
                </a:lnTo>
                <a:lnTo>
                  <a:pt x="1366256" y="1957971"/>
                </a:lnTo>
                <a:lnTo>
                  <a:pt x="1399074" y="1937650"/>
                </a:lnTo>
                <a:lnTo>
                  <a:pt x="1428262" y="1912674"/>
                </a:lnTo>
                <a:lnTo>
                  <a:pt x="1453303" y="1883558"/>
                </a:lnTo>
                <a:lnTo>
                  <a:pt x="1473681" y="1850816"/>
                </a:lnTo>
                <a:lnTo>
                  <a:pt x="1488876" y="1814964"/>
                </a:lnTo>
                <a:lnTo>
                  <a:pt x="1498373" y="1776515"/>
                </a:lnTo>
                <a:lnTo>
                  <a:pt x="1501654" y="1735983"/>
                </a:lnTo>
                <a:lnTo>
                  <a:pt x="1501654" y="249878"/>
                </a:lnTo>
                <a:lnTo>
                  <a:pt x="1498373" y="209347"/>
                </a:lnTo>
                <a:lnTo>
                  <a:pt x="1488876" y="170898"/>
                </a:lnTo>
                <a:lnTo>
                  <a:pt x="1473681" y="135045"/>
                </a:lnTo>
                <a:lnTo>
                  <a:pt x="1453303" y="102304"/>
                </a:lnTo>
                <a:lnTo>
                  <a:pt x="1428262" y="73188"/>
                </a:lnTo>
                <a:lnTo>
                  <a:pt x="1399074" y="48212"/>
                </a:lnTo>
                <a:lnTo>
                  <a:pt x="1366256" y="27891"/>
                </a:lnTo>
                <a:lnTo>
                  <a:pt x="1330327" y="12739"/>
                </a:lnTo>
                <a:lnTo>
                  <a:pt x="1291803" y="3270"/>
                </a:lnTo>
                <a:lnTo>
                  <a:pt x="1251203" y="0"/>
                </a:lnTo>
                <a:close/>
              </a:path>
            </a:pathLst>
          </a:custGeom>
          <a:solidFill>
            <a:srgbClr val="4F81BC"/>
          </a:solidFill>
        </p:spPr>
        <p:txBody>
          <a:bodyPr wrap="square" lIns="0" tIns="0" rIns="0" bIns="0" rtlCol="0">
            <a:noAutofit/>
          </a:bodyPr>
          <a:lstStyle/>
          <a:p>
            <a:endParaRPr>
              <a:solidFill>
                <a:prstClr val="black"/>
              </a:solidFill>
            </a:endParaRPr>
          </a:p>
        </p:txBody>
      </p:sp>
      <p:sp>
        <p:nvSpPr>
          <p:cNvPr id="33" name="object 33"/>
          <p:cNvSpPr/>
          <p:nvPr/>
        </p:nvSpPr>
        <p:spPr>
          <a:xfrm>
            <a:off x="7059537" y="2320517"/>
            <a:ext cx="1501654" cy="1985862"/>
          </a:xfrm>
          <a:custGeom>
            <a:avLst/>
            <a:gdLst/>
            <a:ahLst/>
            <a:cxnLst/>
            <a:rect l="l" t="t" r="r" b="b"/>
            <a:pathLst>
              <a:path w="1501654" h="1985862">
                <a:moveTo>
                  <a:pt x="0" y="249878"/>
                </a:moveTo>
                <a:lnTo>
                  <a:pt x="3275" y="209347"/>
                </a:lnTo>
                <a:lnTo>
                  <a:pt x="12759" y="170898"/>
                </a:lnTo>
                <a:lnTo>
                  <a:pt x="27935" y="135045"/>
                </a:lnTo>
                <a:lnTo>
                  <a:pt x="48288" y="102304"/>
                </a:lnTo>
                <a:lnTo>
                  <a:pt x="73304" y="73188"/>
                </a:lnTo>
                <a:lnTo>
                  <a:pt x="102466" y="48212"/>
                </a:lnTo>
                <a:lnTo>
                  <a:pt x="135260" y="27891"/>
                </a:lnTo>
                <a:lnTo>
                  <a:pt x="171169" y="12739"/>
                </a:lnTo>
                <a:lnTo>
                  <a:pt x="209679" y="3270"/>
                </a:lnTo>
                <a:lnTo>
                  <a:pt x="250275" y="0"/>
                </a:lnTo>
                <a:lnTo>
                  <a:pt x="1251203" y="0"/>
                </a:lnTo>
                <a:lnTo>
                  <a:pt x="1271730" y="828"/>
                </a:lnTo>
                <a:lnTo>
                  <a:pt x="1291803" y="3270"/>
                </a:lnTo>
                <a:lnTo>
                  <a:pt x="1330327" y="12739"/>
                </a:lnTo>
                <a:lnTo>
                  <a:pt x="1366256" y="27891"/>
                </a:lnTo>
                <a:lnTo>
                  <a:pt x="1399074" y="48212"/>
                </a:lnTo>
                <a:lnTo>
                  <a:pt x="1428262" y="73188"/>
                </a:lnTo>
                <a:lnTo>
                  <a:pt x="1453303" y="102304"/>
                </a:lnTo>
                <a:lnTo>
                  <a:pt x="1473681" y="135045"/>
                </a:lnTo>
                <a:lnTo>
                  <a:pt x="1488876" y="170898"/>
                </a:lnTo>
                <a:lnTo>
                  <a:pt x="1498373" y="209347"/>
                </a:lnTo>
                <a:lnTo>
                  <a:pt x="1501654" y="249878"/>
                </a:lnTo>
                <a:lnTo>
                  <a:pt x="1501654" y="1735983"/>
                </a:lnTo>
                <a:lnTo>
                  <a:pt x="1500823" y="1756477"/>
                </a:lnTo>
                <a:lnTo>
                  <a:pt x="1498373" y="1776515"/>
                </a:lnTo>
                <a:lnTo>
                  <a:pt x="1488876" y="1814964"/>
                </a:lnTo>
                <a:lnTo>
                  <a:pt x="1473681" y="1850816"/>
                </a:lnTo>
                <a:lnTo>
                  <a:pt x="1453303" y="1883558"/>
                </a:lnTo>
                <a:lnTo>
                  <a:pt x="1428262" y="1912674"/>
                </a:lnTo>
                <a:lnTo>
                  <a:pt x="1399074" y="1937650"/>
                </a:lnTo>
                <a:lnTo>
                  <a:pt x="1366256" y="1957971"/>
                </a:lnTo>
                <a:lnTo>
                  <a:pt x="1330327" y="1973123"/>
                </a:lnTo>
                <a:lnTo>
                  <a:pt x="1291803" y="1982592"/>
                </a:lnTo>
                <a:lnTo>
                  <a:pt x="1251203" y="1985862"/>
                </a:lnTo>
                <a:lnTo>
                  <a:pt x="250275" y="1985862"/>
                </a:lnTo>
                <a:lnTo>
                  <a:pt x="229749" y="1985034"/>
                </a:lnTo>
                <a:lnTo>
                  <a:pt x="209679" y="1982592"/>
                </a:lnTo>
                <a:lnTo>
                  <a:pt x="171169" y="1973123"/>
                </a:lnTo>
                <a:lnTo>
                  <a:pt x="135260" y="1957971"/>
                </a:lnTo>
                <a:lnTo>
                  <a:pt x="102466" y="1937650"/>
                </a:lnTo>
                <a:lnTo>
                  <a:pt x="73304" y="1912674"/>
                </a:lnTo>
                <a:lnTo>
                  <a:pt x="48288" y="1883558"/>
                </a:lnTo>
                <a:lnTo>
                  <a:pt x="27935" y="1850816"/>
                </a:lnTo>
                <a:lnTo>
                  <a:pt x="12759" y="1814964"/>
                </a:lnTo>
                <a:lnTo>
                  <a:pt x="3275" y="1776515"/>
                </a:lnTo>
                <a:lnTo>
                  <a:pt x="0" y="1735983"/>
                </a:lnTo>
                <a:lnTo>
                  <a:pt x="0" y="249878"/>
                </a:lnTo>
                <a:close/>
              </a:path>
            </a:pathLst>
          </a:custGeom>
          <a:ln w="39494">
            <a:solidFill>
              <a:srgbClr val="385D89"/>
            </a:solidFill>
          </a:ln>
        </p:spPr>
        <p:txBody>
          <a:bodyPr wrap="square" lIns="0" tIns="0" rIns="0" bIns="0" rtlCol="0">
            <a:noAutofit/>
          </a:bodyPr>
          <a:lstStyle/>
          <a:p>
            <a:endParaRPr>
              <a:solidFill>
                <a:prstClr val="black"/>
              </a:solidFill>
            </a:endParaRPr>
          </a:p>
        </p:txBody>
      </p:sp>
      <p:sp>
        <p:nvSpPr>
          <p:cNvPr id="34" name="object 34"/>
          <p:cNvSpPr/>
          <p:nvPr/>
        </p:nvSpPr>
        <p:spPr>
          <a:xfrm>
            <a:off x="7210931" y="2642711"/>
            <a:ext cx="1541171" cy="209109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5" name="object 35"/>
          <p:cNvSpPr/>
          <p:nvPr/>
        </p:nvSpPr>
        <p:spPr>
          <a:xfrm>
            <a:off x="7000173" y="2366529"/>
            <a:ext cx="447861" cy="1920122"/>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36" name="object 36"/>
          <p:cNvSpPr/>
          <p:nvPr/>
        </p:nvSpPr>
        <p:spPr>
          <a:xfrm>
            <a:off x="7026518" y="2419065"/>
            <a:ext cx="355654" cy="1420364"/>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7" name="object 37"/>
          <p:cNvSpPr/>
          <p:nvPr/>
        </p:nvSpPr>
        <p:spPr>
          <a:xfrm>
            <a:off x="2113210" y="3642227"/>
            <a:ext cx="461034" cy="499757"/>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8" name="object 38"/>
          <p:cNvSpPr/>
          <p:nvPr/>
        </p:nvSpPr>
        <p:spPr>
          <a:xfrm>
            <a:off x="2185658" y="3714578"/>
            <a:ext cx="237191" cy="276164"/>
          </a:xfrm>
          <a:custGeom>
            <a:avLst/>
            <a:gdLst/>
            <a:ahLst/>
            <a:cxnLst/>
            <a:rect l="l" t="t" r="r" b="b"/>
            <a:pathLst>
              <a:path w="237191" h="276164">
                <a:moveTo>
                  <a:pt x="0" y="0"/>
                </a:moveTo>
                <a:lnTo>
                  <a:pt x="0" y="276164"/>
                </a:lnTo>
                <a:lnTo>
                  <a:pt x="237191" y="138003"/>
                </a:lnTo>
                <a:lnTo>
                  <a:pt x="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39" name="object 39"/>
          <p:cNvSpPr/>
          <p:nvPr/>
        </p:nvSpPr>
        <p:spPr>
          <a:xfrm>
            <a:off x="2185658" y="3714578"/>
            <a:ext cx="237191" cy="276164"/>
          </a:xfrm>
          <a:custGeom>
            <a:avLst/>
            <a:gdLst/>
            <a:ahLst/>
            <a:cxnLst/>
            <a:rect l="l" t="t" r="r" b="b"/>
            <a:pathLst>
              <a:path w="237191" h="276164">
                <a:moveTo>
                  <a:pt x="0" y="0"/>
                </a:moveTo>
                <a:lnTo>
                  <a:pt x="237191" y="138003"/>
                </a:lnTo>
                <a:lnTo>
                  <a:pt x="0" y="276164"/>
                </a:lnTo>
                <a:lnTo>
                  <a:pt x="0" y="0"/>
                </a:lnTo>
                <a:close/>
              </a:path>
            </a:pathLst>
          </a:custGeom>
          <a:ln w="39490">
            <a:solidFill>
              <a:srgbClr val="4F81BC"/>
            </a:solidFill>
          </a:ln>
        </p:spPr>
        <p:txBody>
          <a:bodyPr wrap="square" lIns="0" tIns="0" rIns="0" bIns="0" rtlCol="0">
            <a:noAutofit/>
          </a:bodyPr>
          <a:lstStyle/>
          <a:p>
            <a:endParaRPr>
              <a:solidFill>
                <a:prstClr val="black"/>
              </a:solidFill>
            </a:endParaRPr>
          </a:p>
        </p:txBody>
      </p:sp>
      <p:sp>
        <p:nvSpPr>
          <p:cNvPr id="40" name="object 40"/>
          <p:cNvSpPr/>
          <p:nvPr/>
        </p:nvSpPr>
        <p:spPr>
          <a:xfrm>
            <a:off x="3707071" y="3642227"/>
            <a:ext cx="447861" cy="499757"/>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1" name="object 41"/>
          <p:cNvSpPr/>
          <p:nvPr/>
        </p:nvSpPr>
        <p:spPr>
          <a:xfrm>
            <a:off x="3779607" y="3714578"/>
            <a:ext cx="223930" cy="276164"/>
          </a:xfrm>
          <a:custGeom>
            <a:avLst/>
            <a:gdLst/>
            <a:ahLst/>
            <a:cxnLst/>
            <a:rect l="l" t="t" r="r" b="b"/>
            <a:pathLst>
              <a:path w="223930" h="276164">
                <a:moveTo>
                  <a:pt x="0" y="0"/>
                </a:moveTo>
                <a:lnTo>
                  <a:pt x="0" y="276164"/>
                </a:lnTo>
                <a:lnTo>
                  <a:pt x="223930" y="138003"/>
                </a:lnTo>
                <a:lnTo>
                  <a:pt x="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42" name="object 42"/>
          <p:cNvSpPr/>
          <p:nvPr/>
        </p:nvSpPr>
        <p:spPr>
          <a:xfrm>
            <a:off x="3779607" y="3714578"/>
            <a:ext cx="223930" cy="276164"/>
          </a:xfrm>
          <a:custGeom>
            <a:avLst/>
            <a:gdLst/>
            <a:ahLst/>
            <a:cxnLst/>
            <a:rect l="l" t="t" r="r" b="b"/>
            <a:pathLst>
              <a:path w="223930" h="276164">
                <a:moveTo>
                  <a:pt x="0" y="0"/>
                </a:moveTo>
                <a:lnTo>
                  <a:pt x="223930" y="138003"/>
                </a:lnTo>
                <a:lnTo>
                  <a:pt x="0" y="276164"/>
                </a:lnTo>
                <a:lnTo>
                  <a:pt x="0" y="0"/>
                </a:lnTo>
                <a:close/>
              </a:path>
            </a:pathLst>
          </a:custGeom>
          <a:ln w="39492">
            <a:solidFill>
              <a:srgbClr val="4F81BC"/>
            </a:solidFill>
          </a:ln>
        </p:spPr>
        <p:txBody>
          <a:bodyPr wrap="square" lIns="0" tIns="0" rIns="0" bIns="0" rtlCol="0">
            <a:noAutofit/>
          </a:bodyPr>
          <a:lstStyle/>
          <a:p>
            <a:endParaRPr>
              <a:solidFill>
                <a:prstClr val="black"/>
              </a:solidFill>
            </a:endParaRPr>
          </a:p>
        </p:txBody>
      </p:sp>
      <p:sp>
        <p:nvSpPr>
          <p:cNvPr id="43" name="object 43"/>
          <p:cNvSpPr/>
          <p:nvPr/>
        </p:nvSpPr>
        <p:spPr>
          <a:xfrm>
            <a:off x="5300932" y="3642227"/>
            <a:ext cx="447861" cy="499757"/>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4" name="object 44"/>
          <p:cNvSpPr/>
          <p:nvPr/>
        </p:nvSpPr>
        <p:spPr>
          <a:xfrm>
            <a:off x="5373468" y="3714578"/>
            <a:ext cx="223930" cy="276164"/>
          </a:xfrm>
          <a:custGeom>
            <a:avLst/>
            <a:gdLst/>
            <a:ahLst/>
            <a:cxnLst/>
            <a:rect l="l" t="t" r="r" b="b"/>
            <a:pathLst>
              <a:path w="223930" h="276164">
                <a:moveTo>
                  <a:pt x="0" y="0"/>
                </a:moveTo>
                <a:lnTo>
                  <a:pt x="0" y="276164"/>
                </a:lnTo>
                <a:lnTo>
                  <a:pt x="223930" y="138003"/>
                </a:lnTo>
                <a:lnTo>
                  <a:pt x="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45" name="object 45"/>
          <p:cNvSpPr/>
          <p:nvPr/>
        </p:nvSpPr>
        <p:spPr>
          <a:xfrm>
            <a:off x="5373468" y="3714578"/>
            <a:ext cx="223930" cy="276164"/>
          </a:xfrm>
          <a:custGeom>
            <a:avLst/>
            <a:gdLst/>
            <a:ahLst/>
            <a:cxnLst/>
            <a:rect l="l" t="t" r="r" b="b"/>
            <a:pathLst>
              <a:path w="223930" h="276164">
                <a:moveTo>
                  <a:pt x="0" y="0"/>
                </a:moveTo>
                <a:lnTo>
                  <a:pt x="223930" y="138003"/>
                </a:lnTo>
                <a:lnTo>
                  <a:pt x="0" y="276164"/>
                </a:lnTo>
                <a:lnTo>
                  <a:pt x="0" y="0"/>
                </a:lnTo>
                <a:close/>
              </a:path>
            </a:pathLst>
          </a:custGeom>
          <a:ln w="39492">
            <a:solidFill>
              <a:srgbClr val="4F81BC"/>
            </a:solidFill>
          </a:ln>
        </p:spPr>
        <p:txBody>
          <a:bodyPr wrap="square" lIns="0" tIns="0" rIns="0" bIns="0" rtlCol="0">
            <a:noAutofit/>
          </a:bodyPr>
          <a:lstStyle/>
          <a:p>
            <a:endParaRPr>
              <a:solidFill>
                <a:prstClr val="black"/>
              </a:solidFill>
            </a:endParaRPr>
          </a:p>
        </p:txBody>
      </p:sp>
      <p:sp>
        <p:nvSpPr>
          <p:cNvPr id="46" name="object 46"/>
          <p:cNvSpPr/>
          <p:nvPr/>
        </p:nvSpPr>
        <p:spPr>
          <a:xfrm>
            <a:off x="6894793" y="3642227"/>
            <a:ext cx="447861" cy="499757"/>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7" name="object 47"/>
          <p:cNvSpPr/>
          <p:nvPr/>
        </p:nvSpPr>
        <p:spPr>
          <a:xfrm>
            <a:off x="6967330" y="3714578"/>
            <a:ext cx="223930" cy="276164"/>
          </a:xfrm>
          <a:custGeom>
            <a:avLst/>
            <a:gdLst/>
            <a:ahLst/>
            <a:cxnLst/>
            <a:rect l="l" t="t" r="r" b="b"/>
            <a:pathLst>
              <a:path w="223930" h="276164">
                <a:moveTo>
                  <a:pt x="0" y="0"/>
                </a:moveTo>
                <a:lnTo>
                  <a:pt x="0" y="276164"/>
                </a:lnTo>
                <a:lnTo>
                  <a:pt x="223930" y="138003"/>
                </a:lnTo>
                <a:lnTo>
                  <a:pt x="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48" name="object 48"/>
          <p:cNvSpPr/>
          <p:nvPr/>
        </p:nvSpPr>
        <p:spPr>
          <a:xfrm>
            <a:off x="6967330" y="3714578"/>
            <a:ext cx="223930" cy="276164"/>
          </a:xfrm>
          <a:custGeom>
            <a:avLst/>
            <a:gdLst/>
            <a:ahLst/>
            <a:cxnLst/>
            <a:rect l="l" t="t" r="r" b="b"/>
            <a:pathLst>
              <a:path w="223930" h="276164">
                <a:moveTo>
                  <a:pt x="0" y="0"/>
                </a:moveTo>
                <a:lnTo>
                  <a:pt x="223930" y="138003"/>
                </a:lnTo>
                <a:lnTo>
                  <a:pt x="0" y="276164"/>
                </a:lnTo>
                <a:lnTo>
                  <a:pt x="0" y="0"/>
                </a:lnTo>
                <a:close/>
              </a:path>
            </a:pathLst>
          </a:custGeom>
          <a:ln w="39492">
            <a:solidFill>
              <a:srgbClr val="4F81BC"/>
            </a:solidFill>
          </a:ln>
        </p:spPr>
        <p:txBody>
          <a:bodyPr wrap="square" lIns="0" tIns="0" rIns="0" bIns="0" rtlCol="0">
            <a:noAutofit/>
          </a:bodyPr>
          <a:lstStyle/>
          <a:p>
            <a:endParaRPr>
              <a:solidFill>
                <a:prstClr val="black"/>
              </a:solidFill>
            </a:endParaRPr>
          </a:p>
        </p:txBody>
      </p:sp>
      <p:sp>
        <p:nvSpPr>
          <p:cNvPr id="49" name="object 49"/>
          <p:cNvSpPr/>
          <p:nvPr/>
        </p:nvSpPr>
        <p:spPr>
          <a:xfrm>
            <a:off x="624728" y="5049447"/>
            <a:ext cx="8061513" cy="683879"/>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50" name="object 50"/>
          <p:cNvSpPr/>
          <p:nvPr/>
        </p:nvSpPr>
        <p:spPr>
          <a:xfrm>
            <a:off x="4563278" y="5286168"/>
            <a:ext cx="184413" cy="184121"/>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51" name="object 51"/>
          <p:cNvSpPr/>
          <p:nvPr/>
        </p:nvSpPr>
        <p:spPr>
          <a:xfrm>
            <a:off x="677417" y="5102052"/>
            <a:ext cx="7877099" cy="499757"/>
          </a:xfrm>
          <a:custGeom>
            <a:avLst/>
            <a:gdLst/>
            <a:ahLst/>
            <a:cxnLst/>
            <a:rect l="l" t="t" r="r" b="b"/>
            <a:pathLst>
              <a:path w="7877099" h="499757">
                <a:moveTo>
                  <a:pt x="0" y="499757"/>
                </a:moveTo>
                <a:lnTo>
                  <a:pt x="7877099" y="499757"/>
                </a:lnTo>
                <a:lnTo>
                  <a:pt x="7877099" y="0"/>
                </a:lnTo>
                <a:lnTo>
                  <a:pt x="0" y="0"/>
                </a:lnTo>
                <a:lnTo>
                  <a:pt x="0" y="499757"/>
                </a:lnTo>
                <a:close/>
              </a:path>
            </a:pathLst>
          </a:custGeom>
          <a:solidFill>
            <a:srgbClr val="94B3D6"/>
          </a:solidFill>
        </p:spPr>
        <p:txBody>
          <a:bodyPr wrap="square" lIns="0" tIns="0" rIns="0" bIns="0" rtlCol="0">
            <a:noAutofit/>
          </a:bodyPr>
          <a:lstStyle/>
          <a:p>
            <a:endParaRPr>
              <a:solidFill>
                <a:prstClr val="black"/>
              </a:solidFill>
            </a:endParaRPr>
          </a:p>
        </p:txBody>
      </p:sp>
      <p:sp>
        <p:nvSpPr>
          <p:cNvPr id="52" name="object 52"/>
          <p:cNvSpPr/>
          <p:nvPr/>
        </p:nvSpPr>
        <p:spPr>
          <a:xfrm>
            <a:off x="1125279" y="5049447"/>
            <a:ext cx="7560961" cy="644424"/>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53" name="object 53"/>
          <p:cNvSpPr/>
          <p:nvPr/>
        </p:nvSpPr>
        <p:spPr>
          <a:xfrm>
            <a:off x="1454589" y="5049447"/>
            <a:ext cx="6902341" cy="578667"/>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54" name="object 54"/>
          <p:cNvSpPr txBox="1"/>
          <p:nvPr/>
        </p:nvSpPr>
        <p:spPr>
          <a:xfrm>
            <a:off x="996662" y="3785563"/>
            <a:ext cx="7157084" cy="1731645"/>
          </a:xfrm>
          <a:prstGeom prst="rect">
            <a:avLst/>
          </a:prstGeom>
        </p:spPr>
        <p:txBody>
          <a:bodyPr vert="horz" wrap="square" lIns="0" tIns="0" rIns="0" bIns="0" rtlCol="0">
            <a:noAutofit/>
          </a:bodyPr>
          <a:lstStyle/>
          <a:p>
            <a:pPr marL="12700"/>
            <a:r>
              <a:rPr sz="1550" spc="10" dirty="0" smtClean="0">
                <a:solidFill>
                  <a:srgbClr val="FFFFFF"/>
                </a:solidFill>
                <a:cs typeface="Calibri"/>
              </a:rPr>
              <a:t>h</a:t>
            </a:r>
            <a:r>
              <a:rPr sz="1550" spc="-20" dirty="0" smtClean="0">
                <a:solidFill>
                  <a:srgbClr val="FFFFFF"/>
                </a:solidFill>
                <a:cs typeface="Calibri"/>
              </a:rPr>
              <a:t>a</a:t>
            </a:r>
            <a:r>
              <a:rPr sz="1550" spc="-25" dirty="0" smtClean="0">
                <a:solidFill>
                  <a:srgbClr val="FFFFFF"/>
                </a:solidFill>
                <a:cs typeface="Calibri"/>
              </a:rPr>
              <a:t>r</a:t>
            </a:r>
            <a:r>
              <a:rPr sz="1550" dirty="0" smtClean="0">
                <a:solidFill>
                  <a:srgbClr val="FFFFFF"/>
                </a:solidFill>
                <a:cs typeface="Calibri"/>
              </a:rPr>
              <a:t>m</a:t>
            </a:r>
            <a:r>
              <a:rPr sz="1550" spc="10" dirty="0" smtClean="0">
                <a:solidFill>
                  <a:srgbClr val="FFFFFF"/>
                </a:solidFill>
                <a:cs typeface="Calibri"/>
              </a:rPr>
              <a:t>on</a:t>
            </a:r>
            <a:r>
              <a:rPr sz="1550" spc="-45" dirty="0" smtClean="0">
                <a:solidFill>
                  <a:srgbClr val="FFFFFF"/>
                </a:solidFill>
                <a:cs typeface="Calibri"/>
              </a:rPr>
              <a:t>i</a:t>
            </a:r>
            <a:r>
              <a:rPr sz="1550" spc="5" dirty="0" smtClean="0">
                <a:solidFill>
                  <a:srgbClr val="FFFFFF"/>
                </a:solidFill>
                <a:cs typeface="Calibri"/>
              </a:rPr>
              <a:t>z</a:t>
            </a:r>
            <a:r>
              <a:rPr sz="1550" spc="-20" dirty="0" smtClean="0">
                <a:solidFill>
                  <a:srgbClr val="FFFFFF"/>
                </a:solidFill>
                <a:cs typeface="Calibri"/>
              </a:rPr>
              <a:t>a</a:t>
            </a:r>
            <a:r>
              <a:rPr sz="1550" dirty="0" smtClean="0">
                <a:solidFill>
                  <a:srgbClr val="FFFFFF"/>
                </a:solidFill>
                <a:cs typeface="Calibri"/>
              </a:rPr>
              <a:t>t</a:t>
            </a:r>
            <a:r>
              <a:rPr sz="1550" spc="-45" dirty="0" smtClean="0">
                <a:solidFill>
                  <a:srgbClr val="FFFFFF"/>
                </a:solidFill>
                <a:cs typeface="Calibri"/>
              </a:rPr>
              <a:t>i</a:t>
            </a:r>
            <a:r>
              <a:rPr sz="1550" spc="5" dirty="0" smtClean="0">
                <a:solidFill>
                  <a:srgbClr val="FFFFFF"/>
                </a:solidFill>
                <a:cs typeface="Calibri"/>
              </a:rPr>
              <a:t>o</a:t>
            </a:r>
            <a:r>
              <a:rPr sz="1550" dirty="0" smtClean="0">
                <a:solidFill>
                  <a:srgbClr val="FFFFFF"/>
                </a:solidFill>
                <a:cs typeface="Calibri"/>
              </a:rPr>
              <a:t>n</a:t>
            </a:r>
            <a:endParaRPr sz="1550" dirty="0">
              <a:solidFill>
                <a:prstClr val="black"/>
              </a:solidFill>
              <a:cs typeface="Calibri"/>
            </a:endParaRPr>
          </a:p>
          <a:p>
            <a:pPr>
              <a:lnSpc>
                <a:spcPts val="1000"/>
              </a:lnSpc>
            </a:pPr>
            <a:endParaRPr sz="1000" dirty="0">
              <a:solidFill>
                <a:prstClr val="black"/>
              </a:solidFill>
            </a:endParaRPr>
          </a:p>
          <a:p>
            <a:pPr>
              <a:lnSpc>
                <a:spcPts val="1000"/>
              </a:lnSpc>
            </a:pPr>
            <a:endParaRPr sz="1000" dirty="0">
              <a:solidFill>
                <a:prstClr val="black"/>
              </a:solidFill>
            </a:endParaRPr>
          </a:p>
          <a:p>
            <a:pPr>
              <a:lnSpc>
                <a:spcPts val="1000"/>
              </a:lnSpc>
            </a:pPr>
            <a:endParaRPr sz="1000" dirty="0">
              <a:solidFill>
                <a:prstClr val="black"/>
              </a:solidFill>
            </a:endParaRPr>
          </a:p>
          <a:p>
            <a:pPr>
              <a:lnSpc>
                <a:spcPts val="1200"/>
              </a:lnSpc>
              <a:spcBef>
                <a:spcPts val="56"/>
              </a:spcBef>
            </a:pPr>
            <a:endParaRPr sz="1200" dirty="0">
              <a:solidFill>
                <a:prstClr val="black"/>
              </a:solidFill>
            </a:endParaRPr>
          </a:p>
          <a:p>
            <a:pPr marL="329565"/>
            <a:r>
              <a:rPr sz="1550" spc="-25" dirty="0" smtClean="0">
                <a:solidFill>
                  <a:srgbClr val="FFFFFF"/>
                </a:solidFill>
                <a:latin typeface="Arial"/>
                <a:cs typeface="Arial"/>
              </a:rPr>
              <a:t>I</a:t>
            </a:r>
            <a:r>
              <a:rPr sz="1550" spc="45" dirty="0" smtClean="0">
                <a:solidFill>
                  <a:srgbClr val="FFFFFF"/>
                </a:solidFill>
                <a:latin typeface="Arial"/>
                <a:cs typeface="Arial"/>
              </a:rPr>
              <a:t>m</a:t>
            </a:r>
            <a:r>
              <a:rPr sz="1550" spc="-40" dirty="0" smtClean="0">
                <a:solidFill>
                  <a:srgbClr val="FFFFFF"/>
                </a:solidFill>
                <a:latin typeface="Arial"/>
                <a:cs typeface="Arial"/>
              </a:rPr>
              <a:t>p</a:t>
            </a:r>
            <a:r>
              <a:rPr sz="1550" dirty="0" smtClean="0">
                <a:solidFill>
                  <a:srgbClr val="FFFFFF"/>
                </a:solidFill>
                <a:latin typeface="Arial"/>
                <a:cs typeface="Arial"/>
              </a:rPr>
              <a:t>r</a:t>
            </a:r>
            <a:r>
              <a:rPr sz="1550" spc="-45" dirty="0" smtClean="0">
                <a:solidFill>
                  <a:srgbClr val="FFFFFF"/>
                </a:solidFill>
                <a:latin typeface="Arial"/>
                <a:cs typeface="Arial"/>
              </a:rPr>
              <a:t>o</a:t>
            </a:r>
            <a:r>
              <a:rPr sz="1550" spc="45" dirty="0" smtClean="0">
                <a:solidFill>
                  <a:srgbClr val="FFFFFF"/>
                </a:solidFill>
                <a:latin typeface="Arial"/>
                <a:cs typeface="Arial"/>
              </a:rPr>
              <a:t>v</a:t>
            </a:r>
            <a:r>
              <a:rPr sz="1550" dirty="0" smtClean="0">
                <a:solidFill>
                  <a:srgbClr val="FFFFFF"/>
                </a:solidFill>
                <a:latin typeface="Arial"/>
                <a:cs typeface="Arial"/>
              </a:rPr>
              <a:t>e</a:t>
            </a:r>
            <a:r>
              <a:rPr sz="1550" spc="-160" dirty="0" smtClean="0">
                <a:solidFill>
                  <a:srgbClr val="FFFFFF"/>
                </a:solidFill>
                <a:latin typeface="Arial"/>
                <a:cs typeface="Arial"/>
              </a:rPr>
              <a:t> </a:t>
            </a:r>
            <a:r>
              <a:rPr sz="1550" spc="-55" dirty="0" smtClean="0">
                <a:solidFill>
                  <a:srgbClr val="FFFFFF"/>
                </a:solidFill>
                <a:latin typeface="Arial"/>
                <a:cs typeface="Arial"/>
              </a:rPr>
              <a:t>s</a:t>
            </a:r>
            <a:r>
              <a:rPr sz="1550" spc="-40" dirty="0" smtClean="0">
                <a:solidFill>
                  <a:srgbClr val="FFFFFF"/>
                </a:solidFill>
                <a:latin typeface="Arial"/>
                <a:cs typeface="Arial"/>
              </a:rPr>
              <a:t>ub</a:t>
            </a:r>
            <a:r>
              <a:rPr sz="1550" spc="45" dirty="0" smtClean="0">
                <a:solidFill>
                  <a:srgbClr val="FFFFFF"/>
                </a:solidFill>
                <a:latin typeface="Arial"/>
                <a:cs typeface="Arial"/>
              </a:rPr>
              <a:t>c</a:t>
            </a:r>
            <a:r>
              <a:rPr sz="1550" spc="-40" dirty="0" smtClean="0">
                <a:solidFill>
                  <a:srgbClr val="FFFFFF"/>
                </a:solidFill>
                <a:latin typeface="Arial"/>
                <a:cs typeface="Arial"/>
              </a:rPr>
              <a:t>lini</a:t>
            </a:r>
            <a:r>
              <a:rPr sz="1550" spc="45" dirty="0" smtClean="0">
                <a:solidFill>
                  <a:srgbClr val="FFFFFF"/>
                </a:solidFill>
                <a:latin typeface="Arial"/>
                <a:cs typeface="Arial"/>
              </a:rPr>
              <a:t>c</a:t>
            </a:r>
            <a:r>
              <a:rPr sz="1550" spc="-40" dirty="0" smtClean="0">
                <a:solidFill>
                  <a:srgbClr val="FFFFFF"/>
                </a:solidFill>
                <a:latin typeface="Arial"/>
                <a:cs typeface="Arial"/>
              </a:rPr>
              <a:t>a</a:t>
            </a:r>
            <a:r>
              <a:rPr sz="1550" dirty="0" smtClean="0">
                <a:solidFill>
                  <a:srgbClr val="FFFFFF"/>
                </a:solidFill>
                <a:latin typeface="Arial"/>
                <a:cs typeface="Arial"/>
              </a:rPr>
              <a:t>l</a:t>
            </a:r>
            <a:r>
              <a:rPr sz="1550" spc="-55" dirty="0" smtClean="0">
                <a:solidFill>
                  <a:srgbClr val="FFFFFF"/>
                </a:solidFill>
                <a:latin typeface="Arial"/>
                <a:cs typeface="Arial"/>
              </a:rPr>
              <a:t> </a:t>
            </a:r>
            <a:r>
              <a:rPr sz="1550" spc="-40" dirty="0" smtClean="0">
                <a:solidFill>
                  <a:srgbClr val="FFFFFF"/>
                </a:solidFill>
                <a:latin typeface="Arial"/>
                <a:cs typeface="Arial"/>
              </a:rPr>
              <a:t>a</a:t>
            </a:r>
            <a:r>
              <a:rPr sz="1550" spc="-25" dirty="0" smtClean="0">
                <a:solidFill>
                  <a:srgbClr val="FFFFFF"/>
                </a:solidFill>
                <a:latin typeface="Arial"/>
                <a:cs typeface="Arial"/>
              </a:rPr>
              <a:t>t</a:t>
            </a:r>
            <a:r>
              <a:rPr sz="1550" spc="-40" dirty="0" smtClean="0">
                <a:solidFill>
                  <a:srgbClr val="FFFFFF"/>
                </a:solidFill>
                <a:latin typeface="Arial"/>
                <a:cs typeface="Arial"/>
              </a:rPr>
              <a:t>he</a:t>
            </a:r>
            <a:r>
              <a:rPr sz="1550" dirty="0" smtClean="0">
                <a:solidFill>
                  <a:srgbClr val="FFFFFF"/>
                </a:solidFill>
                <a:latin typeface="Arial"/>
                <a:cs typeface="Arial"/>
              </a:rPr>
              <a:t>r</a:t>
            </a:r>
            <a:r>
              <a:rPr sz="1550" spc="-45" dirty="0" smtClean="0">
                <a:solidFill>
                  <a:srgbClr val="FFFFFF"/>
                </a:solidFill>
                <a:latin typeface="Arial"/>
                <a:cs typeface="Arial"/>
              </a:rPr>
              <a:t>o</a:t>
            </a:r>
            <a:r>
              <a:rPr sz="1550" spc="-55" dirty="0" smtClean="0">
                <a:solidFill>
                  <a:srgbClr val="FFFFFF"/>
                </a:solidFill>
                <a:latin typeface="Arial"/>
                <a:cs typeface="Arial"/>
              </a:rPr>
              <a:t>s</a:t>
            </a:r>
            <a:r>
              <a:rPr sz="1550" spc="45" dirty="0" smtClean="0">
                <a:solidFill>
                  <a:srgbClr val="FFFFFF"/>
                </a:solidFill>
                <a:latin typeface="Arial"/>
                <a:cs typeface="Arial"/>
              </a:rPr>
              <a:t>c</a:t>
            </a:r>
            <a:r>
              <a:rPr sz="1550" spc="-40" dirty="0" smtClean="0">
                <a:solidFill>
                  <a:srgbClr val="FFFFFF"/>
                </a:solidFill>
                <a:latin typeface="Arial"/>
                <a:cs typeface="Arial"/>
              </a:rPr>
              <a:t>le</a:t>
            </a:r>
            <a:r>
              <a:rPr sz="1550" dirty="0" smtClean="0">
                <a:solidFill>
                  <a:srgbClr val="FFFFFF"/>
                </a:solidFill>
                <a:latin typeface="Arial"/>
                <a:cs typeface="Arial"/>
              </a:rPr>
              <a:t>r</a:t>
            </a:r>
            <a:r>
              <a:rPr sz="1550" spc="-45" dirty="0" smtClean="0">
                <a:solidFill>
                  <a:srgbClr val="FFFFFF"/>
                </a:solidFill>
                <a:latin typeface="Arial"/>
                <a:cs typeface="Arial"/>
              </a:rPr>
              <a:t>o</a:t>
            </a:r>
            <a:r>
              <a:rPr sz="1550" spc="-55" dirty="0" smtClean="0">
                <a:solidFill>
                  <a:srgbClr val="FFFFFF"/>
                </a:solidFill>
                <a:latin typeface="Arial"/>
                <a:cs typeface="Arial"/>
              </a:rPr>
              <a:t>s</a:t>
            </a:r>
            <a:r>
              <a:rPr sz="1550" spc="-40" dirty="0" smtClean="0">
                <a:solidFill>
                  <a:srgbClr val="FFFFFF"/>
                </a:solidFill>
                <a:latin typeface="Arial"/>
                <a:cs typeface="Arial"/>
              </a:rPr>
              <a:t>i</a:t>
            </a:r>
            <a:r>
              <a:rPr sz="1550" dirty="0" smtClean="0">
                <a:solidFill>
                  <a:srgbClr val="FFFFFF"/>
                </a:solidFill>
                <a:latin typeface="Arial"/>
                <a:cs typeface="Arial"/>
              </a:rPr>
              <a:t>s</a:t>
            </a:r>
            <a:r>
              <a:rPr sz="1550" spc="30" dirty="0" smtClean="0">
                <a:solidFill>
                  <a:srgbClr val="FFFFFF"/>
                </a:solidFill>
                <a:latin typeface="Arial"/>
                <a:cs typeface="Arial"/>
              </a:rPr>
              <a:t> </a:t>
            </a:r>
            <a:r>
              <a:rPr sz="1550" spc="-40" dirty="0" smtClean="0">
                <a:solidFill>
                  <a:srgbClr val="FFFFFF"/>
                </a:solidFill>
                <a:latin typeface="Arial"/>
                <a:cs typeface="Arial"/>
              </a:rPr>
              <a:t>p</a:t>
            </a:r>
            <a:r>
              <a:rPr sz="1550" dirty="0" smtClean="0">
                <a:solidFill>
                  <a:srgbClr val="FFFFFF"/>
                </a:solidFill>
                <a:latin typeface="Arial"/>
                <a:cs typeface="Arial"/>
              </a:rPr>
              <a:t>r</a:t>
            </a:r>
            <a:r>
              <a:rPr sz="1550" spc="-45" dirty="0" smtClean="0">
                <a:solidFill>
                  <a:srgbClr val="FFFFFF"/>
                </a:solidFill>
                <a:latin typeface="Arial"/>
                <a:cs typeface="Arial"/>
              </a:rPr>
              <a:t>e</a:t>
            </a:r>
            <a:r>
              <a:rPr sz="1550" spc="-40" dirty="0" smtClean="0">
                <a:solidFill>
                  <a:srgbClr val="FFFFFF"/>
                </a:solidFill>
                <a:latin typeface="Arial"/>
                <a:cs typeface="Arial"/>
              </a:rPr>
              <a:t>di</a:t>
            </a:r>
            <a:r>
              <a:rPr sz="1550" spc="45" dirty="0" smtClean="0">
                <a:solidFill>
                  <a:srgbClr val="FFFFFF"/>
                </a:solidFill>
                <a:latin typeface="Arial"/>
                <a:cs typeface="Arial"/>
              </a:rPr>
              <a:t>c</a:t>
            </a:r>
            <a:r>
              <a:rPr sz="1550" spc="-25" dirty="0" smtClean="0">
                <a:solidFill>
                  <a:srgbClr val="FFFFFF"/>
                </a:solidFill>
                <a:latin typeface="Arial"/>
                <a:cs typeface="Arial"/>
              </a:rPr>
              <a:t>t</a:t>
            </a:r>
            <a:r>
              <a:rPr sz="1550" spc="-40" dirty="0" smtClean="0">
                <a:solidFill>
                  <a:srgbClr val="FFFFFF"/>
                </a:solidFill>
                <a:latin typeface="Arial"/>
                <a:cs typeface="Arial"/>
              </a:rPr>
              <a:t>ion</a:t>
            </a:r>
            <a:r>
              <a:rPr sz="1550" dirty="0" smtClean="0">
                <a:solidFill>
                  <a:srgbClr val="FFFFFF"/>
                </a:solidFill>
                <a:latin typeface="Arial"/>
                <a:cs typeface="Arial"/>
              </a:rPr>
              <a:t>,</a:t>
            </a:r>
            <a:r>
              <a:rPr sz="1550" spc="65" dirty="0" smtClean="0">
                <a:solidFill>
                  <a:srgbClr val="FFFFFF"/>
                </a:solidFill>
                <a:latin typeface="Arial"/>
                <a:cs typeface="Arial"/>
              </a:rPr>
              <a:t> </a:t>
            </a:r>
            <a:r>
              <a:rPr sz="1550" spc="-40" dirty="0" smtClean="0">
                <a:solidFill>
                  <a:srgbClr val="FFFFFF"/>
                </a:solidFill>
                <a:latin typeface="Arial"/>
                <a:cs typeface="Arial"/>
              </a:rPr>
              <a:t>p</a:t>
            </a:r>
            <a:r>
              <a:rPr sz="1550" dirty="0" smtClean="0">
                <a:solidFill>
                  <a:srgbClr val="FFFFFF"/>
                </a:solidFill>
                <a:latin typeface="Arial"/>
                <a:cs typeface="Arial"/>
              </a:rPr>
              <a:t>r</a:t>
            </a:r>
            <a:r>
              <a:rPr sz="1550" spc="-45" dirty="0" smtClean="0">
                <a:solidFill>
                  <a:srgbClr val="FFFFFF"/>
                </a:solidFill>
                <a:latin typeface="Arial"/>
                <a:cs typeface="Arial"/>
              </a:rPr>
              <a:t>e</a:t>
            </a:r>
            <a:r>
              <a:rPr sz="1550" spc="45" dirty="0" smtClean="0">
                <a:solidFill>
                  <a:srgbClr val="FFFFFF"/>
                </a:solidFill>
                <a:latin typeface="Arial"/>
                <a:cs typeface="Arial"/>
              </a:rPr>
              <a:t>v</a:t>
            </a:r>
            <a:r>
              <a:rPr sz="1550" spc="-40" dirty="0" smtClean="0">
                <a:solidFill>
                  <a:srgbClr val="FFFFFF"/>
                </a:solidFill>
                <a:latin typeface="Arial"/>
                <a:cs typeface="Arial"/>
              </a:rPr>
              <a:t>en</a:t>
            </a:r>
            <a:r>
              <a:rPr sz="1550" spc="-25" dirty="0" smtClean="0">
                <a:solidFill>
                  <a:srgbClr val="FFFFFF"/>
                </a:solidFill>
                <a:latin typeface="Arial"/>
                <a:cs typeface="Arial"/>
              </a:rPr>
              <a:t>t</a:t>
            </a:r>
            <a:r>
              <a:rPr sz="1550" spc="-40" dirty="0" smtClean="0">
                <a:solidFill>
                  <a:srgbClr val="FFFFFF"/>
                </a:solidFill>
                <a:latin typeface="Arial"/>
                <a:cs typeface="Arial"/>
              </a:rPr>
              <a:t>io</a:t>
            </a:r>
            <a:r>
              <a:rPr sz="1550" dirty="0" smtClean="0">
                <a:solidFill>
                  <a:srgbClr val="FFFFFF"/>
                </a:solidFill>
                <a:latin typeface="Arial"/>
                <a:cs typeface="Arial"/>
              </a:rPr>
              <a:t>n</a:t>
            </a:r>
            <a:r>
              <a:rPr sz="1550" spc="45" dirty="0" smtClean="0">
                <a:solidFill>
                  <a:srgbClr val="FFFFFF"/>
                </a:solidFill>
                <a:latin typeface="Arial"/>
                <a:cs typeface="Arial"/>
              </a:rPr>
              <a:t> </a:t>
            </a:r>
            <a:r>
              <a:rPr sz="1550" spc="-40" dirty="0" smtClean="0">
                <a:solidFill>
                  <a:srgbClr val="FFFFFF"/>
                </a:solidFill>
                <a:latin typeface="Arial"/>
                <a:cs typeface="Arial"/>
              </a:rPr>
              <a:t>an</a:t>
            </a:r>
            <a:r>
              <a:rPr sz="1550" dirty="0" smtClean="0">
                <a:solidFill>
                  <a:srgbClr val="FFFFFF"/>
                </a:solidFill>
                <a:latin typeface="Arial"/>
                <a:cs typeface="Arial"/>
              </a:rPr>
              <a:t>d</a:t>
            </a:r>
            <a:r>
              <a:rPr sz="1550" spc="-60" dirty="0" smtClean="0">
                <a:solidFill>
                  <a:srgbClr val="FFFFFF"/>
                </a:solidFill>
                <a:latin typeface="Arial"/>
                <a:cs typeface="Arial"/>
              </a:rPr>
              <a:t> </a:t>
            </a:r>
            <a:r>
              <a:rPr sz="1550" spc="-25" dirty="0" smtClean="0">
                <a:solidFill>
                  <a:srgbClr val="FFFFFF"/>
                </a:solidFill>
                <a:latin typeface="Arial"/>
                <a:cs typeface="Arial"/>
              </a:rPr>
              <a:t>t</a:t>
            </a:r>
            <a:r>
              <a:rPr sz="1550" dirty="0" smtClean="0">
                <a:solidFill>
                  <a:srgbClr val="FFFFFF"/>
                </a:solidFill>
                <a:latin typeface="Arial"/>
                <a:cs typeface="Arial"/>
              </a:rPr>
              <a:t>r</a:t>
            </a:r>
            <a:r>
              <a:rPr sz="1550" spc="-45" dirty="0" smtClean="0">
                <a:solidFill>
                  <a:srgbClr val="FFFFFF"/>
                </a:solidFill>
                <a:latin typeface="Arial"/>
                <a:cs typeface="Arial"/>
              </a:rPr>
              <a:t>e</a:t>
            </a:r>
            <a:r>
              <a:rPr sz="1550" spc="-40" dirty="0" smtClean="0">
                <a:solidFill>
                  <a:srgbClr val="FFFFFF"/>
                </a:solidFill>
                <a:latin typeface="Arial"/>
                <a:cs typeface="Arial"/>
              </a:rPr>
              <a:t>a</a:t>
            </a:r>
            <a:r>
              <a:rPr sz="1550" spc="-25" dirty="0" smtClean="0">
                <a:solidFill>
                  <a:srgbClr val="FFFFFF"/>
                </a:solidFill>
                <a:latin typeface="Arial"/>
                <a:cs typeface="Arial"/>
              </a:rPr>
              <a:t>t</a:t>
            </a:r>
            <a:r>
              <a:rPr sz="1550" spc="45" dirty="0" smtClean="0">
                <a:solidFill>
                  <a:srgbClr val="FFFFFF"/>
                </a:solidFill>
                <a:latin typeface="Arial"/>
                <a:cs typeface="Arial"/>
              </a:rPr>
              <a:t>m</a:t>
            </a:r>
            <a:r>
              <a:rPr sz="1550" spc="-40" dirty="0" smtClean="0">
                <a:solidFill>
                  <a:srgbClr val="FFFFFF"/>
                </a:solidFill>
                <a:latin typeface="Arial"/>
                <a:cs typeface="Arial"/>
              </a:rPr>
              <a:t>en</a:t>
            </a:r>
            <a:r>
              <a:rPr sz="1550" dirty="0" smtClean="0">
                <a:solidFill>
                  <a:srgbClr val="FFFFFF"/>
                </a:solidFill>
                <a:latin typeface="Arial"/>
                <a:cs typeface="Arial"/>
              </a:rPr>
              <a:t>t</a:t>
            </a:r>
            <a:endParaRPr sz="1550" dirty="0">
              <a:solidFill>
                <a:prstClr val="black"/>
              </a:solidFill>
              <a:latin typeface="Arial"/>
              <a:cs typeface="Arial"/>
            </a:endParaRPr>
          </a:p>
          <a:p>
            <a:pPr>
              <a:lnSpc>
                <a:spcPts val="900"/>
              </a:lnSpc>
              <a:spcBef>
                <a:spcPts val="7"/>
              </a:spcBef>
            </a:pPr>
            <a:endParaRPr sz="900" dirty="0">
              <a:solidFill>
                <a:prstClr val="black"/>
              </a:solidFill>
            </a:endParaRPr>
          </a:p>
          <a:p>
            <a:pPr>
              <a:lnSpc>
                <a:spcPts val="1000"/>
              </a:lnSpc>
            </a:pPr>
            <a:endParaRPr sz="1000" dirty="0">
              <a:solidFill>
                <a:prstClr val="black"/>
              </a:solidFill>
            </a:endParaRPr>
          </a:p>
          <a:p>
            <a:pPr>
              <a:lnSpc>
                <a:spcPts val="1000"/>
              </a:lnSpc>
            </a:pPr>
            <a:endParaRPr sz="1000" dirty="0">
              <a:solidFill>
                <a:prstClr val="black"/>
              </a:solidFill>
            </a:endParaRPr>
          </a:p>
          <a:p>
            <a:pPr marL="811530" marR="12700" indent="-224790">
              <a:lnSpc>
                <a:spcPts val="1350"/>
              </a:lnSpc>
            </a:pPr>
            <a:r>
              <a:rPr sz="1150" b="1" spc="-15" dirty="0" smtClean="0">
                <a:solidFill>
                  <a:srgbClr val="FFFFFF"/>
                </a:solidFill>
                <a:latin typeface="Arial"/>
                <a:cs typeface="Arial"/>
              </a:rPr>
              <a:t>I</a:t>
            </a:r>
            <a:r>
              <a:rPr sz="1150" b="1" spc="-10" dirty="0" smtClean="0">
                <a:solidFill>
                  <a:srgbClr val="FFFFFF"/>
                </a:solidFill>
                <a:latin typeface="Arial"/>
                <a:cs typeface="Arial"/>
              </a:rPr>
              <a:t>C</a:t>
            </a:r>
            <a:r>
              <a:rPr sz="1150" b="1" spc="15" dirty="0" smtClean="0">
                <a:solidFill>
                  <a:srgbClr val="FFFFFF"/>
                </a:solidFill>
                <a:latin typeface="Arial"/>
                <a:cs typeface="Arial"/>
              </a:rPr>
              <a:t>L</a:t>
            </a:r>
            <a:r>
              <a:rPr sz="1150" b="1" spc="-5" dirty="0" smtClean="0">
                <a:solidFill>
                  <a:srgbClr val="FFFFFF"/>
                </a:solidFill>
                <a:latin typeface="Arial"/>
                <a:cs typeface="Arial"/>
              </a:rPr>
              <a:t>:</a:t>
            </a:r>
            <a:r>
              <a:rPr sz="1150" b="1" spc="-80" dirty="0" smtClean="0">
                <a:solidFill>
                  <a:srgbClr val="FFFFFF"/>
                </a:solidFill>
                <a:latin typeface="Arial"/>
                <a:cs typeface="Arial"/>
              </a:rPr>
              <a:t> </a:t>
            </a:r>
            <a:r>
              <a:rPr sz="1150" b="1" spc="-15" dirty="0" smtClean="0">
                <a:solidFill>
                  <a:srgbClr val="FFFFFF"/>
                </a:solidFill>
                <a:latin typeface="Arial"/>
                <a:cs typeface="Arial"/>
              </a:rPr>
              <a:t>I</a:t>
            </a:r>
            <a:r>
              <a:rPr sz="1150" b="1" dirty="0" smtClean="0">
                <a:solidFill>
                  <a:srgbClr val="FFFFFF"/>
                </a:solidFill>
                <a:latin typeface="Arial"/>
                <a:cs typeface="Arial"/>
              </a:rPr>
              <a:t>m</a:t>
            </a:r>
            <a:r>
              <a:rPr sz="1150" b="1" spc="15" dirty="0" smtClean="0">
                <a:solidFill>
                  <a:srgbClr val="FFFFFF"/>
                </a:solidFill>
                <a:latin typeface="Arial"/>
                <a:cs typeface="Arial"/>
              </a:rPr>
              <a:t>p</a:t>
            </a:r>
            <a:r>
              <a:rPr sz="1150" b="1" spc="-25" dirty="0" smtClean="0">
                <a:solidFill>
                  <a:srgbClr val="FFFFFF"/>
                </a:solidFill>
                <a:latin typeface="Arial"/>
                <a:cs typeface="Arial"/>
              </a:rPr>
              <a:t>e</a:t>
            </a:r>
            <a:r>
              <a:rPr sz="1150" b="1" spc="-35" dirty="0" smtClean="0">
                <a:solidFill>
                  <a:srgbClr val="FFFFFF"/>
                </a:solidFill>
                <a:latin typeface="Arial"/>
                <a:cs typeface="Arial"/>
              </a:rPr>
              <a:t>r</a:t>
            </a:r>
            <a:r>
              <a:rPr sz="1150" b="1" spc="-15" dirty="0" smtClean="0">
                <a:solidFill>
                  <a:srgbClr val="FFFFFF"/>
                </a:solidFill>
                <a:latin typeface="Arial"/>
                <a:cs typeface="Arial"/>
              </a:rPr>
              <a:t>i</a:t>
            </a:r>
            <a:r>
              <a:rPr sz="1150" b="1" spc="-25" dirty="0" smtClean="0">
                <a:solidFill>
                  <a:srgbClr val="FFFFFF"/>
                </a:solidFill>
                <a:latin typeface="Arial"/>
                <a:cs typeface="Arial"/>
              </a:rPr>
              <a:t>a</a:t>
            </a:r>
            <a:r>
              <a:rPr sz="1150" b="1" spc="-5" dirty="0" smtClean="0">
                <a:solidFill>
                  <a:srgbClr val="FFFFFF"/>
                </a:solidFill>
                <a:latin typeface="Arial"/>
                <a:cs typeface="Arial"/>
              </a:rPr>
              <a:t>l</a:t>
            </a:r>
            <a:r>
              <a:rPr sz="1150" b="1" spc="-120" dirty="0" smtClean="0">
                <a:solidFill>
                  <a:srgbClr val="FFFFFF"/>
                </a:solidFill>
                <a:latin typeface="Arial"/>
                <a:cs typeface="Arial"/>
              </a:rPr>
              <a:t> </a:t>
            </a:r>
            <a:r>
              <a:rPr sz="1150" b="1" spc="-10" dirty="0" smtClean="0">
                <a:solidFill>
                  <a:srgbClr val="FFFFFF"/>
                </a:solidFill>
                <a:latin typeface="Arial"/>
                <a:cs typeface="Arial"/>
              </a:rPr>
              <a:t>C</a:t>
            </a:r>
            <a:r>
              <a:rPr sz="1150" b="1" spc="15" dirty="0" smtClean="0">
                <a:solidFill>
                  <a:srgbClr val="FFFFFF"/>
                </a:solidFill>
                <a:latin typeface="Arial"/>
                <a:cs typeface="Arial"/>
              </a:rPr>
              <a:t>o</a:t>
            </a:r>
            <a:r>
              <a:rPr sz="1150" b="1" spc="-15" dirty="0" smtClean="0">
                <a:solidFill>
                  <a:srgbClr val="FFFFFF"/>
                </a:solidFill>
                <a:latin typeface="Arial"/>
                <a:cs typeface="Arial"/>
              </a:rPr>
              <a:t>ll</a:t>
            </a:r>
            <a:r>
              <a:rPr sz="1150" b="1" spc="-25" dirty="0" smtClean="0">
                <a:solidFill>
                  <a:srgbClr val="FFFFFF"/>
                </a:solidFill>
                <a:latin typeface="Arial"/>
                <a:cs typeface="Arial"/>
              </a:rPr>
              <a:t>e</a:t>
            </a:r>
            <a:r>
              <a:rPr sz="1150" b="1" spc="15" dirty="0" smtClean="0">
                <a:solidFill>
                  <a:srgbClr val="FFFFFF"/>
                </a:solidFill>
                <a:latin typeface="Arial"/>
                <a:cs typeface="Arial"/>
              </a:rPr>
              <a:t>g</a:t>
            </a:r>
            <a:r>
              <a:rPr sz="1150" b="1" spc="-10" dirty="0" smtClean="0">
                <a:solidFill>
                  <a:srgbClr val="FFFFFF"/>
                </a:solidFill>
                <a:latin typeface="Arial"/>
                <a:cs typeface="Arial"/>
              </a:rPr>
              <a:t>e</a:t>
            </a:r>
            <a:r>
              <a:rPr sz="1150" b="1" spc="-130" dirty="0" smtClean="0">
                <a:solidFill>
                  <a:srgbClr val="FFFFFF"/>
                </a:solidFill>
                <a:latin typeface="Arial"/>
                <a:cs typeface="Arial"/>
              </a:rPr>
              <a:t> </a:t>
            </a:r>
            <a:r>
              <a:rPr sz="1150" b="1" spc="15" dirty="0" smtClean="0">
                <a:solidFill>
                  <a:srgbClr val="FFFFFF"/>
                </a:solidFill>
                <a:latin typeface="Arial"/>
                <a:cs typeface="Arial"/>
              </a:rPr>
              <a:t>Londo</a:t>
            </a:r>
            <a:r>
              <a:rPr sz="1150" b="1" spc="-90" dirty="0" smtClean="0">
                <a:solidFill>
                  <a:srgbClr val="FFFFFF"/>
                </a:solidFill>
                <a:latin typeface="Arial"/>
                <a:cs typeface="Arial"/>
              </a:rPr>
              <a:t>n</a:t>
            </a:r>
            <a:r>
              <a:rPr sz="1150" b="1" spc="-5" dirty="0" smtClean="0">
                <a:solidFill>
                  <a:srgbClr val="FFFFFF"/>
                </a:solidFill>
                <a:latin typeface="Arial"/>
                <a:cs typeface="Arial"/>
              </a:rPr>
              <a:t>,</a:t>
            </a:r>
            <a:r>
              <a:rPr sz="1150" b="1" spc="-120" dirty="0" smtClean="0">
                <a:solidFill>
                  <a:srgbClr val="FFFFFF"/>
                </a:solidFill>
                <a:latin typeface="Arial"/>
                <a:cs typeface="Arial"/>
              </a:rPr>
              <a:t> </a:t>
            </a:r>
            <a:r>
              <a:rPr sz="1150" b="1" spc="-30" dirty="0" smtClean="0">
                <a:solidFill>
                  <a:srgbClr val="FFFFFF"/>
                </a:solidFill>
                <a:latin typeface="Arial"/>
                <a:cs typeface="Arial"/>
              </a:rPr>
              <a:t>M</a:t>
            </a:r>
            <a:r>
              <a:rPr sz="1150" b="1" spc="-10" dirty="0" smtClean="0">
                <a:solidFill>
                  <a:srgbClr val="FFFFFF"/>
                </a:solidFill>
                <a:latin typeface="Arial"/>
                <a:cs typeface="Arial"/>
              </a:rPr>
              <a:t>B</a:t>
            </a:r>
            <a:r>
              <a:rPr sz="1150" b="1" spc="-50" dirty="0" smtClean="0">
                <a:solidFill>
                  <a:srgbClr val="FFFFFF"/>
                </a:solidFill>
                <a:latin typeface="Arial"/>
                <a:cs typeface="Arial"/>
              </a:rPr>
              <a:t>X</a:t>
            </a:r>
            <a:r>
              <a:rPr sz="1150" b="1" spc="-5" dirty="0" smtClean="0">
                <a:solidFill>
                  <a:srgbClr val="FFFFFF"/>
                </a:solidFill>
                <a:latin typeface="Arial"/>
                <a:cs typeface="Arial"/>
              </a:rPr>
              <a:t>:</a:t>
            </a:r>
            <a:r>
              <a:rPr sz="1150" b="1" spc="-30" dirty="0" smtClean="0">
                <a:solidFill>
                  <a:srgbClr val="FFFFFF"/>
                </a:solidFill>
                <a:latin typeface="Arial"/>
                <a:cs typeface="Arial"/>
              </a:rPr>
              <a:t> M</a:t>
            </a:r>
            <a:r>
              <a:rPr sz="1150" b="1" spc="-25" dirty="0" smtClean="0">
                <a:solidFill>
                  <a:srgbClr val="FFFFFF"/>
                </a:solidFill>
                <a:latin typeface="Arial"/>
                <a:cs typeface="Arial"/>
              </a:rPr>
              <a:t>e</a:t>
            </a:r>
            <a:r>
              <a:rPr sz="1150" b="1" spc="25" dirty="0" smtClean="0">
                <a:solidFill>
                  <a:srgbClr val="FFFFFF"/>
                </a:solidFill>
                <a:latin typeface="Arial"/>
                <a:cs typeface="Arial"/>
              </a:rPr>
              <a:t>t</a:t>
            </a:r>
            <a:r>
              <a:rPr sz="1150" b="1" spc="-25" dirty="0" smtClean="0">
                <a:solidFill>
                  <a:srgbClr val="FFFFFF"/>
                </a:solidFill>
                <a:latin typeface="Arial"/>
                <a:cs typeface="Arial"/>
              </a:rPr>
              <a:t>a</a:t>
            </a:r>
            <a:r>
              <a:rPr sz="1150" b="1" spc="15" dirty="0" smtClean="0">
                <a:solidFill>
                  <a:srgbClr val="FFFFFF"/>
                </a:solidFill>
                <a:latin typeface="Arial"/>
                <a:cs typeface="Arial"/>
              </a:rPr>
              <a:t>bo</a:t>
            </a:r>
            <a:r>
              <a:rPr sz="1150" b="1" spc="-100" dirty="0" smtClean="0">
                <a:solidFill>
                  <a:srgbClr val="FFFFFF"/>
                </a:solidFill>
                <a:latin typeface="Arial"/>
                <a:cs typeface="Arial"/>
              </a:rPr>
              <a:t>m</a:t>
            </a:r>
            <a:r>
              <a:rPr sz="1150" b="1" spc="-25" dirty="0" smtClean="0">
                <a:solidFill>
                  <a:srgbClr val="FFFFFF"/>
                </a:solidFill>
                <a:latin typeface="Arial"/>
                <a:cs typeface="Arial"/>
              </a:rPr>
              <a:t>e</a:t>
            </a:r>
            <a:r>
              <a:rPr sz="1150" b="1" spc="25" dirty="0" smtClean="0">
                <a:solidFill>
                  <a:srgbClr val="FFFFFF"/>
                </a:solidFill>
                <a:latin typeface="Arial"/>
                <a:cs typeface="Arial"/>
              </a:rPr>
              <a:t>t</a:t>
            </a:r>
            <a:r>
              <a:rPr sz="1150" b="1" spc="-35" dirty="0" smtClean="0">
                <a:solidFill>
                  <a:srgbClr val="FFFFFF"/>
                </a:solidFill>
                <a:latin typeface="Arial"/>
                <a:cs typeface="Arial"/>
              </a:rPr>
              <a:t>r</a:t>
            </a:r>
            <a:r>
              <a:rPr sz="1150" b="1" spc="-15" dirty="0" smtClean="0">
                <a:solidFill>
                  <a:srgbClr val="FFFFFF"/>
                </a:solidFill>
                <a:latin typeface="Arial"/>
                <a:cs typeface="Arial"/>
              </a:rPr>
              <a:t>i</a:t>
            </a:r>
            <a:r>
              <a:rPr sz="1150" b="1" spc="-10" dirty="0" smtClean="0">
                <a:solidFill>
                  <a:srgbClr val="FFFFFF"/>
                </a:solidFill>
                <a:latin typeface="Arial"/>
                <a:cs typeface="Arial"/>
              </a:rPr>
              <a:t>x</a:t>
            </a:r>
            <a:r>
              <a:rPr sz="1150" b="1" spc="-114" dirty="0" smtClean="0">
                <a:solidFill>
                  <a:srgbClr val="FFFFFF"/>
                </a:solidFill>
                <a:latin typeface="Arial"/>
                <a:cs typeface="Arial"/>
              </a:rPr>
              <a:t> </a:t>
            </a:r>
            <a:r>
              <a:rPr sz="1150" b="1" spc="15" dirty="0" smtClean="0">
                <a:solidFill>
                  <a:srgbClr val="FFFFFF"/>
                </a:solidFill>
                <a:latin typeface="Arial"/>
                <a:cs typeface="Arial"/>
              </a:rPr>
              <a:t>L</a:t>
            </a:r>
            <a:r>
              <a:rPr sz="1150" b="1" spc="25" dirty="0" smtClean="0">
                <a:solidFill>
                  <a:srgbClr val="FFFFFF"/>
                </a:solidFill>
                <a:latin typeface="Arial"/>
                <a:cs typeface="Arial"/>
              </a:rPr>
              <a:t>t</a:t>
            </a:r>
            <a:r>
              <a:rPr sz="1150" b="1" spc="15" dirty="0" smtClean="0">
                <a:solidFill>
                  <a:srgbClr val="FFFFFF"/>
                </a:solidFill>
                <a:latin typeface="Arial"/>
                <a:cs typeface="Arial"/>
              </a:rPr>
              <a:t>d</a:t>
            </a:r>
            <a:r>
              <a:rPr sz="1150" b="1" spc="-5" dirty="0" smtClean="0">
                <a:solidFill>
                  <a:srgbClr val="FFFFFF"/>
                </a:solidFill>
                <a:latin typeface="Arial"/>
                <a:cs typeface="Arial"/>
              </a:rPr>
              <a:t>,</a:t>
            </a:r>
            <a:r>
              <a:rPr sz="1150" b="1" spc="-110" dirty="0" smtClean="0">
                <a:solidFill>
                  <a:srgbClr val="FFFFFF"/>
                </a:solidFill>
                <a:latin typeface="Arial"/>
                <a:cs typeface="Arial"/>
              </a:rPr>
              <a:t> </a:t>
            </a:r>
            <a:r>
              <a:rPr sz="1150" b="1" spc="-10" dirty="0" smtClean="0">
                <a:solidFill>
                  <a:srgbClr val="FFFFFF"/>
                </a:solidFill>
                <a:latin typeface="Arial"/>
                <a:cs typeface="Arial"/>
              </a:rPr>
              <a:t>U</a:t>
            </a:r>
            <a:r>
              <a:rPr sz="1150" b="1" spc="15" dirty="0" smtClean="0">
                <a:solidFill>
                  <a:srgbClr val="FFFFFF"/>
                </a:solidFill>
                <a:latin typeface="Arial"/>
                <a:cs typeface="Arial"/>
              </a:rPr>
              <a:t>o</a:t>
            </a:r>
            <a:r>
              <a:rPr sz="1150" b="1" spc="-10" dirty="0" smtClean="0">
                <a:solidFill>
                  <a:srgbClr val="FFFFFF"/>
                </a:solidFill>
                <a:latin typeface="Arial"/>
                <a:cs typeface="Arial"/>
              </a:rPr>
              <a:t>I</a:t>
            </a:r>
            <a:r>
              <a:rPr sz="1150" b="1" spc="-5" dirty="0" smtClean="0">
                <a:solidFill>
                  <a:srgbClr val="FFFFFF"/>
                </a:solidFill>
                <a:latin typeface="Arial"/>
                <a:cs typeface="Arial"/>
              </a:rPr>
              <a:t>:</a:t>
            </a:r>
            <a:r>
              <a:rPr sz="1150" b="1" spc="-180" dirty="0" smtClean="0">
                <a:solidFill>
                  <a:srgbClr val="FFFFFF"/>
                </a:solidFill>
                <a:latin typeface="Arial"/>
                <a:cs typeface="Arial"/>
              </a:rPr>
              <a:t> </a:t>
            </a:r>
            <a:r>
              <a:rPr sz="1150" b="1" spc="-10" dirty="0" smtClean="0">
                <a:solidFill>
                  <a:srgbClr val="FFFFFF"/>
                </a:solidFill>
                <a:latin typeface="Arial"/>
                <a:cs typeface="Arial"/>
              </a:rPr>
              <a:t>U</a:t>
            </a:r>
            <a:r>
              <a:rPr sz="1150" b="1" spc="15" dirty="0" smtClean="0">
                <a:solidFill>
                  <a:srgbClr val="FFFFFF"/>
                </a:solidFill>
                <a:latin typeface="Arial"/>
                <a:cs typeface="Arial"/>
              </a:rPr>
              <a:t>n</a:t>
            </a:r>
            <a:r>
              <a:rPr sz="1150" b="1" spc="-15" dirty="0" smtClean="0">
                <a:solidFill>
                  <a:srgbClr val="FFFFFF"/>
                </a:solidFill>
                <a:latin typeface="Arial"/>
                <a:cs typeface="Arial"/>
              </a:rPr>
              <a:t>i</a:t>
            </a:r>
            <a:r>
              <a:rPr sz="1150" b="1" spc="-25" dirty="0" smtClean="0">
                <a:solidFill>
                  <a:srgbClr val="FFFFFF"/>
                </a:solidFill>
                <a:latin typeface="Arial"/>
                <a:cs typeface="Arial"/>
              </a:rPr>
              <a:t>ve</a:t>
            </a:r>
            <a:r>
              <a:rPr sz="1150" b="1" spc="-35" dirty="0" smtClean="0">
                <a:solidFill>
                  <a:srgbClr val="FFFFFF"/>
                </a:solidFill>
                <a:latin typeface="Arial"/>
                <a:cs typeface="Arial"/>
              </a:rPr>
              <a:t>r</a:t>
            </a:r>
            <a:r>
              <a:rPr sz="1150" b="1" spc="-25" dirty="0" smtClean="0">
                <a:solidFill>
                  <a:srgbClr val="FFFFFF"/>
                </a:solidFill>
                <a:latin typeface="Arial"/>
                <a:cs typeface="Arial"/>
              </a:rPr>
              <a:t>s</a:t>
            </a:r>
            <a:r>
              <a:rPr sz="1150" b="1" spc="-15" dirty="0" smtClean="0">
                <a:solidFill>
                  <a:srgbClr val="FFFFFF"/>
                </a:solidFill>
                <a:latin typeface="Arial"/>
                <a:cs typeface="Arial"/>
              </a:rPr>
              <a:t>i</a:t>
            </a:r>
            <a:r>
              <a:rPr sz="1150" b="1" spc="25" dirty="0" smtClean="0">
                <a:solidFill>
                  <a:srgbClr val="FFFFFF"/>
                </a:solidFill>
                <a:latin typeface="Arial"/>
                <a:cs typeface="Arial"/>
              </a:rPr>
              <a:t>t</a:t>
            </a:r>
            <a:r>
              <a:rPr sz="1150" b="1" spc="-10" dirty="0" smtClean="0">
                <a:solidFill>
                  <a:srgbClr val="FFFFFF"/>
                </a:solidFill>
                <a:latin typeface="Arial"/>
                <a:cs typeface="Arial"/>
              </a:rPr>
              <a:t>y</a:t>
            </a:r>
            <a:r>
              <a:rPr sz="1150" b="1" spc="-130" dirty="0" smtClean="0">
                <a:solidFill>
                  <a:srgbClr val="FFFFFF"/>
                </a:solidFill>
                <a:latin typeface="Arial"/>
                <a:cs typeface="Arial"/>
              </a:rPr>
              <a:t> </a:t>
            </a:r>
            <a:r>
              <a:rPr sz="1150" b="1" spc="15" dirty="0" smtClean="0">
                <a:solidFill>
                  <a:srgbClr val="FFFFFF"/>
                </a:solidFill>
                <a:latin typeface="Arial"/>
                <a:cs typeface="Arial"/>
              </a:rPr>
              <a:t>o</a:t>
            </a:r>
            <a:r>
              <a:rPr sz="1150" b="1" spc="-5" dirty="0" smtClean="0">
                <a:solidFill>
                  <a:srgbClr val="FFFFFF"/>
                </a:solidFill>
                <a:latin typeface="Arial"/>
                <a:cs typeface="Arial"/>
              </a:rPr>
              <a:t>f</a:t>
            </a:r>
            <a:r>
              <a:rPr sz="1150" b="1" spc="-65" dirty="0" smtClean="0">
                <a:solidFill>
                  <a:srgbClr val="FFFFFF"/>
                </a:solidFill>
                <a:latin typeface="Arial"/>
                <a:cs typeface="Arial"/>
              </a:rPr>
              <a:t> </a:t>
            </a:r>
            <a:r>
              <a:rPr sz="1150" b="1" spc="-15" dirty="0" smtClean="0">
                <a:solidFill>
                  <a:srgbClr val="FFFFFF"/>
                </a:solidFill>
                <a:latin typeface="Arial"/>
                <a:cs typeface="Arial"/>
              </a:rPr>
              <a:t>I</a:t>
            </a:r>
            <a:r>
              <a:rPr sz="1150" b="1" spc="15" dirty="0" smtClean="0">
                <a:solidFill>
                  <a:srgbClr val="FFFFFF"/>
                </a:solidFill>
                <a:latin typeface="Arial"/>
                <a:cs typeface="Arial"/>
              </a:rPr>
              <a:t>o</a:t>
            </a:r>
            <a:r>
              <a:rPr sz="1150" b="1" spc="-25" dirty="0" smtClean="0">
                <a:solidFill>
                  <a:srgbClr val="FFFFFF"/>
                </a:solidFill>
                <a:latin typeface="Arial"/>
                <a:cs typeface="Arial"/>
              </a:rPr>
              <a:t>a</a:t>
            </a:r>
            <a:r>
              <a:rPr sz="1150" b="1" spc="15" dirty="0" smtClean="0">
                <a:solidFill>
                  <a:srgbClr val="FFFFFF"/>
                </a:solidFill>
                <a:latin typeface="Arial"/>
                <a:cs typeface="Arial"/>
              </a:rPr>
              <a:t>nn</a:t>
            </a:r>
            <a:r>
              <a:rPr sz="1150" b="1" spc="-15" dirty="0" smtClean="0">
                <a:solidFill>
                  <a:srgbClr val="FFFFFF"/>
                </a:solidFill>
                <a:latin typeface="Arial"/>
                <a:cs typeface="Arial"/>
              </a:rPr>
              <a:t>i</a:t>
            </a:r>
            <a:r>
              <a:rPr sz="1150" b="1" spc="-90" dirty="0" smtClean="0">
                <a:solidFill>
                  <a:srgbClr val="FFFFFF"/>
                </a:solidFill>
                <a:latin typeface="Arial"/>
                <a:cs typeface="Arial"/>
              </a:rPr>
              <a:t>n</a:t>
            </a:r>
            <a:r>
              <a:rPr sz="1150" b="1" spc="-15" dirty="0" smtClean="0">
                <a:solidFill>
                  <a:srgbClr val="FFFFFF"/>
                </a:solidFill>
                <a:latin typeface="Arial"/>
                <a:cs typeface="Arial"/>
              </a:rPr>
              <a:t>a</a:t>
            </a:r>
            <a:r>
              <a:rPr sz="1150" b="1" spc="-5" dirty="0" smtClean="0">
                <a:solidFill>
                  <a:srgbClr val="FFFFFF"/>
                </a:solidFill>
                <a:latin typeface="Arial"/>
                <a:cs typeface="Arial"/>
              </a:rPr>
              <a:t>,</a:t>
            </a:r>
            <a:r>
              <a:rPr sz="1150" b="1" spc="-120" dirty="0" smtClean="0">
                <a:solidFill>
                  <a:srgbClr val="FFFFFF"/>
                </a:solidFill>
                <a:latin typeface="Arial"/>
                <a:cs typeface="Arial"/>
              </a:rPr>
              <a:t> </a:t>
            </a:r>
            <a:r>
              <a:rPr sz="1150" b="1" spc="-50" dirty="0" smtClean="0">
                <a:solidFill>
                  <a:srgbClr val="FFFFFF"/>
                </a:solidFill>
                <a:latin typeface="Arial"/>
                <a:cs typeface="Arial"/>
              </a:rPr>
              <a:t>E</a:t>
            </a:r>
            <a:r>
              <a:rPr sz="1150" b="1" spc="-30" dirty="0" smtClean="0">
                <a:solidFill>
                  <a:srgbClr val="FFFFFF"/>
                </a:solidFill>
                <a:latin typeface="Arial"/>
                <a:cs typeface="Arial"/>
              </a:rPr>
              <a:t>M</a:t>
            </a:r>
            <a:r>
              <a:rPr sz="1150" b="1" spc="-10" dirty="0" smtClean="0">
                <a:solidFill>
                  <a:srgbClr val="FFFFFF"/>
                </a:solidFill>
                <a:latin typeface="Arial"/>
                <a:cs typeface="Arial"/>
              </a:rPr>
              <a:t>C</a:t>
            </a:r>
            <a:r>
              <a:rPr sz="1150" b="1" spc="25" dirty="0" smtClean="0">
                <a:solidFill>
                  <a:srgbClr val="FFFFFF"/>
                </a:solidFill>
                <a:latin typeface="Arial"/>
                <a:cs typeface="Arial"/>
              </a:rPr>
              <a:t>:</a:t>
            </a:r>
            <a:r>
              <a:rPr sz="1150" b="1" spc="-50" dirty="0" smtClean="0">
                <a:solidFill>
                  <a:srgbClr val="FFFFFF"/>
                </a:solidFill>
                <a:latin typeface="Arial"/>
                <a:cs typeface="Arial"/>
              </a:rPr>
              <a:t>E</a:t>
            </a:r>
            <a:r>
              <a:rPr sz="1150" b="1" spc="-35" dirty="0" smtClean="0">
                <a:solidFill>
                  <a:srgbClr val="FFFFFF"/>
                </a:solidFill>
                <a:latin typeface="Arial"/>
                <a:cs typeface="Arial"/>
              </a:rPr>
              <a:t>r</a:t>
            </a:r>
            <a:r>
              <a:rPr sz="1150" b="1" spc="-25" dirty="0" smtClean="0">
                <a:solidFill>
                  <a:srgbClr val="FFFFFF"/>
                </a:solidFill>
                <a:latin typeface="Arial"/>
                <a:cs typeface="Arial"/>
              </a:rPr>
              <a:t>as</a:t>
            </a:r>
            <a:r>
              <a:rPr sz="1150" b="1" dirty="0" smtClean="0">
                <a:solidFill>
                  <a:srgbClr val="FFFFFF"/>
                </a:solidFill>
                <a:latin typeface="Arial"/>
                <a:cs typeface="Arial"/>
              </a:rPr>
              <a:t>m</a:t>
            </a:r>
            <a:r>
              <a:rPr sz="1150" b="1" spc="15" dirty="0" smtClean="0">
                <a:solidFill>
                  <a:srgbClr val="FFFFFF"/>
                </a:solidFill>
                <a:latin typeface="Arial"/>
                <a:cs typeface="Arial"/>
              </a:rPr>
              <a:t>u</a:t>
            </a:r>
            <a:r>
              <a:rPr sz="1150" b="1" spc="-10" dirty="0" smtClean="0">
                <a:solidFill>
                  <a:srgbClr val="FFFFFF"/>
                </a:solidFill>
                <a:latin typeface="Arial"/>
                <a:cs typeface="Arial"/>
              </a:rPr>
              <a:t>s U</a:t>
            </a:r>
            <a:r>
              <a:rPr sz="1150" b="1" spc="15" dirty="0" smtClean="0">
                <a:solidFill>
                  <a:srgbClr val="FFFFFF"/>
                </a:solidFill>
                <a:latin typeface="Arial"/>
                <a:cs typeface="Arial"/>
              </a:rPr>
              <a:t>n</a:t>
            </a:r>
            <a:r>
              <a:rPr sz="1150" b="1" spc="-15" dirty="0" smtClean="0">
                <a:solidFill>
                  <a:srgbClr val="FFFFFF"/>
                </a:solidFill>
                <a:latin typeface="Arial"/>
                <a:cs typeface="Arial"/>
              </a:rPr>
              <a:t>i</a:t>
            </a:r>
            <a:r>
              <a:rPr sz="1150" b="1" spc="-25" dirty="0" smtClean="0">
                <a:solidFill>
                  <a:srgbClr val="FFFFFF"/>
                </a:solidFill>
                <a:latin typeface="Arial"/>
                <a:cs typeface="Arial"/>
              </a:rPr>
              <a:t>ve</a:t>
            </a:r>
            <a:r>
              <a:rPr sz="1150" b="1" spc="-35" dirty="0" smtClean="0">
                <a:solidFill>
                  <a:srgbClr val="FFFFFF"/>
                </a:solidFill>
                <a:latin typeface="Arial"/>
                <a:cs typeface="Arial"/>
              </a:rPr>
              <a:t>r</a:t>
            </a:r>
            <a:r>
              <a:rPr sz="1150" b="1" spc="-25" dirty="0" smtClean="0">
                <a:solidFill>
                  <a:srgbClr val="FFFFFF"/>
                </a:solidFill>
                <a:latin typeface="Arial"/>
                <a:cs typeface="Arial"/>
              </a:rPr>
              <a:t>s</a:t>
            </a:r>
            <a:r>
              <a:rPr sz="1150" b="1" spc="-15" dirty="0" smtClean="0">
                <a:solidFill>
                  <a:srgbClr val="FFFFFF"/>
                </a:solidFill>
                <a:latin typeface="Arial"/>
                <a:cs typeface="Arial"/>
              </a:rPr>
              <a:t>i</a:t>
            </a:r>
            <a:r>
              <a:rPr sz="1150" b="1" spc="25" dirty="0" smtClean="0">
                <a:solidFill>
                  <a:srgbClr val="FFFFFF"/>
                </a:solidFill>
                <a:latin typeface="Arial"/>
                <a:cs typeface="Arial"/>
              </a:rPr>
              <a:t>t</a:t>
            </a:r>
            <a:r>
              <a:rPr sz="1150" b="1" spc="-25" dirty="0" smtClean="0">
                <a:solidFill>
                  <a:srgbClr val="FFFFFF"/>
                </a:solidFill>
                <a:latin typeface="Arial"/>
                <a:cs typeface="Arial"/>
              </a:rPr>
              <a:t>e</a:t>
            </a:r>
            <a:r>
              <a:rPr sz="1150" b="1" spc="-15" dirty="0" smtClean="0">
                <a:solidFill>
                  <a:srgbClr val="FFFFFF"/>
                </a:solidFill>
                <a:latin typeface="Arial"/>
                <a:cs typeface="Arial"/>
              </a:rPr>
              <a:t>i</a:t>
            </a:r>
            <a:r>
              <a:rPr sz="1150" b="1" spc="-5" dirty="0" smtClean="0">
                <a:solidFill>
                  <a:srgbClr val="FFFFFF"/>
                </a:solidFill>
                <a:latin typeface="Arial"/>
                <a:cs typeface="Arial"/>
              </a:rPr>
              <a:t>t</a:t>
            </a:r>
            <a:r>
              <a:rPr sz="1150" b="1" spc="-70" dirty="0" smtClean="0">
                <a:solidFill>
                  <a:srgbClr val="FFFFFF"/>
                </a:solidFill>
                <a:latin typeface="Arial"/>
                <a:cs typeface="Arial"/>
              </a:rPr>
              <a:t> </a:t>
            </a:r>
            <a:r>
              <a:rPr sz="1150" b="1" spc="-10" dirty="0" smtClean="0">
                <a:solidFill>
                  <a:srgbClr val="FFFFFF"/>
                </a:solidFill>
                <a:latin typeface="Arial"/>
                <a:cs typeface="Arial"/>
              </a:rPr>
              <a:t>R</a:t>
            </a:r>
            <a:r>
              <a:rPr sz="1150" b="1" spc="15" dirty="0" smtClean="0">
                <a:solidFill>
                  <a:srgbClr val="FFFFFF"/>
                </a:solidFill>
                <a:latin typeface="Arial"/>
                <a:cs typeface="Arial"/>
              </a:rPr>
              <a:t>o</a:t>
            </a:r>
            <a:r>
              <a:rPr sz="1150" b="1" spc="25" dirty="0" smtClean="0">
                <a:solidFill>
                  <a:srgbClr val="FFFFFF"/>
                </a:solidFill>
                <a:latin typeface="Arial"/>
                <a:cs typeface="Arial"/>
              </a:rPr>
              <a:t>tt</a:t>
            </a:r>
            <a:r>
              <a:rPr sz="1150" b="1" spc="-25" dirty="0" smtClean="0">
                <a:solidFill>
                  <a:srgbClr val="FFFFFF"/>
                </a:solidFill>
                <a:latin typeface="Arial"/>
                <a:cs typeface="Arial"/>
              </a:rPr>
              <a:t>e</a:t>
            </a:r>
            <a:r>
              <a:rPr sz="1150" b="1" spc="-35" dirty="0" smtClean="0">
                <a:solidFill>
                  <a:srgbClr val="FFFFFF"/>
                </a:solidFill>
                <a:latin typeface="Arial"/>
                <a:cs typeface="Arial"/>
              </a:rPr>
              <a:t>r</a:t>
            </a:r>
            <a:r>
              <a:rPr sz="1150" b="1" spc="15" dirty="0" smtClean="0">
                <a:solidFill>
                  <a:srgbClr val="FFFFFF"/>
                </a:solidFill>
                <a:latin typeface="Arial"/>
                <a:cs typeface="Arial"/>
              </a:rPr>
              <a:t>d</a:t>
            </a:r>
            <a:r>
              <a:rPr sz="1150" b="1" spc="-25" dirty="0" smtClean="0">
                <a:solidFill>
                  <a:srgbClr val="FFFFFF"/>
                </a:solidFill>
                <a:latin typeface="Arial"/>
                <a:cs typeface="Arial"/>
              </a:rPr>
              <a:t>a</a:t>
            </a:r>
            <a:r>
              <a:rPr sz="1150" b="1" dirty="0" smtClean="0">
                <a:solidFill>
                  <a:srgbClr val="FFFFFF"/>
                </a:solidFill>
                <a:latin typeface="Arial"/>
                <a:cs typeface="Arial"/>
              </a:rPr>
              <a:t>m</a:t>
            </a:r>
            <a:r>
              <a:rPr sz="1150" b="1" spc="-5" dirty="0" smtClean="0">
                <a:solidFill>
                  <a:srgbClr val="FFFFFF"/>
                </a:solidFill>
                <a:latin typeface="Arial"/>
                <a:cs typeface="Arial"/>
              </a:rPr>
              <a:t>,</a:t>
            </a:r>
            <a:r>
              <a:rPr sz="1150" b="1" spc="-120" dirty="0" smtClean="0">
                <a:solidFill>
                  <a:srgbClr val="FFFFFF"/>
                </a:solidFill>
                <a:latin typeface="Arial"/>
                <a:cs typeface="Arial"/>
              </a:rPr>
              <a:t> </a:t>
            </a:r>
            <a:r>
              <a:rPr sz="1150" b="1" spc="-10" dirty="0" smtClean="0">
                <a:solidFill>
                  <a:srgbClr val="FFFFFF"/>
                </a:solidFill>
                <a:latin typeface="Arial"/>
                <a:cs typeface="Arial"/>
              </a:rPr>
              <a:t>H</a:t>
            </a:r>
            <a:r>
              <a:rPr sz="1150" b="1" spc="-30" dirty="0" smtClean="0">
                <a:solidFill>
                  <a:srgbClr val="FFFFFF"/>
                </a:solidFill>
                <a:latin typeface="Arial"/>
                <a:cs typeface="Arial"/>
              </a:rPr>
              <a:t>M</a:t>
            </a:r>
            <a:r>
              <a:rPr sz="1150" b="1" spc="-75" dirty="0" smtClean="0">
                <a:solidFill>
                  <a:srgbClr val="FFFFFF"/>
                </a:solidFill>
                <a:latin typeface="Arial"/>
                <a:cs typeface="Arial"/>
              </a:rPr>
              <a:t>G</a:t>
            </a:r>
            <a:r>
              <a:rPr sz="1150" b="1" spc="-10" dirty="0" smtClean="0">
                <a:solidFill>
                  <a:srgbClr val="FFFFFF"/>
                </a:solidFill>
                <a:latin typeface="Arial"/>
                <a:cs typeface="Arial"/>
              </a:rPr>
              <a:t>U:</a:t>
            </a:r>
            <a:r>
              <a:rPr sz="1150" b="1" spc="-80" dirty="0" smtClean="0">
                <a:solidFill>
                  <a:srgbClr val="FFFFFF"/>
                </a:solidFill>
                <a:latin typeface="Arial"/>
                <a:cs typeface="Arial"/>
              </a:rPr>
              <a:t> </a:t>
            </a:r>
            <a:r>
              <a:rPr sz="1150" b="1" spc="-10" dirty="0" smtClean="0">
                <a:solidFill>
                  <a:srgbClr val="FFFFFF"/>
                </a:solidFill>
                <a:latin typeface="Arial"/>
                <a:cs typeface="Arial"/>
              </a:rPr>
              <a:t>H</a:t>
            </a:r>
            <a:r>
              <a:rPr sz="1150" b="1" spc="-25" dirty="0" smtClean="0">
                <a:solidFill>
                  <a:srgbClr val="FFFFFF"/>
                </a:solidFill>
                <a:latin typeface="Arial"/>
                <a:cs typeface="Arial"/>
              </a:rPr>
              <a:t>e</a:t>
            </a:r>
            <a:r>
              <a:rPr sz="1150" b="1" spc="-15" dirty="0" smtClean="0">
                <a:solidFill>
                  <a:srgbClr val="FFFFFF"/>
                </a:solidFill>
                <a:latin typeface="Arial"/>
                <a:cs typeface="Arial"/>
              </a:rPr>
              <a:t>l</a:t>
            </a:r>
            <a:r>
              <a:rPr sz="1150" b="1" dirty="0" smtClean="0">
                <a:solidFill>
                  <a:srgbClr val="FFFFFF"/>
                </a:solidFill>
                <a:latin typeface="Arial"/>
                <a:cs typeface="Arial"/>
              </a:rPr>
              <a:t>m</a:t>
            </a:r>
            <a:r>
              <a:rPr sz="1150" b="1" spc="-90" dirty="0" smtClean="0">
                <a:solidFill>
                  <a:srgbClr val="FFFFFF"/>
                </a:solidFill>
                <a:latin typeface="Arial"/>
                <a:cs typeface="Arial"/>
              </a:rPr>
              <a:t>h</a:t>
            </a:r>
            <a:r>
              <a:rPr sz="1150" b="1" spc="15" dirty="0" smtClean="0">
                <a:solidFill>
                  <a:srgbClr val="FFFFFF"/>
                </a:solidFill>
                <a:latin typeface="Arial"/>
                <a:cs typeface="Arial"/>
              </a:rPr>
              <a:t>o</a:t>
            </a:r>
            <a:r>
              <a:rPr sz="1150" b="1" spc="-15" dirty="0" smtClean="0">
                <a:solidFill>
                  <a:srgbClr val="FFFFFF"/>
                </a:solidFill>
                <a:latin typeface="Arial"/>
                <a:cs typeface="Arial"/>
              </a:rPr>
              <a:t>l</a:t>
            </a:r>
            <a:r>
              <a:rPr sz="1150" b="1" spc="-75" dirty="0" smtClean="0">
                <a:solidFill>
                  <a:srgbClr val="FFFFFF"/>
                </a:solidFill>
                <a:latin typeface="Arial"/>
                <a:cs typeface="Arial"/>
              </a:rPr>
              <a:t>t</a:t>
            </a:r>
            <a:r>
              <a:rPr sz="1150" b="1" spc="-10" dirty="0" smtClean="0">
                <a:solidFill>
                  <a:srgbClr val="FFFFFF"/>
                </a:solidFill>
                <a:latin typeface="Arial"/>
                <a:cs typeface="Arial"/>
              </a:rPr>
              <a:t>z</a:t>
            </a:r>
            <a:r>
              <a:rPr sz="1150" b="1" spc="-25" dirty="0" smtClean="0">
                <a:solidFill>
                  <a:srgbClr val="FFFFFF"/>
                </a:solidFill>
                <a:latin typeface="Arial"/>
                <a:cs typeface="Arial"/>
              </a:rPr>
              <a:t> </a:t>
            </a:r>
            <a:r>
              <a:rPr sz="1150" b="1" spc="15" dirty="0" smtClean="0">
                <a:solidFill>
                  <a:srgbClr val="FFFFFF"/>
                </a:solidFill>
                <a:latin typeface="Arial"/>
                <a:cs typeface="Arial"/>
              </a:rPr>
              <a:t>Z</a:t>
            </a:r>
            <a:r>
              <a:rPr sz="1150" b="1" spc="-25" dirty="0" smtClean="0">
                <a:solidFill>
                  <a:srgbClr val="FFFFFF"/>
                </a:solidFill>
                <a:latin typeface="Arial"/>
                <a:cs typeface="Arial"/>
              </a:rPr>
              <a:t>e</a:t>
            </a:r>
            <a:r>
              <a:rPr sz="1150" b="1" spc="15" dirty="0" smtClean="0">
                <a:solidFill>
                  <a:srgbClr val="FFFFFF"/>
                </a:solidFill>
                <a:latin typeface="Arial"/>
                <a:cs typeface="Arial"/>
              </a:rPr>
              <a:t>n</a:t>
            </a:r>
            <a:r>
              <a:rPr sz="1150" b="1" spc="-75" dirty="0" smtClean="0">
                <a:solidFill>
                  <a:srgbClr val="FFFFFF"/>
                </a:solidFill>
                <a:latin typeface="Arial"/>
                <a:cs typeface="Arial"/>
              </a:rPr>
              <a:t>t</a:t>
            </a:r>
            <a:r>
              <a:rPr sz="1150" b="1" spc="-35" dirty="0" smtClean="0">
                <a:solidFill>
                  <a:srgbClr val="FFFFFF"/>
                </a:solidFill>
                <a:latin typeface="Arial"/>
                <a:cs typeface="Arial"/>
              </a:rPr>
              <a:t>r</a:t>
            </a:r>
            <a:r>
              <a:rPr sz="1150" b="1" spc="15" dirty="0" smtClean="0">
                <a:solidFill>
                  <a:srgbClr val="FFFFFF"/>
                </a:solidFill>
                <a:latin typeface="Arial"/>
                <a:cs typeface="Arial"/>
              </a:rPr>
              <a:t>u</a:t>
            </a:r>
            <a:r>
              <a:rPr sz="1150" b="1" spc="-90" dirty="0" smtClean="0">
                <a:solidFill>
                  <a:srgbClr val="FFFFFF"/>
                </a:solidFill>
                <a:latin typeface="Arial"/>
                <a:cs typeface="Arial"/>
              </a:rPr>
              <a:t>m</a:t>
            </a:r>
            <a:r>
              <a:rPr sz="1150" b="1" spc="-5" dirty="0" smtClean="0">
                <a:solidFill>
                  <a:srgbClr val="FFFFFF"/>
                </a:solidFill>
                <a:latin typeface="Arial"/>
                <a:cs typeface="Arial"/>
              </a:rPr>
              <a:t>,</a:t>
            </a:r>
            <a:r>
              <a:rPr sz="1150" b="1" spc="-120" dirty="0" smtClean="0">
                <a:solidFill>
                  <a:srgbClr val="FFFFFF"/>
                </a:solidFill>
                <a:latin typeface="Arial"/>
                <a:cs typeface="Arial"/>
              </a:rPr>
              <a:t> </a:t>
            </a:r>
            <a:r>
              <a:rPr sz="1150" b="1" spc="-30" dirty="0" smtClean="0">
                <a:solidFill>
                  <a:srgbClr val="FFFFFF"/>
                </a:solidFill>
                <a:latin typeface="Arial"/>
                <a:cs typeface="Arial"/>
              </a:rPr>
              <a:t>M</a:t>
            </a:r>
            <a:r>
              <a:rPr sz="1150" b="1" spc="15" dirty="0" smtClean="0">
                <a:solidFill>
                  <a:srgbClr val="FFFFFF"/>
                </a:solidFill>
                <a:latin typeface="Arial"/>
                <a:cs typeface="Arial"/>
              </a:rPr>
              <a:t>un</a:t>
            </a:r>
            <a:r>
              <a:rPr sz="1150" b="1" spc="-15" dirty="0" smtClean="0">
                <a:solidFill>
                  <a:srgbClr val="FFFFFF"/>
                </a:solidFill>
                <a:latin typeface="Arial"/>
                <a:cs typeface="Arial"/>
              </a:rPr>
              <a:t>i</a:t>
            </a:r>
            <a:r>
              <a:rPr sz="1150" b="1" spc="-25" dirty="0" smtClean="0">
                <a:solidFill>
                  <a:srgbClr val="FFFFFF"/>
                </a:solidFill>
                <a:latin typeface="Arial"/>
                <a:cs typeface="Arial"/>
              </a:rPr>
              <a:t>c</a:t>
            </a:r>
            <a:r>
              <a:rPr sz="1150" b="1" spc="15" dirty="0" smtClean="0">
                <a:solidFill>
                  <a:srgbClr val="FFFFFF"/>
                </a:solidFill>
                <a:latin typeface="Arial"/>
                <a:cs typeface="Arial"/>
              </a:rPr>
              <a:t>h</a:t>
            </a:r>
            <a:r>
              <a:rPr sz="1150" b="1" spc="-5" dirty="0" smtClean="0">
                <a:solidFill>
                  <a:srgbClr val="FFFFFF"/>
                </a:solidFill>
                <a:latin typeface="Arial"/>
                <a:cs typeface="Arial"/>
              </a:rPr>
              <a:t>,</a:t>
            </a:r>
            <a:r>
              <a:rPr sz="1150" b="1" spc="-120" dirty="0" smtClean="0">
                <a:solidFill>
                  <a:srgbClr val="FFFFFF"/>
                </a:solidFill>
                <a:latin typeface="Arial"/>
                <a:cs typeface="Arial"/>
              </a:rPr>
              <a:t> </a:t>
            </a:r>
            <a:r>
              <a:rPr sz="1150" b="1" spc="-10" dirty="0" smtClean="0">
                <a:solidFill>
                  <a:srgbClr val="FFFFFF"/>
                </a:solidFill>
                <a:latin typeface="Arial"/>
                <a:cs typeface="Arial"/>
              </a:rPr>
              <a:t>N</a:t>
            </a:r>
            <a:r>
              <a:rPr sz="1150" b="1" spc="-60" dirty="0" smtClean="0">
                <a:solidFill>
                  <a:srgbClr val="FFFFFF"/>
                </a:solidFill>
                <a:latin typeface="Arial"/>
                <a:cs typeface="Arial"/>
              </a:rPr>
              <a:t>W</a:t>
            </a:r>
            <a:r>
              <a:rPr sz="1150" b="1" spc="-10" dirty="0" smtClean="0">
                <a:solidFill>
                  <a:srgbClr val="FFFFFF"/>
                </a:solidFill>
                <a:latin typeface="Arial"/>
                <a:cs typeface="Arial"/>
              </a:rPr>
              <a:t>U:</a:t>
            </a:r>
            <a:r>
              <a:rPr sz="1150" b="1" spc="-185" dirty="0" smtClean="0">
                <a:solidFill>
                  <a:srgbClr val="FFFFFF"/>
                </a:solidFill>
                <a:latin typeface="Arial"/>
                <a:cs typeface="Arial"/>
              </a:rPr>
              <a:t> </a:t>
            </a:r>
            <a:r>
              <a:rPr sz="1150" b="1" spc="-10" dirty="0" smtClean="0">
                <a:solidFill>
                  <a:srgbClr val="FFFFFF"/>
                </a:solidFill>
                <a:latin typeface="Arial"/>
                <a:cs typeface="Arial"/>
              </a:rPr>
              <a:t>N</a:t>
            </a:r>
            <a:r>
              <a:rPr sz="1150" b="1" spc="15" dirty="0" smtClean="0">
                <a:solidFill>
                  <a:srgbClr val="FFFFFF"/>
                </a:solidFill>
                <a:latin typeface="Arial"/>
                <a:cs typeface="Arial"/>
              </a:rPr>
              <a:t>o</a:t>
            </a:r>
            <a:r>
              <a:rPr sz="1150" b="1" spc="-35" dirty="0" smtClean="0">
                <a:solidFill>
                  <a:srgbClr val="FFFFFF"/>
                </a:solidFill>
                <a:latin typeface="Arial"/>
                <a:cs typeface="Arial"/>
              </a:rPr>
              <a:t>r</a:t>
            </a:r>
            <a:r>
              <a:rPr sz="1150" b="1" spc="25" dirty="0" smtClean="0">
                <a:solidFill>
                  <a:srgbClr val="FFFFFF"/>
                </a:solidFill>
                <a:latin typeface="Arial"/>
                <a:cs typeface="Arial"/>
              </a:rPr>
              <a:t>t</a:t>
            </a:r>
            <a:r>
              <a:rPr sz="1150" b="1" spc="15" dirty="0" smtClean="0">
                <a:solidFill>
                  <a:srgbClr val="FFFFFF"/>
                </a:solidFill>
                <a:latin typeface="Arial"/>
                <a:cs typeface="Arial"/>
              </a:rPr>
              <a:t>h</a:t>
            </a:r>
            <a:r>
              <a:rPr sz="1150" b="1" spc="-75" dirty="0" smtClean="0">
                <a:solidFill>
                  <a:srgbClr val="FFFFFF"/>
                </a:solidFill>
                <a:latin typeface="Arial"/>
                <a:cs typeface="Arial"/>
              </a:rPr>
              <a:t>w</a:t>
            </a:r>
            <a:r>
              <a:rPr sz="1150" b="1" spc="-25" dirty="0" smtClean="0">
                <a:solidFill>
                  <a:srgbClr val="FFFFFF"/>
                </a:solidFill>
                <a:latin typeface="Arial"/>
                <a:cs typeface="Arial"/>
              </a:rPr>
              <a:t>es</a:t>
            </a:r>
            <a:r>
              <a:rPr sz="1150" b="1" spc="25" dirty="0" smtClean="0">
                <a:solidFill>
                  <a:srgbClr val="FFFFFF"/>
                </a:solidFill>
                <a:latin typeface="Arial"/>
                <a:cs typeface="Arial"/>
              </a:rPr>
              <a:t>t</a:t>
            </a:r>
            <a:r>
              <a:rPr sz="1150" b="1" spc="-25" dirty="0" smtClean="0">
                <a:solidFill>
                  <a:srgbClr val="FFFFFF"/>
                </a:solidFill>
                <a:latin typeface="Arial"/>
                <a:cs typeface="Arial"/>
              </a:rPr>
              <a:t>e</a:t>
            </a:r>
            <a:r>
              <a:rPr sz="1150" b="1" spc="-35" dirty="0" smtClean="0">
                <a:solidFill>
                  <a:srgbClr val="FFFFFF"/>
                </a:solidFill>
                <a:latin typeface="Arial"/>
                <a:cs typeface="Arial"/>
              </a:rPr>
              <a:t>r</a:t>
            </a:r>
            <a:r>
              <a:rPr sz="1150" b="1" spc="-10" dirty="0" smtClean="0">
                <a:solidFill>
                  <a:srgbClr val="FFFFFF"/>
                </a:solidFill>
                <a:latin typeface="Arial"/>
                <a:cs typeface="Arial"/>
              </a:rPr>
              <a:t>n</a:t>
            </a:r>
            <a:r>
              <a:rPr sz="1150" b="1" spc="-190" dirty="0" smtClean="0">
                <a:solidFill>
                  <a:srgbClr val="FFFFFF"/>
                </a:solidFill>
                <a:latin typeface="Arial"/>
                <a:cs typeface="Arial"/>
              </a:rPr>
              <a:t> </a:t>
            </a:r>
            <a:r>
              <a:rPr sz="1150" b="1" spc="-10" dirty="0" smtClean="0">
                <a:solidFill>
                  <a:srgbClr val="FFFFFF"/>
                </a:solidFill>
                <a:latin typeface="Arial"/>
                <a:cs typeface="Arial"/>
              </a:rPr>
              <a:t>U</a:t>
            </a:r>
            <a:r>
              <a:rPr sz="1150" b="1" spc="15" dirty="0" smtClean="0">
                <a:solidFill>
                  <a:srgbClr val="FFFFFF"/>
                </a:solidFill>
                <a:latin typeface="Arial"/>
                <a:cs typeface="Arial"/>
              </a:rPr>
              <a:t>n</a:t>
            </a:r>
            <a:r>
              <a:rPr sz="1150" b="1" spc="-15" dirty="0" smtClean="0">
                <a:solidFill>
                  <a:srgbClr val="FFFFFF"/>
                </a:solidFill>
                <a:latin typeface="Arial"/>
                <a:cs typeface="Arial"/>
              </a:rPr>
              <a:t>i</a:t>
            </a:r>
            <a:r>
              <a:rPr sz="1150" b="1" spc="-25" dirty="0" smtClean="0">
                <a:solidFill>
                  <a:srgbClr val="FFFFFF"/>
                </a:solidFill>
                <a:latin typeface="Arial"/>
                <a:cs typeface="Arial"/>
              </a:rPr>
              <a:t>ve</a:t>
            </a:r>
            <a:r>
              <a:rPr sz="1150" b="1" spc="-35" dirty="0" smtClean="0">
                <a:solidFill>
                  <a:srgbClr val="FFFFFF"/>
                </a:solidFill>
                <a:latin typeface="Arial"/>
                <a:cs typeface="Arial"/>
              </a:rPr>
              <a:t>r</a:t>
            </a:r>
            <a:r>
              <a:rPr sz="1150" b="1" spc="-25" dirty="0" smtClean="0">
                <a:solidFill>
                  <a:srgbClr val="FFFFFF"/>
                </a:solidFill>
                <a:latin typeface="Arial"/>
                <a:cs typeface="Arial"/>
              </a:rPr>
              <a:t>s</a:t>
            </a:r>
            <a:r>
              <a:rPr sz="1150" b="1" spc="-15" dirty="0" smtClean="0">
                <a:solidFill>
                  <a:srgbClr val="FFFFFF"/>
                </a:solidFill>
                <a:latin typeface="Arial"/>
                <a:cs typeface="Arial"/>
              </a:rPr>
              <a:t>i</a:t>
            </a:r>
            <a:r>
              <a:rPr sz="1150" b="1" spc="25" dirty="0" smtClean="0">
                <a:solidFill>
                  <a:srgbClr val="FFFFFF"/>
                </a:solidFill>
                <a:latin typeface="Arial"/>
                <a:cs typeface="Arial"/>
              </a:rPr>
              <a:t>t</a:t>
            </a:r>
            <a:r>
              <a:rPr sz="1150" b="1" spc="-10" dirty="0" smtClean="0">
                <a:solidFill>
                  <a:srgbClr val="FFFFFF"/>
                </a:solidFill>
                <a:latin typeface="Arial"/>
                <a:cs typeface="Arial"/>
              </a:rPr>
              <a:t>y</a:t>
            </a:r>
            <a:endParaRPr sz="1150" dirty="0">
              <a:solidFill>
                <a:prstClr val="black"/>
              </a:solidFill>
              <a:latin typeface="Arial"/>
              <a:cs typeface="Arial"/>
            </a:endParaRPr>
          </a:p>
        </p:txBody>
      </p:sp>
      <p:sp>
        <p:nvSpPr>
          <p:cNvPr id="55" name="object 55"/>
          <p:cNvSpPr/>
          <p:nvPr/>
        </p:nvSpPr>
        <p:spPr>
          <a:xfrm>
            <a:off x="624728" y="1669429"/>
            <a:ext cx="8061513" cy="670727"/>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56" name="object 56"/>
          <p:cNvSpPr/>
          <p:nvPr/>
        </p:nvSpPr>
        <p:spPr>
          <a:xfrm>
            <a:off x="756452" y="1906156"/>
            <a:ext cx="184413" cy="184121"/>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57" name="object 57"/>
          <p:cNvSpPr/>
          <p:nvPr/>
        </p:nvSpPr>
        <p:spPr>
          <a:xfrm>
            <a:off x="677417" y="1722035"/>
            <a:ext cx="7877099" cy="486606"/>
          </a:xfrm>
          <a:custGeom>
            <a:avLst/>
            <a:gdLst/>
            <a:ahLst/>
            <a:cxnLst/>
            <a:rect l="l" t="t" r="r" b="b"/>
            <a:pathLst>
              <a:path w="7877099" h="486606">
                <a:moveTo>
                  <a:pt x="0" y="486606"/>
                </a:moveTo>
                <a:lnTo>
                  <a:pt x="7877099" y="486606"/>
                </a:lnTo>
                <a:lnTo>
                  <a:pt x="7877099" y="0"/>
                </a:lnTo>
                <a:lnTo>
                  <a:pt x="0" y="0"/>
                </a:lnTo>
                <a:lnTo>
                  <a:pt x="0" y="486606"/>
                </a:lnTo>
                <a:close/>
              </a:path>
            </a:pathLst>
          </a:custGeom>
          <a:solidFill>
            <a:srgbClr val="375F92"/>
          </a:solidFill>
        </p:spPr>
        <p:txBody>
          <a:bodyPr wrap="square" lIns="0" tIns="0" rIns="0" bIns="0" rtlCol="0">
            <a:noAutofit/>
          </a:bodyPr>
          <a:lstStyle/>
          <a:p>
            <a:endParaRPr>
              <a:solidFill>
                <a:prstClr val="black"/>
              </a:solidFill>
            </a:endParaRPr>
          </a:p>
        </p:txBody>
      </p:sp>
      <p:sp>
        <p:nvSpPr>
          <p:cNvPr id="58" name="object 58"/>
          <p:cNvSpPr/>
          <p:nvPr/>
        </p:nvSpPr>
        <p:spPr>
          <a:xfrm>
            <a:off x="624728" y="1669429"/>
            <a:ext cx="447861" cy="67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59" name="object 59"/>
          <p:cNvSpPr/>
          <p:nvPr/>
        </p:nvSpPr>
        <p:spPr>
          <a:xfrm>
            <a:off x="651073" y="1787792"/>
            <a:ext cx="355654" cy="434000"/>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60" name="object 60"/>
          <p:cNvSpPr txBox="1"/>
          <p:nvPr/>
        </p:nvSpPr>
        <p:spPr>
          <a:xfrm>
            <a:off x="967683" y="2430010"/>
            <a:ext cx="939800" cy="1403985"/>
          </a:xfrm>
          <a:prstGeom prst="rect">
            <a:avLst/>
          </a:prstGeom>
        </p:spPr>
        <p:txBody>
          <a:bodyPr vert="horz" wrap="square" lIns="0" tIns="0" rIns="0" bIns="0" rtlCol="0">
            <a:noAutofit/>
          </a:bodyPr>
          <a:lstStyle/>
          <a:p>
            <a:pPr marL="12700"/>
            <a:r>
              <a:rPr sz="1550" spc="40" dirty="0" smtClean="0">
                <a:solidFill>
                  <a:srgbClr val="FFFFFF"/>
                </a:solidFill>
                <a:cs typeface="Calibri"/>
              </a:rPr>
              <a:t>(</a:t>
            </a:r>
            <a:r>
              <a:rPr sz="1550" spc="-40" dirty="0" smtClean="0">
                <a:solidFill>
                  <a:srgbClr val="FFFFFF"/>
                </a:solidFill>
                <a:cs typeface="Calibri"/>
              </a:rPr>
              <a:t>W</a:t>
            </a:r>
            <a:r>
              <a:rPr sz="1550" spc="25" dirty="0" smtClean="0">
                <a:solidFill>
                  <a:srgbClr val="FFFFFF"/>
                </a:solidFill>
                <a:cs typeface="Calibri"/>
              </a:rPr>
              <a:t>P</a:t>
            </a:r>
            <a:r>
              <a:rPr sz="1550" spc="-65" dirty="0" smtClean="0">
                <a:solidFill>
                  <a:srgbClr val="FFFFFF"/>
                </a:solidFill>
                <a:cs typeface="Calibri"/>
              </a:rPr>
              <a:t>2</a:t>
            </a:r>
            <a:r>
              <a:rPr sz="1550" dirty="0" smtClean="0">
                <a:solidFill>
                  <a:srgbClr val="FFFFFF"/>
                </a:solidFill>
                <a:cs typeface="Calibri"/>
              </a:rPr>
              <a:t>)</a:t>
            </a:r>
            <a:endParaRPr sz="1550">
              <a:solidFill>
                <a:prstClr val="black"/>
              </a:solidFill>
              <a:cs typeface="Calibri"/>
            </a:endParaRPr>
          </a:p>
          <a:p>
            <a:pPr>
              <a:lnSpc>
                <a:spcPts val="800"/>
              </a:lnSpc>
              <a:spcBef>
                <a:spcPts val="27"/>
              </a:spcBef>
            </a:pPr>
            <a:endParaRPr sz="800">
              <a:solidFill>
                <a:prstClr val="black"/>
              </a:solidFill>
            </a:endParaRPr>
          </a:p>
          <a:p>
            <a:pPr marL="41275" marR="12700">
              <a:lnSpc>
                <a:spcPct val="88000"/>
              </a:lnSpc>
            </a:pPr>
            <a:r>
              <a:rPr sz="1550" spc="10" dirty="0" smtClean="0">
                <a:solidFill>
                  <a:srgbClr val="FFFFFF"/>
                </a:solidFill>
                <a:cs typeface="Calibri"/>
              </a:rPr>
              <a:t>Sh</a:t>
            </a:r>
            <a:r>
              <a:rPr sz="1550" spc="-20" dirty="0" smtClean="0">
                <a:solidFill>
                  <a:srgbClr val="FFFFFF"/>
                </a:solidFill>
                <a:cs typeface="Calibri"/>
              </a:rPr>
              <a:t>a</a:t>
            </a:r>
            <a:r>
              <a:rPr sz="1550" spc="-25" dirty="0" smtClean="0">
                <a:solidFill>
                  <a:srgbClr val="FFFFFF"/>
                </a:solidFill>
                <a:cs typeface="Calibri"/>
              </a:rPr>
              <a:t>r</a:t>
            </a:r>
            <a:r>
              <a:rPr sz="1550" spc="-45" dirty="0" smtClean="0">
                <a:solidFill>
                  <a:srgbClr val="FFFFFF"/>
                </a:solidFill>
                <a:cs typeface="Calibri"/>
              </a:rPr>
              <a:t>i</a:t>
            </a:r>
            <a:r>
              <a:rPr sz="1550" spc="10" dirty="0" smtClean="0">
                <a:solidFill>
                  <a:srgbClr val="FFFFFF"/>
                </a:solidFill>
                <a:cs typeface="Calibri"/>
              </a:rPr>
              <a:t>n</a:t>
            </a:r>
            <a:r>
              <a:rPr sz="1550" dirty="0" smtClean="0">
                <a:solidFill>
                  <a:srgbClr val="FFFFFF"/>
                </a:solidFill>
                <a:cs typeface="Calibri"/>
              </a:rPr>
              <a:t>g</a:t>
            </a:r>
            <a:r>
              <a:rPr sz="1550" spc="-150" dirty="0" smtClean="0">
                <a:solidFill>
                  <a:srgbClr val="FFFFFF"/>
                </a:solidFill>
                <a:cs typeface="Calibri"/>
              </a:rPr>
              <a:t> </a:t>
            </a:r>
            <a:r>
              <a:rPr sz="1550" spc="5" dirty="0" smtClean="0">
                <a:solidFill>
                  <a:srgbClr val="FFFFFF"/>
                </a:solidFill>
                <a:cs typeface="Calibri"/>
              </a:rPr>
              <a:t>o</a:t>
            </a:r>
            <a:r>
              <a:rPr sz="1550" dirty="0" smtClean="0">
                <a:solidFill>
                  <a:srgbClr val="FFFFFF"/>
                </a:solidFill>
                <a:cs typeface="Calibri"/>
              </a:rPr>
              <a:t>f </a:t>
            </a:r>
            <a:r>
              <a:rPr sz="1550" spc="-25" dirty="0" smtClean="0">
                <a:solidFill>
                  <a:srgbClr val="FFFFFF"/>
                </a:solidFill>
                <a:cs typeface="Calibri"/>
              </a:rPr>
              <a:t>r</a:t>
            </a:r>
            <a:r>
              <a:rPr sz="1550" spc="55" dirty="0" smtClean="0">
                <a:solidFill>
                  <a:srgbClr val="FFFFFF"/>
                </a:solidFill>
                <a:cs typeface="Calibri"/>
              </a:rPr>
              <a:t>e</a:t>
            </a:r>
            <a:r>
              <a:rPr sz="1550" spc="10" dirty="0" smtClean="0">
                <a:solidFill>
                  <a:srgbClr val="FFFFFF"/>
                </a:solidFill>
                <a:cs typeface="Calibri"/>
              </a:rPr>
              <a:t>s</a:t>
            </a:r>
            <a:r>
              <a:rPr sz="1550" spc="5" dirty="0" smtClean="0">
                <a:solidFill>
                  <a:srgbClr val="FFFFFF"/>
                </a:solidFill>
                <a:cs typeface="Calibri"/>
              </a:rPr>
              <a:t>o</a:t>
            </a:r>
            <a:r>
              <a:rPr sz="1550" spc="10" dirty="0" smtClean="0">
                <a:solidFill>
                  <a:srgbClr val="FFFFFF"/>
                </a:solidFill>
                <a:cs typeface="Calibri"/>
              </a:rPr>
              <a:t>u</a:t>
            </a:r>
            <a:r>
              <a:rPr sz="1550" spc="-25" dirty="0" smtClean="0">
                <a:solidFill>
                  <a:srgbClr val="FFFFFF"/>
                </a:solidFill>
                <a:cs typeface="Calibri"/>
              </a:rPr>
              <a:t>r</a:t>
            </a:r>
            <a:r>
              <a:rPr sz="1550" spc="-35" dirty="0" smtClean="0">
                <a:solidFill>
                  <a:srgbClr val="FFFFFF"/>
                </a:solidFill>
                <a:cs typeface="Calibri"/>
              </a:rPr>
              <a:t>c</a:t>
            </a:r>
            <a:r>
              <a:rPr sz="1550" spc="55" dirty="0" smtClean="0">
                <a:solidFill>
                  <a:srgbClr val="FFFFFF"/>
                </a:solidFill>
                <a:cs typeface="Calibri"/>
              </a:rPr>
              <a:t>e</a:t>
            </a:r>
            <a:r>
              <a:rPr sz="1550" spc="10" dirty="0" smtClean="0">
                <a:solidFill>
                  <a:srgbClr val="FFFFFF"/>
                </a:solidFill>
                <a:cs typeface="Calibri"/>
              </a:rPr>
              <a:t>s</a:t>
            </a:r>
            <a:r>
              <a:rPr sz="1550" dirty="0" smtClean="0">
                <a:solidFill>
                  <a:srgbClr val="FFFFFF"/>
                </a:solidFill>
                <a:cs typeface="Calibri"/>
              </a:rPr>
              <a:t>: </a:t>
            </a:r>
            <a:r>
              <a:rPr sz="1550" spc="-25" dirty="0" smtClean="0">
                <a:solidFill>
                  <a:srgbClr val="FFFFFF"/>
                </a:solidFill>
                <a:cs typeface="Calibri"/>
              </a:rPr>
              <a:t>D</a:t>
            </a:r>
            <a:r>
              <a:rPr sz="1550" spc="-20" dirty="0" smtClean="0">
                <a:solidFill>
                  <a:srgbClr val="FFFFFF"/>
                </a:solidFill>
                <a:cs typeface="Calibri"/>
              </a:rPr>
              <a:t>a</a:t>
            </a:r>
            <a:r>
              <a:rPr sz="1550" dirty="0" smtClean="0">
                <a:solidFill>
                  <a:srgbClr val="FFFFFF"/>
                </a:solidFill>
                <a:cs typeface="Calibri"/>
              </a:rPr>
              <a:t>ta </a:t>
            </a:r>
            <a:r>
              <a:rPr sz="1550" spc="-45" dirty="0" smtClean="0">
                <a:solidFill>
                  <a:srgbClr val="FFFFFF"/>
                </a:solidFill>
                <a:cs typeface="Calibri"/>
              </a:rPr>
              <a:t>i</a:t>
            </a:r>
            <a:r>
              <a:rPr sz="1550" spc="10" dirty="0" smtClean="0">
                <a:solidFill>
                  <a:srgbClr val="FFFFFF"/>
                </a:solidFill>
                <a:cs typeface="Calibri"/>
              </a:rPr>
              <a:t>n</a:t>
            </a:r>
            <a:r>
              <a:rPr sz="1550" dirty="0" smtClean="0">
                <a:solidFill>
                  <a:srgbClr val="FFFFFF"/>
                </a:solidFill>
                <a:cs typeface="Calibri"/>
              </a:rPr>
              <a:t>t</a:t>
            </a:r>
            <a:r>
              <a:rPr sz="1550" spc="55" dirty="0" smtClean="0">
                <a:solidFill>
                  <a:srgbClr val="FFFFFF"/>
                </a:solidFill>
                <a:cs typeface="Calibri"/>
              </a:rPr>
              <a:t>e</a:t>
            </a:r>
            <a:r>
              <a:rPr sz="1550" spc="-5" dirty="0" smtClean="0">
                <a:solidFill>
                  <a:srgbClr val="FFFFFF"/>
                </a:solidFill>
                <a:cs typeface="Calibri"/>
              </a:rPr>
              <a:t>g</a:t>
            </a:r>
            <a:r>
              <a:rPr sz="1550" spc="-25" dirty="0" smtClean="0">
                <a:solidFill>
                  <a:srgbClr val="FFFFFF"/>
                </a:solidFill>
                <a:cs typeface="Calibri"/>
              </a:rPr>
              <a:t>r</a:t>
            </a:r>
            <a:r>
              <a:rPr sz="1550" spc="-20" dirty="0" smtClean="0">
                <a:solidFill>
                  <a:srgbClr val="FFFFFF"/>
                </a:solidFill>
                <a:cs typeface="Calibri"/>
              </a:rPr>
              <a:t>a</a:t>
            </a:r>
            <a:r>
              <a:rPr sz="1550" dirty="0" smtClean="0">
                <a:solidFill>
                  <a:srgbClr val="FFFFFF"/>
                </a:solidFill>
                <a:cs typeface="Calibri"/>
              </a:rPr>
              <a:t>t</a:t>
            </a:r>
            <a:r>
              <a:rPr sz="1550" spc="-45" dirty="0" smtClean="0">
                <a:solidFill>
                  <a:srgbClr val="FFFFFF"/>
                </a:solidFill>
                <a:cs typeface="Calibri"/>
              </a:rPr>
              <a:t>i</a:t>
            </a:r>
            <a:r>
              <a:rPr sz="1550" spc="5" dirty="0" smtClean="0">
                <a:solidFill>
                  <a:srgbClr val="FFFFFF"/>
                </a:solidFill>
                <a:cs typeface="Calibri"/>
              </a:rPr>
              <a:t>o</a:t>
            </a:r>
            <a:r>
              <a:rPr sz="1550" dirty="0" smtClean="0">
                <a:solidFill>
                  <a:srgbClr val="FFFFFF"/>
                </a:solidFill>
                <a:cs typeface="Calibri"/>
              </a:rPr>
              <a:t>n </a:t>
            </a:r>
            <a:r>
              <a:rPr sz="1550" spc="-20" dirty="0" smtClean="0">
                <a:solidFill>
                  <a:srgbClr val="FFFFFF"/>
                </a:solidFill>
                <a:cs typeface="Calibri"/>
              </a:rPr>
              <a:t>a</a:t>
            </a:r>
            <a:r>
              <a:rPr sz="1550" spc="10" dirty="0" smtClean="0">
                <a:solidFill>
                  <a:srgbClr val="FFFFFF"/>
                </a:solidFill>
                <a:cs typeface="Calibri"/>
              </a:rPr>
              <a:t>n</a:t>
            </a:r>
            <a:r>
              <a:rPr sz="1550" dirty="0" smtClean="0">
                <a:solidFill>
                  <a:srgbClr val="FFFFFF"/>
                </a:solidFill>
                <a:cs typeface="Calibri"/>
              </a:rPr>
              <a:t>d</a:t>
            </a:r>
            <a:endParaRPr sz="1550">
              <a:solidFill>
                <a:prstClr val="black"/>
              </a:solidFill>
              <a:cs typeface="Calibri"/>
            </a:endParaRPr>
          </a:p>
        </p:txBody>
      </p:sp>
      <p:sp>
        <p:nvSpPr>
          <p:cNvPr id="61" name="object 61"/>
          <p:cNvSpPr txBox="1"/>
          <p:nvPr/>
        </p:nvSpPr>
        <p:spPr>
          <a:xfrm>
            <a:off x="735203" y="2525764"/>
            <a:ext cx="140970" cy="1482725"/>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spc="-40" dirty="0" smtClean="0">
                <a:solidFill>
                  <a:srgbClr val="FFFFFF"/>
                </a:solidFill>
                <a:cs typeface="Calibri"/>
              </a:rPr>
              <a:t>L</a:t>
            </a:r>
            <a:r>
              <a:rPr sz="800" b="1" dirty="0" smtClean="0">
                <a:solidFill>
                  <a:srgbClr val="FFFFFF"/>
                </a:solidFill>
                <a:cs typeface="Calibri"/>
              </a:rPr>
              <a:t>,</a:t>
            </a:r>
            <a:r>
              <a:rPr sz="800" b="1" spc="25" dirty="0" smtClean="0">
                <a:solidFill>
                  <a:srgbClr val="FFFFFF"/>
                </a:solidFill>
                <a:cs typeface="Calibri"/>
              </a:rPr>
              <a:t> </a:t>
            </a:r>
            <a:r>
              <a:rPr sz="800" b="1" dirty="0" smtClean="0">
                <a:solidFill>
                  <a:srgbClr val="FFFFFF"/>
                </a:solidFill>
                <a:cs typeface="Calibri"/>
              </a:rPr>
              <a:t>M</a:t>
            </a:r>
            <a:r>
              <a:rPr sz="800" b="1" spc="55" dirty="0" smtClean="0">
                <a:solidFill>
                  <a:srgbClr val="FFFFFF"/>
                </a:solidFill>
                <a:cs typeface="Calibri"/>
              </a:rPr>
              <a:t>B</a:t>
            </a:r>
            <a:r>
              <a:rPr sz="800" b="1" spc="-40" dirty="0" smtClean="0">
                <a:solidFill>
                  <a:srgbClr val="FFFFFF"/>
                </a:solidFill>
                <a:cs typeface="Calibri"/>
              </a:rPr>
              <a:t>X</a:t>
            </a:r>
            <a:r>
              <a:rPr sz="800" b="1" dirty="0" smtClean="0">
                <a:solidFill>
                  <a:srgbClr val="FFFFFF"/>
                </a:solidFill>
                <a:cs typeface="Calibri"/>
              </a:rPr>
              <a:t>,</a:t>
            </a:r>
            <a:r>
              <a:rPr sz="800" b="1" spc="5" dirty="0" smtClean="0">
                <a:solidFill>
                  <a:srgbClr val="FFFFFF"/>
                </a:solidFill>
                <a:cs typeface="Calibri"/>
              </a:rPr>
              <a:t> </a:t>
            </a:r>
            <a:r>
              <a:rPr sz="800" b="1" spc="-20" dirty="0" smtClean="0">
                <a:solidFill>
                  <a:srgbClr val="FFFFFF"/>
                </a:solidFill>
                <a:cs typeface="Calibri"/>
              </a:rPr>
              <a:t>U</a:t>
            </a:r>
            <a:r>
              <a:rPr sz="800" b="1" spc="-30" dirty="0" smtClean="0">
                <a:solidFill>
                  <a:srgbClr val="FFFFFF"/>
                </a:solidFill>
                <a:cs typeface="Calibri"/>
              </a:rPr>
              <a:t>o</a:t>
            </a:r>
            <a:r>
              <a:rPr sz="800" b="1" spc="-20" dirty="0" smtClean="0">
                <a:solidFill>
                  <a:srgbClr val="FFFFFF"/>
                </a:solidFill>
                <a:cs typeface="Calibri"/>
              </a:rPr>
              <a:t>I</a:t>
            </a:r>
            <a:r>
              <a:rPr sz="800" b="1" dirty="0" smtClean="0">
                <a:solidFill>
                  <a:srgbClr val="FFFFFF"/>
                </a:solidFill>
                <a:cs typeface="Calibri"/>
              </a:rPr>
              <a:t>,</a:t>
            </a:r>
            <a:r>
              <a:rPr sz="800" b="1" spc="25" dirty="0" smtClean="0">
                <a:solidFill>
                  <a:srgbClr val="FFFFFF"/>
                </a:solidFill>
                <a:cs typeface="Calibri"/>
              </a:rPr>
              <a:t> </a:t>
            </a:r>
            <a:r>
              <a:rPr sz="800" b="1" spc="10" dirty="0" smtClean="0">
                <a:solidFill>
                  <a:srgbClr val="FFFFFF"/>
                </a:solidFill>
                <a:cs typeface="Calibri"/>
              </a:rPr>
              <a:t>E</a:t>
            </a:r>
            <a:r>
              <a:rPr sz="800" b="1" dirty="0" smtClean="0">
                <a:solidFill>
                  <a:srgbClr val="FFFFFF"/>
                </a:solidFill>
                <a:cs typeface="Calibri"/>
              </a:rPr>
              <a:t>M</a:t>
            </a:r>
            <a:r>
              <a:rPr sz="800" b="1" spc="-25" dirty="0" smtClean="0">
                <a:solidFill>
                  <a:srgbClr val="FFFFFF"/>
                </a:solidFill>
                <a:cs typeface="Calibri"/>
              </a:rPr>
              <a:t>C</a:t>
            </a:r>
            <a:r>
              <a:rPr sz="800" b="1" dirty="0" smtClean="0">
                <a:solidFill>
                  <a:srgbClr val="FFFFFF"/>
                </a:solidFill>
                <a:cs typeface="Calibri"/>
              </a:rPr>
              <a:t>,</a:t>
            </a:r>
            <a:r>
              <a:rPr sz="800" b="1" spc="25" dirty="0" smtClean="0">
                <a:solidFill>
                  <a:srgbClr val="FFFFFF"/>
                </a:solidFill>
                <a:cs typeface="Calibri"/>
              </a:rPr>
              <a:t> </a:t>
            </a:r>
            <a:r>
              <a:rPr sz="800" b="1" dirty="0" smtClean="0">
                <a:solidFill>
                  <a:srgbClr val="FFFFFF"/>
                </a:solidFill>
                <a:cs typeface="Calibri"/>
              </a:rPr>
              <a:t>HM</a:t>
            </a:r>
            <a:r>
              <a:rPr sz="800" b="1" spc="-10" dirty="0" smtClean="0">
                <a:solidFill>
                  <a:srgbClr val="FFFFFF"/>
                </a:solidFill>
                <a:cs typeface="Calibri"/>
              </a:rPr>
              <a:t>G</a:t>
            </a:r>
            <a:r>
              <a:rPr sz="800" b="1" spc="-20" dirty="0" smtClean="0">
                <a:solidFill>
                  <a:srgbClr val="FFFFFF"/>
                </a:solidFill>
                <a:cs typeface="Calibri"/>
              </a:rPr>
              <a:t>U</a:t>
            </a:r>
            <a:r>
              <a:rPr sz="800" b="1" dirty="0" smtClean="0">
                <a:solidFill>
                  <a:srgbClr val="FFFFFF"/>
                </a:solidFill>
                <a:cs typeface="Calibri"/>
              </a:rPr>
              <a:t>,</a:t>
            </a:r>
            <a:r>
              <a:rPr sz="800" b="1" spc="25" dirty="0" smtClean="0">
                <a:solidFill>
                  <a:srgbClr val="FFFFFF"/>
                </a:solidFill>
                <a:cs typeface="Calibri"/>
              </a:rPr>
              <a:t> </a:t>
            </a:r>
            <a:r>
              <a:rPr sz="800" b="1" spc="-25" dirty="0" smtClean="0">
                <a:solidFill>
                  <a:srgbClr val="FFFFFF"/>
                </a:solidFill>
                <a:cs typeface="Calibri"/>
              </a:rPr>
              <a:t>NW</a:t>
            </a:r>
            <a:r>
              <a:rPr sz="800" b="1" dirty="0" smtClean="0">
                <a:solidFill>
                  <a:srgbClr val="FFFFFF"/>
                </a:solidFill>
                <a:cs typeface="Calibri"/>
              </a:rPr>
              <a:t>U</a:t>
            </a:r>
            <a:endParaRPr sz="800">
              <a:solidFill>
                <a:prstClr val="black"/>
              </a:solidFill>
              <a:cs typeface="Calibri"/>
            </a:endParaRPr>
          </a:p>
        </p:txBody>
      </p:sp>
      <p:sp>
        <p:nvSpPr>
          <p:cNvPr id="62" name="object 62"/>
          <p:cNvSpPr txBox="1"/>
          <p:nvPr/>
        </p:nvSpPr>
        <p:spPr>
          <a:xfrm>
            <a:off x="2563652" y="2430010"/>
            <a:ext cx="1145540" cy="981075"/>
          </a:xfrm>
          <a:prstGeom prst="rect">
            <a:avLst/>
          </a:prstGeom>
        </p:spPr>
        <p:txBody>
          <a:bodyPr vert="horz" wrap="square" lIns="0" tIns="0" rIns="0" bIns="0" rtlCol="0">
            <a:noAutofit/>
          </a:bodyPr>
          <a:lstStyle/>
          <a:p>
            <a:pPr marL="12700"/>
            <a:r>
              <a:rPr sz="1550" spc="40" dirty="0" smtClean="0">
                <a:solidFill>
                  <a:srgbClr val="FFFFFF"/>
                </a:solidFill>
                <a:cs typeface="Calibri"/>
              </a:rPr>
              <a:t>(</a:t>
            </a:r>
            <a:r>
              <a:rPr sz="1550" spc="-40" dirty="0" smtClean="0">
                <a:solidFill>
                  <a:srgbClr val="FFFFFF"/>
                </a:solidFill>
                <a:cs typeface="Calibri"/>
              </a:rPr>
              <a:t>W</a:t>
            </a:r>
            <a:r>
              <a:rPr sz="1550" spc="20" dirty="0" smtClean="0">
                <a:solidFill>
                  <a:srgbClr val="FFFFFF"/>
                </a:solidFill>
                <a:cs typeface="Calibri"/>
              </a:rPr>
              <a:t>P</a:t>
            </a:r>
            <a:r>
              <a:rPr sz="1550" spc="-65" dirty="0" smtClean="0">
                <a:solidFill>
                  <a:srgbClr val="FFFFFF"/>
                </a:solidFill>
                <a:cs typeface="Calibri"/>
              </a:rPr>
              <a:t>3</a:t>
            </a:r>
            <a:r>
              <a:rPr sz="1550" dirty="0" smtClean="0">
                <a:solidFill>
                  <a:srgbClr val="FFFFFF"/>
                </a:solidFill>
                <a:cs typeface="Calibri"/>
              </a:rPr>
              <a:t>)</a:t>
            </a:r>
            <a:endParaRPr sz="1550">
              <a:solidFill>
                <a:prstClr val="black"/>
              </a:solidFill>
              <a:cs typeface="Calibri"/>
            </a:endParaRPr>
          </a:p>
          <a:p>
            <a:pPr>
              <a:lnSpc>
                <a:spcPts val="650"/>
              </a:lnSpc>
              <a:spcBef>
                <a:spcPts val="47"/>
              </a:spcBef>
            </a:pPr>
            <a:endParaRPr sz="650">
              <a:solidFill>
                <a:prstClr val="black"/>
              </a:solidFill>
            </a:endParaRPr>
          </a:p>
          <a:p>
            <a:pPr marL="41275" marR="12700">
              <a:lnSpc>
                <a:spcPct val="89300"/>
              </a:lnSpc>
            </a:pPr>
            <a:r>
              <a:rPr sz="1550" spc="-25" dirty="0" smtClean="0">
                <a:solidFill>
                  <a:srgbClr val="FFFFFF"/>
                </a:solidFill>
                <a:cs typeface="Calibri"/>
              </a:rPr>
              <a:t>B</a:t>
            </a:r>
            <a:r>
              <a:rPr sz="1550" spc="-50" dirty="0" smtClean="0">
                <a:solidFill>
                  <a:srgbClr val="FFFFFF"/>
                </a:solidFill>
                <a:cs typeface="Calibri"/>
              </a:rPr>
              <a:t>i</a:t>
            </a:r>
            <a:r>
              <a:rPr sz="1550" dirty="0" smtClean="0">
                <a:solidFill>
                  <a:srgbClr val="FFFFFF"/>
                </a:solidFill>
                <a:cs typeface="Calibri"/>
              </a:rPr>
              <a:t>om</a:t>
            </a:r>
            <a:r>
              <a:rPr sz="1550" spc="-25" dirty="0" smtClean="0">
                <a:solidFill>
                  <a:srgbClr val="FFFFFF"/>
                </a:solidFill>
                <a:cs typeface="Calibri"/>
              </a:rPr>
              <a:t>a</a:t>
            </a:r>
            <a:r>
              <a:rPr sz="1550" spc="-30" dirty="0" smtClean="0">
                <a:solidFill>
                  <a:srgbClr val="FFFFFF"/>
                </a:solidFill>
                <a:cs typeface="Calibri"/>
              </a:rPr>
              <a:t>r</a:t>
            </a:r>
            <a:r>
              <a:rPr sz="1550" spc="10" dirty="0" smtClean="0">
                <a:solidFill>
                  <a:srgbClr val="FFFFFF"/>
                </a:solidFill>
                <a:cs typeface="Calibri"/>
              </a:rPr>
              <a:t>k</a:t>
            </a:r>
            <a:r>
              <a:rPr sz="1550" spc="50" dirty="0" smtClean="0">
                <a:solidFill>
                  <a:srgbClr val="FFFFFF"/>
                </a:solidFill>
                <a:cs typeface="Calibri"/>
              </a:rPr>
              <a:t>e</a:t>
            </a:r>
            <a:r>
              <a:rPr sz="1550" dirty="0" smtClean="0">
                <a:solidFill>
                  <a:srgbClr val="FFFFFF"/>
                </a:solidFill>
                <a:cs typeface="Calibri"/>
              </a:rPr>
              <a:t>r </a:t>
            </a:r>
            <a:r>
              <a:rPr sz="1550" spc="5" dirty="0" smtClean="0">
                <a:solidFill>
                  <a:srgbClr val="FFFFFF"/>
                </a:solidFill>
                <a:cs typeface="Calibri"/>
              </a:rPr>
              <a:t>d</a:t>
            </a:r>
            <a:r>
              <a:rPr sz="1550" spc="-50" dirty="0" smtClean="0">
                <a:solidFill>
                  <a:srgbClr val="FFFFFF"/>
                </a:solidFill>
                <a:cs typeface="Calibri"/>
              </a:rPr>
              <a:t>i</a:t>
            </a:r>
            <a:r>
              <a:rPr sz="1550" spc="10" dirty="0" smtClean="0">
                <a:solidFill>
                  <a:srgbClr val="FFFFFF"/>
                </a:solidFill>
                <a:cs typeface="Calibri"/>
              </a:rPr>
              <a:t>s</a:t>
            </a:r>
            <a:r>
              <a:rPr sz="1550" spc="-40" dirty="0" smtClean="0">
                <a:solidFill>
                  <a:srgbClr val="FFFFFF"/>
                </a:solidFill>
                <a:cs typeface="Calibri"/>
              </a:rPr>
              <a:t>c</a:t>
            </a:r>
            <a:r>
              <a:rPr sz="1550" spc="5" dirty="0" smtClean="0">
                <a:solidFill>
                  <a:srgbClr val="FFFFFF"/>
                </a:solidFill>
                <a:cs typeface="Calibri"/>
              </a:rPr>
              <a:t>o</a:t>
            </a:r>
            <a:r>
              <a:rPr sz="1550" spc="20" dirty="0" smtClean="0">
                <a:solidFill>
                  <a:srgbClr val="FFFFFF"/>
                </a:solidFill>
                <a:cs typeface="Calibri"/>
              </a:rPr>
              <a:t>v</a:t>
            </a:r>
            <a:r>
              <a:rPr sz="1550" spc="50" dirty="0" smtClean="0">
                <a:solidFill>
                  <a:srgbClr val="FFFFFF"/>
                </a:solidFill>
                <a:cs typeface="Calibri"/>
              </a:rPr>
              <a:t>e</a:t>
            </a:r>
            <a:r>
              <a:rPr sz="1550" spc="-25" dirty="0" smtClean="0">
                <a:solidFill>
                  <a:srgbClr val="FFFFFF"/>
                </a:solidFill>
                <a:cs typeface="Calibri"/>
              </a:rPr>
              <a:t>r</a:t>
            </a:r>
            <a:r>
              <a:rPr sz="1550" dirty="0" smtClean="0">
                <a:solidFill>
                  <a:srgbClr val="FFFFFF"/>
                </a:solidFill>
                <a:cs typeface="Calibri"/>
              </a:rPr>
              <a:t>y</a:t>
            </a:r>
            <a:r>
              <a:rPr sz="1550" spc="-125" dirty="0" smtClean="0">
                <a:solidFill>
                  <a:srgbClr val="FFFFFF"/>
                </a:solidFill>
                <a:cs typeface="Calibri"/>
              </a:rPr>
              <a:t> </a:t>
            </a:r>
            <a:r>
              <a:rPr sz="1550" spc="-25" dirty="0" smtClean="0">
                <a:solidFill>
                  <a:srgbClr val="FFFFFF"/>
                </a:solidFill>
                <a:cs typeface="Calibri"/>
              </a:rPr>
              <a:t>a</a:t>
            </a:r>
            <a:r>
              <a:rPr sz="1550" spc="5" dirty="0" smtClean="0">
                <a:solidFill>
                  <a:srgbClr val="FFFFFF"/>
                </a:solidFill>
                <a:cs typeface="Calibri"/>
              </a:rPr>
              <a:t>n</a:t>
            </a:r>
            <a:r>
              <a:rPr sz="1550" dirty="0" smtClean="0">
                <a:solidFill>
                  <a:srgbClr val="FFFFFF"/>
                </a:solidFill>
                <a:cs typeface="Calibri"/>
              </a:rPr>
              <a:t>d </a:t>
            </a:r>
            <a:r>
              <a:rPr sz="1550" spc="-50" dirty="0" smtClean="0">
                <a:solidFill>
                  <a:srgbClr val="FFFFFF"/>
                </a:solidFill>
                <a:cs typeface="Calibri"/>
              </a:rPr>
              <a:t>i</a:t>
            </a:r>
            <a:r>
              <a:rPr sz="1550" spc="5" dirty="0" smtClean="0">
                <a:solidFill>
                  <a:srgbClr val="FFFFFF"/>
                </a:solidFill>
                <a:cs typeface="Calibri"/>
              </a:rPr>
              <a:t>d</a:t>
            </a:r>
            <a:r>
              <a:rPr sz="1550" spc="50" dirty="0" smtClean="0">
                <a:solidFill>
                  <a:srgbClr val="FFFFFF"/>
                </a:solidFill>
                <a:cs typeface="Calibri"/>
              </a:rPr>
              <a:t>e</a:t>
            </a:r>
            <a:r>
              <a:rPr sz="1550" spc="5" dirty="0" smtClean="0">
                <a:solidFill>
                  <a:srgbClr val="FFFFFF"/>
                </a:solidFill>
                <a:cs typeface="Calibri"/>
              </a:rPr>
              <a:t>n</a:t>
            </a:r>
            <a:r>
              <a:rPr sz="1550" dirty="0" smtClean="0">
                <a:solidFill>
                  <a:srgbClr val="FFFFFF"/>
                </a:solidFill>
                <a:cs typeface="Calibri"/>
              </a:rPr>
              <a:t>t</a:t>
            </a:r>
            <a:r>
              <a:rPr sz="1550" spc="-55" dirty="0" smtClean="0">
                <a:solidFill>
                  <a:srgbClr val="FFFFFF"/>
                </a:solidFill>
                <a:cs typeface="Calibri"/>
              </a:rPr>
              <a:t>i</a:t>
            </a:r>
            <a:r>
              <a:rPr sz="1550" spc="40" dirty="0" smtClean="0">
                <a:solidFill>
                  <a:srgbClr val="FFFFFF"/>
                </a:solidFill>
                <a:cs typeface="Calibri"/>
              </a:rPr>
              <a:t>f</a:t>
            </a:r>
            <a:r>
              <a:rPr sz="1550" spc="-50" dirty="0" smtClean="0">
                <a:solidFill>
                  <a:srgbClr val="FFFFFF"/>
                </a:solidFill>
                <a:cs typeface="Calibri"/>
              </a:rPr>
              <a:t>i</a:t>
            </a:r>
            <a:r>
              <a:rPr sz="1550" spc="-40" dirty="0" smtClean="0">
                <a:solidFill>
                  <a:srgbClr val="FFFFFF"/>
                </a:solidFill>
                <a:cs typeface="Calibri"/>
              </a:rPr>
              <a:t>c</a:t>
            </a:r>
            <a:r>
              <a:rPr sz="1550" spc="-25" dirty="0" smtClean="0">
                <a:solidFill>
                  <a:srgbClr val="FFFFFF"/>
                </a:solidFill>
                <a:cs typeface="Calibri"/>
              </a:rPr>
              <a:t>a</a:t>
            </a:r>
            <a:r>
              <a:rPr sz="1550" dirty="0" smtClean="0">
                <a:solidFill>
                  <a:srgbClr val="FFFFFF"/>
                </a:solidFill>
                <a:cs typeface="Calibri"/>
              </a:rPr>
              <a:t>t</a:t>
            </a:r>
            <a:r>
              <a:rPr sz="1550" spc="-55" dirty="0" smtClean="0">
                <a:solidFill>
                  <a:srgbClr val="FFFFFF"/>
                </a:solidFill>
                <a:cs typeface="Calibri"/>
              </a:rPr>
              <a:t>i</a:t>
            </a:r>
            <a:r>
              <a:rPr sz="1550" spc="5" dirty="0" smtClean="0">
                <a:solidFill>
                  <a:srgbClr val="FFFFFF"/>
                </a:solidFill>
                <a:cs typeface="Calibri"/>
              </a:rPr>
              <a:t>o</a:t>
            </a:r>
            <a:r>
              <a:rPr sz="1550" dirty="0" smtClean="0">
                <a:solidFill>
                  <a:srgbClr val="FFFFFF"/>
                </a:solidFill>
                <a:cs typeface="Calibri"/>
              </a:rPr>
              <a:t>n</a:t>
            </a:r>
            <a:endParaRPr sz="1550">
              <a:solidFill>
                <a:prstClr val="black"/>
              </a:solidFill>
              <a:cs typeface="Calibri"/>
            </a:endParaRPr>
          </a:p>
        </p:txBody>
      </p:sp>
      <p:sp>
        <p:nvSpPr>
          <p:cNvPr id="63" name="object 63"/>
          <p:cNvSpPr txBox="1"/>
          <p:nvPr/>
        </p:nvSpPr>
        <p:spPr>
          <a:xfrm>
            <a:off x="2331260" y="2524647"/>
            <a:ext cx="140970" cy="415290"/>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spc="-40" dirty="0" smtClean="0">
                <a:solidFill>
                  <a:srgbClr val="FFFFFF"/>
                </a:solidFill>
                <a:cs typeface="Calibri"/>
              </a:rPr>
              <a:t>L</a:t>
            </a:r>
            <a:r>
              <a:rPr sz="800" b="1" dirty="0" smtClean="0">
                <a:solidFill>
                  <a:srgbClr val="FFFFFF"/>
                </a:solidFill>
                <a:cs typeface="Calibri"/>
              </a:rPr>
              <a:t>,</a:t>
            </a:r>
            <a:r>
              <a:rPr sz="800" b="1" spc="25" dirty="0" smtClean="0">
                <a:solidFill>
                  <a:srgbClr val="FFFFFF"/>
                </a:solidFill>
                <a:cs typeface="Calibri"/>
              </a:rPr>
              <a:t> </a:t>
            </a:r>
            <a:r>
              <a:rPr sz="800" b="1" dirty="0" smtClean="0">
                <a:solidFill>
                  <a:srgbClr val="FFFFFF"/>
                </a:solidFill>
                <a:cs typeface="Calibri"/>
              </a:rPr>
              <a:t>M</a:t>
            </a:r>
            <a:r>
              <a:rPr sz="800" b="1" spc="55" dirty="0" smtClean="0">
                <a:solidFill>
                  <a:srgbClr val="FFFFFF"/>
                </a:solidFill>
                <a:cs typeface="Calibri"/>
              </a:rPr>
              <a:t>B</a:t>
            </a:r>
            <a:r>
              <a:rPr sz="800" b="1" dirty="0" smtClean="0">
                <a:solidFill>
                  <a:srgbClr val="FFFFFF"/>
                </a:solidFill>
                <a:cs typeface="Calibri"/>
              </a:rPr>
              <a:t>X</a:t>
            </a:r>
            <a:endParaRPr sz="800">
              <a:solidFill>
                <a:prstClr val="black"/>
              </a:solidFill>
              <a:cs typeface="Calibri"/>
            </a:endParaRPr>
          </a:p>
        </p:txBody>
      </p:sp>
      <p:sp>
        <p:nvSpPr>
          <p:cNvPr id="64" name="object 64"/>
          <p:cNvSpPr txBox="1"/>
          <p:nvPr/>
        </p:nvSpPr>
        <p:spPr>
          <a:xfrm>
            <a:off x="4159445" y="2430010"/>
            <a:ext cx="887730" cy="783590"/>
          </a:xfrm>
          <a:prstGeom prst="rect">
            <a:avLst/>
          </a:prstGeom>
        </p:spPr>
        <p:txBody>
          <a:bodyPr vert="horz" wrap="square" lIns="0" tIns="0" rIns="0" bIns="0" rtlCol="0">
            <a:noAutofit/>
          </a:bodyPr>
          <a:lstStyle/>
          <a:p>
            <a:pPr marL="12700"/>
            <a:r>
              <a:rPr sz="1550" spc="45" dirty="0" smtClean="0">
                <a:solidFill>
                  <a:srgbClr val="FFFFFF"/>
                </a:solidFill>
                <a:cs typeface="Calibri"/>
              </a:rPr>
              <a:t>(</a:t>
            </a:r>
            <a:r>
              <a:rPr sz="1550" spc="-40" dirty="0" smtClean="0">
                <a:solidFill>
                  <a:srgbClr val="FFFFFF"/>
                </a:solidFill>
                <a:cs typeface="Calibri"/>
              </a:rPr>
              <a:t>W</a:t>
            </a:r>
            <a:r>
              <a:rPr sz="1550" spc="25" dirty="0" smtClean="0">
                <a:solidFill>
                  <a:srgbClr val="FFFFFF"/>
                </a:solidFill>
                <a:cs typeface="Calibri"/>
              </a:rPr>
              <a:t>P</a:t>
            </a:r>
            <a:r>
              <a:rPr sz="1550" spc="-65" dirty="0" smtClean="0">
                <a:solidFill>
                  <a:srgbClr val="FFFFFF"/>
                </a:solidFill>
                <a:cs typeface="Calibri"/>
              </a:rPr>
              <a:t>4</a:t>
            </a:r>
            <a:r>
              <a:rPr sz="1550" dirty="0" smtClean="0">
                <a:solidFill>
                  <a:srgbClr val="FFFFFF"/>
                </a:solidFill>
                <a:cs typeface="Calibri"/>
              </a:rPr>
              <a:t>)</a:t>
            </a:r>
            <a:endParaRPr sz="1550">
              <a:solidFill>
                <a:prstClr val="black"/>
              </a:solidFill>
              <a:cs typeface="Calibri"/>
            </a:endParaRPr>
          </a:p>
          <a:p>
            <a:pPr>
              <a:lnSpc>
                <a:spcPts val="600"/>
              </a:lnSpc>
              <a:spcBef>
                <a:spcPts val="4"/>
              </a:spcBef>
            </a:pPr>
            <a:endParaRPr sz="600">
              <a:solidFill>
                <a:prstClr val="black"/>
              </a:solidFill>
            </a:endParaRPr>
          </a:p>
          <a:p>
            <a:pPr marL="41910"/>
            <a:r>
              <a:rPr sz="1550" spc="-25" dirty="0" smtClean="0">
                <a:solidFill>
                  <a:srgbClr val="FFFFFF"/>
                </a:solidFill>
                <a:cs typeface="Calibri"/>
              </a:rPr>
              <a:t>B</a:t>
            </a:r>
            <a:r>
              <a:rPr sz="1550" spc="-50" dirty="0" smtClean="0">
                <a:solidFill>
                  <a:srgbClr val="FFFFFF"/>
                </a:solidFill>
                <a:cs typeface="Calibri"/>
              </a:rPr>
              <a:t>i</a:t>
            </a:r>
            <a:r>
              <a:rPr sz="1550" dirty="0" smtClean="0">
                <a:solidFill>
                  <a:srgbClr val="FFFFFF"/>
                </a:solidFill>
                <a:cs typeface="Calibri"/>
              </a:rPr>
              <a:t>om</a:t>
            </a:r>
            <a:r>
              <a:rPr sz="1550" spc="-30" dirty="0" smtClean="0">
                <a:solidFill>
                  <a:srgbClr val="FFFFFF"/>
                </a:solidFill>
                <a:cs typeface="Calibri"/>
              </a:rPr>
              <a:t>ar</a:t>
            </a:r>
            <a:r>
              <a:rPr sz="1550" spc="10" dirty="0" smtClean="0">
                <a:solidFill>
                  <a:srgbClr val="FFFFFF"/>
                </a:solidFill>
                <a:cs typeface="Calibri"/>
              </a:rPr>
              <a:t>k</a:t>
            </a:r>
            <a:r>
              <a:rPr sz="1550" spc="50" dirty="0" smtClean="0">
                <a:solidFill>
                  <a:srgbClr val="FFFFFF"/>
                </a:solidFill>
                <a:cs typeface="Calibri"/>
              </a:rPr>
              <a:t>e</a:t>
            </a:r>
            <a:r>
              <a:rPr sz="1550" dirty="0" smtClean="0">
                <a:solidFill>
                  <a:srgbClr val="FFFFFF"/>
                </a:solidFill>
                <a:cs typeface="Calibri"/>
              </a:rPr>
              <a:t>r</a:t>
            </a:r>
            <a:endParaRPr sz="1550">
              <a:solidFill>
                <a:prstClr val="black"/>
              </a:solidFill>
              <a:cs typeface="Calibri"/>
            </a:endParaRPr>
          </a:p>
          <a:p>
            <a:pPr marL="41910">
              <a:lnSpc>
                <a:spcPts val="1664"/>
              </a:lnSpc>
            </a:pPr>
            <a:r>
              <a:rPr sz="1550" spc="20" dirty="0" smtClean="0">
                <a:solidFill>
                  <a:srgbClr val="FFFFFF"/>
                </a:solidFill>
                <a:cs typeface="Calibri"/>
              </a:rPr>
              <a:t>v</a:t>
            </a:r>
            <a:r>
              <a:rPr sz="1550" spc="-25" dirty="0" smtClean="0">
                <a:solidFill>
                  <a:srgbClr val="FFFFFF"/>
                </a:solidFill>
                <a:cs typeface="Calibri"/>
              </a:rPr>
              <a:t>a</a:t>
            </a:r>
            <a:r>
              <a:rPr sz="1550" spc="-50" dirty="0" smtClean="0">
                <a:solidFill>
                  <a:srgbClr val="FFFFFF"/>
                </a:solidFill>
                <a:cs typeface="Calibri"/>
              </a:rPr>
              <a:t>li</a:t>
            </a:r>
            <a:r>
              <a:rPr sz="1550" spc="5" dirty="0" smtClean="0">
                <a:solidFill>
                  <a:srgbClr val="FFFFFF"/>
                </a:solidFill>
                <a:cs typeface="Calibri"/>
              </a:rPr>
              <a:t>d</a:t>
            </a:r>
            <a:r>
              <a:rPr sz="1550" spc="-25" dirty="0" smtClean="0">
                <a:solidFill>
                  <a:srgbClr val="FFFFFF"/>
                </a:solidFill>
                <a:cs typeface="Calibri"/>
              </a:rPr>
              <a:t>a</a:t>
            </a:r>
            <a:r>
              <a:rPr sz="1550" dirty="0" smtClean="0">
                <a:solidFill>
                  <a:srgbClr val="FFFFFF"/>
                </a:solidFill>
                <a:cs typeface="Calibri"/>
              </a:rPr>
              <a:t>t</a:t>
            </a:r>
            <a:r>
              <a:rPr sz="1550" spc="-55" dirty="0" smtClean="0">
                <a:solidFill>
                  <a:srgbClr val="FFFFFF"/>
                </a:solidFill>
                <a:cs typeface="Calibri"/>
              </a:rPr>
              <a:t>i</a:t>
            </a:r>
            <a:r>
              <a:rPr sz="1550" spc="5" dirty="0" smtClean="0">
                <a:solidFill>
                  <a:srgbClr val="FFFFFF"/>
                </a:solidFill>
                <a:cs typeface="Calibri"/>
              </a:rPr>
              <a:t>o</a:t>
            </a:r>
            <a:r>
              <a:rPr sz="1550" dirty="0" smtClean="0">
                <a:solidFill>
                  <a:srgbClr val="FFFFFF"/>
                </a:solidFill>
                <a:cs typeface="Calibri"/>
              </a:rPr>
              <a:t>n</a:t>
            </a:r>
            <a:endParaRPr sz="1550">
              <a:solidFill>
                <a:prstClr val="black"/>
              </a:solidFill>
              <a:cs typeface="Calibri"/>
            </a:endParaRPr>
          </a:p>
        </p:txBody>
      </p:sp>
      <p:sp>
        <p:nvSpPr>
          <p:cNvPr id="65" name="object 65"/>
          <p:cNvSpPr txBox="1"/>
          <p:nvPr/>
        </p:nvSpPr>
        <p:spPr>
          <a:xfrm>
            <a:off x="3927405" y="2524187"/>
            <a:ext cx="140970" cy="415290"/>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spc="-40" dirty="0" smtClean="0">
                <a:solidFill>
                  <a:srgbClr val="FFFFFF"/>
                </a:solidFill>
                <a:cs typeface="Calibri"/>
              </a:rPr>
              <a:t>L</a:t>
            </a:r>
            <a:r>
              <a:rPr sz="800" b="1" dirty="0" smtClean="0">
                <a:solidFill>
                  <a:srgbClr val="FFFFFF"/>
                </a:solidFill>
                <a:cs typeface="Calibri"/>
              </a:rPr>
              <a:t>,</a:t>
            </a:r>
            <a:r>
              <a:rPr sz="800" b="1" spc="20" dirty="0" smtClean="0">
                <a:solidFill>
                  <a:srgbClr val="FFFFFF"/>
                </a:solidFill>
                <a:cs typeface="Calibri"/>
              </a:rPr>
              <a:t> </a:t>
            </a:r>
            <a:r>
              <a:rPr sz="800" b="1" dirty="0" smtClean="0">
                <a:solidFill>
                  <a:srgbClr val="FFFFFF"/>
                </a:solidFill>
                <a:cs typeface="Calibri"/>
              </a:rPr>
              <a:t>M</a:t>
            </a:r>
            <a:r>
              <a:rPr sz="800" b="1" spc="55" dirty="0" smtClean="0">
                <a:solidFill>
                  <a:srgbClr val="FFFFFF"/>
                </a:solidFill>
                <a:cs typeface="Calibri"/>
              </a:rPr>
              <a:t>B</a:t>
            </a:r>
            <a:r>
              <a:rPr sz="800" b="1" dirty="0" smtClean="0">
                <a:solidFill>
                  <a:srgbClr val="FFFFFF"/>
                </a:solidFill>
                <a:cs typeface="Calibri"/>
              </a:rPr>
              <a:t>X</a:t>
            </a:r>
            <a:endParaRPr sz="800">
              <a:solidFill>
                <a:prstClr val="black"/>
              </a:solidFill>
              <a:cs typeface="Calibri"/>
            </a:endParaRPr>
          </a:p>
        </p:txBody>
      </p:sp>
      <p:sp>
        <p:nvSpPr>
          <p:cNvPr id="66" name="object 66"/>
          <p:cNvSpPr txBox="1"/>
          <p:nvPr/>
        </p:nvSpPr>
        <p:spPr>
          <a:xfrm>
            <a:off x="5755414" y="2771210"/>
            <a:ext cx="1198880" cy="654050"/>
          </a:xfrm>
          <a:prstGeom prst="rect">
            <a:avLst/>
          </a:prstGeom>
        </p:spPr>
        <p:txBody>
          <a:bodyPr vert="horz" wrap="square" lIns="0" tIns="0" rIns="0" bIns="0" rtlCol="0">
            <a:noAutofit/>
          </a:bodyPr>
          <a:lstStyle/>
          <a:p>
            <a:pPr marL="12700" marR="12700">
              <a:lnSpc>
                <a:spcPts val="1660"/>
              </a:lnSpc>
            </a:pPr>
            <a:r>
              <a:rPr sz="1550" dirty="0" smtClean="0">
                <a:solidFill>
                  <a:srgbClr val="FFFFFF"/>
                </a:solidFill>
                <a:cs typeface="Calibri"/>
              </a:rPr>
              <a:t>C</a:t>
            </a:r>
            <a:r>
              <a:rPr sz="1550" spc="-30" dirty="0" smtClean="0">
                <a:solidFill>
                  <a:srgbClr val="FFFFFF"/>
                </a:solidFill>
                <a:cs typeface="Calibri"/>
              </a:rPr>
              <a:t>r</a:t>
            </a:r>
            <a:r>
              <a:rPr sz="1550" dirty="0" smtClean="0">
                <a:solidFill>
                  <a:srgbClr val="FFFFFF"/>
                </a:solidFill>
                <a:cs typeface="Calibri"/>
              </a:rPr>
              <a:t>o</a:t>
            </a:r>
            <a:r>
              <a:rPr sz="1550" spc="5" dirty="0" smtClean="0">
                <a:solidFill>
                  <a:srgbClr val="FFFFFF"/>
                </a:solidFill>
                <a:cs typeface="Calibri"/>
              </a:rPr>
              <a:t>s</a:t>
            </a:r>
            <a:r>
              <a:rPr sz="1550" spc="20" dirty="0" smtClean="0">
                <a:solidFill>
                  <a:srgbClr val="FFFFFF"/>
                </a:solidFill>
                <a:cs typeface="Calibri"/>
              </a:rPr>
              <a:t>s</a:t>
            </a:r>
            <a:r>
              <a:rPr sz="1550" spc="40" dirty="0" smtClean="0">
                <a:solidFill>
                  <a:srgbClr val="FFFFFF"/>
                </a:solidFill>
                <a:cs typeface="Calibri"/>
              </a:rPr>
              <a:t>-</a:t>
            </a:r>
            <a:r>
              <a:rPr sz="1550" spc="5" dirty="0" smtClean="0">
                <a:solidFill>
                  <a:srgbClr val="FFFFFF"/>
                </a:solidFill>
                <a:cs typeface="Calibri"/>
              </a:rPr>
              <a:t>p</a:t>
            </a:r>
            <a:r>
              <a:rPr sz="1550" spc="-50" dirty="0" smtClean="0">
                <a:solidFill>
                  <a:srgbClr val="FFFFFF"/>
                </a:solidFill>
                <a:cs typeface="Calibri"/>
              </a:rPr>
              <a:t>l</a:t>
            </a:r>
            <a:r>
              <a:rPr sz="1550" spc="-25" dirty="0" smtClean="0">
                <a:solidFill>
                  <a:srgbClr val="FFFFFF"/>
                </a:solidFill>
                <a:cs typeface="Calibri"/>
              </a:rPr>
              <a:t>a</a:t>
            </a:r>
            <a:r>
              <a:rPr sz="1550" spc="-5" dirty="0" smtClean="0">
                <a:solidFill>
                  <a:srgbClr val="FFFFFF"/>
                </a:solidFill>
                <a:cs typeface="Calibri"/>
              </a:rPr>
              <a:t>t</a:t>
            </a:r>
            <a:r>
              <a:rPr sz="1550" spc="40" dirty="0" smtClean="0">
                <a:solidFill>
                  <a:srgbClr val="FFFFFF"/>
                </a:solidFill>
                <a:cs typeface="Calibri"/>
              </a:rPr>
              <a:t>f</a:t>
            </a:r>
            <a:r>
              <a:rPr sz="1550" spc="-100" dirty="0" smtClean="0">
                <a:solidFill>
                  <a:srgbClr val="FFFFFF"/>
                </a:solidFill>
                <a:cs typeface="Calibri"/>
              </a:rPr>
              <a:t>o</a:t>
            </a:r>
            <a:r>
              <a:rPr sz="1550" spc="-135" dirty="0" smtClean="0">
                <a:solidFill>
                  <a:srgbClr val="FFFFFF"/>
                </a:solidFill>
                <a:cs typeface="Calibri"/>
              </a:rPr>
              <a:t>r</a:t>
            </a:r>
            <a:r>
              <a:rPr sz="1550" dirty="0" smtClean="0">
                <a:solidFill>
                  <a:srgbClr val="FFFFFF"/>
                </a:solidFill>
                <a:cs typeface="Calibri"/>
              </a:rPr>
              <a:t>m </a:t>
            </a:r>
            <a:r>
              <a:rPr sz="1550" spc="-25" dirty="0" smtClean="0">
                <a:solidFill>
                  <a:srgbClr val="FFFFFF"/>
                </a:solidFill>
                <a:cs typeface="Calibri"/>
              </a:rPr>
              <a:t>a</a:t>
            </a:r>
            <a:r>
              <a:rPr sz="1550" spc="5" dirty="0" smtClean="0">
                <a:solidFill>
                  <a:srgbClr val="FFFFFF"/>
                </a:solidFill>
                <a:cs typeface="Calibri"/>
              </a:rPr>
              <a:t>n</a:t>
            </a:r>
            <a:r>
              <a:rPr sz="1550" dirty="0" smtClean="0">
                <a:solidFill>
                  <a:srgbClr val="FFFFFF"/>
                </a:solidFill>
                <a:cs typeface="Calibri"/>
              </a:rPr>
              <a:t>d</a:t>
            </a:r>
            <a:r>
              <a:rPr sz="1550" spc="-135" dirty="0" smtClean="0">
                <a:solidFill>
                  <a:srgbClr val="FFFFFF"/>
                </a:solidFill>
                <a:cs typeface="Calibri"/>
              </a:rPr>
              <a:t> </a:t>
            </a:r>
            <a:r>
              <a:rPr sz="1550" dirty="0" smtClean="0">
                <a:solidFill>
                  <a:srgbClr val="FFFFFF"/>
                </a:solidFill>
                <a:cs typeface="Calibri"/>
              </a:rPr>
              <a:t>m</a:t>
            </a:r>
            <a:r>
              <a:rPr sz="1550" spc="10" dirty="0" smtClean="0">
                <a:solidFill>
                  <a:srgbClr val="FFFFFF"/>
                </a:solidFill>
                <a:cs typeface="Calibri"/>
              </a:rPr>
              <a:t>u</a:t>
            </a:r>
            <a:r>
              <a:rPr sz="1550" spc="-50" dirty="0" smtClean="0">
                <a:solidFill>
                  <a:srgbClr val="FFFFFF"/>
                </a:solidFill>
                <a:cs typeface="Calibri"/>
              </a:rPr>
              <a:t>l</a:t>
            </a:r>
            <a:r>
              <a:rPr sz="1550" dirty="0" smtClean="0">
                <a:solidFill>
                  <a:srgbClr val="FFFFFF"/>
                </a:solidFill>
                <a:cs typeface="Calibri"/>
              </a:rPr>
              <a:t>t</a:t>
            </a:r>
            <a:r>
              <a:rPr sz="1550" spc="-45" dirty="0" smtClean="0">
                <a:solidFill>
                  <a:srgbClr val="FFFFFF"/>
                </a:solidFill>
                <a:cs typeface="Calibri"/>
              </a:rPr>
              <a:t>i</a:t>
            </a:r>
            <a:r>
              <a:rPr sz="1550" dirty="0" smtClean="0">
                <a:solidFill>
                  <a:srgbClr val="FFFFFF"/>
                </a:solidFill>
                <a:cs typeface="Calibri"/>
              </a:rPr>
              <a:t>- om</a:t>
            </a:r>
            <a:r>
              <a:rPr sz="1550" spc="-50" dirty="0" smtClean="0">
                <a:solidFill>
                  <a:srgbClr val="FFFFFF"/>
                </a:solidFill>
                <a:cs typeface="Calibri"/>
              </a:rPr>
              <a:t>i</a:t>
            </a:r>
            <a:r>
              <a:rPr sz="1550" spc="-40" dirty="0" smtClean="0">
                <a:solidFill>
                  <a:srgbClr val="FFFFFF"/>
                </a:solidFill>
                <a:cs typeface="Calibri"/>
              </a:rPr>
              <a:t>c</a:t>
            </a:r>
            <a:r>
              <a:rPr sz="1550" dirty="0" smtClean="0">
                <a:solidFill>
                  <a:srgbClr val="FFFFFF"/>
                </a:solidFill>
                <a:cs typeface="Calibri"/>
              </a:rPr>
              <a:t>s</a:t>
            </a:r>
            <a:r>
              <a:rPr sz="1550" spc="-130" dirty="0" smtClean="0">
                <a:solidFill>
                  <a:srgbClr val="FFFFFF"/>
                </a:solidFill>
                <a:cs typeface="Calibri"/>
              </a:rPr>
              <a:t> </a:t>
            </a:r>
            <a:r>
              <a:rPr sz="1550" spc="-25" dirty="0" smtClean="0">
                <a:solidFill>
                  <a:srgbClr val="FFFFFF"/>
                </a:solidFill>
                <a:cs typeface="Calibri"/>
              </a:rPr>
              <a:t>a</a:t>
            </a:r>
            <a:r>
              <a:rPr sz="1550" spc="5" dirty="0" smtClean="0">
                <a:solidFill>
                  <a:srgbClr val="FFFFFF"/>
                </a:solidFill>
                <a:cs typeface="Calibri"/>
              </a:rPr>
              <a:t>n</a:t>
            </a:r>
            <a:r>
              <a:rPr sz="1550" spc="-25" dirty="0" smtClean="0">
                <a:solidFill>
                  <a:srgbClr val="FFFFFF"/>
                </a:solidFill>
                <a:cs typeface="Calibri"/>
              </a:rPr>
              <a:t>a</a:t>
            </a:r>
            <a:r>
              <a:rPr sz="1550" spc="-50" dirty="0" smtClean="0">
                <a:solidFill>
                  <a:srgbClr val="FFFFFF"/>
                </a:solidFill>
                <a:cs typeface="Calibri"/>
              </a:rPr>
              <a:t>l</a:t>
            </a:r>
            <a:r>
              <a:rPr sz="1550" spc="15" dirty="0" smtClean="0">
                <a:solidFill>
                  <a:srgbClr val="FFFFFF"/>
                </a:solidFill>
                <a:cs typeface="Calibri"/>
              </a:rPr>
              <a:t>y</a:t>
            </a:r>
            <a:r>
              <a:rPr sz="1550" spc="5" dirty="0" smtClean="0">
                <a:solidFill>
                  <a:srgbClr val="FFFFFF"/>
                </a:solidFill>
                <a:cs typeface="Calibri"/>
              </a:rPr>
              <a:t>s</a:t>
            </a:r>
            <a:r>
              <a:rPr sz="1550" spc="50" dirty="0" smtClean="0">
                <a:solidFill>
                  <a:srgbClr val="FFFFFF"/>
                </a:solidFill>
                <a:cs typeface="Calibri"/>
              </a:rPr>
              <a:t>e</a:t>
            </a:r>
            <a:r>
              <a:rPr sz="1550" dirty="0" smtClean="0">
                <a:solidFill>
                  <a:srgbClr val="FFFFFF"/>
                </a:solidFill>
                <a:cs typeface="Calibri"/>
              </a:rPr>
              <a:t>s</a:t>
            </a:r>
            <a:endParaRPr sz="1550">
              <a:solidFill>
                <a:prstClr val="black"/>
              </a:solidFill>
              <a:cs typeface="Calibri"/>
            </a:endParaRPr>
          </a:p>
        </p:txBody>
      </p:sp>
      <p:sp>
        <p:nvSpPr>
          <p:cNvPr id="67" name="object 67"/>
          <p:cNvSpPr txBox="1"/>
          <p:nvPr/>
        </p:nvSpPr>
        <p:spPr>
          <a:xfrm>
            <a:off x="5522847" y="2478348"/>
            <a:ext cx="140970" cy="1282700"/>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spc="-40" dirty="0" smtClean="0">
                <a:solidFill>
                  <a:srgbClr val="FFFFFF"/>
                </a:solidFill>
                <a:cs typeface="Calibri"/>
              </a:rPr>
              <a:t>L</a:t>
            </a:r>
            <a:r>
              <a:rPr sz="800" b="1" dirty="0" smtClean="0">
                <a:solidFill>
                  <a:srgbClr val="FFFFFF"/>
                </a:solidFill>
                <a:cs typeface="Calibri"/>
              </a:rPr>
              <a:t>,</a:t>
            </a:r>
            <a:r>
              <a:rPr sz="800" b="1" spc="15" dirty="0" smtClean="0">
                <a:solidFill>
                  <a:srgbClr val="FFFFFF"/>
                </a:solidFill>
                <a:cs typeface="Calibri"/>
              </a:rPr>
              <a:t> </a:t>
            </a:r>
            <a:r>
              <a:rPr sz="800" b="1" dirty="0" smtClean="0">
                <a:solidFill>
                  <a:srgbClr val="FFFFFF"/>
                </a:solidFill>
                <a:cs typeface="Calibri"/>
              </a:rPr>
              <a:t>M</a:t>
            </a:r>
            <a:r>
              <a:rPr sz="800" b="1" spc="55" dirty="0" smtClean="0">
                <a:solidFill>
                  <a:srgbClr val="FFFFFF"/>
                </a:solidFill>
                <a:cs typeface="Calibri"/>
              </a:rPr>
              <a:t>B</a:t>
            </a:r>
            <a:r>
              <a:rPr sz="800" b="1" spc="-40" dirty="0" smtClean="0">
                <a:solidFill>
                  <a:srgbClr val="FFFFFF"/>
                </a:solidFill>
                <a:cs typeface="Calibri"/>
              </a:rPr>
              <a:t>X</a:t>
            </a:r>
            <a:r>
              <a:rPr sz="800" b="1" dirty="0" smtClean="0">
                <a:solidFill>
                  <a:srgbClr val="FFFFFF"/>
                </a:solidFill>
                <a:cs typeface="Calibri"/>
              </a:rPr>
              <a:t>,</a:t>
            </a:r>
            <a:r>
              <a:rPr sz="800" b="1" spc="15" dirty="0" smtClean="0">
                <a:solidFill>
                  <a:srgbClr val="FFFFFF"/>
                </a:solidFill>
                <a:cs typeface="Calibri"/>
              </a:rPr>
              <a:t> </a:t>
            </a:r>
            <a:r>
              <a:rPr sz="800" b="1" spc="10" dirty="0" smtClean="0">
                <a:solidFill>
                  <a:srgbClr val="FFFFFF"/>
                </a:solidFill>
                <a:cs typeface="Calibri"/>
              </a:rPr>
              <a:t>E</a:t>
            </a:r>
            <a:r>
              <a:rPr sz="800" b="1" dirty="0" smtClean="0">
                <a:solidFill>
                  <a:srgbClr val="FFFFFF"/>
                </a:solidFill>
                <a:cs typeface="Calibri"/>
              </a:rPr>
              <a:t>M</a:t>
            </a:r>
            <a:r>
              <a:rPr sz="800" b="1" spc="-25" dirty="0" smtClean="0">
                <a:solidFill>
                  <a:srgbClr val="FFFFFF"/>
                </a:solidFill>
                <a:cs typeface="Calibri"/>
              </a:rPr>
              <a:t>C</a:t>
            </a:r>
            <a:r>
              <a:rPr sz="800" b="1" dirty="0" smtClean="0">
                <a:solidFill>
                  <a:srgbClr val="FFFFFF"/>
                </a:solidFill>
                <a:cs typeface="Calibri"/>
              </a:rPr>
              <a:t>,</a:t>
            </a:r>
            <a:r>
              <a:rPr sz="800" b="1" spc="15" dirty="0" smtClean="0">
                <a:solidFill>
                  <a:srgbClr val="FFFFFF"/>
                </a:solidFill>
                <a:cs typeface="Calibri"/>
              </a:rPr>
              <a:t> </a:t>
            </a:r>
            <a:r>
              <a:rPr sz="800" b="1" dirty="0" smtClean="0">
                <a:solidFill>
                  <a:srgbClr val="FFFFFF"/>
                </a:solidFill>
                <a:cs typeface="Calibri"/>
              </a:rPr>
              <a:t>HM</a:t>
            </a:r>
            <a:r>
              <a:rPr sz="800" b="1" spc="-10" dirty="0" smtClean="0">
                <a:solidFill>
                  <a:srgbClr val="FFFFFF"/>
                </a:solidFill>
                <a:cs typeface="Calibri"/>
              </a:rPr>
              <a:t>G</a:t>
            </a:r>
            <a:r>
              <a:rPr sz="800" b="1" spc="-20" dirty="0" smtClean="0">
                <a:solidFill>
                  <a:srgbClr val="FFFFFF"/>
                </a:solidFill>
                <a:cs typeface="Calibri"/>
              </a:rPr>
              <a:t>U</a:t>
            </a:r>
            <a:r>
              <a:rPr sz="800" b="1" dirty="0" smtClean="0">
                <a:solidFill>
                  <a:srgbClr val="FFFFFF"/>
                </a:solidFill>
                <a:cs typeface="Calibri"/>
              </a:rPr>
              <a:t>,</a:t>
            </a:r>
            <a:r>
              <a:rPr sz="800" b="1" spc="15" dirty="0" smtClean="0">
                <a:solidFill>
                  <a:srgbClr val="FFFFFF"/>
                </a:solidFill>
                <a:cs typeface="Calibri"/>
              </a:rPr>
              <a:t> </a:t>
            </a:r>
            <a:r>
              <a:rPr sz="800" b="1" spc="-25" dirty="0" smtClean="0">
                <a:solidFill>
                  <a:srgbClr val="FFFFFF"/>
                </a:solidFill>
                <a:cs typeface="Calibri"/>
              </a:rPr>
              <a:t>NW</a:t>
            </a:r>
            <a:r>
              <a:rPr sz="800" b="1" dirty="0" smtClean="0">
                <a:solidFill>
                  <a:srgbClr val="FFFFFF"/>
                </a:solidFill>
                <a:cs typeface="Calibri"/>
              </a:rPr>
              <a:t>U</a:t>
            </a:r>
            <a:endParaRPr sz="800">
              <a:solidFill>
                <a:prstClr val="black"/>
              </a:solidFill>
              <a:cs typeface="Calibri"/>
            </a:endParaRPr>
          </a:p>
        </p:txBody>
      </p:sp>
      <p:sp>
        <p:nvSpPr>
          <p:cNvPr id="68" name="object 68"/>
          <p:cNvSpPr txBox="1"/>
          <p:nvPr/>
        </p:nvSpPr>
        <p:spPr>
          <a:xfrm>
            <a:off x="7351559" y="2430010"/>
            <a:ext cx="1153160" cy="995044"/>
          </a:xfrm>
          <a:prstGeom prst="rect">
            <a:avLst/>
          </a:prstGeom>
        </p:spPr>
        <p:txBody>
          <a:bodyPr vert="horz" wrap="square" lIns="0" tIns="0" rIns="0" bIns="0" rtlCol="0">
            <a:noAutofit/>
          </a:bodyPr>
          <a:lstStyle/>
          <a:p>
            <a:pPr marL="12700"/>
            <a:r>
              <a:rPr sz="1550" spc="40" dirty="0" smtClean="0">
                <a:solidFill>
                  <a:srgbClr val="FFFFFF"/>
                </a:solidFill>
                <a:cs typeface="Calibri"/>
              </a:rPr>
              <a:t>(</a:t>
            </a:r>
            <a:r>
              <a:rPr sz="1550" spc="-40" dirty="0" smtClean="0">
                <a:solidFill>
                  <a:srgbClr val="FFFFFF"/>
                </a:solidFill>
                <a:cs typeface="Calibri"/>
              </a:rPr>
              <a:t>W</a:t>
            </a:r>
            <a:r>
              <a:rPr sz="1550" spc="20" dirty="0" smtClean="0">
                <a:solidFill>
                  <a:srgbClr val="FFFFFF"/>
                </a:solidFill>
                <a:cs typeface="Calibri"/>
              </a:rPr>
              <a:t>P</a:t>
            </a:r>
            <a:r>
              <a:rPr sz="1550" spc="-65" dirty="0" smtClean="0">
                <a:solidFill>
                  <a:srgbClr val="FFFFFF"/>
                </a:solidFill>
                <a:cs typeface="Calibri"/>
              </a:rPr>
              <a:t>6</a:t>
            </a:r>
            <a:r>
              <a:rPr sz="1550" dirty="0" smtClean="0">
                <a:solidFill>
                  <a:srgbClr val="FFFFFF"/>
                </a:solidFill>
                <a:cs typeface="Calibri"/>
              </a:rPr>
              <a:t>)</a:t>
            </a:r>
            <a:endParaRPr sz="1550">
              <a:solidFill>
                <a:prstClr val="black"/>
              </a:solidFill>
              <a:cs typeface="Calibri"/>
            </a:endParaRPr>
          </a:p>
          <a:p>
            <a:pPr>
              <a:lnSpc>
                <a:spcPts val="800"/>
              </a:lnSpc>
              <a:spcBef>
                <a:spcPts val="26"/>
              </a:spcBef>
            </a:pPr>
            <a:endParaRPr sz="800">
              <a:solidFill>
                <a:prstClr val="black"/>
              </a:solidFill>
            </a:endParaRPr>
          </a:p>
          <a:p>
            <a:pPr marL="41275" marR="12700">
              <a:lnSpc>
                <a:spcPts val="1660"/>
              </a:lnSpc>
            </a:pPr>
            <a:r>
              <a:rPr sz="1550" spc="20" dirty="0" smtClean="0">
                <a:solidFill>
                  <a:srgbClr val="FFFFFF"/>
                </a:solidFill>
                <a:cs typeface="Calibri"/>
              </a:rPr>
              <a:t>P</a:t>
            </a:r>
            <a:r>
              <a:rPr sz="1550" spc="-30" dirty="0" smtClean="0">
                <a:solidFill>
                  <a:srgbClr val="FFFFFF"/>
                </a:solidFill>
                <a:cs typeface="Calibri"/>
              </a:rPr>
              <a:t>r</a:t>
            </a:r>
            <a:r>
              <a:rPr sz="1550" spc="50" dirty="0" smtClean="0">
                <a:solidFill>
                  <a:srgbClr val="FFFFFF"/>
                </a:solidFill>
                <a:cs typeface="Calibri"/>
              </a:rPr>
              <a:t>e</a:t>
            </a:r>
            <a:r>
              <a:rPr sz="1550" spc="5" dirty="0" smtClean="0">
                <a:solidFill>
                  <a:srgbClr val="FFFFFF"/>
                </a:solidFill>
                <a:cs typeface="Calibri"/>
              </a:rPr>
              <a:t>d</a:t>
            </a:r>
            <a:r>
              <a:rPr sz="1550" spc="-50" dirty="0" smtClean="0">
                <a:solidFill>
                  <a:srgbClr val="FFFFFF"/>
                </a:solidFill>
                <a:cs typeface="Calibri"/>
              </a:rPr>
              <a:t>i</a:t>
            </a:r>
            <a:r>
              <a:rPr sz="1550" spc="-40" dirty="0" smtClean="0">
                <a:solidFill>
                  <a:srgbClr val="FFFFFF"/>
                </a:solidFill>
                <a:cs typeface="Calibri"/>
              </a:rPr>
              <a:t>c</a:t>
            </a:r>
            <a:r>
              <a:rPr sz="1550" spc="-5" dirty="0" smtClean="0">
                <a:solidFill>
                  <a:srgbClr val="FFFFFF"/>
                </a:solidFill>
                <a:cs typeface="Calibri"/>
              </a:rPr>
              <a:t>t</a:t>
            </a:r>
            <a:r>
              <a:rPr sz="1550" spc="-50" dirty="0" smtClean="0">
                <a:solidFill>
                  <a:srgbClr val="FFFFFF"/>
                </a:solidFill>
                <a:cs typeface="Calibri"/>
              </a:rPr>
              <a:t>i</a:t>
            </a:r>
            <a:r>
              <a:rPr sz="1550" spc="15" dirty="0" smtClean="0">
                <a:solidFill>
                  <a:srgbClr val="FFFFFF"/>
                </a:solidFill>
                <a:cs typeface="Calibri"/>
              </a:rPr>
              <a:t>v</a:t>
            </a:r>
            <a:r>
              <a:rPr sz="1550" dirty="0" smtClean="0">
                <a:solidFill>
                  <a:srgbClr val="FFFFFF"/>
                </a:solidFill>
                <a:cs typeface="Calibri"/>
              </a:rPr>
              <a:t>e </a:t>
            </a:r>
            <a:r>
              <a:rPr sz="1550" spc="-40" dirty="0" smtClean="0">
                <a:solidFill>
                  <a:srgbClr val="FFFFFF"/>
                </a:solidFill>
                <a:cs typeface="Calibri"/>
              </a:rPr>
              <a:t>c</a:t>
            </a:r>
            <a:r>
              <a:rPr sz="1550" spc="5" dirty="0" smtClean="0">
                <a:solidFill>
                  <a:srgbClr val="FFFFFF"/>
                </a:solidFill>
                <a:cs typeface="Calibri"/>
              </a:rPr>
              <a:t>o</a:t>
            </a:r>
            <a:r>
              <a:rPr sz="1550" dirty="0" smtClean="0">
                <a:solidFill>
                  <a:srgbClr val="FFFFFF"/>
                </a:solidFill>
                <a:cs typeface="Calibri"/>
              </a:rPr>
              <a:t>m</a:t>
            </a:r>
            <a:r>
              <a:rPr sz="1550" spc="5" dirty="0" smtClean="0">
                <a:solidFill>
                  <a:srgbClr val="FFFFFF"/>
                </a:solidFill>
                <a:cs typeface="Calibri"/>
              </a:rPr>
              <a:t>b</a:t>
            </a:r>
            <a:r>
              <a:rPr sz="1550" spc="-50" dirty="0" smtClean="0">
                <a:solidFill>
                  <a:srgbClr val="FFFFFF"/>
                </a:solidFill>
                <a:cs typeface="Calibri"/>
              </a:rPr>
              <a:t>i</a:t>
            </a:r>
            <a:r>
              <a:rPr sz="1550" spc="5" dirty="0" smtClean="0">
                <a:solidFill>
                  <a:srgbClr val="FFFFFF"/>
                </a:solidFill>
                <a:cs typeface="Calibri"/>
              </a:rPr>
              <a:t>n</a:t>
            </a:r>
            <a:r>
              <a:rPr sz="1550" spc="-25" dirty="0" smtClean="0">
                <a:solidFill>
                  <a:srgbClr val="FFFFFF"/>
                </a:solidFill>
                <a:cs typeface="Calibri"/>
              </a:rPr>
              <a:t>a</a:t>
            </a:r>
            <a:r>
              <a:rPr sz="1550" dirty="0" smtClean="0">
                <a:solidFill>
                  <a:srgbClr val="FFFFFF"/>
                </a:solidFill>
                <a:cs typeface="Calibri"/>
              </a:rPr>
              <a:t>to</a:t>
            </a:r>
            <a:r>
              <a:rPr sz="1550" spc="-25" dirty="0" smtClean="0">
                <a:solidFill>
                  <a:srgbClr val="FFFFFF"/>
                </a:solidFill>
                <a:cs typeface="Calibri"/>
              </a:rPr>
              <a:t>r</a:t>
            </a:r>
            <a:r>
              <a:rPr sz="1550" spc="-50" dirty="0" smtClean="0">
                <a:solidFill>
                  <a:srgbClr val="FFFFFF"/>
                </a:solidFill>
                <a:cs typeface="Calibri"/>
              </a:rPr>
              <a:t>i</a:t>
            </a:r>
            <a:r>
              <a:rPr sz="1550" spc="-25" dirty="0" smtClean="0">
                <a:solidFill>
                  <a:srgbClr val="FFFFFF"/>
                </a:solidFill>
                <a:cs typeface="Calibri"/>
              </a:rPr>
              <a:t>a</a:t>
            </a:r>
            <a:r>
              <a:rPr sz="1550" dirty="0" smtClean="0">
                <a:solidFill>
                  <a:srgbClr val="FFFFFF"/>
                </a:solidFill>
                <a:cs typeface="Calibri"/>
              </a:rPr>
              <a:t>l </a:t>
            </a:r>
            <a:r>
              <a:rPr sz="1550" spc="5" dirty="0" smtClean="0">
                <a:solidFill>
                  <a:srgbClr val="FFFFFF"/>
                </a:solidFill>
                <a:cs typeface="Calibri"/>
              </a:rPr>
              <a:t>b</a:t>
            </a:r>
            <a:r>
              <a:rPr sz="1550" spc="-50" dirty="0" smtClean="0">
                <a:solidFill>
                  <a:srgbClr val="FFFFFF"/>
                </a:solidFill>
                <a:cs typeface="Calibri"/>
              </a:rPr>
              <a:t>i</a:t>
            </a:r>
            <a:r>
              <a:rPr sz="1550" dirty="0" smtClean="0">
                <a:solidFill>
                  <a:srgbClr val="FFFFFF"/>
                </a:solidFill>
                <a:cs typeface="Calibri"/>
              </a:rPr>
              <a:t>om</a:t>
            </a:r>
            <a:r>
              <a:rPr sz="1550" spc="-30" dirty="0" smtClean="0">
                <a:solidFill>
                  <a:srgbClr val="FFFFFF"/>
                </a:solidFill>
                <a:cs typeface="Calibri"/>
              </a:rPr>
              <a:t>ar</a:t>
            </a:r>
            <a:r>
              <a:rPr sz="1550" spc="10" dirty="0" smtClean="0">
                <a:solidFill>
                  <a:srgbClr val="FFFFFF"/>
                </a:solidFill>
                <a:cs typeface="Calibri"/>
              </a:rPr>
              <a:t>k</a:t>
            </a:r>
            <a:r>
              <a:rPr sz="1550" spc="50" dirty="0" smtClean="0">
                <a:solidFill>
                  <a:srgbClr val="FFFFFF"/>
                </a:solidFill>
                <a:cs typeface="Calibri"/>
              </a:rPr>
              <a:t>e</a:t>
            </a:r>
            <a:r>
              <a:rPr sz="1550" spc="-30" dirty="0" smtClean="0">
                <a:solidFill>
                  <a:srgbClr val="FFFFFF"/>
                </a:solidFill>
                <a:cs typeface="Calibri"/>
              </a:rPr>
              <a:t>r</a:t>
            </a:r>
            <a:r>
              <a:rPr sz="1550" dirty="0" smtClean="0">
                <a:solidFill>
                  <a:srgbClr val="FFFFFF"/>
                </a:solidFill>
                <a:cs typeface="Calibri"/>
              </a:rPr>
              <a:t>s</a:t>
            </a:r>
            <a:endParaRPr sz="1550">
              <a:solidFill>
                <a:prstClr val="black"/>
              </a:solidFill>
              <a:cs typeface="Calibri"/>
            </a:endParaRPr>
          </a:p>
        </p:txBody>
      </p:sp>
      <p:sp>
        <p:nvSpPr>
          <p:cNvPr id="69" name="object 69"/>
          <p:cNvSpPr txBox="1"/>
          <p:nvPr/>
        </p:nvSpPr>
        <p:spPr>
          <a:xfrm>
            <a:off x="7118991" y="2526218"/>
            <a:ext cx="140970" cy="1139190"/>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spc="-40" dirty="0" smtClean="0">
                <a:solidFill>
                  <a:srgbClr val="FFFFFF"/>
                </a:solidFill>
                <a:cs typeface="Calibri"/>
              </a:rPr>
              <a:t>L</a:t>
            </a:r>
            <a:r>
              <a:rPr sz="800" b="1" dirty="0" smtClean="0">
                <a:solidFill>
                  <a:srgbClr val="FFFFFF"/>
                </a:solidFill>
                <a:cs typeface="Calibri"/>
              </a:rPr>
              <a:t>,</a:t>
            </a:r>
            <a:r>
              <a:rPr sz="800" b="1" spc="20" dirty="0" smtClean="0">
                <a:solidFill>
                  <a:srgbClr val="FFFFFF"/>
                </a:solidFill>
                <a:cs typeface="Calibri"/>
              </a:rPr>
              <a:t> </a:t>
            </a:r>
            <a:r>
              <a:rPr sz="800" b="1" dirty="0" smtClean="0">
                <a:solidFill>
                  <a:srgbClr val="FFFFFF"/>
                </a:solidFill>
                <a:cs typeface="Calibri"/>
              </a:rPr>
              <a:t>M</a:t>
            </a:r>
            <a:r>
              <a:rPr sz="800" b="1" spc="55" dirty="0" smtClean="0">
                <a:solidFill>
                  <a:srgbClr val="FFFFFF"/>
                </a:solidFill>
                <a:cs typeface="Calibri"/>
              </a:rPr>
              <a:t>B</a:t>
            </a:r>
            <a:r>
              <a:rPr sz="800" b="1" spc="-45" dirty="0" smtClean="0">
                <a:solidFill>
                  <a:srgbClr val="FFFFFF"/>
                </a:solidFill>
                <a:cs typeface="Calibri"/>
              </a:rPr>
              <a:t>X</a:t>
            </a:r>
            <a:r>
              <a:rPr sz="800" b="1" dirty="0" smtClean="0">
                <a:solidFill>
                  <a:srgbClr val="FFFFFF"/>
                </a:solidFill>
                <a:cs typeface="Calibri"/>
              </a:rPr>
              <a:t>, </a:t>
            </a:r>
            <a:r>
              <a:rPr sz="800" b="1" spc="-25" dirty="0" smtClean="0">
                <a:solidFill>
                  <a:srgbClr val="FFFFFF"/>
                </a:solidFill>
                <a:cs typeface="Calibri"/>
              </a:rPr>
              <a:t>U</a:t>
            </a:r>
            <a:r>
              <a:rPr sz="800" b="1" spc="-30" dirty="0" smtClean="0">
                <a:solidFill>
                  <a:srgbClr val="FFFFFF"/>
                </a:solidFill>
                <a:cs typeface="Calibri"/>
              </a:rPr>
              <a:t>o</a:t>
            </a:r>
            <a:r>
              <a:rPr sz="800" b="1" spc="-15" dirty="0" smtClean="0">
                <a:solidFill>
                  <a:srgbClr val="FFFFFF"/>
                </a:solidFill>
                <a:cs typeface="Calibri"/>
              </a:rPr>
              <a:t>I</a:t>
            </a:r>
            <a:r>
              <a:rPr sz="800" b="1" dirty="0" smtClean="0">
                <a:solidFill>
                  <a:srgbClr val="FFFFFF"/>
                </a:solidFill>
                <a:cs typeface="Calibri"/>
              </a:rPr>
              <a:t>,</a:t>
            </a:r>
            <a:r>
              <a:rPr sz="800" b="1" spc="20" dirty="0" smtClean="0">
                <a:solidFill>
                  <a:srgbClr val="FFFFFF"/>
                </a:solidFill>
                <a:cs typeface="Calibri"/>
              </a:rPr>
              <a:t> </a:t>
            </a:r>
            <a:r>
              <a:rPr sz="800" b="1" spc="10" dirty="0" smtClean="0">
                <a:solidFill>
                  <a:srgbClr val="FFFFFF"/>
                </a:solidFill>
                <a:cs typeface="Calibri"/>
              </a:rPr>
              <a:t>E</a:t>
            </a:r>
            <a:r>
              <a:rPr sz="800" b="1" dirty="0" smtClean="0">
                <a:solidFill>
                  <a:srgbClr val="FFFFFF"/>
                </a:solidFill>
                <a:cs typeface="Calibri"/>
              </a:rPr>
              <a:t>M</a:t>
            </a:r>
            <a:r>
              <a:rPr sz="800" b="1" spc="-25" dirty="0" smtClean="0">
                <a:solidFill>
                  <a:srgbClr val="FFFFFF"/>
                </a:solidFill>
                <a:cs typeface="Calibri"/>
              </a:rPr>
              <a:t>C</a:t>
            </a:r>
            <a:r>
              <a:rPr sz="800" b="1" dirty="0" smtClean="0">
                <a:solidFill>
                  <a:srgbClr val="FFFFFF"/>
                </a:solidFill>
                <a:cs typeface="Calibri"/>
              </a:rPr>
              <a:t>,</a:t>
            </a:r>
            <a:r>
              <a:rPr sz="800" b="1" spc="20" dirty="0" smtClean="0">
                <a:solidFill>
                  <a:srgbClr val="FFFFFF"/>
                </a:solidFill>
                <a:cs typeface="Calibri"/>
              </a:rPr>
              <a:t> </a:t>
            </a:r>
            <a:r>
              <a:rPr sz="800" b="1" spc="-30" dirty="0" smtClean="0">
                <a:solidFill>
                  <a:srgbClr val="FFFFFF"/>
                </a:solidFill>
                <a:cs typeface="Calibri"/>
              </a:rPr>
              <a:t>NW</a:t>
            </a:r>
            <a:r>
              <a:rPr sz="800" b="1" dirty="0" smtClean="0">
                <a:solidFill>
                  <a:srgbClr val="FFFFFF"/>
                </a:solidFill>
                <a:cs typeface="Calibri"/>
              </a:rPr>
              <a:t>U</a:t>
            </a:r>
            <a:endParaRPr sz="800">
              <a:solidFill>
                <a:prstClr val="black"/>
              </a:solidFill>
              <a:cs typeface="Calibri"/>
            </a:endParaRPr>
          </a:p>
        </p:txBody>
      </p:sp>
      <p:sp>
        <p:nvSpPr>
          <p:cNvPr id="70" name="object 70"/>
          <p:cNvSpPr txBox="1"/>
          <p:nvPr/>
        </p:nvSpPr>
        <p:spPr>
          <a:xfrm>
            <a:off x="3403700" y="1831703"/>
            <a:ext cx="2517775" cy="259079"/>
          </a:xfrm>
          <a:prstGeom prst="rect">
            <a:avLst/>
          </a:prstGeom>
        </p:spPr>
        <p:txBody>
          <a:bodyPr vert="horz" wrap="square" lIns="0" tIns="0" rIns="0" bIns="0" rtlCol="0">
            <a:noAutofit/>
          </a:bodyPr>
          <a:lstStyle/>
          <a:p>
            <a:pPr marL="12700"/>
            <a:r>
              <a:rPr sz="1550" spc="15" dirty="0" smtClean="0">
                <a:solidFill>
                  <a:srgbClr val="FFFFFF"/>
                </a:solidFill>
                <a:cs typeface="Calibri"/>
              </a:rPr>
              <a:t>M</a:t>
            </a:r>
            <a:r>
              <a:rPr sz="1550" spc="-25" dirty="0" smtClean="0">
                <a:solidFill>
                  <a:srgbClr val="FFFFFF"/>
                </a:solidFill>
                <a:cs typeface="Calibri"/>
              </a:rPr>
              <a:t>a</a:t>
            </a:r>
            <a:r>
              <a:rPr sz="1550" spc="10" dirty="0" smtClean="0">
                <a:solidFill>
                  <a:srgbClr val="FFFFFF"/>
                </a:solidFill>
                <a:cs typeface="Calibri"/>
              </a:rPr>
              <a:t>n</a:t>
            </a:r>
            <a:r>
              <a:rPr sz="1550" spc="-25" dirty="0" smtClean="0">
                <a:solidFill>
                  <a:srgbClr val="FFFFFF"/>
                </a:solidFill>
                <a:cs typeface="Calibri"/>
              </a:rPr>
              <a:t>a</a:t>
            </a:r>
            <a:r>
              <a:rPr sz="1550" spc="-10" dirty="0" smtClean="0">
                <a:solidFill>
                  <a:srgbClr val="FFFFFF"/>
                </a:solidFill>
                <a:cs typeface="Calibri"/>
              </a:rPr>
              <a:t>g</a:t>
            </a:r>
            <a:r>
              <a:rPr sz="1550" spc="55" dirty="0" smtClean="0">
                <a:solidFill>
                  <a:srgbClr val="FFFFFF"/>
                </a:solidFill>
                <a:cs typeface="Calibri"/>
              </a:rPr>
              <a:t>e</a:t>
            </a:r>
            <a:r>
              <a:rPr sz="1550" dirty="0" smtClean="0">
                <a:solidFill>
                  <a:srgbClr val="FFFFFF"/>
                </a:solidFill>
                <a:cs typeface="Calibri"/>
              </a:rPr>
              <a:t>m</a:t>
            </a:r>
            <a:r>
              <a:rPr sz="1550" spc="55" dirty="0" smtClean="0">
                <a:solidFill>
                  <a:srgbClr val="FFFFFF"/>
                </a:solidFill>
                <a:cs typeface="Calibri"/>
              </a:rPr>
              <a:t>e</a:t>
            </a:r>
            <a:r>
              <a:rPr sz="1550" spc="10" dirty="0" smtClean="0">
                <a:solidFill>
                  <a:srgbClr val="FFFFFF"/>
                </a:solidFill>
                <a:cs typeface="Calibri"/>
              </a:rPr>
              <a:t>n</a:t>
            </a:r>
            <a:r>
              <a:rPr sz="1550" dirty="0" smtClean="0">
                <a:solidFill>
                  <a:srgbClr val="FFFFFF"/>
                </a:solidFill>
                <a:cs typeface="Calibri"/>
              </a:rPr>
              <a:t>t</a:t>
            </a:r>
            <a:r>
              <a:rPr sz="1550" spc="-150" dirty="0" smtClean="0">
                <a:solidFill>
                  <a:srgbClr val="FFFFFF"/>
                </a:solidFill>
                <a:cs typeface="Calibri"/>
              </a:rPr>
              <a:t> </a:t>
            </a:r>
            <a:r>
              <a:rPr sz="1550" spc="-25" dirty="0" smtClean="0">
                <a:solidFill>
                  <a:srgbClr val="FFFFFF"/>
                </a:solidFill>
                <a:cs typeface="Calibri"/>
              </a:rPr>
              <a:t>a</a:t>
            </a:r>
            <a:r>
              <a:rPr sz="1550" spc="10" dirty="0" smtClean="0">
                <a:solidFill>
                  <a:srgbClr val="FFFFFF"/>
                </a:solidFill>
                <a:cs typeface="Calibri"/>
              </a:rPr>
              <a:t>n</a:t>
            </a:r>
            <a:r>
              <a:rPr sz="1550" dirty="0" smtClean="0">
                <a:solidFill>
                  <a:srgbClr val="FFFFFF"/>
                </a:solidFill>
                <a:cs typeface="Calibri"/>
              </a:rPr>
              <a:t>d</a:t>
            </a:r>
            <a:r>
              <a:rPr sz="1550" spc="-135" dirty="0" smtClean="0">
                <a:solidFill>
                  <a:srgbClr val="FFFFFF"/>
                </a:solidFill>
                <a:cs typeface="Calibri"/>
              </a:rPr>
              <a:t> </a:t>
            </a:r>
            <a:r>
              <a:rPr sz="1550" dirty="0" smtClean="0">
                <a:solidFill>
                  <a:srgbClr val="FFFFFF"/>
                </a:solidFill>
                <a:cs typeface="Calibri"/>
              </a:rPr>
              <a:t>C</a:t>
            </a:r>
            <a:r>
              <a:rPr sz="1550" spc="10" dirty="0" smtClean="0">
                <a:solidFill>
                  <a:srgbClr val="FFFFFF"/>
                </a:solidFill>
                <a:cs typeface="Calibri"/>
              </a:rPr>
              <a:t>o</a:t>
            </a:r>
            <a:r>
              <a:rPr sz="1550" spc="5" dirty="0" smtClean="0">
                <a:solidFill>
                  <a:srgbClr val="FFFFFF"/>
                </a:solidFill>
                <a:cs typeface="Calibri"/>
              </a:rPr>
              <a:t>o</a:t>
            </a:r>
            <a:r>
              <a:rPr sz="1550" spc="-25" dirty="0" smtClean="0">
                <a:solidFill>
                  <a:srgbClr val="FFFFFF"/>
                </a:solidFill>
                <a:cs typeface="Calibri"/>
              </a:rPr>
              <a:t>r</a:t>
            </a:r>
            <a:r>
              <a:rPr sz="1550" spc="10" dirty="0" smtClean="0">
                <a:solidFill>
                  <a:srgbClr val="FFFFFF"/>
                </a:solidFill>
                <a:cs typeface="Calibri"/>
              </a:rPr>
              <a:t>d</a:t>
            </a:r>
            <a:r>
              <a:rPr sz="1550" spc="-50" dirty="0" smtClean="0">
                <a:solidFill>
                  <a:srgbClr val="FFFFFF"/>
                </a:solidFill>
                <a:cs typeface="Calibri"/>
              </a:rPr>
              <a:t>i</a:t>
            </a:r>
            <a:r>
              <a:rPr sz="1550" spc="10" dirty="0" smtClean="0">
                <a:solidFill>
                  <a:srgbClr val="FFFFFF"/>
                </a:solidFill>
                <a:cs typeface="Calibri"/>
              </a:rPr>
              <a:t>n</a:t>
            </a:r>
            <a:r>
              <a:rPr sz="1550" spc="-25" dirty="0" smtClean="0">
                <a:solidFill>
                  <a:srgbClr val="FFFFFF"/>
                </a:solidFill>
                <a:cs typeface="Calibri"/>
              </a:rPr>
              <a:t>a</a:t>
            </a:r>
            <a:r>
              <a:rPr sz="1550" dirty="0" smtClean="0">
                <a:solidFill>
                  <a:srgbClr val="FFFFFF"/>
                </a:solidFill>
                <a:cs typeface="Calibri"/>
              </a:rPr>
              <a:t>t</a:t>
            </a:r>
            <a:r>
              <a:rPr sz="1550" spc="-55" dirty="0" smtClean="0">
                <a:solidFill>
                  <a:srgbClr val="FFFFFF"/>
                </a:solidFill>
                <a:cs typeface="Calibri"/>
              </a:rPr>
              <a:t>i</a:t>
            </a:r>
            <a:r>
              <a:rPr sz="1550" spc="5" dirty="0" smtClean="0">
                <a:solidFill>
                  <a:srgbClr val="FFFFFF"/>
                </a:solidFill>
                <a:cs typeface="Calibri"/>
              </a:rPr>
              <a:t>o</a:t>
            </a:r>
            <a:r>
              <a:rPr sz="1550" dirty="0" smtClean="0">
                <a:solidFill>
                  <a:srgbClr val="FFFFFF"/>
                </a:solidFill>
                <a:cs typeface="Calibri"/>
              </a:rPr>
              <a:t>n</a:t>
            </a:r>
            <a:endParaRPr sz="1550">
              <a:solidFill>
                <a:prstClr val="black"/>
              </a:solidFill>
              <a:cs typeface="Calibri"/>
            </a:endParaRPr>
          </a:p>
        </p:txBody>
      </p:sp>
      <p:sp>
        <p:nvSpPr>
          <p:cNvPr id="71" name="object 71"/>
          <p:cNvSpPr txBox="1"/>
          <p:nvPr/>
        </p:nvSpPr>
        <p:spPr>
          <a:xfrm>
            <a:off x="735203" y="1886703"/>
            <a:ext cx="140970" cy="149860"/>
          </a:xfrm>
          <a:prstGeom prst="rect">
            <a:avLst/>
          </a:prstGeom>
        </p:spPr>
        <p:txBody>
          <a:bodyPr vert="vert270" wrap="square" lIns="0" tIns="0" rIns="0" bIns="0" rtlCol="0">
            <a:noAutofit/>
          </a:bodyPr>
          <a:lstStyle/>
          <a:p>
            <a:pPr marL="12700"/>
            <a:r>
              <a:rPr sz="800" b="1" spc="-15" dirty="0" smtClean="0">
                <a:solidFill>
                  <a:srgbClr val="FFFFFF"/>
                </a:solidFill>
                <a:cs typeface="Calibri"/>
              </a:rPr>
              <a:t>I</a:t>
            </a:r>
            <a:r>
              <a:rPr sz="800" b="1" spc="-25" dirty="0" smtClean="0">
                <a:solidFill>
                  <a:srgbClr val="FFFFFF"/>
                </a:solidFill>
                <a:cs typeface="Calibri"/>
              </a:rPr>
              <a:t>C</a:t>
            </a:r>
            <a:r>
              <a:rPr sz="800" b="1" dirty="0" smtClean="0">
                <a:solidFill>
                  <a:srgbClr val="FFFFFF"/>
                </a:solidFill>
                <a:cs typeface="Calibri"/>
              </a:rPr>
              <a:t>L</a:t>
            </a:r>
            <a:endParaRPr sz="800">
              <a:solidFill>
                <a:prstClr val="black"/>
              </a:solidFill>
              <a:cs typeface="Calibri"/>
            </a:endParaRPr>
          </a:p>
        </p:txBody>
      </p:sp>
      <p:sp>
        <p:nvSpPr>
          <p:cNvPr id="72" name="object 72"/>
          <p:cNvSpPr txBox="1"/>
          <p:nvPr/>
        </p:nvSpPr>
        <p:spPr>
          <a:xfrm>
            <a:off x="1067354" y="1831703"/>
            <a:ext cx="521970" cy="259079"/>
          </a:xfrm>
          <a:prstGeom prst="rect">
            <a:avLst/>
          </a:prstGeom>
        </p:spPr>
        <p:txBody>
          <a:bodyPr vert="horz" wrap="square" lIns="0" tIns="0" rIns="0" bIns="0" rtlCol="0">
            <a:noAutofit/>
          </a:bodyPr>
          <a:lstStyle/>
          <a:p>
            <a:pPr marL="12700"/>
            <a:r>
              <a:rPr sz="1550" spc="45" dirty="0" smtClean="0">
                <a:solidFill>
                  <a:srgbClr val="FFFFFF"/>
                </a:solidFill>
                <a:cs typeface="Calibri"/>
              </a:rPr>
              <a:t>(</a:t>
            </a:r>
            <a:r>
              <a:rPr sz="1550" spc="-40" dirty="0" smtClean="0">
                <a:solidFill>
                  <a:srgbClr val="FFFFFF"/>
                </a:solidFill>
                <a:cs typeface="Calibri"/>
              </a:rPr>
              <a:t>W</a:t>
            </a:r>
            <a:r>
              <a:rPr sz="1550" spc="25" dirty="0" smtClean="0">
                <a:solidFill>
                  <a:srgbClr val="FFFFFF"/>
                </a:solidFill>
                <a:cs typeface="Calibri"/>
              </a:rPr>
              <a:t>P</a:t>
            </a:r>
            <a:r>
              <a:rPr sz="1550" spc="-65" dirty="0" smtClean="0">
                <a:solidFill>
                  <a:srgbClr val="FFFFFF"/>
                </a:solidFill>
                <a:cs typeface="Calibri"/>
              </a:rPr>
              <a:t>1</a:t>
            </a:r>
            <a:r>
              <a:rPr sz="1550" dirty="0" smtClean="0">
                <a:solidFill>
                  <a:srgbClr val="FFFFFF"/>
                </a:solidFill>
                <a:cs typeface="Calibri"/>
              </a:rPr>
              <a:t>)</a:t>
            </a:r>
            <a:endParaRPr sz="1550">
              <a:solidFill>
                <a:prstClr val="black"/>
              </a:solidFill>
              <a:cs typeface="Calibri"/>
            </a:endParaRPr>
          </a:p>
        </p:txBody>
      </p:sp>
      <p:sp>
        <p:nvSpPr>
          <p:cNvPr id="73" name="object 73"/>
          <p:cNvSpPr txBox="1"/>
          <p:nvPr/>
        </p:nvSpPr>
        <p:spPr>
          <a:xfrm>
            <a:off x="5755414" y="2430010"/>
            <a:ext cx="520700" cy="259079"/>
          </a:xfrm>
          <a:prstGeom prst="rect">
            <a:avLst/>
          </a:prstGeom>
        </p:spPr>
        <p:txBody>
          <a:bodyPr vert="horz" wrap="square" lIns="0" tIns="0" rIns="0" bIns="0" rtlCol="0">
            <a:noAutofit/>
          </a:bodyPr>
          <a:lstStyle/>
          <a:p>
            <a:pPr marL="12700"/>
            <a:r>
              <a:rPr sz="1550" spc="40" dirty="0" smtClean="0">
                <a:solidFill>
                  <a:srgbClr val="FFFFFF"/>
                </a:solidFill>
                <a:cs typeface="Calibri"/>
              </a:rPr>
              <a:t>(</a:t>
            </a:r>
            <a:r>
              <a:rPr sz="1550" spc="-40" dirty="0" smtClean="0">
                <a:solidFill>
                  <a:srgbClr val="FFFFFF"/>
                </a:solidFill>
                <a:cs typeface="Calibri"/>
              </a:rPr>
              <a:t>W</a:t>
            </a:r>
            <a:r>
              <a:rPr sz="1550" spc="20" dirty="0" smtClean="0">
                <a:solidFill>
                  <a:srgbClr val="FFFFFF"/>
                </a:solidFill>
                <a:cs typeface="Calibri"/>
              </a:rPr>
              <a:t>P</a:t>
            </a:r>
            <a:r>
              <a:rPr sz="1550" spc="-65" dirty="0" smtClean="0">
                <a:solidFill>
                  <a:srgbClr val="FFFFFF"/>
                </a:solidFill>
                <a:cs typeface="Calibri"/>
              </a:rPr>
              <a:t>5</a:t>
            </a:r>
            <a:r>
              <a:rPr sz="1550" dirty="0" smtClean="0">
                <a:solidFill>
                  <a:srgbClr val="FFFFFF"/>
                </a:solidFill>
                <a:cs typeface="Calibri"/>
              </a:rPr>
              <a:t>)</a:t>
            </a:r>
            <a:endParaRPr sz="1550">
              <a:solidFill>
                <a:prstClr val="black"/>
              </a:solidFill>
              <a:cs typeface="Calibri"/>
            </a:endParaRPr>
          </a:p>
        </p:txBody>
      </p:sp>
      <p:sp>
        <p:nvSpPr>
          <p:cNvPr id="74" name="object 74"/>
          <p:cNvSpPr/>
          <p:nvPr/>
        </p:nvSpPr>
        <p:spPr>
          <a:xfrm>
            <a:off x="15966" y="0"/>
            <a:ext cx="9127998" cy="908685"/>
          </a:xfrm>
          <a:custGeom>
            <a:avLst/>
            <a:gdLst/>
            <a:ahLst/>
            <a:cxnLst/>
            <a:rect l="l" t="t" r="r" b="b"/>
            <a:pathLst>
              <a:path w="9127998" h="908685">
                <a:moveTo>
                  <a:pt x="0" y="908685"/>
                </a:moveTo>
                <a:lnTo>
                  <a:pt x="9127998" y="908685"/>
                </a:lnTo>
                <a:lnTo>
                  <a:pt x="9127998" y="0"/>
                </a:lnTo>
                <a:lnTo>
                  <a:pt x="0" y="0"/>
                </a:lnTo>
                <a:lnTo>
                  <a:pt x="0" y="908685"/>
                </a:lnTo>
                <a:close/>
              </a:path>
            </a:pathLst>
          </a:custGeom>
          <a:solidFill>
            <a:srgbClr val="D9D9D9"/>
          </a:solidFill>
        </p:spPr>
        <p:txBody>
          <a:bodyPr wrap="square" lIns="0" tIns="0" rIns="0" bIns="0" rtlCol="0">
            <a:noAutofit/>
          </a:bodyPr>
          <a:lstStyle/>
          <a:p>
            <a:endParaRPr>
              <a:solidFill>
                <a:prstClr val="black"/>
              </a:solidFill>
            </a:endParaRPr>
          </a:p>
        </p:txBody>
      </p:sp>
      <p:sp>
        <p:nvSpPr>
          <p:cNvPr id="75" name="object 75"/>
          <p:cNvSpPr/>
          <p:nvPr/>
        </p:nvSpPr>
        <p:spPr>
          <a:xfrm>
            <a:off x="15966" y="0"/>
            <a:ext cx="9127998" cy="908685"/>
          </a:xfrm>
          <a:custGeom>
            <a:avLst/>
            <a:gdLst/>
            <a:ahLst/>
            <a:cxnLst/>
            <a:rect l="l" t="t" r="r" b="b"/>
            <a:pathLst>
              <a:path w="9127998" h="908685">
                <a:moveTo>
                  <a:pt x="0" y="908685"/>
                </a:moveTo>
                <a:lnTo>
                  <a:pt x="9127998" y="908685"/>
                </a:lnTo>
                <a:lnTo>
                  <a:pt x="9127998" y="0"/>
                </a:lnTo>
              </a:path>
            </a:pathLst>
          </a:custGeom>
          <a:ln w="25399">
            <a:solidFill>
              <a:srgbClr val="385D89"/>
            </a:solidFill>
          </a:ln>
        </p:spPr>
        <p:txBody>
          <a:bodyPr wrap="square" lIns="0" tIns="0" rIns="0" bIns="0" rtlCol="0">
            <a:noAutofit/>
          </a:bodyPr>
          <a:lstStyle/>
          <a:p>
            <a:endParaRPr>
              <a:solidFill>
                <a:prstClr val="black"/>
              </a:solidFill>
            </a:endParaRPr>
          </a:p>
        </p:txBody>
      </p:sp>
      <p:sp>
        <p:nvSpPr>
          <p:cNvPr id="76" name="object 76"/>
          <p:cNvSpPr/>
          <p:nvPr/>
        </p:nvSpPr>
        <p:spPr>
          <a:xfrm>
            <a:off x="15966" y="0"/>
            <a:ext cx="0" cy="908685"/>
          </a:xfrm>
          <a:custGeom>
            <a:avLst/>
            <a:gdLst/>
            <a:ahLst/>
            <a:cxnLst/>
            <a:rect l="l" t="t" r="r" b="b"/>
            <a:pathLst>
              <a:path h="908685">
                <a:moveTo>
                  <a:pt x="0" y="0"/>
                </a:moveTo>
                <a:lnTo>
                  <a:pt x="0" y="908685"/>
                </a:lnTo>
              </a:path>
            </a:pathLst>
          </a:custGeom>
          <a:ln w="25400">
            <a:solidFill>
              <a:srgbClr val="385D89"/>
            </a:solidFill>
          </a:ln>
        </p:spPr>
        <p:txBody>
          <a:bodyPr wrap="square" lIns="0" tIns="0" rIns="0" bIns="0" rtlCol="0">
            <a:noAutofit/>
          </a:bodyPr>
          <a:lstStyle/>
          <a:p>
            <a:endParaRPr>
              <a:solidFill>
                <a:prstClr val="black"/>
              </a:solidFill>
            </a:endParaRPr>
          </a:p>
        </p:txBody>
      </p:sp>
      <p:sp>
        <p:nvSpPr>
          <p:cNvPr id="77" name="object 77"/>
          <p:cNvSpPr/>
          <p:nvPr/>
        </p:nvSpPr>
        <p:spPr>
          <a:xfrm>
            <a:off x="8430006" y="84543"/>
            <a:ext cx="678535" cy="464096"/>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78" name="object 78"/>
          <p:cNvSpPr/>
          <p:nvPr/>
        </p:nvSpPr>
        <p:spPr>
          <a:xfrm>
            <a:off x="7862823" y="97535"/>
            <a:ext cx="544829" cy="444245"/>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79" name="object 79"/>
          <p:cNvSpPr/>
          <p:nvPr/>
        </p:nvSpPr>
        <p:spPr>
          <a:xfrm>
            <a:off x="71868" y="64452"/>
            <a:ext cx="1187767" cy="48418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80" name="object 80"/>
          <p:cNvSpPr txBox="1"/>
          <p:nvPr/>
        </p:nvSpPr>
        <p:spPr>
          <a:xfrm>
            <a:off x="1155598" y="358775"/>
            <a:ext cx="6529070" cy="393700"/>
          </a:xfrm>
          <a:prstGeom prst="rect">
            <a:avLst/>
          </a:prstGeom>
        </p:spPr>
        <p:txBody>
          <a:bodyPr vert="horz" wrap="square" lIns="0" tIns="0" rIns="0" bIns="0" rtlCol="0">
            <a:noAutofit/>
          </a:bodyPr>
          <a:lstStyle/>
          <a:p>
            <a:pPr marL="12700"/>
            <a:r>
              <a:rPr sz="2400" b="1" spc="-20" dirty="0" smtClean="0">
                <a:solidFill>
                  <a:prstClr val="black"/>
                </a:solidFill>
                <a:cs typeface="Calibri"/>
              </a:rPr>
              <a:t>O</a:t>
            </a:r>
            <a:r>
              <a:rPr sz="2400" b="1" spc="-25" dirty="0" smtClean="0">
                <a:solidFill>
                  <a:prstClr val="black"/>
                </a:solidFill>
                <a:cs typeface="Calibri"/>
              </a:rPr>
              <a:t>u</a:t>
            </a:r>
            <a:r>
              <a:rPr sz="2400" b="1" spc="-10" dirty="0" smtClean="0">
                <a:solidFill>
                  <a:prstClr val="black"/>
                </a:solidFill>
                <a:cs typeface="Calibri"/>
              </a:rPr>
              <a:t>tl</a:t>
            </a:r>
            <a:r>
              <a:rPr sz="2400" b="1" spc="-20" dirty="0" smtClean="0">
                <a:solidFill>
                  <a:prstClr val="black"/>
                </a:solidFill>
                <a:cs typeface="Calibri"/>
              </a:rPr>
              <a:t>i</a:t>
            </a:r>
            <a:r>
              <a:rPr sz="2400" b="1" dirty="0" smtClean="0">
                <a:solidFill>
                  <a:prstClr val="black"/>
                </a:solidFill>
                <a:cs typeface="Calibri"/>
              </a:rPr>
              <a:t>ne</a:t>
            </a:r>
            <a:r>
              <a:rPr sz="2400" b="1" spc="15" dirty="0" smtClean="0">
                <a:solidFill>
                  <a:prstClr val="black"/>
                </a:solidFill>
                <a:cs typeface="Calibri"/>
              </a:rPr>
              <a:t> </a:t>
            </a:r>
            <a:r>
              <a:rPr sz="2400" b="1" dirty="0" smtClean="0">
                <a:solidFill>
                  <a:prstClr val="black"/>
                </a:solidFill>
                <a:cs typeface="Calibri"/>
              </a:rPr>
              <a:t>of</a:t>
            </a:r>
            <a:r>
              <a:rPr sz="2400" b="1" spc="-15" dirty="0" smtClean="0">
                <a:solidFill>
                  <a:prstClr val="black"/>
                </a:solidFill>
                <a:cs typeface="Calibri"/>
              </a:rPr>
              <a:t> </a:t>
            </a:r>
            <a:r>
              <a:rPr sz="2400" b="1" spc="-10" dirty="0" smtClean="0">
                <a:solidFill>
                  <a:prstClr val="black"/>
                </a:solidFill>
                <a:cs typeface="Calibri"/>
              </a:rPr>
              <a:t>t</a:t>
            </a:r>
            <a:r>
              <a:rPr sz="2400" b="1" spc="-25" dirty="0" smtClean="0">
                <a:solidFill>
                  <a:prstClr val="black"/>
                </a:solidFill>
                <a:cs typeface="Calibri"/>
              </a:rPr>
              <a:t>h</a:t>
            </a:r>
            <a:r>
              <a:rPr sz="2400" b="1" dirty="0" smtClean="0">
                <a:solidFill>
                  <a:prstClr val="black"/>
                </a:solidFill>
                <a:cs typeface="Calibri"/>
              </a:rPr>
              <a:t>e</a:t>
            </a:r>
            <a:r>
              <a:rPr sz="2400" b="1" spc="10" dirty="0" smtClean="0">
                <a:solidFill>
                  <a:prstClr val="black"/>
                </a:solidFill>
                <a:cs typeface="Calibri"/>
              </a:rPr>
              <a:t> </a:t>
            </a:r>
            <a:r>
              <a:rPr sz="2400" b="1" spc="-30" dirty="0" smtClean="0">
                <a:solidFill>
                  <a:prstClr val="black"/>
                </a:solidFill>
                <a:cs typeface="Calibri"/>
              </a:rPr>
              <a:t>r</a:t>
            </a:r>
            <a:r>
              <a:rPr sz="2400" b="1" dirty="0" smtClean="0">
                <a:solidFill>
                  <a:prstClr val="black"/>
                </a:solidFill>
                <a:cs typeface="Calibri"/>
              </a:rPr>
              <a:t>esea</a:t>
            </a:r>
            <a:r>
              <a:rPr sz="2400" b="1" spc="-40" dirty="0" smtClean="0">
                <a:solidFill>
                  <a:prstClr val="black"/>
                </a:solidFill>
                <a:cs typeface="Calibri"/>
              </a:rPr>
              <a:t>r</a:t>
            </a:r>
            <a:r>
              <a:rPr sz="2400" b="1" dirty="0" smtClean="0">
                <a:solidFill>
                  <a:prstClr val="black"/>
                </a:solidFill>
                <a:cs typeface="Calibri"/>
              </a:rPr>
              <a:t>ch</a:t>
            </a:r>
            <a:r>
              <a:rPr sz="2400" b="1" spc="-15" dirty="0" smtClean="0">
                <a:solidFill>
                  <a:prstClr val="black"/>
                </a:solidFill>
                <a:cs typeface="Calibri"/>
              </a:rPr>
              <a:t> </a:t>
            </a:r>
            <a:r>
              <a:rPr sz="2400" b="1" dirty="0" smtClean="0">
                <a:solidFill>
                  <a:prstClr val="black"/>
                </a:solidFill>
                <a:cs typeface="Calibri"/>
              </a:rPr>
              <a:t>ac</a:t>
            </a:r>
            <a:r>
              <a:rPr sz="2400" b="1" spc="-10" dirty="0" smtClean="0">
                <a:solidFill>
                  <a:prstClr val="black"/>
                </a:solidFill>
                <a:cs typeface="Calibri"/>
              </a:rPr>
              <a:t>tivi</a:t>
            </a:r>
            <a:r>
              <a:rPr sz="2400" b="1" spc="-20" dirty="0" smtClean="0">
                <a:solidFill>
                  <a:prstClr val="black"/>
                </a:solidFill>
                <a:cs typeface="Calibri"/>
              </a:rPr>
              <a:t>t</a:t>
            </a:r>
            <a:r>
              <a:rPr sz="2400" b="1" spc="-10" dirty="0" smtClean="0">
                <a:solidFill>
                  <a:prstClr val="black"/>
                </a:solidFill>
                <a:cs typeface="Calibri"/>
              </a:rPr>
              <a:t>ies,</a:t>
            </a:r>
            <a:r>
              <a:rPr sz="2400" b="1" spc="15" dirty="0" smtClean="0">
                <a:solidFill>
                  <a:prstClr val="black"/>
                </a:solidFill>
                <a:cs typeface="Calibri"/>
              </a:rPr>
              <a:t> </a:t>
            </a:r>
            <a:r>
              <a:rPr sz="2400" b="1" dirty="0" smtClean="0">
                <a:solidFill>
                  <a:prstClr val="black"/>
                </a:solidFill>
                <a:cs typeface="Calibri"/>
              </a:rPr>
              <a:t>W</a:t>
            </a:r>
            <a:r>
              <a:rPr sz="2400" b="1" spc="-35" dirty="0" smtClean="0">
                <a:solidFill>
                  <a:prstClr val="black"/>
                </a:solidFill>
                <a:cs typeface="Calibri"/>
              </a:rPr>
              <a:t>P</a:t>
            </a:r>
            <a:r>
              <a:rPr sz="2400" b="1" spc="-10" dirty="0" smtClean="0">
                <a:solidFill>
                  <a:prstClr val="black"/>
                </a:solidFill>
                <a:cs typeface="Calibri"/>
              </a:rPr>
              <a:t>s </a:t>
            </a:r>
            <a:r>
              <a:rPr sz="2400" b="1" spc="-15" dirty="0" smtClean="0">
                <a:solidFill>
                  <a:prstClr val="black"/>
                </a:solidFill>
                <a:cs typeface="Calibri"/>
              </a:rPr>
              <a:t>and part</a:t>
            </a:r>
            <a:r>
              <a:rPr sz="2400" b="1" spc="-25" dirty="0" smtClean="0">
                <a:solidFill>
                  <a:prstClr val="black"/>
                </a:solidFill>
                <a:cs typeface="Calibri"/>
              </a:rPr>
              <a:t>n</a:t>
            </a:r>
            <a:r>
              <a:rPr sz="2400" b="1" dirty="0" smtClean="0">
                <a:solidFill>
                  <a:prstClr val="black"/>
                </a:solidFill>
                <a:cs typeface="Calibri"/>
              </a:rPr>
              <a:t>e</a:t>
            </a:r>
            <a:r>
              <a:rPr sz="2400" b="1" spc="-25" dirty="0" smtClean="0">
                <a:solidFill>
                  <a:prstClr val="black"/>
                </a:solidFill>
                <a:cs typeface="Calibri"/>
              </a:rPr>
              <a:t>r</a:t>
            </a:r>
            <a:r>
              <a:rPr sz="2400" b="1" spc="-10" dirty="0" smtClean="0">
                <a:solidFill>
                  <a:prstClr val="black"/>
                </a:solidFill>
                <a:cs typeface="Calibri"/>
              </a:rPr>
              <a:t>s</a:t>
            </a:r>
            <a:endParaRPr sz="2400">
              <a:solidFill>
                <a:prstClr val="black"/>
              </a:solidFill>
              <a:cs typeface="Calibri"/>
            </a:endParaRPr>
          </a:p>
        </p:txBody>
      </p:sp>
      <p:sp>
        <p:nvSpPr>
          <p:cNvPr id="81" name="Down Arrow 80"/>
          <p:cNvSpPr/>
          <p:nvPr/>
        </p:nvSpPr>
        <p:spPr>
          <a:xfrm rot="1818360">
            <a:off x="3948716" y="1200755"/>
            <a:ext cx="525511" cy="15981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2" name="TextBox 81"/>
          <p:cNvSpPr txBox="1"/>
          <p:nvPr/>
        </p:nvSpPr>
        <p:spPr>
          <a:xfrm>
            <a:off x="4662070" y="1096369"/>
            <a:ext cx="3109954" cy="369332"/>
          </a:xfrm>
          <a:prstGeom prst="rect">
            <a:avLst/>
          </a:prstGeom>
          <a:noFill/>
        </p:spPr>
        <p:txBody>
          <a:bodyPr wrap="none" rtlCol="0">
            <a:spAutoFit/>
          </a:bodyPr>
          <a:lstStyle/>
          <a:p>
            <a:r>
              <a:rPr lang="en-US" dirty="0" smtClean="0"/>
              <a:t>We’re somewhere around here</a:t>
            </a:r>
            <a:endParaRPr lang="en-US" dirty="0"/>
          </a:p>
        </p:txBody>
      </p:sp>
    </p:spTree>
    <p:extLst>
      <p:ext uri="{BB962C8B-B14F-4D97-AF65-F5344CB8AC3E}">
        <p14:creationId xmlns:p14="http://schemas.microsoft.com/office/powerpoint/2010/main" val="390951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61" y="128778"/>
            <a:ext cx="6602476" cy="1242822"/>
          </a:xfrm>
        </p:spPr>
        <p:txBody>
          <a:bodyPr>
            <a:normAutofit fontScale="90000"/>
          </a:bodyPr>
          <a:lstStyle/>
          <a:p>
            <a:pPr algn="ctr"/>
            <a:r>
              <a:rPr lang="en-US" dirty="0" smtClean="0"/>
              <a:t>Metabolomics in MESA</a:t>
            </a:r>
            <a:br>
              <a:rPr lang="en-US" dirty="0" smtClean="0"/>
            </a:br>
            <a:r>
              <a:rPr lang="en-US" dirty="0" smtClean="0"/>
              <a:t>COMBI-BIO &amp; COMBI-LIFE</a:t>
            </a:r>
            <a:endParaRPr lang="en-US" dirty="0"/>
          </a:p>
        </p:txBody>
      </p:sp>
      <p:sp>
        <p:nvSpPr>
          <p:cNvPr id="3" name="Content Placeholder 2"/>
          <p:cNvSpPr>
            <a:spLocks noGrp="1"/>
          </p:cNvSpPr>
          <p:nvPr>
            <p:ph idx="1"/>
          </p:nvPr>
        </p:nvSpPr>
        <p:spPr/>
        <p:txBody>
          <a:bodyPr/>
          <a:lstStyle/>
          <a:p>
            <a:r>
              <a:rPr lang="en-US" sz="4800" dirty="0" smtClean="0"/>
              <a:t>Outline</a:t>
            </a:r>
          </a:p>
          <a:p>
            <a:pPr lvl="1"/>
            <a:r>
              <a:rPr lang="en-US" sz="4400" dirty="0" smtClean="0"/>
              <a:t>Description of COMBI-BIO</a:t>
            </a:r>
          </a:p>
          <a:p>
            <a:pPr lvl="1"/>
            <a:r>
              <a:rPr lang="en-US" sz="4400" dirty="0">
                <a:solidFill>
                  <a:srgbClr val="0070C0"/>
                </a:solidFill>
              </a:rPr>
              <a:t>Preliminary COMBI-BIO data</a:t>
            </a:r>
          </a:p>
          <a:p>
            <a:pPr lvl="1"/>
            <a:r>
              <a:rPr lang="en-US" sz="4400" dirty="0"/>
              <a:t>Description of COMBI-LIFE</a:t>
            </a:r>
          </a:p>
          <a:p>
            <a:pPr lvl="1"/>
            <a:r>
              <a:rPr lang="en-US" sz="4400" dirty="0" smtClean="0"/>
              <a:t>What </a:t>
            </a:r>
            <a:r>
              <a:rPr lang="en-US" sz="4400" dirty="0" smtClean="0"/>
              <a:t>is “metabolomics</a:t>
            </a:r>
            <a:r>
              <a:rPr lang="en-US" sz="4400" dirty="0" smtClean="0"/>
              <a:t>”?</a:t>
            </a:r>
            <a:endParaRPr lang="en-US" sz="4400" dirty="0" smtClean="0"/>
          </a:p>
        </p:txBody>
      </p:sp>
    </p:spTree>
    <p:extLst>
      <p:ext uri="{BB962C8B-B14F-4D97-AF65-F5344CB8AC3E}">
        <p14:creationId xmlns:p14="http://schemas.microsoft.com/office/powerpoint/2010/main" val="125702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COMBI-BIO Preliminary data</a:t>
            </a:r>
            <a:br>
              <a:rPr lang="en-US" dirty="0" smtClean="0"/>
            </a:br>
            <a:r>
              <a:rPr lang="en-US" dirty="0" smtClean="0"/>
              <a:t>general epidemiology</a:t>
            </a:r>
            <a:endParaRPr lang="en-US" dirty="0"/>
          </a:p>
        </p:txBody>
      </p:sp>
      <p:sp>
        <p:nvSpPr>
          <p:cNvPr id="3" name="Content Placeholder 2"/>
          <p:cNvSpPr>
            <a:spLocks noGrp="1"/>
          </p:cNvSpPr>
          <p:nvPr>
            <p:ph idx="1"/>
          </p:nvPr>
        </p:nvSpPr>
        <p:spPr/>
        <p:txBody>
          <a:bodyPr>
            <a:normAutofit fontScale="92500" lnSpcReduction="20000"/>
          </a:bodyPr>
          <a:lstStyle/>
          <a:p>
            <a:r>
              <a:rPr lang="en-US" baseline="30000" dirty="0"/>
              <a:t>1</a:t>
            </a:r>
            <a:r>
              <a:rPr lang="en-US" dirty="0"/>
              <a:t>H NMR spectroscopy </a:t>
            </a:r>
            <a:r>
              <a:rPr lang="en-US" dirty="0" smtClean="0"/>
              <a:t>in </a:t>
            </a:r>
            <a:r>
              <a:rPr lang="en-US" dirty="0"/>
              <a:t>3 cohorts (N=4,000 MESA; N=2000 Rotterdam Study; N=2,000 </a:t>
            </a:r>
            <a:r>
              <a:rPr lang="en-US" dirty="0" err="1"/>
              <a:t>Lolipop</a:t>
            </a:r>
            <a:r>
              <a:rPr lang="en-US" dirty="0" smtClean="0"/>
              <a:t>)</a:t>
            </a:r>
          </a:p>
          <a:p>
            <a:r>
              <a:rPr lang="en-US" dirty="0"/>
              <a:t>randomly split per cohort in two equal sized phases (discovery and validation</a:t>
            </a:r>
            <a:r>
              <a:rPr lang="en-US" dirty="0" smtClean="0"/>
              <a:t>)</a:t>
            </a:r>
          </a:p>
          <a:p>
            <a:r>
              <a:rPr lang="en-US" dirty="0" smtClean="0"/>
              <a:t>generalized </a:t>
            </a:r>
            <a:r>
              <a:rPr lang="en-US" dirty="0"/>
              <a:t>regression models </a:t>
            </a:r>
            <a:r>
              <a:rPr lang="en-US" dirty="0" smtClean="0"/>
              <a:t>for CAC</a:t>
            </a:r>
            <a:r>
              <a:rPr lang="en-US" dirty="0"/>
              <a:t>, </a:t>
            </a:r>
            <a:r>
              <a:rPr lang="en-US" dirty="0" err="1" smtClean="0"/>
              <a:t>adj</a:t>
            </a:r>
            <a:r>
              <a:rPr lang="en-US" dirty="0" smtClean="0"/>
              <a:t> for </a:t>
            </a:r>
            <a:r>
              <a:rPr lang="en-US" dirty="0"/>
              <a:t>age, sex, cohort, ethnicity (model 1) plus </a:t>
            </a:r>
            <a:r>
              <a:rPr lang="en-US" dirty="0" smtClean="0"/>
              <a:t>CVD </a:t>
            </a:r>
            <a:r>
              <a:rPr lang="en-US" dirty="0"/>
              <a:t>risk </a:t>
            </a:r>
            <a:r>
              <a:rPr lang="en-US" dirty="0" smtClean="0"/>
              <a:t>factors </a:t>
            </a:r>
            <a:r>
              <a:rPr lang="en-US" dirty="0"/>
              <a:t>(model 2</a:t>
            </a:r>
            <a:r>
              <a:rPr lang="en-US" dirty="0" smtClean="0"/>
              <a:t>)</a:t>
            </a:r>
          </a:p>
          <a:p>
            <a:r>
              <a:rPr lang="en-US" dirty="0"/>
              <a:t>Metabolome Wide Significance Level (MWSL=4.14x10</a:t>
            </a:r>
            <a:r>
              <a:rPr lang="en-US" baseline="30000" dirty="0"/>
              <a:t>-5</a:t>
            </a:r>
            <a:r>
              <a:rPr lang="en-US" dirty="0" smtClean="0"/>
              <a:t>) in Discovery; </a:t>
            </a:r>
            <a:r>
              <a:rPr lang="en-US" dirty="0" err="1" smtClean="0"/>
              <a:t>Bonferroni</a:t>
            </a:r>
            <a:r>
              <a:rPr lang="en-US" dirty="0" smtClean="0"/>
              <a:t> in Validation</a:t>
            </a:r>
            <a:endParaRPr lang="en-US" dirty="0"/>
          </a:p>
        </p:txBody>
      </p:sp>
    </p:spTree>
    <p:extLst>
      <p:ext uri="{BB962C8B-B14F-4D97-AF65-F5344CB8AC3E}">
        <p14:creationId xmlns:p14="http://schemas.microsoft.com/office/powerpoint/2010/main" val="427758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COMBI-BIO Preliminary data</a:t>
            </a:r>
            <a:br>
              <a:rPr lang="en-US" dirty="0" smtClean="0"/>
            </a:br>
            <a:r>
              <a:rPr lang="en-US" dirty="0" smtClean="0"/>
              <a:t>general epidemiology</a:t>
            </a:r>
            <a:endParaRPr lang="en-US" dirty="0"/>
          </a:p>
        </p:txBody>
      </p:sp>
      <p:sp>
        <p:nvSpPr>
          <p:cNvPr id="3" name="Content Placeholder 2"/>
          <p:cNvSpPr>
            <a:spLocks noGrp="1"/>
          </p:cNvSpPr>
          <p:nvPr>
            <p:ph idx="1"/>
          </p:nvPr>
        </p:nvSpPr>
        <p:spPr/>
        <p:txBody>
          <a:bodyPr>
            <a:normAutofit/>
          </a:bodyPr>
          <a:lstStyle/>
          <a:p>
            <a:r>
              <a:rPr lang="en-US" dirty="0"/>
              <a:t>total of 30,590 NMR </a:t>
            </a:r>
            <a:r>
              <a:rPr lang="en-US" dirty="0" smtClean="0"/>
              <a:t>features; </a:t>
            </a:r>
          </a:p>
          <a:p>
            <a:r>
              <a:rPr lang="en-US" dirty="0" smtClean="0"/>
              <a:t>3,208 </a:t>
            </a:r>
            <a:r>
              <a:rPr lang="en-US" dirty="0"/>
              <a:t>reached MWSL in discovery phase </a:t>
            </a:r>
            <a:r>
              <a:rPr lang="en-US" dirty="0" smtClean="0"/>
              <a:t>using model 1;</a:t>
            </a:r>
          </a:p>
          <a:p>
            <a:r>
              <a:rPr lang="en-US" dirty="0" smtClean="0"/>
              <a:t>2,368 </a:t>
            </a:r>
            <a:r>
              <a:rPr lang="en-US" dirty="0"/>
              <a:t>(74%) replicated in clustered regions across the </a:t>
            </a:r>
            <a:r>
              <a:rPr lang="en-US" dirty="0" smtClean="0"/>
              <a:t>metabolome;</a:t>
            </a:r>
          </a:p>
          <a:p>
            <a:r>
              <a:rPr lang="en-US" dirty="0" smtClean="0"/>
              <a:t>23 features </a:t>
            </a:r>
            <a:r>
              <a:rPr lang="en-US" dirty="0"/>
              <a:t>reached MWSL in the discovery </a:t>
            </a:r>
            <a:r>
              <a:rPr lang="en-US" dirty="0" smtClean="0"/>
              <a:t>phase using model 2;</a:t>
            </a:r>
          </a:p>
          <a:p>
            <a:r>
              <a:rPr lang="en-US" dirty="0" smtClean="0"/>
              <a:t>10 </a:t>
            </a:r>
            <a:r>
              <a:rPr lang="en-US" dirty="0"/>
              <a:t>(44%) </a:t>
            </a:r>
            <a:r>
              <a:rPr lang="en-US" dirty="0" smtClean="0"/>
              <a:t>replicated;</a:t>
            </a:r>
            <a:endParaRPr lang="en-US" dirty="0"/>
          </a:p>
        </p:txBody>
      </p:sp>
    </p:spTree>
    <p:extLst>
      <p:ext uri="{BB962C8B-B14F-4D97-AF65-F5344CB8AC3E}">
        <p14:creationId xmlns:p14="http://schemas.microsoft.com/office/powerpoint/2010/main" val="153493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COMBI-BIO: </a:t>
            </a:r>
            <a:r>
              <a:rPr lang="en-US" sz="3100" dirty="0" smtClean="0"/>
              <a:t>preliminary associations with CAC</a:t>
            </a:r>
            <a:endParaRPr lang="en-US" dirty="0"/>
          </a:p>
        </p:txBody>
      </p:sp>
      <p:pic>
        <p:nvPicPr>
          <p:cNvPr id="4" name="Content Placeholder 3"/>
          <p:cNvPicPr>
            <a:picLocks noGrp="1" noChangeAspect="1"/>
          </p:cNvPicPr>
          <p:nvPr>
            <p:ph idx="1"/>
          </p:nvPr>
        </p:nvPicPr>
        <p:blipFill>
          <a:blip r:embed="rId2"/>
          <a:stretch>
            <a:fillRect/>
          </a:stretch>
        </p:blipFill>
        <p:spPr>
          <a:xfrm>
            <a:off x="122332" y="1068284"/>
            <a:ext cx="8945467" cy="5561116"/>
          </a:xfrm>
          <a:prstGeom prst="rect">
            <a:avLst/>
          </a:prstGeom>
        </p:spPr>
      </p:pic>
    </p:spTree>
    <p:extLst>
      <p:ext uri="{BB962C8B-B14F-4D97-AF65-F5344CB8AC3E}">
        <p14:creationId xmlns:p14="http://schemas.microsoft.com/office/powerpoint/2010/main" val="236869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TotalTime>
  <Words>2140</Words>
  <Application>Microsoft Office PowerPoint</Application>
  <PresentationFormat>On-screen Show (4:3)</PresentationFormat>
  <Paragraphs>481</Paragraphs>
  <Slides>41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COMBInatorial BIOmarkers for subclinical atherosclerosis in MESA (COMBI-BIO-MESAArial</vt:lpstr>
      <vt:lpstr>Courier New</vt:lpstr>
      <vt:lpstr>Office Theme</vt:lpstr>
      <vt:lpstr>1_Office Theme</vt:lpstr>
      <vt:lpstr>2_Office Theme</vt:lpstr>
      <vt:lpstr>Metabolomics in MESA COMBI-BIO &amp; COMBI-LIFE</vt:lpstr>
      <vt:lpstr>PowerPoint Presentation</vt:lpstr>
      <vt:lpstr>COMBInatorial BIOmarkers for subclinical atherosclerosis (COMBI-BIO)</vt:lpstr>
      <vt:lpstr>PowerPoint Presentation</vt:lpstr>
      <vt:lpstr>PowerPoint Presentation</vt:lpstr>
      <vt:lpstr>Metabolomics in MESA COMBI-BIO &amp; COMBI-LIFE</vt:lpstr>
      <vt:lpstr>COMBI-BIO Preliminary data general epidemiology</vt:lpstr>
      <vt:lpstr>COMBI-BIO Preliminary data general epidemiology</vt:lpstr>
      <vt:lpstr>COMBI-BIO: preliminary associations with CAC</vt:lpstr>
      <vt:lpstr>COMBI-BIO: GWAS</vt:lpstr>
      <vt:lpstr>PowerPoint Presentation</vt:lpstr>
      <vt:lpstr>MESA Metabolomics</vt:lpstr>
      <vt:lpstr>11 Initial Phenotypes from COMBI-BIO</vt:lpstr>
      <vt:lpstr>Results in EAs </vt:lpstr>
      <vt:lpstr>Findings in AAs</vt:lpstr>
      <vt:lpstr>PowerPoint Presentation</vt:lpstr>
      <vt:lpstr>PowerPoint Presentation</vt:lpstr>
      <vt:lpstr>PowerPoint Presentation</vt:lpstr>
      <vt:lpstr>PowerPoint Presentation</vt:lpstr>
      <vt:lpstr>PowerPoint Presentation</vt:lpstr>
      <vt:lpstr>PowerPoint Presentation</vt:lpstr>
      <vt:lpstr>Summary AAs (1)</vt:lpstr>
      <vt:lpstr>Summary AAs (2)</vt:lpstr>
      <vt:lpstr>Summary AA’s (3)</vt:lpstr>
      <vt:lpstr>Metabolomics in MESA COMBI-BIO &amp; COMBI-LIFE</vt:lpstr>
      <vt:lpstr>COMBI-LIFE A Consortium Proposal</vt:lpstr>
      <vt:lpstr>COMBI-LIFE: Overall Idea</vt:lpstr>
      <vt:lpstr>COMBI-LIFE: Synthetic Cohort</vt:lpstr>
      <vt:lpstr>COMBI-LIFE: Defining Healthy CV Aging Across the Lifespan</vt:lpstr>
      <vt:lpstr>COMBI-BIO: Metabolomes Differ by Healthy CV Status</vt:lpstr>
      <vt:lpstr>COMBI-LIFE: Longitudinality</vt:lpstr>
      <vt:lpstr>COMBI-LIFE: </vt:lpstr>
      <vt:lpstr>Metabolomics in MESA COMBI-BIO &amp; COMBI-LIFE</vt:lpstr>
      <vt:lpstr>What is metabolomics?</vt:lpstr>
      <vt:lpstr>Metabolomics: Instrumentation</vt:lpstr>
      <vt:lpstr>Metabolic profiling can run in either targeted or untargeted modes  </vt:lpstr>
      <vt:lpstr>COMBI-BIO-MESA</vt:lpstr>
      <vt:lpstr>PowerPoint Presentation</vt:lpstr>
      <vt:lpstr>Metabolite identification: molecular assignment</vt:lpstr>
      <vt:lpstr>Some NMR Spectral Prediction Software</vt:lpstr>
      <vt:lpstr>Metabolite identification: absolute 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Stokes</dc:creator>
  <cp:lastModifiedBy>Tracy, Russell P</cp:lastModifiedBy>
  <cp:revision>49</cp:revision>
  <dcterms:created xsi:type="dcterms:W3CDTF">2013-08-27T07:50:13Z</dcterms:created>
  <dcterms:modified xsi:type="dcterms:W3CDTF">2014-09-18T13:00:03Z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2013-07-05T00:00:00Z</vt:filetime>
  </property>
  <property fmtid="{D5CDD505-2E9C-101B-9397-08002B2CF9AE}" pid="3" name="LastSaved">
    <vt:filetime>2013-08-27T00:00:00Z</vt:filetime>
  </property>
</Properties>
</file>