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82" r:id="rId4"/>
    <p:sldId id="284" r:id="rId5"/>
    <p:sldId id="283" r:id="rId6"/>
    <p:sldId id="285" r:id="rId7"/>
    <p:sldId id="276" r:id="rId8"/>
    <p:sldId id="278" r:id="rId9"/>
    <p:sldId id="262" r:id="rId10"/>
    <p:sldId id="265" r:id="rId11"/>
    <p:sldId id="266" r:id="rId12"/>
    <p:sldId id="279" r:id="rId13"/>
    <p:sldId id="280" r:id="rId14"/>
    <p:sldId id="267" r:id="rId15"/>
    <p:sldId id="269" r:id="rId16"/>
    <p:sldId id="270" r:id="rId17"/>
    <p:sldId id="271" r:id="rId18"/>
    <p:sldId id="272" r:id="rId19"/>
    <p:sldId id="268" r:id="rId20"/>
    <p:sldId id="286" r:id="rId21"/>
    <p:sldId id="291" r:id="rId22"/>
    <p:sldId id="287" r:id="rId23"/>
    <p:sldId id="288" r:id="rId24"/>
    <p:sldId id="289" r:id="rId25"/>
    <p:sldId id="290" r:id="rId26"/>
    <p:sldId id="259" r:id="rId27"/>
    <p:sldId id="260" r:id="rId28"/>
    <p:sldId id="261" r:id="rId29"/>
    <p:sldId id="273" r:id="rId30"/>
    <p:sldId id="275" r:id="rId31"/>
    <p:sldId id="292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8" autoAdjust="0"/>
    <p:restoredTop sz="66787" autoAdjust="0"/>
  </p:normalViewPr>
  <p:slideViewPr>
    <p:cSldViewPr>
      <p:cViewPr varScale="1">
        <p:scale>
          <a:sx n="59" d="100"/>
          <a:sy n="59" d="100"/>
        </p:scale>
        <p:origin x="-2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2909095998457"/>
          <c:y val="0.0"/>
          <c:w val="0.746246233318984"/>
          <c:h val="0.967104896130372"/>
        </c:manualLayout>
      </c:layout>
      <c:pieChart>
        <c:varyColors val="1"/>
        <c:ser>
          <c:idx val="0"/>
          <c:order val="0"/>
          <c:spPr>
            <a:ln>
              <a:solidFill>
                <a:schemeClr val="tx2"/>
              </a:solidFill>
            </a:ln>
            <a:effectLst>
              <a:outerShdw blurRad="50800" dist="38100" algn="l" rotWithShape="0">
                <a:schemeClr val="tx2">
                  <a:alpha val="40000"/>
                </a:scheme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algn="l" rotWithShape="0">
                  <a:schemeClr val="tx2">
                    <a:alpha val="4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algn="l" rotWithShape="0">
                  <a:schemeClr val="tx2">
                    <a:alpha val="40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algn="l" rotWithShape="0">
                  <a:schemeClr val="tx2">
                    <a:alpha val="40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algn="l" rotWithShape="0">
                  <a:schemeClr val="tx2">
                    <a:alpha val="40000"/>
                  </a:scheme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algn="l" rotWithShape="0">
                  <a:schemeClr val="tx2">
                    <a:alpha val="40000"/>
                  </a:schemeClr>
                </a:outerShdw>
              </a:effectLst>
            </c:spPr>
          </c:dPt>
          <c:cat>
            <c:strRef>
              <c:f>Sheet1!$S$21:$W$21</c:f>
              <c:strCache>
                <c:ptCount val="5"/>
                <c:pt idx="0">
                  <c:v>Textbook</c:v>
                </c:pt>
                <c:pt idx="1">
                  <c:v>Subsuperior
present</c:v>
                </c:pt>
                <c:pt idx="2">
                  <c:v>Right medial basal
absent</c:v>
                </c:pt>
                <c:pt idx="3">
                  <c:v>Left
medial basal
present</c:v>
                </c:pt>
                <c:pt idx="4">
                  <c:v>Other</c:v>
                </c:pt>
              </c:strCache>
            </c:strRef>
          </c:cat>
          <c:val>
            <c:numRef>
              <c:f>Sheet1!$S$22:$W$22</c:f>
              <c:numCache>
                <c:formatCode>General</c:formatCode>
                <c:ptCount val="5"/>
                <c:pt idx="0">
                  <c:v>1895.0</c:v>
                </c:pt>
                <c:pt idx="1">
                  <c:v>419.0</c:v>
                </c:pt>
                <c:pt idx="2">
                  <c:v>145.0</c:v>
                </c:pt>
                <c:pt idx="3">
                  <c:v>118.0</c:v>
                </c:pt>
                <c:pt idx="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CF16A-6431-BC46-BEA6-9A5C6BA4408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402C-B6AE-414D-BFBF-F5350E73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0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Biomass cooking: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an indoor open fire with coal, wood, crop residues, dung, or coke been used in your home as a primary means of cooking for more than 6 months in your life?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how many years was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used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cooking in your home?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Biomass heating: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used an open fire with wood, coal, crop residues,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dung,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coke as a primary means of heating your home for more than 6 months in your life?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how many years have you used this as a primary means of heating your home?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402C-B6AE-414D-BFBF-F5350E73C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0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402C-B6AE-414D-BFBF-F5350E73C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Fgf10 overexpression</a:t>
            </a:r>
            <a:r>
              <a:rPr lang="en-US" baseline="0" dirty="0" smtClean="0"/>
              <a:t> partially rescues lung and limb agenesis.</a:t>
            </a:r>
          </a:p>
          <a:p>
            <a:r>
              <a:rPr lang="en-US" baseline="0" dirty="0" err="1" smtClean="0"/>
              <a:t>Dox</a:t>
            </a:r>
            <a:r>
              <a:rPr lang="en-US" baseline="0" dirty="0" smtClean="0"/>
              <a:t>-induced Fgf10 expression at E9.5.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B051-0E74-4AF4-B48B-D5E04D6776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B051-0E74-4AF4-B48B-D5E04D6776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B051-0E74-4AF4-B48B-D5E04D6776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B051-0E74-4AF4-B48B-D5E04D6776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B051-0E74-4AF4-B48B-D5E04D6776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Accessory: Combined</a:t>
            </a:r>
            <a:r>
              <a:rPr lang="en-US" baseline="0" dirty="0" smtClean="0"/>
              <a:t> race-ethnicities, OR 1.5, MAF 0.1: 0.98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Absent:</a:t>
            </a:r>
            <a:r>
              <a:rPr lang="en-US" baseline="0" dirty="0" smtClean="0"/>
              <a:t> </a:t>
            </a:r>
            <a:r>
              <a:rPr lang="en-US" dirty="0" smtClean="0"/>
              <a:t>Combined</a:t>
            </a:r>
            <a:r>
              <a:rPr lang="en-US" baseline="0" dirty="0" smtClean="0"/>
              <a:t> race-ethnicities, OR 1.5, MAF 0.3: 0.86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402C-B6AE-414D-BFBF-F5350E73CF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MRC:</a:t>
            </a:r>
          </a:p>
          <a:p>
            <a:pPr marL="228600" indent="-228600">
              <a:buAutoNum type="arabicPeriod"/>
            </a:pPr>
            <a:r>
              <a:rPr lang="en-US" dirty="0" smtClean="0"/>
              <a:t>Do</a:t>
            </a:r>
            <a:r>
              <a:rPr lang="en-US" baseline="0" dirty="0" smtClean="0"/>
              <a:t> you get short of breath when hurrying on the level or walking up a slight hill?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 you walk slower than people of the same age on the level because of breathlessness or have to stop for breath when walking at your own pace on the level?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 you stop for breath after walking about 100 yards or after a few minutes of the level?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Are you too breathless to leave the house or breathless when dressing?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Exacerbation-like respiratory symptoms: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Have you ever had a period when you had breathing problems that got so bad that the interfere  with your usual daily activities?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yes, how many episodes have you had in the past 12 months?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CAT:</a:t>
            </a:r>
          </a:p>
          <a:p>
            <a:pPr marL="0" indent="0">
              <a:buNone/>
            </a:pPr>
            <a:r>
              <a:rPr lang="en-US" baseline="0" dirty="0" smtClean="0"/>
              <a:t>1. I never cough / I always cough</a:t>
            </a:r>
          </a:p>
          <a:p>
            <a:pPr marL="0" indent="0">
              <a:buNone/>
            </a:pPr>
            <a:r>
              <a:rPr lang="en-US" baseline="0" dirty="0" smtClean="0"/>
              <a:t>2. I have no phlegm / My chest is completely full of phlegm</a:t>
            </a:r>
          </a:p>
          <a:p>
            <a:pPr marL="0" indent="0">
              <a:buNone/>
            </a:pPr>
            <a:r>
              <a:rPr lang="en-US" dirty="0" smtClean="0"/>
              <a:t>3. My</a:t>
            </a:r>
            <a:r>
              <a:rPr lang="en-US" baseline="0" dirty="0" smtClean="0"/>
              <a:t> chest doesn’t feel tight at all / My chest feels very tight</a:t>
            </a:r>
          </a:p>
          <a:p>
            <a:pPr marL="0" indent="0">
              <a:buNone/>
            </a:pPr>
            <a:r>
              <a:rPr lang="en-US" baseline="0" dirty="0" smtClean="0"/>
              <a:t>4. When I walk up a hill or one flight of stairs I am not breathless / I am not at all confident leaving my home because of my lung condition.</a:t>
            </a:r>
          </a:p>
          <a:p>
            <a:pPr marL="0" indent="0">
              <a:buNone/>
            </a:pPr>
            <a:r>
              <a:rPr lang="en-US" baseline="0" dirty="0" smtClean="0"/>
              <a:t>5. I am not limited doing any activities at home / I am very limited doing activities at home</a:t>
            </a:r>
          </a:p>
          <a:p>
            <a:pPr marL="0" indent="0">
              <a:buNone/>
            </a:pPr>
            <a:r>
              <a:rPr lang="en-US" baseline="0" dirty="0" smtClean="0"/>
              <a:t>6. I am confident leaving my home despite my lung condition / I am not at all confident leaving my home because of my lung condition</a:t>
            </a:r>
          </a:p>
          <a:p>
            <a:pPr marL="0" indent="0">
              <a:buNone/>
            </a:pPr>
            <a:r>
              <a:rPr lang="en-US" baseline="0" dirty="0" smtClean="0"/>
              <a:t>7. I sleep soundly / I don’t sleep soundly because of my lung condition</a:t>
            </a:r>
          </a:p>
          <a:p>
            <a:pPr marL="0" indent="0">
              <a:buNone/>
            </a:pPr>
            <a:r>
              <a:rPr lang="en-US" baseline="0" dirty="0" smtClean="0"/>
              <a:t>8. I have lots of energy / I have no energy at all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Biomass:</a:t>
            </a:r>
          </a:p>
          <a:p>
            <a:pPr marL="0" indent="0">
              <a:buNone/>
            </a:pPr>
            <a:r>
              <a:rPr lang="en-US" baseline="0" dirty="0" smtClean="0"/>
              <a:t>2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402C-B6AE-414D-BFBF-F5350E73CF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78E37-B6AA-478D-8A3C-6CD2CA15282F}" type="datetimeFigureOut">
              <a:rPr lang="en-US" smtClean="0"/>
              <a:t>2016-03-22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4565-D471-45E1-BCC2-2108C1727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br>
              <a:rPr lang="en-US" dirty="0" smtClean="0"/>
            </a:br>
            <a:r>
              <a:rPr lang="en-US" dirty="0" smtClean="0"/>
              <a:t>in Non-Smokers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The MESA Lung Non-Smoker Study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Benjamin M Smith</a:t>
            </a:r>
          </a:p>
          <a:p>
            <a:r>
              <a:rPr lang="en-US" dirty="0" smtClean="0"/>
              <a:t>Columbia University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R01-HL130506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11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Variant airway anatomy is common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554097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59141"/>
              </p:ext>
            </p:extLst>
          </p:nvPr>
        </p:nvGraphicFramePr>
        <p:xfrm>
          <a:off x="665103" y="1066800"/>
          <a:ext cx="742997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33600" y="4626114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Standard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natomy (73%)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22703" y="3200400"/>
            <a:ext cx="259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Accessory</a:t>
            </a:r>
            <a:endParaRPr lang="en-US" b="1" dirty="0"/>
          </a:p>
          <a:p>
            <a:pPr algn="ctr"/>
            <a:r>
              <a:rPr lang="en-US" b="1" dirty="0" err="1"/>
              <a:t>s</a:t>
            </a:r>
            <a:r>
              <a:rPr lang="en-US" b="1" dirty="0" err="1" smtClean="0"/>
              <a:t>ubsuperior</a:t>
            </a:r>
            <a:r>
              <a:rPr lang="en-US" b="1" dirty="0" smtClean="0"/>
              <a:t> airway (16%)</a:t>
            </a:r>
          </a:p>
        </p:txBody>
      </p:sp>
      <p:sp>
        <p:nvSpPr>
          <p:cNvPr id="21" name="TextBox 20"/>
          <p:cNvSpPr txBox="1"/>
          <p:nvPr/>
        </p:nvSpPr>
        <p:spPr>
          <a:xfrm rot="702877">
            <a:off x="4273807" y="4177148"/>
            <a:ext cx="2648453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/>
              <a:t>          Absent right medial </a:t>
            </a:r>
          </a:p>
          <a:p>
            <a:pPr algn="ctr">
              <a:lnSpc>
                <a:spcPts val="1600"/>
              </a:lnSpc>
            </a:pPr>
            <a:r>
              <a:rPr lang="en-US" b="1" dirty="0" smtClean="0"/>
              <a:t>              basal airway (6%)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61103" y="5638800"/>
            <a:ext cx="192569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/>
              <a:t>Accessory left medial basal: 4%</a:t>
            </a:r>
          </a:p>
          <a:p>
            <a:pPr>
              <a:lnSpc>
                <a:spcPts val="1520"/>
              </a:lnSpc>
            </a:pPr>
            <a:endParaRPr lang="en-US" sz="1600" b="1" dirty="0" smtClean="0"/>
          </a:p>
          <a:p>
            <a:pPr>
              <a:lnSpc>
                <a:spcPts val="1520"/>
              </a:lnSpc>
            </a:pPr>
            <a:r>
              <a:rPr lang="en-US" b="1" dirty="0" smtClean="0"/>
              <a:t>Other: &lt;0.5%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477000" y="5706489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236563" y="5981701"/>
            <a:ext cx="469037" cy="334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5791200"/>
            <a:ext cx="1604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MESA Lung</a:t>
            </a:r>
          </a:p>
          <a:p>
            <a:r>
              <a:rPr lang="en-US" sz="2400" b="1" dirty="0" smtClean="0"/>
              <a:t>N=3,169</a:t>
            </a:r>
            <a:endParaRPr lang="en-US" sz="2400" b="1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2" t="53680" r="42173" b="9052"/>
          <a:stretch/>
        </p:blipFill>
        <p:spPr bwMode="auto">
          <a:xfrm>
            <a:off x="6934200" y="1524000"/>
            <a:ext cx="811273" cy="19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55196" r="38647" b="9088"/>
          <a:stretch/>
        </p:blipFill>
        <p:spPr bwMode="auto">
          <a:xfrm>
            <a:off x="7010400" y="3538785"/>
            <a:ext cx="1066800" cy="21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t="44753" r="29676" b="6921"/>
          <a:stretch/>
        </p:blipFill>
        <p:spPr bwMode="auto">
          <a:xfrm>
            <a:off x="2000623" y="2258854"/>
            <a:ext cx="2037977" cy="23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4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Graphic spid="18" grpId="0">
        <p:bldAsOne/>
      </p:bldGraphic>
      <p:bldP spid="19" grpId="0"/>
      <p:bldP spid="20" grpId="0"/>
      <p:bldP spid="21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COPD prevalence</a:t>
            </a:r>
          </a:p>
          <a:p>
            <a:pPr lvl="1"/>
            <a:endParaRPr lang="en-US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44419"/>
              </p:ext>
            </p:extLst>
          </p:nvPr>
        </p:nvGraphicFramePr>
        <p:xfrm>
          <a:off x="152400" y="2240281"/>
          <a:ext cx="8763000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2800"/>
                <a:gridCol w="1828800"/>
                <a:gridCol w="1797781"/>
                <a:gridCol w="1783619"/>
              </a:tblGrid>
              <a:tr h="840377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Standard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Anatomy</a:t>
                      </a:r>
                      <a:endParaRPr lang="en-US" sz="2000" b="1" dirty="0" smtClean="0">
                        <a:effectLst/>
                        <a:latin typeface="+mn-lt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Accessory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sub-superior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Absent right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medial-basal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MESA Lung</a:t>
                      </a:r>
                      <a:r>
                        <a:rPr lang="en-US" sz="2000" b="1" baseline="0" dirty="0" smtClean="0">
                          <a:effectLst/>
                        </a:rPr>
                        <a:t> E5 </a:t>
                      </a:r>
                      <a:r>
                        <a:rPr lang="en-US" sz="2000" b="1" dirty="0" smtClean="0">
                          <a:effectLst/>
                        </a:rPr>
                        <a:t>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COPD </a:t>
                      </a:r>
                      <a:r>
                        <a:rPr lang="en-US" sz="2000" dirty="0" smtClean="0">
                          <a:effectLst/>
                        </a:rPr>
                        <a:t>prevalence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128/912 (14%)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41/208 (20%)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16/64 (25%)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 for 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r>
                        <a:rPr lang="en-US" sz="2000" b="1" dirty="0" smtClean="0">
                          <a:effectLst/>
                        </a:rPr>
                        <a:t>·5 </a:t>
                      </a:r>
                      <a:r>
                        <a:rPr lang="en-US" sz="2000" b="1" dirty="0">
                          <a:effectLst/>
                        </a:rPr>
                        <a:t>(1·0 to 1·9)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2·0 (1·3 to 3·1)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</a:rPr>
                        <a:t>SPIROMICS 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indent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COPD prevalence (%)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444/677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en-US" sz="2000" dirty="0" smtClean="0">
                          <a:effectLst/>
                        </a:rPr>
                        <a:t>66%)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191/267 (72%)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61/76 (80%)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OR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1·3 (0·9 to 1·8)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2·1 (1·1 to 3·9)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MESA Lung E5 Non-</a:t>
                      </a:r>
                      <a:r>
                        <a:rPr lang="en-US" sz="2000" b="1" baseline="0" dirty="0" smtClean="0">
                          <a:effectLst/>
                        </a:rPr>
                        <a:t>s</a:t>
                      </a:r>
                      <a:r>
                        <a:rPr lang="en-US" sz="2000" b="1" dirty="0" smtClean="0">
                          <a:effectLst/>
                        </a:rPr>
                        <a:t>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COPD prevalence (%)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37/801 (4</a:t>
                      </a:r>
                      <a:r>
                        <a:rPr lang="en-US" sz="2000" dirty="0">
                          <a:effectLst/>
                        </a:rPr>
                        <a:t>·6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12/148 (8</a:t>
                      </a:r>
                      <a:r>
                        <a:rPr lang="en-US" sz="2000" dirty="0">
                          <a:effectLst/>
                        </a:rPr>
                        <a:t>·1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0/72 (0%)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COPD (95% CI) 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2·0 (1·0 to 3·7)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convergence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114800"/>
            <a:ext cx="8991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592449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§Adjusted models include terms for age, gender, height, weight, </a:t>
            </a:r>
            <a:r>
              <a:rPr lang="en-US" sz="2000" dirty="0" smtClean="0"/>
              <a:t>smoking status, and </a:t>
            </a:r>
            <a:r>
              <a:rPr lang="en-US" sz="2000" dirty="0"/>
              <a:t>race-</a:t>
            </a:r>
            <a:r>
              <a:rPr lang="en-US" sz="2000" dirty="0" smtClean="0"/>
              <a:t>ethnicity. MRC denotes Medical Research Council: scale 1 to 5, &gt;1 abnormal. CAT denotes COPD Assessment Test: scale 0 to 40, MCID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66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COPD prevalence</a:t>
            </a:r>
          </a:p>
          <a:p>
            <a:pPr lvl="1"/>
            <a:endParaRPr lang="en-US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02558"/>
              </p:ext>
            </p:extLst>
          </p:nvPr>
        </p:nvGraphicFramePr>
        <p:xfrm>
          <a:off x="152400" y="2240281"/>
          <a:ext cx="8763000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2800"/>
                <a:gridCol w="1828800"/>
                <a:gridCol w="1797781"/>
                <a:gridCol w="1783619"/>
              </a:tblGrid>
              <a:tr h="840377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Standard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Anatomy</a:t>
                      </a:r>
                      <a:endParaRPr lang="en-US" sz="2000" b="1" dirty="0" smtClean="0">
                        <a:effectLst/>
                        <a:latin typeface="+mn-lt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Accessory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sub-superior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Absent right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medial-basal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MESA Lung</a:t>
                      </a:r>
                      <a:r>
                        <a:rPr lang="en-US" sz="2000" b="1" baseline="0" dirty="0" smtClean="0">
                          <a:effectLst/>
                        </a:rPr>
                        <a:t> E5 </a:t>
                      </a:r>
                      <a:r>
                        <a:rPr lang="en-US" sz="2000" b="1" dirty="0" smtClean="0">
                          <a:effectLst/>
                        </a:rPr>
                        <a:t>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COPD </a:t>
                      </a:r>
                      <a:r>
                        <a:rPr lang="en-US" sz="2000" dirty="0" smtClean="0">
                          <a:effectLst/>
                        </a:rPr>
                        <a:t>prevalence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128/912 (14%)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41/208 (20%)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16/64 (25%)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 for 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r>
                        <a:rPr lang="en-US" sz="2000" b="1" dirty="0" smtClean="0">
                          <a:effectLst/>
                        </a:rPr>
                        <a:t>·5 </a:t>
                      </a:r>
                      <a:r>
                        <a:rPr lang="en-US" sz="2000" b="1" dirty="0">
                          <a:effectLst/>
                        </a:rPr>
                        <a:t>(1·0 to 1·9)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2·0 (1·3 to 3·1)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</a:rPr>
                        <a:t>SPIROMICS 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indent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effectLst/>
                        </a:rPr>
                        <a:t>COPD prevalence (%)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444/677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en-US" sz="2000" dirty="0" smtClean="0">
                          <a:effectLst/>
                        </a:rPr>
                        <a:t>66%)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191/267 (72%)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61/76 (80%)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OR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1·3 (0·9 to 1·8)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2·1 (1·1 to 3·9)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MESA Lung E5 Non-</a:t>
                      </a:r>
                      <a:r>
                        <a:rPr lang="en-US" sz="2000" b="1" baseline="0" dirty="0" smtClean="0">
                          <a:effectLst/>
                        </a:rPr>
                        <a:t>s</a:t>
                      </a:r>
                      <a:r>
                        <a:rPr lang="en-US" sz="2000" b="1" dirty="0" smtClean="0">
                          <a:effectLst/>
                        </a:rPr>
                        <a:t>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COPD prevalence (%)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37/801 (4</a:t>
                      </a:r>
                      <a:r>
                        <a:rPr lang="en-US" sz="2000" dirty="0">
                          <a:effectLst/>
                        </a:rPr>
                        <a:t>·6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12/148 (8</a:t>
                      </a:r>
                      <a:r>
                        <a:rPr lang="en-US" sz="2000" dirty="0">
                          <a:effectLst/>
                        </a:rPr>
                        <a:t>·1</a:t>
                      </a:r>
                      <a:r>
                        <a:rPr lang="en-US" sz="2000" dirty="0" smtClean="0">
                          <a:effectLst/>
                        </a:rPr>
                        <a:t>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0/72 (0%)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COPD (95% CI) 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2·0 (1·0 to 3·7)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convergence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5029200"/>
            <a:ext cx="899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592449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§Adjusted models include terms for age, gender, height, weight, </a:t>
            </a:r>
            <a:r>
              <a:rPr lang="en-US" sz="2000" dirty="0" smtClean="0"/>
              <a:t>smoking status, and </a:t>
            </a:r>
            <a:r>
              <a:rPr lang="en-US" sz="2000" dirty="0"/>
              <a:t>race-</a:t>
            </a:r>
            <a:r>
              <a:rPr lang="en-US" sz="2000" dirty="0" smtClean="0"/>
              <a:t>ethnicity. MRC denotes Medical Research Council: scale 1 to 5, &gt;1 abnormal. CAT denotes COPD Assessment Test: scale 0 to 40, MCID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0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respiratory symptoms</a:t>
            </a:r>
          </a:p>
          <a:p>
            <a:pPr lvl="1"/>
            <a:endParaRPr lang="en-US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14956"/>
              </p:ext>
            </p:extLst>
          </p:nvPr>
        </p:nvGraphicFramePr>
        <p:xfrm>
          <a:off x="152400" y="2240281"/>
          <a:ext cx="8763000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2800"/>
                <a:gridCol w="1828800"/>
                <a:gridCol w="1797781"/>
                <a:gridCol w="1783619"/>
              </a:tblGrid>
              <a:tr h="840377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Standard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Anatomy</a:t>
                      </a:r>
                      <a:endParaRPr lang="en-US" sz="2000" b="1" dirty="0" smtClean="0">
                        <a:effectLst/>
                        <a:latin typeface="+mn-lt"/>
                      </a:endParaRPr>
                    </a:p>
                  </a:txBody>
                  <a:tcPr marL="13946" marR="13946" marT="0" marB="0" anchor="ctr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Accessory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sub-superior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  <a:tc>
                  <a:txBody>
                    <a:bodyPr/>
                    <a:lstStyle/>
                    <a:p>
                      <a:pPr marL="0" marR="0" indent="10287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Absent right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medial-basal </a:t>
                      </a:r>
                      <a:r>
                        <a:rPr lang="en-US" sz="2000" b="1" dirty="0" smtClean="0">
                          <a:effectLst/>
                        </a:rPr>
                        <a:t>airway</a:t>
                      </a:r>
                      <a:endParaRPr lang="en-US" sz="20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946" marR="13946" marT="0" marB="0"/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SPIROMICS 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MRC breathlessness</a:t>
                      </a:r>
                      <a:r>
                        <a:rPr lang="en-US" sz="2000" baseline="0" dirty="0" smtClean="0">
                          <a:effectLst/>
                        </a:rPr>
                        <a:t> score &gt; 1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442/664 (66%)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179/262 (68%)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57/74 (77%)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 for 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r>
                        <a:rPr lang="en-US" sz="2000" b="0" dirty="0" smtClean="0">
                          <a:effectLst/>
                        </a:rPr>
                        <a:t>·2 (0·</a:t>
                      </a:r>
                      <a:r>
                        <a:rPr lang="en-US" sz="2000" b="0" dirty="0">
                          <a:effectLst/>
                        </a:rPr>
                        <a:t>9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to 1</a:t>
                      </a:r>
                      <a:r>
                        <a:rPr lang="en-US" sz="2000" b="0" dirty="0" smtClean="0">
                          <a:effectLst/>
                        </a:rPr>
                        <a:t>·6)</a:t>
                      </a: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2·0 (1</a:t>
                      </a:r>
                      <a:r>
                        <a:rPr lang="en-US" sz="2000" b="1" dirty="0" smtClean="0">
                          <a:effectLst/>
                        </a:rPr>
                        <a:t>·1 </a:t>
                      </a:r>
                      <a:r>
                        <a:rPr lang="en-US" sz="2000" b="1" dirty="0">
                          <a:effectLst/>
                        </a:rPr>
                        <a:t>to </a:t>
                      </a:r>
                      <a:r>
                        <a:rPr lang="en-US" sz="2000" b="1" dirty="0" smtClean="0">
                          <a:effectLst/>
                        </a:rPr>
                        <a:t>3·</a:t>
                      </a:r>
                      <a:r>
                        <a:rPr lang="en-US" sz="2000" b="1" dirty="0">
                          <a:effectLst/>
                        </a:rPr>
                        <a:t>6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</a:rPr>
                        <a:t>SPIROMICS Smokers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946" marR="13946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indent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effectLst/>
                        </a:rPr>
                        <a:t>CAT score (25</a:t>
                      </a:r>
                      <a:r>
                        <a:rPr lang="en-US" sz="2000" baseline="30000" dirty="0" smtClean="0">
                          <a:effectLst/>
                        </a:rPr>
                        <a:t>th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</a:rPr>
                        <a:t> 75</a:t>
                      </a:r>
                      <a:r>
                        <a:rPr lang="en-US" sz="2000" baseline="30000" dirty="0" smtClean="0">
                          <a:effectLst/>
                        </a:rPr>
                        <a:t>th</a:t>
                      </a:r>
                      <a:r>
                        <a:rPr lang="en-US" sz="2000" baseline="0" dirty="0" smtClean="0">
                          <a:effectLst/>
                        </a:rPr>
                        <a:t> %</a:t>
                      </a:r>
                      <a:r>
                        <a:rPr lang="en-US" sz="2000" baseline="0" dirty="0" err="1" smtClean="0">
                          <a:effectLst/>
                        </a:rPr>
                        <a:t>ile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13.5 (7, 19)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14.0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(7, 20)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15.5 (9, 21)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OR </a:t>
                      </a:r>
                      <a:r>
                        <a:rPr lang="en-US" sz="2000" dirty="0">
                          <a:effectLst/>
                        </a:rPr>
                        <a:t>for </a:t>
                      </a:r>
                      <a:r>
                        <a:rPr lang="en-US" sz="2000" dirty="0" smtClean="0">
                          <a:effectLst/>
                        </a:rPr>
                        <a:t>COPD (95% CI)§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Reference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r>
                        <a:rPr lang="en-US" sz="2000" dirty="0" smtClean="0">
                          <a:effectLst/>
                        </a:rPr>
                        <a:t>·</a:t>
                      </a:r>
                      <a:r>
                        <a:rPr lang="en-US" sz="2000" dirty="0">
                          <a:effectLst/>
                        </a:rPr>
                        <a:t>7</a:t>
                      </a:r>
                      <a:r>
                        <a:rPr lang="en-US" sz="2000" dirty="0" smtClean="0">
                          <a:effectLst/>
                        </a:rPr>
                        <a:t> (-0·4 </a:t>
                      </a:r>
                      <a:r>
                        <a:rPr lang="en-US" sz="2000" dirty="0">
                          <a:effectLst/>
                        </a:rPr>
                        <a:t>to 1·8)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r>
                        <a:rPr lang="en-US" sz="2000" b="1" dirty="0" smtClean="0">
                          <a:effectLst/>
                        </a:rPr>
                        <a:t>·2 (0·</a:t>
                      </a:r>
                      <a:r>
                        <a:rPr lang="en-US" sz="2000" b="1" dirty="0">
                          <a:effectLst/>
                        </a:rPr>
                        <a:t>4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to 3·9)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76200" y="592449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§Adjusted models include terms for age, gender, height, weight, </a:t>
            </a:r>
            <a:r>
              <a:rPr lang="en-US" sz="2000" dirty="0" smtClean="0"/>
              <a:t>smoking status, and </a:t>
            </a:r>
            <a:r>
              <a:rPr lang="en-US" sz="2000" dirty="0"/>
              <a:t>race-</a:t>
            </a:r>
            <a:r>
              <a:rPr lang="en-US" sz="2000" dirty="0" smtClean="0"/>
              <a:t>ethnicity. MRC denotes Medical Research Council: scale 1 to 5, &gt;1 abnormal. CAT denotes COPD Assessment Test: scale 0 to 40, MCID 2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89916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Altered particle deposition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214"/>
          <a:stretch/>
        </p:blipFill>
        <p:spPr>
          <a:xfrm>
            <a:off x="990600" y="3048000"/>
            <a:ext cx="7289800" cy="362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141499"/>
            <a:ext cx="223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STANDARD</a:t>
            </a:r>
          </a:p>
          <a:p>
            <a:pPr algn="ctr"/>
            <a:r>
              <a:rPr lang="en-US" sz="2400" dirty="0" smtClean="0"/>
              <a:t>ANATOMY (n=1)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133600"/>
            <a:ext cx="4732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ABSENT</a:t>
            </a:r>
          </a:p>
          <a:p>
            <a:pPr algn="ctr"/>
            <a:r>
              <a:rPr lang="en-US" sz="2400" dirty="0" smtClean="0"/>
              <a:t>RIGHT MEDIAL-BASAL AIRWAY (n=1)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2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 of globally altered airway anatomy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8371" r="41802" b="30690"/>
          <a:stretch/>
        </p:blipFill>
        <p:spPr bwMode="auto">
          <a:xfrm>
            <a:off x="3822393" y="2971800"/>
            <a:ext cx="5321607" cy="30029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01933" y="2514600"/>
            <a:ext cx="104775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3124200"/>
            <a:ext cx="5334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10959" r="4756" b="32855"/>
          <a:stretch/>
        </p:blipFill>
        <p:spPr bwMode="auto">
          <a:xfrm>
            <a:off x="249464" y="2743200"/>
            <a:ext cx="3567667" cy="300747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131" y="5486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469" y="2509838"/>
            <a:ext cx="573073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5334000"/>
            <a:ext cx="533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22194"/>
              </p:ext>
            </p:extLst>
          </p:nvPr>
        </p:nvGraphicFramePr>
        <p:xfrm>
          <a:off x="0" y="2270760"/>
          <a:ext cx="9144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15"/>
                <a:gridCol w="2317260"/>
                <a:gridCol w="2838639"/>
                <a:gridCol w="2532186"/>
              </a:tblGrid>
              <a:tr h="428097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COPD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obar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rami per decimeter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difference in lobar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compared with standard right lower lobe anatomy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tandard right lower lobe anatomy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 right lower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absent right lower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(10.8 to 11.0)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+2.14 (+1.80 to +2.49)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(-1.61 to –1.13)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(8.7 to 8.8)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+0.21 (+0.18 to +0.25)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(-0.02 to +0.02)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P=0.831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(8.2 to 8.4)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+0.14 (+0.03 to +0.26)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(-0.03 to +0.01)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P=0.470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2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(9.3 to 9.4)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+0.15 (+0.01 to +0.03)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(-0.01 to +0.03)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P=0.156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 of globally altered airway anatomy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49238" y="2057400"/>
            <a:ext cx="573073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4673" y="2209800"/>
            <a:ext cx="5349327" cy="464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6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 of globally altered airway anatomy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49238" y="2057400"/>
            <a:ext cx="573073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104775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4500"/>
              </p:ext>
            </p:extLst>
          </p:nvPr>
        </p:nvGraphicFramePr>
        <p:xfrm>
          <a:off x="0" y="2270760"/>
          <a:ext cx="9144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15"/>
                <a:gridCol w="2317260"/>
                <a:gridCol w="2838639"/>
                <a:gridCol w="2532186"/>
              </a:tblGrid>
              <a:tr h="42809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COPD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obar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rami per decimeter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difference in lobar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compared with standard right lower lobe anatomy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tandard right lower lobe anatomy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 right lower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absent right lower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(10.8 to 11.0)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+2.14 (+1.80 to +2.49)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(-1.61 to –1.13)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(8.7 to 8.8)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+0.21 (+0.18 to +0.25)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(-0.02 to +0.02)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P=0.831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(8.2 to 8.4)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+0.14 (+0.03 to +0.26)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(-0.03 to +0.01)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P=0.470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2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(9.3 to 9.4)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+0.15 (+0.01 to +0.03)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(-0.01 to +0.03)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P=0.156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91768" y="4419600"/>
            <a:ext cx="5352232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57890"/>
            <a:ext cx="944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Mean differences </a:t>
            </a:r>
            <a:r>
              <a:rPr lang="en-US" sz="2000" dirty="0"/>
              <a:t>a</a:t>
            </a:r>
            <a:r>
              <a:rPr lang="en-US" sz="2000" dirty="0" smtClean="0"/>
              <a:t>djusted for </a:t>
            </a:r>
            <a:r>
              <a:rPr lang="en-US" sz="2000" dirty="0"/>
              <a:t>age, gender, height, weight</a:t>
            </a:r>
            <a:r>
              <a:rPr lang="en-US" sz="2000" dirty="0" smtClean="0"/>
              <a:t>, </a:t>
            </a:r>
            <a:r>
              <a:rPr lang="en-US" sz="2000" dirty="0"/>
              <a:t>race-</a:t>
            </a:r>
            <a:r>
              <a:rPr lang="en-US" sz="2000" dirty="0" smtClean="0"/>
              <a:t>ethnicity, lung volume.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781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9912"/>
              </p:ext>
            </p:extLst>
          </p:nvPr>
        </p:nvGraphicFramePr>
        <p:xfrm>
          <a:off x="0" y="2270760"/>
          <a:ext cx="9144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15"/>
                <a:gridCol w="2317260"/>
                <a:gridCol w="2838639"/>
                <a:gridCol w="2532186"/>
              </a:tblGrid>
              <a:tr h="42809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MESA COPD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obar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rami per decimeter</a:t>
                      </a:r>
                      <a:endParaRPr lang="en-US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difference in lobar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branch density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compared with standard right lower lobe anatomy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  <a:tr h="822960">
                <a:tc vMerge="1"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tandard right lower lobe anatomy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 right lower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with 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absent right lower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lobe airway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(10.8 to 11.0)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+2.14 (+1.80 to +2.49)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(-1.61 to –1.13)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(8.7 to 8.8)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+0.21 (+0.18 to +0.25)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(-0.02 to +0.02)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P=0.831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80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(8.2 to 8.4)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+0.14 (+0.03 to +0.26)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(-0.03 to +0.01)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P=0.470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2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lobe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(9.3 to 9.4)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+0.15 (+0.01 to +0.03)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(-0.01 to +0.03)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P=0.156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 of globally altered airway anatomy</a:t>
            </a:r>
          </a:p>
          <a:p>
            <a:pPr lvl="1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629400" y="4419600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57890"/>
            <a:ext cx="944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Mean differences </a:t>
            </a:r>
            <a:r>
              <a:rPr lang="en-US" sz="2000" dirty="0"/>
              <a:t>a</a:t>
            </a:r>
            <a:r>
              <a:rPr lang="en-US" sz="2000" dirty="0" smtClean="0"/>
              <a:t>djusted for </a:t>
            </a:r>
            <a:r>
              <a:rPr lang="en-US" sz="2000" dirty="0"/>
              <a:t>age, gender, height, weight</a:t>
            </a:r>
            <a:r>
              <a:rPr lang="en-US" sz="2000" dirty="0" smtClean="0"/>
              <a:t>, </a:t>
            </a:r>
            <a:r>
              <a:rPr lang="en-US" sz="2000" dirty="0"/>
              <a:t>race-</a:t>
            </a:r>
            <a:r>
              <a:rPr lang="en-US" sz="2000" dirty="0" smtClean="0"/>
              <a:t>ethnicity, lung volume.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150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Familial clustering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13071"/>
              </p:ext>
            </p:extLst>
          </p:nvPr>
        </p:nvGraphicFramePr>
        <p:xfrm>
          <a:off x="152400" y="2743200"/>
          <a:ext cx="88392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7503"/>
                <a:gridCol w="3185297"/>
                <a:gridCol w="294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</a:t>
                      </a:r>
                      <a:r>
                        <a:rPr lang="en-US" sz="2400" b="1" dirty="0" err="1" smtClean="0"/>
                        <a:t>ibships</a:t>
                      </a:r>
                      <a:r>
                        <a:rPr lang="en-US" sz="2400" b="1" dirty="0" smtClean="0"/>
                        <a:t> in</a:t>
                      </a:r>
                    </a:p>
                    <a:p>
                      <a:r>
                        <a:rPr lang="en-US" sz="2400" b="1" dirty="0" smtClean="0"/>
                        <a:t>MESA</a:t>
                      </a:r>
                      <a:r>
                        <a:rPr lang="en-US" sz="2400" b="1" baseline="0" dirty="0" smtClean="0"/>
                        <a:t> Family (n=64)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Accessory </a:t>
                      </a:r>
                      <a:r>
                        <a:rPr lang="en-US" sz="2400" b="1" dirty="0" err="1" smtClean="0"/>
                        <a:t>subsuperior</a:t>
                      </a:r>
                      <a:r>
                        <a:rPr lang="en-US" sz="2400" b="1" baseline="0" dirty="0" smtClean="0"/>
                        <a:t> airway variant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Absent</a:t>
                      </a:r>
                      <a:r>
                        <a:rPr lang="en-US" sz="2400" b="1" baseline="0" dirty="0" smtClean="0"/>
                        <a:t> right medial-basal airway variant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 prevalence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0.06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Observed </a:t>
                      </a:r>
                      <a:r>
                        <a:rPr lang="en-US" sz="2400" baseline="0" dirty="0" smtClean="0"/>
                        <a:t>prevalence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P-value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47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Despite a 50% decline in smoking over 5 decades, COPD deaths continue to increase “without explanation”</a:t>
            </a:r>
          </a:p>
          <a:p>
            <a:r>
              <a:rPr lang="en-US" dirty="0" smtClean="0"/>
              <a:t>25-30% of COPD occurs in non-smokers</a:t>
            </a:r>
          </a:p>
          <a:p>
            <a:r>
              <a:rPr lang="en-US" dirty="0" smtClean="0"/>
              <a:t>Non-smokers have been largely excluded from COPD studies with lung imaging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0155" y="2819400"/>
            <a:ext cx="37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Thun</a:t>
            </a:r>
            <a:r>
              <a:rPr lang="en-US" dirty="0" smtClean="0"/>
              <a:t> MJ, et al. </a:t>
            </a:r>
            <a:r>
              <a:rPr lang="en-US" i="1" dirty="0" smtClean="0"/>
              <a:t>New </a:t>
            </a:r>
            <a:r>
              <a:rPr lang="en-US" i="1" dirty="0" err="1" smtClean="0"/>
              <a:t>Eng</a:t>
            </a:r>
            <a:r>
              <a:rPr lang="en-US" i="1" dirty="0" smtClean="0"/>
              <a:t> J Med </a:t>
            </a:r>
            <a:r>
              <a:rPr lang="en-US" dirty="0" smtClean="0"/>
              <a:t>2013.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3384" y="6248400"/>
            <a:ext cx="3090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Lamprecht</a:t>
            </a:r>
            <a:r>
              <a:rPr lang="en-US" dirty="0" smtClean="0"/>
              <a:t> B, et al. </a:t>
            </a:r>
            <a:r>
              <a:rPr lang="en-US" i="1" dirty="0" smtClean="0"/>
              <a:t>Chest</a:t>
            </a:r>
            <a:r>
              <a:rPr lang="en-US" dirty="0" smtClean="0"/>
              <a:t> 2011.</a:t>
            </a:r>
          </a:p>
          <a:p>
            <a:pPr algn="r"/>
            <a:r>
              <a:rPr lang="en-US" dirty="0" smtClean="0"/>
              <a:t>Tan W, et al. </a:t>
            </a:r>
            <a:r>
              <a:rPr lang="en-US" i="1" dirty="0" smtClean="0"/>
              <a:t>Thorax</a:t>
            </a:r>
            <a:r>
              <a:rPr lang="en-US" dirty="0" smtClean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84789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airway anatomy variants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6" y="1752600"/>
            <a:ext cx="7483434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62200" y="1447800"/>
            <a:ext cx="308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Fibroblast growth factor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20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Fibroblast Growth Factor 10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Critical for embryonic </a:t>
            </a:r>
            <a:r>
              <a:rPr lang="en-US" dirty="0" smtClean="0"/>
              <a:t>airway morphogenesis</a:t>
            </a:r>
            <a:endParaRPr lang="en-US" dirty="0"/>
          </a:p>
          <a:p>
            <a:r>
              <a:rPr lang="en-US" dirty="0" smtClean="0"/>
              <a:t>Knockout: lung agenesis</a:t>
            </a:r>
          </a:p>
          <a:p>
            <a:r>
              <a:rPr lang="en-US" dirty="0" smtClean="0"/>
              <a:t>Expression: rescues branching phenotype </a:t>
            </a:r>
            <a:r>
              <a:rPr lang="en-US" i="1" dirty="0" smtClean="0"/>
              <a:t>in vitro </a:t>
            </a:r>
            <a:r>
              <a:rPr lang="en-US" dirty="0" smtClean="0"/>
              <a:t>and </a:t>
            </a:r>
            <a:r>
              <a:rPr lang="en-US" i="1" dirty="0" smtClean="0"/>
              <a:t>in vivo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13536" y="6538496"/>
            <a:ext cx="263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Volckaert</a:t>
            </a:r>
            <a:r>
              <a:rPr lang="en-US" sz="1600" dirty="0" smtClean="0"/>
              <a:t> T, et al. </a:t>
            </a:r>
            <a:r>
              <a:rPr lang="en-US" sz="1600" dirty="0" err="1" smtClean="0"/>
              <a:t>Devel</a:t>
            </a:r>
            <a:r>
              <a:rPr lang="en-US" sz="1600" dirty="0" smtClean="0"/>
              <a:t> 2013.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6" y="3946878"/>
            <a:ext cx="477328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61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87" y="1066800"/>
            <a:ext cx="27912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Fibroblast Growth Factor 10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Altered branching in other organs…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ALSG</a:t>
            </a:r>
            <a:r>
              <a:rPr lang="en-US" i="1" dirty="0"/>
              <a:t> </a:t>
            </a:r>
            <a:r>
              <a:rPr lang="en-US" i="1" dirty="0" smtClean="0"/>
              <a:t>Syndrome</a:t>
            </a:r>
          </a:p>
          <a:p>
            <a:pPr lvl="1"/>
            <a:r>
              <a:rPr lang="en-US" dirty="0" smtClean="0"/>
              <a:t>Aplasia or hypoplasia of the lacrimal, salivary, and parotid glands</a:t>
            </a:r>
          </a:p>
          <a:p>
            <a:pPr lvl="1"/>
            <a:r>
              <a:rPr lang="en-US" dirty="0" smtClean="0"/>
              <a:t>Irritable eyes, recurrent eye infections, </a:t>
            </a:r>
            <a:r>
              <a:rPr lang="en-US" dirty="0" err="1" smtClean="0"/>
              <a:t>epiphora</a:t>
            </a:r>
            <a:r>
              <a:rPr lang="en-US" dirty="0" smtClean="0"/>
              <a:t>, </a:t>
            </a:r>
            <a:r>
              <a:rPr lang="en-US" dirty="0" err="1" smtClean="0"/>
              <a:t>xerostomia</a:t>
            </a:r>
            <a:r>
              <a:rPr lang="en-US" dirty="0" smtClean="0"/>
              <a:t>, dental carries, oral infections.</a:t>
            </a:r>
          </a:p>
          <a:p>
            <a:pPr lvl="1"/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8"/>
          <a:stretch/>
        </p:blipFill>
        <p:spPr bwMode="auto">
          <a:xfrm>
            <a:off x="891473" y="2442616"/>
            <a:ext cx="3832927" cy="12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5091" y="6519446"/>
            <a:ext cx="3038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Entesarian</a:t>
            </a:r>
            <a:r>
              <a:rPr lang="en-US" sz="1600" dirty="0" smtClean="0"/>
              <a:t> M, et al. Nat Gen 2005.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422356" y="4645223"/>
            <a:ext cx="2652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Milunsky</a:t>
            </a:r>
            <a:r>
              <a:rPr lang="en-US" sz="1400" dirty="0" smtClean="0"/>
              <a:t> A, et al. Am J Med 1990.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885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Fibroblast Growth Factor 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ALSG syndrome</a:t>
            </a:r>
          </a:p>
          <a:p>
            <a:pPr lvl="1"/>
            <a:r>
              <a:rPr lang="en-US" dirty="0" smtClean="0"/>
              <a:t>Sporadic and familial forms</a:t>
            </a:r>
          </a:p>
          <a:p>
            <a:pPr lvl="1"/>
            <a:r>
              <a:rPr lang="en-US" dirty="0" smtClean="0"/>
              <a:t>Rare, no prevalence estimates</a:t>
            </a:r>
          </a:p>
          <a:p>
            <a:pPr lvl="1"/>
            <a:r>
              <a:rPr lang="en-US" dirty="0" smtClean="0"/>
              <a:t>60 patients published literature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05091" y="6519446"/>
            <a:ext cx="3038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Entesarian</a:t>
            </a:r>
            <a:r>
              <a:rPr lang="en-US" sz="1600" dirty="0" smtClean="0"/>
              <a:t> M, et al. Nat Gen 2005.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67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Fibroblast Growth Factor </a:t>
            </a:r>
            <a:r>
              <a:rPr lang="en-US" sz="3600" dirty="0" smtClean="0"/>
              <a:t>10 and COPD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ALSG-affected individuals </a:t>
            </a:r>
            <a:r>
              <a:rPr lang="en-US" dirty="0" err="1" smtClean="0"/>
              <a:t>vs</a:t>
            </a:r>
            <a:r>
              <a:rPr lang="en-US" dirty="0" smtClean="0"/>
              <a:t> unaffected siblings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3171" y="6488668"/>
            <a:ext cx="287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Klar</a:t>
            </a:r>
            <a:r>
              <a:rPr lang="en-US" dirty="0" smtClean="0"/>
              <a:t> J, et al. J Med Gen 2011.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0481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81475"/>
            <a:ext cx="901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429000" y="4791075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67675" y="4791075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Fibroblast Growth Factor </a:t>
            </a:r>
            <a:r>
              <a:rPr lang="en-US" sz="3600" dirty="0" smtClean="0"/>
              <a:t>10 and COPD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FGF+/- versus FGF+/+ mice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0481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985982"/>
            <a:ext cx="57626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466869"/>
            <a:ext cx="5715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743094"/>
            <a:ext cx="5734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3838219"/>
            <a:ext cx="61245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53171" y="6488668"/>
            <a:ext cx="287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Klar</a:t>
            </a:r>
            <a:r>
              <a:rPr lang="en-US" dirty="0" smtClean="0"/>
              <a:t> J, et al. J Med Gen 2011.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7000" y="4447819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4447819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7000" y="4905019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4905019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1. Variant airway anatomy is associated with COPD and respiratory symptoms cross-</a:t>
            </a:r>
            <a:r>
              <a:rPr lang="en-US" dirty="0" err="1" smtClean="0"/>
              <a:t>sectionally</a:t>
            </a:r>
            <a:r>
              <a:rPr lang="en-US" dirty="0" smtClean="0"/>
              <a:t> among 2,635 non-smokers and with incident COPD and decline in lung function among 2,000 non-smokers followed for a median of 10 years</a:t>
            </a:r>
          </a:p>
          <a:p>
            <a:r>
              <a:rPr lang="en-US" dirty="0" smtClean="0"/>
              <a:t>1a. Associations are consistent among strata of gender and race/ethnicity</a:t>
            </a:r>
          </a:p>
          <a:p>
            <a:pPr lvl="1"/>
            <a:r>
              <a:rPr lang="en-US" b="1" dirty="0"/>
              <a:t>MESA E6: 650		</a:t>
            </a:r>
            <a:r>
              <a:rPr lang="en-US" dirty="0"/>
              <a:t>MESA E5: 1,445	</a:t>
            </a:r>
            <a:r>
              <a:rPr lang="en-US" dirty="0" err="1"/>
              <a:t>CanCOLD</a:t>
            </a:r>
            <a:r>
              <a:rPr lang="en-US" dirty="0"/>
              <a:t>: 540</a:t>
            </a:r>
          </a:p>
          <a:p>
            <a:pPr lvl="1"/>
            <a:r>
              <a:rPr lang="en-US" dirty="0"/>
              <a:t>Full-lung CT	</a:t>
            </a:r>
            <a:r>
              <a:rPr lang="en-US" dirty="0" err="1"/>
              <a:t>Spirometry</a:t>
            </a:r>
            <a:r>
              <a:rPr lang="en-US" dirty="0"/>
              <a:t>	Respiratory </a:t>
            </a:r>
            <a:r>
              <a:rPr lang="en-US" dirty="0" smtClean="0"/>
              <a:t>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5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2. The mechanisms of COPD risk differ by common airway variant among non-smokers and smokers:</a:t>
            </a:r>
          </a:p>
          <a:p>
            <a:pPr lvl="1"/>
            <a:r>
              <a:rPr lang="en-US" dirty="0" smtClean="0"/>
              <a:t>2a. The accessory airway variant reduces regional airflow in a CFD model of participant-specific geometry, whereas the absent airway variant increases particulate transfer to the distal lung</a:t>
            </a:r>
          </a:p>
          <a:p>
            <a:pPr lvl="2"/>
            <a:r>
              <a:rPr lang="en-US" dirty="0" smtClean="0"/>
              <a:t>SPIROMICS: 45</a:t>
            </a:r>
          </a:p>
          <a:p>
            <a:pPr lvl="2"/>
            <a:r>
              <a:rPr lang="en-US" dirty="0" smtClean="0"/>
              <a:t>Inspiratory and expiratory full-lung CT</a:t>
            </a:r>
          </a:p>
          <a:p>
            <a:pPr lvl="1"/>
            <a:r>
              <a:rPr lang="en-US" dirty="0" smtClean="0"/>
              <a:t>2b. The accessory airway variant is associated with globally altered branching, whereas the absent segmental airway variant represents lobe-specific altered airway branching</a:t>
            </a:r>
          </a:p>
          <a:p>
            <a:pPr lvl="2"/>
            <a:r>
              <a:rPr lang="en-US" b="1" dirty="0"/>
              <a:t>MESA E6: </a:t>
            </a:r>
            <a:r>
              <a:rPr lang="en-US" b="1" dirty="0" smtClean="0"/>
              <a:t>650		</a:t>
            </a:r>
            <a:r>
              <a:rPr lang="en-US" dirty="0" smtClean="0"/>
              <a:t>MESA E5: 3,204		</a:t>
            </a:r>
            <a:r>
              <a:rPr lang="en-US" dirty="0" err="1" smtClean="0"/>
              <a:t>CanCOLD</a:t>
            </a:r>
            <a:r>
              <a:rPr lang="en-US" dirty="0" smtClean="0"/>
              <a:t>: 1,417</a:t>
            </a:r>
          </a:p>
          <a:p>
            <a:pPr lvl="2"/>
            <a:r>
              <a:rPr lang="en-US" dirty="0" smtClean="0"/>
              <a:t>Full-lung CT	VIDA airway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3. Genome wide association analysis will discover genetic variants underlying the common airway variants in MESA, MESA Family, and SPIROMICS, with replication in an independent cohort (</a:t>
            </a:r>
            <a:r>
              <a:rPr lang="en-US" dirty="0" err="1" smtClean="0"/>
              <a:t>CanCOLD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Discovery 	N=9,900</a:t>
            </a:r>
          </a:p>
          <a:p>
            <a:pPr lvl="1"/>
            <a:r>
              <a:rPr lang="en-US" dirty="0" smtClean="0"/>
              <a:t>Replication	N=1,417</a:t>
            </a:r>
          </a:p>
        </p:txBody>
      </p:sp>
    </p:spTree>
    <p:extLst>
      <p:ext uri="{BB962C8B-B14F-4D97-AF65-F5344CB8AC3E}">
        <p14:creationId xmlns:p14="http://schemas.microsoft.com/office/powerpoint/2010/main" val="219344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 6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Participants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on-smokers who did not perform full-lung CT at Exam 5</a:t>
            </a:r>
          </a:p>
          <a:p>
            <a:pPr lvl="2"/>
            <a:r>
              <a:rPr lang="en-US" dirty="0" smtClean="0"/>
              <a:t>Same exclusion as MESA Lung III (except no contrast/ no </a:t>
            </a:r>
            <a:r>
              <a:rPr lang="en-US" dirty="0" err="1" smtClean="0"/>
              <a:t>eGFR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Core MESA components</a:t>
            </a:r>
          </a:p>
          <a:p>
            <a:pPr lvl="2"/>
            <a:r>
              <a:rPr lang="en-US" dirty="0" smtClean="0"/>
              <a:t>Full-lung, non-contrast inspiratory CT, </a:t>
            </a:r>
            <a:r>
              <a:rPr lang="en-US" dirty="0" err="1" smtClean="0"/>
              <a:t>spirometry</a:t>
            </a:r>
            <a:r>
              <a:rPr lang="en-US" dirty="0" smtClean="0"/>
              <a:t>, urine (cotinine) identical to MESA Lung Exam 5 Protocol</a:t>
            </a:r>
          </a:p>
          <a:p>
            <a:pPr lvl="2"/>
            <a:r>
              <a:rPr lang="en-US" dirty="0" smtClean="0"/>
              <a:t>Respiratory questionnaire</a:t>
            </a:r>
          </a:p>
          <a:p>
            <a:pPr lvl="3"/>
            <a:r>
              <a:rPr lang="en-US" dirty="0" smtClean="0"/>
              <a:t>MRC breathlessness questionnaire (4)*</a:t>
            </a:r>
          </a:p>
          <a:p>
            <a:pPr lvl="3"/>
            <a:r>
              <a:rPr lang="en-US" dirty="0" smtClean="0"/>
              <a:t>MRC chronic bronchitis questionnaire (2)*</a:t>
            </a:r>
          </a:p>
          <a:p>
            <a:pPr lvl="3"/>
            <a:r>
              <a:rPr lang="en-US" dirty="0" smtClean="0"/>
              <a:t>Childhood respiratory events (1)*</a:t>
            </a:r>
          </a:p>
          <a:p>
            <a:pPr lvl="3"/>
            <a:r>
              <a:rPr lang="en-US" dirty="0"/>
              <a:t>Exacerbation-like respiratory events (2</a:t>
            </a:r>
            <a:r>
              <a:rPr lang="en-US" dirty="0" smtClean="0"/>
              <a:t>)*</a:t>
            </a:r>
          </a:p>
          <a:p>
            <a:pPr lvl="3"/>
            <a:r>
              <a:rPr lang="en-US" dirty="0" smtClean="0"/>
              <a:t>COPD Assessment Test (8)</a:t>
            </a:r>
          </a:p>
          <a:p>
            <a:pPr lvl="3"/>
            <a:r>
              <a:rPr lang="en-US" dirty="0" smtClean="0"/>
              <a:t>Indoor biomass heating/cooking exposure (2)</a:t>
            </a:r>
          </a:p>
        </p:txBody>
      </p:sp>
    </p:spTree>
    <p:extLst>
      <p:ext uri="{BB962C8B-B14F-4D97-AF65-F5344CB8AC3E}">
        <p14:creationId xmlns:p14="http://schemas.microsoft.com/office/powerpoint/2010/main" val="38004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COPD in non-smokers</a:t>
            </a:r>
          </a:p>
          <a:p>
            <a:pPr lvl="1"/>
            <a:r>
              <a:rPr lang="en-US" dirty="0" err="1" smtClean="0"/>
              <a:t>CanCOLD</a:t>
            </a:r>
            <a:r>
              <a:rPr lang="en-US" dirty="0" smtClean="0"/>
              <a:t>: Population-based, 40 years and older</a:t>
            </a:r>
          </a:p>
          <a:p>
            <a:pPr lvl="2"/>
            <a:r>
              <a:rPr lang="en-US" dirty="0" smtClean="0"/>
              <a:t>9 urban centers</a:t>
            </a:r>
          </a:p>
          <a:p>
            <a:pPr lvl="2"/>
            <a:r>
              <a:rPr lang="en-US" dirty="0" smtClean="0"/>
              <a:t>Standardized </a:t>
            </a:r>
            <a:r>
              <a:rPr lang="en-US" dirty="0" err="1" smtClean="0"/>
              <a:t>spirometry</a:t>
            </a:r>
            <a:endParaRPr lang="en-US" dirty="0" smtClean="0"/>
          </a:p>
          <a:p>
            <a:pPr lvl="2"/>
            <a:r>
              <a:rPr lang="en-US" dirty="0"/>
              <a:t>COPD defined by </a:t>
            </a:r>
            <a:r>
              <a:rPr lang="en-US" dirty="0" err="1"/>
              <a:t>spirometry</a:t>
            </a:r>
            <a:r>
              <a:rPr lang="en-US" dirty="0"/>
              <a:t> using standard </a:t>
            </a:r>
            <a:r>
              <a:rPr lang="en-US" dirty="0" smtClean="0"/>
              <a:t>criteria</a:t>
            </a:r>
            <a:endParaRPr lang="en-US" dirty="0"/>
          </a:p>
          <a:p>
            <a:pPr lvl="2"/>
            <a:r>
              <a:rPr lang="en-US" dirty="0"/>
              <a:t>Q</a:t>
            </a:r>
            <a:r>
              <a:rPr lang="en-US" dirty="0" smtClean="0"/>
              <a:t>uestionnaire</a:t>
            </a:r>
          </a:p>
          <a:p>
            <a:pPr lvl="2"/>
            <a:r>
              <a:rPr lang="en-US" dirty="0" smtClean="0"/>
              <a:t>CT and cardiopulmonary exercise testing in subsample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0616" y="6488668"/>
            <a:ext cx="264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 W, et al. </a:t>
            </a:r>
            <a:r>
              <a:rPr lang="en-US" i="1" dirty="0" smtClean="0"/>
              <a:t>Thorax </a:t>
            </a:r>
            <a:r>
              <a:rPr lang="en-US" dirty="0" smtClean="0"/>
              <a:t>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 6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Target enrollment (650 non-smokers)</a:t>
            </a:r>
          </a:p>
          <a:p>
            <a:pPr lvl="1"/>
            <a:r>
              <a:rPr lang="en-US" dirty="0" smtClean="0"/>
              <a:t>Non-smokers alive and followed at last events report without full-lung CT at Exam 5: 986</a:t>
            </a:r>
          </a:p>
        </p:txBody>
      </p:sp>
    </p:spTree>
    <p:extLst>
      <p:ext uri="{BB962C8B-B14F-4D97-AF65-F5344CB8AC3E}">
        <p14:creationId xmlns:p14="http://schemas.microsoft.com/office/powerpoint/2010/main" val="163889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largest structure-function evaluation of COPD among non-smokers to define risk factors and preventative strategies.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airway anatomy as a novel developmental risk factor for clinically significant COPD among non-smokers that would allow personalization of </a:t>
            </a:r>
            <a:r>
              <a:rPr lang="en-US" dirty="0" smtClean="0"/>
              <a:t>treatments.</a:t>
            </a:r>
          </a:p>
          <a:p>
            <a:r>
              <a:rPr lang="en-US" dirty="0" smtClean="0"/>
              <a:t>Advance </a:t>
            </a:r>
            <a:r>
              <a:rPr lang="en-US" dirty="0"/>
              <a:t>our genetic understanding of airway tree structure to expose actionable mechanisms of COPD pathogenesis and progression. </a:t>
            </a:r>
          </a:p>
        </p:txBody>
      </p:sp>
    </p:spTree>
    <p:extLst>
      <p:ext uri="{BB962C8B-B14F-4D97-AF65-F5344CB8AC3E}">
        <p14:creationId xmlns:p14="http://schemas.microsoft.com/office/powerpoint/2010/main" val="229385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MESA Steering Committee		MESA investigators &amp; staff</a:t>
            </a:r>
          </a:p>
          <a:p>
            <a:r>
              <a:rPr lang="en-US" dirty="0" smtClean="0"/>
              <a:t>R. Graham Barr			Richard </a:t>
            </a:r>
            <a:r>
              <a:rPr lang="en-US" dirty="0" err="1" smtClean="0"/>
              <a:t>Kronmal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Rabinowitz</a:t>
            </a:r>
            <a:r>
              <a:rPr lang="en-US" dirty="0" smtClean="0"/>
              <a:t>			Karen Hinckley-</a:t>
            </a:r>
            <a:r>
              <a:rPr lang="en-US" dirty="0" err="1" smtClean="0"/>
              <a:t>Stukovsky</a:t>
            </a:r>
            <a:endParaRPr lang="en-US" dirty="0" smtClean="0"/>
          </a:p>
          <a:p>
            <a:r>
              <a:rPr lang="en-US" dirty="0" smtClean="0"/>
              <a:t>John Austin				Greg Burke</a:t>
            </a:r>
          </a:p>
          <a:p>
            <a:r>
              <a:rPr lang="en-US" dirty="0" smtClean="0"/>
              <a:t>Steve Shea				Aaron Folsom</a:t>
            </a:r>
          </a:p>
          <a:p>
            <a:r>
              <a:rPr lang="en-US" dirty="0" smtClean="0"/>
              <a:t>Wellington Cardoso			David Jacobs </a:t>
            </a:r>
            <a:r>
              <a:rPr lang="en-US" dirty="0" err="1" smtClean="0"/>
              <a:t>Jr</a:t>
            </a:r>
            <a:endParaRPr lang="en-US" dirty="0" smtClean="0"/>
          </a:p>
          <a:p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Manichaikul</a:t>
            </a:r>
            <a:r>
              <a:rPr lang="en-US" dirty="0" smtClean="0"/>
              <a:t>			Eric Hoffman</a:t>
            </a:r>
          </a:p>
          <a:p>
            <a:r>
              <a:rPr lang="en-US" dirty="0" smtClean="0"/>
              <a:t>Steve Rich	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Ching</a:t>
            </a:r>
            <a:r>
              <a:rPr lang="en-US" dirty="0" smtClean="0"/>
              <a:t>-Long Lin</a:t>
            </a:r>
          </a:p>
          <a:p>
            <a:r>
              <a:rPr lang="en-US" dirty="0" smtClean="0"/>
              <a:t>Karol Watson				</a:t>
            </a:r>
            <a:r>
              <a:rPr lang="en-US" dirty="0" err="1" smtClean="0"/>
              <a:t>Shinjiro</a:t>
            </a:r>
            <a:r>
              <a:rPr lang="en-US" dirty="0" smtClean="0"/>
              <a:t> </a:t>
            </a:r>
            <a:r>
              <a:rPr lang="en-US" dirty="0" err="1" smtClean="0"/>
              <a:t>Miyawaki</a:t>
            </a:r>
            <a:endParaRPr lang="en-US" dirty="0" smtClean="0"/>
          </a:p>
          <a:p>
            <a:r>
              <a:rPr lang="en-US" dirty="0" smtClean="0"/>
              <a:t>Kiang Liu				John Hankinson</a:t>
            </a:r>
          </a:p>
          <a:p>
            <a:r>
              <a:rPr lang="en-US" dirty="0" smtClean="0"/>
              <a:t>Erin </a:t>
            </a:r>
            <a:r>
              <a:rPr lang="en-US" dirty="0" err="1" smtClean="0"/>
              <a:t>Michos</a:t>
            </a:r>
            <a:r>
              <a:rPr lang="en-US" dirty="0" smtClean="0"/>
              <a:t>				Jean </a:t>
            </a:r>
            <a:r>
              <a:rPr lang="en-US" dirty="0" err="1" smtClean="0"/>
              <a:t>Bourbeau</a:t>
            </a:r>
            <a:endParaRPr lang="en-US" dirty="0" smtClean="0"/>
          </a:p>
          <a:p>
            <a:r>
              <a:rPr lang="en-US" dirty="0" smtClean="0"/>
              <a:t>Wendy Post				Wan Tan</a:t>
            </a:r>
          </a:p>
          <a:p>
            <a:r>
              <a:rPr lang="en-US" dirty="0" smtClean="0"/>
              <a:t>SPIROMICS investigators		</a:t>
            </a:r>
            <a:r>
              <a:rPr lang="en-US" dirty="0" err="1" smtClean="0"/>
              <a:t>CanCOLD</a:t>
            </a:r>
            <a:r>
              <a:rPr lang="en-US" dirty="0" smtClean="0"/>
              <a:t> investigators</a:t>
            </a:r>
          </a:p>
          <a:p>
            <a:r>
              <a:rPr lang="en-US" b="1" dirty="0" smtClean="0"/>
              <a:t>NIH-NHLBI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0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616" y="6488668"/>
            <a:ext cx="264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 W, et al. </a:t>
            </a:r>
            <a:r>
              <a:rPr lang="en-US" i="1" dirty="0" smtClean="0"/>
              <a:t>Thorax </a:t>
            </a:r>
            <a:r>
              <a:rPr lang="en-US" dirty="0" smtClean="0"/>
              <a:t>2015.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5234"/>
              </p:ext>
            </p:extLst>
          </p:nvPr>
        </p:nvGraphicFramePr>
        <p:xfrm>
          <a:off x="533400" y="1676400"/>
          <a:ext cx="77724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2390926"/>
                <a:gridCol w="2714474"/>
              </a:tblGrid>
              <a:tr h="5943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CanCOLD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Non-smokers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2,295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Ever-smokers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2,598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Age – years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56±11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58±11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Male – 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39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46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Caucasian –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88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95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BMI –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kg/m</a:t>
                      </a:r>
                      <a:r>
                        <a:rPr lang="en-US" sz="2400" baseline="30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28±6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28±6</a:t>
                      </a: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Education – years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16±4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15±3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8636" y="4724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smtClean="0">
                <a:solidFill>
                  <a:srgbClr val="000000"/>
                </a:solidFill>
              </a:rPr>
              <a:t>± SD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80616" y="6488668"/>
            <a:ext cx="264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 W, et al. </a:t>
            </a:r>
            <a:r>
              <a:rPr lang="en-US" i="1" dirty="0" smtClean="0"/>
              <a:t>Thorax </a:t>
            </a:r>
            <a:r>
              <a:rPr lang="en-US" dirty="0" smtClean="0"/>
              <a:t>2015.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51045"/>
            <a:ext cx="6114880" cy="3658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731" y="1524000"/>
            <a:ext cx="3068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COPD prevalence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265617" y="4108148"/>
            <a:ext cx="955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16396" y="3809387"/>
            <a:ext cx="15137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Women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1646" y="5522893"/>
            <a:ext cx="541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29% of COPD observed</a:t>
            </a:r>
          </a:p>
          <a:p>
            <a:pPr algn="ctr"/>
            <a:r>
              <a:rPr lang="en-US" sz="2800" dirty="0" smtClean="0"/>
              <a:t>in non-smokers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876800"/>
            <a:ext cx="21285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Non-smokers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8506" y="4876800"/>
            <a:ext cx="21600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Ever-smokers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381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616" y="6488668"/>
            <a:ext cx="264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 W, et al. </a:t>
            </a:r>
            <a:r>
              <a:rPr lang="en-US" i="1" dirty="0" smtClean="0"/>
              <a:t>Thorax </a:t>
            </a:r>
            <a:r>
              <a:rPr lang="en-US" dirty="0" smtClean="0"/>
              <a:t>2015.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5433"/>
          <a:stretch/>
        </p:blipFill>
        <p:spPr>
          <a:xfrm>
            <a:off x="30920" y="1840523"/>
            <a:ext cx="9036880" cy="38744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1418638" y="48751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COPD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66094" y="4846544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NoCOPD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476" b="-25227"/>
          <a:stretch/>
        </p:blipFill>
        <p:spPr bwMode="auto">
          <a:xfrm>
            <a:off x="970078" y="5791200"/>
            <a:ext cx="8097722" cy="6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6600" y="1752600"/>
            <a:ext cx="336972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Non-smokers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471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actors associated with COPD</a:t>
            </a:r>
          </a:p>
          <a:p>
            <a:pPr lvl="1"/>
            <a:r>
              <a:rPr lang="en-US" dirty="0" smtClean="0"/>
              <a:t>Passive cigarette smoke; non-cigarette smoke</a:t>
            </a:r>
          </a:p>
          <a:p>
            <a:pPr lvl="1"/>
            <a:r>
              <a:rPr lang="en-US" dirty="0"/>
              <a:t>Indoor biomass </a:t>
            </a:r>
            <a:r>
              <a:rPr lang="en-US" dirty="0" smtClean="0"/>
              <a:t>cooking / heating</a:t>
            </a:r>
          </a:p>
          <a:p>
            <a:pPr lvl="2"/>
            <a:r>
              <a:rPr lang="en-US" dirty="0" smtClean="0"/>
              <a:t>13% prevalence of </a:t>
            </a:r>
            <a:r>
              <a:rPr lang="en-US" dirty="0"/>
              <a:t>10+ years </a:t>
            </a:r>
            <a:r>
              <a:rPr lang="en-US" dirty="0" smtClean="0"/>
              <a:t>of cooking with biomass</a:t>
            </a:r>
          </a:p>
          <a:p>
            <a:pPr lvl="2"/>
            <a:r>
              <a:rPr lang="en-US" dirty="0" smtClean="0"/>
              <a:t>17% prevalence of 10+ years of heating with biomass</a:t>
            </a:r>
          </a:p>
          <a:p>
            <a:pPr lvl="1"/>
            <a:r>
              <a:rPr lang="en-US" dirty="0"/>
              <a:t>Occupational exposure vapor, gas, dust fumes</a:t>
            </a:r>
          </a:p>
          <a:p>
            <a:pPr lvl="1"/>
            <a:r>
              <a:rPr lang="en-US" dirty="0" smtClean="0"/>
              <a:t>Outdoor air pollution</a:t>
            </a:r>
          </a:p>
          <a:p>
            <a:pPr lvl="1"/>
            <a:r>
              <a:rPr lang="en-US" dirty="0" smtClean="0"/>
              <a:t>Asthma, tuberculosis, pre-term birth, </a:t>
            </a:r>
            <a:r>
              <a:rPr lang="en-US" dirty="0"/>
              <a:t>c</a:t>
            </a:r>
            <a:r>
              <a:rPr lang="en-US" dirty="0" smtClean="0"/>
              <a:t>hildhood hospitalization for respiratory illness</a:t>
            </a:r>
          </a:p>
          <a:p>
            <a:pPr lvl="1"/>
            <a:r>
              <a:rPr lang="el-GR" dirty="0" smtClean="0"/>
              <a:t>α</a:t>
            </a:r>
            <a:r>
              <a:rPr lang="en-CA" baseline="-25000" dirty="0" smtClean="0"/>
              <a:t>1</a:t>
            </a:r>
            <a:r>
              <a:rPr lang="en-US" dirty="0" smtClean="0"/>
              <a:t> anti-trypsin deficiency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Rodriguez J, et al. </a:t>
            </a:r>
            <a:r>
              <a:rPr lang="en-US" i="1" dirty="0" smtClean="0"/>
              <a:t>Ann </a:t>
            </a:r>
            <a:r>
              <a:rPr lang="en-US" i="1" dirty="0" err="1" smtClean="0"/>
              <a:t>Int</a:t>
            </a:r>
            <a:r>
              <a:rPr lang="en-US" i="1" dirty="0" smtClean="0"/>
              <a:t> Med </a:t>
            </a:r>
            <a:r>
              <a:rPr lang="en-US" dirty="0" smtClean="0"/>
              <a:t>2010; </a:t>
            </a:r>
            <a:r>
              <a:rPr lang="en-US" dirty="0" err="1" smtClean="0"/>
              <a:t>Lovasi</a:t>
            </a:r>
            <a:r>
              <a:rPr lang="en-US" dirty="0" smtClean="0"/>
              <a:t> GS, et al. </a:t>
            </a:r>
            <a:r>
              <a:rPr lang="en-US" i="1" dirty="0" smtClean="0"/>
              <a:t>Am J </a:t>
            </a:r>
            <a:r>
              <a:rPr lang="en-US" i="1" dirty="0" err="1" smtClean="0"/>
              <a:t>Epi</a:t>
            </a:r>
            <a:r>
              <a:rPr lang="en-US" i="1" dirty="0" smtClean="0"/>
              <a:t> </a:t>
            </a:r>
            <a:r>
              <a:rPr lang="en-US" dirty="0" smtClean="0"/>
              <a:t>2010;</a:t>
            </a:r>
          </a:p>
          <a:p>
            <a:pPr algn="r"/>
            <a:r>
              <a:rPr lang="en-US" dirty="0" smtClean="0"/>
              <a:t>Adar SD, et al. </a:t>
            </a:r>
            <a:r>
              <a:rPr lang="en-US" i="1" dirty="0" err="1" smtClean="0"/>
              <a:t>Envir</a:t>
            </a:r>
            <a:r>
              <a:rPr lang="en-US" i="1" dirty="0" smtClean="0"/>
              <a:t> Health </a:t>
            </a:r>
            <a:r>
              <a:rPr lang="en-US" i="1" dirty="0" err="1" smtClean="0"/>
              <a:t>Persp</a:t>
            </a:r>
            <a:r>
              <a:rPr lang="en-US" i="1" dirty="0" smtClean="0"/>
              <a:t> </a:t>
            </a:r>
            <a:r>
              <a:rPr lang="en-US" dirty="0" smtClean="0"/>
              <a:t>2015; </a:t>
            </a:r>
            <a:r>
              <a:rPr lang="en-US" dirty="0" err="1" smtClean="0"/>
              <a:t>Doney</a:t>
            </a:r>
            <a:r>
              <a:rPr lang="en-US" dirty="0" smtClean="0"/>
              <a:t> B, et al. </a:t>
            </a:r>
            <a:r>
              <a:rPr lang="en-US" i="1" dirty="0" smtClean="0"/>
              <a:t>COPD</a:t>
            </a:r>
            <a:r>
              <a:rPr lang="en-US" dirty="0" smtClean="0"/>
              <a:t> 2014;</a:t>
            </a:r>
          </a:p>
          <a:p>
            <a:pPr algn="r"/>
            <a:r>
              <a:rPr lang="en-US" dirty="0" err="1" smtClean="0"/>
              <a:t>Manichaikul</a:t>
            </a:r>
            <a:r>
              <a:rPr lang="en-US" dirty="0" smtClean="0"/>
              <a:t> A, et al. </a:t>
            </a:r>
            <a:r>
              <a:rPr lang="en-US" i="1" dirty="0" smtClean="0"/>
              <a:t>Am J </a:t>
            </a:r>
            <a:r>
              <a:rPr lang="en-US" i="1" dirty="0" err="1" smtClean="0"/>
              <a:t>Resp</a:t>
            </a:r>
            <a:r>
              <a:rPr lang="en-US" i="1" dirty="0" smtClean="0"/>
              <a:t> </a:t>
            </a:r>
            <a:r>
              <a:rPr lang="en-US" i="1" dirty="0" err="1" smtClean="0"/>
              <a:t>Crit</a:t>
            </a:r>
            <a:r>
              <a:rPr lang="en-US" i="1" dirty="0" smtClean="0"/>
              <a:t> Care Med </a:t>
            </a:r>
            <a:r>
              <a:rPr lang="en-US" dirty="0" smtClean="0"/>
              <a:t>2014; Tan W, et al. </a:t>
            </a:r>
            <a:r>
              <a:rPr lang="en-US" i="1" dirty="0" smtClean="0"/>
              <a:t>Thorax</a:t>
            </a:r>
            <a:r>
              <a:rPr lang="en-US" dirty="0" smtClean="0"/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116552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33330"/>
            <a:ext cx="4259857" cy="2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Genome-wide association studies have identified genetic variants that are associated with COPD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Several of the genetic variants occur within genes that regulate development of the tracheobronchial tree</a:t>
            </a:r>
            <a:endParaRPr lang="en-US" sz="2800" i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639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Cardoso WV, et al. Development. 2006; 133</a:t>
            </a:r>
          </a:p>
          <a:p>
            <a:r>
              <a:rPr lang="en-US" sz="1200" dirty="0" smtClean="0">
                <a:cs typeface="Arial" pitchFamily="34" charset="0"/>
              </a:rPr>
              <a:t>Cardoso WV, et al. </a:t>
            </a:r>
            <a:r>
              <a:rPr lang="en-US" sz="1200" dirty="0" err="1" smtClean="0">
                <a:cs typeface="Arial" pitchFamily="34" charset="0"/>
              </a:rPr>
              <a:t>Proc</a:t>
            </a:r>
            <a:r>
              <a:rPr lang="en-US" sz="1200" dirty="0" smtClean="0">
                <a:cs typeface="Arial" pitchFamily="34" charset="0"/>
              </a:rPr>
              <a:t> Am </a:t>
            </a:r>
            <a:r>
              <a:rPr lang="en-US" sz="1200" dirty="0" err="1" smtClean="0">
                <a:cs typeface="Arial" pitchFamily="34" charset="0"/>
              </a:rPr>
              <a:t>Thorac</a:t>
            </a:r>
            <a:r>
              <a:rPr lang="en-US" sz="1200" dirty="0" smtClean="0">
                <a:cs typeface="Arial" pitchFamily="34" charset="0"/>
              </a:rPr>
              <a:t> Soc. 2009; 6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7669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Artigas </a:t>
            </a:r>
            <a:r>
              <a:rPr lang="en-US" sz="1200" dirty="0">
                <a:cs typeface="Arial" pitchFamily="34" charset="0"/>
              </a:rPr>
              <a:t>MS, et al. Nat Gen </a:t>
            </a:r>
            <a:r>
              <a:rPr lang="en-US" sz="1200" dirty="0" smtClean="0">
                <a:cs typeface="Arial" pitchFamily="34" charset="0"/>
              </a:rPr>
              <a:t>2010; 1</a:t>
            </a:r>
            <a:endParaRPr lang="en-US" sz="1200" dirty="0">
              <a:cs typeface="Arial" pitchFamily="34" charset="0"/>
            </a:endParaRPr>
          </a:p>
          <a:p>
            <a:r>
              <a:rPr lang="en-US" sz="1200" dirty="0" smtClean="0">
                <a:cs typeface="Arial" pitchFamily="34" charset="0"/>
              </a:rPr>
              <a:t>Pillai S, et al. </a:t>
            </a:r>
            <a:r>
              <a:rPr lang="en-US" sz="1200" dirty="0" err="1" smtClean="0">
                <a:cs typeface="Arial" pitchFamily="34" charset="0"/>
              </a:rPr>
              <a:t>PLoS</a:t>
            </a:r>
            <a:r>
              <a:rPr lang="en-US" sz="1200" dirty="0" smtClean="0">
                <a:cs typeface="Arial" pitchFamily="34" charset="0"/>
              </a:rPr>
              <a:t> Genetics 2009; 5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55713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novel susceptibility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anatomy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orms </a:t>
            </a:r>
            <a:r>
              <a:rPr lang="en-US" i="1" dirty="0" smtClean="0"/>
              <a:t>in utero</a:t>
            </a:r>
          </a:p>
          <a:p>
            <a:pPr lvl="1"/>
            <a:r>
              <a:rPr lang="en-US" dirty="0" smtClean="0"/>
              <a:t>The conduit for gas exchange</a:t>
            </a:r>
          </a:p>
          <a:p>
            <a:pPr lvl="1"/>
            <a:r>
              <a:rPr lang="en-US" dirty="0" smtClean="0"/>
              <a:t>Filter of particulate matter</a:t>
            </a:r>
          </a:p>
          <a:p>
            <a:pPr lvl="1"/>
            <a:r>
              <a:rPr lang="en-US" dirty="0" smtClean="0"/>
              <a:t>Visible on CT scan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t="29855" r="29676" b="6921"/>
          <a:stretch/>
        </p:blipFill>
        <p:spPr bwMode="auto">
          <a:xfrm>
            <a:off x="5334000" y="1949116"/>
            <a:ext cx="3200400" cy="49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b="7219"/>
          <a:stretch/>
        </p:blipFill>
        <p:spPr bwMode="auto">
          <a:xfrm>
            <a:off x="1219200" y="4267200"/>
            <a:ext cx="3733800" cy="23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2876</Words>
  <Application>Microsoft Macintosh PowerPoint</Application>
  <PresentationFormat>On-screen Show (4:3)</PresentationFormat>
  <Paragraphs>470</Paragraphs>
  <Slides>32</Slides>
  <Notes>9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Chronic Obstructive Pulmonary Disease in Non-Smokers  The MESA Lung Non-Smoker Study</vt:lpstr>
      <vt:lpstr>Chronic obstructive pulmonary disease</vt:lpstr>
      <vt:lpstr>Chronic obstructive pulmonary disease</vt:lpstr>
      <vt:lpstr>Chronic obstructive pulmonary disease</vt:lpstr>
      <vt:lpstr>Chronic obstructive pulmonary disease</vt:lpstr>
      <vt:lpstr>Chronic obstructive pulmonary disease</vt:lpstr>
      <vt:lpstr>Chronic obstructive pulmonary disease</vt:lpstr>
      <vt:lpstr>Chronic obstructive pulmonary disease</vt:lpstr>
      <vt:lpstr>A novel susceptibility factor</vt:lpstr>
      <vt:lpstr>Variant airway anatomy is common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Common airway anatomy variants</vt:lpstr>
      <vt:lpstr>Fibroblast Growth Factor 10</vt:lpstr>
      <vt:lpstr>Fibroblast Growth Factor 10</vt:lpstr>
      <vt:lpstr>Fibroblast Growth Factor 10</vt:lpstr>
      <vt:lpstr>Fibroblast Growth Factor 10 and COPD</vt:lpstr>
      <vt:lpstr>Fibroblast Growth Factor 10 and COPD</vt:lpstr>
      <vt:lpstr>Aim 1</vt:lpstr>
      <vt:lpstr>Aim 2</vt:lpstr>
      <vt:lpstr>Aim 3</vt:lpstr>
      <vt:lpstr>Exam 6 components</vt:lpstr>
      <vt:lpstr>Exam 6 components</vt:lpstr>
      <vt:lpstr>Impact</vt:lpstr>
      <vt:lpstr>Thanks / Questions</vt:lpstr>
    </vt:vector>
  </TitlesOfParts>
  <Company>MUHC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 in Non-Smokers The MESA Lung Non-Smoker Study</dc:title>
  <dc:creator>Benjamin Smith</dc:creator>
  <cp:lastModifiedBy>Benjamin Smith</cp:lastModifiedBy>
  <cp:revision>65</cp:revision>
  <dcterms:created xsi:type="dcterms:W3CDTF">2016-03-17T17:14:47Z</dcterms:created>
  <dcterms:modified xsi:type="dcterms:W3CDTF">2016-03-22T18:35:52Z</dcterms:modified>
</cp:coreProperties>
</file>