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2" r:id="rId3"/>
    <p:sldMasterId id="2147483685" r:id="rId4"/>
    <p:sldMasterId id="2147483696" r:id="rId5"/>
  </p:sldMasterIdLst>
  <p:notesMasterIdLst>
    <p:notesMasterId r:id="rId22"/>
  </p:notesMasterIdLst>
  <p:sldIdLst>
    <p:sldId id="274" r:id="rId6"/>
    <p:sldId id="268" r:id="rId7"/>
    <p:sldId id="262" r:id="rId8"/>
    <p:sldId id="263" r:id="rId9"/>
    <p:sldId id="265" r:id="rId10"/>
    <p:sldId id="277" r:id="rId11"/>
    <p:sldId id="258" r:id="rId12"/>
    <p:sldId id="264" r:id="rId13"/>
    <p:sldId id="260" r:id="rId14"/>
    <p:sldId id="278" r:id="rId15"/>
    <p:sldId id="273" r:id="rId16"/>
    <p:sldId id="272" r:id="rId17"/>
    <p:sldId id="276" r:id="rId18"/>
    <p:sldId id="266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5" autoAdjust="0"/>
    <p:restoredTop sz="91849" autoAdjust="0"/>
  </p:normalViewPr>
  <p:slideViewPr>
    <p:cSldViewPr>
      <p:cViewPr>
        <p:scale>
          <a:sx n="90" d="100"/>
          <a:sy n="90" d="100"/>
        </p:scale>
        <p:origin x="-115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26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918900586864844E-2"/>
          <c:y val="4.1133987349941913E-2"/>
          <c:w val="0.88199121177268569"/>
          <c:h val="0.79521621272750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13</c:v>
                </c:pt>
                <c:pt idx="4">
                  <c:v>34</c:v>
                </c:pt>
                <c:pt idx="5">
                  <c:v>33</c:v>
                </c:pt>
                <c:pt idx="6">
                  <c:v>73</c:v>
                </c:pt>
                <c:pt idx="7">
                  <c:v>84</c:v>
                </c:pt>
                <c:pt idx="8">
                  <c:v>85</c:v>
                </c:pt>
                <c:pt idx="9">
                  <c:v>97</c:v>
                </c:pt>
                <c:pt idx="10">
                  <c:v>97</c:v>
                </c:pt>
                <c:pt idx="11">
                  <c:v>126</c:v>
                </c:pt>
                <c:pt idx="12">
                  <c:v>150</c:v>
                </c:pt>
                <c:pt idx="13">
                  <c:v>167</c:v>
                </c:pt>
                <c:pt idx="14">
                  <c:v>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24456960"/>
        <c:axId val="124458496"/>
      </c:barChart>
      <c:catAx>
        <c:axId val="12445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4458496"/>
        <c:crosses val="autoZero"/>
        <c:auto val="1"/>
        <c:lblAlgn val="ctr"/>
        <c:lblOffset val="100"/>
        <c:noMultiLvlLbl val="0"/>
      </c:catAx>
      <c:valAx>
        <c:axId val="1244584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24456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50568-7964-4694-AF52-48A83C9496D1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DB77D-EFF9-48BF-9101-859D22CFE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83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EB29E8-BF4E-4FE4-8880-249494C023F2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2150"/>
            <a:ext cx="4554538" cy="3417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2464"/>
            <a:ext cx="5028579" cy="41160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75">
              <a:defRPr/>
            </a:pPr>
            <a:r>
              <a:rPr lang="en-US" dirty="0" smtClean="0">
                <a:latin typeface="Arial" pitchFamily="34" charset="0"/>
              </a:rPr>
              <a:t>From NIH 101 slide deck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6A7085-76E0-42C0-9CC2-45E4FF7EA09E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2625"/>
            <a:ext cx="4552950" cy="3416300"/>
          </a:xfrm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26516"/>
            <a:ext cx="5028161" cy="4099789"/>
          </a:xfrm>
        </p:spPr>
        <p:txBody>
          <a:bodyPr/>
          <a:lstStyle/>
          <a:p>
            <a:endParaRPr lang="en-US" sz="14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B77D-EFF9-48BF-9101-859D22CFE8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30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Previously MESA was supported via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contracts with NHLBI.  Many ancillary studies.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– new model - limited support for a basic follow-up examination during the contract cycle only if independent ancillary study grants to the examination were funded. This is important to note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because some ancillary studies may be funded after the exam begins. Under a full contract, the entire protocol is set up front.  Under this model</a:t>
            </a:r>
            <a:r>
              <a:rPr lang="en-US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there is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possibility of adding components later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B77D-EFF9-48BF-9101-859D22CFE8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92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MESA has been so successful and scientifically productive because of the of the high quality of the data you have collected and continue</a:t>
            </a:r>
            <a:r>
              <a:rPr lang="en-US" baseline="0" dirty="0" smtClean="0"/>
              <a:t> to collect.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B77D-EFF9-48BF-9101-859D22CFE8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47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Publications are the primary way we communicate study findings to</a:t>
            </a:r>
            <a:r>
              <a:rPr lang="en-US" baseline="0" dirty="0" smtClean="0"/>
              <a:t> other scientists.  MESA now has over 1,000 publications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D829D-6F50-6945-B415-7FF26FA4187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6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73E4-4373-47DE-AEA0-46B56D6D2AB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1B17-64A4-4CCB-B8F5-7EE56229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73E4-4373-47DE-AEA0-46B56D6D2AB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1B17-64A4-4CCB-B8F5-7EE56229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8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73E4-4373-47DE-AEA0-46B56D6D2AB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1B17-64A4-4CCB-B8F5-7EE56229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31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title bgd large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75" y="0"/>
            <a:ext cx="9159875" cy="6858000"/>
          </a:xfrm>
          <a:prstGeom prst="rect">
            <a:avLst/>
          </a:prstGeom>
        </p:spPr>
      </p:pic>
      <p:sp>
        <p:nvSpPr>
          <p:cNvPr id="10" name="Rectangle 45"/>
          <p:cNvSpPr>
            <a:spLocks noChangeArrowheads="1"/>
          </p:cNvSpPr>
          <p:nvPr userDrawn="1"/>
        </p:nvSpPr>
        <p:spPr bwMode="auto">
          <a:xfrm>
            <a:off x="-6998" y="0"/>
            <a:ext cx="9159876" cy="152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43793" y="381000"/>
            <a:ext cx="6824663" cy="18224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n-US" dirty="0" smtClean="0"/>
              <a:t> add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53" y="6224522"/>
            <a:ext cx="1894128" cy="441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7" y="6006580"/>
            <a:ext cx="693291" cy="6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20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title bgd large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75" y="0"/>
            <a:ext cx="9159875" cy="6858000"/>
          </a:xfrm>
          <a:prstGeom prst="rect">
            <a:avLst/>
          </a:prstGeom>
        </p:spPr>
      </p:pic>
      <p:sp>
        <p:nvSpPr>
          <p:cNvPr id="10" name="Rectangle 45"/>
          <p:cNvSpPr>
            <a:spLocks noChangeArrowheads="1"/>
          </p:cNvSpPr>
          <p:nvPr userDrawn="1"/>
        </p:nvSpPr>
        <p:spPr bwMode="auto">
          <a:xfrm>
            <a:off x="-6998" y="0"/>
            <a:ext cx="9159876" cy="152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43793" y="381000"/>
            <a:ext cx="6824663" cy="18224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n-US" dirty="0" smtClean="0"/>
              <a:t> add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53" y="6224522"/>
            <a:ext cx="1894128" cy="441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7" y="6006580"/>
            <a:ext cx="693291" cy="6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74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575A5D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599" y="6384925"/>
            <a:ext cx="584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3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21705" y="144463"/>
            <a:ext cx="82946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35439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22275" y="144463"/>
            <a:ext cx="8294688" cy="846137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2600" y="1357313"/>
            <a:ext cx="8234363" cy="4367212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600" y="5854700"/>
            <a:ext cx="8234363" cy="295275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95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F199F-5620-4BF4-87B3-75C3427C29E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3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163BB-A9E4-45FA-A154-B7168CE6860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98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10" y="196347"/>
            <a:ext cx="8229600" cy="72573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0698-E3C1-4D28-AAE8-F64A5063BE0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19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2AFF-E73B-487B-9783-10FFC85EF67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5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73E4-4373-47DE-AEA0-46B56D6D2AB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1B17-64A4-4CCB-B8F5-7EE56229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9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ED65-1D12-479A-8F23-EE0EEE44FA4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35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64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52642"/>
            <a:ext cx="5111750" cy="4873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6177"/>
            <a:ext cx="3008313" cy="35599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D15B-4040-4AA2-96A9-33723CFC896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51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82599" y="6384925"/>
            <a:ext cx="584200" cy="374650"/>
          </a:xfrm>
        </p:spPr>
        <p:txBody>
          <a:bodyPr/>
          <a:lstStyle/>
          <a:p>
            <a:pPr>
              <a:defRPr/>
            </a:pPr>
            <a:fld id="{49C0EE74-1F2C-4D2D-91EC-B282DFC749D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 descr="new bgd lrg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5" descr="DHHS 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169327" y="3958755"/>
            <a:ext cx="838154" cy="83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5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20" y="4098036"/>
            <a:ext cx="2400155" cy="55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60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title bgd large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75" y="0"/>
            <a:ext cx="9159875" cy="6858000"/>
          </a:xfrm>
          <a:prstGeom prst="rect">
            <a:avLst/>
          </a:prstGeom>
        </p:spPr>
      </p:pic>
      <p:sp>
        <p:nvSpPr>
          <p:cNvPr id="10" name="Rectangle 45"/>
          <p:cNvSpPr>
            <a:spLocks noChangeArrowheads="1"/>
          </p:cNvSpPr>
          <p:nvPr userDrawn="1"/>
        </p:nvSpPr>
        <p:spPr bwMode="auto">
          <a:xfrm>
            <a:off x="-6998" y="0"/>
            <a:ext cx="9159876" cy="152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43793" y="381000"/>
            <a:ext cx="6824663" cy="18224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n-US" dirty="0" smtClean="0"/>
              <a:t> add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53" y="6224522"/>
            <a:ext cx="1894128" cy="441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7" y="6006580"/>
            <a:ext cx="693291" cy="6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20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575A5D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599" y="6384925"/>
            <a:ext cx="584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3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21705" y="144463"/>
            <a:ext cx="82946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57201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22275" y="144463"/>
            <a:ext cx="8294688" cy="846137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2600" y="1357313"/>
            <a:ext cx="8234363" cy="4367212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600" y="5854700"/>
            <a:ext cx="8234363" cy="295275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5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F199F-5620-4BF4-87B3-75C3427C29E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93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163BB-A9E4-45FA-A154-B7168CE6860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01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10" y="196347"/>
            <a:ext cx="8229600" cy="72573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0698-E3C1-4D28-AAE8-F64A5063BE0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6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2AFF-E73B-487B-9783-10FFC85EF67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0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73E4-4373-47DE-AEA0-46B56D6D2AB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1B17-64A4-4CCB-B8F5-7EE56229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376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ED65-1D12-479A-8F23-EE0EEE44FA4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1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64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52642"/>
            <a:ext cx="5111750" cy="4873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6177"/>
            <a:ext cx="3008313" cy="35599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D15B-4040-4AA2-96A9-33723CFC896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36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82599" y="6384925"/>
            <a:ext cx="584200" cy="374650"/>
          </a:xfrm>
        </p:spPr>
        <p:txBody>
          <a:bodyPr/>
          <a:lstStyle/>
          <a:p>
            <a:pPr>
              <a:defRPr/>
            </a:pPr>
            <a:fld id="{49C0EE74-1F2C-4D2D-91EC-B282DFC749D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 descr="new bgd lrg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5" descr="DHHS 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169327" y="3958755"/>
            <a:ext cx="838154" cy="83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5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20" y="4098036"/>
            <a:ext cx="2400155" cy="55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53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69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>
                <a:solidFill>
                  <a:prstClr val="black"/>
                </a:solidFill>
              </a:rPr>
              <a:t>CARDIA-TUI-HBP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4ED70B0-8CE8-4989-85F2-061FB305AB9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59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12" y="609131"/>
            <a:ext cx="7772977" cy="11435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513" y="1981705"/>
            <a:ext cx="3817215" cy="41144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273" y="1981705"/>
            <a:ext cx="3817216" cy="41144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FA373-1E04-4555-9363-8CC50A850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1845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title bgd large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75" y="0"/>
            <a:ext cx="9159875" cy="6858000"/>
          </a:xfrm>
          <a:prstGeom prst="rect">
            <a:avLst/>
          </a:prstGeom>
        </p:spPr>
      </p:pic>
      <p:sp>
        <p:nvSpPr>
          <p:cNvPr id="10" name="Rectangle 45"/>
          <p:cNvSpPr>
            <a:spLocks noChangeArrowheads="1"/>
          </p:cNvSpPr>
          <p:nvPr userDrawn="1"/>
        </p:nvSpPr>
        <p:spPr bwMode="auto">
          <a:xfrm>
            <a:off x="-6998" y="0"/>
            <a:ext cx="9159876" cy="152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43793" y="381000"/>
            <a:ext cx="6824663" cy="18224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n-US" dirty="0" smtClean="0"/>
              <a:t> add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53" y="6224522"/>
            <a:ext cx="1894128" cy="441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7" y="6006580"/>
            <a:ext cx="693291" cy="6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535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575A5D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599" y="6384925"/>
            <a:ext cx="584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3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21705" y="144463"/>
            <a:ext cx="82946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42343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22275" y="144463"/>
            <a:ext cx="8294688" cy="846137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2600" y="1357313"/>
            <a:ext cx="8234363" cy="4367212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600" y="5854700"/>
            <a:ext cx="8234363" cy="295275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564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F199F-5620-4BF4-87B3-75C3427C29E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42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73E4-4373-47DE-AEA0-46B56D6D2AB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1B17-64A4-4CCB-B8F5-7EE56229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935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163BB-A9E4-45FA-A154-B7168CE6860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587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10" y="196347"/>
            <a:ext cx="8229600" cy="72573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0698-E3C1-4D28-AAE8-F64A5063BE0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34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2AFF-E73B-487B-9783-10FFC85EF67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284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ED65-1D12-479A-8F23-EE0EEE44FA4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04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64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52642"/>
            <a:ext cx="5111750" cy="4873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6177"/>
            <a:ext cx="3008313" cy="35599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D15B-4040-4AA2-96A9-33723CFC896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887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82599" y="6384925"/>
            <a:ext cx="584200" cy="374650"/>
          </a:xfrm>
        </p:spPr>
        <p:txBody>
          <a:bodyPr/>
          <a:lstStyle/>
          <a:p>
            <a:pPr>
              <a:defRPr/>
            </a:pPr>
            <a:fld id="{49C0EE74-1F2C-4D2D-91EC-B282DFC749D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 descr="new bgd lrg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5" descr="DHHS 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169327" y="3958755"/>
            <a:ext cx="838154" cy="83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5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20" y="4098036"/>
            <a:ext cx="2400155" cy="55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307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 title bgd large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75" y="0"/>
            <a:ext cx="9159875" cy="6858000"/>
          </a:xfrm>
          <a:prstGeom prst="rect">
            <a:avLst/>
          </a:prstGeom>
        </p:spPr>
      </p:pic>
      <p:sp>
        <p:nvSpPr>
          <p:cNvPr id="10" name="Rectangle 45"/>
          <p:cNvSpPr>
            <a:spLocks noChangeArrowheads="1"/>
          </p:cNvSpPr>
          <p:nvPr userDrawn="1"/>
        </p:nvSpPr>
        <p:spPr bwMode="auto">
          <a:xfrm>
            <a:off x="-6998" y="0"/>
            <a:ext cx="9159876" cy="152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43793" y="381000"/>
            <a:ext cx="6824663" cy="182245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n-US" dirty="0" smtClean="0"/>
              <a:t> add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53" y="6224522"/>
            <a:ext cx="1894128" cy="441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7" y="6006580"/>
            <a:ext cx="693291" cy="69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165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575A5D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599" y="6384925"/>
            <a:ext cx="584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49C0EE74-1F2C-4D2D-91EC-B282DFC749D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3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21705" y="144463"/>
            <a:ext cx="82946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393828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22275" y="144463"/>
            <a:ext cx="8294688" cy="846137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82600" y="1357313"/>
            <a:ext cx="8234363" cy="4367212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2600" y="5854700"/>
            <a:ext cx="8234363" cy="295275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13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F199F-5620-4BF4-87B3-75C3427C29E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9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73E4-4373-47DE-AEA0-46B56D6D2AB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1B17-64A4-4CCB-B8F5-7EE56229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977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163BB-A9E4-45FA-A154-B7168CE6860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544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10" y="196347"/>
            <a:ext cx="8229600" cy="72573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0698-E3C1-4D28-AAE8-F64A5063BE0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396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2AFF-E73B-487B-9783-10FFC85EF67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563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ED65-1D12-479A-8F23-EE0EEE44FA4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134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64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52642"/>
            <a:ext cx="5111750" cy="4873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6177"/>
            <a:ext cx="3008313" cy="35599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2D15B-4040-4AA2-96A9-33723CFC896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523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82599" y="6384925"/>
            <a:ext cx="584200" cy="374650"/>
          </a:xfrm>
        </p:spPr>
        <p:txBody>
          <a:bodyPr/>
          <a:lstStyle/>
          <a:p>
            <a:pPr>
              <a:defRPr/>
            </a:pPr>
            <a:fld id="{49C0EE74-1F2C-4D2D-91EC-B282DFC749D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 descr="new bgd lrg copy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5" descr="DHHS 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169327" y="3958755"/>
            <a:ext cx="838154" cy="83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45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20" y="4098036"/>
            <a:ext cx="2400155" cy="55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7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73E4-4373-47DE-AEA0-46B56D6D2AB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1B17-64A4-4CCB-B8F5-7EE56229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73E4-4373-47DE-AEA0-46B56D6D2AB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1B17-64A4-4CCB-B8F5-7EE56229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5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73E4-4373-47DE-AEA0-46B56D6D2AB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1B17-64A4-4CCB-B8F5-7EE56229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3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C73E4-4373-47DE-AEA0-46B56D6D2AB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E1B17-64A4-4CCB-B8F5-7EE56229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7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C73E4-4373-47DE-AEA0-46B56D6D2ABD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E1B17-64A4-4CCB-B8F5-7EE562294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2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55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599" y="6384925"/>
            <a:ext cx="584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defTabSz="457200">
              <a:defRPr/>
            </a:pPr>
            <a:fld id="{49C0EE74-1F2C-4D2D-91EC-B282DFC749DA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30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2"/>
          <p:cNvSpPr>
            <a:spLocks noChangeArrowheads="1"/>
          </p:cNvSpPr>
          <p:nvPr userDrawn="1"/>
        </p:nvSpPr>
        <p:spPr bwMode="auto">
          <a:xfrm>
            <a:off x="0" y="0"/>
            <a:ext cx="9144000" cy="1047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pitchFamily="48" charset="-128"/>
            </a:endParaRPr>
          </a:p>
        </p:txBody>
      </p:sp>
      <p:sp>
        <p:nvSpPr>
          <p:cNvPr id="11" name="Line 33"/>
          <p:cNvSpPr>
            <a:spLocks noChangeShapeType="1"/>
          </p:cNvSpPr>
          <p:nvPr userDrawn="1"/>
        </p:nvSpPr>
        <p:spPr bwMode="auto">
          <a:xfrm flipH="1">
            <a:off x="533400" y="6311900"/>
            <a:ext cx="6261100" cy="0"/>
          </a:xfrm>
          <a:prstGeom prst="line">
            <a:avLst/>
          </a:prstGeom>
          <a:ln>
            <a:solidFill>
              <a:srgbClr val="C0143C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421705" y="144463"/>
            <a:ext cx="82946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27" y="6093522"/>
            <a:ext cx="1873290" cy="43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7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1313" indent="-341313" algn="l" defTabSz="457200" rtl="0" eaLnBrk="1" latinLnBrk="0" hangingPunct="1">
        <a:spcBef>
          <a:spcPct val="20000"/>
        </a:spcBef>
        <a:buClr>
          <a:srgbClr val="C0143C"/>
        </a:buClr>
        <a:buFont typeface="Wingdings" charset="2"/>
        <a:buChar char="§"/>
        <a:defRPr sz="30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575A5D"/>
        </a:buClr>
        <a:buFont typeface="Wingdings" charset="2"/>
        <a:buChar char="§"/>
        <a:defRPr sz="26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55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599" y="6384925"/>
            <a:ext cx="584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defTabSz="457200">
              <a:defRPr/>
            </a:pPr>
            <a:fld id="{49C0EE74-1F2C-4D2D-91EC-B282DFC749DA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3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2"/>
          <p:cNvSpPr>
            <a:spLocks noChangeArrowheads="1"/>
          </p:cNvSpPr>
          <p:nvPr userDrawn="1"/>
        </p:nvSpPr>
        <p:spPr bwMode="auto">
          <a:xfrm>
            <a:off x="0" y="0"/>
            <a:ext cx="9144000" cy="1047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pitchFamily="48" charset="-128"/>
            </a:endParaRPr>
          </a:p>
        </p:txBody>
      </p:sp>
      <p:sp>
        <p:nvSpPr>
          <p:cNvPr id="11" name="Line 33"/>
          <p:cNvSpPr>
            <a:spLocks noChangeShapeType="1"/>
          </p:cNvSpPr>
          <p:nvPr userDrawn="1"/>
        </p:nvSpPr>
        <p:spPr bwMode="auto">
          <a:xfrm flipH="1">
            <a:off x="533400" y="6311900"/>
            <a:ext cx="6261100" cy="0"/>
          </a:xfrm>
          <a:prstGeom prst="line">
            <a:avLst/>
          </a:prstGeom>
          <a:ln>
            <a:solidFill>
              <a:srgbClr val="C0143C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421705" y="144463"/>
            <a:ext cx="82946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27" y="6093522"/>
            <a:ext cx="1873290" cy="43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707" r:id="rId13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1313" indent="-341313" algn="l" defTabSz="457200" rtl="0" eaLnBrk="1" latinLnBrk="0" hangingPunct="1">
        <a:spcBef>
          <a:spcPct val="20000"/>
        </a:spcBef>
        <a:buClr>
          <a:srgbClr val="C0143C"/>
        </a:buClr>
        <a:buFont typeface="Wingdings" charset="2"/>
        <a:buChar char="§"/>
        <a:defRPr sz="30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575A5D"/>
        </a:buClr>
        <a:buFont typeface="Wingdings" charset="2"/>
        <a:buChar char="§"/>
        <a:defRPr sz="26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55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599" y="6384925"/>
            <a:ext cx="584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defTabSz="457200">
              <a:defRPr/>
            </a:pPr>
            <a:fld id="{49C0EE74-1F2C-4D2D-91EC-B282DFC749DA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30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2"/>
          <p:cNvSpPr>
            <a:spLocks noChangeArrowheads="1"/>
          </p:cNvSpPr>
          <p:nvPr userDrawn="1"/>
        </p:nvSpPr>
        <p:spPr bwMode="auto">
          <a:xfrm>
            <a:off x="0" y="0"/>
            <a:ext cx="9144000" cy="1047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pitchFamily="48" charset="-128"/>
            </a:endParaRPr>
          </a:p>
        </p:txBody>
      </p:sp>
      <p:sp>
        <p:nvSpPr>
          <p:cNvPr id="11" name="Line 33"/>
          <p:cNvSpPr>
            <a:spLocks noChangeShapeType="1"/>
          </p:cNvSpPr>
          <p:nvPr userDrawn="1"/>
        </p:nvSpPr>
        <p:spPr bwMode="auto">
          <a:xfrm flipH="1">
            <a:off x="533400" y="6311900"/>
            <a:ext cx="6261100" cy="0"/>
          </a:xfrm>
          <a:prstGeom prst="line">
            <a:avLst/>
          </a:prstGeom>
          <a:ln>
            <a:solidFill>
              <a:srgbClr val="C0143C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421705" y="144463"/>
            <a:ext cx="82946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27" y="6093522"/>
            <a:ext cx="1873290" cy="43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1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1313" indent="-341313" algn="l" defTabSz="457200" rtl="0" eaLnBrk="1" latinLnBrk="0" hangingPunct="1">
        <a:spcBef>
          <a:spcPct val="20000"/>
        </a:spcBef>
        <a:buClr>
          <a:srgbClr val="C0143C"/>
        </a:buClr>
        <a:buFont typeface="Wingdings" charset="2"/>
        <a:buChar char="§"/>
        <a:defRPr sz="30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575A5D"/>
        </a:buClr>
        <a:buFont typeface="Wingdings" charset="2"/>
        <a:buChar char="§"/>
        <a:defRPr sz="26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55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599" y="6384925"/>
            <a:ext cx="584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defTabSz="457200">
              <a:defRPr/>
            </a:pPr>
            <a:fld id="{49C0EE74-1F2C-4D2D-91EC-B282DFC749DA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9" name="Picture 30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2"/>
          <p:cNvSpPr>
            <a:spLocks noChangeArrowheads="1"/>
          </p:cNvSpPr>
          <p:nvPr userDrawn="1"/>
        </p:nvSpPr>
        <p:spPr bwMode="auto">
          <a:xfrm>
            <a:off x="0" y="0"/>
            <a:ext cx="9144000" cy="1047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ea typeface="ＭＳ Ｐゴシック" pitchFamily="48" charset="-128"/>
            </a:endParaRPr>
          </a:p>
        </p:txBody>
      </p:sp>
      <p:sp>
        <p:nvSpPr>
          <p:cNvPr id="11" name="Line 33"/>
          <p:cNvSpPr>
            <a:spLocks noChangeShapeType="1"/>
          </p:cNvSpPr>
          <p:nvPr userDrawn="1"/>
        </p:nvSpPr>
        <p:spPr bwMode="auto">
          <a:xfrm flipH="1">
            <a:off x="533400" y="6311900"/>
            <a:ext cx="6261100" cy="0"/>
          </a:xfrm>
          <a:prstGeom prst="line">
            <a:avLst/>
          </a:prstGeom>
          <a:ln>
            <a:solidFill>
              <a:srgbClr val="C0143C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421705" y="144463"/>
            <a:ext cx="8294687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27" y="6093522"/>
            <a:ext cx="1873290" cy="43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9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1313" indent="-341313" algn="l" defTabSz="457200" rtl="0" eaLnBrk="1" latinLnBrk="0" hangingPunct="1">
        <a:spcBef>
          <a:spcPct val="20000"/>
        </a:spcBef>
        <a:buClr>
          <a:srgbClr val="C0143C"/>
        </a:buClr>
        <a:buFont typeface="Wingdings" charset="2"/>
        <a:buChar char="§"/>
        <a:defRPr sz="30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575A5D"/>
        </a:buClr>
        <a:buFont typeface="Wingdings" charset="2"/>
        <a:buChar char="§"/>
        <a:defRPr sz="26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1161841" y="381000"/>
            <a:ext cx="6824663" cy="1822450"/>
          </a:xfrm>
        </p:spPr>
        <p:txBody>
          <a:bodyPr/>
          <a:lstStyle/>
          <a:p>
            <a:r>
              <a:rPr lang="en-US" dirty="0" smtClean="0"/>
              <a:t>Overview from the </a:t>
            </a:r>
          </a:p>
          <a:p>
            <a:r>
              <a:rPr lang="en-US" dirty="0" smtClean="0"/>
              <a:t>NHLBI Project Office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35038" y="3271838"/>
            <a:ext cx="716915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C0143C"/>
                </a:solidFill>
                <a:cs typeface="Arial" pitchFamily="34" charset="0"/>
              </a:rPr>
              <a:t>Lorraine Silsbee, M.H.S.</a:t>
            </a:r>
            <a:endParaRPr lang="en-US" sz="2800" dirty="0">
              <a:solidFill>
                <a:srgbClr val="C0143C"/>
              </a:solidFill>
              <a:cs typeface="Arial" pitchFamily="34" charset="0"/>
            </a:endParaRPr>
          </a:p>
          <a:p>
            <a:pPr algn="ctr"/>
            <a:r>
              <a:rPr lang="en-US" sz="2000" dirty="0" smtClean="0">
                <a:cs typeface="Arial" pitchFamily="34" charset="0"/>
              </a:rPr>
              <a:t>Project Officer</a:t>
            </a:r>
          </a:p>
          <a:p>
            <a:pPr algn="ctr"/>
            <a:r>
              <a:rPr lang="en-US" sz="2000" dirty="0" smtClean="0">
                <a:cs typeface="Arial" pitchFamily="34" charset="0"/>
              </a:rPr>
              <a:t>Division of Cardiovascular Sciences</a:t>
            </a:r>
          </a:p>
          <a:p>
            <a:pPr algn="ctr"/>
            <a:r>
              <a:rPr lang="en-US" sz="2000" dirty="0" smtClean="0">
                <a:cs typeface="Arial"/>
              </a:rPr>
              <a:t>National Heart, Lung, and Blood Institute</a:t>
            </a:r>
          </a:p>
          <a:p>
            <a:pPr algn="ctr"/>
            <a:endParaRPr lang="en-US" sz="2000" dirty="0"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accent2"/>
              </a:solidFill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dirty="0" smtClean="0">
                <a:cs typeface="Arial" pitchFamily="34" charset="0"/>
              </a:rPr>
              <a:t>MESA Exam 6 Central Training</a:t>
            </a:r>
          </a:p>
          <a:p>
            <a:pPr algn="ctr">
              <a:spcBef>
                <a:spcPct val="50000"/>
              </a:spcBef>
            </a:pPr>
            <a:r>
              <a:rPr lang="en-US" dirty="0" smtClean="0">
                <a:cs typeface="Arial" pitchFamily="34" charset="0"/>
              </a:rPr>
              <a:t>July 25, 2016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505200" y="4718388"/>
            <a:ext cx="1712367" cy="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7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smtClean="0"/>
              <a:t>Coronary artery calcium (CAC) is an important independent predictor of coronary events in all 4 race/ethnic groups.</a:t>
            </a:r>
          </a:p>
          <a:p>
            <a:endParaRPr lang="en-US" sz="1600" dirty="0" smtClean="0"/>
          </a:p>
          <a:p>
            <a:r>
              <a:rPr lang="en-US" sz="1600" dirty="0" smtClean="0"/>
              <a:t>A healthy lifestyle predicted a lower incidence and progression of CAC.</a:t>
            </a:r>
          </a:p>
          <a:p>
            <a:endParaRPr lang="en-US" sz="1600" dirty="0" smtClean="0"/>
          </a:p>
          <a:p>
            <a:r>
              <a:rPr lang="en-US" sz="1600" dirty="0" smtClean="0"/>
              <a:t>Many genetic associations have been observed for many variables including blood pressure, lung function, airflow obstruction, aortic stenosis, CAC, lipids, glucose balance, body mass index, etc.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Early emphysema detected by CT is associated with dyspnea, reduced exercise tolerance, and increased all-cause mortality.</a:t>
            </a:r>
          </a:p>
          <a:p>
            <a:endParaRPr lang="en-US" sz="1600" dirty="0"/>
          </a:p>
          <a:p>
            <a:r>
              <a:rPr lang="en-US" sz="1600" dirty="0" smtClean="0"/>
              <a:t>Obesity was associated with neighborhood characteristics (lack of health promoting resources and unfavorable food environments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600" dirty="0" smtClean="0"/>
              <a:t>Incident diabetes was associated with obesity, inflammation, unfavorable dietary patterns, and lack of neighborhood resources for physical activity.</a:t>
            </a:r>
          </a:p>
          <a:p>
            <a:endParaRPr lang="en-US" sz="16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key MESA findings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0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Scientific</a:t>
            </a:r>
          </a:p>
          <a:p>
            <a:pPr lvl="1"/>
            <a:r>
              <a:rPr lang="en-US" dirty="0" smtClean="0"/>
              <a:t>Study the progression of subclinical CVD to CVD </a:t>
            </a:r>
          </a:p>
          <a:p>
            <a:pPr lvl="1"/>
            <a:r>
              <a:rPr lang="en-US" dirty="0" smtClean="0"/>
              <a:t>Identify new risk factors and interactions among risk factors</a:t>
            </a:r>
          </a:p>
          <a:p>
            <a:r>
              <a:rPr lang="en-US" dirty="0" smtClean="0"/>
              <a:t>Operational </a:t>
            </a:r>
          </a:p>
          <a:p>
            <a:pPr lvl="1"/>
            <a:r>
              <a:rPr lang="en-US" dirty="0" smtClean="0"/>
              <a:t>Conduct </a:t>
            </a:r>
            <a:r>
              <a:rPr lang="en-US" dirty="0"/>
              <a:t>cohort follow-up for vital status and events</a:t>
            </a:r>
          </a:p>
          <a:p>
            <a:pPr lvl="1"/>
            <a:r>
              <a:rPr lang="en-US" dirty="0"/>
              <a:t>Ascertain clinical events to improve statistical power for </a:t>
            </a:r>
            <a:r>
              <a:rPr lang="en-US" dirty="0" smtClean="0"/>
              <a:t>analyses</a:t>
            </a:r>
          </a:p>
          <a:p>
            <a:pPr lvl="1"/>
            <a:r>
              <a:rPr lang="en-US" dirty="0" smtClean="0"/>
              <a:t>Conduct Exam 6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MESA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Previously: full exam supported via contracts; several ancillary studies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Current Funding Model</a:t>
            </a:r>
          </a:p>
          <a:p>
            <a:pPr lvl="1"/>
            <a:r>
              <a:rPr lang="en-US" dirty="0" smtClean="0"/>
              <a:t>Contract support for follow-up and a basic exam, e.g. blood pressure, anthropometry, phlebotomy, medical history, etc. </a:t>
            </a:r>
          </a:p>
          <a:p>
            <a:pPr lvl="1"/>
            <a:r>
              <a:rPr lang="en-US" dirty="0" smtClean="0"/>
              <a:t>Ancillary studies support many components e.g. heart monitor patch, cognitive function testing, spirometry, 6-minute walk, etc.</a:t>
            </a:r>
          </a:p>
          <a:p>
            <a:pPr marL="914400" lvl="2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 6 Funding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3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role is critical!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39" y="3955583"/>
            <a:ext cx="1219200" cy="1469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92" y="1313769"/>
            <a:ext cx="1868312" cy="18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mage result for ct scan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36922"/>
            <a:ext cx="2634094" cy="175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5" y="3436922"/>
            <a:ext cx="1911629" cy="199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369612"/>
            <a:ext cx="2236332" cy="217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660" y="1676400"/>
            <a:ext cx="2203084" cy="125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821" y="3313547"/>
            <a:ext cx="1177519" cy="101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85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>
                <a:latin typeface="Arial" pitchFamily="34" charset="0"/>
                <a:cs typeface="Arial" pitchFamily="34" charset="0"/>
              </a:rPr>
              <a:t>MESA Publications</a:t>
            </a:r>
            <a:endParaRPr lang="en-US" u="non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447133"/>
              </p:ext>
            </p:extLst>
          </p:nvPr>
        </p:nvGraphicFramePr>
        <p:xfrm>
          <a:off x="1828800" y="1447800"/>
          <a:ext cx="6781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67320" y="2514600"/>
            <a:ext cx="1441420" cy="16989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 defTabSz="457200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Number</a:t>
            </a:r>
          </a:p>
          <a:p>
            <a:pPr marL="342900" indent="-342900" algn="ctr" defTabSz="457200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of </a:t>
            </a:r>
          </a:p>
          <a:p>
            <a:pPr marL="342900" indent="-342900" algn="ctr" defTabSz="457200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m</a:t>
            </a:r>
            <a:r>
              <a:rPr lang="en-US" dirty="0" smtClean="0">
                <a:solidFill>
                  <a:prstClr val="black"/>
                </a:solidFill>
              </a:rPr>
              <a:t>anuscripts</a:t>
            </a:r>
          </a:p>
          <a:p>
            <a:pPr marL="342900" indent="-342900" algn="ctr" defTabSz="457200">
              <a:lnSpc>
                <a:spcPct val="80000"/>
              </a:lnSpc>
              <a:spcBef>
                <a:spcPct val="20000"/>
              </a:spcBef>
            </a:pPr>
            <a:r>
              <a:rPr lang="en-US" smtClean="0">
                <a:solidFill>
                  <a:prstClr val="black"/>
                </a:solidFill>
              </a:rPr>
              <a:t>published </a:t>
            </a:r>
            <a:endParaRPr lang="en-US" dirty="0" smtClean="0">
              <a:solidFill>
                <a:prstClr val="black"/>
              </a:solidFill>
            </a:endParaRPr>
          </a:p>
          <a:p>
            <a:pPr marL="342900" indent="-342900" algn="ctr" defTabSz="457200">
              <a:lnSpc>
                <a:spcPct val="80000"/>
              </a:lnSpc>
              <a:spcBef>
                <a:spcPct val="20000"/>
              </a:spcBef>
            </a:pPr>
            <a:endParaRPr lang="en-US" dirty="0">
              <a:solidFill>
                <a:prstClr val="black"/>
              </a:solidFill>
            </a:endParaRPr>
          </a:p>
          <a:p>
            <a:pPr marL="342900" indent="-342900" algn="ctr" defTabSz="457200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 smtClean="0">
                <a:solidFill>
                  <a:prstClr val="black"/>
                </a:solidFill>
              </a:rPr>
              <a:t>n=1057)*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" y="6399216"/>
            <a:ext cx="845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600" dirty="0">
                <a:solidFill>
                  <a:prstClr val="black"/>
                </a:solidFill>
              </a:rPr>
              <a:t>* </a:t>
            </a:r>
            <a:r>
              <a:rPr lang="en-US" sz="1600" dirty="0" smtClean="0">
                <a:solidFill>
                  <a:prstClr val="black"/>
                </a:solidFill>
              </a:rPr>
              <a:t>From </a:t>
            </a:r>
            <a:r>
              <a:rPr lang="en-US" sz="1600" smtClean="0">
                <a:solidFill>
                  <a:prstClr val="black"/>
                </a:solidFill>
              </a:rPr>
              <a:t>MESA website as of 7/21/2016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5" name="Picture 2" descr="mesa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91797"/>
            <a:ext cx="1295400" cy="71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33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Project Office</a:t>
            </a:r>
          </a:p>
          <a:p>
            <a:pPr lvl="1"/>
            <a:r>
              <a:rPr lang="en-US" dirty="0" smtClean="0"/>
              <a:t>Lorraine Silsbee, M.H.S. – Project Officer</a:t>
            </a:r>
          </a:p>
          <a:p>
            <a:pPr lvl="1"/>
            <a:r>
              <a:rPr lang="en-US" dirty="0" smtClean="0"/>
              <a:t>Pothur Srinivas, Ph.D. - Project Scientist</a:t>
            </a:r>
          </a:p>
          <a:p>
            <a:pPr lvl="1"/>
            <a:r>
              <a:rPr lang="en-US" dirty="0" smtClean="0"/>
              <a:t>George  Papanicolaou, Ph.D. – Genomics Scientist</a:t>
            </a:r>
          </a:p>
          <a:p>
            <a:pPr lvl="1"/>
            <a:r>
              <a:rPr lang="en-US" dirty="0" smtClean="0"/>
              <a:t>Jean Olson, M.D. – Former Project Officer,  Consultant</a:t>
            </a:r>
          </a:p>
          <a:p>
            <a:r>
              <a:rPr lang="en-US" dirty="0" smtClean="0"/>
              <a:t>Contracting Office</a:t>
            </a:r>
          </a:p>
          <a:p>
            <a:pPr lvl="1"/>
            <a:r>
              <a:rPr lang="en-US" dirty="0" smtClean="0"/>
              <a:t>Roxane Burkett – Contracting Officer</a:t>
            </a:r>
          </a:p>
          <a:p>
            <a:pPr lvl="1"/>
            <a:r>
              <a:rPr lang="en-US" dirty="0" smtClean="0"/>
              <a:t>Mark Brady – Contracting Specialist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NHLBI MESA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4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3276600"/>
            <a:ext cx="3505200" cy="1426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16764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You</a:t>
            </a:r>
            <a:r>
              <a:rPr lang="en-US" b="1" dirty="0" smtClean="0"/>
              <a:t> </a:t>
            </a:r>
            <a:r>
              <a:rPr lang="en-US" sz="3200" b="1" dirty="0" smtClean="0"/>
              <a:t>are a valuable member of the MESA TEAM !!!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49967" y="5029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THANK YOU !!!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300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550"/>
            <a:ext cx="7772400" cy="1143000"/>
          </a:xfrm>
        </p:spPr>
        <p:txBody>
          <a:bodyPr/>
          <a:lstStyle/>
          <a:p>
            <a:r>
              <a:rPr lang="en-US" smtClean="0"/>
              <a:t>National Institutes of Health</a:t>
            </a:r>
          </a:p>
        </p:txBody>
      </p:sp>
      <p:graphicFrame>
        <p:nvGraphicFramePr>
          <p:cNvPr id="4710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41300" y="1660525"/>
          <a:ext cx="5929313" cy="445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Clip" r:id="rId4" imgW="6085714" imgH="4571429" progId="">
                  <p:embed/>
                </p:oleObj>
              </mc:Choice>
              <mc:Fallback>
                <p:oleObj name="Clip" r:id="rId4" imgW="6085714" imgH="4571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1660525"/>
                        <a:ext cx="5929313" cy="445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56313" y="1655763"/>
            <a:ext cx="3087687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dirty="0" smtClean="0"/>
              <a:t>	</a:t>
            </a:r>
            <a:r>
              <a:rPr lang="en-US" sz="2600" dirty="0" smtClean="0"/>
              <a:t>Much of the biomedical and </a:t>
            </a:r>
            <a:r>
              <a:rPr lang="en-US" sz="2600" dirty="0" err="1" smtClean="0"/>
              <a:t>biobehavioral</a:t>
            </a:r>
            <a:r>
              <a:rPr lang="en-US" sz="2600" dirty="0" smtClean="0"/>
              <a:t> research in the United States is supported by 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sz="2600" dirty="0"/>
              <a:t>	</a:t>
            </a:r>
            <a:r>
              <a:rPr lang="en-US" sz="2600" dirty="0" smtClean="0"/>
              <a:t>the Federal Government, primarily the National Institutes of Health (NIH)</a:t>
            </a:r>
          </a:p>
        </p:txBody>
      </p:sp>
    </p:spTree>
    <p:extLst>
      <p:ext uri="{BB962C8B-B14F-4D97-AF65-F5344CB8AC3E}">
        <p14:creationId xmlns:p14="http://schemas.microsoft.com/office/powerpoint/2010/main" val="3208163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8225" y="144463"/>
            <a:ext cx="8692896" cy="84613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NIH: 27 Institutes and Centers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82599" y="6384925"/>
            <a:ext cx="584200" cy="374650"/>
          </a:xfrm>
        </p:spPr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922463" y="2719388"/>
            <a:ext cx="735012" cy="735012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NEI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1601788" y="1881188"/>
            <a:ext cx="735012" cy="735012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NCI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4239604" y="3822295"/>
            <a:ext cx="735012" cy="73501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</a:rPr>
              <a:t>NHLBI</a:t>
            </a:r>
            <a:endParaRPr 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2609850" y="3176588"/>
            <a:ext cx="733425" cy="735012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NLM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015038" y="3221038"/>
            <a:ext cx="735012" cy="735012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NINDS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6713538" y="2663825"/>
            <a:ext cx="733425" cy="735013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NIMH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7089775" y="1881188"/>
            <a:ext cx="735013" cy="735012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NIAMS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7839075" y="1274763"/>
            <a:ext cx="735013" cy="735012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NINR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723900" y="2082800"/>
            <a:ext cx="733425" cy="735013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NCCAM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>
            <a:off x="825500" y="2892425"/>
            <a:ext cx="735013" cy="735013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CIT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5" name="Oval 16"/>
          <p:cNvSpPr>
            <a:spLocks noChangeArrowheads="1"/>
          </p:cNvSpPr>
          <p:nvPr/>
        </p:nvSpPr>
        <p:spPr bwMode="auto">
          <a:xfrm>
            <a:off x="1457325" y="3479800"/>
            <a:ext cx="735013" cy="735013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CC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2135188" y="4027488"/>
            <a:ext cx="735012" cy="735012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NHGRI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2906713" y="4462463"/>
            <a:ext cx="735012" cy="735012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NIA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3832225" y="4570413"/>
            <a:ext cx="735013" cy="735012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NIAAA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874713" y="1254125"/>
            <a:ext cx="735012" cy="735013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 dirty="0">
                <a:solidFill>
                  <a:schemeClr val="bg1"/>
                </a:solidFill>
              </a:rPr>
              <a:t>NIAID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4841875" y="4583113"/>
            <a:ext cx="735013" cy="735012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NICHD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5867400" y="4362450"/>
            <a:ext cx="733425" cy="735013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NIDCD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6600825" y="3994150"/>
            <a:ext cx="735013" cy="735013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NIDCR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7189788" y="3479800"/>
            <a:ext cx="735012" cy="735013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NIDDK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4" name="Oval 25"/>
          <p:cNvSpPr>
            <a:spLocks noChangeArrowheads="1"/>
          </p:cNvSpPr>
          <p:nvPr/>
        </p:nvSpPr>
        <p:spPr bwMode="auto">
          <a:xfrm>
            <a:off x="7781925" y="2892425"/>
            <a:ext cx="735013" cy="735013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NIDA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5" name="Oval 26"/>
          <p:cNvSpPr>
            <a:spLocks noChangeArrowheads="1"/>
          </p:cNvSpPr>
          <p:nvPr/>
        </p:nvSpPr>
        <p:spPr bwMode="auto">
          <a:xfrm>
            <a:off x="7924800" y="2082800"/>
            <a:ext cx="733425" cy="735013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NIEHS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6" name="Oval 27"/>
          <p:cNvSpPr>
            <a:spLocks noChangeArrowheads="1"/>
          </p:cNvSpPr>
          <p:nvPr/>
        </p:nvSpPr>
        <p:spPr bwMode="auto">
          <a:xfrm>
            <a:off x="2640277" y="1595439"/>
            <a:ext cx="3960548" cy="653255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b="1" dirty="0" smtClean="0">
                <a:solidFill>
                  <a:schemeClr val="bg1"/>
                </a:solidFill>
              </a:rPr>
              <a:t>Office of the NIH Director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6745288" y="4900613"/>
            <a:ext cx="735012" cy="735012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9933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rgbClr val="600000"/>
                </a:solidFill>
              </a:rPr>
              <a:t>NIGMS</a:t>
            </a:r>
            <a:endParaRPr lang="en-US" sz="2400" b="1">
              <a:solidFill>
                <a:srgbClr val="600000"/>
              </a:solidFill>
            </a:endParaRPr>
          </a:p>
        </p:txBody>
      </p:sp>
      <p:sp>
        <p:nvSpPr>
          <p:cNvPr id="28" name="Oval 29"/>
          <p:cNvSpPr>
            <a:spLocks noChangeArrowheads="1"/>
          </p:cNvSpPr>
          <p:nvPr/>
        </p:nvSpPr>
        <p:spPr bwMode="auto">
          <a:xfrm>
            <a:off x="5173663" y="5511800"/>
            <a:ext cx="735012" cy="735013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9933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 dirty="0" smtClean="0">
                <a:solidFill>
                  <a:srgbClr val="600000"/>
                </a:solidFill>
              </a:rPr>
              <a:t>NCATS</a:t>
            </a:r>
            <a:endParaRPr lang="en-US" sz="2400" b="1" dirty="0">
              <a:solidFill>
                <a:srgbClr val="600000"/>
              </a:solidFill>
            </a:endParaRPr>
          </a:p>
        </p:txBody>
      </p:sp>
      <p:sp>
        <p:nvSpPr>
          <p:cNvPr id="29" name="Oval 30"/>
          <p:cNvSpPr>
            <a:spLocks noChangeArrowheads="1"/>
          </p:cNvSpPr>
          <p:nvPr/>
        </p:nvSpPr>
        <p:spPr bwMode="auto">
          <a:xfrm>
            <a:off x="3338513" y="3675063"/>
            <a:ext cx="735012" cy="735012"/>
          </a:xfrm>
          <a:prstGeom prst="ellipse">
            <a:avLst/>
          </a:prstGeom>
          <a:gradFill rotWithShape="1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NIBIB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30" name="Oval 31"/>
          <p:cNvSpPr>
            <a:spLocks noChangeArrowheads="1"/>
          </p:cNvSpPr>
          <p:nvPr/>
        </p:nvSpPr>
        <p:spPr bwMode="auto">
          <a:xfrm>
            <a:off x="5140325" y="3709988"/>
            <a:ext cx="733425" cy="735012"/>
          </a:xfrm>
          <a:prstGeom prst="ellipse">
            <a:avLst/>
          </a:prstGeom>
          <a:gradFill rotWithShape="0">
            <a:gsLst>
              <a:gs pos="0">
                <a:srgbClr val="6B91F3"/>
              </a:gs>
              <a:gs pos="100000">
                <a:schemeClr val="tx1"/>
              </a:gs>
            </a:gsLst>
            <a:path path="rect">
              <a:fillToRect l="100000" b="10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chemeClr val="bg1"/>
                </a:solidFill>
              </a:rPr>
              <a:t>NCMHD</a:t>
            </a:r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1876425" y="5130800"/>
            <a:ext cx="735013" cy="735013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9933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rgbClr val="600000"/>
                </a:solidFill>
              </a:rPr>
              <a:t>FIC</a:t>
            </a:r>
            <a:endParaRPr lang="en-US" sz="2400" b="1">
              <a:solidFill>
                <a:srgbClr val="600000"/>
              </a:solidFill>
            </a:endParaRPr>
          </a:p>
        </p:txBody>
      </p:sp>
      <p:sp>
        <p:nvSpPr>
          <p:cNvPr id="32" name="Oval 33"/>
          <p:cNvSpPr>
            <a:spLocks noChangeArrowheads="1"/>
          </p:cNvSpPr>
          <p:nvPr/>
        </p:nvSpPr>
        <p:spPr bwMode="auto">
          <a:xfrm>
            <a:off x="3459163" y="5511800"/>
            <a:ext cx="735012" cy="735013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9933"/>
              </a:gs>
            </a:gsLst>
            <a:path path="rect">
              <a:fillToRect r="100000" b="10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>
                <a:solidFill>
                  <a:srgbClr val="600000"/>
                </a:solidFill>
              </a:rPr>
              <a:t>CSR</a:t>
            </a:r>
            <a:endParaRPr lang="en-US" sz="2400" b="1">
              <a:solidFill>
                <a:srgbClr val="60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5951538"/>
            <a:ext cx="2252663" cy="336550"/>
            <a:chOff x="1965" y="3432"/>
            <a:chExt cx="1419" cy="212"/>
          </a:xfrm>
        </p:grpSpPr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1965" y="3432"/>
              <a:ext cx="14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charset="0"/>
                </a:rPr>
                <a:t>=</a:t>
              </a:r>
              <a:r>
                <a:rPr lang="en-US" sz="16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  <a:r>
                <a:rPr lang="en-US" sz="1400" b="1" dirty="0">
                  <a:latin typeface="Arial" charset="0"/>
                </a:rPr>
                <a:t>Extramural only</a:t>
              </a:r>
            </a:p>
          </p:txBody>
        </p:sp>
        <p:sp>
          <p:nvSpPr>
            <p:cNvPr id="35" name="Oval 5"/>
            <p:cNvSpPr>
              <a:spLocks noChangeAspect="1" noChangeArrowheads="1"/>
            </p:cNvSpPr>
            <p:nvPr/>
          </p:nvSpPr>
          <p:spPr bwMode="auto">
            <a:xfrm>
              <a:off x="2109" y="346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9933"/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CC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36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Third largest Institute at NIH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Supports independent research and career training of new and established researchers through research awards in heart, lung, blood and sleep disorders.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National Heart, Lung, and Blood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9C0EE74-1F2C-4D2D-91EC-B282DFC749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distributions and trends in heart, lung, blood, and sleep diseases and their risk factors in the U.S.</a:t>
            </a:r>
          </a:p>
          <a:p>
            <a:r>
              <a:rPr lang="en-US" dirty="0" smtClean="0"/>
              <a:t>Identify new risk factors for HLBS disorders</a:t>
            </a:r>
          </a:p>
          <a:p>
            <a:r>
              <a:rPr lang="en-US" dirty="0" smtClean="0"/>
              <a:t>Apply findings from bench research to population settings and vice versa</a:t>
            </a:r>
          </a:p>
          <a:p>
            <a:r>
              <a:rPr lang="en-US" dirty="0" smtClean="0"/>
              <a:t>Identify potential interventions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Mission of NHLBI Epidemiology Branch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6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Identify and measure early CVD</a:t>
            </a:r>
          </a:p>
          <a:p>
            <a:r>
              <a:rPr lang="en-US" dirty="0" smtClean="0"/>
              <a:t>Characterize subclinical CVD before it causes symptoms or illness (clinical CVD)</a:t>
            </a:r>
          </a:p>
          <a:p>
            <a:r>
              <a:rPr lang="en-US" dirty="0" smtClean="0"/>
              <a:t>Study progression of subclinical disease and progression of subclinical to clinical CVD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 ultimate goal is to find treatments that will disrupt the natural history of CVD and improve health.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MESA Objectives</a:t>
            </a:r>
          </a:p>
        </p:txBody>
      </p:sp>
    </p:spTree>
    <p:extLst>
      <p:ext uri="{BB962C8B-B14F-4D97-AF65-F5344CB8AC3E}">
        <p14:creationId xmlns:p14="http://schemas.microsoft.com/office/powerpoint/2010/main" val="24224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N= 6,814 original cohort</a:t>
            </a:r>
          </a:p>
          <a:p>
            <a:endParaRPr lang="en-US" dirty="0" smtClean="0"/>
          </a:p>
          <a:p>
            <a:r>
              <a:rPr lang="en-US" dirty="0" smtClean="0"/>
              <a:t>45-84 years at baseline exam (2000-2002)</a:t>
            </a:r>
          </a:p>
          <a:p>
            <a:endParaRPr lang="en-US" dirty="0" smtClean="0"/>
          </a:p>
          <a:p>
            <a:r>
              <a:rPr lang="en-US" dirty="0" smtClean="0"/>
              <a:t>38% white; 28 % African American; 22% Hispanic; 12% Asian </a:t>
            </a:r>
          </a:p>
          <a:p>
            <a:endParaRPr lang="en-US" dirty="0" smtClean="0"/>
          </a:p>
          <a:p>
            <a:r>
              <a:rPr lang="en-US" dirty="0" smtClean="0"/>
              <a:t>6 Field Centers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MESA Study Cohort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573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MESA Sites</a:t>
            </a:r>
            <a:endParaRPr lang="en-US" dirty="0"/>
          </a:p>
        </p:txBody>
      </p:sp>
      <p:pic>
        <p:nvPicPr>
          <p:cNvPr id="1026" name="Picture 2" descr="H:\WP\DOCS\MESA III\Exam\MESAMap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848600" cy="460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79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-283838" y="175696"/>
            <a:ext cx="6492875" cy="830263"/>
          </a:xfrm>
        </p:spPr>
        <p:txBody>
          <a:bodyPr/>
          <a:lstStyle/>
          <a:p>
            <a:pPr algn="ctr"/>
            <a:r>
              <a:rPr lang="en-US" sz="4000" u="none" dirty="0" smtClean="0">
                <a:solidFill>
                  <a:srgbClr val="FFFFFF"/>
                </a:solidFill>
                <a:latin typeface="Arial" pitchFamily="34" charset="0"/>
              </a:rPr>
              <a:t>MESA Examinations</a:t>
            </a:r>
            <a:endParaRPr lang="en-US" sz="4000" u="none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92870" name="Text Box 6"/>
          <p:cNvSpPr txBox="1">
            <a:spLocks noChangeArrowheads="1"/>
          </p:cNvSpPr>
          <p:nvPr/>
        </p:nvSpPr>
        <p:spPr bwMode="auto">
          <a:xfrm>
            <a:off x="213377" y="2686411"/>
            <a:ext cx="79186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/>
            <a:endParaRPr lang="en-US" sz="1600" b="1" dirty="0" smtClean="0">
              <a:solidFill>
                <a:prstClr val="black"/>
              </a:solidFill>
            </a:endParaRPr>
          </a:p>
          <a:p>
            <a:pPr defTabSz="457200"/>
            <a:r>
              <a:rPr lang="en-US" sz="1400" b="1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292869" name="Line 5"/>
          <p:cNvSpPr>
            <a:spLocks noChangeShapeType="1"/>
          </p:cNvSpPr>
          <p:nvPr/>
        </p:nvSpPr>
        <p:spPr bwMode="auto">
          <a:xfrm>
            <a:off x="327667" y="2671740"/>
            <a:ext cx="7169870" cy="35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2878" name="Text Box 14"/>
          <p:cNvSpPr txBox="1">
            <a:spLocks noChangeArrowheads="1"/>
          </p:cNvSpPr>
          <p:nvPr/>
        </p:nvSpPr>
        <p:spPr bwMode="auto">
          <a:xfrm>
            <a:off x="1547224" y="1614169"/>
            <a:ext cx="10757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/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92882" name="Text Box 18"/>
          <p:cNvSpPr txBox="1">
            <a:spLocks noChangeArrowheads="1"/>
          </p:cNvSpPr>
          <p:nvPr/>
        </p:nvSpPr>
        <p:spPr bwMode="auto">
          <a:xfrm>
            <a:off x="222331" y="1480563"/>
            <a:ext cx="80165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/>
            <a:r>
              <a:rPr lang="en-US" sz="1600" b="1" dirty="0" smtClean="0">
                <a:solidFill>
                  <a:prstClr val="black"/>
                </a:solidFill>
              </a:rPr>
              <a:t>Baseline</a:t>
            </a:r>
          </a:p>
          <a:p>
            <a:pPr defTabSz="457200"/>
            <a:r>
              <a:rPr lang="en-US" sz="1600" b="1" dirty="0" smtClean="0">
                <a:solidFill>
                  <a:prstClr val="black"/>
                </a:solidFill>
              </a:rPr>
              <a:t>Exam</a:t>
            </a:r>
          </a:p>
          <a:p>
            <a:pPr defTabSz="457200"/>
            <a:r>
              <a:rPr lang="en-US" sz="1600" b="1" dirty="0" smtClean="0">
                <a:solidFill>
                  <a:prstClr val="black"/>
                </a:solidFill>
              </a:rPr>
              <a:t>2000-2002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92883" name="Text Box 19"/>
          <p:cNvSpPr txBox="1">
            <a:spLocks noChangeArrowheads="1"/>
          </p:cNvSpPr>
          <p:nvPr/>
        </p:nvSpPr>
        <p:spPr bwMode="auto">
          <a:xfrm>
            <a:off x="2918935" y="1712541"/>
            <a:ext cx="13116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/>
            <a:r>
              <a:rPr lang="en-US" sz="1600" b="1" dirty="0" smtClean="0">
                <a:solidFill>
                  <a:prstClr val="black"/>
                </a:solidFill>
              </a:rPr>
              <a:t>  Exam 3</a:t>
            </a:r>
          </a:p>
          <a:p>
            <a:pPr defTabSz="457200"/>
            <a:r>
              <a:rPr lang="en-US" sz="1600" b="1" dirty="0" smtClean="0">
                <a:solidFill>
                  <a:prstClr val="black"/>
                </a:solidFill>
              </a:rPr>
              <a:t>2004-2005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92885" name="Text Box 21"/>
          <p:cNvSpPr txBox="1">
            <a:spLocks noChangeArrowheads="1"/>
          </p:cNvSpPr>
          <p:nvPr/>
        </p:nvSpPr>
        <p:spPr bwMode="auto">
          <a:xfrm>
            <a:off x="5647711" y="1734252"/>
            <a:ext cx="12752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/>
            <a:r>
              <a:rPr lang="en-US" sz="1600" b="1" dirty="0" smtClean="0">
                <a:solidFill>
                  <a:prstClr val="black"/>
                </a:solidFill>
              </a:rPr>
              <a:t>  Exam 5</a:t>
            </a:r>
          </a:p>
          <a:p>
            <a:pPr defTabSz="457200"/>
            <a:r>
              <a:rPr lang="en-US" sz="1600" b="1" dirty="0" smtClean="0">
                <a:solidFill>
                  <a:prstClr val="black"/>
                </a:solidFill>
              </a:rPr>
              <a:t>2010-2011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92900" name="Line 36"/>
          <p:cNvSpPr>
            <a:spLocks noChangeShapeType="1"/>
          </p:cNvSpPr>
          <p:nvPr/>
        </p:nvSpPr>
        <p:spPr bwMode="auto">
          <a:xfrm>
            <a:off x="303422" y="2512560"/>
            <a:ext cx="0" cy="4508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2902" name="Line 38"/>
          <p:cNvSpPr>
            <a:spLocks noChangeShapeType="1"/>
          </p:cNvSpPr>
          <p:nvPr/>
        </p:nvSpPr>
        <p:spPr bwMode="auto">
          <a:xfrm>
            <a:off x="2137210" y="2534137"/>
            <a:ext cx="0" cy="4508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2904" name="Line 40"/>
          <p:cNvSpPr>
            <a:spLocks noChangeShapeType="1"/>
          </p:cNvSpPr>
          <p:nvPr/>
        </p:nvSpPr>
        <p:spPr bwMode="auto">
          <a:xfrm>
            <a:off x="3457266" y="2529319"/>
            <a:ext cx="0" cy="4508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2906" name="Line 42"/>
          <p:cNvSpPr>
            <a:spLocks noChangeShapeType="1"/>
          </p:cNvSpPr>
          <p:nvPr/>
        </p:nvSpPr>
        <p:spPr bwMode="auto">
          <a:xfrm>
            <a:off x="4885532" y="2518623"/>
            <a:ext cx="0" cy="4508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2894" name="Text Box 30"/>
          <p:cNvSpPr txBox="1">
            <a:spLocks noChangeArrowheads="1"/>
          </p:cNvSpPr>
          <p:nvPr/>
        </p:nvSpPr>
        <p:spPr bwMode="auto">
          <a:xfrm>
            <a:off x="6922991" y="1608138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/>
            <a:r>
              <a:rPr lang="en-US">
                <a:solidFill>
                  <a:srgbClr val="FFFFFF"/>
                </a:solidFill>
              </a:rPr>
              <a:t>VIII</a:t>
            </a:r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6248400" y="2512560"/>
            <a:ext cx="0" cy="4508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6922992" y="1727486"/>
            <a:ext cx="13158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/>
            <a:r>
              <a:rPr lang="en-US" sz="1600" b="1" dirty="0" smtClean="0">
                <a:solidFill>
                  <a:prstClr val="black"/>
                </a:solidFill>
              </a:rPr>
              <a:t>  Exam 6</a:t>
            </a:r>
          </a:p>
          <a:p>
            <a:pPr defTabSz="457200"/>
            <a:r>
              <a:rPr lang="en-US" sz="1600" b="1" dirty="0" smtClean="0">
                <a:solidFill>
                  <a:prstClr val="black"/>
                </a:solidFill>
              </a:rPr>
              <a:t>2016-2018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36" name="Line 42"/>
          <p:cNvSpPr>
            <a:spLocks noChangeShapeType="1"/>
          </p:cNvSpPr>
          <p:nvPr/>
        </p:nvSpPr>
        <p:spPr bwMode="auto">
          <a:xfrm>
            <a:off x="7473291" y="2518623"/>
            <a:ext cx="0" cy="4508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1561340" y="1692861"/>
            <a:ext cx="13543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/>
            <a:r>
              <a:rPr lang="en-US" sz="1600" b="1" dirty="0" smtClean="0">
                <a:solidFill>
                  <a:prstClr val="black"/>
                </a:solidFill>
              </a:rPr>
              <a:t>   Exam 2</a:t>
            </a:r>
          </a:p>
          <a:p>
            <a:pPr defTabSz="457200"/>
            <a:r>
              <a:rPr lang="en-US" sz="1600" b="1" dirty="0" smtClean="0">
                <a:solidFill>
                  <a:prstClr val="black"/>
                </a:solidFill>
              </a:rPr>
              <a:t>2002-2004</a:t>
            </a: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4303482" y="1712541"/>
            <a:ext cx="11641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57200"/>
            <a:r>
              <a:rPr lang="en-US" sz="1600" b="1" dirty="0" smtClean="0">
                <a:solidFill>
                  <a:prstClr val="black"/>
                </a:solidFill>
              </a:rPr>
              <a:t>  Exam 4</a:t>
            </a:r>
          </a:p>
          <a:p>
            <a:pPr defTabSz="457200"/>
            <a:r>
              <a:rPr lang="en-US" sz="1600" b="1" dirty="0" smtClean="0">
                <a:solidFill>
                  <a:prstClr val="black"/>
                </a:solidFill>
              </a:rPr>
              <a:t>2005-2007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746" y="3078712"/>
            <a:ext cx="1081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N= 6,814</a:t>
            </a:r>
            <a:endParaRPr lang="en-US" sz="16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532759" y="3103816"/>
            <a:ext cx="1090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N= 6,232</a:t>
            </a:r>
            <a:endParaRPr lang="en-US" sz="16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2915729" y="3109974"/>
            <a:ext cx="1079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N= 5,939</a:t>
            </a:r>
            <a:endParaRPr lang="en-US" sz="16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306109" y="3108545"/>
            <a:ext cx="1026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N= 5,704</a:t>
            </a:r>
            <a:endParaRPr lang="en-US" sz="16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647712" y="3162973"/>
            <a:ext cx="1029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N= 4,651</a:t>
            </a:r>
            <a:endParaRPr lang="en-US" sz="1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7021385" y="3157432"/>
            <a:ext cx="1113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N= 4,000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474677" y="2657824"/>
            <a:ext cx="660536" cy="1391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Line 42"/>
          <p:cNvSpPr>
            <a:spLocks noChangeShapeType="1"/>
          </p:cNvSpPr>
          <p:nvPr/>
        </p:nvSpPr>
        <p:spPr bwMode="auto">
          <a:xfrm>
            <a:off x="8132053" y="2495476"/>
            <a:ext cx="0" cy="4508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331" y="4419600"/>
            <a:ext cx="84915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latin typeface="Arial" pitchFamily="34" charset="0"/>
              </a:rPr>
              <a:t>Regular </a:t>
            </a:r>
            <a:r>
              <a:rPr lang="en-US" sz="2600" dirty="0">
                <a:latin typeface="Arial" pitchFamily="34" charset="0"/>
              </a:rPr>
              <a:t>participant follow-up </a:t>
            </a:r>
            <a:r>
              <a:rPr lang="en-US" sz="2600" dirty="0" smtClean="0">
                <a:latin typeface="Arial" pitchFamily="34" charset="0"/>
              </a:rPr>
              <a:t>for:</a:t>
            </a:r>
          </a:p>
          <a:p>
            <a:r>
              <a:rPr lang="en-US" sz="2600" dirty="0" smtClean="0">
                <a:latin typeface="Arial" pitchFamily="34" charset="0"/>
              </a:rPr>
              <a:t>		-</a:t>
            </a:r>
            <a:r>
              <a:rPr lang="en-US" sz="2400" dirty="0" smtClean="0">
                <a:latin typeface="Arial" pitchFamily="34" charset="0"/>
              </a:rPr>
              <a:t>Updating contact information</a:t>
            </a:r>
          </a:p>
          <a:p>
            <a:r>
              <a:rPr lang="en-US" sz="2600" dirty="0" smtClean="0">
                <a:latin typeface="Arial" pitchFamily="34" charset="0"/>
              </a:rPr>
              <a:t>		-</a:t>
            </a:r>
            <a:r>
              <a:rPr lang="en-US" sz="2400" dirty="0" smtClean="0">
                <a:latin typeface="Arial" pitchFamily="34" charset="0"/>
              </a:rPr>
              <a:t>Determining vital status</a:t>
            </a:r>
          </a:p>
          <a:p>
            <a:r>
              <a:rPr lang="en-US" sz="2600" dirty="0" smtClean="0">
                <a:latin typeface="Arial" pitchFamily="34" charset="0"/>
              </a:rPr>
              <a:t>		-</a:t>
            </a:r>
            <a:r>
              <a:rPr lang="en-US" sz="2400" dirty="0" smtClean="0">
                <a:latin typeface="Arial" pitchFamily="34" charset="0"/>
              </a:rPr>
              <a:t>Event ascertainment</a:t>
            </a:r>
          </a:p>
          <a:p>
            <a:pPr algn="ctr"/>
            <a:endParaRPr lang="en-US" sz="2400" dirty="0" smtClean="0">
              <a:latin typeface="Arial" pitchFamily="34" charset="0"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3762261" y="104664"/>
            <a:ext cx="857479" cy="746759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55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764</Words>
  <Application>Microsoft Office PowerPoint</Application>
  <PresentationFormat>On-screen Show (4:3)</PresentationFormat>
  <Paragraphs>160</Paragraphs>
  <Slides>16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Office Theme</vt:lpstr>
      <vt:lpstr>1_Office Theme</vt:lpstr>
      <vt:lpstr>2_Office Theme</vt:lpstr>
      <vt:lpstr>3_Office Theme</vt:lpstr>
      <vt:lpstr>4_Office Theme</vt:lpstr>
      <vt:lpstr>Clip</vt:lpstr>
      <vt:lpstr>PowerPoint Presentation</vt:lpstr>
      <vt:lpstr>National Institutes of Health</vt:lpstr>
      <vt:lpstr> NIH: 27 Institutes and Centers </vt:lpstr>
      <vt:lpstr>The National Heart, Lung, and Blood Institute</vt:lpstr>
      <vt:lpstr> Mission of NHLBI Epidemiology Branch</vt:lpstr>
      <vt:lpstr>Original MESA Objectives</vt:lpstr>
      <vt:lpstr>MESA Study Cohort</vt:lpstr>
      <vt:lpstr>MESA Sites</vt:lpstr>
      <vt:lpstr>MESA Examinations</vt:lpstr>
      <vt:lpstr>Some key MESA findings </vt:lpstr>
      <vt:lpstr>Current MESA Objectives</vt:lpstr>
      <vt:lpstr>Exam 6 Funding Model</vt:lpstr>
      <vt:lpstr>Your role is critical!</vt:lpstr>
      <vt:lpstr>MESA Publications</vt:lpstr>
      <vt:lpstr>NHLBI MESA Team</vt:lpstr>
      <vt:lpstr>PowerPoint Presentation</vt:lpstr>
    </vt:vector>
  </TitlesOfParts>
  <Company>NIH/NHLBI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Silsbee, Lorraine (NIH/NHLBI) [E]</dc:creator>
  <cp:lastModifiedBy>Silsbee, Lorraine (NIH/NHLBI) [E]</cp:lastModifiedBy>
  <cp:revision>68</cp:revision>
  <dcterms:created xsi:type="dcterms:W3CDTF">2016-07-17T14:11:22Z</dcterms:created>
  <dcterms:modified xsi:type="dcterms:W3CDTF">2016-07-25T11:58:02Z</dcterms:modified>
</cp:coreProperties>
</file>