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3" r:id="rId2"/>
    <p:sldId id="265" r:id="rId3"/>
    <p:sldId id="264" r:id="rId4"/>
    <p:sldId id="257" r:id="rId5"/>
    <p:sldId id="259" r:id="rId6"/>
    <p:sldId id="260" r:id="rId7"/>
    <p:sldId id="262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39" d="100"/>
          <a:sy n="139" d="100"/>
        </p:scale>
        <p:origin x="7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EB50E3A-5AF9-4C06-84DF-4C1CD50E9D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3738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81CE860-A1C1-4CF3-8C53-701291DC87A1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77341BD-F721-4946-AB63-7C3A442A266C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This does not include Genetics or Air</a:t>
            </a:r>
            <a:r>
              <a:rPr lang="en-US" baseline="0" dirty="0" smtClean="0"/>
              <a:t> Publications  (as they are not reviewed by our committee). 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6A685E-CA13-4899-B201-E6F6C6E360FA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EB50E3A-5AF9-4C06-84DF-4C1CD50E9D0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E45E2A-7806-475B-A336-5E9EAA9DC7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10922F-7A3F-4B44-9CF8-35F290AC03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BEE31C-E752-429F-BDB3-0C07E9ABC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1EC886-962C-4744-BBF9-8D804DD56C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00931B-B29C-4CB4-9495-A45B8B5C0D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1373A4-0E07-48CE-866A-DA87C5FFDB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7A2949-D39F-4E02-A52D-B7C8484638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DC393D-4217-4C1B-BCA5-5A4CF14D04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9E3252-7414-4D41-A028-66ACDF550A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936518-F79B-4246-B65C-5B3384D21F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F1A488-2B42-4E04-983C-D55E556662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E634732A-9586-470E-8664-4568807FE1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MESA P&amp;P REPORT 9/17/14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endParaRPr lang="en-US" b="1" dirty="0" smtClean="0"/>
          </a:p>
          <a:p>
            <a:pPr algn="ctr">
              <a:buFontTx/>
              <a:buNone/>
            </a:pPr>
            <a:r>
              <a:rPr lang="en-US" b="1" dirty="0" smtClean="0"/>
              <a:t>Steve Shea</a:t>
            </a:r>
          </a:p>
          <a:p>
            <a:pPr algn="ctr">
              <a:buFontTx/>
              <a:buNone/>
            </a:pPr>
            <a:r>
              <a:rPr lang="en-US" b="1" dirty="0" smtClean="0"/>
              <a:t>Moyses Szklo</a:t>
            </a:r>
          </a:p>
          <a:p>
            <a:pPr algn="ctr">
              <a:buFontTx/>
              <a:buNone/>
            </a:pPr>
            <a:r>
              <a:rPr lang="en-US" b="1" dirty="0" smtClean="0"/>
              <a:t>Robyn McClelland</a:t>
            </a:r>
          </a:p>
        </p:txBody>
      </p:sp>
    </p:spTree>
    <p:extLst>
      <p:ext uri="{BB962C8B-B14F-4D97-AF65-F5344CB8AC3E}">
        <p14:creationId xmlns:p14="http://schemas.microsoft.com/office/powerpoint/2010/main" val="20239529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4938" y="804863"/>
            <a:ext cx="6334125" cy="524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565827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762000"/>
            <a:ext cx="7864527" cy="5837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975459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7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/>
          <a:lstStyle/>
          <a:p>
            <a:pPr eaLnBrk="1" hangingPunct="1"/>
            <a:r>
              <a:rPr lang="en-US" sz="3200" dirty="0" smtClean="0"/>
              <a:t>Approved Paper Proposals (n=1284)</a:t>
            </a:r>
            <a:br>
              <a:rPr lang="en-US" sz="3200" dirty="0" smtClean="0"/>
            </a:br>
            <a:r>
              <a:rPr lang="en-US" sz="3200" dirty="0" smtClean="0"/>
              <a:t>Cumulative by Year</a:t>
            </a:r>
          </a:p>
        </p:txBody>
      </p:sp>
      <p:sp>
        <p:nvSpPr>
          <p:cNvPr id="2051" name="Text Box 9"/>
          <p:cNvSpPr txBox="1">
            <a:spLocks noChangeArrowheads="1"/>
          </p:cNvSpPr>
          <p:nvPr/>
        </p:nvSpPr>
        <p:spPr bwMode="auto">
          <a:xfrm>
            <a:off x="0" y="6491288"/>
            <a:ext cx="3733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052" name="Text Box 10"/>
          <p:cNvSpPr txBox="1">
            <a:spLocks noChangeArrowheads="1"/>
          </p:cNvSpPr>
          <p:nvPr/>
        </p:nvSpPr>
        <p:spPr bwMode="auto">
          <a:xfrm>
            <a:off x="0" y="6575425"/>
            <a:ext cx="834395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 i="1" dirty="0"/>
              <a:t>Data Cumulative Through </a:t>
            </a:r>
            <a:r>
              <a:rPr lang="en-US" sz="1200" b="1" i="1" dirty="0" smtClean="0"/>
              <a:t>August 12, 2014			</a:t>
            </a:r>
            <a:r>
              <a:rPr lang="en-US" sz="1200" b="1" dirty="0" smtClean="0"/>
              <a:t>Slide courtesy of Robyn McClelland</a:t>
            </a:r>
            <a:endParaRPr lang="en-US" sz="1200" b="1" i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143000"/>
            <a:ext cx="7010400" cy="51289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sz="3200" dirty="0" smtClean="0"/>
              <a:t>Publications (n=665)</a:t>
            </a:r>
            <a:br>
              <a:rPr lang="en-US" sz="3200" dirty="0" smtClean="0"/>
            </a:br>
            <a:r>
              <a:rPr lang="en-US" sz="3200" dirty="0" smtClean="0"/>
              <a:t>Cumulative by Year</a:t>
            </a:r>
          </a:p>
        </p:txBody>
      </p:sp>
      <p:sp>
        <p:nvSpPr>
          <p:cNvPr id="4099" name="Rectangle 7"/>
          <p:cNvSpPr>
            <a:spLocks noChangeArrowheads="1"/>
          </p:cNvSpPr>
          <p:nvPr/>
        </p:nvSpPr>
        <p:spPr bwMode="auto">
          <a:xfrm>
            <a:off x="76200" y="6564313"/>
            <a:ext cx="834395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 i="1" dirty="0"/>
              <a:t>Data Cumulative Through August 12, </a:t>
            </a:r>
            <a:r>
              <a:rPr lang="en-US" sz="1200" b="1" i="1" dirty="0" smtClean="0"/>
              <a:t>2014			</a:t>
            </a:r>
            <a:r>
              <a:rPr lang="en-US" sz="1200" b="1" dirty="0" smtClean="0"/>
              <a:t>Slide courtesy of Robyn McClelland</a:t>
            </a:r>
            <a:endParaRPr lang="en-US" sz="1200" b="1" i="1" dirty="0"/>
          </a:p>
          <a:p>
            <a:endParaRPr lang="en-US" sz="1200" b="1" i="1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286" y="1219200"/>
            <a:ext cx="6988114" cy="51126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pPr eaLnBrk="1" hangingPunct="1"/>
            <a:r>
              <a:rPr lang="en-US" sz="3200" dirty="0" smtClean="0"/>
              <a:t>Abstracts (n=965)</a:t>
            </a:r>
            <a:br>
              <a:rPr lang="en-US" sz="3200" dirty="0" smtClean="0"/>
            </a:br>
            <a:r>
              <a:rPr lang="en-US" sz="3200" dirty="0" smtClean="0"/>
              <a:t>Cumulative by Year</a:t>
            </a:r>
          </a:p>
        </p:txBody>
      </p:sp>
      <p:sp>
        <p:nvSpPr>
          <p:cNvPr id="3075" name="Rectangle 8"/>
          <p:cNvSpPr>
            <a:spLocks noChangeArrowheads="1"/>
          </p:cNvSpPr>
          <p:nvPr/>
        </p:nvSpPr>
        <p:spPr bwMode="auto">
          <a:xfrm>
            <a:off x="0" y="6473825"/>
            <a:ext cx="834395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 b="1" i="1" dirty="0"/>
              <a:t>Data Cumulative Through August 12, </a:t>
            </a:r>
            <a:r>
              <a:rPr lang="en-US" sz="1200" b="1" i="1" dirty="0" smtClean="0"/>
              <a:t>2014			</a:t>
            </a:r>
            <a:r>
              <a:rPr lang="en-US" sz="1200" b="1" dirty="0" smtClean="0"/>
              <a:t>Slide courtesy of Robyn McClelland</a:t>
            </a:r>
            <a:endParaRPr lang="en-US" sz="1200" b="1" i="1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295400"/>
            <a:ext cx="635333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48600" cy="715962"/>
          </a:xfrm>
        </p:spPr>
        <p:txBody>
          <a:bodyPr/>
          <a:lstStyle/>
          <a:p>
            <a:r>
              <a:rPr lang="en-US" sz="2000" dirty="0" smtClean="0"/>
              <a:t>Citations by Year (with Multi-Ethnic Study of Atherosclerosis in “topic”—Web of Science search)</a:t>
            </a:r>
            <a:endParaRPr lang="en-US" sz="2000" dirty="0"/>
          </a:p>
        </p:txBody>
      </p:sp>
      <p:sp>
        <p:nvSpPr>
          <p:cNvPr id="7" name="Rectangle 6"/>
          <p:cNvSpPr/>
          <p:nvPr/>
        </p:nvSpPr>
        <p:spPr>
          <a:xfrm>
            <a:off x="762000" y="5380672"/>
            <a:ext cx="76962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Sum of times cited:   15307 (up from 12373 last Fall)</a:t>
            </a:r>
          </a:p>
          <a:p>
            <a:r>
              <a:rPr lang="en-US" dirty="0" smtClean="0"/>
              <a:t>Without self citation:  12967  (up from 10339 last Fall)</a:t>
            </a:r>
          </a:p>
          <a:p>
            <a:r>
              <a:rPr lang="en-US" dirty="0" smtClean="0"/>
              <a:t>Average citations per article:  15.25   (up from 13.5 last Fall)  	</a:t>
            </a:r>
          </a:p>
          <a:p>
            <a:r>
              <a:rPr lang="en-US" dirty="0" smtClean="0"/>
              <a:t>h-index: 58   (up from 53 last Fall)</a:t>
            </a:r>
          </a:p>
          <a:p>
            <a:r>
              <a:rPr lang="en-US" sz="1200" dirty="0" smtClean="0"/>
              <a:t>					</a:t>
            </a:r>
            <a:r>
              <a:rPr lang="en-US" sz="1200" b="1" dirty="0" smtClean="0"/>
              <a:t>Slide courtesy of Robyn McClelland</a:t>
            </a:r>
            <a:r>
              <a:rPr lang="en-US" sz="1200" dirty="0" smtClean="0"/>
              <a:t>		</a:t>
            </a:r>
            <a:endParaRPr lang="en-US" sz="1200" dirty="0"/>
          </a:p>
        </p:txBody>
      </p:sp>
      <p:pic>
        <p:nvPicPr>
          <p:cNvPr id="4098" name="Picture 2" descr="http://charts.webofknowledge.com/ChartServer/draw?SessionID=1CmCp5qHoFXqbgHAiuT&amp;Product=UA&amp;GraphID=TC_BarChart_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295400"/>
            <a:ext cx="4495800" cy="3746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411</TotalTime>
  <Words>123</Words>
  <Application>Microsoft Office PowerPoint</Application>
  <PresentationFormat>On-screen Show (4:3)</PresentationFormat>
  <Paragraphs>22</Paragraphs>
  <Slides>7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Default Design</vt:lpstr>
      <vt:lpstr>MESA P&amp;P REPORT 9/17/14</vt:lpstr>
      <vt:lpstr>PowerPoint Presentation</vt:lpstr>
      <vt:lpstr>PowerPoint Presentation</vt:lpstr>
      <vt:lpstr>Approved Paper Proposals (n=1284) Cumulative by Year</vt:lpstr>
      <vt:lpstr>Publications (n=665) Cumulative by Year</vt:lpstr>
      <vt:lpstr>Abstracts (n=965) Cumulative by Year</vt:lpstr>
      <vt:lpstr>Citations by Year (with Multi-Ethnic Study of Atherosclerosis in “topic”—Web of Science search)</vt:lpstr>
    </vt:vector>
  </TitlesOfParts>
  <Company>University of Washington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Proposals (n=417)</dc:title>
  <dc:creator>rmcclell</dc:creator>
  <cp:lastModifiedBy>Shea, Steven J C.</cp:lastModifiedBy>
  <cp:revision>51</cp:revision>
  <dcterms:created xsi:type="dcterms:W3CDTF">2008-01-18T21:20:36Z</dcterms:created>
  <dcterms:modified xsi:type="dcterms:W3CDTF">2014-09-11T19:27:31Z</dcterms:modified>
</cp:coreProperties>
</file>