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5">
  <p:sldMasterIdLst>
    <p:sldMasterId id="2147483648" r:id="rId1"/>
  </p:sldMasterIdLst>
  <p:notesMasterIdLst>
    <p:notesMasterId r:id="rId15"/>
  </p:notesMasterIdLst>
  <p:sldIdLst>
    <p:sldId id="263" r:id="rId2"/>
    <p:sldId id="299" r:id="rId3"/>
    <p:sldId id="289" r:id="rId4"/>
    <p:sldId id="290" r:id="rId5"/>
    <p:sldId id="291" r:id="rId6"/>
    <p:sldId id="293" r:id="rId7"/>
    <p:sldId id="294" r:id="rId8"/>
    <p:sldId id="298" r:id="rId9"/>
    <p:sldId id="300" r:id="rId10"/>
    <p:sldId id="301" r:id="rId11"/>
    <p:sldId id="302" r:id="rId12"/>
    <p:sldId id="303" r:id="rId13"/>
    <p:sldId id="29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B50E3A-5AF9-4C06-84DF-4C1CD50E9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73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1CE860-A1C1-4CF3-8C53-701291DC87A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7341BD-F721-4946-AB63-7C3A442A266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This does not include Genetics or Air</a:t>
            </a:r>
            <a:r>
              <a:rPr lang="en-US" baseline="0" dirty="0" smtClean="0"/>
              <a:t> Publications  (as they are not reviewed by our committee).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A685E-CA13-4899-B201-E6F6C6E360F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B50E3A-5AF9-4C06-84DF-4C1CD50E9D0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5E2A-7806-475B-A336-5E9EAA9DC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0922F-7A3F-4B44-9CF8-35F290AC0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EE31C-E752-429F-BDB3-0C07E9ABC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EC886-962C-4744-BBF9-8D804DD56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931B-B29C-4CB4-9495-A45B8B5C0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373A4-0E07-48CE-866A-DA87C5FFD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A2949-D39F-4E02-A52D-B7C848463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C393D-4217-4C1B-BCA5-5A4CF14D0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E3252-7414-4D41-A028-66ACDF550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36518-F79B-4246-B65C-5B3384D21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1A488-2B42-4E04-983C-D55E55666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634732A-9586-470E-8664-4568807FE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/>
          <a:lstStyle/>
          <a:p>
            <a:r>
              <a:rPr lang="en-US" b="1" dirty="0" smtClean="0"/>
              <a:t>MESA P&amp;P REPORT</a:t>
            </a:r>
            <a:br>
              <a:rPr lang="en-US" b="1" dirty="0" smtClean="0"/>
            </a:br>
            <a:r>
              <a:rPr lang="en-US" b="1" dirty="0" smtClean="0"/>
              <a:t>SC Meeting 3/22/16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algn="ctr">
              <a:buFontTx/>
              <a:buNone/>
            </a:pPr>
            <a:endParaRPr lang="en-US" b="1" dirty="0" smtClean="0"/>
          </a:p>
          <a:p>
            <a:pPr algn="ctr">
              <a:buFontTx/>
              <a:buNone/>
            </a:pPr>
            <a:r>
              <a:rPr lang="en-US" b="1" dirty="0" smtClean="0"/>
              <a:t>Steve Shea</a:t>
            </a:r>
          </a:p>
          <a:p>
            <a:pPr algn="ctr">
              <a:buFontTx/>
              <a:buNone/>
            </a:pPr>
            <a:r>
              <a:rPr lang="en-US" b="1" dirty="0" smtClean="0"/>
              <a:t>Moyses Szklo</a:t>
            </a:r>
          </a:p>
          <a:p>
            <a:pPr algn="ctr">
              <a:buFontTx/>
              <a:buNone/>
            </a:pPr>
            <a:r>
              <a:rPr lang="en-US" b="1" dirty="0" smtClean="0"/>
              <a:t>Robyn McClelland</a:t>
            </a:r>
          </a:p>
          <a:p>
            <a:pPr algn="ctr">
              <a:buFontTx/>
              <a:buNone/>
            </a:pPr>
            <a:endParaRPr lang="en-US" b="1" dirty="0"/>
          </a:p>
          <a:p>
            <a:pPr algn="ctr">
              <a:buFontTx/>
              <a:buNone/>
            </a:pPr>
            <a:endParaRPr lang="en-US" b="1" dirty="0" smtClean="0"/>
          </a:p>
        </p:txBody>
      </p:sp>
      <p:pic>
        <p:nvPicPr>
          <p:cNvPr id="4" name="Picture 7" descr="MesaLogo-100x6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800600"/>
            <a:ext cx="18732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3952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Publications (n=877*)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76200" y="6564313"/>
            <a:ext cx="90050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</a:t>
            </a:r>
            <a:r>
              <a:rPr lang="en-US" sz="1200" b="1" i="1" dirty="0" smtClean="0"/>
              <a:t>3/14/2016					*Does not include Air or Genetics</a:t>
            </a:r>
            <a:endParaRPr lang="en-US" sz="1200" b="1" i="1" dirty="0"/>
          </a:p>
          <a:p>
            <a:endParaRPr lang="en-US" sz="1200" b="1" i="1" dirty="0"/>
          </a:p>
          <a:p>
            <a:endParaRPr lang="en-US" sz="1200" b="1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6934200" cy="507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4160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Abstracts (n=1195)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0" y="6473825"/>
            <a:ext cx="27831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1/26/2015</a:t>
            </a:r>
          </a:p>
          <a:p>
            <a:endParaRPr lang="en-US" sz="1200" b="1" i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010400" cy="5128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3947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715962"/>
          </a:xfrm>
        </p:spPr>
        <p:txBody>
          <a:bodyPr/>
          <a:lstStyle/>
          <a:p>
            <a:r>
              <a:rPr lang="en-US" sz="2000" dirty="0" smtClean="0"/>
              <a:t>Citations by Year (with Multi-Ethnic Study of Atherosclerosis in “topic”—Web of Science search)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762000" y="5380672"/>
            <a:ext cx="6781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Sum of times cited:   23989 </a:t>
            </a:r>
          </a:p>
          <a:p>
            <a:r>
              <a:rPr lang="en-US" dirty="0" smtClean="0"/>
              <a:t>Without self citation:  20551 </a:t>
            </a:r>
          </a:p>
          <a:p>
            <a:r>
              <a:rPr lang="en-US" dirty="0" smtClean="0"/>
              <a:t>Average citations per article:  17.5   (up from 16.3 last year)  	</a:t>
            </a:r>
          </a:p>
          <a:p>
            <a:r>
              <a:rPr lang="en-US" dirty="0" smtClean="0"/>
              <a:t>h-index: 73   (up from 64 last year)</a:t>
            </a:r>
          </a:p>
          <a:p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Citations in Each Year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en-US" altLang="en-US" sz="15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Citations in Each Year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en-US" altLang="en-US" sz="15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026" name="Picture 2" descr="http://charts.webofknowledge.com/ChartServer/draw?SessionID=1FPux4ShOKjWKu6Wa74&amp;Product=UA&amp;GraphID=TC_BarChart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4" y="990600"/>
            <a:ext cx="5273675" cy="4394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842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6675" y="1219200"/>
            <a:ext cx="6705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/>
              <a:t>2015</a:t>
            </a:r>
          </a:p>
          <a:p>
            <a:r>
              <a:rPr lang="en-US" dirty="0" smtClean="0"/>
              <a:t>BS </a:t>
            </a:r>
            <a:r>
              <a:rPr lang="en-US" dirty="0"/>
              <a:t>ratio = Abstracts (N=1047)/Publications (N= 735) = 1.42</a:t>
            </a:r>
          </a:p>
          <a:p>
            <a:endParaRPr lang="en-US" dirty="0"/>
          </a:p>
          <a:p>
            <a:r>
              <a:rPr lang="en-US" dirty="0"/>
              <a:t>BS/H ratio = 1.42/64 = 0.022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u="sng" dirty="0" smtClean="0"/>
              <a:t>2016</a:t>
            </a:r>
            <a:endParaRPr lang="en-US" u="sng" dirty="0"/>
          </a:p>
          <a:p>
            <a:r>
              <a:rPr lang="en-US" dirty="0"/>
              <a:t>BS ratio = Abstracts (</a:t>
            </a:r>
            <a:r>
              <a:rPr lang="en-US" dirty="0" smtClean="0"/>
              <a:t>N=1195)/</a:t>
            </a:r>
            <a:r>
              <a:rPr lang="en-US" dirty="0"/>
              <a:t>Publications (N= </a:t>
            </a:r>
            <a:r>
              <a:rPr lang="en-US" dirty="0" smtClean="0"/>
              <a:t>877) </a:t>
            </a:r>
            <a:r>
              <a:rPr lang="en-US" dirty="0"/>
              <a:t>= </a:t>
            </a:r>
            <a:r>
              <a:rPr lang="en-US" dirty="0" smtClean="0"/>
              <a:t>1.36</a:t>
            </a:r>
            <a:endParaRPr lang="en-US" dirty="0"/>
          </a:p>
          <a:p>
            <a:endParaRPr lang="en-US" dirty="0"/>
          </a:p>
          <a:p>
            <a:r>
              <a:rPr lang="en-US" dirty="0"/>
              <a:t>BS/H ratio = </a:t>
            </a:r>
            <a:r>
              <a:rPr lang="en-US" dirty="0" smtClean="0"/>
              <a:t>1.36/73 </a:t>
            </a:r>
            <a:r>
              <a:rPr lang="en-US" dirty="0"/>
              <a:t>= </a:t>
            </a:r>
            <a:r>
              <a:rPr lang="en-US" dirty="0" smtClean="0"/>
              <a:t>0.019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02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P&amp;P Membership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863159"/>
              </p:ext>
            </p:extLst>
          </p:nvPr>
        </p:nvGraphicFramePr>
        <p:xfrm>
          <a:off x="1478150" y="1295400"/>
          <a:ext cx="5563492" cy="4525958"/>
        </p:xfrm>
        <a:graphic>
          <a:graphicData uri="http://schemas.openxmlformats.org/drawingml/2006/table">
            <a:tbl>
              <a:tblPr firstRow="1" firstCol="1" bandRow="1"/>
              <a:tblGrid>
                <a:gridCol w="1973314"/>
                <a:gridCol w="3429000"/>
                <a:gridCol w="161178"/>
              </a:tblGrid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Member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Site/Affiliation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Moyses Szklo, MD, </a:t>
                      </a:r>
                      <a:r>
                        <a:rPr lang="en-US" sz="1100" b="1" dirty="0" err="1">
                          <a:effectLst/>
                          <a:latin typeface="+mn-lt"/>
                          <a:ea typeface="Calibri"/>
                        </a:rPr>
                        <a:t>DrPH</a:t>
                      </a:r>
                      <a:endParaRPr lang="en-US" sz="11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+mn-lt"/>
                          <a:ea typeface="Calibri"/>
                        </a:rPr>
                        <a:t>Johns Hopkins University Field Center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Steven Shea, MD, MS 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+mn-lt"/>
                          <a:ea typeface="Calibri"/>
                        </a:rPr>
                        <a:t>Columbia University Field Center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David Bluemke, MD, PhD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+mn-lt"/>
                          <a:ea typeface="Calibri"/>
                        </a:rPr>
                        <a:t>MRI Reading Center, NIH/CC/DRD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Kiang Liu, PhD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+mn-lt"/>
                          <a:ea typeface="Calibri"/>
                        </a:rPr>
                        <a:t>Northwestern University Field Center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Robyn McClelland, PhD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+mn-lt"/>
                          <a:ea typeface="Calibri"/>
                        </a:rPr>
                        <a:t>Coordinating Center, Univ. of Washington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Alain Bertoni, MD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+mn-lt"/>
                          <a:ea typeface="Calibri"/>
                        </a:rPr>
                        <a:t>Wake Forest University Field Center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+mn-lt"/>
                          <a:ea typeface="Calibri"/>
                        </a:rPr>
                        <a:t>Joseph Polak, MD, MPH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Tufts-NEMC Ultrasound Reading Center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+mn-lt"/>
                          <a:ea typeface="Calibri"/>
                        </a:rPr>
                        <a:t>Joao Lima, MD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MRI Reading Center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+mn-lt"/>
                          <a:ea typeface="Calibri"/>
                        </a:rPr>
                        <a:t>Ian de Boer, MD, MS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University of Washington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+mn-lt"/>
                          <a:ea typeface="Calibri"/>
                        </a:rPr>
                        <a:t>Michael Blaha, MD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Johns Hopkins Hospital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+mn-lt"/>
                          <a:ea typeface="Calibri"/>
                        </a:rPr>
                        <a:t>Norrina</a:t>
                      </a: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 B. Allen, PhD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Northwestern University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+mn-lt"/>
                          <a:ea typeface="Calibri"/>
                        </a:rPr>
                        <a:t>Lyndia Brumback, PhD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Coordinating Center, Univ. of Washington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+mn-lt"/>
                          <a:ea typeface="Calibri"/>
                        </a:rPr>
                        <a:t>Khurram Nasir, MD, MPH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</a:rPr>
                        <a:t>Baptist Health South Florida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55738" y="1598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55738" y="6248400"/>
            <a:ext cx="24135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Rotating off: Karol Watson MD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99931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457200"/>
            <a:ext cx="7620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 smtClean="0"/>
              <a:t>Review </a:t>
            </a:r>
            <a:r>
              <a:rPr lang="en-US" sz="2000" b="1" dirty="0"/>
              <a:t>and approval of proposals, abstracts, and penultimate drafts</a:t>
            </a:r>
          </a:p>
          <a:p>
            <a:r>
              <a:rPr lang="en-US" sz="2000" b="1" dirty="0"/>
              <a:t> </a:t>
            </a:r>
          </a:p>
          <a:p>
            <a:pPr lvl="1"/>
            <a:r>
              <a:rPr lang="en-US" sz="2000" b="1" dirty="0"/>
              <a:t>MESA now has 1,535 approved paper proposals:</a:t>
            </a:r>
          </a:p>
          <a:p>
            <a:pPr lvl="2"/>
            <a:r>
              <a:rPr lang="en-US" sz="2000" b="1" dirty="0"/>
              <a:t>873 papers published or in press</a:t>
            </a:r>
          </a:p>
          <a:p>
            <a:pPr lvl="2"/>
            <a:r>
              <a:rPr lang="en-US" sz="2000" b="1" dirty="0"/>
              <a:t>172 penultimate drafts approved for submission</a:t>
            </a:r>
          </a:p>
          <a:p>
            <a:pPr lvl="2"/>
            <a:r>
              <a:rPr lang="en-US" sz="2000" b="1" dirty="0"/>
              <a:t>  19 penultimate drafts in revision and review process</a:t>
            </a:r>
          </a:p>
          <a:p>
            <a:pPr lvl="2"/>
            <a:r>
              <a:rPr lang="en-US" sz="2000" b="1" dirty="0"/>
              <a:t>  471 papers in progress</a:t>
            </a:r>
          </a:p>
          <a:p>
            <a:r>
              <a:rPr lang="en-US" sz="2000" b="1" dirty="0"/>
              <a:t> </a:t>
            </a:r>
          </a:p>
          <a:p>
            <a:pPr lvl="1"/>
            <a:r>
              <a:rPr lang="en-US" sz="2000" b="1" dirty="0"/>
              <a:t>29 MESA abstracts were submitted to the AHA Scientific Sessions meeting scheduled for November 7-11, 2015.</a:t>
            </a:r>
          </a:p>
          <a:p>
            <a:pPr lvl="1"/>
            <a:endParaRPr lang="en-US" sz="2000" b="1" dirty="0" smtClean="0"/>
          </a:p>
          <a:p>
            <a:pPr lvl="1"/>
            <a:r>
              <a:rPr lang="en-US" sz="2000" b="1" dirty="0" smtClean="0"/>
              <a:t>22 </a:t>
            </a:r>
            <a:r>
              <a:rPr lang="en-US" sz="2000" b="1" dirty="0"/>
              <a:t>MESA abstracts were submitted to the AHA EPI/Lifestyle meeting scheduled for March 1-4, 2016.</a:t>
            </a:r>
          </a:p>
          <a:p>
            <a:pPr lvl="1"/>
            <a:endParaRPr lang="en-US" sz="2000" b="1" dirty="0" smtClean="0"/>
          </a:p>
          <a:p>
            <a:pPr lvl="1"/>
            <a:r>
              <a:rPr lang="en-US" sz="2000" b="1" dirty="0" smtClean="0"/>
              <a:t>83 </a:t>
            </a:r>
            <a:r>
              <a:rPr lang="en-US" sz="2000" b="1" dirty="0"/>
              <a:t>MESA abstracts were submitted to 42 different conferences other than the 2 AHA meetings listed above.  </a:t>
            </a:r>
            <a:endParaRPr lang="en-US" sz="2000" b="1" dirty="0" smtClean="0"/>
          </a:p>
          <a:p>
            <a:pPr lvl="1"/>
            <a:r>
              <a:rPr lang="en-US" sz="2000" b="1" dirty="0" smtClean="0"/>
              <a:t>These </a:t>
            </a:r>
            <a:r>
              <a:rPr lang="en-US" sz="2000" b="1" dirty="0"/>
              <a:t>42 conferences will be held between May 2015 and December 2016.</a:t>
            </a:r>
          </a:p>
        </p:txBody>
      </p:sp>
    </p:spTree>
    <p:extLst>
      <p:ext uri="{BB962C8B-B14F-4D97-AF65-F5344CB8AC3E}">
        <p14:creationId xmlns:p14="http://schemas.microsoft.com/office/powerpoint/2010/main" val="809201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028343"/>
            <a:ext cx="7162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/>
              <a:buChar char=""/>
              <a:tabLst>
                <a:tab pos="609600" algn="l"/>
              </a:tabLst>
            </a:pPr>
            <a:r>
              <a:rPr lang="en-US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Complete and up-to-date website listing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 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  <a:tabLst>
                <a:tab pos="838200" algn="l"/>
              </a:tabLst>
            </a:pPr>
            <a:r>
              <a:rPr lang="en-US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It is the responsibility of all first and Senior MESA authors to maintain accurate author lists and to notify P&amp;P of any changes to these.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/>
              <a:buChar char=""/>
              <a:tabLst>
                <a:tab pos="609600" algn="l"/>
              </a:tabLst>
            </a:pPr>
            <a:r>
              <a:rPr lang="en-US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Website updates and changes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 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  <a:tabLst>
                <a:tab pos="838200" algn="l"/>
              </a:tabLst>
            </a:pPr>
            <a:r>
              <a:rPr lang="en-US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Published papers additions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  <a:tabLst>
                <a:tab pos="838200" algn="l"/>
              </a:tabLst>
            </a:pPr>
            <a:r>
              <a:rPr lang="en-US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P&amp;P policy and procedural information updated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  <a:tabLst>
                <a:tab pos="838200" algn="l"/>
              </a:tabLst>
            </a:pPr>
            <a:r>
              <a:rPr lang="en-US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Presentations (from approved abstracts) added online</a:t>
            </a:r>
          </a:p>
          <a:p>
            <a:pPr marL="6096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/>
              <a:buChar char=""/>
              <a:tabLst>
                <a:tab pos="609600" algn="l"/>
              </a:tabLst>
            </a:pPr>
            <a:r>
              <a:rPr lang="en-US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Conducted an audit of proposals aged over 12 months in November 2015</a:t>
            </a:r>
            <a:endParaRPr lang="en-US" b="1" dirty="0"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993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900853"/>
              </p:ext>
            </p:extLst>
          </p:nvPr>
        </p:nvGraphicFramePr>
        <p:xfrm>
          <a:off x="647700" y="1524000"/>
          <a:ext cx="8077199" cy="4548035"/>
        </p:xfrm>
        <a:graphic>
          <a:graphicData uri="http://schemas.openxmlformats.org/drawingml/2006/table">
            <a:tbl>
              <a:tblPr/>
              <a:tblGrid>
                <a:gridCol w="1709771"/>
                <a:gridCol w="1061238"/>
                <a:gridCol w="1061238"/>
                <a:gridCol w="1061238"/>
                <a:gridCol w="1061238"/>
                <a:gridCol w="1061238"/>
                <a:gridCol w="1061238"/>
              </a:tblGrid>
              <a:tr h="3900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</a:rPr>
                        <a:t>Number of first authors represented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Number of authors represented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Number of papers on which site is represented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00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</a:rPr>
                        <a:t>Main papers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</a:rPr>
                        <a:t>(N = 723)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All papers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(N = 1565)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Main papers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(N = 723)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All papers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(N = 1565)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Main papers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(N = 723)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</a:rPr>
                        <a:t>All papers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</a:rPr>
                        <a:t>(N = 1565)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Coordinating Center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17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53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64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261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533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Project Office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 2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43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104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Field Centers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Wake Forest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23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33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54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79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298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493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Columbia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15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44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47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90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163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395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Johns Hopkins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56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81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116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182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350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674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Minnesota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15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20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31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37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186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338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Northwestern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31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46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59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87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221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393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UCLA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5 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15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24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40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59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176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Reading Centers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CT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7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14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31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141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298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MRI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28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35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51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236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467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+mn-lt"/>
                          <a:ea typeface="Times New Roman"/>
                        </a:rPr>
                        <a:t>Tufts-NEMC Ultrasound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3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  3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57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110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+mn-lt"/>
                          <a:ea typeface="Times New Roman"/>
                        </a:rPr>
                        <a:t>Wisc. Ultrasound Blood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5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9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10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14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126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279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USC Nutrition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0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0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    6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   6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ECG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3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3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49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 73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Retinal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3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4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8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12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 57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3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Other*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246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466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737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1242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646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1442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9600" y="381000"/>
            <a:ext cx="815340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 bmk="_Toc443484448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imes New Roman" pitchFamily="18" charset="0"/>
              </a:rPr>
              <a:t>Summary of MESA Authorship: Approved Proposals as of February 17, 2016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 bmk="_Toc443484448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kumimoji="0" lang="en-US" altLang="zh-CN" sz="16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Times New Roman" pitchFamily="18" charset="0"/>
              </a:rPr>
              <a:t>“Site is represented” counts papers with authors, coauthors, sponsors, and analysts from a site;  “authors represented” counts only first authors and coauthors from a site.</a:t>
            </a:r>
            <a:endParaRPr kumimoji="0" lang="en-US" altLang="zh-CN" sz="1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*Not affiliated with above.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242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403156"/>
              </p:ext>
            </p:extLst>
          </p:nvPr>
        </p:nvGraphicFramePr>
        <p:xfrm>
          <a:off x="647700" y="1524000"/>
          <a:ext cx="8077199" cy="4548035"/>
        </p:xfrm>
        <a:graphic>
          <a:graphicData uri="http://schemas.openxmlformats.org/drawingml/2006/table">
            <a:tbl>
              <a:tblPr/>
              <a:tblGrid>
                <a:gridCol w="1709771"/>
                <a:gridCol w="1061238"/>
                <a:gridCol w="1061238"/>
                <a:gridCol w="1061238"/>
                <a:gridCol w="1061238"/>
                <a:gridCol w="1061238"/>
                <a:gridCol w="1061238"/>
              </a:tblGrid>
              <a:tr h="3900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</a:rPr>
                        <a:t>Number of first authors represented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Number of authors represented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Number of papers on which site is represented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00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</a:rPr>
                        <a:t>Main papers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</a:rPr>
                        <a:t>(N = 723)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All papers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(N = 1565)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Main papers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(N = 723)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All papers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(N = 1565)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Main papers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(N = 723)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</a:rPr>
                        <a:t>All papers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</a:rPr>
                        <a:t>(N = 1565)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Coordinating Center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17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53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64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261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533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Project Office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 2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43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104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Field Centers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Wake Forest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23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33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54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79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298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493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Columbia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15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44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47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90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163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395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Johns Hopkins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56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81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116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182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350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674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Minnesota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15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20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31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37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186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338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Northwestern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31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46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59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87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221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393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UCLA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5 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15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24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40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59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176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Reading Centers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CT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7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14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31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141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298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MRI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28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35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51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236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467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+mn-lt"/>
                          <a:ea typeface="Times New Roman"/>
                        </a:rPr>
                        <a:t>Tufts-NEMC Ultrasound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3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  3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57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110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+mn-lt"/>
                          <a:ea typeface="Times New Roman"/>
                        </a:rPr>
                        <a:t>Wisc. Ultrasound Blood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5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9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10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14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126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279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USC Nutrition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0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0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    6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   6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ECG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3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3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49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 73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Retinal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1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3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4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8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  12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 57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3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+mn-lt"/>
                          <a:ea typeface="Times New Roman"/>
                        </a:rPr>
                        <a:t>Other*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246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466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737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1242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</a:rPr>
                        <a:t>646</a:t>
                      </a:r>
                      <a:endParaRPr lang="en-US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</a:rPr>
                        <a:t>1442</a:t>
                      </a:r>
                      <a:endParaRPr lang="en-US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9600" y="381000"/>
            <a:ext cx="815340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 bmk="_Toc443484448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imes New Roman" pitchFamily="18" charset="0"/>
              </a:rPr>
              <a:t>Summary of MESA Authorship: Approved Proposals as of February 17, 2016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 bmk="_Toc443484448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kumimoji="0" lang="en-US" altLang="zh-CN" sz="16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Times New Roman" pitchFamily="18" charset="0"/>
              </a:rPr>
              <a:t>“Site is represented” counts papers with authors, coauthors, sponsors, and analysts from a site;  “authors represented” counts only first authors and coauthors from a site.</a:t>
            </a:r>
            <a:endParaRPr kumimoji="0" lang="en-US" altLang="zh-CN" sz="1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*Not affiliated with above.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96200" y="2286000"/>
            <a:ext cx="990600" cy="3505200"/>
          </a:xfrm>
          <a:prstGeom prst="rect">
            <a:avLst/>
          </a:prstGeom>
          <a:solidFill>
            <a:srgbClr val="FF0000">
              <a:alpha val="0"/>
            </a:srgb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99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2209800"/>
            <a:ext cx="6019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Central and Local Analyst </a:t>
            </a:r>
            <a:r>
              <a:rPr lang="en-US" b="1" dirty="0" smtClean="0"/>
              <a:t>Activities</a:t>
            </a:r>
          </a:p>
          <a:p>
            <a:endParaRPr lang="en-US" b="1" dirty="0"/>
          </a:p>
          <a:p>
            <a:r>
              <a:rPr lang="en-US" b="1" dirty="0"/>
              <a:t>	    </a:t>
            </a:r>
            <a:r>
              <a:rPr lang="en-US" b="1" dirty="0" smtClean="0"/>
              <a:t>	Central Analyst       </a:t>
            </a:r>
            <a:r>
              <a:rPr lang="en-US" b="1" dirty="0"/>
              <a:t>Local Analyst</a:t>
            </a:r>
          </a:p>
          <a:p>
            <a:r>
              <a:rPr lang="en-US" b="1" dirty="0"/>
              <a:t>Main Study	</a:t>
            </a:r>
            <a:r>
              <a:rPr lang="en-US" b="1" dirty="0" smtClean="0"/>
              <a:t>         484</a:t>
            </a:r>
            <a:r>
              <a:rPr lang="en-US" b="1" dirty="0"/>
              <a:t>	 </a:t>
            </a:r>
            <a:r>
              <a:rPr lang="en-US" b="1" dirty="0" smtClean="0"/>
              <a:t>         234</a:t>
            </a:r>
            <a:endParaRPr lang="en-US" b="1" dirty="0"/>
          </a:p>
          <a:p>
            <a:r>
              <a:rPr lang="en-US" b="1" dirty="0"/>
              <a:t>Ancillary </a:t>
            </a:r>
            <a:r>
              <a:rPr lang="en-US" b="1" dirty="0" smtClean="0"/>
              <a:t>Studies         547</a:t>
            </a:r>
            <a:r>
              <a:rPr lang="en-US" b="1" dirty="0"/>
              <a:t>	 </a:t>
            </a:r>
            <a:r>
              <a:rPr lang="en-US" b="1" dirty="0" smtClean="0"/>
              <a:t>         288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82326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40349"/>
              </p:ext>
            </p:extLst>
          </p:nvPr>
        </p:nvGraphicFramePr>
        <p:xfrm>
          <a:off x="1371600" y="1905000"/>
          <a:ext cx="5634356" cy="34137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53191"/>
                <a:gridCol w="1224860"/>
                <a:gridCol w="876059"/>
                <a:gridCol w="1180246"/>
              </a:tblGrid>
              <a:tr h="330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Total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Main &amp; Ancillary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Main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Study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Ancillary Studies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Papers Published or In Press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873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473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Pen Drafts Approved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Pen Drafts in Review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Pen Drafts Pending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471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214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257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162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 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 0 – 3 months (from approval)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 &gt;3 – 6 months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 &gt;6 – 9 months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 &gt;9 – 12 months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 &gt;12 months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44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53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52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42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280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26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18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122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18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29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34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18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158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Total Papers Approved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1535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</a:rPr>
                        <a:t>704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831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19200" y="838200"/>
            <a:ext cx="7162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 bmk="_Toc443484452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imes New Roman" pitchFamily="18" charset="0"/>
              </a:rPr>
              <a:t>Summary of Manuscripts as of February 17, 2016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33800" y="2514600"/>
            <a:ext cx="1219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72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Approved Paper Proposals (n=1554*)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0" y="64912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0" y="6575425"/>
            <a:ext cx="90900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</a:t>
            </a:r>
            <a:r>
              <a:rPr lang="en-US" sz="1200" b="1" i="1" dirty="0" smtClean="0"/>
              <a:t>3</a:t>
            </a:r>
            <a:r>
              <a:rPr lang="en-US" sz="1200" b="1" i="1" dirty="0"/>
              <a:t>/14/2016					*Does not include Air or Genetics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038" y="1219200"/>
            <a:ext cx="6799561" cy="4974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42022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951</Words>
  <Application>Microsoft Office PowerPoint</Application>
  <PresentationFormat>On-screen Show (4:3)</PresentationFormat>
  <Paragraphs>452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MESA P&amp;P REPORT SC Meeting 3/22/16</vt:lpstr>
      <vt:lpstr>P&amp;P Membership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Approved Paper Proposals (n=1554*) Cumulative by Year</vt:lpstr>
      <vt:lpstr>Publications (n=877*) Cumulative by Year</vt:lpstr>
      <vt:lpstr>Abstracts (n=1195) Cumulative by Year</vt:lpstr>
      <vt:lpstr>Citations by Year (with Multi-Ethnic Study of Atherosclerosis in “topic”—Web of Science search)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Proposals (n=417)</dc:title>
  <dc:creator>rmcclell</dc:creator>
  <cp:lastModifiedBy>CUMC IT</cp:lastModifiedBy>
  <cp:revision>82</cp:revision>
  <dcterms:created xsi:type="dcterms:W3CDTF">2008-01-18T21:20:36Z</dcterms:created>
  <dcterms:modified xsi:type="dcterms:W3CDTF">2016-03-15T19:04:18Z</dcterms:modified>
</cp:coreProperties>
</file>