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00491" y="4645490"/>
            <a:ext cx="1583122" cy="164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MS_TMII_Vert_Ital_CMYK white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91168" y="4613989"/>
            <a:ext cx="2208162" cy="244475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75216" y="6233575"/>
            <a:ext cx="6151034" cy="63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spcBef>
                <a:spcPct val="20000"/>
              </a:spcBef>
              <a:buSzPct val="70000"/>
              <a:buFont typeface="Lucida Grande"/>
              <a:buNone/>
              <a:defRPr/>
            </a:pPr>
            <a:r>
              <a:rPr lang="en-US" sz="1300" dirty="0"/>
              <a:t>Translational and Molecular Imaging Institute </a:t>
            </a:r>
            <a:endParaRPr lang="en-US" sz="13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64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63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56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7340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8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45767"/>
            <a:ext cx="51625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2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00491" y="4645490"/>
            <a:ext cx="1583122" cy="1641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MS_TMII_Vert_Ital_CMYK white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91168" y="4613989"/>
            <a:ext cx="2208162" cy="244475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75216" y="6233575"/>
            <a:ext cx="6151034" cy="63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spcBef>
                <a:spcPct val="20000"/>
              </a:spcBef>
              <a:buSzPct val="70000"/>
              <a:buFont typeface="Lucida Grande"/>
              <a:buNone/>
              <a:defRPr/>
            </a:pPr>
            <a:r>
              <a:rPr lang="en-US" sz="1300" dirty="0"/>
              <a:t>Translational and Molecular Imaging Institute </a:t>
            </a:r>
            <a:endParaRPr lang="en-US" sz="13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09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99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85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7340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45767"/>
            <a:ext cx="51625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81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A575-D50B-4797-8018-B382C39A4E6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515A-5CC2-4E78-921A-2B79899D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47921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47921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Translational and Molecular Imaging Institute / January 25, 2013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</p:spPr>
        <p:txBody>
          <a:bodyPr/>
          <a:lstStyle/>
          <a:p>
            <a:r>
              <a:rPr lang="en-US" b="1" dirty="0" smtClean="0"/>
              <a:t>MESA-PET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696200" cy="5257800"/>
          </a:xfrm>
        </p:spPr>
        <p:txBody>
          <a:bodyPr>
            <a:noAutofit/>
          </a:bodyPr>
          <a:lstStyle/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Grant #:	1R01HL127637-01A1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Title:	HDL-Mediated </a:t>
            </a:r>
            <a:r>
              <a:rPr lang="en-US" sz="1600" b="1" dirty="0">
                <a:solidFill>
                  <a:schemeClr val="tx1"/>
                </a:solidFill>
              </a:rPr>
              <a:t>Cholesterol Efflux and Plaque Inflammation in </a:t>
            </a:r>
            <a:r>
              <a:rPr lang="en-US" sz="1600" b="1" dirty="0" smtClean="0">
                <a:solidFill>
                  <a:schemeClr val="tx1"/>
                </a:solidFill>
              </a:rPr>
              <a:t>MESA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Goal:	To test </a:t>
            </a:r>
            <a:r>
              <a:rPr lang="en-US" sz="1600" b="1" dirty="0">
                <a:solidFill>
                  <a:schemeClr val="tx1"/>
                </a:solidFill>
              </a:rPr>
              <a:t>the hypotheses that HDL-mediated cholesterol efflux is associated with incident CVD, plaque progression, and plaque inflammation and morphology as assessed by 18-FDG PET-MRI of the carotid arteries in the Multi-Ethnic Study of Atherosclerosis (MESA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PI:	Steven Shea, MD, MS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Dates:</a:t>
            </a: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07/01/16 - 04/30/20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Sites:	Columbia only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NGA:	Received</a:t>
            </a:r>
          </a:p>
          <a:p>
            <a:pPr marL="1319213" indent="-1319213" algn="l"/>
            <a:r>
              <a:rPr lang="en-US" sz="1600" b="1" dirty="0" err="1" smtClean="0">
                <a:solidFill>
                  <a:schemeClr val="tx1"/>
                </a:solidFill>
              </a:rPr>
              <a:t>Subawards</a:t>
            </a:r>
            <a:r>
              <a:rPr lang="en-US" sz="1600" b="1" dirty="0" smtClean="0">
                <a:solidFill>
                  <a:schemeClr val="tx1"/>
                </a:solidFill>
              </a:rPr>
              <a:t>:	Pending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Subjects:	N=350; estimate 50% MESA, 50% from Neurovascular Lab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Eligibility:	Presence of carotid atherosclerosis at Exam 5 or carotid Doppler</a:t>
            </a: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Components:	Questionnaires, blood draw, PET-MRI of carotids (FDG PET)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1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Efflux Assay:	Dr. Alan </a:t>
            </a:r>
            <a:r>
              <a:rPr lang="en-US" sz="1600" b="1" dirty="0" err="1" smtClean="0">
                <a:solidFill>
                  <a:schemeClr val="tx1"/>
                </a:solidFill>
              </a:rPr>
              <a:t>Tall’s</a:t>
            </a:r>
            <a:r>
              <a:rPr lang="en-US" sz="1600" b="1" dirty="0" smtClean="0">
                <a:solidFill>
                  <a:schemeClr val="tx1"/>
                </a:solidFill>
              </a:rPr>
              <a:t> laboratory (Columbia)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2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1319213" indent="-1319213" algn="l"/>
            <a:r>
              <a:rPr lang="en-US" sz="1600" b="1" dirty="0" smtClean="0">
                <a:solidFill>
                  <a:schemeClr val="tx1"/>
                </a:solidFill>
              </a:rPr>
              <a:t>PET-MRI	Dr. Zahi Fayed (Mt. Sinai)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3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1" indent="862013" algn="l"/>
            <a:r>
              <a:rPr lang="en-US" sz="1200" b="1" dirty="0" smtClean="0">
                <a:solidFill>
                  <a:schemeClr val="tx1"/>
                </a:solidFill>
              </a:rPr>
              <a:t>1. </a:t>
            </a:r>
            <a:r>
              <a:rPr lang="en-US" sz="1200" b="1" baseline="30000" dirty="0">
                <a:solidFill>
                  <a:schemeClr val="tx1"/>
                </a:solidFill>
              </a:rPr>
              <a:t>18</a:t>
            </a:r>
            <a:r>
              <a:rPr lang="en-US" sz="1200" b="1" dirty="0">
                <a:solidFill>
                  <a:schemeClr val="tx1"/>
                </a:solidFill>
              </a:rPr>
              <a:t>F-fluorodeoxyglucose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lvl="1" indent="862013" algn="l"/>
            <a:r>
              <a:rPr lang="en-US" sz="1200" b="1" dirty="0" smtClean="0">
                <a:solidFill>
                  <a:schemeClr val="tx1"/>
                </a:solidFill>
              </a:rPr>
              <a:t>2. Cell </a:t>
            </a:r>
            <a:r>
              <a:rPr lang="en-US" sz="1200" b="1" dirty="0" err="1">
                <a:solidFill>
                  <a:schemeClr val="tx1"/>
                </a:solidFill>
              </a:rPr>
              <a:t>Metab</a:t>
            </a:r>
            <a:r>
              <a:rPr lang="en-US" sz="1200" b="1" dirty="0">
                <a:solidFill>
                  <a:schemeClr val="tx1"/>
                </a:solidFill>
              </a:rPr>
              <a:t> 2008;7:365-75</a:t>
            </a:r>
            <a:r>
              <a:rPr lang="en-US" sz="1200" b="1" dirty="0" smtClean="0">
                <a:solidFill>
                  <a:schemeClr val="tx1"/>
                </a:solidFill>
              </a:rPr>
              <a:t>. Circulation </a:t>
            </a:r>
            <a:r>
              <a:rPr lang="en-US" sz="1200" b="1" dirty="0">
                <a:solidFill>
                  <a:schemeClr val="tx1"/>
                </a:solidFill>
              </a:rPr>
              <a:t>2012;125:1905-19</a:t>
            </a:r>
            <a:r>
              <a:rPr lang="en-US" sz="1200" b="1" dirty="0" smtClean="0">
                <a:solidFill>
                  <a:schemeClr val="tx1"/>
                </a:solidFill>
              </a:rPr>
              <a:t>.  NEJM </a:t>
            </a:r>
            <a:r>
              <a:rPr lang="en-US" sz="1200" b="1" dirty="0">
                <a:solidFill>
                  <a:schemeClr val="tx1"/>
                </a:solidFill>
              </a:rPr>
              <a:t>2011;364:127-35</a:t>
            </a:r>
            <a:r>
              <a:rPr lang="en-US" sz="1200" b="1" dirty="0" smtClean="0">
                <a:solidFill>
                  <a:schemeClr val="tx1"/>
                </a:solidFill>
              </a:rPr>
              <a:t>.  </a:t>
            </a:r>
          </a:p>
          <a:p>
            <a:pPr marL="1319213" lvl="1" indent="-862013" algn="l"/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 smtClean="0">
                <a:solidFill>
                  <a:schemeClr val="tx1"/>
                </a:solidFill>
              </a:rPr>
              <a:t>3. JACC </a:t>
            </a:r>
            <a:r>
              <a:rPr lang="en-US" sz="1200" b="1" dirty="0">
                <a:solidFill>
                  <a:schemeClr val="tx1"/>
                </a:solidFill>
              </a:rPr>
              <a:t>2006;48:1818-24</a:t>
            </a:r>
            <a:r>
              <a:rPr lang="en-US" sz="1200" dirty="0"/>
              <a:t>.</a:t>
            </a:r>
          </a:p>
          <a:p>
            <a:pPr algn="l"/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006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97835"/>
              </p:ext>
            </p:extLst>
          </p:nvPr>
        </p:nvGraphicFramePr>
        <p:xfrm>
          <a:off x="1447800" y="3810000"/>
          <a:ext cx="6019803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838200"/>
                <a:gridCol w="571952"/>
                <a:gridCol w="577477"/>
                <a:gridCol w="506794"/>
                <a:gridCol w="705076"/>
                <a:gridCol w="705076"/>
                <a:gridCol w="705076"/>
                <a:gridCol w="705076"/>
                <a:gridCol w="705076"/>
              </a:tblGrid>
              <a:tr h="1714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Year 1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Year 2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Year 3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Year 4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7/1/16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1/1/17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7/1/17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1/1/18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7/1/18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1/1/19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7/1/19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1/1/20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Start of project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Aim 1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Aim 2: n=enrolled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Exploratory Aim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Analysis</a:t>
                      </a:r>
                      <a:r>
                        <a:rPr lang="en-US" sz="900" b="1" i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reporting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6667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4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48836" y="836465"/>
            <a:ext cx="7014047" cy="3944246"/>
            <a:chOff x="2364398" y="541923"/>
            <a:chExt cx="4510542" cy="2536437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398" y="541923"/>
              <a:ext cx="4510542" cy="21801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64398" y="2722099"/>
              <a:ext cx="4510542" cy="356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(A) PET/MRI and (B) PET/CT images after the administration of 18F-FDG of an atherosclerotic patient’s carotid arteries. Vessel wall delineation and soft tissue contrast are far better on PET/MR than PET/CT images. White arrows point to the carotid arteries, yellow arrow indicates area of high 18F-FDG uptake in the vessel wall.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18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600" b="0" dirty="0" err="1">
                <a:latin typeface="Helvetica" pitchFamily="34" charset="0"/>
                <a:cs typeface="Helvetica" pitchFamily="34" charset="0"/>
              </a:rPr>
              <a:t>Carotid</a:t>
            </a:r>
            <a:r>
              <a:rPr lang="fr-FR" sz="2600" b="0" dirty="0">
                <a:latin typeface="Helvetica" pitchFamily="34" charset="0"/>
                <a:cs typeface="Helvetica" pitchFamily="34" charset="0"/>
              </a:rPr>
              <a:t> FDG-PET/MR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913" r="19981"/>
          <a:stretch/>
        </p:blipFill>
        <p:spPr>
          <a:xfrm>
            <a:off x="166567" y="1958965"/>
            <a:ext cx="2742770" cy="33664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7105" b="8499"/>
          <a:stretch/>
        </p:blipFill>
        <p:spPr>
          <a:xfrm>
            <a:off x="3148867" y="1954882"/>
            <a:ext cx="5860843" cy="3386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612" y="5816112"/>
            <a:ext cx="82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Bright areas indicate inflammation(arrows), CC: Common Carotid, </a:t>
            </a:r>
            <a:r>
              <a:rPr lang="en-US" dirty="0" err="1">
                <a:solidFill>
                  <a:srgbClr val="000000"/>
                </a:solidFill>
              </a:rPr>
              <a:t>IC:Internal</a:t>
            </a:r>
            <a:r>
              <a:rPr lang="en-US" dirty="0">
                <a:solidFill>
                  <a:srgbClr val="000000"/>
                </a:solidFill>
              </a:rPr>
              <a:t> carotid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369777" y="3376246"/>
            <a:ext cx="650631" cy="17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69777" y="4358994"/>
            <a:ext cx="650631" cy="17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66943" y="4262278"/>
            <a:ext cx="650631" cy="17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08993" y="3110486"/>
            <a:ext cx="650631" cy="17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25751" y="40951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CC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8086" y="25565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IC</a:t>
            </a:r>
          </a:p>
        </p:txBody>
      </p:sp>
    </p:spTree>
    <p:extLst>
      <p:ext uri="{BB962C8B-B14F-4D97-AF65-F5344CB8AC3E}">
        <p14:creationId xmlns:p14="http://schemas.microsoft.com/office/powerpoint/2010/main" val="38240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0" dirty="0">
                <a:latin typeface="Helvetica" pitchFamily="34" charset="0"/>
                <a:cs typeface="Helvetica" pitchFamily="34" charset="0"/>
              </a:rPr>
              <a:t>Quantitative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 rotWithShape="1">
          <a:blip r:embed="rId2"/>
          <a:srcRect t="7105" b="8499"/>
          <a:stretch/>
        </p:blipFill>
        <p:spPr>
          <a:xfrm>
            <a:off x="1221075" y="2497416"/>
            <a:ext cx="2713082" cy="15678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75072" y="2971417"/>
            <a:ext cx="86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75072" y="3839518"/>
            <a:ext cx="86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34872" y="3188442"/>
            <a:ext cx="86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58022" y="3405467"/>
            <a:ext cx="86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27157" y="3622492"/>
            <a:ext cx="86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278790" y="2913543"/>
            <a:ext cx="93994" cy="1006998"/>
          </a:xfrm>
          <a:custGeom>
            <a:avLst/>
            <a:gdLst>
              <a:gd name="connsiteX0" fmla="*/ 24546 w 93994"/>
              <a:gd name="connsiteY0" fmla="*/ 0 h 1006998"/>
              <a:gd name="connsiteX1" fmla="*/ 36121 w 93994"/>
              <a:gd name="connsiteY1" fmla="*/ 69448 h 1006998"/>
              <a:gd name="connsiteX2" fmla="*/ 59270 w 93994"/>
              <a:gd name="connsiteY2" fmla="*/ 138896 h 1006998"/>
              <a:gd name="connsiteX3" fmla="*/ 70845 w 93994"/>
              <a:gd name="connsiteY3" fmla="*/ 219919 h 1006998"/>
              <a:gd name="connsiteX4" fmla="*/ 82419 w 93994"/>
              <a:gd name="connsiteY4" fmla="*/ 266218 h 1006998"/>
              <a:gd name="connsiteX5" fmla="*/ 93994 w 93994"/>
              <a:gd name="connsiteY5" fmla="*/ 474562 h 1006998"/>
              <a:gd name="connsiteX6" fmla="*/ 82419 w 93994"/>
              <a:gd name="connsiteY6" fmla="*/ 659757 h 1006998"/>
              <a:gd name="connsiteX7" fmla="*/ 59270 w 93994"/>
              <a:gd name="connsiteY7" fmla="*/ 694481 h 1006998"/>
              <a:gd name="connsiteX8" fmla="*/ 36121 w 93994"/>
              <a:gd name="connsiteY8" fmla="*/ 763929 h 1006998"/>
              <a:gd name="connsiteX9" fmla="*/ 24546 w 93994"/>
              <a:gd name="connsiteY9" fmla="*/ 798653 h 1006998"/>
              <a:gd name="connsiteX10" fmla="*/ 12971 w 93994"/>
              <a:gd name="connsiteY10" fmla="*/ 833377 h 1006998"/>
              <a:gd name="connsiteX11" fmla="*/ 1397 w 93994"/>
              <a:gd name="connsiteY11" fmla="*/ 1006998 h 10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94" h="1006998">
                <a:moveTo>
                  <a:pt x="24546" y="0"/>
                </a:moveTo>
                <a:cubicBezTo>
                  <a:pt x="28404" y="23149"/>
                  <a:pt x="30429" y="46680"/>
                  <a:pt x="36121" y="69448"/>
                </a:cubicBezTo>
                <a:cubicBezTo>
                  <a:pt x="42039" y="93121"/>
                  <a:pt x="59270" y="138896"/>
                  <a:pt x="59270" y="138896"/>
                </a:cubicBezTo>
                <a:cubicBezTo>
                  <a:pt x="63128" y="165904"/>
                  <a:pt x="65965" y="193077"/>
                  <a:pt x="70845" y="219919"/>
                </a:cubicBezTo>
                <a:cubicBezTo>
                  <a:pt x="73691" y="235570"/>
                  <a:pt x="80979" y="250375"/>
                  <a:pt x="82419" y="266218"/>
                </a:cubicBezTo>
                <a:cubicBezTo>
                  <a:pt x="88716" y="335487"/>
                  <a:pt x="90136" y="405114"/>
                  <a:pt x="93994" y="474562"/>
                </a:cubicBezTo>
                <a:cubicBezTo>
                  <a:pt x="90136" y="536294"/>
                  <a:pt x="92066" y="598662"/>
                  <a:pt x="82419" y="659757"/>
                </a:cubicBezTo>
                <a:cubicBezTo>
                  <a:pt x="80249" y="673498"/>
                  <a:pt x="64920" y="681769"/>
                  <a:pt x="59270" y="694481"/>
                </a:cubicBezTo>
                <a:cubicBezTo>
                  <a:pt x="49360" y="716779"/>
                  <a:pt x="43837" y="740780"/>
                  <a:pt x="36121" y="763929"/>
                </a:cubicBezTo>
                <a:lnTo>
                  <a:pt x="24546" y="798653"/>
                </a:lnTo>
                <a:lnTo>
                  <a:pt x="12971" y="833377"/>
                </a:lnTo>
                <a:cubicBezTo>
                  <a:pt x="0" y="976069"/>
                  <a:pt x="1397" y="918083"/>
                  <a:pt x="1397" y="10069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55800" y="2235806"/>
            <a:ext cx="1121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34" charset="0"/>
                <a:cs typeface="Helvetica" pitchFamily="34" charset="0"/>
              </a:rPr>
              <a:t>Right Carotid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2734" y="2235806"/>
            <a:ext cx="1121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34" charset="0"/>
                <a:cs typeface="Helvetica" pitchFamily="34" charset="0"/>
              </a:rPr>
              <a:t>Left Carotid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7449" y="4065250"/>
            <a:ext cx="3083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34" charset="0"/>
                <a:cs typeface="Helvetica" pitchFamily="34" charset="0"/>
              </a:rPr>
              <a:t>PET signal analyzed 1 cm above and below carotid bifurcation in internal and common carotid artery.  Regions of interest drawn on axial slices from MR angiogram</a:t>
            </a:r>
          </a:p>
        </p:txBody>
      </p:sp>
      <p:pic>
        <p:nvPicPr>
          <p:cNvPr id="26" name="Picture 25" descr="derm_lf_fdg_mr_arch_carot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03" y="2361415"/>
            <a:ext cx="1506279" cy="186128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13354" y="2812523"/>
            <a:ext cx="335666" cy="32894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99777" y="2099805"/>
            <a:ext cx="1121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34" charset="0"/>
                <a:cs typeface="Helvetica" pitchFamily="34" charset="0"/>
              </a:rPr>
              <a:t>Aorta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6946" y="4252375"/>
            <a:ext cx="269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34" charset="0"/>
                <a:cs typeface="Helvetica" pitchFamily="34" charset="0"/>
              </a:rPr>
              <a:t>PET signal analyzed  in ascending aorta in a segment spanning 1 cm above aortic root.  Regions of interest drawn on axial MR anatomical imaging.</a:t>
            </a:r>
          </a:p>
        </p:txBody>
      </p:sp>
    </p:spTree>
    <p:extLst>
      <p:ext uri="{BB962C8B-B14F-4D97-AF65-F5344CB8AC3E}">
        <p14:creationId xmlns:p14="http://schemas.microsoft.com/office/powerpoint/2010/main" val="210238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187</Words>
  <Application>Microsoft Office PowerPoint</Application>
  <PresentationFormat>On-screen Show (4:3)</PresentationFormat>
  <Paragraphs>90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MountSinai</vt:lpstr>
      <vt:lpstr>1_MountSinai</vt:lpstr>
      <vt:lpstr>MESA-PET</vt:lpstr>
      <vt:lpstr>PowerPoint Presentation</vt:lpstr>
      <vt:lpstr>PowerPoint Presentation</vt:lpstr>
      <vt:lpstr>Carotid FDG-PET/MR</vt:lpstr>
      <vt:lpstr>Quantitative Analysis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Shea, Steven J C.</dc:creator>
  <cp:lastModifiedBy>Shea, Steven J C.</cp:lastModifiedBy>
  <cp:revision>8</cp:revision>
  <dcterms:created xsi:type="dcterms:W3CDTF">2016-03-21T13:35:13Z</dcterms:created>
  <dcterms:modified xsi:type="dcterms:W3CDTF">2016-03-21T14:43:04Z</dcterms:modified>
</cp:coreProperties>
</file>