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611" r:id="rId1"/>
    <p:sldMasterId id="2147484736" r:id="rId2"/>
    <p:sldMasterId id="2147484938" r:id="rId3"/>
    <p:sldMasterId id="2147484951" r:id="rId4"/>
    <p:sldMasterId id="2147485039" r:id="rId5"/>
    <p:sldMasterId id="2147485064" r:id="rId6"/>
    <p:sldMasterId id="2147485185" r:id="rId7"/>
  </p:sldMasterIdLst>
  <p:notesMasterIdLst>
    <p:notesMasterId r:id="rId37"/>
  </p:notesMasterIdLst>
  <p:handoutMasterIdLst>
    <p:handoutMasterId r:id="rId38"/>
  </p:handoutMasterIdLst>
  <p:sldIdLst>
    <p:sldId id="2354" r:id="rId8"/>
    <p:sldId id="2628" r:id="rId9"/>
    <p:sldId id="2525" r:id="rId10"/>
    <p:sldId id="2629" r:id="rId11"/>
    <p:sldId id="2630" r:id="rId12"/>
    <p:sldId id="2597" r:id="rId13"/>
    <p:sldId id="2615" r:id="rId14"/>
    <p:sldId id="2616" r:id="rId15"/>
    <p:sldId id="2617" r:id="rId16"/>
    <p:sldId id="2618" r:id="rId17"/>
    <p:sldId id="2625" r:id="rId18"/>
    <p:sldId id="2622" r:id="rId19"/>
    <p:sldId id="2623" r:id="rId20"/>
    <p:sldId id="2624" r:id="rId21"/>
    <p:sldId id="2626" r:id="rId22"/>
    <p:sldId id="2627" r:id="rId23"/>
    <p:sldId id="2619" r:id="rId24"/>
    <p:sldId id="2620" r:id="rId25"/>
    <p:sldId id="2633" r:id="rId26"/>
    <p:sldId id="2634" r:id="rId27"/>
    <p:sldId id="2631" r:id="rId28"/>
    <p:sldId id="2638" r:id="rId29"/>
    <p:sldId id="2632" r:id="rId30"/>
    <p:sldId id="2636" r:id="rId31"/>
    <p:sldId id="2637" r:id="rId32"/>
    <p:sldId id="2639" r:id="rId33"/>
    <p:sldId id="2532" r:id="rId34"/>
    <p:sldId id="2533" r:id="rId35"/>
    <p:sldId id="2065" r:id="rId3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2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3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4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526" algn="l" defTabSz="91421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630" algn="l" defTabSz="91421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736" algn="l" defTabSz="91421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841" algn="l" defTabSz="91421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43"/>
    <a:srgbClr val="00FF00"/>
    <a:srgbClr val="00003A"/>
    <a:srgbClr val="0000CC"/>
    <a:srgbClr val="000076"/>
    <a:srgbClr val="65AA7C"/>
    <a:srgbClr val="0000AA"/>
    <a:srgbClr val="FFFF99"/>
    <a:srgbClr val="D4E9FC"/>
    <a:srgbClr val="E0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0" autoAdjust="0"/>
    <p:restoredTop sz="94549" autoAdjust="0"/>
  </p:normalViewPr>
  <p:slideViewPr>
    <p:cSldViewPr snapToGrid="0">
      <p:cViewPr varScale="1">
        <p:scale>
          <a:sx n="90" d="100"/>
          <a:sy n="90" d="100"/>
        </p:scale>
        <p:origin x="-1480" y="-112"/>
      </p:cViewPr>
      <p:guideLst>
        <p:guide orient="horz" pos="287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22C885-3A70-5E49-80E1-53A78F01BF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EBEF1A-EFCC-8F46-8F72-5326904572C3}">
      <dgm:prSet phldrT="[Text]"/>
      <dgm:spPr>
        <a:solidFill>
          <a:srgbClr val="0000FF"/>
        </a:solidFill>
        <a:ln w="76200" cmpd="sng">
          <a:solidFill>
            <a:srgbClr val="FFFF00"/>
          </a:solidFill>
        </a:ln>
      </dgm:spPr>
      <dgm:t>
        <a:bodyPr/>
        <a:lstStyle/>
        <a:p>
          <a:r>
            <a:rPr lang="en-US" b="1" dirty="0" smtClean="0">
              <a:solidFill>
                <a:srgbClr val="FFFF00"/>
              </a:solidFill>
              <a:latin typeface="Arial"/>
              <a:cs typeface="Arial"/>
            </a:rPr>
            <a:t>Harmonized </a:t>
          </a:r>
          <a:r>
            <a:rPr lang="en-US" b="1" dirty="0" smtClean="0">
              <a:solidFill>
                <a:srgbClr val="FFFF00"/>
              </a:solidFill>
              <a:latin typeface="Arial"/>
              <a:cs typeface="Arial"/>
            </a:rPr>
            <a:t>variables </a:t>
          </a:r>
          <a:r>
            <a:rPr lang="en-US" b="1" dirty="0" smtClean="0">
              <a:solidFill>
                <a:srgbClr val="FFFF00"/>
              </a:solidFill>
              <a:latin typeface="Arial"/>
              <a:cs typeface="Arial"/>
            </a:rPr>
            <a:t>and </a:t>
          </a:r>
          <a:r>
            <a:rPr lang="en-US" b="1" dirty="0" smtClean="0">
              <a:solidFill>
                <a:srgbClr val="FFFF00"/>
              </a:solidFill>
              <a:latin typeface="Arial"/>
              <a:cs typeface="Arial"/>
            </a:rPr>
            <a:t>outcomes</a:t>
          </a:r>
          <a:endParaRPr lang="en-US" b="1" dirty="0" smtClean="0">
            <a:solidFill>
              <a:srgbClr val="FFFF00"/>
            </a:solidFill>
            <a:latin typeface="Arial"/>
            <a:cs typeface="Arial"/>
          </a:endParaRPr>
        </a:p>
        <a:p>
          <a:r>
            <a:rPr lang="en-US" b="1" dirty="0" smtClean="0">
              <a:solidFill>
                <a:srgbClr val="FFFF00"/>
              </a:solidFill>
              <a:latin typeface="Arial"/>
              <a:cs typeface="Arial"/>
            </a:rPr>
            <a:t>Central </a:t>
          </a:r>
          <a:r>
            <a:rPr lang="en-US" b="1" dirty="0" smtClean="0">
              <a:solidFill>
                <a:srgbClr val="FFFF00"/>
              </a:solidFill>
              <a:latin typeface="Arial"/>
              <a:cs typeface="Arial"/>
            </a:rPr>
            <a:t>database </a:t>
          </a:r>
          <a:endParaRPr lang="en-US" b="1" dirty="0">
            <a:solidFill>
              <a:srgbClr val="FFFF00"/>
            </a:solidFill>
            <a:latin typeface="Arial"/>
            <a:cs typeface="Arial"/>
          </a:endParaRPr>
        </a:p>
      </dgm:t>
    </dgm:pt>
    <dgm:pt modelId="{8794CE8A-E0D9-6949-8094-F1D307B1ECDB}" type="parTrans" cxnId="{E67501B8-8B6A-3D43-8CC6-D3B7C0864C45}">
      <dgm:prSet/>
      <dgm:spPr/>
      <dgm:t>
        <a:bodyPr/>
        <a:lstStyle/>
        <a:p>
          <a:endParaRPr lang="en-US"/>
        </a:p>
      </dgm:t>
    </dgm:pt>
    <dgm:pt modelId="{B6A4640D-60F1-8B4F-A8FE-51FAFDBB5540}" type="sibTrans" cxnId="{E67501B8-8B6A-3D43-8CC6-D3B7C0864C45}">
      <dgm:prSet/>
      <dgm:spPr/>
      <dgm:t>
        <a:bodyPr/>
        <a:lstStyle/>
        <a:p>
          <a:endParaRPr lang="en-US"/>
        </a:p>
      </dgm:t>
    </dgm:pt>
    <dgm:pt modelId="{A930A1A8-BDC6-5E4A-B579-20264EBFB0C0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414F0E8-EAC4-D746-8F9F-741843222600}" type="parTrans" cxnId="{572378CB-2B87-374F-9BDC-14CFAD0512FE}">
      <dgm:prSet/>
      <dgm:spPr>
        <a:solidFill>
          <a:srgbClr val="0000FF"/>
        </a:solidFill>
        <a:ln w="38100" cmpd="sng"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4C9B86E7-21E0-6743-A23E-4A6A5696D584}" type="sibTrans" cxnId="{572378CB-2B87-374F-9BDC-14CFAD0512FE}">
      <dgm:prSet/>
      <dgm:spPr/>
      <dgm:t>
        <a:bodyPr/>
        <a:lstStyle/>
        <a:p>
          <a:endParaRPr lang="en-US"/>
        </a:p>
      </dgm:t>
    </dgm:pt>
    <dgm:pt modelId="{48C70443-7669-4147-BA67-192EDE926541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/>
          </a:r>
          <a:br>
            <a:rPr lang="en-US" dirty="0" smtClean="0"/>
          </a:br>
          <a:endParaRPr lang="en-US" dirty="0"/>
        </a:p>
      </dgm:t>
    </dgm:pt>
    <dgm:pt modelId="{732A7A67-91CB-8A44-973E-1F1A930DD3A2}" type="parTrans" cxnId="{F323D7E7-C637-B043-97F4-2D7440CDBF7E}">
      <dgm:prSet/>
      <dgm:spPr>
        <a:solidFill>
          <a:srgbClr val="0000FF"/>
        </a:solidFill>
        <a:ln w="38100" cmpd="sng"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78E18FB9-16E1-1949-B333-3DC8033462FA}" type="sibTrans" cxnId="{F323D7E7-C637-B043-97F4-2D7440CDBF7E}">
      <dgm:prSet/>
      <dgm:spPr/>
      <dgm:t>
        <a:bodyPr/>
        <a:lstStyle/>
        <a:p>
          <a:endParaRPr lang="en-US"/>
        </a:p>
      </dgm:t>
    </dgm:pt>
    <dgm:pt modelId="{80037D66-E13B-9F4C-A896-EB4AEFD08E2D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 smtClean="0"/>
            <a:t/>
          </a:r>
          <a:br>
            <a:rPr lang="en-US" dirty="0" smtClean="0"/>
          </a:br>
          <a:endParaRPr lang="en-US" dirty="0"/>
        </a:p>
      </dgm:t>
    </dgm:pt>
    <dgm:pt modelId="{A5D828C2-857B-9E47-833F-CF325B400BE2}" type="parTrans" cxnId="{D27C9465-2B5E-BB4C-96A6-886F4DB1B047}">
      <dgm:prSet/>
      <dgm:spPr>
        <a:solidFill>
          <a:srgbClr val="0000FF"/>
        </a:solidFill>
        <a:ln w="38100" cmpd="sng"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BE92783F-C8C6-3448-B021-EF025140E0CF}" type="sibTrans" cxnId="{D27C9465-2B5E-BB4C-96A6-886F4DB1B047}">
      <dgm:prSet/>
      <dgm:spPr/>
      <dgm:t>
        <a:bodyPr/>
        <a:lstStyle/>
        <a:p>
          <a:endParaRPr lang="en-US"/>
        </a:p>
      </dgm:t>
    </dgm:pt>
    <dgm:pt modelId="{A4A528A4-6773-D743-B046-01E9B1AF1470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 cmpd="sng">
          <a:noFill/>
        </a:ln>
        <a:effectLst/>
      </dgm:spPr>
      <dgm:t>
        <a:bodyPr/>
        <a:lstStyle/>
        <a:p>
          <a:r>
            <a:rPr lang="en-US" dirty="0" smtClean="0"/>
            <a:t/>
          </a:r>
          <a:br>
            <a:rPr lang="en-US" dirty="0" smtClean="0"/>
          </a:br>
          <a:endParaRPr lang="en-US" dirty="0"/>
        </a:p>
      </dgm:t>
    </dgm:pt>
    <dgm:pt modelId="{A7E3BB55-5867-7840-978C-10381A882173}" type="parTrans" cxnId="{1591057B-3680-BD40-AE01-C6080BB9AEB4}">
      <dgm:prSet/>
      <dgm:spPr>
        <a:solidFill>
          <a:srgbClr val="0000FF"/>
        </a:solidFill>
        <a:ln w="38100" cmpd="sng"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D3065072-7629-7D4E-8153-35A7ED7C8246}" type="sibTrans" cxnId="{1591057B-3680-BD40-AE01-C6080BB9AEB4}">
      <dgm:prSet/>
      <dgm:spPr/>
      <dgm:t>
        <a:bodyPr/>
        <a:lstStyle/>
        <a:p>
          <a:endParaRPr lang="en-US"/>
        </a:p>
      </dgm:t>
    </dgm:pt>
    <dgm:pt modelId="{36EC308B-0598-1C44-B715-33545BBA58A9}" type="pres">
      <dgm:prSet presAssocID="{2622C885-3A70-5E49-80E1-53A78F01BF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BFC36C-E471-3F43-8248-2CF3458D68DF}" type="pres">
      <dgm:prSet presAssocID="{6DEBEF1A-EFCC-8F46-8F72-5326904572C3}" presName="centerShape" presStyleLbl="node0" presStyleIdx="0" presStyleCnt="1" custScaleX="184330"/>
      <dgm:spPr/>
      <dgm:t>
        <a:bodyPr/>
        <a:lstStyle/>
        <a:p>
          <a:endParaRPr lang="en-US"/>
        </a:p>
      </dgm:t>
    </dgm:pt>
    <dgm:pt modelId="{9D8D95C6-6C8D-EB49-8D35-D9D57182718E}" type="pres">
      <dgm:prSet presAssocID="{3414F0E8-EAC4-D746-8F9F-741843222600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3AB09A39-2CA5-A842-B70D-C66D46844EEF}" type="pres">
      <dgm:prSet presAssocID="{A930A1A8-BDC6-5E4A-B579-20264EBFB0C0}" presName="node" presStyleLbl="node1" presStyleIdx="0" presStyleCnt="4" custScaleX="77333" custScaleY="81906" custRadScaleRad="127222" custRadScaleInc="-5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DB2D7C-3661-A142-990C-68A14E9E6583}" type="pres">
      <dgm:prSet presAssocID="{732A7A67-91CB-8A44-973E-1F1A930DD3A2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83767D89-40DC-9949-932F-4AE7E3A7D523}" type="pres">
      <dgm:prSet presAssocID="{48C70443-7669-4147-BA67-192EDE926541}" presName="node" presStyleLbl="node1" presStyleIdx="1" presStyleCnt="4" custScaleX="69777" custScaleY="71800" custRadScaleRad="127222" custRadScaleInc="-5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784923-84A9-1346-B0B7-3D4283389FD0}" type="pres">
      <dgm:prSet presAssocID="{A5D828C2-857B-9E47-833F-CF325B400BE2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6EFDDB27-9319-F443-9B34-1A8FC47CC1FD}" type="pres">
      <dgm:prSet presAssocID="{80037D66-E13B-9F4C-A896-EB4AEFD08E2D}" presName="node" presStyleLbl="node1" presStyleIdx="2" presStyleCnt="4" custScaleX="69777" custScaleY="71800" custRadScaleRad="127222" custRadScaleInc="-5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6C174-40CB-534E-A90A-AE9B76DC46FD}" type="pres">
      <dgm:prSet presAssocID="{A7E3BB55-5867-7840-978C-10381A882173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A57E46AE-9FA9-1C45-B53E-3A23FAFBFDA4}" type="pres">
      <dgm:prSet presAssocID="{A4A528A4-6773-D743-B046-01E9B1AF1470}" presName="node" presStyleLbl="node1" presStyleIdx="3" presStyleCnt="4" custScaleX="69777" custScaleY="71800" custRadScaleRad="127222" custRadScaleInc="-5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F637DA-EE68-F24D-A529-7D6E57E2A50E}" type="presOf" srcId="{A7E3BB55-5867-7840-978C-10381A882173}" destId="{EE26C174-40CB-534E-A90A-AE9B76DC46FD}" srcOrd="0" destOrd="0" presId="urn:microsoft.com/office/officeart/2005/8/layout/radial4"/>
    <dgm:cxn modelId="{1782C8DD-7B68-F04E-B213-EC0970B91B1A}" type="presOf" srcId="{6DEBEF1A-EFCC-8F46-8F72-5326904572C3}" destId="{33BFC36C-E471-3F43-8248-2CF3458D68DF}" srcOrd="0" destOrd="0" presId="urn:microsoft.com/office/officeart/2005/8/layout/radial4"/>
    <dgm:cxn modelId="{3D786D0B-9A2C-9F49-9E6D-3510F6404944}" type="presOf" srcId="{2622C885-3A70-5E49-80E1-53A78F01BF54}" destId="{36EC308B-0598-1C44-B715-33545BBA58A9}" srcOrd="0" destOrd="0" presId="urn:microsoft.com/office/officeart/2005/8/layout/radial4"/>
    <dgm:cxn modelId="{EA9DBB13-868B-AB4F-AD93-6B9725024F7A}" type="presOf" srcId="{732A7A67-91CB-8A44-973E-1F1A930DD3A2}" destId="{79DB2D7C-3661-A142-990C-68A14E9E6583}" srcOrd="0" destOrd="0" presId="urn:microsoft.com/office/officeart/2005/8/layout/radial4"/>
    <dgm:cxn modelId="{62EB52D2-109E-274C-8C17-73F42452E5D6}" type="presOf" srcId="{48C70443-7669-4147-BA67-192EDE926541}" destId="{83767D89-40DC-9949-932F-4AE7E3A7D523}" srcOrd="0" destOrd="0" presId="urn:microsoft.com/office/officeart/2005/8/layout/radial4"/>
    <dgm:cxn modelId="{D36CF10A-8716-4740-B9D4-3D6EA874DD0C}" type="presOf" srcId="{A4A528A4-6773-D743-B046-01E9B1AF1470}" destId="{A57E46AE-9FA9-1C45-B53E-3A23FAFBFDA4}" srcOrd="0" destOrd="0" presId="urn:microsoft.com/office/officeart/2005/8/layout/radial4"/>
    <dgm:cxn modelId="{572378CB-2B87-374F-9BDC-14CFAD0512FE}" srcId="{6DEBEF1A-EFCC-8F46-8F72-5326904572C3}" destId="{A930A1A8-BDC6-5E4A-B579-20264EBFB0C0}" srcOrd="0" destOrd="0" parTransId="{3414F0E8-EAC4-D746-8F9F-741843222600}" sibTransId="{4C9B86E7-21E0-6743-A23E-4A6A5696D584}"/>
    <dgm:cxn modelId="{8170CD80-6079-6F41-8EA9-83305C960A05}" type="presOf" srcId="{3414F0E8-EAC4-D746-8F9F-741843222600}" destId="{9D8D95C6-6C8D-EB49-8D35-D9D57182718E}" srcOrd="0" destOrd="0" presId="urn:microsoft.com/office/officeart/2005/8/layout/radial4"/>
    <dgm:cxn modelId="{E67501B8-8B6A-3D43-8CC6-D3B7C0864C45}" srcId="{2622C885-3A70-5E49-80E1-53A78F01BF54}" destId="{6DEBEF1A-EFCC-8F46-8F72-5326904572C3}" srcOrd="0" destOrd="0" parTransId="{8794CE8A-E0D9-6949-8094-F1D307B1ECDB}" sibTransId="{B6A4640D-60F1-8B4F-A8FE-51FAFDBB5540}"/>
    <dgm:cxn modelId="{F323D7E7-C637-B043-97F4-2D7440CDBF7E}" srcId="{6DEBEF1A-EFCC-8F46-8F72-5326904572C3}" destId="{48C70443-7669-4147-BA67-192EDE926541}" srcOrd="1" destOrd="0" parTransId="{732A7A67-91CB-8A44-973E-1F1A930DD3A2}" sibTransId="{78E18FB9-16E1-1949-B333-3DC8033462FA}"/>
    <dgm:cxn modelId="{D27C9465-2B5E-BB4C-96A6-886F4DB1B047}" srcId="{6DEBEF1A-EFCC-8F46-8F72-5326904572C3}" destId="{80037D66-E13B-9F4C-A896-EB4AEFD08E2D}" srcOrd="2" destOrd="0" parTransId="{A5D828C2-857B-9E47-833F-CF325B400BE2}" sibTransId="{BE92783F-C8C6-3448-B021-EF025140E0CF}"/>
    <dgm:cxn modelId="{BC39B4C9-3B8F-F545-8C4A-460601E0BBC2}" type="presOf" srcId="{A930A1A8-BDC6-5E4A-B579-20264EBFB0C0}" destId="{3AB09A39-2CA5-A842-B70D-C66D46844EEF}" srcOrd="0" destOrd="0" presId="urn:microsoft.com/office/officeart/2005/8/layout/radial4"/>
    <dgm:cxn modelId="{91FD7C90-1A0A-1449-A2A5-113CA5530293}" type="presOf" srcId="{80037D66-E13B-9F4C-A896-EB4AEFD08E2D}" destId="{6EFDDB27-9319-F443-9B34-1A8FC47CC1FD}" srcOrd="0" destOrd="0" presId="urn:microsoft.com/office/officeart/2005/8/layout/radial4"/>
    <dgm:cxn modelId="{7B63E6B5-13F7-5942-B9B4-F510BC0A991C}" type="presOf" srcId="{A5D828C2-857B-9E47-833F-CF325B400BE2}" destId="{47784923-84A9-1346-B0B7-3D4283389FD0}" srcOrd="0" destOrd="0" presId="urn:microsoft.com/office/officeart/2005/8/layout/radial4"/>
    <dgm:cxn modelId="{1591057B-3680-BD40-AE01-C6080BB9AEB4}" srcId="{6DEBEF1A-EFCC-8F46-8F72-5326904572C3}" destId="{A4A528A4-6773-D743-B046-01E9B1AF1470}" srcOrd="3" destOrd="0" parTransId="{A7E3BB55-5867-7840-978C-10381A882173}" sibTransId="{D3065072-7629-7D4E-8153-35A7ED7C8246}"/>
    <dgm:cxn modelId="{92FCD08F-6610-F342-90FC-D99F41229BA8}" type="presParOf" srcId="{36EC308B-0598-1C44-B715-33545BBA58A9}" destId="{33BFC36C-E471-3F43-8248-2CF3458D68DF}" srcOrd="0" destOrd="0" presId="urn:microsoft.com/office/officeart/2005/8/layout/radial4"/>
    <dgm:cxn modelId="{B3AC5BB0-D950-5149-AC74-C25BD6FF5A07}" type="presParOf" srcId="{36EC308B-0598-1C44-B715-33545BBA58A9}" destId="{9D8D95C6-6C8D-EB49-8D35-D9D57182718E}" srcOrd="1" destOrd="0" presId="urn:microsoft.com/office/officeart/2005/8/layout/radial4"/>
    <dgm:cxn modelId="{9C5D7DB4-49EC-5047-BA9B-22A89525A26E}" type="presParOf" srcId="{36EC308B-0598-1C44-B715-33545BBA58A9}" destId="{3AB09A39-2CA5-A842-B70D-C66D46844EEF}" srcOrd="2" destOrd="0" presId="urn:microsoft.com/office/officeart/2005/8/layout/radial4"/>
    <dgm:cxn modelId="{A4267B90-12B4-F248-8F08-F2BF104CE3C3}" type="presParOf" srcId="{36EC308B-0598-1C44-B715-33545BBA58A9}" destId="{79DB2D7C-3661-A142-990C-68A14E9E6583}" srcOrd="3" destOrd="0" presId="urn:microsoft.com/office/officeart/2005/8/layout/radial4"/>
    <dgm:cxn modelId="{097BA7C3-ED52-5A45-8888-44CE94751EF5}" type="presParOf" srcId="{36EC308B-0598-1C44-B715-33545BBA58A9}" destId="{83767D89-40DC-9949-932F-4AE7E3A7D523}" srcOrd="4" destOrd="0" presId="urn:microsoft.com/office/officeart/2005/8/layout/radial4"/>
    <dgm:cxn modelId="{E08310A2-9A57-1D47-8163-CC74C4C4DE3B}" type="presParOf" srcId="{36EC308B-0598-1C44-B715-33545BBA58A9}" destId="{47784923-84A9-1346-B0B7-3D4283389FD0}" srcOrd="5" destOrd="0" presId="urn:microsoft.com/office/officeart/2005/8/layout/radial4"/>
    <dgm:cxn modelId="{036FD04E-26B9-B949-8B1C-E78C87927520}" type="presParOf" srcId="{36EC308B-0598-1C44-B715-33545BBA58A9}" destId="{6EFDDB27-9319-F443-9B34-1A8FC47CC1FD}" srcOrd="6" destOrd="0" presId="urn:microsoft.com/office/officeart/2005/8/layout/radial4"/>
    <dgm:cxn modelId="{898FA7F2-9A02-DF46-AB7E-E4A89D1AB606}" type="presParOf" srcId="{36EC308B-0598-1C44-B715-33545BBA58A9}" destId="{EE26C174-40CB-534E-A90A-AE9B76DC46FD}" srcOrd="7" destOrd="0" presId="urn:microsoft.com/office/officeart/2005/8/layout/radial4"/>
    <dgm:cxn modelId="{E1E2CABA-43D6-8445-A40E-64B950D9E551}" type="presParOf" srcId="{36EC308B-0598-1C44-B715-33545BBA58A9}" destId="{A57E46AE-9FA9-1C45-B53E-3A23FAFBFDA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FC36C-E471-3F43-8248-2CF3458D68DF}">
      <dsp:nvSpPr>
        <dsp:cNvPr id="0" name=""/>
        <dsp:cNvSpPr/>
      </dsp:nvSpPr>
      <dsp:spPr>
        <a:xfrm>
          <a:off x="2778810" y="1972944"/>
          <a:ext cx="3657597" cy="1984265"/>
        </a:xfrm>
        <a:prstGeom prst="ellipse">
          <a:avLst/>
        </a:prstGeom>
        <a:solidFill>
          <a:srgbClr val="0000FF"/>
        </a:solidFill>
        <a:ln w="76200" cmpd="sng"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rgbClr val="FFFF00"/>
              </a:solidFill>
              <a:latin typeface="Arial"/>
              <a:cs typeface="Arial"/>
            </a:rPr>
            <a:t>Harmonized </a:t>
          </a:r>
          <a:r>
            <a:rPr lang="en-US" sz="2200" b="1" kern="1200" dirty="0" smtClean="0">
              <a:solidFill>
                <a:srgbClr val="FFFF00"/>
              </a:solidFill>
              <a:latin typeface="Arial"/>
              <a:cs typeface="Arial"/>
            </a:rPr>
            <a:t>variables </a:t>
          </a:r>
          <a:r>
            <a:rPr lang="en-US" sz="2200" b="1" kern="1200" dirty="0" smtClean="0">
              <a:solidFill>
                <a:srgbClr val="FFFF00"/>
              </a:solidFill>
              <a:latin typeface="Arial"/>
              <a:cs typeface="Arial"/>
            </a:rPr>
            <a:t>and </a:t>
          </a:r>
          <a:r>
            <a:rPr lang="en-US" sz="2200" b="1" kern="1200" dirty="0" smtClean="0">
              <a:solidFill>
                <a:srgbClr val="FFFF00"/>
              </a:solidFill>
              <a:latin typeface="Arial"/>
              <a:cs typeface="Arial"/>
            </a:rPr>
            <a:t>outcomes</a:t>
          </a:r>
          <a:endParaRPr lang="en-US" sz="2200" b="1" kern="1200" dirty="0" smtClean="0">
            <a:solidFill>
              <a:srgbClr val="FFFF00"/>
            </a:solidFill>
            <a:latin typeface="Arial"/>
            <a:cs typeface="Arial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rgbClr val="FFFF00"/>
              </a:solidFill>
              <a:latin typeface="Arial"/>
              <a:cs typeface="Arial"/>
            </a:rPr>
            <a:t>Central </a:t>
          </a:r>
          <a:r>
            <a:rPr lang="en-US" sz="2200" b="1" kern="1200" dirty="0" smtClean="0">
              <a:solidFill>
                <a:srgbClr val="FFFF00"/>
              </a:solidFill>
              <a:latin typeface="Arial"/>
              <a:cs typeface="Arial"/>
            </a:rPr>
            <a:t>database </a:t>
          </a:r>
          <a:endParaRPr lang="en-US" sz="2200" b="1" kern="1200" dirty="0">
            <a:solidFill>
              <a:srgbClr val="FFFF00"/>
            </a:solidFill>
            <a:latin typeface="Arial"/>
            <a:cs typeface="Arial"/>
          </a:endParaRPr>
        </a:p>
      </dsp:txBody>
      <dsp:txXfrm>
        <a:off x="3314453" y="2263533"/>
        <a:ext cx="2586311" cy="1403087"/>
      </dsp:txXfrm>
    </dsp:sp>
    <dsp:sp modelId="{9D8D95C6-6C8D-EB49-8D35-D9D57182718E}">
      <dsp:nvSpPr>
        <dsp:cNvPr id="0" name=""/>
        <dsp:cNvSpPr/>
      </dsp:nvSpPr>
      <dsp:spPr>
        <a:xfrm rot="11564352">
          <a:off x="1417645" y="2123681"/>
          <a:ext cx="1437948" cy="565515"/>
        </a:xfrm>
        <a:prstGeom prst="leftArrow">
          <a:avLst>
            <a:gd name="adj1" fmla="val 60000"/>
            <a:gd name="adj2" fmla="val 50000"/>
          </a:avLst>
        </a:prstGeom>
        <a:solidFill>
          <a:srgbClr val="0000FF"/>
        </a:solidFill>
        <a:ln w="38100" cmpd="sng"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B09A39-2CA5-A842-B70D-C66D46844EEF}">
      <dsp:nvSpPr>
        <dsp:cNvPr id="0" name=""/>
        <dsp:cNvSpPr/>
      </dsp:nvSpPr>
      <dsp:spPr>
        <a:xfrm>
          <a:off x="706459" y="1630307"/>
          <a:ext cx="1457767" cy="12351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742636" y="1666484"/>
        <a:ext cx="1385413" cy="1162822"/>
      </dsp:txXfrm>
    </dsp:sp>
    <dsp:sp modelId="{79DB2D7C-3661-A142-990C-68A14E9E6583}">
      <dsp:nvSpPr>
        <dsp:cNvPr id="0" name=""/>
        <dsp:cNvSpPr/>
      </dsp:nvSpPr>
      <dsp:spPr>
        <a:xfrm rot="14305405">
          <a:off x="2726235" y="959111"/>
          <a:ext cx="1644438" cy="565515"/>
        </a:xfrm>
        <a:prstGeom prst="leftArrow">
          <a:avLst>
            <a:gd name="adj1" fmla="val 60000"/>
            <a:gd name="adj2" fmla="val 50000"/>
          </a:avLst>
        </a:prstGeom>
        <a:solidFill>
          <a:srgbClr val="0000FF"/>
        </a:solidFill>
        <a:ln w="38100" cmpd="sng"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767D89-40DC-9949-932F-4AE7E3A7D523}">
      <dsp:nvSpPr>
        <dsp:cNvPr id="0" name=""/>
        <dsp:cNvSpPr/>
      </dsp:nvSpPr>
      <dsp:spPr>
        <a:xfrm>
          <a:off x="2460242" y="0"/>
          <a:ext cx="1315333" cy="10827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/>
          </a:r>
          <a:br>
            <a:rPr lang="en-US" sz="3100" kern="1200" dirty="0" smtClean="0"/>
          </a:br>
          <a:endParaRPr lang="en-US" sz="3100" kern="1200" dirty="0"/>
        </a:p>
      </dsp:txBody>
      <dsp:txXfrm>
        <a:off x="2491955" y="31713"/>
        <a:ext cx="1251907" cy="1019348"/>
      </dsp:txXfrm>
    </dsp:sp>
    <dsp:sp modelId="{47784923-84A9-1346-B0B7-3D4283389FD0}">
      <dsp:nvSpPr>
        <dsp:cNvPr id="0" name=""/>
        <dsp:cNvSpPr/>
      </dsp:nvSpPr>
      <dsp:spPr>
        <a:xfrm rot="17844919">
          <a:off x="4723084" y="952565"/>
          <a:ext cx="1563460" cy="565515"/>
        </a:xfrm>
        <a:prstGeom prst="leftArrow">
          <a:avLst>
            <a:gd name="adj1" fmla="val 60000"/>
            <a:gd name="adj2" fmla="val 50000"/>
          </a:avLst>
        </a:prstGeom>
        <a:solidFill>
          <a:srgbClr val="0000FF"/>
        </a:solidFill>
        <a:ln w="38100" cmpd="sng"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FDDB27-9319-F443-9B34-1A8FC47CC1FD}">
      <dsp:nvSpPr>
        <dsp:cNvPr id="0" name=""/>
        <dsp:cNvSpPr/>
      </dsp:nvSpPr>
      <dsp:spPr>
        <a:xfrm>
          <a:off x="5207086" y="0"/>
          <a:ext cx="1315333" cy="10827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/>
          </a:r>
          <a:br>
            <a:rPr lang="en-US" sz="3100" kern="1200" dirty="0" smtClean="0"/>
          </a:br>
          <a:endParaRPr lang="en-US" sz="3100" kern="1200" dirty="0"/>
        </a:p>
      </dsp:txBody>
      <dsp:txXfrm>
        <a:off x="5238799" y="31713"/>
        <a:ext cx="1251907" cy="1019348"/>
      </dsp:txXfrm>
    </dsp:sp>
    <dsp:sp modelId="{EE26C174-40CB-534E-A90A-AE9B76DC46FD}">
      <dsp:nvSpPr>
        <dsp:cNvPr id="0" name=""/>
        <dsp:cNvSpPr/>
      </dsp:nvSpPr>
      <dsp:spPr>
        <a:xfrm rot="20564352">
          <a:off x="6244246" y="1940279"/>
          <a:ext cx="1503060" cy="565515"/>
        </a:xfrm>
        <a:prstGeom prst="leftArrow">
          <a:avLst>
            <a:gd name="adj1" fmla="val 60000"/>
            <a:gd name="adj2" fmla="val 50000"/>
          </a:avLst>
        </a:prstGeom>
        <a:solidFill>
          <a:srgbClr val="0000FF"/>
        </a:solidFill>
        <a:ln w="38100" cmpd="sng"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7E46AE-9FA9-1C45-B53E-3A23FAFBFDA4}">
      <dsp:nvSpPr>
        <dsp:cNvPr id="0" name=""/>
        <dsp:cNvSpPr/>
      </dsp:nvSpPr>
      <dsp:spPr>
        <a:xfrm>
          <a:off x="7055794" y="1458655"/>
          <a:ext cx="1315333" cy="10827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mpd="sng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/>
          </a:r>
          <a:br>
            <a:rPr lang="en-US" sz="3100" kern="1200" dirty="0" smtClean="0"/>
          </a:br>
          <a:endParaRPr lang="en-US" sz="3100" kern="1200" dirty="0"/>
        </a:p>
      </dsp:txBody>
      <dsp:txXfrm>
        <a:off x="7087507" y="1490368"/>
        <a:ext cx="1251907" cy="1019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CA630240-47B5-4169-93E7-600638ABB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97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5BC79413-06C0-4890-BCA6-C73EF9710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9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071442-C976-4DCE-8B4F-10E49484F084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Talk about the clinic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30" indent="-275434"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738" indent="-220348"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2433" indent="-220348"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3128" indent="-220348"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382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451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521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90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8135FD-C55B-E44C-B440-8F3B193A0910}" type="slidenum">
              <a:rPr lang="en-US" sz="1300"/>
              <a:pPr eaLnBrk="1" hangingPunct="1"/>
              <a:t>24</a:t>
            </a:fld>
            <a:endParaRPr lang="en-US" sz="13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30" indent="-275434"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738" indent="-220348"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2433" indent="-220348"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3128" indent="-220348" defTabSz="92270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382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451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521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90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8135FD-C55B-E44C-B440-8F3B193A0910}" type="slidenum">
              <a:rPr lang="en-US" sz="1300"/>
              <a:pPr eaLnBrk="1" hangingPunct="1"/>
              <a:t>25</a:t>
            </a:fld>
            <a:endParaRPr lang="en-US" sz="13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31DFC-3656-4B67-997B-271F861FB443}" type="slidenum">
              <a:rPr lang="en-US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717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31DFC-3656-4B67-997B-271F861FB443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717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14C69-0ED2-45F7-A7A4-0E817DB1F589}" type="slidenum">
              <a:rPr lang="en-US"/>
              <a:pPr/>
              <a:t>29</a:t>
            </a:fld>
            <a:endParaRPr lang="en-US"/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6425"/>
            <a:ext cx="5486400" cy="41814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0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9443" indent="-272863" defTabSz="9140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91451" indent="-218290" defTabSz="9140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28031" indent="-218290" defTabSz="9140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64611" indent="-218290" defTabSz="9140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01192" indent="-218290" defTabSz="91409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37772" indent="-218290" defTabSz="91409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74352" indent="-218290" defTabSz="91409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10932" indent="-218290" defTabSz="91409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A24876-D622-8F4E-BC2F-CCB6ABD65ACE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2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2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C47CC1-E2B4-1746-93D0-8477CAAE1123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60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C79413-06C0-4890-BCA6-C73EF9710A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9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7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5100"/>
            <a:ext cx="2057400" cy="5595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5100"/>
            <a:ext cx="6019800" cy="5595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9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65100"/>
            <a:ext cx="8229600" cy="559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4"/>
            <a:ext cx="4038600" cy="2003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4"/>
            <a:ext cx="4038600" cy="2003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56027"/>
            <a:ext cx="4038600" cy="2005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56027"/>
            <a:ext cx="4038600" cy="2005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0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36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10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718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6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6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15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59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8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0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351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838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8857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09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5100"/>
            <a:ext cx="2057400" cy="5595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5100"/>
            <a:ext cx="6019800" cy="5595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51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65100"/>
            <a:ext cx="8229600" cy="559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56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1608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3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003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003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56025"/>
            <a:ext cx="4038600" cy="2005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56025"/>
            <a:ext cx="4038600" cy="2005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3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160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60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70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160838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0194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399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25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657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372288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604963"/>
            <a:ext cx="4095750" cy="501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88" y="1604963"/>
            <a:ext cx="4097337" cy="501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1547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967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632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06802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71600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39421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1272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6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6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64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0838" y="142875"/>
            <a:ext cx="2122487" cy="64785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1788" y="142875"/>
            <a:ext cx="6216650" cy="647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9330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88" y="142875"/>
            <a:ext cx="8342312" cy="1223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604963"/>
            <a:ext cx="8345487" cy="50165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90074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3160713"/>
          </a:xfrm>
          <a:prstGeom prst="rect">
            <a:avLst/>
          </a:prstGeom>
          <a:gradFill rotWithShape="1">
            <a:gsLst>
              <a:gs pos="0">
                <a:srgbClr val="F4F4F4"/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651875" y="6269038"/>
            <a:ext cx="180975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0488" tIns="44450" rIns="90488" bIns="4445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15000"/>
              </a:spcBef>
              <a:spcAft>
                <a:spcPct val="20000"/>
              </a:spcAft>
              <a:defRPr/>
            </a:pPr>
            <a:endParaRPr lang="en-US" sz="1600" b="1" smtClean="0">
              <a:solidFill>
                <a:srgbClr val="000000"/>
              </a:solidFill>
            </a:endParaRPr>
          </a:p>
        </p:txBody>
      </p:sp>
      <p:pic>
        <p:nvPicPr>
          <p:cNvPr id="6" name="Picture 4" descr="TREAT-W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69863"/>
            <a:ext cx="22161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59138"/>
            <a:ext cx="7629525" cy="2379662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666750"/>
            <a:ext cx="7589838" cy="2436813"/>
          </a:xfrm>
        </p:spPr>
        <p:txBody>
          <a:bodyPr/>
          <a:lstStyle>
            <a:lvl1pPr marL="0" indent="0">
              <a:defRPr sz="440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120160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890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5316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13905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8236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718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8722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42648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12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53273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76360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469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1975" y="103188"/>
            <a:ext cx="2074863" cy="5992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3188"/>
            <a:ext cx="6073775" cy="5992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7460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25" y="103188"/>
            <a:ext cx="7453313" cy="1041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5708292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1D6275-F0FD-9248-B4E3-1F4F561298B3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75934F-A97E-7247-98F1-B4C3424EB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83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698D6D-361A-9C43-89F1-7A52E6A314E0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E00EBE-A6C6-3A4F-B0C4-FE612B69B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6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350AE1-2D5E-E244-9C5E-68349AF5E8CD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AC7551-0CBC-064E-8CB8-17A78E689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6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98A07A-025B-A443-9977-19C880AF1B87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3D876D-896D-6A42-ADCD-44B023E32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46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20B13F-18DE-DA48-A574-59C03A311535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C07D8B5-6897-1D41-8F32-2B0710EB8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33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7B0E8CE-4BBC-7C48-8C87-36B78AFB41B4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1F5A47-8161-1840-80C1-84BB1CAE2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10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93C23F-8907-F244-A3DA-8D6C65A50BFB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5F9C9E5-B533-EB47-B540-F9AB4CEC4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68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AD94A49-2555-5E4E-8BD1-4029E3B956F9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9D2A60-8332-854A-B691-4C80FF256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20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9403E36-D193-2944-9A0F-6264BB8245A7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8B69A7-48E9-124F-A7FF-B08B2EC47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1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8D6DC8-2B86-0F47-90D3-1A12143BE141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56B0527-7348-1846-94D5-FDDD51E9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82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AC9ADEC-F6F1-8B4A-9BCD-D36213950859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E37F7A2-C954-B145-8B1B-72452545F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61" indent="0" algn="ctr">
              <a:buNone/>
              <a:defRPr/>
            </a:lvl2pPr>
            <a:lvl3pPr marL="913721" indent="0" algn="ctr">
              <a:buNone/>
              <a:defRPr/>
            </a:lvl3pPr>
            <a:lvl4pPr marL="1370580" indent="0" algn="ctr">
              <a:buNone/>
              <a:defRPr/>
            </a:lvl4pPr>
            <a:lvl5pPr marL="1827441" indent="0" algn="ctr">
              <a:buNone/>
              <a:defRPr/>
            </a:lvl5pPr>
            <a:lvl6pPr marL="2284302" indent="0" algn="ctr">
              <a:buNone/>
              <a:defRPr/>
            </a:lvl6pPr>
            <a:lvl7pPr marL="2741161" indent="0" algn="ctr">
              <a:buNone/>
              <a:defRPr/>
            </a:lvl7pPr>
            <a:lvl8pPr marL="3198020" indent="0" algn="ctr">
              <a:buNone/>
              <a:defRPr/>
            </a:lvl8pPr>
            <a:lvl9pPr marL="365488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7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30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1" indent="0">
              <a:buNone/>
              <a:defRPr sz="1800"/>
            </a:lvl2pPr>
            <a:lvl3pPr marL="913721" indent="0">
              <a:buNone/>
              <a:defRPr sz="1600"/>
            </a:lvl3pPr>
            <a:lvl4pPr marL="1370580" indent="0">
              <a:buNone/>
              <a:defRPr sz="1400"/>
            </a:lvl4pPr>
            <a:lvl5pPr marL="1827441" indent="0">
              <a:buNone/>
              <a:defRPr sz="1400"/>
            </a:lvl5pPr>
            <a:lvl6pPr marL="2284302" indent="0">
              <a:buNone/>
              <a:defRPr sz="1400"/>
            </a:lvl6pPr>
            <a:lvl7pPr marL="2741161" indent="0">
              <a:buNone/>
              <a:defRPr sz="1400"/>
            </a:lvl7pPr>
            <a:lvl8pPr marL="3198020" indent="0">
              <a:buNone/>
              <a:defRPr sz="1400"/>
            </a:lvl8pPr>
            <a:lvl9pPr marL="365488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331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6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6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1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698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1" indent="0">
              <a:buNone/>
              <a:defRPr sz="2000" b="1"/>
            </a:lvl2pPr>
            <a:lvl3pPr marL="913721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1" indent="0">
              <a:buNone/>
              <a:defRPr sz="1600" b="1"/>
            </a:lvl5pPr>
            <a:lvl6pPr marL="2284302" indent="0">
              <a:buNone/>
              <a:defRPr sz="1600" b="1"/>
            </a:lvl6pPr>
            <a:lvl7pPr marL="2741161" indent="0">
              <a:buNone/>
              <a:defRPr sz="1600" b="1"/>
            </a:lvl7pPr>
            <a:lvl8pPr marL="3198020" indent="0">
              <a:buNone/>
              <a:defRPr sz="1600" b="1"/>
            </a:lvl8pPr>
            <a:lvl9pPr marL="36548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1" indent="0">
              <a:buNone/>
              <a:defRPr sz="2000" b="1"/>
            </a:lvl2pPr>
            <a:lvl3pPr marL="913721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1" indent="0">
              <a:buNone/>
              <a:defRPr sz="1600" b="1"/>
            </a:lvl5pPr>
            <a:lvl6pPr marL="2284302" indent="0">
              <a:buNone/>
              <a:defRPr sz="1600" b="1"/>
            </a:lvl6pPr>
            <a:lvl7pPr marL="2741161" indent="0">
              <a:buNone/>
              <a:defRPr sz="1600" b="1"/>
            </a:lvl7pPr>
            <a:lvl8pPr marL="3198020" indent="0">
              <a:buNone/>
              <a:defRPr sz="1600" b="1"/>
            </a:lvl8pPr>
            <a:lvl9pPr marL="36548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6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359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395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1" indent="0">
              <a:buNone/>
              <a:defRPr sz="1200"/>
            </a:lvl2pPr>
            <a:lvl3pPr marL="913721" indent="0">
              <a:buNone/>
              <a:defRPr sz="1000"/>
            </a:lvl3pPr>
            <a:lvl4pPr marL="1370580" indent="0">
              <a:buNone/>
              <a:defRPr sz="900"/>
            </a:lvl4pPr>
            <a:lvl5pPr marL="1827441" indent="0">
              <a:buNone/>
              <a:defRPr sz="900"/>
            </a:lvl5pPr>
            <a:lvl6pPr marL="2284302" indent="0">
              <a:buNone/>
              <a:defRPr sz="900"/>
            </a:lvl6pPr>
            <a:lvl7pPr marL="2741161" indent="0">
              <a:buNone/>
              <a:defRPr sz="900"/>
            </a:lvl7pPr>
            <a:lvl8pPr marL="3198020" indent="0">
              <a:buNone/>
              <a:defRPr sz="900"/>
            </a:lvl8pPr>
            <a:lvl9pPr marL="36548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330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61" indent="0">
              <a:buNone/>
              <a:defRPr sz="2800"/>
            </a:lvl2pPr>
            <a:lvl3pPr marL="913721" indent="0">
              <a:buNone/>
              <a:defRPr sz="2400"/>
            </a:lvl3pPr>
            <a:lvl4pPr marL="1370580" indent="0">
              <a:buNone/>
              <a:defRPr sz="2000"/>
            </a:lvl4pPr>
            <a:lvl5pPr marL="1827441" indent="0">
              <a:buNone/>
              <a:defRPr sz="2000"/>
            </a:lvl5pPr>
            <a:lvl6pPr marL="2284302" indent="0">
              <a:buNone/>
              <a:defRPr sz="2000"/>
            </a:lvl6pPr>
            <a:lvl7pPr marL="2741161" indent="0">
              <a:buNone/>
              <a:defRPr sz="2000"/>
            </a:lvl7pPr>
            <a:lvl8pPr marL="3198020" indent="0">
              <a:buNone/>
              <a:defRPr sz="2000"/>
            </a:lvl8pPr>
            <a:lvl9pPr marL="365488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1" indent="0">
              <a:buNone/>
              <a:defRPr sz="1200"/>
            </a:lvl2pPr>
            <a:lvl3pPr marL="913721" indent="0">
              <a:buNone/>
              <a:defRPr sz="1000"/>
            </a:lvl3pPr>
            <a:lvl4pPr marL="1370580" indent="0">
              <a:buNone/>
              <a:defRPr sz="900"/>
            </a:lvl4pPr>
            <a:lvl5pPr marL="1827441" indent="0">
              <a:buNone/>
              <a:defRPr sz="900"/>
            </a:lvl5pPr>
            <a:lvl6pPr marL="2284302" indent="0">
              <a:buNone/>
              <a:defRPr sz="900"/>
            </a:lvl6pPr>
            <a:lvl7pPr marL="2741161" indent="0">
              <a:buNone/>
              <a:defRPr sz="900"/>
            </a:lvl7pPr>
            <a:lvl8pPr marL="3198020" indent="0">
              <a:buNone/>
              <a:defRPr sz="900"/>
            </a:lvl8pPr>
            <a:lvl9pPr marL="36548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906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741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5100"/>
            <a:ext cx="2057400" cy="5595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5100"/>
            <a:ext cx="6019800" cy="5595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648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65100"/>
            <a:ext cx="8229600" cy="559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337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160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60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68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FC459-27C6-554A-A73A-61FA5E0D5F6F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3CBC7-D597-204D-A5CA-957083531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8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6479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93D97-5232-8A42-BBEE-B2DD193AD43F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3C94E-6085-A34F-9B6F-0A326EBD9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230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FFB65-DD6F-EA47-BB8B-99B8D037E3B0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FCC2B-9140-CF47-AAE5-E0D13271D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940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F32DB-67B5-7B4F-8211-043F60E4794F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671AE-3A69-AD4C-B292-1A574847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557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02B2F-0BA3-DE43-9F6F-642E632922B6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C771D-C580-3247-9AB3-6853290B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21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BD8B4-387D-3746-B062-45DEAD977F62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34809-6D16-C047-BCC0-4D7C97557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0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338F8-8A2E-464B-AF0A-CE4F87207C51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E75A6-A490-7B4F-9638-A631844ED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84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C9B4F-4F87-8545-B86F-7650FC732227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EEAD9-2A64-0148-AA8D-68B62C444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75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B33D5-D3C7-244E-976E-EA5D1810FB07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A0060-4400-E345-8F92-63BCF8AC0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79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1731-E5C9-C149-9AD7-1AF393F2EA94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FA84-34B4-EA45-BB08-244D4FB1B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671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FA0A-EDA5-C24D-A671-7D83D24753C1}" type="datetime1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91ED-BF84-E241-B3DB-4CA841BD9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1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722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78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1447800"/>
            <a:ext cx="9144000" cy="5410200"/>
          </a:xfrm>
          <a:prstGeom prst="rect">
            <a:avLst/>
          </a:prstGeom>
          <a:solidFill>
            <a:srgbClr val="0000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51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66900"/>
            <a:ext cx="82296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0" y="1363665"/>
            <a:ext cx="9144000" cy="904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 userDrawn="1"/>
        </p:nvSpPr>
        <p:spPr bwMode="auto">
          <a:xfrm>
            <a:off x="0" y="6765927"/>
            <a:ext cx="9144000" cy="920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9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  <p:sldLayoutId id="2147484623" r:id="rId12"/>
    <p:sldLayoutId id="2147485197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>
          <a:solidFill>
            <a:srgbClr val="FFFF99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—"/>
        <a:defRPr sz="2400">
          <a:solidFill>
            <a:srgbClr val="FFFF99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1447800"/>
            <a:ext cx="9144000" cy="5410200"/>
          </a:xfrm>
          <a:prstGeom prst="rect">
            <a:avLst/>
          </a:prstGeom>
          <a:solidFill>
            <a:srgbClr val="0000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51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66900"/>
            <a:ext cx="82296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0" y="1363663"/>
            <a:ext cx="9144000" cy="904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 userDrawn="1"/>
        </p:nvSpPr>
        <p:spPr bwMode="auto">
          <a:xfrm>
            <a:off x="0" y="6765925"/>
            <a:ext cx="9144000" cy="920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8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7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  <p:sldLayoutId id="2147484747" r:id="rId11"/>
    <p:sldLayoutId id="2147484748" r:id="rId12"/>
    <p:sldLayoutId id="2147484749" r:id="rId13"/>
    <p:sldLayoutId id="2147484750" r:id="rId14"/>
    <p:sldLayoutId id="2147484751" r:id="rId15"/>
    <p:sldLayoutId id="2147484752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>
          <a:solidFill>
            <a:srgbClr val="FFFF99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—"/>
        <a:defRPr sz="2400">
          <a:solidFill>
            <a:srgbClr val="FFFF99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DDDD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1">
            <a:gsLst>
              <a:gs pos="0">
                <a:srgbClr val="F4F4F4"/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cs typeface="MS PGothic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604963"/>
            <a:ext cx="83454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651875" y="6269038"/>
            <a:ext cx="180975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0488" tIns="44450" rIns="90488" bIns="4445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15000"/>
              </a:spcBef>
              <a:spcAft>
                <a:spcPct val="20000"/>
              </a:spcAft>
              <a:defRPr/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1788" y="142875"/>
            <a:ext cx="834231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0" name="Picture 6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b="4564"/>
          <a:stretch>
            <a:fillRect/>
          </a:stretch>
        </p:blipFill>
        <p:spPr bwMode="auto">
          <a:xfrm>
            <a:off x="6756400" y="0"/>
            <a:ext cx="2387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3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  <p:sldLayoutId id="2147484950" r:id="rId12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60375" indent="-317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charset="0"/>
          <a:cs typeface="MS PGothic" charset="0"/>
        </a:defRPr>
      </a:lvl6pPr>
      <a:lvl7pPr marL="917575" indent="-317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charset="0"/>
          <a:cs typeface="MS PGothic" charset="0"/>
        </a:defRPr>
      </a:lvl7pPr>
      <a:lvl8pPr marL="1374775" indent="-317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charset="0"/>
          <a:cs typeface="MS PGothic" charset="0"/>
        </a:defRPr>
      </a:lvl8pPr>
      <a:lvl9pPr marL="1831975" indent="-317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charset="0"/>
          <a:cs typeface="MS PGothic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2pPr>
      <a:lvl3pPr marL="1377950" indent="-3492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3pPr>
      <a:lvl4pPr marL="1779588" indent="-28733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4pPr>
      <a:lvl5pPr marL="21224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5pPr>
      <a:lvl6pPr marL="2579688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3036888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94088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951288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DDDD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1">
            <a:gsLst>
              <a:gs pos="0">
                <a:srgbClr val="F4F4F4"/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604963"/>
            <a:ext cx="83454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651875" y="6269038"/>
            <a:ext cx="180975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0488" tIns="44450" rIns="90488" bIns="4445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15000"/>
              </a:spcBef>
              <a:spcAft>
                <a:spcPct val="20000"/>
              </a:spcAft>
              <a:defRPr/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1788" y="142875"/>
            <a:ext cx="8342312" cy="12239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054" name="Picture 6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b="4564"/>
          <a:stretch>
            <a:fillRect/>
          </a:stretch>
        </p:blipFill>
        <p:spPr bwMode="auto">
          <a:xfrm>
            <a:off x="6756400" y="0"/>
            <a:ext cx="2387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8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2" r:id="rId1"/>
    <p:sldLayoutId id="2147484953" r:id="rId2"/>
    <p:sldLayoutId id="2147484954" r:id="rId3"/>
    <p:sldLayoutId id="2147484955" r:id="rId4"/>
    <p:sldLayoutId id="2147484956" r:id="rId5"/>
    <p:sldLayoutId id="2147484957" r:id="rId6"/>
    <p:sldLayoutId id="2147484958" r:id="rId7"/>
    <p:sldLayoutId id="2147484959" r:id="rId8"/>
    <p:sldLayoutId id="2147484960" r:id="rId9"/>
    <p:sldLayoutId id="2147484961" r:id="rId10"/>
    <p:sldLayoutId id="2147484962" r:id="rId11"/>
    <p:sldLayoutId id="2147484963" r:id="rId12"/>
    <p:sldLayoutId id="2147484964" r:id="rId13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charset="0"/>
          <a:cs typeface="MS PGothic" charset="0"/>
        </a:defRPr>
      </a:lvl1pPr>
      <a:lvl2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charset="0"/>
          <a:cs typeface="MS PGothic" charset="0"/>
        </a:defRPr>
      </a:lvl2pPr>
      <a:lvl3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charset="0"/>
          <a:cs typeface="MS PGothic" charset="0"/>
        </a:defRPr>
      </a:lvl3pPr>
      <a:lvl4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charset="0"/>
          <a:cs typeface="MS PGothic" charset="0"/>
        </a:defRPr>
      </a:lvl4pPr>
      <a:lvl5pPr marL="3175" indent="-31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charset="0"/>
          <a:cs typeface="MS PGothic" charset="0"/>
        </a:defRPr>
      </a:lvl5pPr>
      <a:lvl6pPr marL="4603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6pPr>
      <a:lvl7pPr marL="9175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7pPr>
      <a:lvl8pPr marL="13747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8pPr>
      <a:lvl9pPr marL="1831975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3200" b="1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914400" indent="-4572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v"/>
        <a:defRPr sz="2800" b="1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377950" indent="-3492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779588" indent="-28733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1224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5CCB510-9534-8740-8672-4442A05BDB86}" type="datetimeFigureOut">
              <a:rPr lang="en-US"/>
              <a:pPr>
                <a:defRPr/>
              </a:pPr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AA8805F-8299-F843-9822-0E8D5BC90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3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1447800"/>
            <a:ext cx="9144000" cy="5410200"/>
          </a:xfrm>
          <a:prstGeom prst="rect">
            <a:avLst/>
          </a:prstGeom>
          <a:solidFill>
            <a:srgbClr val="0000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3" tIns="45685" rIns="91373" bIns="45685" anchor="ctr"/>
          <a:lstStyle/>
          <a:p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51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64" tIns="45679" rIns="91364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66900"/>
            <a:ext cx="82296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64" tIns="45679" rIns="91364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363671"/>
            <a:ext cx="9144000" cy="904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3" tIns="45685" rIns="91373" bIns="45685" anchor="ctr"/>
          <a:lstStyle/>
          <a:p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6765929"/>
            <a:ext cx="9144000" cy="920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3" tIns="45685" rIns="91373" bIns="45685" anchor="ctr"/>
          <a:lstStyle/>
          <a:p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7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  <p:sldLayoutId id="2147485066" r:id="rId2"/>
    <p:sldLayoutId id="2147485067" r:id="rId3"/>
    <p:sldLayoutId id="2147485068" r:id="rId4"/>
    <p:sldLayoutId id="2147485069" r:id="rId5"/>
    <p:sldLayoutId id="2147485070" r:id="rId6"/>
    <p:sldLayoutId id="2147485071" r:id="rId7"/>
    <p:sldLayoutId id="2147485072" r:id="rId8"/>
    <p:sldLayoutId id="2147485073" r:id="rId9"/>
    <p:sldLayoutId id="2147485074" r:id="rId10"/>
    <p:sldLayoutId id="2147485075" r:id="rId11"/>
    <p:sldLayoutId id="2147485076" r:id="rId12"/>
    <p:sldLayoutId id="2147485077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5pPr>
      <a:lvl6pPr marL="45686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372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05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744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644" indent="-34264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398" indent="-28554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800">
          <a:solidFill>
            <a:srgbClr val="FFFF99"/>
          </a:solidFill>
          <a:latin typeface="+mn-lt"/>
          <a:ea typeface="ＭＳ Ｐゴシック" charset="0"/>
        </a:defRPr>
      </a:lvl2pPr>
      <a:lvl3pPr marL="1142148" indent="-228430" algn="l" rtl="0" eaLnBrk="1" fontAlgn="base" hangingPunct="1">
        <a:spcBef>
          <a:spcPct val="20000"/>
        </a:spcBef>
        <a:spcAft>
          <a:spcPct val="0"/>
        </a:spcAft>
        <a:buFont typeface="Trebuchet MS" charset="0"/>
        <a:buChar char="—"/>
        <a:defRPr sz="2400">
          <a:solidFill>
            <a:srgbClr val="FFFF99"/>
          </a:solidFill>
          <a:latin typeface="+mn-lt"/>
          <a:ea typeface="ＭＳ Ｐゴシック" charset="0"/>
        </a:defRPr>
      </a:lvl3pPr>
      <a:lvl4pPr marL="1599012" indent="-22843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  <a:ea typeface="ＭＳ Ｐゴシック" charset="0"/>
        </a:defRPr>
      </a:lvl4pPr>
      <a:lvl5pPr marL="2055870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  <a:ea typeface="ＭＳ Ｐゴシック" charset="0"/>
        </a:defRPr>
      </a:lvl5pPr>
      <a:lvl6pPr marL="2512732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69592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6452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3312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1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1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1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02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61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20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82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14000">
              <a:srgbClr val="000000"/>
            </a:gs>
            <a:gs pos="100000">
              <a:srgbClr val="06069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1A220F-C660-1B42-9E3E-E352E67FEB33}" type="datetime1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3/22/16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219322-6118-2546-B487-A81C76D85C54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5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6" r:id="rId1"/>
    <p:sldLayoutId id="2147485187" r:id="rId2"/>
    <p:sldLayoutId id="2147485188" r:id="rId3"/>
    <p:sldLayoutId id="2147485189" r:id="rId4"/>
    <p:sldLayoutId id="2147485190" r:id="rId5"/>
    <p:sldLayoutId id="2147485191" r:id="rId6"/>
    <p:sldLayoutId id="2147485192" r:id="rId7"/>
    <p:sldLayoutId id="2147485193" r:id="rId8"/>
    <p:sldLayoutId id="2147485194" r:id="rId9"/>
    <p:sldLayoutId id="2147485195" r:id="rId10"/>
    <p:sldLayoutId id="214748519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openxmlformats.org/officeDocument/2006/relationships/slideLayout" Target="../slideLayouts/slideLayout15.xml"/><Relationship Id="rId8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eart_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5913" y="0"/>
            <a:ext cx="45370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833692" y="1331830"/>
            <a:ext cx="5653087" cy="4425504"/>
          </a:xfrm>
          <a:prstGeom prst="rect">
            <a:avLst/>
          </a:prstGeom>
          <a:solidFill>
            <a:schemeClr val="tx1">
              <a:alpha val="50980"/>
            </a:schemeClr>
          </a:solidFill>
          <a:ln w="28575" cmpd="sng">
            <a:solidFill>
              <a:srgbClr val="0000FF"/>
            </a:solidFill>
            <a:miter lim="800000"/>
            <a:headEnd type="none" w="lg" len="lg"/>
            <a:tailEnd type="none" w="lg" len="med"/>
          </a:ln>
        </p:spPr>
        <p:txBody>
          <a:bodyPr wrap="none" lIns="91420" tIns="45711" rIns="91420" bIns="45711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82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423863"/>
            <a:ext cx="9144000" cy="6985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-406400" y="64731"/>
            <a:ext cx="996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algn="ctr"/>
            <a:r>
              <a:rPr lang="en-US" sz="1200" spc="600" dirty="0" smtClean="0">
                <a:solidFill>
                  <a:srgbClr val="000000"/>
                </a:solidFill>
              </a:rPr>
              <a:t>MESA STEERING COMMITTEE MEETING 2016</a:t>
            </a:r>
            <a:endParaRPr lang="en-US" sz="1200" spc="600" dirty="0">
              <a:solidFill>
                <a:srgbClr val="000000"/>
              </a:solidFill>
            </a:endParaRPr>
          </a:p>
        </p:txBody>
      </p:sp>
      <p:sp>
        <p:nvSpPr>
          <p:cNvPr id="2059272" name="Text Box 8"/>
          <p:cNvSpPr txBox="1">
            <a:spLocks noChangeArrowheads="1"/>
          </p:cNvSpPr>
          <p:nvPr/>
        </p:nvSpPr>
        <p:spPr bwMode="auto">
          <a:xfrm>
            <a:off x="2822360" y="1445259"/>
            <a:ext cx="5697636" cy="43703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10" tIns="45706" rIns="91410" bIns="45706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Risk Prediction of Heart Failure with Preserved Versus Reduced Ejection </a:t>
            </a:r>
            <a:r>
              <a:rPr lang="en-US" sz="2800" b="1" dirty="0" smtClean="0">
                <a:solidFill>
                  <a:srgbClr val="FFFF00"/>
                </a:solidFill>
              </a:rPr>
              <a:t>Fraction</a:t>
            </a:r>
          </a:p>
          <a:p>
            <a:pPr algn="ctr">
              <a:defRPr/>
            </a:pPr>
            <a:r>
              <a:rPr lang="en-US" sz="2800" b="1" i="1" dirty="0" smtClean="0">
                <a:solidFill>
                  <a:srgbClr val="FFFFFF"/>
                </a:solidFill>
              </a:rPr>
              <a:t>An Opportunity for </a:t>
            </a:r>
          </a:p>
          <a:p>
            <a:pPr algn="ctr">
              <a:defRPr/>
            </a:pPr>
            <a:r>
              <a:rPr lang="en-US" sz="2800" b="1" i="1" dirty="0" smtClean="0">
                <a:solidFill>
                  <a:srgbClr val="FFFFFF"/>
                </a:solidFill>
              </a:rPr>
              <a:t>“Precision Prevention”?</a:t>
            </a:r>
            <a:endParaRPr lang="en-US" sz="2800" b="1" i="1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b="1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sz="1400" spc="600" dirty="0" smtClean="0">
                <a:solidFill>
                  <a:srgbClr val="FFFF99"/>
                </a:solidFill>
              </a:rPr>
              <a:t>MARCH </a:t>
            </a:r>
            <a:r>
              <a:rPr lang="en-US" sz="1400" spc="600" dirty="0" smtClean="0">
                <a:solidFill>
                  <a:srgbClr val="FFFF99"/>
                </a:solidFill>
              </a:rPr>
              <a:t>22, </a:t>
            </a:r>
            <a:r>
              <a:rPr lang="en-US" sz="1400" spc="600" dirty="0" smtClean="0">
                <a:solidFill>
                  <a:srgbClr val="FFFF99"/>
                </a:solidFill>
              </a:rPr>
              <a:t>2016</a:t>
            </a:r>
            <a:endParaRPr lang="en-US" sz="1400" spc="600" dirty="0">
              <a:solidFill>
                <a:srgbClr val="FFFF99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FFFF99"/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</a:rPr>
              <a:t>Sanjiv J. Shah, </a:t>
            </a:r>
            <a:r>
              <a:rPr lang="en-US" sz="2400" b="1" dirty="0" smtClean="0">
                <a:solidFill>
                  <a:srgbClr val="FFFFFF"/>
                </a:solidFill>
              </a:rPr>
              <a:t>MD</a:t>
            </a:r>
          </a:p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Associate </a:t>
            </a:r>
            <a:r>
              <a:rPr lang="en-US" dirty="0">
                <a:solidFill>
                  <a:srgbClr val="FFFFFF"/>
                </a:solidFill>
              </a:rPr>
              <a:t>Professor of Medicine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Director, Northwestern </a:t>
            </a:r>
            <a:r>
              <a:rPr lang="en-US" dirty="0" err="1">
                <a:solidFill>
                  <a:srgbClr val="FFFFFF"/>
                </a:solidFill>
              </a:rPr>
              <a:t>HFpEF</a:t>
            </a:r>
            <a:r>
              <a:rPr lang="en-US" dirty="0">
                <a:solidFill>
                  <a:srgbClr val="FFFFFF"/>
                </a:solidFill>
              </a:rPr>
              <a:t> Program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Division of Cardiology, Department of Medicine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36588" y="6496050"/>
            <a:ext cx="80375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r>
              <a:rPr lang="en-US" sz="1000">
                <a:solidFill>
                  <a:srgbClr val="FFFFFF"/>
                </a:solidFill>
              </a:rPr>
              <a:t>N O R T H W E S T E R N   U N I V E R S I T Y   F E I N B E R G   S C H O O L   O F   M E D I C I N E                </a:t>
            </a:r>
          </a:p>
        </p:txBody>
      </p:sp>
      <p:pic>
        <p:nvPicPr>
          <p:cNvPr id="8203" name="Picture 11" descr="nu-sig-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00" y="6419851"/>
            <a:ext cx="4572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44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5"/>
    </mc:Choice>
    <mc:Fallback xmlns="">
      <p:transition spd="slow" advTm="161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Statistical methods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9560" y="1567808"/>
            <a:ext cx="8605662" cy="4160838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Derivation and validation </a:t>
            </a:r>
            <a:r>
              <a:rPr lang="en-US" sz="2800" dirty="0" smtClean="0">
                <a:solidFill>
                  <a:srgbClr val="FFFFFF"/>
                </a:solidFill>
              </a:rPr>
              <a:t>sets:</a:t>
            </a:r>
            <a:endParaRPr lang="en-US" sz="28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/>
              <a:t>CHS, FHS, </a:t>
            </a:r>
            <a:r>
              <a:rPr lang="en-US" sz="2400" dirty="0" smtClean="0"/>
              <a:t>PREVEND </a:t>
            </a:r>
            <a:r>
              <a:rPr lang="en-US" sz="2400" dirty="0"/>
              <a:t>pooled for 2:1 random split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MESA external validation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</a:rPr>
              <a:t>Fine</a:t>
            </a:r>
            <a:r>
              <a:rPr lang="en-US" sz="2800" dirty="0">
                <a:solidFill>
                  <a:srgbClr val="FFFFFF"/>
                </a:solidFill>
              </a:rPr>
              <a:t>-Gray models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Proportional </a:t>
            </a:r>
            <a:r>
              <a:rPr lang="en-US" sz="2400" dirty="0"/>
              <a:t>sub-distribution hazards model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Multiple competing risks (death, other HF subtype, unclassified HF)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Fitted separately for </a:t>
            </a:r>
            <a:r>
              <a:rPr lang="en-US" sz="2400" dirty="0" err="1"/>
              <a:t>HFpEF</a:t>
            </a:r>
            <a:r>
              <a:rPr lang="en-US" sz="2400" dirty="0"/>
              <a:t> and </a:t>
            </a:r>
            <a:r>
              <a:rPr lang="en-US" sz="2400" dirty="0" err="1"/>
              <a:t>HFrEF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</a:rPr>
              <a:t>Stepwise </a:t>
            </a:r>
            <a:r>
              <a:rPr lang="en-US" sz="2800" dirty="0">
                <a:solidFill>
                  <a:srgbClr val="FFFFFF"/>
                </a:solidFill>
              </a:rPr>
              <a:t>model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Forced in age and sex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Entry: covariates with P</a:t>
            </a:r>
            <a:r>
              <a:rPr lang="en-US" sz="2400" dirty="0"/>
              <a:t>&lt;</a:t>
            </a:r>
            <a:r>
              <a:rPr lang="en-US" sz="2400" dirty="0" smtClean="0"/>
              <a:t>0.1 </a:t>
            </a:r>
            <a:r>
              <a:rPr lang="en-US" sz="2400" dirty="0"/>
              <a:t>in age</a:t>
            </a:r>
            <a:r>
              <a:rPr lang="en-US" sz="2400" dirty="0" smtClean="0"/>
              <a:t>-/sex</a:t>
            </a:r>
            <a:r>
              <a:rPr lang="en-US" sz="2400" dirty="0"/>
              <a:t>-</a:t>
            </a:r>
            <a:r>
              <a:rPr lang="en-US" sz="2400" dirty="0" smtClean="0"/>
              <a:t>adj. </a:t>
            </a:r>
            <a:r>
              <a:rPr lang="en-US" sz="2400" dirty="0"/>
              <a:t>analyses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Retention: </a:t>
            </a:r>
            <a:r>
              <a:rPr lang="en-US" sz="2400" dirty="0" err="1"/>
              <a:t>Bonferroni</a:t>
            </a:r>
            <a:r>
              <a:rPr lang="en-US" sz="2400" dirty="0"/>
              <a:t>-corrected P-value threshold</a:t>
            </a:r>
          </a:p>
        </p:txBody>
      </p:sp>
    </p:spTree>
    <p:extLst>
      <p:ext uri="{BB962C8B-B14F-4D97-AF65-F5344CB8AC3E}">
        <p14:creationId xmlns:p14="http://schemas.microsoft.com/office/powerpoint/2010/main" val="358569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Baseline characteristics</a:t>
            </a:r>
            <a:endParaRPr lang="en-US" dirty="0"/>
          </a:p>
        </p:txBody>
      </p:sp>
      <p:graphicFrame>
        <p:nvGraphicFramePr>
          <p:cNvPr id="4" name="Group 5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104515"/>
              </p:ext>
            </p:extLst>
          </p:nvPr>
        </p:nvGraphicFramePr>
        <p:xfrm>
          <a:off x="422273" y="1665997"/>
          <a:ext cx="8256059" cy="4740446"/>
        </p:xfrm>
        <a:graphic>
          <a:graphicData uri="http://schemas.openxmlformats.org/drawingml/2006/table">
            <a:tbl>
              <a:tblPr/>
              <a:tblGrid>
                <a:gridCol w="2315283"/>
                <a:gridCol w="1354666"/>
                <a:gridCol w="1538111"/>
                <a:gridCol w="1483027"/>
                <a:gridCol w="1564972"/>
              </a:tblGrid>
              <a:tr h="67240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Characteristic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CHS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600" b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n=5277</a:t>
                      </a:r>
                      <a:endParaRPr lang="en-US" sz="1600" b="0" dirty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FHS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600" b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n=9496</a:t>
                      </a:r>
                      <a:endParaRPr lang="en-US" sz="1600" b="0" dirty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MESA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600" b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n=6678</a:t>
                      </a:r>
                      <a:endParaRPr lang="en-US" sz="1600" b="0" dirty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PREVEND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600" b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n=7369</a:t>
                      </a:r>
                      <a:endParaRPr lang="en-US" sz="1600" b="0" dirty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Age, years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73 (6)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58 (14)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62 (10)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49 (12)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Women,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%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55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Race:  White,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%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85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100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38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96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         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Black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%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15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28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         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Other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%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0.6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34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Systolic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BP, 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mmHg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136 (21)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130 (20)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127 (21)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129 (20)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BMI, 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kg/m</a:t>
                      </a:r>
                      <a:r>
                        <a:rPr lang="en-US" sz="1800" b="1" baseline="3000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27 (5)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27 (5)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28 (6)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26 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4)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Anti-HTN Rx, %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45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26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37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14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Diabetes,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%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16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13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Current smoker,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%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12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24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13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34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2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Previous MI, %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57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5400" dirty="0" smtClean="0">
                <a:solidFill>
                  <a:srgbClr val="FFFFFF"/>
                </a:solidFill>
                <a:latin typeface="Georgia" charset="0"/>
              </a:rPr>
              <a:t>Results</a:t>
            </a:r>
            <a:endParaRPr lang="en-US" sz="48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9560" y="1539586"/>
            <a:ext cx="8605662" cy="4160838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800" dirty="0"/>
              <a:t>28,820 </a:t>
            </a:r>
            <a:r>
              <a:rPr lang="en-US" sz="2800" dirty="0" smtClean="0"/>
              <a:t>participants:</a:t>
            </a:r>
          </a:p>
          <a:p>
            <a:pPr lvl="1"/>
            <a:r>
              <a:rPr lang="en-US" sz="2400" dirty="0" smtClean="0"/>
              <a:t>Median follow-up of 12 years; </a:t>
            </a:r>
            <a:r>
              <a:rPr lang="en-US" sz="2400" dirty="0"/>
              <a:t>7,733 deaths</a:t>
            </a:r>
          </a:p>
          <a:p>
            <a:r>
              <a:rPr lang="en-US" sz="2800" dirty="0"/>
              <a:t>2,579 incident HF events, 73% classified</a:t>
            </a:r>
          </a:p>
          <a:p>
            <a:r>
              <a:rPr lang="en-US" sz="2800" dirty="0" err="1"/>
              <a:t>HFpEF</a:t>
            </a:r>
            <a:r>
              <a:rPr lang="en-US" sz="2800" dirty="0"/>
              <a:t>: 982 events, </a:t>
            </a:r>
            <a:r>
              <a:rPr lang="en-US" sz="2800" dirty="0" err="1"/>
              <a:t>HFrEF</a:t>
            </a:r>
            <a:r>
              <a:rPr lang="en-US" sz="2800" dirty="0"/>
              <a:t>: 909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708400"/>
            <a:ext cx="3886200" cy="2864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3708400"/>
            <a:ext cx="4038600" cy="28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9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592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Risk prediction models for </a:t>
            </a:r>
            <a:br>
              <a:rPr lang="en-US" sz="4000" dirty="0" smtClean="0">
                <a:solidFill>
                  <a:srgbClr val="FFFFFF"/>
                </a:solidFill>
                <a:latin typeface="Georgia" charset="0"/>
              </a:rPr>
            </a:br>
            <a:r>
              <a:rPr lang="en-US" sz="4000" dirty="0" err="1" smtClean="0">
                <a:solidFill>
                  <a:srgbClr val="FFFFFF"/>
                </a:solidFill>
                <a:latin typeface="Georgia" charset="0"/>
              </a:rPr>
              <a:t>HFpEF</a:t>
            </a:r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 and </a:t>
            </a:r>
            <a:r>
              <a:rPr lang="en-US" sz="4000" dirty="0" err="1" smtClean="0">
                <a:solidFill>
                  <a:srgbClr val="FFFFFF"/>
                </a:solidFill>
                <a:latin typeface="Georgia" charset="0"/>
              </a:rPr>
              <a:t>HFrEF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60198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Stepwise models for </a:t>
            </a:r>
            <a:r>
              <a:rPr lang="en-US" sz="12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HFpEF</a:t>
            </a:r>
            <a:r>
              <a:rPr lang="en-US" sz="1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: 8 variables eligible, </a:t>
            </a:r>
            <a:r>
              <a:rPr lang="en-US" sz="12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HFrEF</a:t>
            </a:r>
            <a:r>
              <a:rPr lang="en-US" sz="1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: 11 variables eligible</a:t>
            </a:r>
          </a:p>
          <a:p>
            <a:r>
              <a:rPr lang="en-US" sz="12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Covariates considered: age, sex, BP, heart rate, BMI, antihypertensive treatment, diabetes, smoking, modest alcohol use, previous MI, coronary heart disease, stroke, total and HDL cholesterol, LVH, LBBB, RBBB</a:t>
            </a:r>
            <a:endParaRPr lang="en-US" sz="12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666"/>
            <a:ext cx="7391400" cy="42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7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592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 charset="0"/>
              </a:rPr>
              <a:t>Validation of HF subtype-specific models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99439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Internal validation: </a:t>
            </a:r>
            <a:r>
              <a:rPr lang="en-US" sz="20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CHS, FHS, PREVEND sample with 2:1 random split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External validation: 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MESA</a:t>
            </a:r>
            <a:endParaRPr lang="en-US" sz="20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7" name="Group 5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58962"/>
              </p:ext>
            </p:extLst>
          </p:nvPr>
        </p:nvGraphicFramePr>
        <p:xfrm>
          <a:off x="422273" y="1665995"/>
          <a:ext cx="8256060" cy="1889756"/>
        </p:xfrm>
        <a:graphic>
          <a:graphicData uri="http://schemas.openxmlformats.org/drawingml/2006/table">
            <a:tbl>
              <a:tblPr/>
              <a:tblGrid>
                <a:gridCol w="2682172"/>
                <a:gridCol w="2906889"/>
                <a:gridCol w="2666999"/>
              </a:tblGrid>
              <a:tr h="3922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Discrimination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91449" marR="91449" marT="45718" marB="45718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HFpEF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C-statistic (95% CI)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91449" marR="91449" marT="45718" marB="45718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HFrEF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C-statistic (95% CI)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91449" marR="91449" marT="45718" marB="45718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17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Derivation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0.80 (0.78-0.82)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0.82 (0.80-0.84)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17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Internal validation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0.79 (0.77-0.82)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0.80 (0.78-0.83)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17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External validation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0.76 (0.71-0.80)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0.76 (0.71-0.80)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Group 5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01387"/>
              </p:ext>
            </p:extLst>
          </p:nvPr>
        </p:nvGraphicFramePr>
        <p:xfrm>
          <a:off x="419451" y="3822172"/>
          <a:ext cx="8256060" cy="1889756"/>
        </p:xfrm>
        <a:graphic>
          <a:graphicData uri="http://schemas.openxmlformats.org/drawingml/2006/table">
            <a:tbl>
              <a:tblPr/>
              <a:tblGrid>
                <a:gridCol w="2682172"/>
                <a:gridCol w="2906889"/>
                <a:gridCol w="2666999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Calibration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91449" marR="91449" marT="45718" marB="45718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HFpEF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(p-value)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91449" marR="91449" marT="45718" marB="45718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HFrEF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(p-value)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91449" marR="91449" marT="45718" marB="45718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Derivation 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5.29 (0.73)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13.35 (0.10)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 validation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9.02 (0.34)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14.19 (0.08)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External validation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4.54 (0.81)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7.56 (0.48)</a:t>
                      </a:r>
                      <a:endParaRPr lang="en-US" sz="20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13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592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Differential effects of predictors </a:t>
            </a:r>
            <a:br>
              <a:rPr lang="en-US" sz="4000" dirty="0" smtClean="0">
                <a:solidFill>
                  <a:srgbClr val="FFFFFF"/>
                </a:solidFill>
                <a:latin typeface="Georgia" charset="0"/>
              </a:rPr>
            </a:br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on HF subtype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3" y="1904999"/>
            <a:ext cx="8972226" cy="3129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30626" y="6324600"/>
            <a:ext cx="2511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Lunn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M, </a:t>
            </a:r>
            <a:r>
              <a:rPr lang="en-US" sz="1600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Biometrics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1995 </a:t>
            </a:r>
            <a:endParaRPr lang="en-US" sz="16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5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592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Differential effects of predictors </a:t>
            </a:r>
            <a:br>
              <a:rPr lang="en-US" sz="4000" dirty="0" smtClean="0">
                <a:solidFill>
                  <a:srgbClr val="FFFFFF"/>
                </a:solidFill>
                <a:latin typeface="Georgia" charset="0"/>
              </a:rPr>
            </a:br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on HF subtype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3" y="1904999"/>
            <a:ext cx="8972226" cy="31298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690" y="2697416"/>
            <a:ext cx="8994866" cy="34776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7088B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690" y="4219222"/>
            <a:ext cx="8994866" cy="27657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7088B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800" y="4704016"/>
            <a:ext cx="8980755" cy="34776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7088B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0626" y="6324600"/>
            <a:ext cx="2511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Lunn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M, </a:t>
            </a:r>
            <a:r>
              <a:rPr lang="en-US" sz="1600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Biometrics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1995 </a:t>
            </a:r>
            <a:endParaRPr lang="en-US" sz="16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0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Conclusions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9560" y="1567808"/>
            <a:ext cx="8196440" cy="4160838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800" dirty="0" smtClean="0"/>
              <a:t>Developed/validated separate </a:t>
            </a:r>
            <a:r>
              <a:rPr lang="en-US" sz="2800" dirty="0"/>
              <a:t>risk prediction models for </a:t>
            </a:r>
            <a:r>
              <a:rPr lang="en-US" sz="2800" dirty="0" err="1"/>
              <a:t>HFpEF</a:t>
            </a:r>
            <a:r>
              <a:rPr lang="en-US" sz="2800" dirty="0"/>
              <a:t> and </a:t>
            </a:r>
            <a:r>
              <a:rPr lang="en-US" sz="2800" dirty="0" err="1"/>
              <a:t>HFrEF</a:t>
            </a:r>
            <a:r>
              <a:rPr lang="en-US" sz="2800" dirty="0"/>
              <a:t> </a:t>
            </a:r>
            <a:r>
              <a:rPr lang="en-US" sz="2800" dirty="0" smtClean="0"/>
              <a:t>using 4 longitudinal </a:t>
            </a:r>
            <a:r>
              <a:rPr lang="en-US" sz="2800" dirty="0"/>
              <a:t>community-based </a:t>
            </a:r>
            <a:r>
              <a:rPr lang="en-US" sz="2800" dirty="0" smtClean="0"/>
              <a:t>cohorts</a:t>
            </a:r>
            <a:endParaRPr lang="en-US" sz="2800" dirty="0"/>
          </a:p>
          <a:p>
            <a:r>
              <a:rPr lang="en-US" sz="2800" dirty="0"/>
              <a:t>There is considerable overlap in risk factors for </a:t>
            </a:r>
            <a:r>
              <a:rPr lang="en-US" sz="2800" dirty="0" err="1"/>
              <a:t>HFpEF</a:t>
            </a:r>
            <a:r>
              <a:rPr lang="en-US" sz="2800" dirty="0"/>
              <a:t> and </a:t>
            </a:r>
            <a:r>
              <a:rPr lang="en-US" sz="2800" dirty="0" err="1"/>
              <a:t>HFrEF</a:t>
            </a:r>
            <a:r>
              <a:rPr lang="en-US" sz="2800" dirty="0"/>
              <a:t>, but there are some interesting </a:t>
            </a:r>
            <a:r>
              <a:rPr lang="en-US" sz="2800" dirty="0" smtClean="0"/>
              <a:t>differences</a:t>
            </a:r>
            <a:endParaRPr lang="en-US" sz="2800" dirty="0"/>
          </a:p>
          <a:p>
            <a:r>
              <a:rPr lang="en-US" sz="2800" dirty="0"/>
              <a:t>Male sex, previous MI, and LBBB are stronger risk factors for </a:t>
            </a:r>
            <a:r>
              <a:rPr lang="en-US" sz="2800" dirty="0" err="1"/>
              <a:t>HFrEF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440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Strengths/limitations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9560" y="1567808"/>
            <a:ext cx="8196440" cy="4160838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800" dirty="0"/>
              <a:t>Strengths</a:t>
            </a:r>
          </a:p>
          <a:p>
            <a:pPr lvl="1"/>
            <a:r>
              <a:rPr lang="en-US" sz="2400" dirty="0"/>
              <a:t>Multi-center, broad age distribution, &gt;900 events </a:t>
            </a:r>
            <a:r>
              <a:rPr lang="en-US" sz="2400" dirty="0" smtClean="0"/>
              <a:t>  for </a:t>
            </a:r>
            <a:r>
              <a:rPr lang="en-US" sz="2400" dirty="0"/>
              <a:t>each HF subtype</a:t>
            </a:r>
          </a:p>
          <a:p>
            <a:pPr lvl="1"/>
            <a:r>
              <a:rPr lang="en-US" sz="2400" dirty="0"/>
              <a:t>Internal and external validation</a:t>
            </a:r>
          </a:p>
          <a:p>
            <a:r>
              <a:rPr lang="en-US" sz="2800" dirty="0" smtClean="0"/>
              <a:t>Limitations</a:t>
            </a:r>
            <a:endParaRPr lang="en-US" sz="2800" dirty="0"/>
          </a:p>
          <a:p>
            <a:pPr lvl="1"/>
            <a:r>
              <a:rPr lang="en-US" sz="2400" dirty="0"/>
              <a:t>Models focused on readily available clinical characteristics</a:t>
            </a:r>
          </a:p>
          <a:p>
            <a:pPr lvl="1"/>
            <a:r>
              <a:rPr lang="en-US" sz="2400" dirty="0"/>
              <a:t>27% unclassified HF</a:t>
            </a:r>
          </a:p>
          <a:p>
            <a:r>
              <a:rPr lang="en-US" sz="2800" dirty="0" smtClean="0"/>
              <a:t>Future </a:t>
            </a:r>
            <a:r>
              <a:rPr lang="en-US" sz="2800" dirty="0"/>
              <a:t>directions</a:t>
            </a:r>
          </a:p>
          <a:p>
            <a:pPr lvl="1"/>
            <a:r>
              <a:rPr lang="en-US" sz="2400" dirty="0"/>
              <a:t>Potential benefit of imaging and biomarkers </a:t>
            </a:r>
          </a:p>
          <a:p>
            <a:pPr lvl="1"/>
            <a:r>
              <a:rPr lang="en-US" sz="2400" dirty="0"/>
              <a:t>Clinical utility in HF prevention</a:t>
            </a:r>
          </a:p>
        </p:txBody>
      </p:sp>
    </p:spTree>
    <p:extLst>
      <p:ext uri="{BB962C8B-B14F-4D97-AF65-F5344CB8AC3E}">
        <p14:creationId xmlns:p14="http://schemas.microsoft.com/office/powerpoint/2010/main" val="97436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Biomarker analysis</a:t>
            </a:r>
            <a:endParaRPr lang="en-US" dirty="0"/>
          </a:p>
        </p:txBody>
      </p:sp>
      <p:graphicFrame>
        <p:nvGraphicFramePr>
          <p:cNvPr id="5" name="Group 5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65520"/>
              </p:ext>
            </p:extLst>
          </p:nvPr>
        </p:nvGraphicFramePr>
        <p:xfrm>
          <a:off x="436384" y="1665997"/>
          <a:ext cx="8256059" cy="4692171"/>
        </p:xfrm>
        <a:graphic>
          <a:graphicData uri="http://schemas.openxmlformats.org/drawingml/2006/table">
            <a:tbl>
              <a:tblPr/>
              <a:tblGrid>
                <a:gridCol w="2315283"/>
                <a:gridCol w="1354666"/>
                <a:gridCol w="1397001"/>
                <a:gridCol w="1624137"/>
                <a:gridCol w="1564972"/>
              </a:tblGrid>
              <a:tr h="3490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Characteristic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FHS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CHS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PREVEND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MESA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BNP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CRP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Troponin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Renin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UACR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D-dimer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Fibrinogen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Aldosterone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ST2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Cystatin</a:t>
                      </a: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C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Galectin-3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PAI-1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IL-6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44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Risk prediction for incident HF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9560" y="1567808"/>
            <a:ext cx="8196440" cy="4160838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800" dirty="0" smtClean="0"/>
              <a:t>Several models exist (MESA, Health ABC, FHS, ARIC, CHS)</a:t>
            </a:r>
          </a:p>
          <a:p>
            <a:r>
              <a:rPr lang="en-US" sz="2800" dirty="0"/>
              <a:t>L</a:t>
            </a:r>
            <a:r>
              <a:rPr lang="en-US" sz="2800" dirty="0" smtClean="0"/>
              <a:t>imitations: </a:t>
            </a:r>
          </a:p>
          <a:p>
            <a:pPr lvl="1"/>
            <a:r>
              <a:rPr lang="en-US" sz="2400" dirty="0" smtClean="0"/>
              <a:t>Generally based on </a:t>
            </a:r>
            <a:r>
              <a:rPr lang="en-US" sz="2400" i="1" dirty="0" smtClean="0"/>
              <a:t>diagnosed </a:t>
            </a:r>
            <a:r>
              <a:rPr lang="en-US" sz="2400" dirty="0" smtClean="0"/>
              <a:t>HF (mostly hospitalized HF, some outpatient HF diagnoses)</a:t>
            </a:r>
          </a:p>
          <a:p>
            <a:pPr lvl="1"/>
            <a:r>
              <a:rPr lang="en-US" sz="2400" dirty="0" smtClean="0"/>
              <a:t>External </a:t>
            </a:r>
            <a:r>
              <a:rPr lang="en-US" sz="2400" dirty="0"/>
              <a:t>validation limited </a:t>
            </a:r>
          </a:p>
          <a:p>
            <a:pPr lvl="1"/>
            <a:r>
              <a:rPr lang="en-US" sz="2400" dirty="0" smtClean="0"/>
              <a:t>Clinical </a:t>
            </a:r>
            <a:r>
              <a:rPr lang="en-US" sz="2400" dirty="0"/>
              <a:t>use unclear</a:t>
            </a:r>
          </a:p>
          <a:p>
            <a:pPr lvl="1"/>
            <a:r>
              <a:rPr lang="en-US" sz="2400" dirty="0" smtClean="0"/>
              <a:t>None </a:t>
            </a:r>
            <a:r>
              <a:rPr lang="en-US" sz="2400" dirty="0"/>
              <a:t>focus on HF </a:t>
            </a:r>
            <a:r>
              <a:rPr lang="en-US" sz="2400" dirty="0" smtClean="0"/>
              <a:t>subtypes</a:t>
            </a:r>
          </a:p>
          <a:p>
            <a:pPr lvl="1"/>
            <a:r>
              <a:rPr lang="en-US" sz="2400" dirty="0" err="1" smtClean="0"/>
              <a:t>HFpEF</a:t>
            </a:r>
            <a:r>
              <a:rPr lang="en-US" sz="2400" dirty="0" smtClean="0"/>
              <a:t> and </a:t>
            </a:r>
            <a:r>
              <a:rPr lang="en-US" sz="2400" dirty="0" err="1" smtClean="0"/>
              <a:t>HFrEF</a:t>
            </a:r>
            <a:r>
              <a:rPr lang="en-US" sz="2400" dirty="0" smtClean="0"/>
              <a:t> are distinct</a:t>
            </a:r>
          </a:p>
          <a:p>
            <a:pPr lvl="1"/>
            <a:r>
              <a:rPr lang="en-US" sz="2400" dirty="0" smtClean="0"/>
              <a:t>Within </a:t>
            </a:r>
            <a:r>
              <a:rPr lang="en-US" sz="2400" dirty="0" err="1" smtClean="0"/>
              <a:t>HFpEF</a:t>
            </a:r>
            <a:r>
              <a:rPr lang="en-US" sz="2400" dirty="0" smtClean="0"/>
              <a:t> and </a:t>
            </a:r>
            <a:r>
              <a:rPr lang="en-US" sz="2400" dirty="0" err="1" smtClean="0"/>
              <a:t>HFrEF</a:t>
            </a:r>
            <a:r>
              <a:rPr lang="en-US" sz="2400" dirty="0" smtClean="0"/>
              <a:t>, there are clearly           sub-phenotypes</a:t>
            </a:r>
            <a:endParaRPr lang="en-US" sz="2400" dirty="0"/>
          </a:p>
          <a:p>
            <a:pPr lvl="1"/>
            <a:endParaRPr lang="en-US" sz="2400" dirty="0" smtClean="0"/>
          </a:p>
          <a:p>
            <a:r>
              <a:rPr lang="en-US" sz="2800" i="1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362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Biomarker analysis</a:t>
            </a:r>
            <a:endParaRPr lang="en-US" dirty="0"/>
          </a:p>
        </p:txBody>
      </p:sp>
      <p:graphicFrame>
        <p:nvGraphicFramePr>
          <p:cNvPr id="5" name="Group 5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174249"/>
              </p:ext>
            </p:extLst>
          </p:nvPr>
        </p:nvGraphicFramePr>
        <p:xfrm>
          <a:off x="436384" y="1665997"/>
          <a:ext cx="8256059" cy="4692171"/>
        </p:xfrm>
        <a:graphic>
          <a:graphicData uri="http://schemas.openxmlformats.org/drawingml/2006/table">
            <a:tbl>
              <a:tblPr/>
              <a:tblGrid>
                <a:gridCol w="2315283"/>
                <a:gridCol w="1354666"/>
                <a:gridCol w="1397001"/>
                <a:gridCol w="1624137"/>
                <a:gridCol w="1564972"/>
              </a:tblGrid>
              <a:tr h="3490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Characteristic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FHS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CHS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PREVEND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MESA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BNP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CRP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Troponin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Renin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UACR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D-dimer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Fibrinogen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Aldosterone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ST2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 err="1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Cystatin</a:t>
                      </a:r>
                      <a:r>
                        <a:rPr lang="en-US" sz="2000" b="1" i="0" u="none" strike="noStrike" dirty="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 C</a:t>
                      </a:r>
                      <a:endParaRPr lang="en-US" sz="2000" b="1" i="0" u="none" strike="noStrike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00FF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00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Galectin-3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PAI-1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6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IL-6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12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703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Machine learning for the prediction </a:t>
            </a:r>
            <a:br>
              <a:rPr lang="en-US" sz="4000" dirty="0" smtClean="0">
                <a:solidFill>
                  <a:srgbClr val="FFFFFF"/>
                </a:solidFill>
                <a:latin typeface="Georgia" charset="0"/>
              </a:rPr>
            </a:br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of HF subtypes in MESA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8" y="4110445"/>
            <a:ext cx="1173864" cy="1504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892" t="11727" r="14564" b="8437"/>
          <a:stretch/>
        </p:blipFill>
        <p:spPr>
          <a:xfrm>
            <a:off x="380998" y="1718335"/>
            <a:ext cx="1175241" cy="1781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684134" y="4684895"/>
            <a:ext cx="17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Yuan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Luo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, PhD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37703" y="2442059"/>
            <a:ext cx="204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Faraz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Ahmad, MD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636889" y="1596030"/>
            <a:ext cx="7281334" cy="4909192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800" b="1" dirty="0"/>
              <a:t>Aim 1:</a:t>
            </a:r>
            <a:r>
              <a:rPr lang="en-US" sz="2800" dirty="0"/>
              <a:t> </a:t>
            </a:r>
            <a:r>
              <a:rPr lang="en-US" sz="2800" dirty="0" smtClean="0"/>
              <a:t>Machine learning of MESA </a:t>
            </a:r>
            <a:r>
              <a:rPr lang="en-US" sz="2800" dirty="0"/>
              <a:t>data (comprising multiple domains) to define risk factor phenotype signatures (</a:t>
            </a:r>
            <a:r>
              <a:rPr lang="en-US" sz="2800" dirty="0" err="1" smtClean="0"/>
              <a:t>pheno</a:t>
            </a:r>
            <a:r>
              <a:rPr lang="en-US" sz="2800" dirty="0" smtClean="0"/>
              <a:t>-groups</a:t>
            </a:r>
            <a:r>
              <a:rPr lang="en-US" sz="2800" dirty="0"/>
              <a:t>) and relate these </a:t>
            </a:r>
            <a:r>
              <a:rPr lang="en-US" sz="2800" dirty="0" err="1" smtClean="0"/>
              <a:t>pheno</a:t>
            </a:r>
            <a:r>
              <a:rPr lang="en-US" sz="2800" dirty="0" smtClean="0"/>
              <a:t>-groups </a:t>
            </a:r>
            <a:r>
              <a:rPr lang="en-US" sz="2800" dirty="0"/>
              <a:t>to incident HF, </a:t>
            </a:r>
            <a:r>
              <a:rPr lang="en-US" sz="2800" dirty="0" err="1"/>
              <a:t>HFpEF</a:t>
            </a:r>
            <a:r>
              <a:rPr lang="en-US" sz="2800" dirty="0"/>
              <a:t>, and </a:t>
            </a:r>
            <a:r>
              <a:rPr lang="en-US" sz="2800" dirty="0" err="1" smtClean="0"/>
              <a:t>HFrEF</a:t>
            </a:r>
            <a:endParaRPr lang="en-US" sz="2800" dirty="0"/>
          </a:p>
          <a:p>
            <a:r>
              <a:rPr lang="en-US" sz="2800" b="1" dirty="0" smtClean="0"/>
              <a:t>Aim </a:t>
            </a:r>
            <a:r>
              <a:rPr lang="en-US" sz="2800" b="1" dirty="0"/>
              <a:t>2:</a:t>
            </a:r>
            <a:r>
              <a:rPr lang="en-US" sz="2800" dirty="0"/>
              <a:t> Compare the discrimination of </a:t>
            </a:r>
            <a:r>
              <a:rPr lang="en-US" sz="2800" dirty="0" smtClean="0"/>
              <a:t>HF risk </a:t>
            </a:r>
            <a:r>
              <a:rPr lang="en-US" sz="2800" dirty="0"/>
              <a:t>models generated using machine learning techniques to </a:t>
            </a:r>
            <a:r>
              <a:rPr lang="en-US" sz="2800" dirty="0" smtClean="0"/>
              <a:t>HF risk </a:t>
            </a:r>
            <a:r>
              <a:rPr lang="en-US" sz="2800" dirty="0"/>
              <a:t>models using traditional cardiovascular disease risk factors and statistical </a:t>
            </a:r>
            <a:r>
              <a:rPr lang="en-US" sz="2800" dirty="0" smtClean="0"/>
              <a:t>methods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636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16193"/>
            <a:ext cx="9144000" cy="4945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703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Tensor factorization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89" y="1728501"/>
            <a:ext cx="8678333" cy="4705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4111" y="1608667"/>
            <a:ext cx="501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Luo</a:t>
            </a:r>
            <a:r>
              <a:rPr lang="en-US" sz="1600" b="1" dirty="0" smtClean="0"/>
              <a:t> Y, et al. </a:t>
            </a:r>
            <a:r>
              <a:rPr lang="en-US" sz="1600" b="1" i="1" dirty="0"/>
              <a:t>Briefings in Bioinformatics</a:t>
            </a:r>
            <a:r>
              <a:rPr lang="en-US" sz="1600" b="1" dirty="0"/>
              <a:t>, 2016, 1–4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7184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703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Text mining the EHR via </a:t>
            </a:r>
            <a:br>
              <a:rPr lang="en-US" sz="4000" dirty="0" smtClean="0">
                <a:solidFill>
                  <a:srgbClr val="FFFFFF"/>
                </a:solidFill>
                <a:latin typeface="Georgia" charset="0"/>
              </a:rPr>
            </a:br>
            <a:r>
              <a:rPr lang="en-US" sz="4000" dirty="0" smtClean="0">
                <a:solidFill>
                  <a:srgbClr val="FFFFFF"/>
                </a:solidFill>
                <a:latin typeface="Georgia" charset="0"/>
              </a:rPr>
              <a:t>natural language processing (NLP)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823" t="2941" r="3635" b="10317"/>
          <a:stretch/>
        </p:blipFill>
        <p:spPr>
          <a:xfrm>
            <a:off x="127003" y="4515555"/>
            <a:ext cx="1179576" cy="1728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34" y="6307667"/>
            <a:ext cx="261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Sid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Jonnalagadda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, PhD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36889" y="1596030"/>
            <a:ext cx="7281334" cy="4909192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800" dirty="0" smtClean="0"/>
              <a:t>Translation of findings from population-based studies to the population</a:t>
            </a:r>
          </a:p>
          <a:p>
            <a:r>
              <a:rPr lang="en-US" sz="2800" dirty="0" smtClean="0"/>
              <a:t>Large amounts of data in the EHR is not “structured”; need a solution for “unstructured” data (free text reports)</a:t>
            </a:r>
          </a:p>
          <a:p>
            <a:r>
              <a:rPr lang="en-US" sz="2800" dirty="0" smtClean="0"/>
              <a:t>Solution: NLP</a:t>
            </a:r>
          </a:p>
          <a:p>
            <a:pPr lvl="1"/>
            <a:r>
              <a:rPr lang="en-US" sz="2400" dirty="0" smtClean="0"/>
              <a:t>Pilot studies for automated identification of patients who meet inclusion/exclusion criteria for HF clinical trials</a:t>
            </a:r>
          </a:p>
          <a:p>
            <a:pPr lvl="1"/>
            <a:r>
              <a:rPr lang="en-US" sz="2400" dirty="0" smtClean="0"/>
              <a:t>High sensitivity/specificity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432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052"/>
            <a:ext cx="9144000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latin typeface="Georgia" charset="0"/>
              </a:rPr>
              <a:t>NLP to </a:t>
            </a:r>
            <a:r>
              <a:rPr lang="en-US" sz="4800" dirty="0" smtClean="0">
                <a:latin typeface="Georgia" charset="0"/>
              </a:rPr>
              <a:t>identify at-risk patients</a:t>
            </a:r>
            <a:endParaRPr lang="en-US" sz="4800" dirty="0">
              <a:latin typeface="Georgia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9174"/>
            <a:ext cx="3446180" cy="368541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49" y="2175384"/>
            <a:ext cx="1889857" cy="201026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211295" y="4049058"/>
            <a:ext cx="552823" cy="1120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38" name="Group 14337"/>
          <p:cNvGrpSpPr/>
          <p:nvPr/>
        </p:nvGrpSpPr>
        <p:grpSpPr>
          <a:xfrm>
            <a:off x="6648824" y="2053793"/>
            <a:ext cx="2495176" cy="4592676"/>
            <a:chOff x="6648824" y="2053793"/>
            <a:chExt cx="2495176" cy="459267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8824" y="2053793"/>
              <a:ext cx="2495176" cy="4592676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8370048" y="2076824"/>
              <a:ext cx="744070" cy="597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05533" y="4258235"/>
            <a:ext cx="1900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4AFF25"/>
                </a:solidFill>
              </a:rPr>
              <a:t>Machine learning</a:t>
            </a:r>
          </a:p>
          <a:p>
            <a:pPr algn="ctr"/>
            <a:endParaRPr lang="en-US" sz="1600" dirty="0">
              <a:solidFill>
                <a:srgbClr val="4AFF25"/>
              </a:solidFill>
            </a:endParaRPr>
          </a:p>
          <a:p>
            <a:pPr algn="ctr"/>
            <a:endParaRPr lang="en-US" sz="1600" dirty="0" smtClean="0">
              <a:solidFill>
                <a:srgbClr val="4AFF25"/>
              </a:solidFill>
            </a:endParaRPr>
          </a:p>
          <a:p>
            <a:pPr algn="ctr"/>
            <a:r>
              <a:rPr lang="en-US" sz="1600" dirty="0" smtClean="0">
                <a:solidFill>
                  <a:srgbClr val="4AFF25"/>
                </a:solidFill>
              </a:rPr>
              <a:t>Natural language processing</a:t>
            </a:r>
            <a:endParaRPr lang="en-US" sz="1600" dirty="0">
              <a:solidFill>
                <a:srgbClr val="4AFF25"/>
              </a:solidFill>
            </a:endParaRPr>
          </a:p>
        </p:txBody>
      </p:sp>
      <p:cxnSp>
        <p:nvCxnSpPr>
          <p:cNvPr id="14336" name="Straight Arrow Connector 14335"/>
          <p:cNvCxnSpPr/>
          <p:nvPr/>
        </p:nvCxnSpPr>
        <p:spPr>
          <a:xfrm>
            <a:off x="5050117" y="4586941"/>
            <a:ext cx="0" cy="463176"/>
          </a:xfrm>
          <a:prstGeom prst="straightConnector1">
            <a:avLst/>
          </a:prstGeom>
          <a:ln w="57150" cmpd="sng">
            <a:solidFill>
              <a:srgbClr val="4AFF2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ight Arrow 49"/>
          <p:cNvSpPr/>
          <p:nvPr/>
        </p:nvSpPr>
        <p:spPr>
          <a:xfrm>
            <a:off x="3555998" y="2943413"/>
            <a:ext cx="484631" cy="46634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6098986" y="2961343"/>
            <a:ext cx="484631" cy="46634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4361" y="3119168"/>
            <a:ext cx="24296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Patients at risk </a:t>
            </a:r>
          </a:p>
          <a:p>
            <a:pPr algn="ctr"/>
            <a:r>
              <a:rPr lang="en-US" dirty="0" smtClean="0"/>
              <a:t>for HF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672027" y="6206678"/>
            <a:ext cx="2429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116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 animBg="1"/>
      <p:bldP spid="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418353" y="1628588"/>
            <a:ext cx="8292353" cy="485588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052"/>
            <a:ext cx="9144000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latin typeface="Georgia" charset="0"/>
              </a:rPr>
              <a:t>NLP to </a:t>
            </a:r>
            <a:r>
              <a:rPr lang="en-US" sz="4800" dirty="0" smtClean="0">
                <a:latin typeface="Georgia" charset="0"/>
              </a:rPr>
              <a:t>identify at-risk patients</a:t>
            </a:r>
            <a:endParaRPr lang="en-US" sz="4800" dirty="0">
              <a:latin typeface="Georgia" charset="0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>
          <a:xfrm>
            <a:off x="1452227" y="1740647"/>
            <a:ext cx="6209663" cy="4572008"/>
            <a:chOff x="0" y="185253"/>
            <a:chExt cx="6483150" cy="5250744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185253"/>
              <a:ext cx="6483150" cy="5250744"/>
              <a:chOff x="0" y="120440"/>
              <a:chExt cx="6483150" cy="3413710"/>
            </a:xfrm>
          </p:grpSpPr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2971800" y="1523603"/>
                <a:ext cx="552450" cy="21947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indent="0" algn="just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effectLst/>
                    <a:latin typeface="Calibri"/>
                    <a:ea typeface="Calibri"/>
                    <a:cs typeface="Times New Roman"/>
                  </a:rPr>
                  <a:t>LVEF</a:t>
                </a:r>
                <a:endParaRPr lang="en-US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0" y="120440"/>
                <a:ext cx="6483150" cy="3413710"/>
                <a:chOff x="0" y="120440"/>
                <a:chExt cx="6483150" cy="3413710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0" y="619126"/>
                  <a:ext cx="1171575" cy="1549751"/>
                  <a:chOff x="0" y="1"/>
                  <a:chExt cx="1397635" cy="1597783"/>
                </a:xfrm>
              </p:grpSpPr>
              <p:sp>
                <p:nvSpPr>
                  <p:cNvPr id="41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"/>
                    <a:ext cx="1397635" cy="35143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Encounter Progress Notes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42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351433"/>
                    <a:ext cx="1397635" cy="37358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Encounter Diagnosis Names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45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735199"/>
                    <a:ext cx="1397635" cy="24839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Problem List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46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952322"/>
                    <a:ext cx="1397635" cy="21729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Lab Report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4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169618"/>
                    <a:ext cx="1397635" cy="22264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Echo Report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48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392266"/>
                    <a:ext cx="1397635" cy="20551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Medication List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4246880" y="205764"/>
                  <a:ext cx="2236270" cy="3328386"/>
                  <a:chOff x="-1239" y="190259"/>
                  <a:chExt cx="2181000" cy="3077586"/>
                </a:xfrm>
              </p:grpSpPr>
              <p:sp>
                <p:nvSpPr>
                  <p:cNvPr id="32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39" y="190259"/>
                    <a:ext cx="2179952" cy="17840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IC: Age ≥ 55 y, EC: BMI &gt; 40 kg/m</a:t>
                    </a:r>
                    <a:r>
                      <a:rPr lang="en-US" sz="1000" baseline="30000">
                        <a:effectLst/>
                        <a:latin typeface="Calibri"/>
                        <a:ea typeface="Calibri"/>
                        <a:cs typeface="Times New Roman"/>
                      </a:rPr>
                      <a:t>2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3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368660"/>
                    <a:ext cx="2179320" cy="19644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IC: Number of HF terms ≥1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558532"/>
                    <a:ext cx="2179320" cy="214752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IC: LVEF value ≥45%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5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773723"/>
                    <a:ext cx="2179761" cy="45811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EC: Number of angioedema or pancreatitis or bilateral renal artery stenosis terms ≥1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6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35" y="1231837"/>
                    <a:ext cx="2179955" cy="32140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dirty="0">
                        <a:effectLst/>
                        <a:latin typeface="Calibri"/>
                        <a:ea typeface="Calibri"/>
                        <a:cs typeface="Times New Roman"/>
                      </a:rPr>
                      <a:t>EC: Number of “transplant” or “ICD” terms ≥1</a:t>
                    </a:r>
                    <a:endParaRPr lang="en-US" sz="1100" dirty="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39" y="1985844"/>
                    <a:ext cx="2179955" cy="20951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EC: Hb &lt; 10 g/dl, GFR &lt; 30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8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39" y="1553244"/>
                    <a:ext cx="2179955" cy="44174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EC: Sentences with “malignant” term and absence of “basal” and “prostrate” terms ≥1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39" y="2195358"/>
                    <a:ext cx="2179955" cy="44831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EC: SBP value &gt; 150 mm Hg and number of antihypertensive drugs &gt; 3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4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39" y="2643669"/>
                    <a:ext cx="2179955" cy="62417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l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EC: Number of “pericardial constriction” or “genetic hypertrophic cardiomyopathy” or “infiltrative cardiomyopathy” terms ≥ 1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sp>
              <p:nvSpPr>
                <p:cNvPr id="1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04775" y="120440"/>
                  <a:ext cx="1155876" cy="35127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Patient Records Data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20" name="Group 19"/>
                <p:cNvGrpSpPr/>
                <p:nvPr/>
              </p:nvGrpSpPr>
              <p:grpSpPr>
                <a:xfrm>
                  <a:off x="1304925" y="1067983"/>
                  <a:ext cx="1162050" cy="987329"/>
                  <a:chOff x="9291" y="266905"/>
                  <a:chExt cx="1133475" cy="1031348"/>
                </a:xfrm>
              </p:grpSpPr>
              <p:sp>
                <p:nvSpPr>
                  <p:cNvPr id="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91" y="266905"/>
                    <a:ext cx="1133475" cy="35268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just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Structured data normalizer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91" y="619586"/>
                    <a:ext cx="1133475" cy="32930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just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Structured data extractor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31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91" y="949012"/>
                    <a:ext cx="1133475" cy="34924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indent="0" algn="just">
                      <a:lnSpc>
                        <a:spcPts val="15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>
                        <a:effectLst/>
                        <a:latin typeface="Calibri"/>
                        <a:ea typeface="Calibri"/>
                        <a:cs typeface="Times New Roman"/>
                      </a:rPr>
                      <a:t>Unstructured data extractor</a:t>
                    </a:r>
                    <a:endParaRPr lang="en-US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sp>
              <p:nvSpPr>
                <p:cNvPr id="2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019425" y="619125"/>
                  <a:ext cx="504825" cy="77434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Age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BMI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Hb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GFR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BP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619375" y="1876426"/>
                  <a:ext cx="1323975" cy="15439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a. Heart failure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b. Angioedema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c. Pancreatitis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d. Organ transplant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e. ICD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f. Malignant cancer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g. Valvular heart disease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marL="0" marR="0" indent="0" algn="l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Calibri"/>
                      <a:ea typeface="Calibri"/>
                      <a:cs typeface="Times New Roman"/>
                    </a:rPr>
                    <a:t>h. Pericardial constriction. Cardiomyopathy</a:t>
                  </a:r>
                  <a:endParaRPr lang="en-US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42925" y="476250"/>
                  <a:ext cx="0" cy="1574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2457449" y="1198061"/>
                  <a:ext cx="544409" cy="213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2466975" y="1600200"/>
                  <a:ext cx="51435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Elbow Connector 25"/>
                <p:cNvCxnSpPr/>
                <p:nvPr/>
              </p:nvCxnSpPr>
              <p:spPr>
                <a:xfrm>
                  <a:off x="3524250" y="809625"/>
                  <a:ext cx="733425" cy="828675"/>
                </a:xfrm>
                <a:prstGeom prst="bentConnector3">
                  <a:avLst>
                    <a:gd name="adj1" fmla="val 73191"/>
                  </a:avLst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3533775" y="1638300"/>
                  <a:ext cx="7239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Elbow Connector 27"/>
                <p:cNvCxnSpPr/>
                <p:nvPr/>
              </p:nvCxnSpPr>
              <p:spPr>
                <a:xfrm flipV="1">
                  <a:off x="3952875" y="1638300"/>
                  <a:ext cx="304800" cy="1352550"/>
                </a:xfrm>
                <a:prstGeom prst="bentConnector3">
                  <a:avLst>
                    <a:gd name="adj1" fmla="val 33588"/>
                  </a:avLst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1181100" y="2419350"/>
              <a:ext cx="123825" cy="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416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Fi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58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11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416"/>
            <a:ext cx="9144000" cy="1143000"/>
          </a:xfrm>
        </p:spPr>
        <p:txBody>
          <a:bodyPr/>
          <a:lstStyle/>
          <a:p>
            <a:r>
              <a:rPr lang="en-US" sz="5400" dirty="0" smtClean="0">
                <a:latin typeface="Georgia"/>
                <a:cs typeface="Georgia"/>
              </a:rPr>
              <a:t>Future directions</a:t>
            </a:r>
            <a:endParaRPr lang="en-US" sz="540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600790"/>
            <a:ext cx="3437039" cy="5257800"/>
          </a:xfrm>
        </p:spPr>
        <p:txBody>
          <a:bodyPr/>
          <a:lstStyle/>
          <a:p>
            <a:r>
              <a:rPr lang="en-US" sz="2800" b="1" dirty="0" smtClean="0">
                <a:latin typeface="Trebuchet MS"/>
                <a:cs typeface="Trebuchet MS"/>
              </a:rPr>
              <a:t>Deep learning: </a:t>
            </a:r>
            <a:r>
              <a:rPr lang="en-US" sz="2400" dirty="0" smtClean="0">
                <a:latin typeface="Trebuchet MS"/>
                <a:cs typeface="Trebuchet MS"/>
              </a:rPr>
              <a:t>neural network with multiple layers of nodes (feature identification and feature learning; processing in stages</a:t>
            </a:r>
            <a:r>
              <a:rPr lang="en-US" sz="2400" dirty="0" smtClean="0">
                <a:latin typeface="Trebuchet MS"/>
                <a:cs typeface="Trebuchet MS"/>
              </a:rPr>
              <a:t>)</a:t>
            </a:r>
            <a:endParaRPr lang="en-US" sz="2400" i="1" dirty="0">
              <a:solidFill>
                <a:srgbClr val="80FF00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758" y="1734578"/>
            <a:ext cx="5181268" cy="43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416"/>
            <a:ext cx="9144000" cy="1143000"/>
          </a:xfrm>
        </p:spPr>
        <p:txBody>
          <a:bodyPr/>
          <a:lstStyle/>
          <a:p>
            <a:r>
              <a:rPr lang="en-US" sz="5400" dirty="0" smtClean="0">
                <a:latin typeface="Georgia"/>
                <a:cs typeface="Georgia"/>
              </a:rPr>
              <a:t>Future directions</a:t>
            </a:r>
            <a:endParaRPr lang="en-US" sz="5400" dirty="0">
              <a:latin typeface="Georgia"/>
              <a:cs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1776"/>
            <a:ext cx="9144000" cy="5114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5828" y="4795932"/>
            <a:ext cx="3236274" cy="175432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NLP to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collect features from EHR (phenotypes)</a:t>
            </a:r>
            <a:endParaRPr lang="en-US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Deep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learning to identify features (phenotypes)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Statistical learning to assign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pheno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-groups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9739" y="3517101"/>
            <a:ext cx="2567717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Traditional therapies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Non-Rx prevention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Neprilysin</a:t>
            </a:r>
            <a:r>
              <a:rPr lang="en-US" dirty="0" smtClean="0"/>
              <a:t> inhibition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sGC</a:t>
            </a:r>
            <a:r>
              <a:rPr lang="en-US" dirty="0" smtClean="0"/>
              <a:t> stimulators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Inorganic nitrates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Late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Na</a:t>
            </a:r>
            <a:r>
              <a:rPr lang="en-US" baseline="-25000" dirty="0" smtClean="0"/>
              <a:t>+</a:t>
            </a:r>
            <a:r>
              <a:rPr lang="en-US" dirty="0" smtClean="0"/>
              <a:t> inhibitors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6916" y="5560392"/>
            <a:ext cx="2567717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Personalized preventive medicine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28306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4" name="Picture 2" descr="purple_chicago_skylineresiz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56438"/>
          </a:xfrm>
          <a:prstGeom prst="rect">
            <a:avLst/>
          </a:prstGeom>
          <a:noFill/>
        </p:spPr>
      </p:pic>
      <p:sp>
        <p:nvSpPr>
          <p:cNvPr id="673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5387977"/>
            <a:ext cx="9144000" cy="982663"/>
          </a:xfrm>
          <a:noFill/>
        </p:spPr>
        <p:txBody>
          <a:bodyPr anchor="t"/>
          <a:lstStyle/>
          <a:p>
            <a:r>
              <a:rPr lang="en-US" sz="6400" b="1" i="1">
                <a:solidFill>
                  <a:srgbClr val="D0D0F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4595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Georgia" charset="0"/>
              </a:rPr>
              <a:t>HFpEF pheno-groups: echo + invasive</a:t>
            </a:r>
            <a:endParaRPr lang="en-US" sz="4000" i="1" dirty="0">
              <a:latin typeface="Georgi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19003"/>
            <a:ext cx="2989936" cy="489364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Pheno-group #1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PCWP </a:t>
            </a:r>
            <a:r>
              <a:rPr lang="en-US" sz="24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20±6 mmHg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Least cardiac remodeling/dysfunction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7032" y="1519003"/>
            <a:ext cx="2989936" cy="501675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Pheno-group #2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PCWP</a:t>
            </a:r>
            <a:r>
              <a:rPr lang="en-US" sz="24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25±8 mmHg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Lowest e’ velocity</a:t>
            </a:r>
            <a:endParaRPr lang="en-US" sz="2400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4064" y="1519003"/>
            <a:ext cx="2989936" cy="517064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Pheno-group #3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u="sng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3600" b="1" u="sng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PCWP </a:t>
            </a:r>
            <a:r>
              <a:rPr lang="en-US" sz="24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24±9 mmHg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Most cardiac remodeling/dysfunction</a:t>
            </a: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(especially RV dysfunction)</a:t>
            </a:r>
            <a:endParaRPr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kotz_a4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bright="17000" contrast="15000"/>
          </a:blip>
          <a:srcRect l="24347" t="13306" r="32267" b="19781"/>
          <a:stretch/>
        </p:blipFill>
        <p:spPr>
          <a:xfrm>
            <a:off x="3153840" y="2144797"/>
            <a:ext cx="2839885" cy="3115296"/>
          </a:xfrm>
          <a:prstGeom prst="rect">
            <a:avLst/>
          </a:prstGeom>
          <a:ln w="28575" cmpd="sng">
            <a:solidFill>
              <a:srgbClr val="00FFFF"/>
            </a:solidFill>
          </a:ln>
        </p:spPr>
      </p:pic>
      <p:pic>
        <p:nvPicPr>
          <p:cNvPr id="3" name="tyler_a4c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>
            <a:lum bright="17000" contrast="15000"/>
          </a:blip>
          <a:srcRect l="24316" t="5651" r="32575" b="21891"/>
          <a:stretch/>
        </p:blipFill>
        <p:spPr>
          <a:xfrm>
            <a:off x="6236329" y="2143392"/>
            <a:ext cx="2718624" cy="3118104"/>
          </a:xfrm>
          <a:prstGeom prst="rect">
            <a:avLst/>
          </a:prstGeom>
          <a:ln w="28575" cmpd="sng">
            <a:solidFill>
              <a:srgbClr val="00FFFF"/>
            </a:solidFill>
          </a:ln>
        </p:spPr>
      </p:pic>
      <p:pic>
        <p:nvPicPr>
          <p:cNvPr id="4" name="Figure 3a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>
            <a:lum bright="17000" contrast="15000"/>
          </a:blip>
          <a:srcRect l="25209" r="31529" b="22385"/>
          <a:stretch/>
        </p:blipFill>
        <p:spPr>
          <a:xfrm>
            <a:off x="328227" y="2139661"/>
            <a:ext cx="2425119" cy="3118104"/>
          </a:xfrm>
          <a:prstGeom prst="rect">
            <a:avLst/>
          </a:prstGeom>
          <a:ln w="28575" cmpd="sng">
            <a:solidFill>
              <a:srgbClr val="00FFFF"/>
            </a:solidFill>
          </a:ln>
        </p:spPr>
      </p:pic>
    </p:spTree>
    <p:extLst>
      <p:ext uri="{BB962C8B-B14F-4D97-AF65-F5344CB8AC3E}">
        <p14:creationId xmlns:p14="http://schemas.microsoft.com/office/powerpoint/2010/main" val="230266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037" y="1616194"/>
            <a:ext cx="5310700" cy="46609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88206"/>
            <a:ext cx="9144000" cy="1289883"/>
          </a:xfrm>
        </p:spPr>
        <p:txBody>
          <a:bodyPr/>
          <a:lstStyle/>
          <a:p>
            <a:pPr eaLnBrk="1" hangingPunct="1"/>
            <a:r>
              <a:rPr lang="en-US" sz="4800" dirty="0" smtClean="0"/>
              <a:t>HF </a:t>
            </a:r>
            <a:r>
              <a:rPr lang="en-US" sz="4800" dirty="0" smtClean="0"/>
              <a:t>can be </a:t>
            </a:r>
            <a:r>
              <a:rPr lang="en-US" sz="4800" dirty="0" smtClean="0"/>
              <a:t>prevented!</a:t>
            </a:r>
            <a:endParaRPr lang="en-US" sz="48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3174" y="6320626"/>
            <a:ext cx="331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dirty="0" smtClean="0">
                <a:solidFill>
                  <a:srgbClr val="FF9900"/>
                </a:solidFill>
                <a:latin typeface="Arial"/>
                <a:cs typeface="Arial"/>
              </a:rPr>
              <a:t>Beckett NS, et al. NEJM 2008</a:t>
            </a:r>
            <a:endParaRPr lang="da-DK" dirty="0">
              <a:solidFill>
                <a:srgbClr val="FF9900"/>
              </a:solidFill>
              <a:latin typeface="Arial"/>
              <a:cs typeface="Arial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r="3469" b="19128"/>
          <a:stretch/>
        </p:blipFill>
        <p:spPr bwMode="auto">
          <a:xfrm>
            <a:off x="375527" y="1694262"/>
            <a:ext cx="5009686" cy="4250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111753" y="2953507"/>
            <a:ext cx="133309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P&lt;0.0001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601597" y="1603515"/>
            <a:ext cx="33746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HYVET </a:t>
            </a:r>
            <a:r>
              <a:rPr lang="da-DK" sz="24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trial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indapamide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resulted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in </a:t>
            </a:r>
          </a:p>
          <a:p>
            <a:pPr eaLnBrk="1" hangingPunct="1"/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64%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reduction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eaLnBrk="1" hangingPunct="1"/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in HF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hospitalization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compared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to 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placebo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16200000">
            <a:off x="-1652513" y="3613844"/>
            <a:ext cx="4233011" cy="40009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Cumulative incidence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55264" y="5800885"/>
            <a:ext cx="5142023" cy="40009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Follow-up time (years)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63351" y="1653056"/>
            <a:ext cx="5206092" cy="40009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 rot="16200000">
            <a:off x="3190041" y="3864353"/>
            <a:ext cx="4233011" cy="261592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/>
            <a:endParaRPr lang="en-US" sz="1050" b="1" dirty="0">
              <a:solidFill>
                <a:srgbClr val="FF0000"/>
              </a:solidFill>
              <a:latin typeface="Arial"/>
              <a:cs typeface="Arial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1170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037" y="1616194"/>
            <a:ext cx="5310700" cy="46609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88206"/>
            <a:ext cx="9144000" cy="1289883"/>
          </a:xfrm>
        </p:spPr>
        <p:txBody>
          <a:bodyPr/>
          <a:lstStyle/>
          <a:p>
            <a:pPr eaLnBrk="1" hangingPunct="1"/>
            <a:r>
              <a:rPr lang="en-US" sz="4800" dirty="0" smtClean="0"/>
              <a:t>HF </a:t>
            </a:r>
            <a:r>
              <a:rPr lang="en-US" sz="4800" dirty="0" smtClean="0"/>
              <a:t>can be </a:t>
            </a:r>
            <a:r>
              <a:rPr lang="en-US" sz="4800" dirty="0" smtClean="0"/>
              <a:t>prevented!</a:t>
            </a:r>
            <a:endParaRPr lang="en-US" sz="48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3174" y="6320626"/>
            <a:ext cx="331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dirty="0" smtClean="0">
                <a:solidFill>
                  <a:srgbClr val="FF9900"/>
                </a:solidFill>
                <a:latin typeface="Arial"/>
                <a:cs typeface="Arial"/>
              </a:rPr>
              <a:t>Beckett NS, et al. NEJM 2008</a:t>
            </a:r>
            <a:endParaRPr lang="da-DK" dirty="0">
              <a:solidFill>
                <a:srgbClr val="FF9900"/>
              </a:solidFill>
              <a:latin typeface="Arial"/>
              <a:cs typeface="Arial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r="3469" b="19128"/>
          <a:stretch/>
        </p:blipFill>
        <p:spPr bwMode="auto">
          <a:xfrm>
            <a:off x="375527" y="1694262"/>
            <a:ext cx="5009686" cy="4250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111753" y="2953507"/>
            <a:ext cx="133309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P&lt;0.0001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601597" y="1603515"/>
            <a:ext cx="337464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HYVET </a:t>
            </a:r>
            <a:r>
              <a:rPr lang="da-DK" sz="24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trial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indapamide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resulted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in </a:t>
            </a:r>
          </a:p>
          <a:p>
            <a:pPr eaLnBrk="1" hangingPunct="1"/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64%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reduction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eaLnBrk="1" hangingPunct="1"/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in HF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hospitalization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da-DK" sz="2400" dirty="0" err="1" smtClean="0">
                <a:solidFill>
                  <a:srgbClr val="FFFF00"/>
                </a:solidFill>
                <a:latin typeface="Arial"/>
                <a:cs typeface="Arial"/>
              </a:rPr>
              <a:t>compared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 to </a:t>
            </a:r>
            <a:r>
              <a:rPr lang="da-DK" sz="2400" dirty="0" smtClean="0">
                <a:solidFill>
                  <a:srgbClr val="FFFF00"/>
                </a:solidFill>
                <a:latin typeface="Arial"/>
                <a:cs typeface="Arial"/>
              </a:rPr>
              <a:t>placebo</a:t>
            </a:r>
          </a:p>
          <a:p>
            <a:pPr eaLnBrk="1" hangingPunct="1"/>
            <a:endParaRPr lang="da-DK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/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Can </a:t>
            </a:r>
            <a:r>
              <a:rPr lang="da-DK" sz="2400" dirty="0" err="1" smtClean="0">
                <a:solidFill>
                  <a:srgbClr val="00FF00"/>
                </a:solidFill>
                <a:latin typeface="Arial"/>
                <a:cs typeface="Arial"/>
              </a:rPr>
              <a:t>we</a:t>
            </a:r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 do </a:t>
            </a:r>
            <a:r>
              <a:rPr lang="da-DK" sz="2400" dirty="0" err="1" smtClean="0">
                <a:solidFill>
                  <a:srgbClr val="00FF00"/>
                </a:solidFill>
                <a:latin typeface="Arial"/>
                <a:cs typeface="Arial"/>
              </a:rPr>
              <a:t>better</a:t>
            </a:r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lang="da-DK" sz="2400" dirty="0" err="1" smtClean="0">
                <a:solidFill>
                  <a:srgbClr val="00FF00"/>
                </a:solidFill>
                <a:latin typeface="Arial"/>
                <a:cs typeface="Arial"/>
              </a:rPr>
              <a:t>than</a:t>
            </a:r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 a </a:t>
            </a:r>
            <a:r>
              <a:rPr lang="da-DK" sz="2400" dirty="0" err="1" smtClean="0">
                <a:solidFill>
                  <a:srgbClr val="00FF00"/>
                </a:solidFill>
                <a:latin typeface="Arial"/>
                <a:cs typeface="Arial"/>
              </a:rPr>
              <a:t>one</a:t>
            </a:r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-</a:t>
            </a:r>
            <a:r>
              <a:rPr lang="da-DK" sz="2400" dirty="0" err="1" smtClean="0">
                <a:solidFill>
                  <a:srgbClr val="00FF00"/>
                </a:solidFill>
                <a:latin typeface="Arial"/>
                <a:cs typeface="Arial"/>
              </a:rPr>
              <a:t>size</a:t>
            </a:r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-</a:t>
            </a:r>
            <a:r>
              <a:rPr lang="da-DK" sz="2400" dirty="0" err="1" smtClean="0">
                <a:solidFill>
                  <a:srgbClr val="00FF00"/>
                </a:solidFill>
                <a:latin typeface="Arial"/>
                <a:cs typeface="Arial"/>
              </a:rPr>
              <a:t>fits</a:t>
            </a:r>
            <a:r>
              <a:rPr lang="da-DK" sz="2400" dirty="0">
                <a:solidFill>
                  <a:srgbClr val="00FF00"/>
                </a:solidFill>
                <a:latin typeface="Arial"/>
                <a:cs typeface="Arial"/>
              </a:rPr>
              <a:t>-</a:t>
            </a:r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all </a:t>
            </a:r>
            <a:r>
              <a:rPr lang="da-DK" sz="2400" dirty="0" err="1" smtClean="0">
                <a:solidFill>
                  <a:srgbClr val="00FF00"/>
                </a:solidFill>
                <a:latin typeface="Arial"/>
                <a:cs typeface="Arial"/>
              </a:rPr>
              <a:t>paradigm</a:t>
            </a:r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 for HF </a:t>
            </a:r>
            <a:r>
              <a:rPr lang="da-DK" sz="2400" dirty="0" err="1" smtClean="0">
                <a:solidFill>
                  <a:srgbClr val="00FF00"/>
                </a:solidFill>
                <a:latin typeface="Arial"/>
                <a:cs typeface="Arial"/>
              </a:rPr>
              <a:t>prevention</a:t>
            </a:r>
            <a:r>
              <a:rPr lang="da-DK" sz="2400" dirty="0" smtClean="0">
                <a:solidFill>
                  <a:srgbClr val="00FF00"/>
                </a:solidFill>
                <a:latin typeface="Arial"/>
                <a:cs typeface="Arial"/>
              </a:rPr>
              <a:t>?</a:t>
            </a:r>
            <a:endParaRPr lang="da-DK" sz="2400" dirty="0">
              <a:solidFill>
                <a:srgbClr val="00FF00"/>
              </a:solidFill>
              <a:latin typeface="Arial"/>
              <a:cs typeface="Arial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16200000">
            <a:off x="-1652513" y="3613844"/>
            <a:ext cx="4233011" cy="40009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Cumulative incidence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55264" y="5800885"/>
            <a:ext cx="5142023" cy="40009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Follow-up time (years)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63351" y="1653056"/>
            <a:ext cx="5206092" cy="40009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 rot="16200000">
            <a:off x="3190041" y="3864353"/>
            <a:ext cx="4233011" cy="261592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/>
            <a:endParaRPr lang="en-US" sz="1050" b="1" dirty="0">
              <a:solidFill>
                <a:srgbClr val="FF0000"/>
              </a:solidFill>
              <a:latin typeface="Arial"/>
              <a:cs typeface="Arial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0705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2034674"/>
            <a:ext cx="9144000" cy="1592819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charset="0"/>
                <a:ea typeface="ＭＳ Ｐゴシック" charset="0"/>
                <a:cs typeface="Arial" charset="0"/>
              </a:rPr>
              <a:t>Discriminating Risks for Heart Failure with Preserved and Reduced Ejection Fraction</a:t>
            </a:r>
            <a:r>
              <a:rPr lang="en-US" sz="3200" dirty="0" smtClean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050" i="1" dirty="0" smtClean="0">
                <a:solidFill>
                  <a:srgbClr val="FFFF99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1050" i="1" dirty="0" smtClean="0">
                <a:solidFill>
                  <a:srgbClr val="FFFF99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 smtClean="0">
                <a:solidFill>
                  <a:srgbClr val="FFFF99"/>
                </a:solidFill>
                <a:latin typeface="Arial" charset="0"/>
                <a:ea typeface="ＭＳ Ｐゴシック" charset="0"/>
                <a:cs typeface="Arial" charset="0"/>
              </a:rPr>
              <a:t>The International Collaboration on Heart Failure Subtypes</a:t>
            </a:r>
            <a:endParaRPr lang="en-US" sz="2000" i="1" dirty="0">
              <a:solidFill>
                <a:srgbClr val="FFFF9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0" y="3664453"/>
            <a:ext cx="9144000" cy="2057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900" b="1" u="sng" dirty="0">
                <a:solidFill>
                  <a:srgbClr val="FFFF00"/>
                </a:solidFill>
                <a:latin typeface="Arial"/>
                <a:cs typeface="Arial"/>
              </a:rPr>
              <a:t>Jennifer E. </a:t>
            </a:r>
            <a:r>
              <a:rPr lang="en-US" sz="1900" b="1" u="sng" dirty="0" smtClean="0">
                <a:solidFill>
                  <a:srgbClr val="FFFF00"/>
                </a:solidFill>
                <a:latin typeface="Arial"/>
                <a:cs typeface="Arial"/>
              </a:rPr>
              <a:t>Ho*</a:t>
            </a:r>
            <a:r>
              <a:rPr lang="en-US" sz="1900" dirty="0" smtClean="0">
                <a:latin typeface="Arial"/>
                <a:cs typeface="Arial"/>
              </a:rPr>
              <a:t>, Danielle </a:t>
            </a:r>
            <a:r>
              <a:rPr lang="en-US" sz="1900" dirty="0" err="1" smtClean="0">
                <a:latin typeface="Arial"/>
                <a:cs typeface="Arial"/>
              </a:rPr>
              <a:t>Enserro</a:t>
            </a:r>
            <a:r>
              <a:rPr lang="en-US" sz="1900" dirty="0" smtClean="0">
                <a:latin typeface="Arial"/>
                <a:cs typeface="Arial"/>
              </a:rPr>
              <a:t>*, Frank </a:t>
            </a:r>
            <a:r>
              <a:rPr lang="en-US" sz="1900" dirty="0">
                <a:latin typeface="Arial"/>
                <a:cs typeface="Arial"/>
              </a:rPr>
              <a:t>P. </a:t>
            </a:r>
            <a:r>
              <a:rPr lang="en-US" sz="1900" dirty="0" err="1" smtClean="0">
                <a:latin typeface="Arial"/>
                <a:cs typeface="Arial"/>
              </a:rPr>
              <a:t>Brouwers</a:t>
            </a:r>
            <a:r>
              <a:rPr lang="en-US" sz="1900" dirty="0" smtClean="0">
                <a:latin typeface="Arial"/>
                <a:cs typeface="Arial"/>
              </a:rPr>
              <a:t>*, Jorge </a:t>
            </a:r>
            <a:r>
              <a:rPr lang="en-US" sz="1900" dirty="0">
                <a:latin typeface="Arial"/>
                <a:cs typeface="Arial"/>
              </a:rPr>
              <a:t>R. </a:t>
            </a:r>
            <a:r>
              <a:rPr lang="en-US" sz="1900" dirty="0" err="1" smtClean="0">
                <a:latin typeface="Arial"/>
                <a:cs typeface="Arial"/>
              </a:rPr>
              <a:t>Kizer</a:t>
            </a:r>
            <a:r>
              <a:rPr lang="en-US" sz="1900" dirty="0" smtClean="0">
                <a:latin typeface="Arial"/>
                <a:cs typeface="Arial"/>
              </a:rPr>
              <a:t>*, </a:t>
            </a:r>
            <a:endParaRPr lang="en-US" sz="1900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900" dirty="0" smtClean="0">
                <a:latin typeface="Arial"/>
                <a:cs typeface="Arial"/>
              </a:rPr>
              <a:t>Sanjiv </a:t>
            </a:r>
            <a:r>
              <a:rPr lang="en-US" sz="1900" dirty="0">
                <a:latin typeface="Arial"/>
                <a:cs typeface="Arial"/>
              </a:rPr>
              <a:t>J. Shah, </a:t>
            </a:r>
            <a:r>
              <a:rPr lang="en-US" sz="1900" dirty="0" smtClean="0">
                <a:latin typeface="Arial"/>
                <a:cs typeface="Arial"/>
              </a:rPr>
              <a:t>Bruce </a:t>
            </a:r>
            <a:r>
              <a:rPr lang="en-US" sz="1900" dirty="0">
                <a:latin typeface="Arial"/>
                <a:cs typeface="Arial"/>
              </a:rPr>
              <a:t>M. </a:t>
            </a:r>
            <a:r>
              <a:rPr lang="en-US" sz="1900" dirty="0" err="1">
                <a:latin typeface="Arial"/>
                <a:cs typeface="Arial"/>
              </a:rPr>
              <a:t>Psaty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smtClean="0">
                <a:latin typeface="Arial"/>
                <a:cs typeface="Arial"/>
              </a:rPr>
              <a:t>Traci </a:t>
            </a:r>
            <a:r>
              <a:rPr lang="en-US" sz="1900" dirty="0">
                <a:latin typeface="Arial"/>
                <a:cs typeface="Arial"/>
              </a:rPr>
              <a:t>M. </a:t>
            </a:r>
            <a:r>
              <a:rPr lang="en-US" sz="1900" dirty="0" err="1">
                <a:latin typeface="Arial"/>
                <a:cs typeface="Arial"/>
              </a:rPr>
              <a:t>Bartz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err="1" smtClean="0">
                <a:latin typeface="Arial"/>
                <a:cs typeface="Arial"/>
              </a:rPr>
              <a:t>Rajalakshmi</a:t>
            </a:r>
            <a:r>
              <a:rPr lang="en-US" sz="1900" dirty="0" smtClean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Santhanakrishnan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smtClean="0">
                <a:latin typeface="Arial"/>
                <a:cs typeface="Arial"/>
              </a:rPr>
              <a:t>Douglas </a:t>
            </a:r>
            <a:r>
              <a:rPr lang="en-US" sz="1900" dirty="0">
                <a:latin typeface="Arial"/>
                <a:cs typeface="Arial"/>
              </a:rPr>
              <a:t>S. Lee, </a:t>
            </a:r>
            <a:r>
              <a:rPr lang="en-US" sz="1900" dirty="0" err="1" smtClean="0">
                <a:latin typeface="Arial"/>
                <a:cs typeface="Arial"/>
              </a:rPr>
              <a:t>Cheeling</a:t>
            </a:r>
            <a:r>
              <a:rPr lang="en-US" sz="1900" dirty="0" smtClean="0">
                <a:latin typeface="Arial"/>
                <a:cs typeface="Arial"/>
              </a:rPr>
              <a:t> Chan, Kiang Liu, Michael </a:t>
            </a:r>
            <a:r>
              <a:rPr lang="en-US" sz="1900" dirty="0">
                <a:latin typeface="Arial"/>
                <a:cs typeface="Arial"/>
              </a:rPr>
              <a:t>J. </a:t>
            </a:r>
            <a:r>
              <a:rPr lang="en-US" sz="1900" dirty="0" err="1">
                <a:latin typeface="Arial"/>
                <a:cs typeface="Arial"/>
              </a:rPr>
              <a:t>Blaha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smtClean="0">
                <a:latin typeface="Arial"/>
                <a:cs typeface="Arial"/>
              </a:rPr>
              <a:t>Hans </a:t>
            </a:r>
            <a:r>
              <a:rPr lang="en-US" sz="1900" dirty="0">
                <a:latin typeface="Arial"/>
                <a:cs typeface="Arial"/>
              </a:rPr>
              <a:t>L. </a:t>
            </a:r>
            <a:r>
              <a:rPr lang="en-US" sz="1900" dirty="0" err="1">
                <a:latin typeface="Arial"/>
                <a:cs typeface="Arial"/>
              </a:rPr>
              <a:t>Hillege</a:t>
            </a:r>
            <a:r>
              <a:rPr lang="en-US" sz="1900" dirty="0">
                <a:latin typeface="Arial"/>
                <a:cs typeface="Arial"/>
              </a:rPr>
              <a:t>, </a:t>
            </a:r>
            <a:endParaRPr lang="en-US" sz="1900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900" dirty="0" err="1" smtClean="0">
                <a:latin typeface="Arial"/>
                <a:cs typeface="Arial"/>
              </a:rPr>
              <a:t>Pim</a:t>
            </a:r>
            <a:r>
              <a:rPr lang="en-US" sz="1900" dirty="0" smtClean="0">
                <a:latin typeface="Arial"/>
                <a:cs typeface="Arial"/>
              </a:rPr>
              <a:t> </a:t>
            </a:r>
            <a:r>
              <a:rPr lang="en-US" sz="1900" dirty="0">
                <a:latin typeface="Arial"/>
                <a:cs typeface="Arial"/>
              </a:rPr>
              <a:t>van der </a:t>
            </a:r>
            <a:r>
              <a:rPr lang="en-US" sz="1900" dirty="0" err="1">
                <a:latin typeface="Arial"/>
                <a:cs typeface="Arial"/>
              </a:rPr>
              <a:t>Harst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err="1" smtClean="0">
                <a:latin typeface="Arial"/>
                <a:cs typeface="Arial"/>
              </a:rPr>
              <a:t>Wiek</a:t>
            </a:r>
            <a:r>
              <a:rPr lang="en-US" sz="1900" dirty="0" smtClean="0">
                <a:latin typeface="Arial"/>
                <a:cs typeface="Arial"/>
              </a:rPr>
              <a:t> </a:t>
            </a:r>
            <a:r>
              <a:rPr lang="en-US" sz="1900" dirty="0">
                <a:latin typeface="Arial"/>
                <a:cs typeface="Arial"/>
              </a:rPr>
              <a:t>H. van </a:t>
            </a:r>
            <a:r>
              <a:rPr lang="en-US" sz="1900" dirty="0" err="1">
                <a:latin typeface="Arial"/>
                <a:cs typeface="Arial"/>
              </a:rPr>
              <a:t>Gilst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smtClean="0">
                <a:latin typeface="Arial"/>
                <a:cs typeface="Arial"/>
              </a:rPr>
              <a:t>Willem </a:t>
            </a:r>
            <a:r>
              <a:rPr lang="en-US" sz="1900" dirty="0">
                <a:latin typeface="Arial"/>
                <a:cs typeface="Arial"/>
              </a:rPr>
              <a:t>J. Kop, </a:t>
            </a:r>
            <a:r>
              <a:rPr lang="en-US" sz="1900" dirty="0" smtClean="0">
                <a:latin typeface="Arial"/>
                <a:cs typeface="Arial"/>
              </a:rPr>
              <a:t>Ron </a:t>
            </a:r>
            <a:r>
              <a:rPr lang="en-US" sz="1900" dirty="0">
                <a:latin typeface="Arial"/>
                <a:cs typeface="Arial"/>
              </a:rPr>
              <a:t>T. Gansevoort, </a:t>
            </a:r>
            <a:r>
              <a:rPr lang="en-US" sz="1900" dirty="0" err="1" smtClean="0">
                <a:latin typeface="Arial"/>
                <a:cs typeface="Arial"/>
              </a:rPr>
              <a:t>Ramachandran</a:t>
            </a:r>
            <a:r>
              <a:rPr lang="en-US" sz="1900" dirty="0" smtClean="0">
                <a:latin typeface="Arial"/>
                <a:cs typeface="Arial"/>
              </a:rPr>
              <a:t> </a:t>
            </a:r>
            <a:r>
              <a:rPr lang="en-US" sz="1900" dirty="0">
                <a:latin typeface="Arial"/>
                <a:cs typeface="Arial"/>
              </a:rPr>
              <a:t>S. </a:t>
            </a:r>
            <a:r>
              <a:rPr lang="en-US" sz="1900" dirty="0" err="1">
                <a:latin typeface="Arial"/>
                <a:cs typeface="Arial"/>
              </a:rPr>
              <a:t>Vasan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smtClean="0">
                <a:latin typeface="Arial"/>
                <a:cs typeface="Arial"/>
              </a:rPr>
              <a:t>Julius </a:t>
            </a:r>
            <a:r>
              <a:rPr lang="en-US" sz="1900" dirty="0">
                <a:latin typeface="Arial"/>
                <a:cs typeface="Arial"/>
              </a:rPr>
              <a:t>M. </a:t>
            </a:r>
            <a:r>
              <a:rPr lang="en-US" sz="1900" dirty="0" err="1">
                <a:latin typeface="Arial"/>
                <a:cs typeface="Arial"/>
              </a:rPr>
              <a:t>Gardin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smtClean="0">
                <a:latin typeface="Arial"/>
                <a:cs typeface="Arial"/>
              </a:rPr>
              <a:t>Daniel </a:t>
            </a:r>
            <a:r>
              <a:rPr lang="en-US" sz="1900" dirty="0">
                <a:latin typeface="Arial"/>
                <a:cs typeface="Arial"/>
              </a:rPr>
              <a:t>Levy, </a:t>
            </a:r>
            <a:r>
              <a:rPr lang="en-US" sz="1900" dirty="0" smtClean="0">
                <a:latin typeface="Arial"/>
                <a:cs typeface="Arial"/>
              </a:rPr>
              <a:t>John </a:t>
            </a:r>
            <a:r>
              <a:rPr lang="en-US" sz="1900" dirty="0">
                <a:latin typeface="Arial"/>
                <a:cs typeface="Arial"/>
              </a:rPr>
              <a:t>S. </a:t>
            </a:r>
            <a:r>
              <a:rPr lang="en-US" sz="1900" dirty="0" err="1" smtClean="0">
                <a:latin typeface="Arial"/>
                <a:cs typeface="Arial"/>
              </a:rPr>
              <a:t>Gottdiener</a:t>
            </a:r>
            <a:r>
              <a:rPr lang="en-US" sz="1900" dirty="0" smtClean="0">
                <a:latin typeface="Arial"/>
                <a:cs typeface="Arial"/>
              </a:rPr>
              <a:t>*, Rudolf </a:t>
            </a:r>
            <a:r>
              <a:rPr lang="en-US" sz="1900" dirty="0">
                <a:latin typeface="Arial"/>
                <a:cs typeface="Arial"/>
              </a:rPr>
              <a:t>A. de </a:t>
            </a:r>
            <a:r>
              <a:rPr lang="en-US" sz="1900" dirty="0" smtClean="0">
                <a:latin typeface="Arial"/>
                <a:cs typeface="Arial"/>
              </a:rPr>
              <a:t>Boer*, and </a:t>
            </a:r>
            <a:r>
              <a:rPr lang="en-US" sz="1900" dirty="0">
                <a:latin typeface="Arial"/>
                <a:cs typeface="Arial"/>
              </a:rPr>
              <a:t>Martin G. </a:t>
            </a:r>
            <a:r>
              <a:rPr lang="en-US" sz="1900" dirty="0" smtClean="0">
                <a:latin typeface="Arial"/>
                <a:cs typeface="Arial"/>
              </a:rPr>
              <a:t>Larson* </a:t>
            </a:r>
            <a:endParaRPr lang="en-US" sz="1900" dirty="0">
              <a:effectLst/>
              <a:latin typeface="Arial"/>
              <a:cs typeface="Arial"/>
            </a:endParaRPr>
          </a:p>
        </p:txBody>
      </p:sp>
      <p:pic>
        <p:nvPicPr>
          <p:cNvPr id="15363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800" y="762000"/>
            <a:ext cx="1304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200" y="914400"/>
            <a:ext cx="1304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00" y="1066800"/>
            <a:ext cx="1304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0" y="1219200"/>
            <a:ext cx="1304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400" y="1371600"/>
            <a:ext cx="1304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6" y="6022085"/>
            <a:ext cx="16002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24" y="5459823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644" y="0"/>
            <a:ext cx="19304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>
                <a:solidFill>
                  <a:srgbClr val="FFFFFF"/>
                </a:solidFill>
                <a:latin typeface="Georgia" charset="0"/>
              </a:rPr>
              <a:t>Specific Aim and Hypothesis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9560" y="1624252"/>
            <a:ext cx="8605662" cy="4160838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FFFFFF"/>
                </a:solidFill>
              </a:rPr>
              <a:t>To </a:t>
            </a:r>
            <a:r>
              <a:rPr lang="en-US" sz="3000" dirty="0" smtClean="0">
                <a:solidFill>
                  <a:srgbClr val="FFFFFF"/>
                </a:solidFill>
              </a:rPr>
              <a:t>develop/validate </a:t>
            </a:r>
            <a:r>
              <a:rPr lang="en-US" sz="3000" dirty="0">
                <a:solidFill>
                  <a:srgbClr val="FFFFFF"/>
                </a:solidFill>
              </a:rPr>
              <a:t>separate risk prediction models for incident </a:t>
            </a:r>
            <a:r>
              <a:rPr lang="en-US" sz="3000" dirty="0" err="1">
                <a:solidFill>
                  <a:srgbClr val="FFFFFF"/>
                </a:solidFill>
              </a:rPr>
              <a:t>HFpEF</a:t>
            </a:r>
            <a:r>
              <a:rPr lang="en-US" sz="3000" dirty="0">
                <a:solidFill>
                  <a:srgbClr val="FFFFFF"/>
                </a:solidFill>
              </a:rPr>
              <a:t> and </a:t>
            </a:r>
            <a:r>
              <a:rPr lang="en-US" sz="3000" dirty="0" err="1" smtClean="0">
                <a:solidFill>
                  <a:srgbClr val="FFFFFF"/>
                </a:solidFill>
              </a:rPr>
              <a:t>HFrEF</a:t>
            </a:r>
            <a:endParaRPr lang="en-US" sz="30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FFFFFF"/>
                </a:solidFill>
              </a:rPr>
              <a:t>Hypothesis: risk factor profiles differ for </a:t>
            </a:r>
            <a:r>
              <a:rPr lang="en-US" sz="3000" dirty="0" err="1">
                <a:solidFill>
                  <a:srgbClr val="FFFFFF"/>
                </a:solidFill>
              </a:rPr>
              <a:t>HFpEF</a:t>
            </a:r>
            <a:r>
              <a:rPr lang="en-US" sz="3000" dirty="0">
                <a:solidFill>
                  <a:srgbClr val="FFFFFF"/>
                </a:solidFill>
              </a:rPr>
              <a:t> and </a:t>
            </a:r>
            <a:r>
              <a:rPr lang="en-US" sz="3000" dirty="0" err="1" smtClean="0">
                <a:solidFill>
                  <a:srgbClr val="FFFFFF"/>
                </a:solidFill>
              </a:rPr>
              <a:t>HFrEF</a:t>
            </a:r>
            <a:endParaRPr lang="en-US" sz="30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Considerations:</a:t>
            </a:r>
            <a:endParaRPr lang="en-US" sz="30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600" dirty="0" smtClean="0">
                <a:latin typeface="Trebuchet MS"/>
              </a:rPr>
              <a:t>Sample size</a:t>
            </a:r>
            <a:r>
              <a:rPr lang="en-US" sz="2600" i="1" dirty="0" smtClean="0">
                <a:solidFill>
                  <a:srgbClr val="FF6600"/>
                </a:solidFill>
                <a:latin typeface="Trebuchet MS"/>
              </a:rPr>
              <a:t> </a:t>
            </a:r>
            <a:endParaRPr lang="en-US" sz="2600" dirty="0" smtClean="0">
              <a:solidFill>
                <a:srgbClr val="FF6600"/>
              </a:solidFill>
              <a:latin typeface="Trebuchet MS"/>
            </a:endParaRPr>
          </a:p>
          <a:p>
            <a:pPr lvl="1">
              <a:lnSpc>
                <a:spcPct val="90000"/>
              </a:lnSpc>
            </a:pPr>
            <a:r>
              <a:rPr lang="en-US" sz="2600" dirty="0" smtClean="0">
                <a:latin typeface="Trebuchet MS"/>
              </a:rPr>
              <a:t>Imaging at time of HF to adjudicate HF subtype</a:t>
            </a:r>
            <a:endParaRPr lang="en-US" sz="2600" dirty="0" smtClean="0">
              <a:latin typeface="Trebuchet MS"/>
            </a:endParaRPr>
          </a:p>
          <a:p>
            <a:pPr lvl="1">
              <a:lnSpc>
                <a:spcPct val="90000"/>
              </a:lnSpc>
            </a:pPr>
            <a:r>
              <a:rPr lang="en-US" sz="2600" dirty="0" smtClean="0">
                <a:latin typeface="Trebuchet MS"/>
              </a:rPr>
              <a:t>Multiple competing risks</a:t>
            </a:r>
            <a:endParaRPr lang="en-US" sz="2600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7842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Participating cohorts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9560" y="1624252"/>
            <a:ext cx="8605662" cy="4160838"/>
          </a:xfrm>
          <a:prstGeom prst="rect">
            <a:avLst/>
          </a:prstGeom>
        </p:spPr>
        <p:txBody>
          <a:bodyPr lIns="91440" tIns="45720" rIns="91440" bIns="45720"/>
          <a:lstStyle>
            <a:lvl1pPr marL="342829" indent="-34282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96" indent="-28569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+mn-lt"/>
              </a:defRPr>
            </a:lvl2pPr>
            <a:lvl3pPr marL="1142764" indent="-228553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—"/>
              <a:defRPr sz="2400">
                <a:solidFill>
                  <a:srgbClr val="FFFF99"/>
                </a:solidFill>
                <a:latin typeface="+mn-lt"/>
              </a:defRPr>
            </a:lvl3pPr>
            <a:lvl4pPr marL="1599868" indent="-22855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99"/>
                </a:solidFill>
                <a:latin typeface="+mn-lt"/>
              </a:defRPr>
            </a:lvl4pPr>
            <a:lvl5pPr marL="205697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400" dirty="0"/>
              <a:t>CHS: Cardiovascular Health Study</a:t>
            </a:r>
          </a:p>
          <a:p>
            <a:r>
              <a:rPr lang="en-US" sz="2400" dirty="0"/>
              <a:t>FHS: Framingham Heart Study</a:t>
            </a:r>
          </a:p>
          <a:p>
            <a:r>
              <a:rPr lang="en-US" sz="2400" dirty="0"/>
              <a:t>MESA: Multi-Ethnic Study of Atherosclerosis</a:t>
            </a:r>
          </a:p>
          <a:p>
            <a:r>
              <a:rPr lang="en-US" sz="2400" dirty="0"/>
              <a:t>PREVEND: Prevention of Renal and Vascular </a:t>
            </a:r>
            <a:r>
              <a:rPr lang="en-US" sz="2400" dirty="0" smtClean="0"/>
              <a:t>End-stage </a:t>
            </a:r>
            <a:r>
              <a:rPr lang="en-US" sz="2400" dirty="0"/>
              <a:t>Disease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885"/>
          <a:stretch/>
        </p:blipFill>
        <p:spPr>
          <a:xfrm>
            <a:off x="685800" y="3894668"/>
            <a:ext cx="7772400" cy="2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25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  <a:latin typeface="Georgia" charset="0"/>
              </a:rPr>
              <a:t>Work flow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24631075"/>
              </p:ext>
            </p:extLst>
          </p:nvPr>
        </p:nvGraphicFramePr>
        <p:xfrm>
          <a:off x="0" y="1652664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594077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HFpEF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vs. </a:t>
            </a:r>
            <a:r>
              <a:rPr lang="en-US" sz="2800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HFrEF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defined </a:t>
            </a:r>
            <a:r>
              <a:rPr lang="en-US" sz="2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using LVEF 45% cut-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off</a:t>
            </a:r>
            <a:endParaRPr lang="en-US" sz="28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3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ob4">
  <a:themeElements>
    <a:clrScheme name="">
      <a:dk1>
        <a:srgbClr val="000000"/>
      </a:dk1>
      <a:lt1>
        <a:srgbClr val="FFFFFF"/>
      </a:lt1>
      <a:dk2>
        <a:srgbClr val="A50021"/>
      </a:dk2>
      <a:lt2>
        <a:srgbClr val="777777"/>
      </a:lt2>
      <a:accent1>
        <a:srgbClr val="EE6600"/>
      </a:accent1>
      <a:accent2>
        <a:srgbClr val="0000CC"/>
      </a:accent2>
      <a:accent3>
        <a:srgbClr val="FFFFFF"/>
      </a:accent3>
      <a:accent4>
        <a:srgbClr val="000000"/>
      </a:accent4>
      <a:accent5>
        <a:srgbClr val="F5B8AA"/>
      </a:accent5>
      <a:accent6>
        <a:srgbClr val="0000B9"/>
      </a:accent6>
      <a:hlink>
        <a:srgbClr val="FF0000"/>
      </a:hlink>
      <a:folHlink>
        <a:srgbClr val="009900"/>
      </a:folHlink>
    </a:clrScheme>
    <a:fontScheme name="Rob4">
      <a:majorFont>
        <a:latin typeface="Arial"/>
        <a:ea typeface="MS PGothic"/>
        <a:cs typeface="MS PGothic"/>
      </a:majorFont>
      <a:minorFont>
        <a:latin typeface="Arial"/>
        <a:ea typeface="MS PGothic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ob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8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1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5">
        <a:dk1>
          <a:srgbClr val="777777"/>
        </a:dk1>
        <a:lt1>
          <a:srgbClr val="FFFFFF"/>
        </a:lt1>
        <a:dk2>
          <a:srgbClr val="000099"/>
        </a:dk2>
        <a:lt2>
          <a:srgbClr val="FFFF00"/>
        </a:lt2>
        <a:accent1>
          <a:srgbClr val="FF9900"/>
        </a:accent1>
        <a:accent2>
          <a:srgbClr val="33CCCC"/>
        </a:accent2>
        <a:accent3>
          <a:srgbClr val="AAAACA"/>
        </a:accent3>
        <a:accent4>
          <a:srgbClr val="DADADA"/>
        </a:accent4>
        <a:accent5>
          <a:srgbClr val="FFCAAA"/>
        </a:accent5>
        <a:accent6>
          <a:srgbClr val="2DB9B9"/>
        </a:accent6>
        <a:hlink>
          <a:srgbClr val="E11F1F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16">
        <a:dk1>
          <a:srgbClr val="777777"/>
        </a:dk1>
        <a:lt1>
          <a:srgbClr val="FFFFFF"/>
        </a:lt1>
        <a:dk2>
          <a:srgbClr val="0066FF"/>
        </a:dk2>
        <a:lt2>
          <a:srgbClr val="FFFF00"/>
        </a:lt2>
        <a:accent1>
          <a:srgbClr val="FF9900"/>
        </a:accent1>
        <a:accent2>
          <a:srgbClr val="33CCCC"/>
        </a:accent2>
        <a:accent3>
          <a:srgbClr val="AAB8FF"/>
        </a:accent3>
        <a:accent4>
          <a:srgbClr val="DADADA"/>
        </a:accent4>
        <a:accent5>
          <a:srgbClr val="FFCAAA"/>
        </a:accent5>
        <a:accent6>
          <a:srgbClr val="2DB9B9"/>
        </a:accent6>
        <a:hlink>
          <a:srgbClr val="E11F1F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17">
        <a:dk1>
          <a:srgbClr val="777777"/>
        </a:dk1>
        <a:lt1>
          <a:srgbClr val="FFFFFF"/>
        </a:lt1>
        <a:dk2>
          <a:srgbClr val="000066"/>
        </a:dk2>
        <a:lt2>
          <a:srgbClr val="FFFF00"/>
        </a:lt2>
        <a:accent1>
          <a:srgbClr val="FF9900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5CE7"/>
        </a:accent6>
        <a:hlink>
          <a:srgbClr val="F3330D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18">
        <a:dk1>
          <a:srgbClr val="777777"/>
        </a:dk1>
        <a:lt1>
          <a:srgbClr val="FFFFFF"/>
        </a:lt1>
        <a:dk2>
          <a:srgbClr val="000066"/>
        </a:dk2>
        <a:lt2>
          <a:srgbClr val="FFFF00"/>
        </a:lt2>
        <a:accent1>
          <a:srgbClr val="FF9900"/>
        </a:accent1>
        <a:accent2>
          <a:srgbClr val="2F83FF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2A76E7"/>
        </a:accent6>
        <a:hlink>
          <a:srgbClr val="F3330D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19">
        <a:dk1>
          <a:srgbClr val="777777"/>
        </a:dk1>
        <a:lt1>
          <a:srgbClr val="FFFFFF"/>
        </a:lt1>
        <a:dk2>
          <a:srgbClr val="000066"/>
        </a:dk2>
        <a:lt2>
          <a:srgbClr val="FFFF00"/>
        </a:lt2>
        <a:accent1>
          <a:srgbClr val="FF3615"/>
        </a:accent1>
        <a:accent2>
          <a:srgbClr val="7E99D4"/>
        </a:accent2>
        <a:accent3>
          <a:srgbClr val="AAAAB8"/>
        </a:accent3>
        <a:accent4>
          <a:srgbClr val="DADADA"/>
        </a:accent4>
        <a:accent5>
          <a:srgbClr val="FFAEAA"/>
        </a:accent5>
        <a:accent6>
          <a:srgbClr val="728AC0"/>
        </a:accent6>
        <a:hlink>
          <a:srgbClr val="FFCC00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20">
        <a:dk1>
          <a:srgbClr val="000000"/>
        </a:dk1>
        <a:lt1>
          <a:srgbClr val="FFFFFF"/>
        </a:lt1>
        <a:dk2>
          <a:srgbClr val="000099"/>
        </a:dk2>
        <a:lt2>
          <a:srgbClr val="777777"/>
        </a:lt2>
        <a:accent1>
          <a:srgbClr val="EE6600"/>
        </a:accent1>
        <a:accent2>
          <a:srgbClr val="557CAB"/>
        </a:accent2>
        <a:accent3>
          <a:srgbClr val="FFFFFF"/>
        </a:accent3>
        <a:accent4>
          <a:srgbClr val="000000"/>
        </a:accent4>
        <a:accent5>
          <a:srgbClr val="F5B8AA"/>
        </a:accent5>
        <a:accent6>
          <a:srgbClr val="4C709B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21">
        <a:dk1>
          <a:srgbClr val="000000"/>
        </a:dk1>
        <a:lt1>
          <a:srgbClr val="FFFFFF"/>
        </a:lt1>
        <a:dk2>
          <a:srgbClr val="000099"/>
        </a:dk2>
        <a:lt2>
          <a:srgbClr val="777777"/>
        </a:lt2>
        <a:accent1>
          <a:srgbClr val="EE6600"/>
        </a:accent1>
        <a:accent2>
          <a:srgbClr val="0099CC"/>
        </a:accent2>
        <a:accent3>
          <a:srgbClr val="FFFFFF"/>
        </a:accent3>
        <a:accent4>
          <a:srgbClr val="000000"/>
        </a:accent4>
        <a:accent5>
          <a:srgbClr val="F5B8AA"/>
        </a:accent5>
        <a:accent6>
          <a:srgbClr val="008AB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22">
        <a:dk1>
          <a:srgbClr val="000000"/>
        </a:dk1>
        <a:lt1>
          <a:srgbClr val="FFFFFF"/>
        </a:lt1>
        <a:dk2>
          <a:srgbClr val="000099"/>
        </a:dk2>
        <a:lt2>
          <a:srgbClr val="777777"/>
        </a:lt2>
        <a:accent1>
          <a:srgbClr val="EE6600"/>
        </a:accent1>
        <a:accent2>
          <a:srgbClr val="0000CC"/>
        </a:accent2>
        <a:accent3>
          <a:srgbClr val="FFFFFF"/>
        </a:accent3>
        <a:accent4>
          <a:srgbClr val="000000"/>
        </a:accent4>
        <a:accent5>
          <a:srgbClr val="F5B8AA"/>
        </a:accent5>
        <a:accent6>
          <a:srgbClr val="0000B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23">
        <a:dk1>
          <a:srgbClr val="000000"/>
        </a:dk1>
        <a:lt1>
          <a:srgbClr val="FFFFFF"/>
        </a:lt1>
        <a:dk2>
          <a:srgbClr val="800000"/>
        </a:dk2>
        <a:lt2>
          <a:srgbClr val="777777"/>
        </a:lt2>
        <a:accent1>
          <a:srgbClr val="EE6600"/>
        </a:accent1>
        <a:accent2>
          <a:srgbClr val="0000CC"/>
        </a:accent2>
        <a:accent3>
          <a:srgbClr val="FFFFFF"/>
        </a:accent3>
        <a:accent4>
          <a:srgbClr val="000000"/>
        </a:accent4>
        <a:accent5>
          <a:srgbClr val="F5B8AA"/>
        </a:accent5>
        <a:accent6>
          <a:srgbClr val="0000B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ob4">
  <a:themeElements>
    <a:clrScheme name="">
      <a:dk1>
        <a:srgbClr val="000000"/>
      </a:dk1>
      <a:lt1>
        <a:srgbClr val="FFFFFF"/>
      </a:lt1>
      <a:dk2>
        <a:srgbClr val="A50021"/>
      </a:dk2>
      <a:lt2>
        <a:srgbClr val="777777"/>
      </a:lt2>
      <a:accent1>
        <a:srgbClr val="EE6600"/>
      </a:accent1>
      <a:accent2>
        <a:srgbClr val="0000CC"/>
      </a:accent2>
      <a:accent3>
        <a:srgbClr val="FFFFFF"/>
      </a:accent3>
      <a:accent4>
        <a:srgbClr val="000000"/>
      </a:accent4>
      <a:accent5>
        <a:srgbClr val="F5B8AA"/>
      </a:accent5>
      <a:accent6>
        <a:srgbClr val="0000B9"/>
      </a:accent6>
      <a:hlink>
        <a:srgbClr val="FF0000"/>
      </a:hlink>
      <a:folHlink>
        <a:srgbClr val="009900"/>
      </a:folHlink>
    </a:clrScheme>
    <a:fontScheme name="Rob4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ob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8">
        <a:dk1>
          <a:srgbClr val="777777"/>
        </a:dk1>
        <a:lt1>
          <a:srgbClr val="FFFFFF"/>
        </a:lt1>
        <a:dk2>
          <a:srgbClr val="000099"/>
        </a:dk2>
        <a:lt2>
          <a:srgbClr val="FFFF00"/>
        </a:lt2>
        <a:accent1>
          <a:srgbClr val="FF9900"/>
        </a:accent1>
        <a:accent2>
          <a:srgbClr val="33CCCC"/>
        </a:accent2>
        <a:accent3>
          <a:srgbClr val="AAAACA"/>
        </a:accent3>
        <a:accent4>
          <a:srgbClr val="DADADA"/>
        </a:accent4>
        <a:accent5>
          <a:srgbClr val="FFCAAA"/>
        </a:accent5>
        <a:accent6>
          <a:srgbClr val="2DB9B9"/>
        </a:accent6>
        <a:hlink>
          <a:srgbClr val="E11F1F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9">
        <a:dk1>
          <a:srgbClr val="777777"/>
        </a:dk1>
        <a:lt1>
          <a:srgbClr val="FFFFFF"/>
        </a:lt1>
        <a:dk2>
          <a:srgbClr val="0066FF"/>
        </a:dk2>
        <a:lt2>
          <a:srgbClr val="FFFF00"/>
        </a:lt2>
        <a:accent1>
          <a:srgbClr val="FF9900"/>
        </a:accent1>
        <a:accent2>
          <a:srgbClr val="33CCCC"/>
        </a:accent2>
        <a:accent3>
          <a:srgbClr val="AAB8FF"/>
        </a:accent3>
        <a:accent4>
          <a:srgbClr val="DADADA"/>
        </a:accent4>
        <a:accent5>
          <a:srgbClr val="FFCAAA"/>
        </a:accent5>
        <a:accent6>
          <a:srgbClr val="2DB9B9"/>
        </a:accent6>
        <a:hlink>
          <a:srgbClr val="E11F1F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10">
        <a:dk1>
          <a:srgbClr val="777777"/>
        </a:dk1>
        <a:lt1>
          <a:srgbClr val="FFFFFF"/>
        </a:lt1>
        <a:dk2>
          <a:srgbClr val="000066"/>
        </a:dk2>
        <a:lt2>
          <a:srgbClr val="FFFF00"/>
        </a:lt2>
        <a:accent1>
          <a:srgbClr val="FF9900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5CE7"/>
        </a:accent6>
        <a:hlink>
          <a:srgbClr val="F3330D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11">
        <a:dk1>
          <a:srgbClr val="777777"/>
        </a:dk1>
        <a:lt1>
          <a:srgbClr val="FFFFFF"/>
        </a:lt1>
        <a:dk2>
          <a:srgbClr val="000066"/>
        </a:dk2>
        <a:lt2>
          <a:srgbClr val="FFFF00"/>
        </a:lt2>
        <a:accent1>
          <a:srgbClr val="FF9900"/>
        </a:accent1>
        <a:accent2>
          <a:srgbClr val="2F83FF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2A76E7"/>
        </a:accent6>
        <a:hlink>
          <a:srgbClr val="F3330D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12">
        <a:dk1>
          <a:srgbClr val="777777"/>
        </a:dk1>
        <a:lt1>
          <a:srgbClr val="FFFFFF"/>
        </a:lt1>
        <a:dk2>
          <a:srgbClr val="000066"/>
        </a:dk2>
        <a:lt2>
          <a:srgbClr val="FFFF00"/>
        </a:lt2>
        <a:accent1>
          <a:srgbClr val="FF3615"/>
        </a:accent1>
        <a:accent2>
          <a:srgbClr val="7E99D4"/>
        </a:accent2>
        <a:accent3>
          <a:srgbClr val="AAAAB8"/>
        </a:accent3>
        <a:accent4>
          <a:srgbClr val="DADADA"/>
        </a:accent4>
        <a:accent5>
          <a:srgbClr val="FFAEAA"/>
        </a:accent5>
        <a:accent6>
          <a:srgbClr val="728AC0"/>
        </a:accent6>
        <a:hlink>
          <a:srgbClr val="FFCC00"/>
        </a:hlink>
        <a:folHlink>
          <a:srgbClr val="24CE2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4 13">
        <a:dk1>
          <a:srgbClr val="000000"/>
        </a:dk1>
        <a:lt1>
          <a:srgbClr val="FFFFFF"/>
        </a:lt1>
        <a:dk2>
          <a:srgbClr val="000099"/>
        </a:dk2>
        <a:lt2>
          <a:srgbClr val="777777"/>
        </a:lt2>
        <a:accent1>
          <a:srgbClr val="EE6600"/>
        </a:accent1>
        <a:accent2>
          <a:srgbClr val="557CAB"/>
        </a:accent2>
        <a:accent3>
          <a:srgbClr val="FFFFFF"/>
        </a:accent3>
        <a:accent4>
          <a:srgbClr val="000000"/>
        </a:accent4>
        <a:accent5>
          <a:srgbClr val="F5B8AA"/>
        </a:accent5>
        <a:accent6>
          <a:srgbClr val="4C709B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4">
        <a:dk1>
          <a:srgbClr val="000000"/>
        </a:dk1>
        <a:lt1>
          <a:srgbClr val="FFFFFF"/>
        </a:lt1>
        <a:dk2>
          <a:srgbClr val="000099"/>
        </a:dk2>
        <a:lt2>
          <a:srgbClr val="777777"/>
        </a:lt2>
        <a:accent1>
          <a:srgbClr val="EE6600"/>
        </a:accent1>
        <a:accent2>
          <a:srgbClr val="0099CC"/>
        </a:accent2>
        <a:accent3>
          <a:srgbClr val="FFFFFF"/>
        </a:accent3>
        <a:accent4>
          <a:srgbClr val="000000"/>
        </a:accent4>
        <a:accent5>
          <a:srgbClr val="F5B8AA"/>
        </a:accent5>
        <a:accent6>
          <a:srgbClr val="008AB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5">
        <a:dk1>
          <a:srgbClr val="000000"/>
        </a:dk1>
        <a:lt1>
          <a:srgbClr val="FFFFFF"/>
        </a:lt1>
        <a:dk2>
          <a:srgbClr val="000099"/>
        </a:dk2>
        <a:lt2>
          <a:srgbClr val="777777"/>
        </a:lt2>
        <a:accent1>
          <a:srgbClr val="EE6600"/>
        </a:accent1>
        <a:accent2>
          <a:srgbClr val="0000CC"/>
        </a:accent2>
        <a:accent3>
          <a:srgbClr val="FFFFFF"/>
        </a:accent3>
        <a:accent4>
          <a:srgbClr val="000000"/>
        </a:accent4>
        <a:accent5>
          <a:srgbClr val="F5B8AA"/>
        </a:accent5>
        <a:accent6>
          <a:srgbClr val="0000B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4 16">
        <a:dk1>
          <a:srgbClr val="000000"/>
        </a:dk1>
        <a:lt1>
          <a:srgbClr val="FFFFFF"/>
        </a:lt1>
        <a:dk2>
          <a:srgbClr val="800000"/>
        </a:dk2>
        <a:lt2>
          <a:srgbClr val="777777"/>
        </a:lt2>
        <a:accent1>
          <a:srgbClr val="EE6600"/>
        </a:accent1>
        <a:accent2>
          <a:srgbClr val="0000CC"/>
        </a:accent2>
        <a:accent3>
          <a:srgbClr val="FFFFFF"/>
        </a:accent3>
        <a:accent4>
          <a:srgbClr val="000000"/>
        </a:accent4>
        <a:accent5>
          <a:srgbClr val="F5B8AA"/>
        </a:accent5>
        <a:accent6>
          <a:srgbClr val="0000B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Custom 11">
      <a:dk1>
        <a:srgbClr val="FFFFFF"/>
      </a:dk1>
      <a:lt1>
        <a:srgbClr val="07088B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27776</TotalTime>
  <Words>1720</Words>
  <Application>Microsoft Macintosh PowerPoint</Application>
  <PresentationFormat>On-screen Show (4:3)</PresentationFormat>
  <Paragraphs>449</Paragraphs>
  <Slides>29</Slides>
  <Notes>28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6_Default Design</vt:lpstr>
      <vt:lpstr>7_Default Design</vt:lpstr>
      <vt:lpstr>Rob4</vt:lpstr>
      <vt:lpstr>1_Rob4</vt:lpstr>
      <vt:lpstr>5_Office Theme</vt:lpstr>
      <vt:lpstr>12_Default Design</vt:lpstr>
      <vt:lpstr>Office Theme</vt:lpstr>
      <vt:lpstr>PowerPoint Presentation</vt:lpstr>
      <vt:lpstr>Risk prediction for incident HF</vt:lpstr>
      <vt:lpstr>HFpEF pheno-groups: echo + invasive</vt:lpstr>
      <vt:lpstr>HF can be prevented!</vt:lpstr>
      <vt:lpstr>HF can be prevented!</vt:lpstr>
      <vt:lpstr>Discriminating Risks for Heart Failure with Preserved and Reduced Ejection Fraction  The International Collaboration on Heart Failure Subtypes</vt:lpstr>
      <vt:lpstr>Specific Aim and Hypothesis</vt:lpstr>
      <vt:lpstr>Participating cohorts</vt:lpstr>
      <vt:lpstr>Work flow</vt:lpstr>
      <vt:lpstr>Statistical methods</vt:lpstr>
      <vt:lpstr>Baseline characteristics</vt:lpstr>
      <vt:lpstr>Results</vt:lpstr>
      <vt:lpstr>Risk prediction models for  HFpEF and HFrEF</vt:lpstr>
      <vt:lpstr>Validation of HF subtype-specific models</vt:lpstr>
      <vt:lpstr>Differential effects of predictors  on HF subtype</vt:lpstr>
      <vt:lpstr>Differential effects of predictors  on HF subtype</vt:lpstr>
      <vt:lpstr>Conclusions</vt:lpstr>
      <vt:lpstr>Strengths/limitations</vt:lpstr>
      <vt:lpstr>Biomarker analysis</vt:lpstr>
      <vt:lpstr>Biomarker analysis</vt:lpstr>
      <vt:lpstr>Machine learning for the prediction  of HF subtypes in MESA</vt:lpstr>
      <vt:lpstr>Tensor factorization</vt:lpstr>
      <vt:lpstr>Text mining the EHR via  natural language processing (NLP)</vt:lpstr>
      <vt:lpstr>NLP to identify at-risk patients</vt:lpstr>
      <vt:lpstr>NLP to identify at-risk patients</vt:lpstr>
      <vt:lpstr>PowerPoint Presentation</vt:lpstr>
      <vt:lpstr>Future directions</vt:lpstr>
      <vt:lpstr>Future directions</vt:lpstr>
      <vt:lpstr>thank you! </vt:lpstr>
    </vt:vector>
  </TitlesOfParts>
  <Company>UCSF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Sanjiv J. Shah, M.D.</dc:creator>
  <cp:lastModifiedBy>Sanjiv J Shah</cp:lastModifiedBy>
  <cp:revision>2705</cp:revision>
  <dcterms:created xsi:type="dcterms:W3CDTF">2005-10-17T01:42:20Z</dcterms:created>
  <dcterms:modified xsi:type="dcterms:W3CDTF">2016-03-22T18:27:58Z</dcterms:modified>
</cp:coreProperties>
</file>