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8" r:id="rId2"/>
    <p:sldId id="259" r:id="rId3"/>
    <p:sldId id="260" r:id="rId4"/>
    <p:sldId id="261" r:id="rId5"/>
    <p:sldId id="262" r:id="rId6"/>
    <p:sldId id="263" r:id="rId7"/>
    <p:sldId id="264" r:id="rId8"/>
    <p:sldId id="265" r:id="rId9"/>
    <p:sldId id="266" r:id="rId10"/>
    <p:sldId id="268" r:id="rId11"/>
    <p:sldId id="269" r:id="rId12"/>
    <p:sldId id="271" r:id="rId13"/>
    <p:sldId id="272" r:id="rId14"/>
    <p:sldId id="273" r:id="rId15"/>
    <p:sldId id="274" r:id="rId16"/>
    <p:sldId id="275" r:id="rId17"/>
    <p:sldId id="277" r:id="rId18"/>
    <p:sldId id="278" r:id="rId19"/>
    <p:sldId id="279" r:id="rId20"/>
    <p:sldId id="280" r:id="rId21"/>
    <p:sldId id="281" r:id="rId22"/>
    <p:sldId id="282" r:id="rId23"/>
    <p:sldId id="283" r:id="rId24"/>
    <p:sldId id="284" r:id="rId25"/>
    <p:sldId id="285" r:id="rId26"/>
    <p:sldId id="293" r:id="rId27"/>
    <p:sldId id="288" r:id="rId28"/>
    <p:sldId id="292" r:id="rId29"/>
    <p:sldId id="289" r:id="rId30"/>
    <p:sldId id="290" r:id="rId31"/>
    <p:sldId id="291" r:id="rId32"/>
    <p:sldId id="294" r:id="rId33"/>
    <p:sldId id="28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0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1135097089152"/>
          <c:y val="8.4816076781999997E-2"/>
          <c:w val="0.82614744490739311"/>
          <c:h val="0.75726302571455317"/>
        </c:manualLayout>
      </c:layout>
      <c:lineChart>
        <c:grouping val="standard"/>
        <c:varyColors val="0"/>
        <c:ser>
          <c:idx val="0"/>
          <c:order val="0"/>
          <c:tx>
            <c:strRef>
              <c:f>'Creation of graph'!$D$6</c:f>
              <c:strCache>
                <c:ptCount val="1"/>
                <c:pt idx="0">
                  <c:v>Male</c:v>
                </c:pt>
              </c:strCache>
            </c:strRef>
          </c:tx>
          <c:spPr>
            <a:ln w="22225">
              <a:solidFill>
                <a:schemeClr val="tx2">
                  <a:lumMod val="60000"/>
                  <a:lumOff val="40000"/>
                </a:schemeClr>
              </a:solidFill>
            </a:ln>
          </c:spPr>
          <c:marker>
            <c:symbol val="diamond"/>
            <c:size val="4"/>
            <c:spPr>
              <a:solidFill>
                <a:schemeClr val="tx2">
                  <a:lumMod val="60000"/>
                  <a:lumOff val="40000"/>
                </a:schemeClr>
              </a:solidFill>
              <a:ln w="9525"/>
            </c:spPr>
          </c:marker>
          <c:dLbls>
            <c:dLblPos val="t"/>
            <c:showLegendKey val="0"/>
            <c:showVal val="1"/>
            <c:showCatName val="0"/>
            <c:showSerName val="0"/>
            <c:showPercent val="0"/>
            <c:showBubbleSize val="0"/>
            <c:showLeaderLines val="0"/>
          </c:dLbls>
          <c:cat>
            <c:strRef>
              <c:f>'Creation of graph'!$C$7:$C$17</c:f>
              <c:strCache>
                <c:ptCount val="11"/>
                <c:pt idx="0">
                  <c:v>20-24</c:v>
                </c:pt>
                <c:pt idx="1">
                  <c:v>25-29</c:v>
                </c:pt>
                <c:pt idx="2">
                  <c:v>30-34</c:v>
                </c:pt>
                <c:pt idx="3">
                  <c:v>35-39</c:v>
                </c:pt>
                <c:pt idx="4">
                  <c:v>40-44</c:v>
                </c:pt>
                <c:pt idx="5">
                  <c:v>45-49</c:v>
                </c:pt>
                <c:pt idx="6">
                  <c:v>50-54</c:v>
                </c:pt>
                <c:pt idx="7">
                  <c:v>55-59</c:v>
                </c:pt>
                <c:pt idx="8">
                  <c:v>60-64</c:v>
                </c:pt>
                <c:pt idx="9">
                  <c:v>65-69</c:v>
                </c:pt>
                <c:pt idx="10">
                  <c:v>70-74</c:v>
                </c:pt>
              </c:strCache>
            </c:strRef>
          </c:cat>
          <c:val>
            <c:numRef>
              <c:f>'Creation of graph'!$D$7:$D$17</c:f>
              <c:numCache>
                <c:formatCode>General</c:formatCode>
                <c:ptCount val="11"/>
                <c:pt idx="0">
                  <c:v>6.37</c:v>
                </c:pt>
                <c:pt idx="1">
                  <c:v>6.81</c:v>
                </c:pt>
                <c:pt idx="2">
                  <c:v>7.02</c:v>
                </c:pt>
                <c:pt idx="3">
                  <c:v>7.23</c:v>
                </c:pt>
                <c:pt idx="4">
                  <c:v>7.5</c:v>
                </c:pt>
                <c:pt idx="5">
                  <c:v>7.72</c:v>
                </c:pt>
                <c:pt idx="6">
                  <c:v>7.99</c:v>
                </c:pt>
                <c:pt idx="7">
                  <c:v>8.15</c:v>
                </c:pt>
                <c:pt idx="8">
                  <c:v>8.6</c:v>
                </c:pt>
                <c:pt idx="9">
                  <c:v>9.01</c:v>
                </c:pt>
                <c:pt idx="10">
                  <c:v>9.35</c:v>
                </c:pt>
              </c:numCache>
            </c:numRef>
          </c:val>
          <c:smooth val="0"/>
        </c:ser>
        <c:ser>
          <c:idx val="1"/>
          <c:order val="1"/>
          <c:tx>
            <c:strRef>
              <c:f>'Creation of graph'!$E$6</c:f>
              <c:strCache>
                <c:ptCount val="1"/>
                <c:pt idx="0">
                  <c:v>Female</c:v>
                </c:pt>
              </c:strCache>
            </c:strRef>
          </c:tx>
          <c:spPr>
            <a:ln w="22225">
              <a:solidFill>
                <a:schemeClr val="accent4">
                  <a:lumMod val="40000"/>
                  <a:lumOff val="60000"/>
                </a:schemeClr>
              </a:solidFill>
            </a:ln>
          </c:spPr>
          <c:marker>
            <c:symbol val="square"/>
            <c:size val="3"/>
          </c:marker>
          <c:dLbls>
            <c:dLblPos val="b"/>
            <c:showLegendKey val="0"/>
            <c:showVal val="1"/>
            <c:showCatName val="0"/>
            <c:showSerName val="0"/>
            <c:showPercent val="0"/>
            <c:showBubbleSize val="0"/>
            <c:showLeaderLines val="0"/>
          </c:dLbls>
          <c:cat>
            <c:strRef>
              <c:f>'Creation of graph'!$C$7:$C$17</c:f>
              <c:strCache>
                <c:ptCount val="11"/>
                <c:pt idx="0">
                  <c:v>20-24</c:v>
                </c:pt>
                <c:pt idx="1">
                  <c:v>25-29</c:v>
                </c:pt>
                <c:pt idx="2">
                  <c:v>30-34</c:v>
                </c:pt>
                <c:pt idx="3">
                  <c:v>35-39</c:v>
                </c:pt>
                <c:pt idx="4">
                  <c:v>40-44</c:v>
                </c:pt>
                <c:pt idx="5">
                  <c:v>45-49</c:v>
                </c:pt>
                <c:pt idx="6">
                  <c:v>50-54</c:v>
                </c:pt>
                <c:pt idx="7">
                  <c:v>55-59</c:v>
                </c:pt>
                <c:pt idx="8">
                  <c:v>60-64</c:v>
                </c:pt>
                <c:pt idx="9">
                  <c:v>65-69</c:v>
                </c:pt>
                <c:pt idx="10">
                  <c:v>70-74</c:v>
                </c:pt>
              </c:strCache>
            </c:strRef>
          </c:cat>
          <c:val>
            <c:numRef>
              <c:f>'Creation of graph'!$E$7:$E$17</c:f>
              <c:numCache>
                <c:formatCode>General</c:formatCode>
                <c:ptCount val="11"/>
                <c:pt idx="0">
                  <c:v>6.27</c:v>
                </c:pt>
                <c:pt idx="1">
                  <c:v>6.72</c:v>
                </c:pt>
                <c:pt idx="2">
                  <c:v>6.86</c:v>
                </c:pt>
                <c:pt idx="3">
                  <c:v>7.04</c:v>
                </c:pt>
                <c:pt idx="4">
                  <c:v>7.22</c:v>
                </c:pt>
                <c:pt idx="5">
                  <c:v>7.38</c:v>
                </c:pt>
                <c:pt idx="6">
                  <c:v>7.74</c:v>
                </c:pt>
                <c:pt idx="7">
                  <c:v>7.95</c:v>
                </c:pt>
                <c:pt idx="8">
                  <c:v>8.2100000000000009</c:v>
                </c:pt>
                <c:pt idx="9">
                  <c:v>8.3699999999999992</c:v>
                </c:pt>
                <c:pt idx="10">
                  <c:v>8.7100000000000009</c:v>
                </c:pt>
              </c:numCache>
            </c:numRef>
          </c:val>
          <c:smooth val="0"/>
        </c:ser>
        <c:dLbls>
          <c:showLegendKey val="0"/>
          <c:showVal val="0"/>
          <c:showCatName val="0"/>
          <c:showSerName val="0"/>
          <c:showPercent val="0"/>
          <c:showBubbleSize val="0"/>
        </c:dLbls>
        <c:marker val="1"/>
        <c:smooth val="0"/>
        <c:axId val="131618304"/>
        <c:axId val="131619840"/>
      </c:lineChart>
      <c:catAx>
        <c:axId val="131618304"/>
        <c:scaling>
          <c:orientation val="minMax"/>
        </c:scaling>
        <c:delete val="0"/>
        <c:axPos val="b"/>
        <c:majorTickMark val="out"/>
        <c:minorTickMark val="none"/>
        <c:tickLblPos val="nextTo"/>
        <c:txPr>
          <a:bodyPr rot="-5400000" vert="horz"/>
          <a:lstStyle/>
          <a:p>
            <a:pPr>
              <a:defRPr/>
            </a:pPr>
            <a:endParaRPr lang="en-US"/>
          </a:p>
        </c:txPr>
        <c:crossAx val="131619840"/>
        <c:crosses val="autoZero"/>
        <c:auto val="1"/>
        <c:lblAlgn val="ctr"/>
        <c:lblOffset val="100"/>
        <c:noMultiLvlLbl val="0"/>
      </c:catAx>
      <c:valAx>
        <c:axId val="131619840"/>
        <c:scaling>
          <c:orientation val="minMax"/>
          <c:max val="11"/>
          <c:min val="5"/>
        </c:scaling>
        <c:delete val="0"/>
        <c:axPos val="l"/>
        <c:majorGridlines>
          <c:spPr>
            <a:ln>
              <a:solidFill>
                <a:schemeClr val="bg1">
                  <a:lumMod val="95000"/>
                </a:schemeClr>
              </a:solidFill>
            </a:ln>
          </c:spPr>
        </c:majorGridlines>
        <c:numFmt formatCode="General" sourceLinked="1"/>
        <c:majorTickMark val="out"/>
        <c:minorTickMark val="none"/>
        <c:tickLblPos val="nextTo"/>
        <c:crossAx val="131618304"/>
        <c:crosses val="autoZero"/>
        <c:crossBetween val="between"/>
      </c:valAx>
    </c:plotArea>
    <c:legend>
      <c:legendPos val="r"/>
      <c:layout>
        <c:manualLayout>
          <c:xMode val="edge"/>
          <c:yMode val="edge"/>
          <c:x val="0.17629759495003233"/>
          <c:y val="0.34629464064430499"/>
          <c:w val="0.13553887539980938"/>
          <c:h val="0.1054013045449789"/>
        </c:manualLayout>
      </c:layout>
      <c:overlay val="0"/>
      <c:spPr>
        <a:solidFill>
          <a:schemeClr val="bg1"/>
        </a:solidFill>
        <a:ln w="15875">
          <a:solidFill>
            <a:schemeClr val="bg1">
              <a:lumMod val="75000"/>
            </a:schemeClr>
          </a:solidFill>
        </a:ln>
      </c:spPr>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rawings/drawing1.xml><?xml version="1.0" encoding="utf-8"?>
<c:userShapes xmlns:c="http://schemas.openxmlformats.org/drawingml/2006/chart">
  <cdr:relSizeAnchor xmlns:cdr="http://schemas.openxmlformats.org/drawingml/2006/chartDrawing">
    <cdr:from>
      <cdr:x>0.33546</cdr:x>
      <cdr:y>0.06465</cdr:y>
    </cdr:from>
    <cdr:to>
      <cdr:x>0.87694</cdr:x>
      <cdr:y>0.15268</cdr:y>
    </cdr:to>
    <cdr:sp macro="" textlink="">
      <cdr:nvSpPr>
        <cdr:cNvPr id="2" name="TextBox 1"/>
        <cdr:cNvSpPr txBox="1"/>
      </cdr:nvSpPr>
      <cdr:spPr>
        <a:xfrm xmlns:a="http://schemas.openxmlformats.org/drawingml/2006/main">
          <a:off x="1752600" y="223838"/>
          <a:ext cx="28289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0.14845</cdr:x>
      <cdr:y>0.09672</cdr:y>
    </cdr:from>
    <cdr:to>
      <cdr:x>0.85219</cdr:x>
      <cdr:y>0.28634</cdr:y>
    </cdr:to>
    <cdr:sp macro="" textlink="">
      <cdr:nvSpPr>
        <cdr:cNvPr id="3" name="TextBox 2"/>
        <cdr:cNvSpPr txBox="1"/>
      </cdr:nvSpPr>
      <cdr:spPr>
        <a:xfrm xmlns:a="http://schemas.openxmlformats.org/drawingml/2006/main">
          <a:off x="829306" y="421479"/>
          <a:ext cx="3931368" cy="826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solidFill>
                <a:schemeClr val="bg2">
                  <a:lumMod val="10000"/>
                </a:schemeClr>
              </a:solidFill>
            </a:rPr>
            <a:t>Cardio-Ankle Vascular Index</a:t>
          </a:r>
          <a:r>
            <a:rPr lang="en-US" sz="1400" b="1" baseline="0">
              <a:solidFill>
                <a:schemeClr val="bg2">
                  <a:lumMod val="10000"/>
                </a:schemeClr>
              </a:solidFill>
            </a:rPr>
            <a:t> (</a:t>
          </a:r>
          <a:r>
            <a:rPr lang="en-US" sz="1400" b="1">
              <a:solidFill>
                <a:schemeClr val="bg2">
                  <a:lumMod val="10000"/>
                </a:schemeClr>
              </a:solidFill>
            </a:rPr>
            <a:t>CAVI)</a:t>
          </a:r>
          <a:endParaRPr lang="en-US" sz="1400" b="1" baseline="0">
            <a:solidFill>
              <a:schemeClr val="bg2">
                <a:lumMod val="10000"/>
              </a:schemeClr>
            </a:solidFill>
          </a:endParaRPr>
        </a:p>
        <a:p xmlns:a="http://schemas.openxmlformats.org/drawingml/2006/main">
          <a:pPr algn="ctr"/>
          <a:r>
            <a:rPr lang="en-US" sz="1400" b="1">
              <a:solidFill>
                <a:schemeClr val="bg2">
                  <a:lumMod val="10000"/>
                </a:schemeClr>
              </a:solidFill>
            </a:rPr>
            <a:t>Healthy Subject Study Results (Japan)</a:t>
          </a:r>
        </a:p>
        <a:p xmlns:a="http://schemas.openxmlformats.org/drawingml/2006/main">
          <a:pPr algn="ctr"/>
          <a:r>
            <a:rPr lang="en-US" sz="1100" b="1">
              <a:solidFill>
                <a:schemeClr val="bg2">
                  <a:lumMod val="10000"/>
                </a:schemeClr>
              </a:solidFill>
            </a:rPr>
            <a:t>(Men=3,259; Women=3,534)</a:t>
          </a:r>
        </a:p>
      </cdr:txBody>
    </cdr:sp>
  </cdr:relSizeAnchor>
  <cdr:relSizeAnchor xmlns:cdr="http://schemas.openxmlformats.org/drawingml/2006/chartDrawing">
    <cdr:from>
      <cdr:x>0.48207</cdr:x>
      <cdr:y>0.9377</cdr:y>
    </cdr:from>
    <cdr:to>
      <cdr:x>0.64433</cdr:x>
      <cdr:y>0.99235</cdr:y>
    </cdr:to>
    <cdr:sp macro="" textlink="">
      <cdr:nvSpPr>
        <cdr:cNvPr id="4" name="TextBox 3"/>
        <cdr:cNvSpPr txBox="1"/>
      </cdr:nvSpPr>
      <cdr:spPr>
        <a:xfrm xmlns:a="http://schemas.openxmlformats.org/drawingml/2006/main">
          <a:off x="2693057" y="4086225"/>
          <a:ext cx="90645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t>AGE (yrs)</a:t>
          </a:r>
        </a:p>
      </cdr:txBody>
    </cdr:sp>
  </cdr:relSizeAnchor>
  <cdr:relSizeAnchor xmlns:cdr="http://schemas.openxmlformats.org/drawingml/2006/chartDrawing">
    <cdr:from>
      <cdr:x>0.00735</cdr:x>
      <cdr:y>0.36503</cdr:y>
    </cdr:from>
    <cdr:to>
      <cdr:x>0.07506</cdr:x>
      <cdr:y>0.64699</cdr:y>
    </cdr:to>
    <cdr:sp macro="" textlink="">
      <cdr:nvSpPr>
        <cdr:cNvPr id="5" name="TextBox 4"/>
        <cdr:cNvSpPr txBox="1"/>
      </cdr:nvSpPr>
      <cdr:spPr>
        <a:xfrm xmlns:a="http://schemas.openxmlformats.org/drawingml/2006/main">
          <a:off x="41050" y="1590674"/>
          <a:ext cx="378270" cy="1228725"/>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r>
            <a:rPr lang="en-US" sz="1400" b="1"/>
            <a:t>CAVI Value</a:t>
          </a:r>
        </a:p>
      </cdr:txBody>
    </cdr:sp>
  </cdr:relSizeAnchor>
  <cdr:relSizeAnchor xmlns:cdr="http://schemas.openxmlformats.org/drawingml/2006/chartDrawing">
    <cdr:from>
      <cdr:x>0.00909</cdr:x>
      <cdr:y>0.01166</cdr:y>
    </cdr:from>
    <cdr:to>
      <cdr:x>0.41489</cdr:x>
      <cdr:y>0.05635</cdr:y>
    </cdr:to>
    <cdr:pic>
      <cdr:nvPicPr>
        <cdr:cNvPr id="6" name="Picture 5"/>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50800" y="50800"/>
          <a:ext cx="2266950" cy="194774"/>
        </a:xfrm>
        <a:prstGeom xmlns:a="http://schemas.openxmlformats.org/drawingml/2006/main" prst="rect">
          <a:avLst/>
        </a:prstGeom>
      </cdr:spPr>
    </cdr:pic>
  </cdr:relSizeAnchor>
  <cdr:relSizeAnchor xmlns:cdr="http://schemas.openxmlformats.org/drawingml/2006/chartDrawing">
    <cdr:from>
      <cdr:x>0.33546</cdr:x>
      <cdr:y>0.06465</cdr:y>
    </cdr:from>
    <cdr:to>
      <cdr:x>0.87694</cdr:x>
      <cdr:y>0.15268</cdr:y>
    </cdr:to>
    <cdr:sp macro="" textlink="">
      <cdr:nvSpPr>
        <cdr:cNvPr id="7" name="TextBox 1"/>
        <cdr:cNvSpPr txBox="1"/>
      </cdr:nvSpPr>
      <cdr:spPr>
        <a:xfrm xmlns:a="http://schemas.openxmlformats.org/drawingml/2006/main">
          <a:off x="1752600" y="223838"/>
          <a:ext cx="28289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0.14845</cdr:x>
      <cdr:y>0.09672</cdr:y>
    </cdr:from>
    <cdr:to>
      <cdr:x>0.85219</cdr:x>
      <cdr:y>0.28634</cdr:y>
    </cdr:to>
    <cdr:sp macro="" textlink="">
      <cdr:nvSpPr>
        <cdr:cNvPr id="8" name="TextBox 2"/>
        <cdr:cNvSpPr txBox="1"/>
      </cdr:nvSpPr>
      <cdr:spPr>
        <a:xfrm xmlns:a="http://schemas.openxmlformats.org/drawingml/2006/main">
          <a:off x="829306" y="421479"/>
          <a:ext cx="3931368" cy="826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solidFill>
                <a:schemeClr val="bg2">
                  <a:lumMod val="10000"/>
                </a:schemeClr>
              </a:solidFill>
            </a:rPr>
            <a:t>Cardio-Ankle Vascular Index</a:t>
          </a:r>
          <a:r>
            <a:rPr lang="en-US" sz="1400" b="1" baseline="0">
              <a:solidFill>
                <a:schemeClr val="bg2">
                  <a:lumMod val="10000"/>
                </a:schemeClr>
              </a:solidFill>
            </a:rPr>
            <a:t> (</a:t>
          </a:r>
          <a:r>
            <a:rPr lang="en-US" sz="1400" b="1">
              <a:solidFill>
                <a:schemeClr val="bg2">
                  <a:lumMod val="10000"/>
                </a:schemeClr>
              </a:solidFill>
            </a:rPr>
            <a:t>CAVI)</a:t>
          </a:r>
          <a:endParaRPr lang="en-US" sz="1400" b="1" baseline="0">
            <a:solidFill>
              <a:schemeClr val="bg2">
                <a:lumMod val="10000"/>
              </a:schemeClr>
            </a:solidFill>
          </a:endParaRPr>
        </a:p>
        <a:p xmlns:a="http://schemas.openxmlformats.org/drawingml/2006/main">
          <a:pPr algn="ctr"/>
          <a:r>
            <a:rPr lang="en-US" sz="1400" b="1">
              <a:solidFill>
                <a:schemeClr val="bg2">
                  <a:lumMod val="10000"/>
                </a:schemeClr>
              </a:solidFill>
            </a:rPr>
            <a:t>Healthy Subject Study Results (Japan)</a:t>
          </a:r>
        </a:p>
        <a:p xmlns:a="http://schemas.openxmlformats.org/drawingml/2006/main">
          <a:pPr algn="ctr"/>
          <a:r>
            <a:rPr lang="en-US" sz="1100" b="1">
              <a:solidFill>
                <a:schemeClr val="bg2">
                  <a:lumMod val="10000"/>
                </a:schemeClr>
              </a:solidFill>
            </a:rPr>
            <a:t>(Men=3,259; Women=3,534)</a:t>
          </a:r>
        </a:p>
      </cdr:txBody>
    </cdr:sp>
  </cdr:relSizeAnchor>
  <cdr:relSizeAnchor xmlns:cdr="http://schemas.openxmlformats.org/drawingml/2006/chartDrawing">
    <cdr:from>
      <cdr:x>0.48207</cdr:x>
      <cdr:y>0.9377</cdr:y>
    </cdr:from>
    <cdr:to>
      <cdr:x>0.64433</cdr:x>
      <cdr:y>0.99235</cdr:y>
    </cdr:to>
    <cdr:sp macro="" textlink="">
      <cdr:nvSpPr>
        <cdr:cNvPr id="9" name="TextBox 3"/>
        <cdr:cNvSpPr txBox="1"/>
      </cdr:nvSpPr>
      <cdr:spPr>
        <a:xfrm xmlns:a="http://schemas.openxmlformats.org/drawingml/2006/main">
          <a:off x="2693057" y="4086225"/>
          <a:ext cx="90645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t>AGE (yrs)</a:t>
          </a:r>
        </a:p>
      </cdr:txBody>
    </cdr:sp>
  </cdr:relSizeAnchor>
  <cdr:relSizeAnchor xmlns:cdr="http://schemas.openxmlformats.org/drawingml/2006/chartDrawing">
    <cdr:from>
      <cdr:x>0.00735</cdr:x>
      <cdr:y>0.36503</cdr:y>
    </cdr:from>
    <cdr:to>
      <cdr:x>0.07506</cdr:x>
      <cdr:y>0.64699</cdr:y>
    </cdr:to>
    <cdr:sp macro="" textlink="">
      <cdr:nvSpPr>
        <cdr:cNvPr id="10" name="TextBox 4"/>
        <cdr:cNvSpPr txBox="1"/>
      </cdr:nvSpPr>
      <cdr:spPr>
        <a:xfrm xmlns:a="http://schemas.openxmlformats.org/drawingml/2006/main">
          <a:off x="41050" y="1590674"/>
          <a:ext cx="378270" cy="1228725"/>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r>
            <a:rPr lang="en-US" sz="1400" b="1"/>
            <a:t>CAVI Value</a:t>
          </a:r>
        </a:p>
      </cdr:txBody>
    </cdr:sp>
  </cdr:relSizeAnchor>
  <cdr:relSizeAnchor xmlns:cdr="http://schemas.openxmlformats.org/drawingml/2006/chartDrawing">
    <cdr:from>
      <cdr:x>0.44842</cdr:x>
      <cdr:y>0.67541</cdr:y>
    </cdr:from>
    <cdr:to>
      <cdr:x>0.92072</cdr:x>
      <cdr:y>0.77814</cdr:y>
    </cdr:to>
    <cdr:sp macro="" textlink="">
      <cdr:nvSpPr>
        <cdr:cNvPr id="11" name="TextBox 10"/>
        <cdr:cNvSpPr txBox="1"/>
      </cdr:nvSpPr>
      <cdr:spPr>
        <a:xfrm xmlns:a="http://schemas.openxmlformats.org/drawingml/2006/main">
          <a:off x="2505075" y="2943225"/>
          <a:ext cx="2638425" cy="4476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0.33546</cdr:x>
      <cdr:y>0.06465</cdr:y>
    </cdr:from>
    <cdr:to>
      <cdr:x>0.87694</cdr:x>
      <cdr:y>0.15268</cdr:y>
    </cdr:to>
    <cdr:sp macro="" textlink="">
      <cdr:nvSpPr>
        <cdr:cNvPr id="12" name="TextBox 1"/>
        <cdr:cNvSpPr txBox="1"/>
      </cdr:nvSpPr>
      <cdr:spPr>
        <a:xfrm xmlns:a="http://schemas.openxmlformats.org/drawingml/2006/main">
          <a:off x="1752600" y="223838"/>
          <a:ext cx="28289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0.14845</cdr:x>
      <cdr:y>0.09672</cdr:y>
    </cdr:from>
    <cdr:to>
      <cdr:x>0.85219</cdr:x>
      <cdr:y>0.28634</cdr:y>
    </cdr:to>
    <cdr:sp macro="" textlink="">
      <cdr:nvSpPr>
        <cdr:cNvPr id="13" name="TextBox 2"/>
        <cdr:cNvSpPr txBox="1"/>
      </cdr:nvSpPr>
      <cdr:spPr>
        <a:xfrm xmlns:a="http://schemas.openxmlformats.org/drawingml/2006/main">
          <a:off x="829306" y="421479"/>
          <a:ext cx="3931368" cy="826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solidFill>
                <a:schemeClr val="bg2">
                  <a:lumMod val="10000"/>
                </a:schemeClr>
              </a:solidFill>
            </a:rPr>
            <a:t>Cardio-Ankle Vascular Index</a:t>
          </a:r>
          <a:r>
            <a:rPr lang="en-US" sz="1400" b="1" baseline="0">
              <a:solidFill>
                <a:schemeClr val="bg2">
                  <a:lumMod val="10000"/>
                </a:schemeClr>
              </a:solidFill>
            </a:rPr>
            <a:t> (</a:t>
          </a:r>
          <a:r>
            <a:rPr lang="en-US" sz="1400" b="1">
              <a:solidFill>
                <a:schemeClr val="bg2">
                  <a:lumMod val="10000"/>
                </a:schemeClr>
              </a:solidFill>
            </a:rPr>
            <a:t>CAVI)</a:t>
          </a:r>
          <a:endParaRPr lang="en-US" sz="1400" b="1" baseline="0">
            <a:solidFill>
              <a:schemeClr val="bg2">
                <a:lumMod val="10000"/>
              </a:schemeClr>
            </a:solidFill>
          </a:endParaRPr>
        </a:p>
        <a:p xmlns:a="http://schemas.openxmlformats.org/drawingml/2006/main">
          <a:pPr algn="ctr"/>
          <a:r>
            <a:rPr lang="en-US" sz="1400" b="1">
              <a:solidFill>
                <a:schemeClr val="bg2">
                  <a:lumMod val="10000"/>
                </a:schemeClr>
              </a:solidFill>
            </a:rPr>
            <a:t>Healthy Subject Study Results (Japan)</a:t>
          </a:r>
        </a:p>
        <a:p xmlns:a="http://schemas.openxmlformats.org/drawingml/2006/main">
          <a:pPr algn="ctr"/>
          <a:r>
            <a:rPr lang="en-US" sz="1100" b="1">
              <a:solidFill>
                <a:schemeClr val="bg2">
                  <a:lumMod val="10000"/>
                </a:schemeClr>
              </a:solidFill>
            </a:rPr>
            <a:t>(Men=3,259; Women=3,534)</a:t>
          </a:r>
        </a:p>
      </cdr:txBody>
    </cdr:sp>
  </cdr:relSizeAnchor>
  <cdr:relSizeAnchor xmlns:cdr="http://schemas.openxmlformats.org/drawingml/2006/chartDrawing">
    <cdr:from>
      <cdr:x>0.48207</cdr:x>
      <cdr:y>0.9377</cdr:y>
    </cdr:from>
    <cdr:to>
      <cdr:x>0.64433</cdr:x>
      <cdr:y>0.99235</cdr:y>
    </cdr:to>
    <cdr:sp macro="" textlink="">
      <cdr:nvSpPr>
        <cdr:cNvPr id="14" name="TextBox 3"/>
        <cdr:cNvSpPr txBox="1"/>
      </cdr:nvSpPr>
      <cdr:spPr>
        <a:xfrm xmlns:a="http://schemas.openxmlformats.org/drawingml/2006/main">
          <a:off x="2693057" y="4086225"/>
          <a:ext cx="90645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t>AGE (yrs)</a:t>
          </a:r>
        </a:p>
      </cdr:txBody>
    </cdr:sp>
  </cdr:relSizeAnchor>
  <cdr:relSizeAnchor xmlns:cdr="http://schemas.openxmlformats.org/drawingml/2006/chartDrawing">
    <cdr:from>
      <cdr:x>0.33546</cdr:x>
      <cdr:y>0.06465</cdr:y>
    </cdr:from>
    <cdr:to>
      <cdr:x>0.87694</cdr:x>
      <cdr:y>0.15268</cdr:y>
    </cdr:to>
    <cdr:sp macro="" textlink="">
      <cdr:nvSpPr>
        <cdr:cNvPr id="16" name="TextBox 1"/>
        <cdr:cNvSpPr txBox="1"/>
      </cdr:nvSpPr>
      <cdr:spPr>
        <a:xfrm xmlns:a="http://schemas.openxmlformats.org/drawingml/2006/main">
          <a:off x="1752600" y="223838"/>
          <a:ext cx="2828925"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0.14845</cdr:x>
      <cdr:y>0.09672</cdr:y>
    </cdr:from>
    <cdr:to>
      <cdr:x>0.85219</cdr:x>
      <cdr:y>0.28634</cdr:y>
    </cdr:to>
    <cdr:sp macro="" textlink="">
      <cdr:nvSpPr>
        <cdr:cNvPr id="17" name="TextBox 2"/>
        <cdr:cNvSpPr txBox="1"/>
      </cdr:nvSpPr>
      <cdr:spPr>
        <a:xfrm xmlns:a="http://schemas.openxmlformats.org/drawingml/2006/main">
          <a:off x="829306" y="421479"/>
          <a:ext cx="3931368" cy="8262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a:solidFill>
                <a:schemeClr val="bg2">
                  <a:lumMod val="10000"/>
                </a:schemeClr>
              </a:solidFill>
            </a:rPr>
            <a:t>Cardio-Ankle Vascular Index</a:t>
          </a:r>
          <a:r>
            <a:rPr lang="en-US" sz="1400" b="1" baseline="0">
              <a:solidFill>
                <a:schemeClr val="bg2">
                  <a:lumMod val="10000"/>
                </a:schemeClr>
              </a:solidFill>
            </a:rPr>
            <a:t> (</a:t>
          </a:r>
          <a:r>
            <a:rPr lang="en-US" sz="1400" b="1">
              <a:solidFill>
                <a:schemeClr val="bg2">
                  <a:lumMod val="10000"/>
                </a:schemeClr>
              </a:solidFill>
            </a:rPr>
            <a:t>CAVI)</a:t>
          </a:r>
          <a:endParaRPr lang="en-US" sz="1400" b="1" baseline="0">
            <a:solidFill>
              <a:schemeClr val="bg2">
                <a:lumMod val="10000"/>
              </a:schemeClr>
            </a:solidFill>
          </a:endParaRPr>
        </a:p>
        <a:p xmlns:a="http://schemas.openxmlformats.org/drawingml/2006/main">
          <a:pPr algn="ctr"/>
          <a:r>
            <a:rPr lang="en-US" sz="1400" b="1">
              <a:solidFill>
                <a:schemeClr val="bg2">
                  <a:lumMod val="10000"/>
                </a:schemeClr>
              </a:solidFill>
            </a:rPr>
            <a:t>Healthy Subject Study Results (Japan)</a:t>
          </a:r>
        </a:p>
        <a:p xmlns:a="http://schemas.openxmlformats.org/drawingml/2006/main">
          <a:pPr algn="ctr"/>
          <a:r>
            <a:rPr lang="en-US" sz="1100" b="1">
              <a:solidFill>
                <a:schemeClr val="bg2">
                  <a:lumMod val="10000"/>
                </a:schemeClr>
              </a:solidFill>
            </a:rPr>
            <a:t>(Men=3,259; Women=3,534)</a:t>
          </a:r>
        </a:p>
      </cdr:txBody>
    </cdr:sp>
  </cdr:relSizeAnchor>
  <cdr:relSizeAnchor xmlns:cdr="http://schemas.openxmlformats.org/drawingml/2006/chartDrawing">
    <cdr:from>
      <cdr:x>0.48207</cdr:x>
      <cdr:y>0.9377</cdr:y>
    </cdr:from>
    <cdr:to>
      <cdr:x>0.64433</cdr:x>
      <cdr:y>0.99235</cdr:y>
    </cdr:to>
    <cdr:sp macro="" textlink="">
      <cdr:nvSpPr>
        <cdr:cNvPr id="18" name="TextBox 3"/>
        <cdr:cNvSpPr txBox="1"/>
      </cdr:nvSpPr>
      <cdr:spPr>
        <a:xfrm xmlns:a="http://schemas.openxmlformats.org/drawingml/2006/main">
          <a:off x="2693057" y="4086225"/>
          <a:ext cx="90645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t>AGE (yrs)</a:t>
          </a:r>
        </a:p>
      </cdr:txBody>
    </cdr:sp>
  </cdr:relSizeAnchor>
  <cdr:relSizeAnchor xmlns:cdr="http://schemas.openxmlformats.org/drawingml/2006/chartDrawing">
    <cdr:from>
      <cdr:x>0.00735</cdr:x>
      <cdr:y>0.36503</cdr:y>
    </cdr:from>
    <cdr:to>
      <cdr:x>0.07506</cdr:x>
      <cdr:y>0.64699</cdr:y>
    </cdr:to>
    <cdr:sp macro="" textlink="">
      <cdr:nvSpPr>
        <cdr:cNvPr id="19" name="TextBox 4"/>
        <cdr:cNvSpPr txBox="1"/>
      </cdr:nvSpPr>
      <cdr:spPr>
        <a:xfrm xmlns:a="http://schemas.openxmlformats.org/drawingml/2006/main">
          <a:off x="41050" y="1590674"/>
          <a:ext cx="378270" cy="1228725"/>
        </a:xfrm>
        <a:prstGeom xmlns:a="http://schemas.openxmlformats.org/drawingml/2006/main" prst="rect">
          <a:avLst/>
        </a:prstGeom>
      </cdr:spPr>
      <cdr:txBody>
        <a:bodyPr xmlns:a="http://schemas.openxmlformats.org/drawingml/2006/main" vertOverflow="clip" vert="vert270" wrap="square" rtlCol="0" anchor="ctr"/>
        <a:lstStyle xmlns:a="http://schemas.openxmlformats.org/drawingml/2006/main"/>
        <a:p xmlns:a="http://schemas.openxmlformats.org/drawingml/2006/main">
          <a:r>
            <a:rPr lang="en-US" sz="1400" b="1"/>
            <a:t>CAVI Value</a:t>
          </a:r>
        </a:p>
      </cdr:txBody>
    </cdr:sp>
  </cdr:relSizeAnchor>
  <cdr:relSizeAnchor xmlns:cdr="http://schemas.openxmlformats.org/drawingml/2006/chartDrawing">
    <cdr:from>
      <cdr:x>0.29156</cdr:x>
      <cdr:y>0.71257</cdr:y>
    </cdr:from>
    <cdr:to>
      <cdr:x>0.87105</cdr:x>
      <cdr:y>0.78112</cdr:y>
    </cdr:to>
    <cdr:pic>
      <cdr:nvPicPr>
        <cdr:cNvPr id="20"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1628775" y="3105150"/>
          <a:ext cx="3237257" cy="29873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FECFF-25B4-4316-9058-DB25F32E9A50}" type="datetimeFigureOut">
              <a:rPr lang="en-US" smtClean="0"/>
              <a:t>7/21/2016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C665B7-907D-4968-B85C-865A73C54BB8}" type="slidenum">
              <a:rPr lang="en-US" smtClean="0"/>
              <a:t>‹#›</a:t>
            </a:fld>
            <a:endParaRPr lang="en-US"/>
          </a:p>
        </p:txBody>
      </p:sp>
    </p:spTree>
    <p:extLst>
      <p:ext uri="{BB962C8B-B14F-4D97-AF65-F5344CB8AC3E}">
        <p14:creationId xmlns:p14="http://schemas.microsoft.com/office/powerpoint/2010/main" val="3428905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everyone, and thank you very much for this opportunity to formally introduce myself and the VaSera product, on behalf of Fukuda Denshi USA.  Fukuda Denshi is proud to be a sponsor of this meeting, and hopes to become more involved with the progression of learning around vascular physiology and testing.</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04366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many journal</a:t>
            </a:r>
            <a:r>
              <a:rPr lang="en-US" baseline="0" dirty="0" smtClean="0"/>
              <a:t> publications on CAVI studies show correlations between CAVI and several disease states.</a:t>
            </a:r>
          </a:p>
          <a:p>
            <a:r>
              <a:rPr lang="en-US" baseline="0" dirty="0" smtClean="0"/>
              <a:t>CAVI has been shown to be an independent risk marker for: </a:t>
            </a:r>
          </a:p>
          <a:p>
            <a:endParaRPr lang="en-US" baseline="0" dirty="0" smtClean="0"/>
          </a:p>
          <a:p>
            <a:pPr defTabSz="864842" fontAlgn="base">
              <a:spcBef>
                <a:spcPct val="30000"/>
              </a:spcBef>
              <a:spcAft>
                <a:spcPct val="0"/>
              </a:spcAft>
              <a:defRPr/>
            </a:pPr>
            <a:r>
              <a:rPr lang="en-US" baseline="0" dirty="0" smtClean="0"/>
              <a:t>Coronary artery disease</a:t>
            </a:r>
          </a:p>
          <a:p>
            <a:pPr defTabSz="864842" fontAlgn="base">
              <a:spcBef>
                <a:spcPct val="30000"/>
              </a:spcBef>
              <a:spcAft>
                <a:spcPct val="0"/>
              </a:spcAft>
              <a:defRPr/>
            </a:pPr>
            <a:r>
              <a:rPr lang="en-US" baseline="0" dirty="0" smtClean="0"/>
              <a:t>Future cardiovascular events in people with CAD</a:t>
            </a:r>
          </a:p>
          <a:p>
            <a:r>
              <a:rPr lang="en-US" baseline="0" dirty="0" smtClean="0"/>
              <a:t>Atherosclerosis in HTN patients</a:t>
            </a:r>
          </a:p>
          <a:p>
            <a:r>
              <a:rPr lang="en-US" baseline="0" dirty="0" smtClean="0"/>
              <a:t>And  </a:t>
            </a:r>
            <a:r>
              <a:rPr lang="en-US" baseline="0" dirty="0" err="1" smtClean="0"/>
              <a:t>eGFR</a:t>
            </a:r>
            <a:r>
              <a:rPr lang="en-US" baseline="0" dirty="0" smtClean="0"/>
              <a:t> slash CKD</a:t>
            </a:r>
          </a:p>
          <a:p>
            <a:endParaRPr lang="en-US" baseline="0" smtClean="0"/>
          </a:p>
          <a:p>
            <a:r>
              <a:rPr lang="en-US" baseline="0" smtClean="0"/>
              <a:t>ROC </a:t>
            </a:r>
            <a:r>
              <a:rPr lang="en-US" baseline="0" dirty="0" smtClean="0"/>
              <a:t>curve for the presence of CAD:   Using ROC curve analysis, a CAVI of ≥8 (area under the curve 0.87 (95% CI 0.852 to 0.896); p&lt;0.001; sensitivity 92%; specificity 73%; accuracy 79%) was identified as the best cut-off value associated with the presence of CAD.</a:t>
            </a:r>
          </a:p>
          <a:p>
            <a:r>
              <a:rPr lang="en-US" baseline="0" dirty="0" smtClean="0"/>
              <a:t>Multivariate analysis: After adjustment for age, gender, hypertension, smoking, diabetes, total cholesterol, waist circumference and high density</a:t>
            </a:r>
          </a:p>
          <a:p>
            <a:r>
              <a:rPr lang="en-US" baseline="0" dirty="0" smtClean="0"/>
              <a:t>lipoprotein (HDL) cholesterol, the association between CAVI and CAD remained significant (OR 3.3, p&lt;0.001).</a:t>
            </a:r>
          </a:p>
          <a:p>
            <a:r>
              <a:rPr lang="en-US" baseline="0" dirty="0" smtClean="0"/>
              <a:t>Coronary segments were analyzed by the American Heart Association classification. Significant coronary stenosis was defined as ≥50% of mean luminal diameter reduction in two orthogonal projections.</a:t>
            </a:r>
          </a:p>
          <a:p>
            <a:r>
              <a:rPr lang="en-US" baseline="0" dirty="0" smtClean="0"/>
              <a:t>Moderate coronary stenosis was classified as 50-75% coronary stenosis and severe coronary stenosis as ≥75% coronary stenosis.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10</a:t>
            </a:fld>
            <a:endParaRPr lang="en-US" altLang="en-US">
              <a:solidFill>
                <a:prstClr val="black"/>
              </a:solidFill>
            </a:endParaRPr>
          </a:p>
        </p:txBody>
      </p:sp>
    </p:spTree>
    <p:extLst>
      <p:ext uri="{BB962C8B-B14F-4D97-AF65-F5344CB8AC3E}">
        <p14:creationId xmlns:p14="http://schemas.microsoft.com/office/powerpoint/2010/main" val="2399340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Shown here are</a:t>
            </a:r>
            <a:r>
              <a:rPr lang="en-US" baseline="0" dirty="0" smtClean="0"/>
              <a:t> data for o</a:t>
            </a:r>
            <a:r>
              <a:rPr lang="en-US" dirty="0" smtClean="0"/>
              <a:t>ver 6,000 healthy Japanese subjects have been collected to</a:t>
            </a:r>
            <a:r>
              <a:rPr lang="en-US" baseline="0" dirty="0" smtClean="0"/>
              <a:t> characterize the effect of aging.  </a:t>
            </a:r>
            <a:r>
              <a:rPr lang="en-US" dirty="0" smtClean="0"/>
              <a:t>CAVI has been shown to increase with age,</a:t>
            </a:r>
            <a:r>
              <a:rPr lang="en-US" baseline="0" dirty="0" smtClean="0"/>
              <a:t> with men tending towards higher values than women.</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11</a:t>
            </a:fld>
            <a:endParaRPr lang="en-US" altLang="en-US">
              <a:solidFill>
                <a:prstClr val="black"/>
              </a:solidFill>
            </a:endParaRPr>
          </a:p>
        </p:txBody>
      </p:sp>
    </p:spTree>
    <p:extLst>
      <p:ext uri="{BB962C8B-B14F-4D97-AF65-F5344CB8AC3E}">
        <p14:creationId xmlns:p14="http://schemas.microsoft.com/office/powerpoint/2010/main" val="3043492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9B1ED-5757-4EAB-974E-C484363C26A3}" type="slidenum">
              <a:rPr lang="en-US" smtClean="0">
                <a:solidFill>
                  <a:prstClr val="black"/>
                </a:solidFill>
              </a:rPr>
              <a:pPr/>
              <a:t>12</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VaSera-Becoming an Expert</a:t>
            </a:r>
            <a:endParaRPr lang="en-US">
              <a:solidFill>
                <a:prstClr val="black"/>
              </a:solidFill>
            </a:endParaRPr>
          </a:p>
        </p:txBody>
      </p:sp>
    </p:spTree>
    <p:extLst>
      <p:ext uri="{BB962C8B-B14F-4D97-AF65-F5344CB8AC3E}">
        <p14:creationId xmlns:p14="http://schemas.microsoft.com/office/powerpoint/2010/main" val="3461958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07">
              <a:defRPr/>
            </a:pPr>
            <a:r>
              <a:rPr lang="en-US" dirty="0" smtClean="0"/>
              <a:t>Our very sensitive </a:t>
            </a:r>
            <a:r>
              <a:rPr lang="en-US" baseline="0" dirty="0" smtClean="0"/>
              <a:t>brachial and ankle </a:t>
            </a:r>
            <a:r>
              <a:rPr lang="en-US" dirty="0" smtClean="0"/>
              <a:t>cuffs measure arterial</a:t>
            </a:r>
            <a:r>
              <a:rPr lang="en-US" baseline="0" dirty="0" smtClean="0"/>
              <a:t> pulses, while a phonocardiograph placed on the chest listens for the second heart sound.</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14</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t>VaSera-Becoming an Expert</a:t>
            </a:r>
            <a:endParaRPr lang="en-US"/>
          </a:p>
        </p:txBody>
      </p:sp>
    </p:spTree>
    <p:extLst>
      <p:ext uri="{BB962C8B-B14F-4D97-AF65-F5344CB8AC3E}">
        <p14:creationId xmlns:p14="http://schemas.microsoft.com/office/powerpoint/2010/main" val="93380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713">
              <a:defRPr/>
            </a:pPr>
            <a:r>
              <a:rPr lang="en-US" dirty="0" smtClean="0"/>
              <a:t>When the </a:t>
            </a:r>
            <a:r>
              <a:rPr lang="en-US" u="sng" dirty="0" smtClean="0"/>
              <a:t>second</a:t>
            </a:r>
            <a:r>
              <a:rPr lang="en-US" dirty="0" smtClean="0"/>
              <a:t> heart sound is detected, we have the time of closure of the aortic valve.  A high quality brachial pulse waveform will show, with its dichrotic notch, when that closure’s </a:t>
            </a:r>
            <a:r>
              <a:rPr lang="en-US" u="sng" dirty="0" smtClean="0"/>
              <a:t>effect</a:t>
            </a:r>
            <a:r>
              <a:rPr lang="en-US" dirty="0" smtClean="0"/>
              <a:t> occurs in the brachial pulse.  Using the same duration for the detection of the valve’s closing—sound-to-notch—as for detection, in the brachial pulse of its opening (the point of onset of the pulse), we take the closing duration, and extrapolate it back from the foot of the brachial pulse.  Thus, with the time from valve opening being taken as time zero, we can easily measure the pulse’s total transit time to the ankle.  Transit distance is estimated using the subject’s height, or can be done more exactly from manual measurements. </a:t>
            </a:r>
          </a:p>
          <a:p>
            <a:pPr defTabSz="903713">
              <a:defRPr/>
            </a:pPr>
            <a:endParaRPr lang="en-US" dirty="0" smtClean="0"/>
          </a:p>
          <a:p>
            <a:r>
              <a:rPr lang="en-US" dirty="0" smtClean="0"/>
              <a:t>So, the CAVI measurement is that </a:t>
            </a:r>
            <a:r>
              <a:rPr lang="en-US" baseline="0" dirty="0" smtClean="0"/>
              <a:t>of a pulse movement along a single path, and includes the whole aorta.</a:t>
            </a:r>
          </a:p>
          <a:p>
            <a:endParaRPr lang="en-US" baseline="0" dirty="0" smtClean="0"/>
          </a:p>
          <a:p>
            <a:r>
              <a:rPr lang="en-US" baseline="0" dirty="0" smtClean="0"/>
              <a:t>Calculation of the pulse wave velocity portion of CAVI is essentially a distance/time (ratio) with units in meters/second.  The distance of the transit is from the aortic valve  to the measured ankle, and is estimated either by direct measurement from sternal notch to ankle, or by using a scale factor applied to the subject’s vertical height (more commonly used for clinical settings).</a:t>
            </a:r>
          </a:p>
          <a:p>
            <a:endParaRPr lang="en-US" baseline="0" dirty="0" smtClean="0"/>
          </a:p>
          <a:p>
            <a:r>
              <a:rPr lang="en-US" baseline="0" dirty="0" smtClean="0"/>
              <a:t>CAVI is then calculated by applying the beta-stiffness index to the PWV, and cancelling out some of the BP components. Two constants are also factored into the equation to normalize the result to be closer to the scale of cfPWV measurements.  In adding the beta stiffness index, CAVI losses its units, and so is simply expressed as a number to the nearest one decimal place.</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15</a:t>
            </a:fld>
            <a:endParaRPr lang="en-US" altLang="en-US">
              <a:solidFill>
                <a:prstClr val="black"/>
              </a:solidFill>
            </a:endParaRPr>
          </a:p>
        </p:txBody>
      </p:sp>
      <p:sp>
        <p:nvSpPr>
          <p:cNvPr id="5" name="Footer Placeholder 4"/>
          <p:cNvSpPr>
            <a:spLocks noGrp="1"/>
          </p:cNvSpPr>
          <p:nvPr>
            <p:ph type="ftr" sz="quarter" idx="11"/>
          </p:nvPr>
        </p:nvSpPr>
        <p:spPr/>
        <p:txBody>
          <a:bodyPr/>
          <a:lstStyle/>
          <a:p>
            <a:r>
              <a:rPr lang="en-US" smtClean="0"/>
              <a:t>VaSera-Becoming an Expert</a:t>
            </a:r>
            <a:endParaRPr lang="en-US"/>
          </a:p>
        </p:txBody>
      </p:sp>
    </p:spTree>
    <p:extLst>
      <p:ext uri="{BB962C8B-B14F-4D97-AF65-F5344CB8AC3E}">
        <p14:creationId xmlns:p14="http://schemas.microsoft.com/office/powerpoint/2010/main" val="686063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VaSera-Becoming an Expert</a:t>
            </a:r>
            <a:endParaRPr lang="en-US"/>
          </a:p>
        </p:txBody>
      </p:sp>
      <p:sp>
        <p:nvSpPr>
          <p:cNvPr id="5" name="Slide Number Placeholder 4"/>
          <p:cNvSpPr>
            <a:spLocks noGrp="1"/>
          </p:cNvSpPr>
          <p:nvPr>
            <p:ph type="sldNum" sz="quarter" idx="11"/>
          </p:nvPr>
        </p:nvSpPr>
        <p:spPr/>
        <p:txBody>
          <a:bodyPr/>
          <a:lstStyle/>
          <a:p>
            <a:fld id="{0399B1ED-5757-4EAB-974E-C484363C26A3}" type="slidenum">
              <a:rPr lang="en-US" smtClean="0"/>
              <a:t>17</a:t>
            </a:fld>
            <a:endParaRPr lang="en-US"/>
          </a:p>
        </p:txBody>
      </p:sp>
    </p:spTree>
    <p:extLst>
      <p:ext uri="{BB962C8B-B14F-4D97-AF65-F5344CB8AC3E}">
        <p14:creationId xmlns:p14="http://schemas.microsoft.com/office/powerpoint/2010/main" val="3562064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99B1ED-5757-4EAB-974E-C484363C26A3}" type="slidenum">
              <a:rPr lang="en-US" smtClean="0"/>
              <a:t>24</a:t>
            </a:fld>
            <a:endParaRPr lang="en-US"/>
          </a:p>
        </p:txBody>
      </p:sp>
      <p:sp>
        <p:nvSpPr>
          <p:cNvPr id="5" name="Footer Placeholder 4"/>
          <p:cNvSpPr>
            <a:spLocks noGrp="1"/>
          </p:cNvSpPr>
          <p:nvPr>
            <p:ph type="ftr" sz="quarter" idx="11"/>
          </p:nvPr>
        </p:nvSpPr>
        <p:spPr/>
        <p:txBody>
          <a:bodyPr/>
          <a:lstStyle/>
          <a:p>
            <a:r>
              <a:rPr lang="en-US" smtClean="0"/>
              <a:t>VaSera-Becoming an Expert</a:t>
            </a:r>
            <a:endParaRPr lang="en-US"/>
          </a:p>
        </p:txBody>
      </p:sp>
    </p:spTree>
    <p:extLst>
      <p:ext uri="{BB962C8B-B14F-4D97-AF65-F5344CB8AC3E}">
        <p14:creationId xmlns:p14="http://schemas.microsoft.com/office/powerpoint/2010/main" val="344072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71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98BF2A84-7BBA-4404-9D85-4AB1EDE9BCE5}" type="slidenum">
              <a:rPr lang="ja-JP" altLang="en-US"/>
              <a:pPr/>
              <a:t>27</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81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AD157064-44BE-4803-BE19-AFCB16E39B5B}" type="slidenum">
              <a:rPr lang="ja-JP" altLang="en-US"/>
              <a:pPr/>
              <a:t>29</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92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3AF0343D-8CB1-41A2-A710-9B07837015DA}" type="slidenum">
              <a:rPr lang="ja-JP" altLang="en-US"/>
              <a:pPr/>
              <a:t>30</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1">
              <a:defRPr/>
            </a:pPr>
            <a:r>
              <a:rPr lang="en-US" dirty="0" smtClean="0"/>
              <a:t>Fukuda Denshi</a:t>
            </a:r>
            <a:r>
              <a:rPr lang="en-US" baseline="0" dirty="0" smtClean="0"/>
              <a:t> is 3,000 employees strong worldwide, though our US office is still modest in size.  The company in the USA is growing, both in terms of number of employees and in its recognition.</a:t>
            </a:r>
            <a:endParaRPr lang="en-US" dirty="0" smtClean="0"/>
          </a:p>
          <a:p>
            <a:r>
              <a:rPr lang="en-US" dirty="0" smtClean="0"/>
              <a:t>This year will be Fukuda Denshi’s 75</a:t>
            </a:r>
            <a:r>
              <a:rPr lang="en-US" baseline="30000" dirty="0" smtClean="0"/>
              <a:t>th</a:t>
            </a:r>
            <a:r>
              <a:rPr lang="en-US" dirty="0" smtClean="0"/>
              <a:t> anniversary</a:t>
            </a:r>
            <a:r>
              <a:rPr lang="en-US" baseline="0" dirty="0" smtClean="0"/>
              <a:t> as a company.  It is the oldest bedside monitoring manufacturer in the world, with a reputation for quality, and experience in manufacturing a wide range of products.</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2</a:t>
            </a:fld>
            <a:endParaRPr lang="en-US" altLang="en-US">
              <a:solidFill>
                <a:prstClr val="black"/>
              </a:solidFill>
            </a:endParaRPr>
          </a:p>
        </p:txBody>
      </p:sp>
    </p:spTree>
    <p:extLst>
      <p:ext uri="{BB962C8B-B14F-4D97-AF65-F5344CB8AC3E}">
        <p14:creationId xmlns:p14="http://schemas.microsoft.com/office/powerpoint/2010/main" val="4045331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ja-JP" altLang="en-US" smtClean="0"/>
          </a:p>
        </p:txBody>
      </p:sp>
      <p:sp>
        <p:nvSpPr>
          <p:cNvPr id="102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fld id="{90390386-C5DC-4E35-94D7-F02F98329EDD}" type="slidenum">
              <a:rPr lang="ja-JP" altLang="en-US"/>
              <a:pPr/>
              <a:t>31</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Along </a:t>
            </a:r>
            <a:r>
              <a:rPr lang="en-US" baseline="0" dirty="0" smtClean="0"/>
              <a:t>the history of the VaSera product line are several devices designed to measure arterial compliance, pulse wave velocity, and vascular function—dating back to the 1970’s.</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3</a:t>
            </a:fld>
            <a:endParaRPr lang="en-US" altLang="en-US">
              <a:solidFill>
                <a:prstClr val="black"/>
              </a:solidFill>
            </a:endParaRPr>
          </a:p>
        </p:txBody>
      </p:sp>
    </p:spTree>
    <p:extLst>
      <p:ext uri="{BB962C8B-B14F-4D97-AF65-F5344CB8AC3E}">
        <p14:creationId xmlns:p14="http://schemas.microsoft.com/office/powerpoint/2010/main" val="2124847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F61C-ED4F-4581-B40D-A0A83B2D3017}"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717538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1">
              <a:defRPr/>
            </a:pPr>
            <a:r>
              <a:rPr lang="en-US" dirty="0" smtClean="0"/>
              <a:t>Our very sensitive </a:t>
            </a:r>
            <a:r>
              <a:rPr lang="en-US" baseline="0" dirty="0" smtClean="0"/>
              <a:t>brachial and ankle </a:t>
            </a:r>
            <a:r>
              <a:rPr lang="en-US" dirty="0" smtClean="0"/>
              <a:t>cuffs measure arterial</a:t>
            </a:r>
            <a:r>
              <a:rPr lang="en-US" baseline="0" dirty="0" smtClean="0"/>
              <a:t> pulses, while a phonocardiograph placed on the chest listens for the second heart sound.</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5</a:t>
            </a:fld>
            <a:endParaRPr lang="en-US" altLang="en-US">
              <a:solidFill>
                <a:prstClr val="black"/>
              </a:solidFill>
            </a:endParaRPr>
          </a:p>
        </p:txBody>
      </p:sp>
    </p:spTree>
    <p:extLst>
      <p:ext uri="{BB962C8B-B14F-4D97-AF65-F5344CB8AC3E}">
        <p14:creationId xmlns:p14="http://schemas.microsoft.com/office/powerpoint/2010/main" val="933807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VaSera has all the hallmarks of a great</a:t>
            </a:r>
            <a:r>
              <a:rPr lang="en-US" baseline="0" dirty="0" smtClean="0"/>
              <a:t> medical instrument</a:t>
            </a:r>
            <a:endParaRPr lang="en-US" dirty="0"/>
          </a:p>
        </p:txBody>
      </p:sp>
      <p:sp>
        <p:nvSpPr>
          <p:cNvPr id="4" name="Slide Number Placeholder 3"/>
          <p:cNvSpPr>
            <a:spLocks noGrp="1"/>
          </p:cNvSpPr>
          <p:nvPr>
            <p:ph type="sldNum" sz="quarter" idx="10"/>
          </p:nvPr>
        </p:nvSpPr>
        <p:spPr/>
        <p:txBody>
          <a:bodyPr/>
          <a:lstStyle/>
          <a:p>
            <a:fld id="{C52FF61C-ED4F-4581-B40D-A0A83B2D3017}"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7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846">
              <a:defRPr/>
            </a:pPr>
            <a:r>
              <a:rPr lang="en-US" dirty="0" smtClean="0"/>
              <a:t>When the </a:t>
            </a:r>
            <a:r>
              <a:rPr lang="en-US" i="0" u="sng" dirty="0" smtClean="0"/>
              <a:t>second</a:t>
            </a:r>
            <a:r>
              <a:rPr lang="en-US" dirty="0" smtClean="0"/>
              <a:t> heart sound</a:t>
            </a:r>
            <a:r>
              <a:rPr lang="en-US" baseline="0" dirty="0" smtClean="0"/>
              <a:t> is detected, we have the time of closure of the aortic valve.  A high quality brachial pulse waveform will show, with its dichrotic notch, when that closure’s </a:t>
            </a:r>
            <a:r>
              <a:rPr lang="en-US" u="sng" baseline="0" dirty="0" smtClean="0"/>
              <a:t>effect</a:t>
            </a:r>
            <a:r>
              <a:rPr lang="en-US" baseline="0" dirty="0" smtClean="0"/>
              <a:t> occurs in the pulse.  Using the same durations for the valve’s closing—sound-to-notch—as for its opening, we take the closing duration, and extrapolate it back from the foot of the brachial pulse.  Thus, with the time from valve opening being taken as time zero, we can easily measure the pulse’s total transit time to the ankle.  Transit distance is estimated using the subject’s height, or can be done more exactly from manual measurements. </a:t>
            </a:r>
          </a:p>
          <a:p>
            <a:pPr defTabSz="903846">
              <a:defRPr/>
            </a:pPr>
            <a:endParaRPr lang="en-US" dirty="0" smtClean="0"/>
          </a:p>
          <a:p>
            <a:r>
              <a:rPr lang="en-US" dirty="0" smtClean="0"/>
              <a:t>So, the CAVI measurement is that </a:t>
            </a:r>
            <a:r>
              <a:rPr lang="en-US" baseline="0" dirty="0" smtClean="0"/>
              <a:t>of a pulse movement along a single path, and includes the whole aorta.</a:t>
            </a:r>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7</a:t>
            </a:fld>
            <a:endParaRPr lang="en-US" altLang="en-US">
              <a:solidFill>
                <a:prstClr val="black"/>
              </a:solidFill>
            </a:endParaRPr>
          </a:p>
        </p:txBody>
      </p:sp>
    </p:spTree>
    <p:extLst>
      <p:ext uri="{BB962C8B-B14F-4D97-AF65-F5344CB8AC3E}">
        <p14:creationId xmlns:p14="http://schemas.microsoft.com/office/powerpoint/2010/main" val="686063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52FF61C-ED4F-4581-B40D-A0A83B2D301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02523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inclusion</a:t>
            </a:r>
            <a:r>
              <a:rPr lang="en-US" baseline="0" dirty="0" smtClean="0"/>
              <a:t> of the lower extremities to measure CAVI has led to some debate, but it’s value as a clinical and research tool will have to been tested empirically.  Many studies already published on CAVI have suggested that it correlates well and independently to several medical risk factors.</a:t>
            </a:r>
          </a:p>
          <a:p>
            <a:endParaRPr lang="en-US" dirty="0" smtClean="0"/>
          </a:p>
          <a:p>
            <a:r>
              <a:rPr lang="en-US" dirty="0" smtClean="0"/>
              <a:t>In the same study by </a:t>
            </a:r>
            <a:r>
              <a:rPr lang="en-US" dirty="0" err="1" smtClean="0"/>
              <a:t>Wohlfahrt</a:t>
            </a:r>
            <a:r>
              <a:rPr lang="en-US" dirty="0" smtClean="0"/>
              <a:t> and company, it was found that when measurements included</a:t>
            </a:r>
            <a:r>
              <a:rPr lang="en-US" baseline="0" dirty="0" smtClean="0"/>
              <a:t> </a:t>
            </a:r>
            <a:r>
              <a:rPr lang="en-US" dirty="0" smtClean="0"/>
              <a:t>the </a:t>
            </a:r>
            <a:r>
              <a:rPr lang="en-US" dirty="0"/>
              <a:t>lower extremity </a:t>
            </a:r>
            <a:r>
              <a:rPr lang="en-US" dirty="0" smtClean="0"/>
              <a:t>arteries, they </a:t>
            </a:r>
            <a:r>
              <a:rPr lang="en-US" dirty="0"/>
              <a:t>were more strongly associated with LVH, and were similar to carotid-femoral measures in their associations with CV mortality and CHD</a:t>
            </a:r>
            <a:r>
              <a:rPr lang="en-US" dirty="0" smtClean="0"/>
              <a:t>.  The researchers also suggested that inclusion of the muscular</a:t>
            </a:r>
            <a:r>
              <a:rPr lang="en-US" baseline="0" dirty="0" smtClean="0"/>
              <a:t> arteries may make stiffness measurements a better reflection of </a:t>
            </a:r>
            <a:r>
              <a:rPr lang="en-US" b="1" u="sng" baseline="0" dirty="0" smtClean="0"/>
              <a:t>structural</a:t>
            </a:r>
            <a:r>
              <a:rPr lang="en-US" baseline="0" dirty="0" smtClean="0"/>
              <a:t> changes than is </a:t>
            </a:r>
            <a:r>
              <a:rPr lang="en-US" baseline="0" dirty="0" smtClean="0">
                <a:solidFill>
                  <a:srgbClr val="FF0000"/>
                </a:solidFill>
              </a:rPr>
              <a:t>traditional</a:t>
            </a:r>
            <a:r>
              <a:rPr lang="en-US" baseline="0" dirty="0" smtClean="0"/>
              <a:t> pulse wave velocity.</a:t>
            </a:r>
          </a:p>
          <a:p>
            <a:r>
              <a:rPr lang="en-US" baseline="0"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162E48DD-2247-49EE-80A2-DCEECAADAA8A}" type="slidenum">
              <a:rPr lang="en-US" altLang="en-US" smtClean="0">
                <a:solidFill>
                  <a:prstClr val="black"/>
                </a:solidFill>
              </a:rPr>
              <a:pPr/>
              <a:t>9</a:t>
            </a:fld>
            <a:endParaRPr lang="en-US" altLang="en-US">
              <a:solidFill>
                <a:prstClr val="black"/>
              </a:solidFill>
            </a:endParaRPr>
          </a:p>
        </p:txBody>
      </p:sp>
    </p:spTree>
    <p:extLst>
      <p:ext uri="{BB962C8B-B14F-4D97-AF65-F5344CB8AC3E}">
        <p14:creationId xmlns:p14="http://schemas.microsoft.com/office/powerpoint/2010/main" val="1017133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BE8C94-6D5F-4692-BFFB-051F738441B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2314266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8C94-6D5F-4692-BFFB-051F738441B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146876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8C94-6D5F-4692-BFFB-051F738441B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221388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BE8C94-6D5F-4692-BFFB-051F738441B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2304349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BE8C94-6D5F-4692-BFFB-051F738441B8}" type="datetimeFigureOut">
              <a:rPr lang="en-US" smtClean="0"/>
              <a:t>7/21/2016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87641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BE8C94-6D5F-4692-BFFB-051F738441B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102056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BE8C94-6D5F-4692-BFFB-051F738441B8}" type="datetimeFigureOut">
              <a:rPr lang="en-US" smtClean="0"/>
              <a:t>7/21/2016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3719252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BE8C94-6D5F-4692-BFFB-051F738441B8}" type="datetimeFigureOut">
              <a:rPr lang="en-US" smtClean="0"/>
              <a:t>7/21/2016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97339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E8C94-6D5F-4692-BFFB-051F738441B8}" type="datetimeFigureOut">
              <a:rPr lang="en-US" smtClean="0"/>
              <a:t>7/21/2016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4278334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8C94-6D5F-4692-BFFB-051F738441B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1525712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BE8C94-6D5F-4692-BFFB-051F738441B8}" type="datetimeFigureOut">
              <a:rPr lang="en-US" smtClean="0"/>
              <a:t>7/21/2016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91B0F2-4888-449E-A328-8A714531D5E5}" type="slidenum">
              <a:rPr lang="en-US" smtClean="0"/>
              <a:t>‹#›</a:t>
            </a:fld>
            <a:endParaRPr lang="en-US"/>
          </a:p>
        </p:txBody>
      </p:sp>
    </p:spTree>
    <p:extLst>
      <p:ext uri="{BB962C8B-B14F-4D97-AF65-F5344CB8AC3E}">
        <p14:creationId xmlns:p14="http://schemas.microsoft.com/office/powerpoint/2010/main" val="3876087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BE8C94-6D5F-4692-BFFB-051F738441B8}" type="datetimeFigureOut">
              <a:rPr lang="en-US" smtClean="0"/>
              <a:t>7/21/2016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1B0F2-4888-449E-A328-8A714531D5E5}" type="slidenum">
              <a:rPr lang="en-US" smtClean="0"/>
              <a:t>‹#›</a:t>
            </a:fld>
            <a:endParaRPr lang="en-US"/>
          </a:p>
        </p:txBody>
      </p:sp>
    </p:spTree>
    <p:extLst>
      <p:ext uri="{BB962C8B-B14F-4D97-AF65-F5344CB8AC3E}">
        <p14:creationId xmlns:p14="http://schemas.microsoft.com/office/powerpoint/2010/main" val="368245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828800" y="971371"/>
            <a:ext cx="5867400" cy="1942745"/>
          </a:xfrm>
        </p:spPr>
        <p:txBody>
          <a:bodyPr/>
          <a:lstStyle/>
          <a:p>
            <a:pPr algn="ctr"/>
            <a:r>
              <a:rPr lang="en-US" altLang="en-US" sz="3600" b="1" dirty="0" smtClean="0"/>
              <a:t>Introduction to VaSera for Use in the MESA Study</a:t>
            </a:r>
            <a:endParaRPr lang="en-US" altLang="en-US" sz="3600" b="1" dirty="0"/>
          </a:p>
        </p:txBody>
      </p:sp>
      <p:sp>
        <p:nvSpPr>
          <p:cNvPr id="52227" name="Rectangle 3"/>
          <p:cNvSpPr>
            <a:spLocks noGrp="1" noChangeArrowheads="1"/>
          </p:cNvSpPr>
          <p:nvPr>
            <p:ph type="subTitle" idx="1"/>
          </p:nvPr>
        </p:nvSpPr>
        <p:spPr>
          <a:xfrm>
            <a:off x="1436419" y="3099987"/>
            <a:ext cx="6544625" cy="2155677"/>
          </a:xfrm>
        </p:spPr>
        <p:txBody>
          <a:bodyPr>
            <a:normAutofit fontScale="85000" lnSpcReduction="20000"/>
          </a:bodyPr>
          <a:lstStyle/>
          <a:p>
            <a:r>
              <a:rPr lang="en-US" altLang="en-US" dirty="0"/>
              <a:t>Christopher </a:t>
            </a:r>
            <a:r>
              <a:rPr lang="en-US" altLang="en-US" dirty="0" smtClean="0"/>
              <a:t>Broadbridge</a:t>
            </a:r>
          </a:p>
          <a:p>
            <a:r>
              <a:rPr lang="en-US" altLang="en-US" dirty="0" smtClean="0"/>
              <a:t>Phone: (425) 241-7396</a:t>
            </a:r>
            <a:endParaRPr lang="en-US" altLang="en-US" dirty="0"/>
          </a:p>
          <a:p>
            <a:r>
              <a:rPr lang="en-US" altLang="en-US" dirty="0"/>
              <a:t>Clinical Development </a:t>
            </a:r>
            <a:r>
              <a:rPr lang="en-US" altLang="en-US" dirty="0" smtClean="0"/>
              <a:t>&amp; Marketing</a:t>
            </a:r>
            <a:r>
              <a:rPr lang="en-US" altLang="en-US" dirty="0"/>
              <a:t>, VaSera</a:t>
            </a:r>
          </a:p>
          <a:p>
            <a:r>
              <a:rPr lang="en-US" altLang="en-US" dirty="0"/>
              <a:t>Fukuda Denshi USA</a:t>
            </a:r>
          </a:p>
          <a:p>
            <a:r>
              <a:rPr lang="en-US" altLang="en-US" dirty="0"/>
              <a:t>Redmond, WA</a:t>
            </a:r>
          </a:p>
        </p:txBody>
      </p:sp>
    </p:spTree>
    <p:extLst>
      <p:ext uri="{BB962C8B-B14F-4D97-AF65-F5344CB8AC3E}">
        <p14:creationId xmlns:p14="http://schemas.microsoft.com/office/powerpoint/2010/main" val="2255786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040" y="723900"/>
            <a:ext cx="8671885" cy="7932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CCFFFF"/>
              </a:solidFill>
            </a:endParaRPr>
          </a:p>
        </p:txBody>
      </p:sp>
      <p:pic>
        <p:nvPicPr>
          <p:cNvPr id="9"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2312364" cy="4534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9316" y="3194456"/>
            <a:ext cx="7424559" cy="2563779"/>
          </a:xfrm>
          <a:prstGeom prst="rect">
            <a:avLst/>
          </a:prstGeom>
        </p:spPr>
        <p:txBody>
          <a:bodyPr wrap="square">
            <a:spAutoFit/>
          </a:bodyPr>
          <a:lstStyle/>
          <a:p>
            <a:pPr algn="just" fontAlgn="base">
              <a:spcBef>
                <a:spcPct val="0"/>
              </a:spcBef>
              <a:spcAft>
                <a:spcPct val="0"/>
              </a:spcAft>
            </a:pPr>
            <a:r>
              <a:rPr lang="en-US" sz="1100" b="1" dirty="0">
                <a:solidFill>
                  <a:srgbClr val="000000"/>
                </a:solidFill>
              </a:rPr>
              <a:t>REFS</a:t>
            </a:r>
            <a:r>
              <a:rPr lang="en-US" sz="1100" dirty="0">
                <a:solidFill>
                  <a:srgbClr val="000000"/>
                </a:solidFill>
              </a:rPr>
              <a:t>:</a:t>
            </a:r>
          </a:p>
          <a:p>
            <a:pPr marL="228600" indent="-228600" algn="just" fontAlgn="base">
              <a:spcBef>
                <a:spcPct val="30000"/>
              </a:spcBef>
              <a:spcAft>
                <a:spcPct val="0"/>
              </a:spcAft>
              <a:buFont typeface="+mj-lt"/>
              <a:buAutoNum type="arabicPeriod"/>
              <a:defRPr/>
            </a:pPr>
            <a:r>
              <a:rPr lang="en-US" sz="1100" dirty="0" err="1" smtClean="0">
                <a:solidFill>
                  <a:srgbClr val="000000"/>
                </a:solidFill>
              </a:rPr>
              <a:t>Yingchoncharoen</a:t>
            </a:r>
            <a:r>
              <a:rPr lang="en-US" sz="1100" dirty="0" smtClean="0">
                <a:solidFill>
                  <a:srgbClr val="000000"/>
                </a:solidFill>
              </a:rPr>
              <a:t> </a:t>
            </a:r>
            <a:r>
              <a:rPr lang="en-US" sz="1100" dirty="0">
                <a:solidFill>
                  <a:srgbClr val="000000"/>
                </a:solidFill>
              </a:rPr>
              <a:t>T, </a:t>
            </a:r>
            <a:r>
              <a:rPr lang="en-US" sz="1100" dirty="0" err="1">
                <a:solidFill>
                  <a:srgbClr val="000000"/>
                </a:solidFill>
              </a:rPr>
              <a:t>Limpijankit</a:t>
            </a:r>
            <a:r>
              <a:rPr lang="en-US" sz="1100" dirty="0">
                <a:solidFill>
                  <a:srgbClr val="000000"/>
                </a:solidFill>
              </a:rPr>
              <a:t> T, </a:t>
            </a:r>
            <a:r>
              <a:rPr lang="en-US" sz="1100" dirty="0" err="1">
                <a:solidFill>
                  <a:srgbClr val="000000"/>
                </a:solidFill>
              </a:rPr>
              <a:t>Jongjirasiri</a:t>
            </a:r>
            <a:r>
              <a:rPr lang="en-US" sz="1100" dirty="0">
                <a:solidFill>
                  <a:srgbClr val="000000"/>
                </a:solidFill>
              </a:rPr>
              <a:t> S, </a:t>
            </a:r>
            <a:r>
              <a:rPr lang="en-US" sz="1100" dirty="0" err="1">
                <a:solidFill>
                  <a:srgbClr val="000000"/>
                </a:solidFill>
              </a:rPr>
              <a:t>Laothamatas</a:t>
            </a:r>
            <a:r>
              <a:rPr lang="en-US" sz="1100" dirty="0">
                <a:solidFill>
                  <a:srgbClr val="000000"/>
                </a:solidFill>
              </a:rPr>
              <a:t> J, </a:t>
            </a:r>
            <a:r>
              <a:rPr lang="en-US" sz="1100" dirty="0" err="1">
                <a:solidFill>
                  <a:srgbClr val="000000"/>
                </a:solidFill>
              </a:rPr>
              <a:t>Yamwong</a:t>
            </a:r>
            <a:r>
              <a:rPr lang="en-US" sz="1100" dirty="0">
                <a:solidFill>
                  <a:srgbClr val="000000"/>
                </a:solidFill>
              </a:rPr>
              <a:t> S, </a:t>
            </a:r>
            <a:r>
              <a:rPr lang="en-US" sz="1100" dirty="0" err="1">
                <a:solidFill>
                  <a:srgbClr val="000000"/>
                </a:solidFill>
              </a:rPr>
              <a:t>Sritara</a:t>
            </a:r>
            <a:r>
              <a:rPr lang="en-US" sz="1100" dirty="0">
                <a:solidFill>
                  <a:srgbClr val="000000"/>
                </a:solidFill>
              </a:rPr>
              <a:t> P.  Arterial stiffness contributes to coronary artery disease risk prediction beyond the traditional risk score (RAMA-EGAT score).  Heart Asia. 2012 Feb 21;4(1):77-82. Print 2012.</a:t>
            </a:r>
          </a:p>
          <a:p>
            <a:pPr marL="228600" indent="-228600" algn="just" fontAlgn="base">
              <a:spcBef>
                <a:spcPct val="0"/>
              </a:spcBef>
              <a:spcAft>
                <a:spcPct val="0"/>
              </a:spcAft>
              <a:buFont typeface="+mj-lt"/>
              <a:buAutoNum type="arabicPeriod"/>
            </a:pPr>
            <a:r>
              <a:rPr lang="en-US" sz="1100" dirty="0" smtClean="0">
                <a:solidFill>
                  <a:srgbClr val="000000"/>
                </a:solidFill>
              </a:rPr>
              <a:t>Otsuka </a:t>
            </a:r>
            <a:r>
              <a:rPr lang="en-US" sz="1100" dirty="0">
                <a:solidFill>
                  <a:srgbClr val="000000"/>
                </a:solidFill>
              </a:rPr>
              <a:t>K, Fukuda S, Shimada K, Suzuki K, Nakanishi K, </a:t>
            </a:r>
            <a:r>
              <a:rPr lang="en-US" sz="1100" dirty="0" err="1">
                <a:solidFill>
                  <a:srgbClr val="000000"/>
                </a:solidFill>
              </a:rPr>
              <a:t>Yoshiyama</a:t>
            </a:r>
            <a:r>
              <a:rPr lang="en-US" sz="1100" dirty="0">
                <a:solidFill>
                  <a:srgbClr val="000000"/>
                </a:solidFill>
              </a:rPr>
              <a:t> M, Yoshikawa J.  Serial assessment of arterial stiffness by cardio-ankle vascular index for prediction of future cardiovascular events in patients with coronary artery disease. </a:t>
            </a:r>
            <a:r>
              <a:rPr lang="en-US" sz="1100" dirty="0" err="1">
                <a:solidFill>
                  <a:srgbClr val="000000"/>
                </a:solidFill>
              </a:rPr>
              <a:t>Hypertens</a:t>
            </a:r>
            <a:r>
              <a:rPr lang="en-US" sz="1100" dirty="0">
                <a:solidFill>
                  <a:srgbClr val="000000"/>
                </a:solidFill>
              </a:rPr>
              <a:t> Res. 2014 Jul [</a:t>
            </a:r>
            <a:r>
              <a:rPr lang="en-US" sz="1100" dirty="0" err="1">
                <a:solidFill>
                  <a:srgbClr val="000000"/>
                </a:solidFill>
              </a:rPr>
              <a:t>Epub</a:t>
            </a:r>
            <a:r>
              <a:rPr lang="en-US" sz="1100" dirty="0">
                <a:solidFill>
                  <a:srgbClr val="000000"/>
                </a:solidFill>
              </a:rPr>
              <a:t> ahead of print]</a:t>
            </a:r>
          </a:p>
          <a:p>
            <a:pPr marL="228600" indent="-228600" algn="just" fontAlgn="base">
              <a:spcBef>
                <a:spcPct val="0"/>
              </a:spcBef>
              <a:spcAft>
                <a:spcPct val="0"/>
              </a:spcAft>
              <a:buFont typeface="+mj-lt"/>
              <a:buAutoNum type="arabicPeriod"/>
            </a:pPr>
            <a:r>
              <a:rPr lang="en-US" sz="1100" dirty="0" smtClean="0">
                <a:solidFill>
                  <a:srgbClr val="000000"/>
                </a:solidFill>
              </a:rPr>
              <a:t>Okura</a:t>
            </a:r>
            <a:r>
              <a:rPr lang="en-US" sz="1100" dirty="0">
                <a:solidFill>
                  <a:srgbClr val="000000"/>
                </a:solidFill>
              </a:rPr>
              <a:t>, T; Watanabe, S; </a:t>
            </a:r>
            <a:r>
              <a:rPr lang="en-US" sz="1100" dirty="0" err="1">
                <a:solidFill>
                  <a:srgbClr val="000000"/>
                </a:solidFill>
              </a:rPr>
              <a:t>Kurata</a:t>
            </a:r>
            <a:r>
              <a:rPr lang="en-US" sz="1100" dirty="0">
                <a:solidFill>
                  <a:srgbClr val="000000"/>
                </a:solidFill>
              </a:rPr>
              <a:t>, M; </a:t>
            </a:r>
            <a:r>
              <a:rPr lang="en-US" sz="1100" dirty="0" err="1">
                <a:solidFill>
                  <a:srgbClr val="000000"/>
                </a:solidFill>
              </a:rPr>
              <a:t>Manabe</a:t>
            </a:r>
            <a:r>
              <a:rPr lang="en-US" sz="1100" dirty="0">
                <a:solidFill>
                  <a:srgbClr val="000000"/>
                </a:solidFill>
              </a:rPr>
              <a:t>, S; </a:t>
            </a:r>
            <a:r>
              <a:rPr lang="en-US" sz="1100" dirty="0" err="1">
                <a:solidFill>
                  <a:srgbClr val="000000"/>
                </a:solidFill>
              </a:rPr>
              <a:t>Koresawa</a:t>
            </a:r>
            <a:r>
              <a:rPr lang="en-US" sz="1100" dirty="0">
                <a:solidFill>
                  <a:srgbClr val="000000"/>
                </a:solidFill>
              </a:rPr>
              <a:t>, M; </a:t>
            </a:r>
            <a:r>
              <a:rPr lang="en-US" sz="1100" dirty="0" err="1">
                <a:solidFill>
                  <a:srgbClr val="000000"/>
                </a:solidFill>
              </a:rPr>
              <a:t>Irita</a:t>
            </a:r>
            <a:r>
              <a:rPr lang="en-US" sz="1100" dirty="0">
                <a:solidFill>
                  <a:srgbClr val="000000"/>
                </a:solidFill>
              </a:rPr>
              <a:t>, J; Miyoshi, K; Fukuoka, T.  Relationship between Cardio-Ankle Vascular Index (CAVI) and Carotid Atherosclerosis in Patients with Essential Hypertension.  </a:t>
            </a:r>
            <a:r>
              <a:rPr lang="en-US" sz="1100" dirty="0" err="1">
                <a:solidFill>
                  <a:srgbClr val="000000"/>
                </a:solidFill>
              </a:rPr>
              <a:t>Hypertens</a:t>
            </a:r>
            <a:r>
              <a:rPr lang="en-US" sz="1100" dirty="0">
                <a:solidFill>
                  <a:srgbClr val="000000"/>
                </a:solidFill>
              </a:rPr>
              <a:t> Res; 2007; (30): 335-340</a:t>
            </a:r>
          </a:p>
          <a:p>
            <a:pPr marL="228600" indent="-228600" algn="just" fontAlgn="base">
              <a:spcBef>
                <a:spcPct val="30000"/>
              </a:spcBef>
              <a:spcAft>
                <a:spcPct val="0"/>
              </a:spcAft>
              <a:buFont typeface="+mj-lt"/>
              <a:buAutoNum type="arabicPeriod"/>
              <a:defRPr/>
            </a:pPr>
            <a:r>
              <a:rPr lang="en-US" sz="1100" dirty="0" err="1">
                <a:solidFill>
                  <a:srgbClr val="000000"/>
                </a:solidFill>
              </a:rPr>
              <a:t>Takuro</a:t>
            </a:r>
            <a:r>
              <a:rPr lang="en-US" sz="1100" dirty="0">
                <a:solidFill>
                  <a:srgbClr val="000000"/>
                </a:solidFill>
              </a:rPr>
              <a:t> K, Masaaki M, Kiyo U, </a:t>
            </a:r>
            <a:r>
              <a:rPr lang="en-US" sz="1100" dirty="0" err="1">
                <a:solidFill>
                  <a:srgbClr val="000000"/>
                </a:solidFill>
              </a:rPr>
              <a:t>Aya</a:t>
            </a:r>
            <a:r>
              <a:rPr lang="en-US" sz="1100" dirty="0">
                <a:solidFill>
                  <a:srgbClr val="000000"/>
                </a:solidFill>
              </a:rPr>
              <a:t> N, Shuichi H, Ken K, Osamu K, and </a:t>
            </a:r>
            <a:r>
              <a:rPr lang="en-US" sz="1100" dirty="0" err="1">
                <a:solidFill>
                  <a:srgbClr val="000000"/>
                </a:solidFill>
              </a:rPr>
              <a:t>Chuwa</a:t>
            </a:r>
            <a:r>
              <a:rPr lang="en-US" sz="1100" dirty="0">
                <a:solidFill>
                  <a:srgbClr val="000000"/>
                </a:solidFill>
              </a:rPr>
              <a:t> T.  Association between Arterial Stiffness and Estimated Glomerular Filtration Rate in the Japanese General Population. J </a:t>
            </a:r>
            <a:r>
              <a:rPr lang="en-US" sz="1100" dirty="0" err="1">
                <a:solidFill>
                  <a:srgbClr val="000000"/>
                </a:solidFill>
              </a:rPr>
              <a:t>Atheroscler</a:t>
            </a:r>
            <a:r>
              <a:rPr lang="en-US" sz="1100" dirty="0">
                <a:solidFill>
                  <a:srgbClr val="000000"/>
                </a:solidFill>
              </a:rPr>
              <a:t> </a:t>
            </a:r>
            <a:r>
              <a:rPr lang="en-US" sz="1100" dirty="0" err="1">
                <a:solidFill>
                  <a:srgbClr val="000000"/>
                </a:solidFill>
              </a:rPr>
              <a:t>Thromb</a:t>
            </a:r>
            <a:r>
              <a:rPr lang="en-US" sz="1100" dirty="0">
                <a:solidFill>
                  <a:srgbClr val="000000"/>
                </a:solidFill>
              </a:rPr>
              <a:t>, 2009; 16:840-845.</a:t>
            </a:r>
          </a:p>
          <a:p>
            <a:pPr algn="just" fontAlgn="base">
              <a:spcBef>
                <a:spcPct val="0"/>
              </a:spcBef>
              <a:spcAft>
                <a:spcPct val="0"/>
              </a:spcAft>
            </a:pPr>
            <a:endParaRPr lang="en-US" sz="1100" dirty="0">
              <a:solidFill>
                <a:srgbClr val="000000"/>
              </a:solidFill>
            </a:endParaRPr>
          </a:p>
        </p:txBody>
      </p:sp>
      <p:sp>
        <p:nvSpPr>
          <p:cNvPr id="8" name="Rectangle 7"/>
          <p:cNvSpPr/>
          <p:nvPr/>
        </p:nvSpPr>
        <p:spPr>
          <a:xfrm>
            <a:off x="633590" y="1057275"/>
            <a:ext cx="7119759" cy="1754326"/>
          </a:xfrm>
          <a:prstGeom prst="rect">
            <a:avLst/>
          </a:prstGeom>
        </p:spPr>
        <p:txBody>
          <a:bodyPr wrap="square">
            <a:spAutoFit/>
          </a:bodyPr>
          <a:lstStyle/>
          <a:p>
            <a:pPr fontAlgn="base">
              <a:spcBef>
                <a:spcPct val="0"/>
              </a:spcBef>
              <a:spcAft>
                <a:spcPct val="0"/>
              </a:spcAft>
            </a:pPr>
            <a:r>
              <a:rPr lang="en-US" dirty="0" smtClean="0">
                <a:solidFill>
                  <a:srgbClr val="000000"/>
                </a:solidFill>
              </a:rPr>
              <a:t>For adults, CAVI is an </a:t>
            </a:r>
            <a:r>
              <a:rPr lang="en-US" dirty="0">
                <a:solidFill>
                  <a:srgbClr val="000000"/>
                </a:solidFill>
              </a:rPr>
              <a:t>independent risk marker for: </a:t>
            </a:r>
          </a:p>
          <a:p>
            <a:pPr fontAlgn="base">
              <a:spcBef>
                <a:spcPct val="0"/>
              </a:spcBef>
              <a:spcAft>
                <a:spcPct val="0"/>
              </a:spcAft>
            </a:pPr>
            <a:endParaRPr lang="en-US" dirty="0">
              <a:solidFill>
                <a:srgbClr val="000000"/>
              </a:solidFill>
            </a:endParaRPr>
          </a:p>
          <a:p>
            <a:pPr marL="800100" lvl="1" indent="-342900" fontAlgn="base">
              <a:spcAft>
                <a:spcPct val="0"/>
              </a:spcAft>
              <a:buFont typeface="+mj-lt"/>
              <a:buAutoNum type="arabicPeriod"/>
              <a:defRPr/>
            </a:pPr>
            <a:r>
              <a:rPr lang="en-US" dirty="0" smtClean="0">
                <a:solidFill>
                  <a:srgbClr val="000000"/>
                </a:solidFill>
              </a:rPr>
              <a:t>Coronary artery disease</a:t>
            </a:r>
          </a:p>
          <a:p>
            <a:pPr marL="800100" lvl="1" indent="-342900" fontAlgn="base">
              <a:spcAft>
                <a:spcPct val="0"/>
              </a:spcAft>
              <a:buFont typeface="+mj-lt"/>
              <a:buAutoNum type="arabicPeriod"/>
              <a:defRPr/>
            </a:pPr>
            <a:r>
              <a:rPr lang="en-US" dirty="0" smtClean="0">
                <a:solidFill>
                  <a:srgbClr val="000000"/>
                </a:solidFill>
              </a:rPr>
              <a:t>Future cardiovascular events in people with CAD</a:t>
            </a:r>
          </a:p>
          <a:p>
            <a:pPr marL="800100" lvl="1" indent="-342900" fontAlgn="base">
              <a:spcAft>
                <a:spcPct val="0"/>
              </a:spcAft>
              <a:buFont typeface="+mj-lt"/>
              <a:buAutoNum type="arabicPeriod"/>
            </a:pPr>
            <a:r>
              <a:rPr lang="en-US" dirty="0" smtClean="0">
                <a:solidFill>
                  <a:srgbClr val="000000"/>
                </a:solidFill>
              </a:rPr>
              <a:t>Atherosclerosis </a:t>
            </a:r>
            <a:r>
              <a:rPr lang="en-US" dirty="0">
                <a:solidFill>
                  <a:srgbClr val="000000"/>
                </a:solidFill>
              </a:rPr>
              <a:t>in HTN patients</a:t>
            </a:r>
          </a:p>
          <a:p>
            <a:pPr marL="800100" lvl="1" indent="-342900" fontAlgn="base">
              <a:spcAft>
                <a:spcPct val="0"/>
              </a:spcAft>
              <a:buFont typeface="+mj-lt"/>
              <a:buAutoNum type="arabicPeriod"/>
            </a:pPr>
            <a:r>
              <a:rPr lang="en-US" dirty="0" smtClean="0">
                <a:solidFill>
                  <a:srgbClr val="000000"/>
                </a:solidFill>
              </a:rPr>
              <a:t>Renal </a:t>
            </a:r>
            <a:r>
              <a:rPr lang="en-US" dirty="0">
                <a:solidFill>
                  <a:srgbClr val="000000"/>
                </a:solidFill>
              </a:rPr>
              <a:t>dysfunction (</a:t>
            </a:r>
            <a:r>
              <a:rPr lang="en-US" dirty="0" err="1">
                <a:solidFill>
                  <a:srgbClr val="000000"/>
                </a:solidFill>
              </a:rPr>
              <a:t>eGFR</a:t>
            </a:r>
            <a:r>
              <a:rPr lang="en-US" dirty="0">
                <a:solidFill>
                  <a:srgbClr val="000000"/>
                </a:solidFill>
              </a:rPr>
              <a:t>) / Chronic Kidney </a:t>
            </a:r>
            <a:r>
              <a:rPr lang="en-US" dirty="0" smtClean="0">
                <a:solidFill>
                  <a:srgbClr val="000000"/>
                </a:solidFill>
              </a:rPr>
              <a:t>Disease (CKD)</a:t>
            </a:r>
            <a:endParaRPr lang="en-US" dirty="0">
              <a:solidFill>
                <a:srgbClr val="000000"/>
              </a:solidFill>
            </a:endParaRPr>
          </a:p>
        </p:txBody>
      </p:sp>
    </p:spTree>
    <p:extLst>
      <p:ext uri="{BB962C8B-B14F-4D97-AF65-F5344CB8AC3E}">
        <p14:creationId xmlns:p14="http://schemas.microsoft.com/office/powerpoint/2010/main" val="372100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3513" y="274638"/>
            <a:ext cx="6316662" cy="649287"/>
          </a:xfrm>
        </p:spPr>
        <p:txBody>
          <a:bodyPr>
            <a:normAutofit fontScale="90000"/>
          </a:bodyPr>
          <a:lstStyle/>
          <a:p>
            <a:r>
              <a:rPr lang="en-US" dirty="0" smtClean="0"/>
              <a:t>CAVI Health Subject Data</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4257640530"/>
              </p:ext>
            </p:extLst>
          </p:nvPr>
        </p:nvGraphicFramePr>
        <p:xfrm>
          <a:off x="400050" y="1250156"/>
          <a:ext cx="8296275" cy="5217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427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200400"/>
            <a:ext cx="6400800" cy="1752600"/>
          </a:xfrm>
        </p:spPr>
        <p:txBody>
          <a:bodyPr>
            <a:normAutofit fontScale="85000" lnSpcReduction="20000"/>
          </a:bodyPr>
          <a:lstStyle/>
          <a:p>
            <a:r>
              <a:rPr lang="en-US" sz="4800" dirty="0" smtClean="0"/>
              <a:t>(Tips on testing)</a:t>
            </a:r>
          </a:p>
          <a:p>
            <a:endParaRPr lang="en-US" sz="4800" dirty="0" smtClean="0"/>
          </a:p>
          <a:p>
            <a:r>
              <a:rPr lang="en-US" dirty="0" smtClean="0"/>
              <a:t>MESA version</a:t>
            </a:r>
            <a:endParaRPr lang="en-US" dirty="0"/>
          </a:p>
        </p:txBody>
      </p:sp>
      <p:sp>
        <p:nvSpPr>
          <p:cNvPr id="4" name="Rectangle 3"/>
          <p:cNvSpPr/>
          <p:nvPr/>
        </p:nvSpPr>
        <p:spPr>
          <a:xfrm>
            <a:off x="696345" y="2057400"/>
            <a:ext cx="791364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70C0"/>
                </a:solidFill>
                <a:effectLst>
                  <a:outerShdw blurRad="50800" dist="39000" dir="5460000" algn="tl">
                    <a:srgbClr val="000000">
                      <a:alpha val="38000"/>
                    </a:srgbClr>
                  </a:outerShdw>
                </a:effectLst>
              </a:rPr>
              <a:t>VaSera: Become an Expert!</a:t>
            </a:r>
          </a:p>
        </p:txBody>
      </p:sp>
      <p:sp>
        <p:nvSpPr>
          <p:cNvPr id="2" name="Footer Placeholder 1"/>
          <p:cNvSpPr>
            <a:spLocks noGrp="1"/>
          </p:cNvSpPr>
          <p:nvPr>
            <p:ph type="ftr" sz="quarter" idx="11"/>
          </p:nvPr>
        </p:nvSpPr>
        <p:spPr/>
        <p:txBody>
          <a:bodyPr/>
          <a:lstStyle/>
          <a:p>
            <a:r>
              <a:rPr lang="en-US" dirty="0" smtClean="0">
                <a:solidFill>
                  <a:prstClr val="black">
                    <a:tint val="75000"/>
                  </a:prstClr>
                </a:solidFill>
              </a:rPr>
              <a:t>Document Number: USRB-0074-00</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B4D2D3-5CFF-4CF0-A10D-918628988EC9}" type="slidenum">
              <a:rPr lang="en-US" smtClean="0">
                <a:solidFill>
                  <a:prstClr val="black">
                    <a:tint val="75000"/>
                  </a:prstClr>
                </a:solidFill>
              </a:rPr>
              <a:pPr/>
              <a:t>12</a:t>
            </a:fld>
            <a:endParaRPr lang="en-US">
              <a:solidFill>
                <a:prstClr val="black">
                  <a:tint val="75000"/>
                </a:prstClr>
              </a:solidFill>
            </a:endParaRPr>
          </a:p>
        </p:txBody>
      </p:sp>
      <p:pic>
        <p:nvPicPr>
          <p:cNvPr id="6"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7811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dirty="0" smtClean="0"/>
              <a:t>What is CAVI?</a:t>
            </a:r>
          </a:p>
          <a:p>
            <a:r>
              <a:rPr lang="en-US" dirty="0" smtClean="0"/>
              <a:t>How is it measured?</a:t>
            </a:r>
            <a:endParaRPr lang="en-US" dirty="0"/>
          </a:p>
        </p:txBody>
      </p:sp>
      <p:sp>
        <p:nvSpPr>
          <p:cNvPr id="5" name="Footer Placeholder 4"/>
          <p:cNvSpPr>
            <a:spLocks noGrp="1"/>
          </p:cNvSpPr>
          <p:nvPr>
            <p:ph type="ftr" sz="quarter" idx="11"/>
          </p:nvPr>
        </p:nvSpPr>
        <p:spPr/>
        <p:txBody>
          <a:bodyPr/>
          <a:lstStyle/>
          <a:p>
            <a:r>
              <a:rPr lang="en-US" dirty="0" smtClean="0"/>
              <a:t>Document Number: USRB-0074-00</a:t>
            </a:r>
            <a:endParaRPr lang="en-US" dirty="0"/>
          </a:p>
        </p:txBody>
      </p:sp>
      <p:sp>
        <p:nvSpPr>
          <p:cNvPr id="6" name="Slide Number Placeholder 5"/>
          <p:cNvSpPr>
            <a:spLocks noGrp="1"/>
          </p:cNvSpPr>
          <p:nvPr>
            <p:ph type="sldNum" sz="quarter" idx="12"/>
          </p:nvPr>
        </p:nvSpPr>
        <p:spPr/>
        <p:txBody>
          <a:bodyPr/>
          <a:lstStyle/>
          <a:p>
            <a:fld id="{14B4D2D3-5CFF-4CF0-A10D-918628988EC9}" type="slidenum">
              <a:rPr lang="en-US" smtClean="0"/>
              <a:t>13</a:t>
            </a:fld>
            <a:endParaRPr lang="en-US"/>
          </a:p>
        </p:txBody>
      </p:sp>
      <p:pic>
        <p:nvPicPr>
          <p:cNvPr id="7" name="Picture 3" descr="C:\Users\F_Nakamoto\Desktop\Fumi\logos\fukuda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5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_Nakamoto\Desktop\Fumi\VaSera\VaSera English&amp;Spanish Posters\images\1500A検査風景.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828" y="153108"/>
            <a:ext cx="5659707" cy="67048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75466" y="3193933"/>
            <a:ext cx="3078562" cy="1735285"/>
            <a:chOff x="2175466" y="3193933"/>
            <a:chExt cx="3078562" cy="1735285"/>
          </a:xfrm>
        </p:grpSpPr>
        <p:sp>
          <p:nvSpPr>
            <p:cNvPr id="4" name="Down Arrow 3"/>
            <p:cNvSpPr/>
            <p:nvPr/>
          </p:nvSpPr>
          <p:spPr>
            <a:xfrm rot="16200000">
              <a:off x="4353483" y="4028673"/>
              <a:ext cx="595745" cy="1205345"/>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sp>
          <p:nvSpPr>
            <p:cNvPr id="7" name="Down Arrow 6"/>
            <p:cNvSpPr/>
            <p:nvPr/>
          </p:nvSpPr>
          <p:spPr>
            <a:xfrm rot="16200000">
              <a:off x="2400601" y="2968798"/>
              <a:ext cx="450275" cy="900545"/>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grpSp>
      <p:sp>
        <p:nvSpPr>
          <p:cNvPr id="8" name="Down Arrow 7"/>
          <p:cNvSpPr/>
          <p:nvPr/>
        </p:nvSpPr>
        <p:spPr>
          <a:xfrm>
            <a:off x="3626119" y="1915855"/>
            <a:ext cx="320417" cy="746593"/>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pic>
        <p:nvPicPr>
          <p:cNvPr id="5123" name="Picture 3" descr="C:\Users\F_Nakamoto\Desktop\Fumi\logos\fukuda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50" y="800784"/>
            <a:ext cx="3639108"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smtClean="0">
                <a:solidFill>
                  <a:srgbClr val="000000"/>
                </a:solidFill>
              </a:rPr>
              <a:t>4 ultra-sensitive cuffs</a:t>
            </a:r>
          </a:p>
          <a:p>
            <a:pPr marL="285750" indent="-285750" fontAlgn="base">
              <a:spcBef>
                <a:spcPct val="0"/>
              </a:spcBef>
              <a:spcAft>
                <a:spcPct val="0"/>
              </a:spcAft>
              <a:buFont typeface="Arial" panose="020B0604020202020204" pitchFamily="34" charset="0"/>
              <a:buChar char="•"/>
            </a:pPr>
            <a:r>
              <a:rPr lang="en-US" dirty="0" smtClean="0">
                <a:solidFill>
                  <a:srgbClr val="000000"/>
                </a:solidFill>
              </a:rPr>
              <a:t>1 heart-sensitive microphone</a:t>
            </a:r>
          </a:p>
          <a:p>
            <a:pPr marL="285750" indent="-285750" fontAlgn="base">
              <a:spcBef>
                <a:spcPct val="0"/>
              </a:spcBef>
              <a:spcAft>
                <a:spcPct val="0"/>
              </a:spcAft>
              <a:buFont typeface="Arial" panose="020B0604020202020204" pitchFamily="34" charset="0"/>
              <a:buChar char="•"/>
            </a:pPr>
            <a:r>
              <a:rPr lang="en-US" dirty="0" smtClean="0">
                <a:solidFill>
                  <a:srgbClr val="000000"/>
                </a:solidFill>
              </a:rPr>
              <a:t>ECG for gating signals</a:t>
            </a:r>
            <a:endParaRPr lang="en-US" dirty="0">
              <a:solidFill>
                <a:srgbClr val="000000"/>
              </a:solidFill>
            </a:endParaRPr>
          </a:p>
        </p:txBody>
      </p:sp>
      <p:sp>
        <p:nvSpPr>
          <p:cNvPr id="6" name="Slide Number Placeholder 5"/>
          <p:cNvSpPr>
            <a:spLocks noGrp="1"/>
          </p:cNvSpPr>
          <p:nvPr>
            <p:ph type="sldNum" sz="quarter" idx="12"/>
          </p:nvPr>
        </p:nvSpPr>
        <p:spPr/>
        <p:txBody>
          <a:bodyPr/>
          <a:lstStyle/>
          <a:p>
            <a:fld id="{664C0B9C-353D-4F0D-B0B0-EC729D760330}" type="slidenum">
              <a:rPr lang="en-US" altLang="en-US" smtClean="0">
                <a:solidFill>
                  <a:srgbClr val="000000"/>
                </a:solidFill>
              </a:rPr>
              <a:pPr/>
              <a:t>14</a:t>
            </a:fld>
            <a:endParaRPr lang="en-US" altLang="en-US">
              <a:solidFill>
                <a:srgbClr val="000000"/>
              </a:solidFill>
            </a:endParaRPr>
          </a:p>
        </p:txBody>
      </p:sp>
      <p:sp>
        <p:nvSpPr>
          <p:cNvPr id="12" name="Footer Placeholder 1"/>
          <p:cNvSpPr>
            <a:spLocks noGrp="1"/>
          </p:cNvSpPr>
          <p:nvPr>
            <p:ph type="ftr" sz="quarter" idx="11"/>
          </p:nvPr>
        </p:nvSpPr>
        <p:spPr>
          <a:xfrm>
            <a:off x="180411" y="6400800"/>
            <a:ext cx="2895600" cy="365125"/>
          </a:xfrm>
        </p:spPr>
        <p:txBody>
          <a:bodyPr/>
          <a:lstStyle/>
          <a:p>
            <a:r>
              <a:rPr lang="en-US" sz="1200" dirty="0" smtClean="0">
                <a:solidFill>
                  <a:schemeClr val="bg2"/>
                </a:solidFill>
                <a:latin typeface="Calibri" panose="020F0502020204030204" pitchFamily="34" charset="0"/>
              </a:rPr>
              <a:t>Document Number: USRB-0074-00</a:t>
            </a:r>
            <a:endParaRPr lang="en-US"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04381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25091" y="274638"/>
            <a:ext cx="6316662" cy="1143000"/>
          </a:xfrm>
        </p:spPr>
        <p:txBody>
          <a:bodyPr/>
          <a:lstStyle/>
          <a:p>
            <a:r>
              <a:rPr lang="en-US" altLang="en-US" b="1" dirty="0" smtClean="0"/>
              <a:t>CAVI</a:t>
            </a:r>
            <a:endParaRPr lang="en-US" altLang="en-US" b="1" dirty="0"/>
          </a:p>
        </p:txBody>
      </p:sp>
      <p:sp>
        <p:nvSpPr>
          <p:cNvPr id="53251" name="Rectangle 3"/>
          <p:cNvSpPr>
            <a:spLocks noGrp="1" noChangeArrowheads="1"/>
          </p:cNvSpPr>
          <p:nvPr>
            <p:ph type="body" idx="1"/>
          </p:nvPr>
        </p:nvSpPr>
        <p:spPr>
          <a:xfrm>
            <a:off x="822458" y="1600200"/>
            <a:ext cx="7997691" cy="4525963"/>
          </a:xfrm>
        </p:spPr>
        <p:txBody>
          <a:bodyPr/>
          <a:lstStyle/>
          <a:p>
            <a:pPr marL="0" indent="0">
              <a:buNone/>
            </a:pPr>
            <a:r>
              <a:rPr lang="en-US" altLang="en-US" dirty="0" smtClean="0"/>
              <a:t>A heart-to-ankle measurement:</a:t>
            </a:r>
          </a:p>
          <a:p>
            <a:pPr lvl="2"/>
            <a:r>
              <a:rPr lang="en-US" altLang="en-US" dirty="0" smtClean="0"/>
              <a:t>Direct, single-path from the point of origin</a:t>
            </a:r>
          </a:p>
          <a:p>
            <a:pPr lvl="2"/>
            <a:r>
              <a:rPr lang="en-US" altLang="en-US" dirty="0" smtClean="0"/>
              <a:t>Includes the whole aorta</a:t>
            </a:r>
          </a:p>
          <a:p>
            <a:pPr lvl="2"/>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561" y="3124200"/>
            <a:ext cx="4925439" cy="3733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124200"/>
            <a:ext cx="4162426" cy="3729393"/>
          </a:xfrm>
          <a:prstGeom prst="rect">
            <a:avLst/>
          </a:prstGeom>
        </p:spPr>
      </p:pic>
      <p:sp>
        <p:nvSpPr>
          <p:cNvPr id="5" name="Slide Number Placeholder 4"/>
          <p:cNvSpPr>
            <a:spLocks noGrp="1"/>
          </p:cNvSpPr>
          <p:nvPr>
            <p:ph type="sldNum" sz="quarter" idx="12"/>
          </p:nvPr>
        </p:nvSpPr>
        <p:spPr/>
        <p:txBody>
          <a:bodyPr/>
          <a:lstStyle/>
          <a:p>
            <a:fld id="{664C0B9C-353D-4F0D-B0B0-EC729D760330}" type="slidenum">
              <a:rPr lang="en-US" altLang="en-US" smtClean="0">
                <a:solidFill>
                  <a:srgbClr val="000000"/>
                </a:solidFill>
              </a:rPr>
              <a:pPr/>
              <a:t>15</a:t>
            </a:fld>
            <a:endParaRPr lang="en-US" altLang="en-US">
              <a:solidFill>
                <a:srgbClr val="000000"/>
              </a:solidFill>
            </a:endParaRPr>
          </a:p>
        </p:txBody>
      </p:sp>
      <p:sp>
        <p:nvSpPr>
          <p:cNvPr id="8" name="Footer Placeholder 1"/>
          <p:cNvSpPr>
            <a:spLocks noGrp="1"/>
          </p:cNvSpPr>
          <p:nvPr>
            <p:ph type="ftr" sz="quarter" idx="11"/>
          </p:nvPr>
        </p:nvSpPr>
        <p:spPr>
          <a:xfrm>
            <a:off x="6248400" y="0"/>
            <a:ext cx="2895600" cy="365125"/>
          </a:xfrm>
        </p:spPr>
        <p:txBody>
          <a:bodyPr/>
          <a:lstStyle/>
          <a:p>
            <a:r>
              <a:rPr lang="en-US" sz="1200" dirty="0" smtClean="0">
                <a:solidFill>
                  <a:schemeClr val="bg2"/>
                </a:solidFill>
                <a:latin typeface="Calibri" panose="020F0502020204030204" pitchFamily="34" charset="0"/>
              </a:rPr>
              <a:t>Document Number: USRB-0074-00</a:t>
            </a:r>
            <a:endParaRPr lang="en-US" sz="12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1173541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914400"/>
            <a:ext cx="7315200" cy="5078313"/>
          </a:xfrm>
          <a:prstGeom prst="rect">
            <a:avLst/>
          </a:prstGeom>
        </p:spPr>
        <p:txBody>
          <a:bodyPr wrap="square">
            <a:spAutoFit/>
          </a:bodyPr>
          <a:lstStyle/>
          <a:p>
            <a:pPr defTabSz="903939">
              <a:defRPr/>
            </a:pPr>
            <a:r>
              <a:rPr lang="en-US" dirty="0"/>
              <a:t>When </a:t>
            </a:r>
            <a:r>
              <a:rPr lang="en-US" dirty="0" smtClean="0"/>
              <a:t>VaSera detects the </a:t>
            </a:r>
            <a:r>
              <a:rPr lang="en-US" u="sng" dirty="0"/>
              <a:t>second</a:t>
            </a:r>
            <a:r>
              <a:rPr lang="en-US" dirty="0"/>
              <a:t> heart </a:t>
            </a:r>
            <a:r>
              <a:rPr lang="en-US" dirty="0" smtClean="0"/>
              <a:t>sound, </a:t>
            </a:r>
            <a:r>
              <a:rPr lang="en-US" dirty="0"/>
              <a:t>we have the time of closure of the aortic valve.  A high quality brachial pulse waveform will show, with its dichrotic notch, when that closure’s </a:t>
            </a:r>
            <a:r>
              <a:rPr lang="en-US" u="sng" dirty="0"/>
              <a:t>effect</a:t>
            </a:r>
            <a:r>
              <a:rPr lang="en-US" dirty="0"/>
              <a:t> occurs in the </a:t>
            </a:r>
            <a:r>
              <a:rPr lang="en-US" dirty="0" smtClean="0"/>
              <a:t>brachium.  Time of the second heart sound to dichrotic notch represents, then, a  “lag time”.  Applying that lag time to the start of </a:t>
            </a:r>
            <a:r>
              <a:rPr lang="en-US" dirty="0"/>
              <a:t>the </a:t>
            </a:r>
            <a:r>
              <a:rPr lang="en-US" dirty="0" smtClean="0"/>
              <a:t>rise of the brachial </a:t>
            </a:r>
            <a:r>
              <a:rPr lang="en-US" dirty="0"/>
              <a:t>pulse </a:t>
            </a:r>
            <a:r>
              <a:rPr lang="en-US" dirty="0" smtClean="0"/>
              <a:t>wave (the foot of the brachial wave), the time of expulsion of blood at the level of the aortic valve (valve opening time) is </a:t>
            </a:r>
            <a:r>
              <a:rPr lang="en-US" u="sng" dirty="0" smtClean="0"/>
              <a:t>extrapolated</a:t>
            </a:r>
            <a:r>
              <a:rPr lang="en-US" dirty="0" smtClean="0"/>
              <a:t>.  </a:t>
            </a:r>
            <a:r>
              <a:rPr lang="en-US" dirty="0"/>
              <a:t>Thus, with </a:t>
            </a:r>
            <a:r>
              <a:rPr lang="en-US" dirty="0" smtClean="0"/>
              <a:t>aortic valve-opening time being time </a:t>
            </a:r>
            <a:r>
              <a:rPr lang="en-US" dirty="0"/>
              <a:t>zero, we can easily measure the pulse’s </a:t>
            </a:r>
            <a:r>
              <a:rPr lang="en-US" u="sng" dirty="0"/>
              <a:t>total transit time</a:t>
            </a:r>
            <a:r>
              <a:rPr lang="en-US" dirty="0"/>
              <a:t> to the </a:t>
            </a:r>
            <a:r>
              <a:rPr lang="en-US" dirty="0" smtClean="0"/>
              <a:t>ankle, where it is measured until the “foot” of the ankle wave.  </a:t>
            </a:r>
            <a:r>
              <a:rPr lang="en-US" dirty="0"/>
              <a:t>Transit distance is estimated using the subject’s height, or can be done more exactly from manual measurements. </a:t>
            </a:r>
            <a:r>
              <a:rPr lang="en-US" dirty="0" smtClean="0"/>
              <a:t>Dividing this distance by transit time gives the pulse wave velocity (PWV).</a:t>
            </a:r>
            <a:endParaRPr lang="en-US" dirty="0"/>
          </a:p>
          <a:p>
            <a:r>
              <a:rPr lang="en-US" dirty="0" smtClean="0"/>
              <a:t>The beta stiffness index and scale adjustments are added to give CAVI more independence from blood pressure and make it comparable to heart-to-femoral PWV.</a:t>
            </a:r>
          </a:p>
          <a:p>
            <a:r>
              <a:rPr lang="en-US" dirty="0" smtClean="0"/>
              <a:t>The </a:t>
            </a:r>
            <a:r>
              <a:rPr lang="en-US" dirty="0"/>
              <a:t>CAVI measurement is that of a pulse movement along a single path, and includes the whole aorta.</a:t>
            </a:r>
          </a:p>
        </p:txBody>
      </p:sp>
      <p:sp>
        <p:nvSpPr>
          <p:cNvPr id="2" name="Footer Placeholder 1"/>
          <p:cNvSpPr>
            <a:spLocks noGrp="1"/>
          </p:cNvSpPr>
          <p:nvPr>
            <p:ph type="ftr" sz="quarter" idx="11"/>
          </p:nvPr>
        </p:nvSpPr>
        <p:spPr>
          <a:xfrm>
            <a:off x="2895600" y="6248400"/>
            <a:ext cx="3048000" cy="476250"/>
          </a:xfrm>
        </p:spPr>
        <p:txBody>
          <a:bodyPr/>
          <a:lstStyle/>
          <a:p>
            <a:r>
              <a:rPr lang="en-US" altLang="en-US" dirty="0" smtClean="0">
                <a:solidFill>
                  <a:srgbClr val="000000"/>
                </a:solidFill>
              </a:rPr>
              <a:t>Document Number: USRB-0074-00</a:t>
            </a:r>
            <a:endParaRPr lang="en-US" altLang="en-US" dirty="0">
              <a:solidFill>
                <a:srgbClr val="000000"/>
              </a:solidFill>
            </a:endParaRPr>
          </a:p>
        </p:txBody>
      </p:sp>
      <p:sp>
        <p:nvSpPr>
          <p:cNvPr id="3" name="Slide Number Placeholder 2"/>
          <p:cNvSpPr>
            <a:spLocks noGrp="1"/>
          </p:cNvSpPr>
          <p:nvPr>
            <p:ph type="sldNum" sz="quarter" idx="12"/>
          </p:nvPr>
        </p:nvSpPr>
        <p:spPr/>
        <p:txBody>
          <a:bodyPr/>
          <a:lstStyle/>
          <a:p>
            <a:fld id="{664C0B9C-353D-4F0D-B0B0-EC729D760330}" type="slidenum">
              <a:rPr lang="en-US" altLang="en-US" smtClean="0">
                <a:solidFill>
                  <a:srgbClr val="000000"/>
                </a:solidFill>
              </a:rPr>
              <a:pPr/>
              <a:t>16</a:t>
            </a:fld>
            <a:endParaRPr lang="en-US" altLang="en-US">
              <a:solidFill>
                <a:srgbClr val="000000"/>
              </a:solidFill>
            </a:endParaRPr>
          </a:p>
        </p:txBody>
      </p:sp>
    </p:spTree>
    <p:extLst>
      <p:ext uri="{BB962C8B-B14F-4D97-AF65-F5344CB8AC3E}">
        <p14:creationId xmlns:p14="http://schemas.microsoft.com/office/powerpoint/2010/main" val="1532932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Measurement</a:t>
            </a:r>
            <a:endParaRPr lang="en-US" dirty="0"/>
          </a:p>
        </p:txBody>
      </p:sp>
      <p:sp>
        <p:nvSpPr>
          <p:cNvPr id="3" name="Content Placeholder 2"/>
          <p:cNvSpPr>
            <a:spLocks noGrp="1"/>
          </p:cNvSpPr>
          <p:nvPr>
            <p:ph idx="1"/>
          </p:nvPr>
        </p:nvSpPr>
        <p:spPr>
          <a:xfrm>
            <a:off x="457200" y="1371600"/>
            <a:ext cx="8382000" cy="5105400"/>
          </a:xfrm>
        </p:spPr>
        <p:txBody>
          <a:bodyPr>
            <a:noAutofit/>
          </a:bodyPr>
          <a:lstStyle/>
          <a:p>
            <a:pPr marL="0" indent="0">
              <a:buNone/>
            </a:pPr>
            <a:r>
              <a:rPr lang="en-US" sz="2800" dirty="0" smtClean="0"/>
              <a:t>Before pressing START button:</a:t>
            </a:r>
          </a:p>
          <a:p>
            <a:r>
              <a:rPr lang="en-US" sz="2800" dirty="0" smtClean="0"/>
              <a:t>Quiet room</a:t>
            </a:r>
          </a:p>
          <a:p>
            <a:r>
              <a:rPr lang="en-US" sz="2800" dirty="0" smtClean="0"/>
              <a:t>Ensure cuffs correctly wrapped and positioned</a:t>
            </a:r>
          </a:p>
          <a:p>
            <a:r>
              <a:rPr lang="en-US" sz="2800" dirty="0" smtClean="0"/>
              <a:t>Patient: Supine, Still, Relaxed</a:t>
            </a:r>
          </a:p>
          <a:p>
            <a:pPr marL="0" indent="0">
              <a:buNone/>
            </a:pPr>
            <a:endParaRPr lang="en-US" sz="1400" dirty="0" smtClean="0"/>
          </a:p>
          <a:p>
            <a:pPr marL="0" indent="0">
              <a:buNone/>
            </a:pPr>
            <a:r>
              <a:rPr lang="en-US" sz="2800" dirty="0" smtClean="0"/>
              <a:t>Ensure that…</a:t>
            </a:r>
          </a:p>
          <a:p>
            <a:r>
              <a:rPr lang="en-US" sz="2800" dirty="0" smtClean="0"/>
              <a:t>PCG = distinct 2</a:t>
            </a:r>
            <a:r>
              <a:rPr lang="en-US" sz="2800" baseline="30000" dirty="0" smtClean="0"/>
              <a:t>nd</a:t>
            </a:r>
            <a:r>
              <a:rPr lang="en-US" sz="2800" dirty="0" smtClean="0"/>
              <a:t> heart sound</a:t>
            </a:r>
          </a:p>
          <a:p>
            <a:r>
              <a:rPr lang="en-US" sz="2800" dirty="0" err="1" smtClean="0"/>
              <a:t>Brachials</a:t>
            </a:r>
            <a:r>
              <a:rPr lang="en-US" sz="2800" dirty="0"/>
              <a:t> </a:t>
            </a:r>
            <a:r>
              <a:rPr lang="en-US" sz="2800" dirty="0" smtClean="0"/>
              <a:t>= dichrotic notch</a:t>
            </a:r>
          </a:p>
          <a:p>
            <a:r>
              <a:rPr lang="en-US" sz="2800" dirty="0" smtClean="0"/>
              <a:t>Ankles = defined starting point to each pulse</a:t>
            </a:r>
          </a:p>
          <a:p>
            <a:r>
              <a:rPr lang="en-US" sz="2800" dirty="0" smtClean="0"/>
              <a:t>Thighs = clean, smooth, regular signals</a:t>
            </a:r>
            <a:endParaRPr lang="en-US" sz="2800" dirty="0"/>
          </a:p>
        </p:txBody>
      </p:sp>
      <p:sp>
        <p:nvSpPr>
          <p:cNvPr id="5" name="Footer Placeholder 4"/>
          <p:cNvSpPr>
            <a:spLocks noGrp="1"/>
          </p:cNvSpPr>
          <p:nvPr>
            <p:ph type="ftr" sz="quarter" idx="11"/>
          </p:nvPr>
        </p:nvSpPr>
        <p:spPr/>
        <p:txBody>
          <a:bodyPr/>
          <a:lstStyle/>
          <a:p>
            <a:r>
              <a:rPr lang="en-US" smtClean="0"/>
              <a:t>Document Number: USRB-0074-00</a:t>
            </a:r>
            <a:endParaRPr lang="en-US"/>
          </a:p>
        </p:txBody>
      </p:sp>
      <p:sp>
        <p:nvSpPr>
          <p:cNvPr id="6" name="Slide Number Placeholder 5"/>
          <p:cNvSpPr>
            <a:spLocks noGrp="1"/>
          </p:cNvSpPr>
          <p:nvPr>
            <p:ph type="sldNum" sz="quarter" idx="12"/>
          </p:nvPr>
        </p:nvSpPr>
        <p:spPr/>
        <p:txBody>
          <a:bodyPr/>
          <a:lstStyle/>
          <a:p>
            <a:fld id="{14B4D2D3-5CFF-4CF0-A10D-918628988EC9}" type="slidenum">
              <a:rPr lang="en-US" smtClean="0"/>
              <a:t>17</a:t>
            </a:fld>
            <a:endParaRPr lang="en-US" dirty="0"/>
          </a:p>
        </p:txBody>
      </p:sp>
      <p:sp>
        <p:nvSpPr>
          <p:cNvPr id="7" name="Rectangle 6"/>
          <p:cNvSpPr/>
          <p:nvPr/>
        </p:nvSpPr>
        <p:spPr>
          <a:xfrm>
            <a:off x="868680" y="2851597"/>
            <a:ext cx="4390103" cy="584775"/>
          </a:xfrm>
          <a:prstGeom prst="rect">
            <a:avLst/>
          </a:prstGeom>
          <a:solidFill>
            <a:schemeClr val="bg1"/>
          </a:solid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cap="none" spc="0" dirty="0" smtClean="0">
                <a:ln w="11430"/>
                <a:solidFill>
                  <a:srgbClr val="0070C0"/>
                </a:solidFill>
                <a:effectLst>
                  <a:outerShdw blurRad="50800" dist="39000" dir="5460000" algn="tl">
                    <a:srgbClr val="000000">
                      <a:alpha val="38000"/>
                    </a:srgbClr>
                  </a:outerShdw>
                </a:effectLst>
              </a:rPr>
              <a:t>Supine, Still, Relaxed</a:t>
            </a:r>
            <a:endParaRPr lang="en-US" sz="3200" b="1" cap="none" spc="0" dirty="0">
              <a:ln w="11430"/>
              <a:solidFill>
                <a:srgbClr val="0070C0"/>
              </a:solidFill>
              <a:effectLst>
                <a:outerShdw blurRad="50800" dist="39000" dir="5460000" algn="tl">
                  <a:srgbClr val="000000">
                    <a:alpha val="38000"/>
                  </a:srgbClr>
                </a:outerShdw>
              </a:effectLst>
            </a:endParaRPr>
          </a:p>
        </p:txBody>
      </p:sp>
      <p:pic>
        <p:nvPicPr>
          <p:cNvPr id="8"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62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 Waveforms and Signals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00200"/>
            <a:ext cx="4648200" cy="4012130"/>
          </a:xfrm>
        </p:spPr>
      </p:pic>
      <p:sp>
        <p:nvSpPr>
          <p:cNvPr id="23" name="Footer Placeholder 22"/>
          <p:cNvSpPr>
            <a:spLocks noGrp="1"/>
          </p:cNvSpPr>
          <p:nvPr>
            <p:ph type="ftr" sz="quarter" idx="11"/>
          </p:nvPr>
        </p:nvSpPr>
        <p:spPr/>
        <p:txBody>
          <a:bodyPr/>
          <a:lstStyle/>
          <a:p>
            <a:r>
              <a:rPr lang="en-US" smtClean="0"/>
              <a:t>Document Number: USRB-0074-00</a:t>
            </a:r>
            <a:endParaRPr lang="en-US"/>
          </a:p>
        </p:txBody>
      </p:sp>
      <p:sp>
        <p:nvSpPr>
          <p:cNvPr id="24" name="Slide Number Placeholder 23"/>
          <p:cNvSpPr>
            <a:spLocks noGrp="1"/>
          </p:cNvSpPr>
          <p:nvPr>
            <p:ph type="sldNum" sz="quarter" idx="12"/>
          </p:nvPr>
        </p:nvSpPr>
        <p:spPr/>
        <p:txBody>
          <a:bodyPr/>
          <a:lstStyle/>
          <a:p>
            <a:fld id="{14B4D2D3-5CFF-4CF0-A10D-918628988EC9}" type="slidenum">
              <a:rPr lang="en-US" smtClean="0"/>
              <a:t>18</a:t>
            </a:fld>
            <a:endParaRPr lang="en-US"/>
          </a:p>
        </p:txBody>
      </p:sp>
      <p:grpSp>
        <p:nvGrpSpPr>
          <p:cNvPr id="25" name="Group 24"/>
          <p:cNvGrpSpPr/>
          <p:nvPr/>
        </p:nvGrpSpPr>
        <p:grpSpPr>
          <a:xfrm>
            <a:off x="4050891" y="1480362"/>
            <a:ext cx="4606412" cy="522961"/>
            <a:chOff x="4050891" y="1480362"/>
            <a:chExt cx="4606412" cy="522961"/>
          </a:xfrm>
        </p:grpSpPr>
        <p:cxnSp>
          <p:nvCxnSpPr>
            <p:cNvPr id="13" name="Straight Arrow Connector 12"/>
            <p:cNvCxnSpPr/>
            <p:nvPr/>
          </p:nvCxnSpPr>
          <p:spPr>
            <a:xfrm flipH="1">
              <a:off x="4050891" y="1696065"/>
              <a:ext cx="1140541" cy="30725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220929" y="1480362"/>
              <a:ext cx="3436374" cy="369332"/>
            </a:xfrm>
            <a:prstGeom prst="rect">
              <a:avLst/>
            </a:prstGeom>
            <a:noFill/>
            <a:ln w="38100">
              <a:solidFill>
                <a:srgbClr val="FF0000"/>
              </a:solidFill>
            </a:ln>
          </p:spPr>
          <p:txBody>
            <a:bodyPr wrap="square" rtlCol="0">
              <a:spAutoFit/>
            </a:bodyPr>
            <a:lstStyle/>
            <a:p>
              <a:r>
                <a:rPr lang="en-US" dirty="0" smtClean="0"/>
                <a:t>Up-going R-wave; In sinus rhythm</a:t>
              </a:r>
              <a:endParaRPr lang="en-US" dirty="0"/>
            </a:p>
          </p:txBody>
        </p:sp>
      </p:grpSp>
      <p:grpSp>
        <p:nvGrpSpPr>
          <p:cNvPr id="28" name="Group 27"/>
          <p:cNvGrpSpPr/>
          <p:nvPr/>
        </p:nvGrpSpPr>
        <p:grpSpPr>
          <a:xfrm>
            <a:off x="3392129" y="4615934"/>
            <a:ext cx="5265174" cy="923330"/>
            <a:chOff x="3392129" y="4615934"/>
            <a:chExt cx="5265174" cy="923330"/>
          </a:xfrm>
        </p:grpSpPr>
        <p:cxnSp>
          <p:nvCxnSpPr>
            <p:cNvPr id="10" name="Straight Arrow Connector 9"/>
            <p:cNvCxnSpPr/>
            <p:nvPr/>
          </p:nvCxnSpPr>
          <p:spPr>
            <a:xfrm flipH="1">
              <a:off x="3392129" y="4800600"/>
              <a:ext cx="1828800" cy="47932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20929" y="4615934"/>
              <a:ext cx="3436374" cy="923330"/>
            </a:xfrm>
            <a:prstGeom prst="rect">
              <a:avLst/>
            </a:prstGeom>
            <a:noFill/>
            <a:ln w="38100">
              <a:solidFill>
                <a:srgbClr val="FF0000"/>
              </a:solidFill>
            </a:ln>
          </p:spPr>
          <p:txBody>
            <a:bodyPr wrap="square" rtlCol="0">
              <a:spAutoFit/>
            </a:bodyPr>
            <a:lstStyle/>
            <a:p>
              <a:r>
                <a:rPr lang="en-US" dirty="0" smtClean="0"/>
                <a:t>Sharp and consistent “foot”, marking the up-slope, with no disruptive artifacts</a:t>
              </a:r>
              <a:endParaRPr lang="en-US" dirty="0"/>
            </a:p>
          </p:txBody>
        </p:sp>
      </p:grpSp>
      <p:grpSp>
        <p:nvGrpSpPr>
          <p:cNvPr id="26" name="Group 25"/>
          <p:cNvGrpSpPr/>
          <p:nvPr/>
        </p:nvGrpSpPr>
        <p:grpSpPr>
          <a:xfrm>
            <a:off x="3581400" y="2045717"/>
            <a:ext cx="5075903" cy="646331"/>
            <a:chOff x="3581400" y="2045717"/>
            <a:chExt cx="5075903" cy="646331"/>
          </a:xfrm>
        </p:grpSpPr>
        <p:cxnSp>
          <p:nvCxnSpPr>
            <p:cNvPr id="6" name="Straight Arrow Connector 5"/>
            <p:cNvCxnSpPr/>
            <p:nvPr/>
          </p:nvCxnSpPr>
          <p:spPr>
            <a:xfrm flipH="1">
              <a:off x="3581400" y="2197510"/>
              <a:ext cx="1639529" cy="43507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220929" y="2045717"/>
              <a:ext cx="3436374" cy="646331"/>
            </a:xfrm>
            <a:prstGeom prst="rect">
              <a:avLst/>
            </a:prstGeom>
            <a:noFill/>
            <a:ln w="38100">
              <a:solidFill>
                <a:srgbClr val="FF0000"/>
              </a:solidFill>
            </a:ln>
          </p:spPr>
          <p:txBody>
            <a:bodyPr wrap="square" rtlCol="0">
              <a:spAutoFit/>
            </a:bodyPr>
            <a:lstStyle/>
            <a:p>
              <a:r>
                <a:rPr lang="en-US" dirty="0" smtClean="0"/>
                <a:t>Distinct 2</a:t>
              </a:r>
              <a:r>
                <a:rPr lang="en-US" baseline="30000" dirty="0" smtClean="0"/>
                <a:t>nd</a:t>
              </a:r>
              <a:r>
                <a:rPr lang="en-US" dirty="0" smtClean="0"/>
                <a:t> heart sound; flatter baseline</a:t>
              </a:r>
              <a:endParaRPr lang="en-US" dirty="0"/>
            </a:p>
          </p:txBody>
        </p:sp>
      </p:grpSp>
      <p:grpSp>
        <p:nvGrpSpPr>
          <p:cNvPr id="27" name="Group 26"/>
          <p:cNvGrpSpPr/>
          <p:nvPr/>
        </p:nvGrpSpPr>
        <p:grpSpPr>
          <a:xfrm>
            <a:off x="3581400" y="3204694"/>
            <a:ext cx="5075903" cy="923330"/>
            <a:chOff x="3581400" y="3204694"/>
            <a:chExt cx="5075903" cy="923330"/>
          </a:xfrm>
        </p:grpSpPr>
        <p:cxnSp>
          <p:nvCxnSpPr>
            <p:cNvPr id="12" name="Straight Arrow Connector 11"/>
            <p:cNvCxnSpPr/>
            <p:nvPr/>
          </p:nvCxnSpPr>
          <p:spPr>
            <a:xfrm flipH="1">
              <a:off x="3581400" y="3392129"/>
              <a:ext cx="1669026" cy="43999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220929" y="3204694"/>
              <a:ext cx="3436374" cy="923330"/>
            </a:xfrm>
            <a:prstGeom prst="rect">
              <a:avLst/>
            </a:prstGeom>
            <a:noFill/>
            <a:ln w="38100">
              <a:solidFill>
                <a:srgbClr val="FF0000"/>
              </a:solidFill>
            </a:ln>
          </p:spPr>
          <p:txBody>
            <a:bodyPr wrap="square" rtlCol="0">
              <a:spAutoFit/>
            </a:bodyPr>
            <a:lstStyle/>
            <a:p>
              <a:r>
                <a:rPr lang="en-US" dirty="0" smtClean="0"/>
                <a:t>Noticeable dichrotic notch; no disruptive artifacts on the downslope</a:t>
              </a:r>
              <a:endParaRPr lang="en-US" dirty="0"/>
            </a:p>
          </p:txBody>
        </p:sp>
      </p:grpSp>
      <p:pic>
        <p:nvPicPr>
          <p:cNvPr id="29"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7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Always check your PCG signal</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1271" y="1921899"/>
            <a:ext cx="3581400" cy="3057525"/>
          </a:xfrm>
          <a:ln w="57150">
            <a:solidFill>
              <a:srgbClr val="19EEF3"/>
            </a:solidFill>
          </a:ln>
        </p:spPr>
      </p:pic>
      <p:sp>
        <p:nvSpPr>
          <p:cNvPr id="6" name="Footer Placeholder 5"/>
          <p:cNvSpPr>
            <a:spLocks noGrp="1"/>
          </p:cNvSpPr>
          <p:nvPr>
            <p:ph type="ftr" sz="quarter" idx="11"/>
          </p:nvPr>
        </p:nvSpPr>
        <p:spPr/>
        <p:txBody>
          <a:bodyPr/>
          <a:lstStyle/>
          <a:p>
            <a:r>
              <a:rPr lang="en-US" smtClean="0"/>
              <a:t>Document Number: USRB-0074-00</a:t>
            </a:r>
            <a:endParaRPr lang="en-US"/>
          </a:p>
        </p:txBody>
      </p:sp>
      <p:sp>
        <p:nvSpPr>
          <p:cNvPr id="7" name="Slide Number Placeholder 6"/>
          <p:cNvSpPr>
            <a:spLocks noGrp="1"/>
          </p:cNvSpPr>
          <p:nvPr>
            <p:ph type="sldNum" sz="quarter" idx="12"/>
          </p:nvPr>
        </p:nvSpPr>
        <p:spPr/>
        <p:txBody>
          <a:bodyPr/>
          <a:lstStyle/>
          <a:p>
            <a:fld id="{14B4D2D3-5CFF-4CF0-A10D-918628988EC9}" type="slidenum">
              <a:rPr lang="en-US" smtClean="0"/>
              <a:t>19</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1912374"/>
            <a:ext cx="3629025" cy="3067050"/>
          </a:xfrm>
          <a:prstGeom prst="rect">
            <a:avLst/>
          </a:prstGeom>
          <a:ln w="57150">
            <a:solidFill>
              <a:srgbClr val="19EEF3"/>
            </a:solidFill>
          </a:ln>
        </p:spPr>
      </p:pic>
      <p:sp>
        <p:nvSpPr>
          <p:cNvPr id="8" name="TextBox 7"/>
          <p:cNvSpPr txBox="1"/>
          <p:nvPr/>
        </p:nvSpPr>
        <p:spPr>
          <a:xfrm>
            <a:off x="685799" y="5410200"/>
            <a:ext cx="7772401" cy="830997"/>
          </a:xfrm>
          <a:prstGeom prst="rect">
            <a:avLst/>
          </a:prstGeom>
          <a:noFill/>
        </p:spPr>
        <p:txBody>
          <a:bodyPr wrap="square" rtlCol="0">
            <a:spAutoFit/>
          </a:bodyPr>
          <a:lstStyle/>
          <a:p>
            <a:r>
              <a:rPr lang="en-US" sz="2400" b="1" dirty="0" smtClean="0"/>
              <a:t>If you can’t distinguish the 2</a:t>
            </a:r>
            <a:r>
              <a:rPr lang="en-US" sz="2400" b="1" baseline="30000" dirty="0" smtClean="0"/>
              <a:t>nd</a:t>
            </a:r>
            <a:r>
              <a:rPr lang="en-US" sz="2400" b="1" dirty="0" smtClean="0"/>
              <a:t> heart sound, VaSera probably can’t either.</a:t>
            </a:r>
            <a:endParaRPr lang="en-US" sz="2400" b="1" dirty="0"/>
          </a:p>
        </p:txBody>
      </p:sp>
      <p:cxnSp>
        <p:nvCxnSpPr>
          <p:cNvPr id="9" name="Straight Arrow Connector 8"/>
          <p:cNvCxnSpPr/>
          <p:nvPr/>
        </p:nvCxnSpPr>
        <p:spPr>
          <a:xfrm flipH="1">
            <a:off x="8458200" y="2743200"/>
            <a:ext cx="438765"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1" y="27432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3" descr="C:\Users\F_Nakamoto\Desktop\Fumi\logos\fukuda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13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33637" y="274638"/>
            <a:ext cx="6316662" cy="1143000"/>
          </a:xfrm>
        </p:spPr>
        <p:txBody>
          <a:bodyPr/>
          <a:lstStyle/>
          <a:p>
            <a:r>
              <a:rPr lang="en-US" altLang="en-US" b="1" dirty="0" smtClean="0"/>
              <a:t>Fukuda Denshi</a:t>
            </a:r>
            <a:endParaRPr lang="en-US" altLang="en-US" b="1" dirty="0"/>
          </a:p>
        </p:txBody>
      </p:sp>
      <p:sp>
        <p:nvSpPr>
          <p:cNvPr id="53251" name="Rectangle 3"/>
          <p:cNvSpPr>
            <a:spLocks noGrp="1" noChangeArrowheads="1"/>
          </p:cNvSpPr>
          <p:nvPr>
            <p:ph type="body" idx="1"/>
          </p:nvPr>
        </p:nvSpPr>
        <p:spPr>
          <a:xfrm>
            <a:off x="813913" y="1523286"/>
            <a:ext cx="7329962" cy="5257800"/>
          </a:xfrm>
        </p:spPr>
        <p:txBody>
          <a:bodyPr>
            <a:normAutofit/>
          </a:bodyPr>
          <a:lstStyle/>
          <a:p>
            <a:r>
              <a:rPr lang="en-US" altLang="en-US" sz="2400" dirty="0" smtClean="0"/>
              <a:t>3,000</a:t>
            </a:r>
            <a:r>
              <a:rPr lang="en-US" altLang="en-US" sz="2400" dirty="0"/>
              <a:t>+ employees </a:t>
            </a:r>
            <a:r>
              <a:rPr lang="en-US" altLang="en-US" sz="2400" dirty="0" smtClean="0"/>
              <a:t>worldwide (including 300 engineers)</a:t>
            </a:r>
            <a:endParaRPr lang="en-US" altLang="en-US" sz="2400" dirty="0"/>
          </a:p>
          <a:p>
            <a:r>
              <a:rPr lang="en-US" altLang="en-US" sz="2400" dirty="0" smtClean="0"/>
              <a:t>Celebrated 75</a:t>
            </a:r>
            <a:r>
              <a:rPr lang="en-US" altLang="en-US" sz="2400" baseline="30000" dirty="0" smtClean="0"/>
              <a:t>th</a:t>
            </a:r>
            <a:r>
              <a:rPr lang="en-US" altLang="en-US" sz="2400" dirty="0" smtClean="0"/>
              <a:t> Year Anniversary</a:t>
            </a:r>
          </a:p>
          <a:p>
            <a:r>
              <a:rPr lang="en-US" altLang="en-US" sz="2400" dirty="0" smtClean="0"/>
              <a:t>ECG leader in Japan</a:t>
            </a:r>
          </a:p>
          <a:p>
            <a:r>
              <a:rPr lang="en-US" altLang="en-US" sz="2400" dirty="0"/>
              <a:t>First ECG </a:t>
            </a:r>
            <a:r>
              <a:rPr lang="en-US" altLang="en-US" sz="2400" dirty="0" smtClean="0"/>
              <a:t>producer in </a:t>
            </a:r>
            <a:r>
              <a:rPr lang="en-US" altLang="en-US" sz="2400" dirty="0"/>
              <a:t>Japan (1939)</a:t>
            </a:r>
          </a:p>
          <a:p>
            <a:r>
              <a:rPr lang="en-US" altLang="en-US" sz="2400" dirty="0" smtClean="0"/>
              <a:t>Reputation </a:t>
            </a:r>
            <a:r>
              <a:rPr lang="en-US" altLang="en-US" sz="2400" dirty="0"/>
              <a:t>for quality </a:t>
            </a:r>
            <a:r>
              <a:rPr lang="en-US" altLang="en-US" sz="2400" dirty="0" smtClean="0"/>
              <a:t>engineering</a:t>
            </a:r>
            <a:endParaRPr lang="en-US" altLang="en-US" sz="2400" dirty="0"/>
          </a:p>
          <a:p>
            <a:r>
              <a:rPr lang="en-US" altLang="en-US" sz="2400" dirty="0" smtClean="0"/>
              <a:t>Oldest </a:t>
            </a:r>
            <a:r>
              <a:rPr lang="en-US" altLang="en-US" sz="2400" dirty="0"/>
              <a:t>bedside </a:t>
            </a:r>
            <a:r>
              <a:rPr lang="en-US" altLang="en-US" sz="2400" dirty="0" smtClean="0"/>
              <a:t>monitoring </a:t>
            </a:r>
            <a:r>
              <a:rPr lang="en-US" altLang="en-US" sz="2400" dirty="0"/>
              <a:t>manufacturer in the world</a:t>
            </a:r>
          </a:p>
          <a:p>
            <a:r>
              <a:rPr lang="en-US" altLang="en-US" sz="2400" dirty="0" smtClean="0"/>
              <a:t>Makes 300+ medical device products</a:t>
            </a:r>
          </a:p>
        </p:txBody>
      </p:sp>
    </p:spTree>
    <p:extLst>
      <p:ext uri="{BB962C8B-B14F-4D97-AF65-F5344CB8AC3E}">
        <p14:creationId xmlns:p14="http://schemas.microsoft.com/office/powerpoint/2010/main" val="4127452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at the Brachial Waveforms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24000"/>
            <a:ext cx="4809015" cy="4114800"/>
          </a:xfrm>
          <a:ln w="50800">
            <a:solidFill>
              <a:srgbClr val="FF0000"/>
            </a:solidFill>
          </a:ln>
        </p:spPr>
      </p:pic>
      <p:sp>
        <p:nvSpPr>
          <p:cNvPr id="6" name="Footer Placeholder 5"/>
          <p:cNvSpPr>
            <a:spLocks noGrp="1"/>
          </p:cNvSpPr>
          <p:nvPr>
            <p:ph type="ftr" sz="quarter" idx="11"/>
          </p:nvPr>
        </p:nvSpPr>
        <p:spPr/>
        <p:txBody>
          <a:bodyPr/>
          <a:lstStyle/>
          <a:p>
            <a:r>
              <a:rPr lang="en-US" smtClean="0"/>
              <a:t>Document Number: USRB-0074-00</a:t>
            </a:r>
            <a:endParaRPr lang="en-US"/>
          </a:p>
        </p:txBody>
      </p:sp>
      <p:sp>
        <p:nvSpPr>
          <p:cNvPr id="7" name="Slide Number Placeholder 6"/>
          <p:cNvSpPr>
            <a:spLocks noGrp="1"/>
          </p:cNvSpPr>
          <p:nvPr>
            <p:ph type="sldNum" sz="quarter" idx="12"/>
          </p:nvPr>
        </p:nvSpPr>
        <p:spPr/>
        <p:txBody>
          <a:bodyPr/>
          <a:lstStyle/>
          <a:p>
            <a:fld id="{14B4D2D3-5CFF-4CF0-A10D-918628988EC9}" type="slidenum">
              <a:rPr lang="en-US" smtClean="0"/>
              <a:t>20</a:t>
            </a:fld>
            <a:endParaRPr lang="en-US"/>
          </a:p>
        </p:txBody>
      </p:sp>
      <p:sp>
        <p:nvSpPr>
          <p:cNvPr id="8" name="TextBox 7"/>
          <p:cNvSpPr txBox="1"/>
          <p:nvPr/>
        </p:nvSpPr>
        <p:spPr>
          <a:xfrm>
            <a:off x="914400" y="5643039"/>
            <a:ext cx="7772401" cy="461665"/>
          </a:xfrm>
          <a:prstGeom prst="rect">
            <a:avLst/>
          </a:prstGeom>
          <a:noFill/>
        </p:spPr>
        <p:txBody>
          <a:bodyPr wrap="square" rtlCol="0">
            <a:spAutoFit/>
          </a:bodyPr>
          <a:lstStyle/>
          <a:p>
            <a:r>
              <a:rPr lang="en-US" sz="2400" b="1" dirty="0" smtClean="0"/>
              <a:t>Can you distinguish the dichrotic notch from the artifact?</a:t>
            </a:r>
            <a:endParaRPr lang="en-US" sz="2400" b="1" dirty="0"/>
          </a:p>
        </p:txBody>
      </p:sp>
      <p:grpSp>
        <p:nvGrpSpPr>
          <p:cNvPr id="9" name="Group 8"/>
          <p:cNvGrpSpPr/>
          <p:nvPr/>
        </p:nvGrpSpPr>
        <p:grpSpPr>
          <a:xfrm>
            <a:off x="1553497" y="3276600"/>
            <a:ext cx="381001" cy="685800"/>
            <a:chOff x="1553497" y="3276600"/>
            <a:chExt cx="381001" cy="685800"/>
          </a:xfrm>
        </p:grpSpPr>
        <p:cxnSp>
          <p:nvCxnSpPr>
            <p:cNvPr id="10" name="Straight Arrow Connector 9"/>
            <p:cNvCxnSpPr/>
            <p:nvPr/>
          </p:nvCxnSpPr>
          <p:spPr>
            <a:xfrm>
              <a:off x="1553497" y="32766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53497" y="39624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12"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65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Good Ankle Signal (“foot”/ trough)?</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24000"/>
            <a:ext cx="4806892" cy="4114800"/>
          </a:xfrm>
          <a:ln w="50800">
            <a:solidFill>
              <a:srgbClr val="00FF00"/>
            </a:solidFill>
          </a:ln>
        </p:spPr>
      </p:pic>
      <p:sp>
        <p:nvSpPr>
          <p:cNvPr id="6" name="Footer Placeholder 5"/>
          <p:cNvSpPr>
            <a:spLocks noGrp="1"/>
          </p:cNvSpPr>
          <p:nvPr>
            <p:ph type="ftr" sz="quarter" idx="11"/>
          </p:nvPr>
        </p:nvSpPr>
        <p:spPr/>
        <p:txBody>
          <a:bodyPr/>
          <a:lstStyle/>
          <a:p>
            <a:r>
              <a:rPr lang="en-US" smtClean="0"/>
              <a:t>Document Number: USRB-0074-00</a:t>
            </a:r>
            <a:endParaRPr lang="en-US"/>
          </a:p>
        </p:txBody>
      </p:sp>
      <p:sp>
        <p:nvSpPr>
          <p:cNvPr id="7" name="Slide Number Placeholder 6"/>
          <p:cNvSpPr>
            <a:spLocks noGrp="1"/>
          </p:cNvSpPr>
          <p:nvPr>
            <p:ph type="sldNum" sz="quarter" idx="12"/>
          </p:nvPr>
        </p:nvSpPr>
        <p:spPr/>
        <p:txBody>
          <a:bodyPr/>
          <a:lstStyle/>
          <a:p>
            <a:fld id="{14B4D2D3-5CFF-4CF0-A10D-918628988EC9}" type="slidenum">
              <a:rPr lang="en-US" smtClean="0"/>
              <a:t>21</a:t>
            </a:fld>
            <a:endParaRPr lang="en-US"/>
          </a:p>
        </p:txBody>
      </p:sp>
      <p:sp>
        <p:nvSpPr>
          <p:cNvPr id="8" name="TextBox 7"/>
          <p:cNvSpPr txBox="1"/>
          <p:nvPr/>
        </p:nvSpPr>
        <p:spPr>
          <a:xfrm>
            <a:off x="914400" y="5643039"/>
            <a:ext cx="7772401" cy="830997"/>
          </a:xfrm>
          <a:prstGeom prst="rect">
            <a:avLst/>
          </a:prstGeom>
          <a:noFill/>
        </p:spPr>
        <p:txBody>
          <a:bodyPr wrap="square" rtlCol="0">
            <a:spAutoFit/>
          </a:bodyPr>
          <a:lstStyle/>
          <a:p>
            <a:r>
              <a:rPr lang="en-US" sz="2400" b="1" dirty="0" smtClean="0"/>
              <a:t>Are the troughs or “feet” of the ankle waveforms at the ends of consistent and regular up-slopes?</a:t>
            </a:r>
            <a:endParaRPr lang="en-US" sz="2400" b="1" dirty="0"/>
          </a:p>
        </p:txBody>
      </p:sp>
      <p:grpSp>
        <p:nvGrpSpPr>
          <p:cNvPr id="14" name="Group 13"/>
          <p:cNvGrpSpPr/>
          <p:nvPr/>
        </p:nvGrpSpPr>
        <p:grpSpPr>
          <a:xfrm>
            <a:off x="658761" y="4203412"/>
            <a:ext cx="1275736" cy="584775"/>
            <a:chOff x="658761" y="4203412"/>
            <a:chExt cx="1275736" cy="584775"/>
          </a:xfrm>
        </p:grpSpPr>
        <p:cxnSp>
          <p:nvCxnSpPr>
            <p:cNvPr id="10" name="Straight Arrow Connector 9"/>
            <p:cNvCxnSpPr/>
            <p:nvPr/>
          </p:nvCxnSpPr>
          <p:spPr>
            <a:xfrm>
              <a:off x="1553496" y="44958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58761" y="4203412"/>
              <a:ext cx="838200" cy="584775"/>
            </a:xfrm>
            <a:prstGeom prst="rect">
              <a:avLst/>
            </a:prstGeom>
            <a:noFill/>
          </p:spPr>
          <p:txBody>
            <a:bodyPr wrap="square" rtlCol="0">
              <a:spAutoFit/>
            </a:bodyPr>
            <a:lstStyle/>
            <a:p>
              <a:pPr algn="r"/>
              <a:r>
                <a:rPr lang="en-US" sz="3200" dirty="0" smtClean="0">
                  <a:solidFill>
                    <a:srgbClr val="0070C0"/>
                  </a:solidFill>
                </a:rPr>
                <a:t>No</a:t>
              </a:r>
              <a:endParaRPr lang="en-US" sz="3200" dirty="0">
                <a:solidFill>
                  <a:srgbClr val="0070C0"/>
                </a:solidFill>
              </a:endParaRPr>
            </a:p>
          </p:txBody>
        </p:sp>
      </p:grpSp>
      <p:grpSp>
        <p:nvGrpSpPr>
          <p:cNvPr id="15" name="Group 14"/>
          <p:cNvGrpSpPr/>
          <p:nvPr/>
        </p:nvGrpSpPr>
        <p:grpSpPr>
          <a:xfrm>
            <a:off x="658761" y="4889212"/>
            <a:ext cx="1275736" cy="584775"/>
            <a:chOff x="658761" y="4889212"/>
            <a:chExt cx="1275736" cy="584775"/>
          </a:xfrm>
        </p:grpSpPr>
        <p:cxnSp>
          <p:nvCxnSpPr>
            <p:cNvPr id="11" name="Straight Arrow Connector 10"/>
            <p:cNvCxnSpPr/>
            <p:nvPr/>
          </p:nvCxnSpPr>
          <p:spPr>
            <a:xfrm>
              <a:off x="1553496" y="51816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8761" y="4889212"/>
              <a:ext cx="838200" cy="584775"/>
            </a:xfrm>
            <a:prstGeom prst="rect">
              <a:avLst/>
            </a:prstGeom>
            <a:noFill/>
          </p:spPr>
          <p:txBody>
            <a:bodyPr wrap="square" rtlCol="0">
              <a:spAutoFit/>
            </a:bodyPr>
            <a:lstStyle/>
            <a:p>
              <a:pPr algn="r"/>
              <a:r>
                <a:rPr lang="en-US" sz="3200" dirty="0" smtClean="0">
                  <a:solidFill>
                    <a:srgbClr val="0070C0"/>
                  </a:solidFill>
                </a:rPr>
                <a:t>Yes</a:t>
              </a:r>
              <a:endParaRPr lang="en-US" sz="3200" dirty="0">
                <a:solidFill>
                  <a:srgbClr val="0070C0"/>
                </a:solidFill>
              </a:endParaRPr>
            </a:p>
          </p:txBody>
        </p:sp>
      </p:grpSp>
      <p:pic>
        <p:nvPicPr>
          <p:cNvPr id="16"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1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 calcmode="lin" valueType="num">
                                      <p:cBhvr>
                                        <p:cTn id="16" dur="1000" fill="hold"/>
                                        <p:tgtEl>
                                          <p:spTgt spid="14"/>
                                        </p:tgtEl>
                                        <p:attrNameLst>
                                          <p:attrName>style.rotation</p:attrName>
                                        </p:attrNameLst>
                                      </p:cBhvr>
                                      <p:tavLst>
                                        <p:tav tm="0">
                                          <p:val>
                                            <p:fltVal val="90"/>
                                          </p:val>
                                        </p:tav>
                                        <p:tav tm="100000">
                                          <p:val>
                                            <p:fltVal val="0"/>
                                          </p:val>
                                        </p:tav>
                                      </p:tavLst>
                                    </p:anim>
                                    <p:animEffect transition="in" filter="fade">
                                      <p:cBhvr>
                                        <p:cTn id="1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Artifact Effect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1524000"/>
            <a:ext cx="4806892" cy="4114800"/>
          </a:xfrm>
          <a:ln w="57150">
            <a:solidFill>
              <a:srgbClr val="FFFF00"/>
            </a:solidFill>
          </a:ln>
        </p:spPr>
      </p:pic>
      <p:sp>
        <p:nvSpPr>
          <p:cNvPr id="6" name="Footer Placeholder 5"/>
          <p:cNvSpPr>
            <a:spLocks noGrp="1"/>
          </p:cNvSpPr>
          <p:nvPr>
            <p:ph type="ftr" sz="quarter" idx="11"/>
          </p:nvPr>
        </p:nvSpPr>
        <p:spPr/>
        <p:txBody>
          <a:bodyPr/>
          <a:lstStyle/>
          <a:p>
            <a:r>
              <a:rPr lang="en-US" smtClean="0"/>
              <a:t>Document Number: USRB-0074-00</a:t>
            </a:r>
            <a:endParaRPr lang="en-US"/>
          </a:p>
        </p:txBody>
      </p:sp>
      <p:sp>
        <p:nvSpPr>
          <p:cNvPr id="7" name="Slide Number Placeholder 6"/>
          <p:cNvSpPr>
            <a:spLocks noGrp="1"/>
          </p:cNvSpPr>
          <p:nvPr>
            <p:ph type="sldNum" sz="quarter" idx="12"/>
          </p:nvPr>
        </p:nvSpPr>
        <p:spPr/>
        <p:txBody>
          <a:bodyPr/>
          <a:lstStyle/>
          <a:p>
            <a:fld id="{14B4D2D3-5CFF-4CF0-A10D-918628988EC9}" type="slidenum">
              <a:rPr lang="en-US" smtClean="0"/>
              <a:t>22</a:t>
            </a:fld>
            <a:endParaRPr lang="en-US"/>
          </a:p>
        </p:txBody>
      </p:sp>
      <p:sp>
        <p:nvSpPr>
          <p:cNvPr id="8" name="TextBox 7"/>
          <p:cNvSpPr txBox="1"/>
          <p:nvPr/>
        </p:nvSpPr>
        <p:spPr>
          <a:xfrm>
            <a:off x="914400" y="5643039"/>
            <a:ext cx="7772401" cy="461665"/>
          </a:xfrm>
          <a:prstGeom prst="rect">
            <a:avLst/>
          </a:prstGeom>
          <a:noFill/>
        </p:spPr>
        <p:txBody>
          <a:bodyPr wrap="square" rtlCol="0">
            <a:spAutoFit/>
          </a:bodyPr>
          <a:lstStyle/>
          <a:p>
            <a:r>
              <a:rPr lang="en-US" sz="2400" b="1" dirty="0" smtClean="0"/>
              <a:t>Movement, beyond relaxed breaths, can disrupt signals</a:t>
            </a:r>
            <a:endParaRPr lang="en-US" sz="2400" b="1" dirty="0"/>
          </a:p>
        </p:txBody>
      </p:sp>
      <p:cxnSp>
        <p:nvCxnSpPr>
          <p:cNvPr id="12" name="Straight Arrow Connector 11"/>
          <p:cNvCxnSpPr/>
          <p:nvPr/>
        </p:nvCxnSpPr>
        <p:spPr>
          <a:xfrm>
            <a:off x="1579306" y="25908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579306" y="33528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79306" y="39624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579306" y="5181600"/>
            <a:ext cx="381001"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308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Arrhythmia Effect</a:t>
            </a:r>
            <a:endParaRPr lang="en-US" dirty="0"/>
          </a:p>
        </p:txBody>
      </p:sp>
      <p:sp>
        <p:nvSpPr>
          <p:cNvPr id="6" name="Footer Placeholder 5"/>
          <p:cNvSpPr>
            <a:spLocks noGrp="1"/>
          </p:cNvSpPr>
          <p:nvPr>
            <p:ph type="ftr" sz="quarter" idx="11"/>
          </p:nvPr>
        </p:nvSpPr>
        <p:spPr/>
        <p:txBody>
          <a:bodyPr/>
          <a:lstStyle/>
          <a:p>
            <a:r>
              <a:rPr lang="en-US" smtClean="0"/>
              <a:t>Document Number: USRB-0074-00</a:t>
            </a:r>
            <a:endParaRPr lang="en-US"/>
          </a:p>
        </p:txBody>
      </p:sp>
      <p:sp>
        <p:nvSpPr>
          <p:cNvPr id="7" name="Slide Number Placeholder 6"/>
          <p:cNvSpPr>
            <a:spLocks noGrp="1"/>
          </p:cNvSpPr>
          <p:nvPr>
            <p:ph type="sldNum" sz="quarter" idx="12"/>
          </p:nvPr>
        </p:nvSpPr>
        <p:spPr/>
        <p:txBody>
          <a:bodyPr/>
          <a:lstStyle/>
          <a:p>
            <a:fld id="{14B4D2D3-5CFF-4CF0-A10D-918628988EC9}" type="slidenum">
              <a:rPr lang="en-US" smtClean="0"/>
              <a:t>23</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68409"/>
            <a:ext cx="4114799" cy="4326100"/>
          </a:xfrm>
          <a:prstGeom prst="rect">
            <a:avLst/>
          </a:prstGeom>
          <a:ln w="57150">
            <a:solidFill>
              <a:srgbClr val="ED37CA"/>
            </a:solidFill>
          </a:ln>
        </p:spPr>
      </p:pic>
      <p:sp>
        <p:nvSpPr>
          <p:cNvPr id="9" name="TextBox 8"/>
          <p:cNvSpPr txBox="1"/>
          <p:nvPr/>
        </p:nvSpPr>
        <p:spPr>
          <a:xfrm>
            <a:off x="914400" y="5643039"/>
            <a:ext cx="7772401" cy="461665"/>
          </a:xfrm>
          <a:prstGeom prst="rect">
            <a:avLst/>
          </a:prstGeom>
          <a:noFill/>
        </p:spPr>
        <p:txBody>
          <a:bodyPr wrap="square" rtlCol="0">
            <a:spAutoFit/>
          </a:bodyPr>
          <a:lstStyle/>
          <a:p>
            <a:r>
              <a:rPr lang="en-US" sz="2400" b="1" dirty="0" smtClean="0"/>
              <a:t>Arrhythmic heart beats result in irregular pulse waveforms</a:t>
            </a:r>
            <a:endParaRPr lang="en-US" sz="2400" b="1" dirty="0"/>
          </a:p>
        </p:txBody>
      </p:sp>
      <p:cxnSp>
        <p:nvCxnSpPr>
          <p:cNvPr id="10" name="Straight Arrow Connector 9"/>
          <p:cNvCxnSpPr/>
          <p:nvPr/>
        </p:nvCxnSpPr>
        <p:spPr>
          <a:xfrm flipH="1" flipV="1">
            <a:off x="4953000" y="1447800"/>
            <a:ext cx="20574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Arc 19"/>
          <p:cNvSpPr/>
          <p:nvPr/>
        </p:nvSpPr>
        <p:spPr>
          <a:xfrm rot="2434192">
            <a:off x="3566000" y="1232548"/>
            <a:ext cx="1673509" cy="1880762"/>
          </a:xfrm>
          <a:prstGeom prst="arc">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60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Review</a:t>
            </a:r>
            <a:endParaRPr lang="en-US" dirty="0"/>
          </a:p>
        </p:txBody>
      </p:sp>
      <p:sp>
        <p:nvSpPr>
          <p:cNvPr id="3" name="Content Placeholder 2"/>
          <p:cNvSpPr>
            <a:spLocks noGrp="1"/>
          </p:cNvSpPr>
          <p:nvPr>
            <p:ph idx="1"/>
          </p:nvPr>
        </p:nvSpPr>
        <p:spPr>
          <a:xfrm>
            <a:off x="457200" y="1371600"/>
            <a:ext cx="8382000" cy="4525963"/>
          </a:xfrm>
        </p:spPr>
        <p:txBody>
          <a:bodyPr>
            <a:noAutofit/>
          </a:bodyPr>
          <a:lstStyle/>
          <a:p>
            <a:pPr marL="0" indent="0">
              <a:buNone/>
            </a:pPr>
            <a:r>
              <a:rPr lang="en-US" sz="2800" dirty="0" smtClean="0"/>
              <a:t>AFTER CAVI measurement period:</a:t>
            </a:r>
          </a:p>
          <a:p>
            <a:pPr marL="0" indent="0">
              <a:buNone/>
            </a:pPr>
            <a:r>
              <a:rPr lang="en-US" sz="2800" dirty="0" smtClean="0"/>
              <a:t>Ensure that…</a:t>
            </a:r>
          </a:p>
          <a:p>
            <a:r>
              <a:rPr lang="en-US" sz="2800" dirty="0" smtClean="0">
                <a:solidFill>
                  <a:srgbClr val="0070C0"/>
                </a:solidFill>
              </a:rPr>
              <a:t>Blue, data quality-check screen shows pluses “+” for both sides (R and L)</a:t>
            </a:r>
          </a:p>
          <a:p>
            <a:r>
              <a:rPr lang="en-US" sz="2800" dirty="0" smtClean="0">
                <a:solidFill>
                  <a:schemeClr val="accent6">
                    <a:lumMod val="75000"/>
                  </a:schemeClr>
                </a:solidFill>
              </a:rPr>
              <a:t>If a minus “—” is shown, press STOP button, and start the test over by adjusting where necessary and pressing START button</a:t>
            </a:r>
          </a:p>
          <a:p>
            <a:r>
              <a:rPr lang="en-US" sz="2800" dirty="0" smtClean="0">
                <a:solidFill>
                  <a:schemeClr val="accent4">
                    <a:lumMod val="75000"/>
                  </a:schemeClr>
                </a:solidFill>
              </a:rPr>
              <a:t>If there is a minus sign “—” for either side, do not use this test result</a:t>
            </a:r>
          </a:p>
        </p:txBody>
      </p:sp>
      <p:sp>
        <p:nvSpPr>
          <p:cNvPr id="5" name="Footer Placeholder 4"/>
          <p:cNvSpPr>
            <a:spLocks noGrp="1"/>
          </p:cNvSpPr>
          <p:nvPr>
            <p:ph type="ftr" sz="quarter" idx="11"/>
          </p:nvPr>
        </p:nvSpPr>
        <p:spPr/>
        <p:txBody>
          <a:bodyPr/>
          <a:lstStyle/>
          <a:p>
            <a:r>
              <a:rPr lang="en-US" smtClean="0"/>
              <a:t>Document Number: USRB-0074-00</a:t>
            </a:r>
            <a:endParaRPr lang="en-US"/>
          </a:p>
        </p:txBody>
      </p:sp>
      <p:sp>
        <p:nvSpPr>
          <p:cNvPr id="6" name="Slide Number Placeholder 5"/>
          <p:cNvSpPr>
            <a:spLocks noGrp="1"/>
          </p:cNvSpPr>
          <p:nvPr>
            <p:ph type="sldNum" sz="quarter" idx="12"/>
          </p:nvPr>
        </p:nvSpPr>
        <p:spPr/>
        <p:txBody>
          <a:bodyPr/>
          <a:lstStyle/>
          <a:p>
            <a:fld id="{14B4D2D3-5CFF-4CF0-A10D-918628988EC9}" type="slidenum">
              <a:rPr lang="en-US" smtClean="0"/>
              <a:t>24</a:t>
            </a:fld>
            <a:endParaRPr lang="en-US" dirty="0"/>
          </a:p>
        </p:txBody>
      </p:sp>
      <p:pic>
        <p:nvPicPr>
          <p:cNvPr id="7"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6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masako.hamatani\AppData\Local\Microsoft\Windows\Temporary Internet Files\Content.Outlook\MF5J2VJS\DISP004 (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361282"/>
            <a:ext cx="6164464" cy="4623348"/>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p:nvSpPr>
        <p:spPr>
          <a:xfrm>
            <a:off x="2362200" y="2057400"/>
            <a:ext cx="288032" cy="13716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826343" y="520457"/>
            <a:ext cx="7609200" cy="830997"/>
          </a:xfrm>
          <a:prstGeom prst="rect">
            <a:avLst/>
          </a:prstGeom>
          <a:noFill/>
        </p:spPr>
        <p:txBody>
          <a:bodyPr wrap="square" rtlCol="0">
            <a:spAutoFit/>
          </a:bodyPr>
          <a:lstStyle/>
          <a:p>
            <a:r>
              <a:rPr lang="en-US" altLang="ja-JP" sz="2400" b="1" dirty="0" smtClean="0"/>
              <a:t>You may also review calculation results via the “VALUE” screen.  One column per heartbeat (1-6).</a:t>
            </a:r>
          </a:p>
        </p:txBody>
      </p:sp>
      <p:sp>
        <p:nvSpPr>
          <p:cNvPr id="5" name="Rectangle 4"/>
          <p:cNvSpPr/>
          <p:nvPr/>
        </p:nvSpPr>
        <p:spPr>
          <a:xfrm>
            <a:off x="651286" y="6155323"/>
            <a:ext cx="7959314" cy="646331"/>
          </a:xfrm>
          <a:prstGeom prst="rect">
            <a:avLst/>
          </a:prstGeom>
        </p:spPr>
        <p:txBody>
          <a:bodyPr wrap="square">
            <a:spAutoFit/>
          </a:bodyPr>
          <a:lstStyle/>
          <a:p>
            <a:r>
              <a:rPr kumimoji="1" lang="en-US" altLang="ja-JP" b="1" dirty="0" smtClean="0"/>
              <a:t>These symbols  are quality measures: </a:t>
            </a:r>
            <a:r>
              <a:rPr kumimoji="1" lang="ja-JP" altLang="en-US" b="1" dirty="0" smtClean="0"/>
              <a:t>◎ </a:t>
            </a:r>
            <a:r>
              <a:rPr kumimoji="1" lang="en-US" altLang="ja-JP" b="1" dirty="0" smtClean="0"/>
              <a:t>is the same as “++”, </a:t>
            </a:r>
            <a:r>
              <a:rPr kumimoji="1" lang="ja-JP" altLang="en-US" b="1" dirty="0" smtClean="0"/>
              <a:t>○ </a:t>
            </a:r>
            <a:r>
              <a:rPr kumimoji="1" lang="en-US" altLang="ja-JP" b="1" dirty="0" smtClean="0"/>
              <a:t>= “+”, </a:t>
            </a:r>
            <a:r>
              <a:rPr kumimoji="1" lang="ja-JP" altLang="en-US" b="1" dirty="0" smtClean="0"/>
              <a:t>△ </a:t>
            </a:r>
            <a:r>
              <a:rPr kumimoji="1" lang="en-US" altLang="ja-JP" b="1" dirty="0" smtClean="0"/>
              <a:t>= “—”, ×= “——”.   Red values (outliers) are not used in the reported results.</a:t>
            </a:r>
            <a:endParaRPr kumimoji="1" lang="ja-JP" altLang="en-US" b="1" dirty="0"/>
          </a:p>
        </p:txBody>
      </p:sp>
      <p:cxnSp>
        <p:nvCxnSpPr>
          <p:cNvPr id="7" name="Straight Arrow Connector 6"/>
          <p:cNvCxnSpPr/>
          <p:nvPr/>
        </p:nvCxnSpPr>
        <p:spPr>
          <a:xfrm flipV="1">
            <a:off x="1524000" y="3429000"/>
            <a:ext cx="838200" cy="2726323"/>
          </a:xfrm>
          <a:prstGeom prst="straightConnector1">
            <a:avLst/>
          </a:prstGeom>
          <a:ln w="44450">
            <a:solidFill>
              <a:srgbClr val="FFDC0D"/>
            </a:solidFill>
            <a:tailEnd type="arrow"/>
          </a:ln>
        </p:spPr>
        <p:style>
          <a:lnRef idx="1">
            <a:schemeClr val="accent1"/>
          </a:lnRef>
          <a:fillRef idx="0">
            <a:schemeClr val="accent1"/>
          </a:fillRef>
          <a:effectRef idx="0">
            <a:schemeClr val="accent1"/>
          </a:effectRef>
          <a:fontRef idx="minor">
            <a:schemeClr val="tx1"/>
          </a:fontRef>
        </p:style>
      </p:cxnSp>
      <p:pic>
        <p:nvPicPr>
          <p:cNvPr id="8" name="Picture 3" descr="C:\Users\F_Nakamoto\Desktop\Fumi\logos\fukuda_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a:xfrm>
            <a:off x="6248400" y="0"/>
            <a:ext cx="2895600" cy="365125"/>
          </a:xfrm>
        </p:spPr>
        <p:txBody>
          <a:bodyPr/>
          <a:lstStyle/>
          <a:p>
            <a:r>
              <a:rPr lang="en-US" dirty="0" smtClean="0"/>
              <a:t>Document Number: USRB-0074-00</a:t>
            </a:r>
            <a:endParaRPr lang="en-US" dirty="0"/>
          </a:p>
        </p:txBody>
      </p:sp>
      <p:sp>
        <p:nvSpPr>
          <p:cNvPr id="9" name="Slide Number Placeholder 8"/>
          <p:cNvSpPr>
            <a:spLocks noGrp="1"/>
          </p:cNvSpPr>
          <p:nvPr>
            <p:ph type="sldNum" sz="quarter" idx="12"/>
          </p:nvPr>
        </p:nvSpPr>
        <p:spPr/>
        <p:txBody>
          <a:bodyPr/>
          <a:lstStyle/>
          <a:p>
            <a:fld id="{14B4D2D3-5CFF-4CF0-A10D-918628988EC9}" type="slidenum">
              <a:rPr lang="en-US" smtClean="0"/>
              <a:t>25</a:t>
            </a:fld>
            <a:endParaRPr lang="en-US"/>
          </a:p>
        </p:txBody>
      </p:sp>
    </p:spTree>
    <p:extLst>
      <p:ext uri="{BB962C8B-B14F-4D97-AF65-F5344CB8AC3E}">
        <p14:creationId xmlns:p14="http://schemas.microsoft.com/office/powerpoint/2010/main" val="4333912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Tests with Thigh Cuffs</a:t>
            </a:r>
            <a:endParaRPr lang="en-US" dirty="0"/>
          </a:p>
        </p:txBody>
      </p:sp>
      <p:sp>
        <p:nvSpPr>
          <p:cNvPr id="3" name="TextBox 2"/>
          <p:cNvSpPr txBox="1"/>
          <p:nvPr/>
        </p:nvSpPr>
        <p:spPr>
          <a:xfrm>
            <a:off x="838200" y="1600200"/>
            <a:ext cx="7086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t>(See the “Thigh Cuff Protocol” document)</a:t>
            </a:r>
          </a:p>
          <a:p>
            <a:pPr marL="285750" indent="-285750">
              <a:buFont typeface="Arial" panose="020B0604020202020204" pitchFamily="34" charset="0"/>
              <a:buChar char="•"/>
            </a:pPr>
            <a:r>
              <a:rPr lang="en-US" sz="2800" dirty="0" smtClean="0"/>
              <a:t>Thigh cuffs are used in this study in order to assess measurements with a heart-to-femur transit (more purely aortic in nature than measurements using a heart-to-ankle transit)</a:t>
            </a:r>
          </a:p>
          <a:p>
            <a:pPr marL="285750" indent="-285750">
              <a:buFont typeface="Arial" panose="020B0604020202020204" pitchFamily="34" charset="0"/>
              <a:buChar char="•"/>
            </a:pPr>
            <a:r>
              <a:rPr lang="en-US" sz="2800" dirty="0" smtClean="0"/>
              <a:t>Thigh cuffs must be applied as carefully as brachial and ankle cuffs are applied</a:t>
            </a:r>
            <a:endParaRPr lang="en-US" sz="2800" dirty="0"/>
          </a:p>
        </p:txBody>
      </p:sp>
    </p:spTree>
    <p:extLst>
      <p:ext uri="{BB962C8B-B14F-4D97-AF65-F5344CB8AC3E}">
        <p14:creationId xmlns:p14="http://schemas.microsoft.com/office/powerpoint/2010/main" val="2257345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1447800" y="2130425"/>
            <a:ext cx="6400800" cy="1470025"/>
          </a:xfrm>
        </p:spPr>
        <p:txBody>
          <a:bodyPr/>
          <a:lstStyle/>
          <a:p>
            <a:r>
              <a:rPr lang="en-US" altLang="ja-JP" dirty="0" smtClean="0"/>
              <a:t>VaSera Data Management for the MESA Study</a:t>
            </a:r>
            <a:endParaRPr lang="ja-JP" altLang="en-US" dirty="0" smtClean="0"/>
          </a:p>
        </p:txBody>
      </p:sp>
      <p:sp>
        <p:nvSpPr>
          <p:cNvPr id="3" name="サブタイトル 2"/>
          <p:cNvSpPr>
            <a:spLocks noGrp="1"/>
          </p:cNvSpPr>
          <p:nvPr>
            <p:ph type="subTitle" idx="1"/>
          </p:nvPr>
        </p:nvSpPr>
        <p:spPr/>
        <p:txBody>
          <a:bodyPr rtlCol="0">
            <a:normAutofit/>
          </a:bodyPr>
          <a:lstStyle/>
          <a:p>
            <a:pPr fontAlgn="auto">
              <a:spcAft>
                <a:spcPts val="0"/>
              </a:spcAft>
              <a:buFont typeface="Arial" panose="020B0604020202020204" pitchFamily="34" charset="0"/>
              <a:buNone/>
              <a:defRPr/>
            </a:pPr>
            <a:r>
              <a:rPr lang="en-US" altLang="ja-JP" dirty="0" smtClean="0"/>
              <a:t>(From the VaSera collection device to  MESA central data repository)</a:t>
            </a:r>
          </a:p>
        </p:txBody>
      </p:sp>
    </p:spTree>
    <p:extLst>
      <p:ext uri="{BB962C8B-B14F-4D97-AF65-F5344CB8AC3E}">
        <p14:creationId xmlns:p14="http://schemas.microsoft.com/office/powerpoint/2010/main" val="1409031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Please use these site # assignments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26478959"/>
              </p:ext>
            </p:extLst>
          </p:nvPr>
        </p:nvGraphicFramePr>
        <p:xfrm>
          <a:off x="457200" y="1679504"/>
          <a:ext cx="8229600" cy="4367355"/>
        </p:xfrm>
        <a:graphic>
          <a:graphicData uri="http://schemas.openxmlformats.org/drawingml/2006/table">
            <a:tbl>
              <a:tblPr firstRow="1" firstCol="1" bandRow="1">
                <a:tableStyleId>{5C22544A-7EE6-4342-B048-85BDC9FD1C3A}</a:tableStyleId>
              </a:tblPr>
              <a:tblGrid>
                <a:gridCol w="2512711"/>
                <a:gridCol w="5716889"/>
              </a:tblGrid>
              <a:tr h="186108">
                <a:tc>
                  <a:txBody>
                    <a:bodyPr/>
                    <a:lstStyle/>
                    <a:p>
                      <a:pPr marL="0" marR="0" algn="ctr">
                        <a:lnSpc>
                          <a:spcPct val="115000"/>
                        </a:lnSpc>
                        <a:spcBef>
                          <a:spcPts val="0"/>
                        </a:spcBef>
                        <a:spcAft>
                          <a:spcPts val="0"/>
                        </a:spcAft>
                      </a:pPr>
                      <a:r>
                        <a:rPr lang="en-US" sz="1100" dirty="0">
                          <a:effectLst/>
                        </a:rPr>
                        <a:t>Site#</a:t>
                      </a:r>
                      <a:endParaRPr lang="en-US" sz="1100" dirty="0">
                        <a:effectLst/>
                        <a:latin typeface="Calibri"/>
                        <a:ea typeface="Calibri"/>
                        <a:cs typeface="Times New Roman"/>
                      </a:endParaRPr>
                    </a:p>
                  </a:txBody>
                  <a:tcPr marL="66205" marR="66205" marT="0" marB="0" anchor="ctr"/>
                </a:tc>
                <a:tc>
                  <a:txBody>
                    <a:bodyPr/>
                    <a:lstStyle/>
                    <a:p>
                      <a:pPr marL="0" marR="0">
                        <a:lnSpc>
                          <a:spcPct val="115000"/>
                        </a:lnSpc>
                        <a:spcBef>
                          <a:spcPts val="0"/>
                        </a:spcBef>
                        <a:spcAft>
                          <a:spcPts val="0"/>
                        </a:spcAft>
                      </a:pPr>
                      <a:r>
                        <a:rPr lang="en-US" sz="1100" dirty="0">
                          <a:effectLst/>
                        </a:rPr>
                        <a:t>Site Name</a:t>
                      </a:r>
                      <a:endParaRPr lang="en-US" sz="1100" dirty="0">
                        <a:effectLst/>
                        <a:latin typeface="Calibri"/>
                        <a:ea typeface="Calibri"/>
                        <a:cs typeface="Times New Roman"/>
                      </a:endParaRPr>
                    </a:p>
                  </a:txBody>
                  <a:tcPr marL="66205" marR="66205" marT="0" marB="0" anchor="ctr"/>
                </a:tc>
              </a:tr>
              <a:tr h="544962">
                <a:tc>
                  <a:txBody>
                    <a:bodyPr/>
                    <a:lstStyle/>
                    <a:p>
                      <a:pPr marL="0" marR="0" algn="ctr">
                        <a:lnSpc>
                          <a:spcPct val="115000"/>
                        </a:lnSpc>
                        <a:spcBef>
                          <a:spcPts val="0"/>
                        </a:spcBef>
                        <a:spcAft>
                          <a:spcPts val="0"/>
                        </a:spcAft>
                      </a:pPr>
                      <a:r>
                        <a:rPr lang="en-US" sz="1700" dirty="0">
                          <a:solidFill>
                            <a:schemeClr val="tx1"/>
                          </a:solidFill>
                          <a:effectLst/>
                        </a:rPr>
                        <a:t>1</a:t>
                      </a:r>
                      <a:endParaRPr lang="en-US" sz="1100" dirty="0">
                        <a:solidFill>
                          <a:schemeClr val="tx1"/>
                        </a:solidFill>
                        <a:effectLst/>
                        <a:latin typeface="Calibri"/>
                        <a:ea typeface="Calibri"/>
                        <a:cs typeface="Times New Roman"/>
                      </a:endParaRPr>
                    </a:p>
                  </a:txBody>
                  <a:tcPr marL="66205" marR="66205"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800" dirty="0">
                          <a:effectLst/>
                        </a:rPr>
                        <a:t>Northwestern University Clinic</a:t>
                      </a:r>
                      <a:endParaRPr lang="en-US" sz="1800" dirty="0">
                        <a:effectLst/>
                        <a:latin typeface="Calibri"/>
                        <a:ea typeface="Calibri"/>
                        <a:cs typeface="Times New Roman"/>
                      </a:endParaRPr>
                    </a:p>
                  </a:txBody>
                  <a:tcPr marL="66205" marR="66205" marT="0" marB="0" anchor="ctr">
                    <a:solidFill>
                      <a:schemeClr val="accent1">
                        <a:lumMod val="40000"/>
                        <a:lumOff val="60000"/>
                      </a:schemeClr>
                    </a:solidFill>
                  </a:tcPr>
                </a:tc>
              </a:tr>
              <a:tr h="848400">
                <a:tc>
                  <a:txBody>
                    <a:bodyPr/>
                    <a:lstStyle/>
                    <a:p>
                      <a:pPr marL="0" marR="0" algn="ctr">
                        <a:lnSpc>
                          <a:spcPct val="115000"/>
                        </a:lnSpc>
                        <a:spcBef>
                          <a:spcPts val="0"/>
                        </a:spcBef>
                        <a:spcAft>
                          <a:spcPts val="0"/>
                        </a:spcAft>
                      </a:pPr>
                      <a:r>
                        <a:rPr lang="en-US" sz="1700" dirty="0">
                          <a:solidFill>
                            <a:schemeClr val="tx1"/>
                          </a:solidFill>
                          <a:effectLst/>
                        </a:rPr>
                        <a:t>2</a:t>
                      </a:r>
                      <a:endParaRPr lang="en-US" sz="1100" dirty="0">
                        <a:solidFill>
                          <a:schemeClr val="tx1"/>
                        </a:solidFill>
                        <a:effectLst/>
                        <a:latin typeface="Calibri"/>
                        <a:ea typeface="Calibri"/>
                        <a:cs typeface="Times New Roman"/>
                      </a:endParaRPr>
                    </a:p>
                  </a:txBody>
                  <a:tcPr marL="66205" marR="66205" marT="0" marB="0" anchor="ctr">
                    <a:solidFill>
                      <a:schemeClr val="accent3">
                        <a:lumMod val="20000"/>
                        <a:lumOff val="80000"/>
                      </a:schemeClr>
                    </a:solidFill>
                  </a:tcPr>
                </a:tc>
                <a:tc>
                  <a:txBody>
                    <a:bodyPr/>
                    <a:lstStyle/>
                    <a:p>
                      <a:pPr marL="0" marR="0">
                        <a:lnSpc>
                          <a:spcPct val="115000"/>
                        </a:lnSpc>
                        <a:spcBef>
                          <a:spcPts val="0"/>
                        </a:spcBef>
                        <a:spcAft>
                          <a:spcPts val="0"/>
                        </a:spcAft>
                      </a:pPr>
                      <a:r>
                        <a:rPr lang="en-US" sz="1800" dirty="0">
                          <a:effectLst/>
                        </a:rPr>
                        <a:t>Columbia University Clinic</a:t>
                      </a:r>
                      <a:endParaRPr lang="en-US" sz="1800" dirty="0">
                        <a:effectLst/>
                        <a:latin typeface="Calibri"/>
                        <a:ea typeface="Calibri"/>
                        <a:cs typeface="Times New Roman"/>
                      </a:endParaRPr>
                    </a:p>
                  </a:txBody>
                  <a:tcPr marL="66205" marR="66205" marT="0" marB="0" anchor="ctr">
                    <a:solidFill>
                      <a:schemeClr val="accent3">
                        <a:lumMod val="20000"/>
                        <a:lumOff val="80000"/>
                      </a:schemeClr>
                    </a:solidFill>
                  </a:tcPr>
                </a:tc>
              </a:tr>
              <a:tr h="870468">
                <a:tc>
                  <a:txBody>
                    <a:bodyPr/>
                    <a:lstStyle/>
                    <a:p>
                      <a:pPr marL="0" marR="0" algn="ctr">
                        <a:lnSpc>
                          <a:spcPct val="115000"/>
                        </a:lnSpc>
                        <a:spcBef>
                          <a:spcPts val="0"/>
                        </a:spcBef>
                        <a:spcAft>
                          <a:spcPts val="0"/>
                        </a:spcAft>
                      </a:pPr>
                      <a:r>
                        <a:rPr lang="en-US" sz="1700" dirty="0">
                          <a:solidFill>
                            <a:schemeClr val="tx1"/>
                          </a:solidFill>
                          <a:effectLst/>
                        </a:rPr>
                        <a:t>3</a:t>
                      </a:r>
                      <a:endParaRPr lang="en-US" sz="1100" dirty="0">
                        <a:solidFill>
                          <a:schemeClr val="tx1"/>
                        </a:solidFill>
                        <a:effectLst/>
                        <a:latin typeface="Calibri"/>
                        <a:ea typeface="Calibri"/>
                        <a:cs typeface="Times New Roman"/>
                      </a:endParaRPr>
                    </a:p>
                  </a:txBody>
                  <a:tcPr marL="66205" marR="66205"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800" dirty="0">
                          <a:effectLst/>
                        </a:rPr>
                        <a:t>Johns Hopkins University Field Center</a:t>
                      </a:r>
                      <a:endParaRPr lang="en-US" sz="1800" dirty="0">
                        <a:effectLst/>
                        <a:latin typeface="Calibri"/>
                        <a:ea typeface="Calibri"/>
                        <a:cs typeface="Times New Roman"/>
                      </a:endParaRPr>
                    </a:p>
                  </a:txBody>
                  <a:tcPr marL="66205" marR="66205" marT="0" marB="0" anchor="ctr">
                    <a:solidFill>
                      <a:schemeClr val="accent1">
                        <a:lumMod val="40000"/>
                        <a:lumOff val="60000"/>
                      </a:schemeClr>
                    </a:solidFill>
                  </a:tcPr>
                </a:tc>
              </a:tr>
              <a:tr h="837366">
                <a:tc>
                  <a:txBody>
                    <a:bodyPr/>
                    <a:lstStyle/>
                    <a:p>
                      <a:pPr marL="0" marR="0" algn="ctr">
                        <a:lnSpc>
                          <a:spcPct val="115000"/>
                        </a:lnSpc>
                        <a:spcBef>
                          <a:spcPts val="0"/>
                        </a:spcBef>
                        <a:spcAft>
                          <a:spcPts val="0"/>
                        </a:spcAft>
                      </a:pPr>
                      <a:r>
                        <a:rPr lang="en-US" sz="1700" dirty="0">
                          <a:solidFill>
                            <a:schemeClr val="tx1"/>
                          </a:solidFill>
                          <a:effectLst/>
                        </a:rPr>
                        <a:t>4</a:t>
                      </a:r>
                      <a:endParaRPr lang="en-US" sz="1100" dirty="0">
                        <a:solidFill>
                          <a:schemeClr val="tx1"/>
                        </a:solidFill>
                        <a:effectLst/>
                        <a:latin typeface="Calibri"/>
                        <a:ea typeface="Calibri"/>
                        <a:cs typeface="Times New Roman"/>
                      </a:endParaRPr>
                    </a:p>
                  </a:txBody>
                  <a:tcPr marL="66205" marR="66205" marT="0" marB="0" anchor="ctr">
                    <a:solidFill>
                      <a:schemeClr val="accent3">
                        <a:lumMod val="20000"/>
                        <a:lumOff val="80000"/>
                      </a:schemeClr>
                    </a:solidFill>
                  </a:tcPr>
                </a:tc>
                <a:tc>
                  <a:txBody>
                    <a:bodyPr/>
                    <a:lstStyle/>
                    <a:p>
                      <a:pPr marL="0" marR="0">
                        <a:lnSpc>
                          <a:spcPct val="115000"/>
                        </a:lnSpc>
                        <a:spcBef>
                          <a:spcPts val="0"/>
                        </a:spcBef>
                        <a:spcAft>
                          <a:spcPts val="0"/>
                        </a:spcAft>
                      </a:pPr>
                      <a:r>
                        <a:rPr lang="en-US" sz="1800" dirty="0">
                          <a:effectLst/>
                        </a:rPr>
                        <a:t>University of Minnesota (</a:t>
                      </a:r>
                      <a:r>
                        <a:rPr lang="en-US" sz="1800" dirty="0" err="1">
                          <a:effectLst/>
                        </a:rPr>
                        <a:t>Epidemiol</a:t>
                      </a:r>
                      <a:r>
                        <a:rPr lang="en-US" sz="1800" dirty="0">
                          <a:effectLst/>
                        </a:rPr>
                        <a:t>. </a:t>
                      </a:r>
                      <a:r>
                        <a:rPr lang="en-US" sz="1800" dirty="0" err="1">
                          <a:effectLst/>
                        </a:rPr>
                        <a:t>Clin.Res</a:t>
                      </a:r>
                      <a:r>
                        <a:rPr lang="en-US" sz="1800" dirty="0">
                          <a:effectLst/>
                        </a:rPr>
                        <a:t>. </a:t>
                      </a:r>
                      <a:r>
                        <a:rPr lang="en-US" sz="1800" dirty="0" err="1">
                          <a:effectLst/>
                        </a:rPr>
                        <a:t>Cntr</a:t>
                      </a:r>
                      <a:r>
                        <a:rPr lang="en-US" sz="1800" dirty="0">
                          <a:effectLst/>
                        </a:rPr>
                        <a:t>)</a:t>
                      </a:r>
                      <a:endParaRPr lang="en-US" sz="1800" dirty="0">
                        <a:effectLst/>
                        <a:latin typeface="Calibri"/>
                        <a:ea typeface="Calibri"/>
                        <a:cs typeface="Times New Roman"/>
                      </a:endParaRPr>
                    </a:p>
                  </a:txBody>
                  <a:tcPr marL="66205" marR="66205" marT="0" marB="0" anchor="ctr">
                    <a:solidFill>
                      <a:schemeClr val="accent3">
                        <a:lumMod val="20000"/>
                        <a:lumOff val="80000"/>
                      </a:schemeClr>
                    </a:solidFill>
                  </a:tcPr>
                </a:tc>
              </a:tr>
              <a:tr h="539445">
                <a:tc>
                  <a:txBody>
                    <a:bodyPr/>
                    <a:lstStyle/>
                    <a:p>
                      <a:pPr marL="0" marR="0" algn="ctr">
                        <a:lnSpc>
                          <a:spcPct val="115000"/>
                        </a:lnSpc>
                        <a:spcBef>
                          <a:spcPts val="0"/>
                        </a:spcBef>
                        <a:spcAft>
                          <a:spcPts val="0"/>
                        </a:spcAft>
                      </a:pPr>
                      <a:r>
                        <a:rPr lang="en-US" sz="1700" dirty="0">
                          <a:solidFill>
                            <a:schemeClr val="tx1"/>
                          </a:solidFill>
                          <a:effectLst/>
                        </a:rPr>
                        <a:t>5</a:t>
                      </a:r>
                      <a:endParaRPr lang="en-US" sz="1100" dirty="0">
                        <a:solidFill>
                          <a:schemeClr val="tx1"/>
                        </a:solidFill>
                        <a:effectLst/>
                        <a:latin typeface="Calibri"/>
                        <a:ea typeface="Calibri"/>
                        <a:cs typeface="Times New Roman"/>
                      </a:endParaRPr>
                    </a:p>
                  </a:txBody>
                  <a:tcPr marL="66205" marR="66205" marT="0" marB="0" anchor="ctr">
                    <a:solidFill>
                      <a:schemeClr val="accent1">
                        <a:lumMod val="40000"/>
                        <a:lumOff val="60000"/>
                      </a:schemeClr>
                    </a:solidFill>
                  </a:tcPr>
                </a:tc>
                <a:tc>
                  <a:txBody>
                    <a:bodyPr/>
                    <a:lstStyle/>
                    <a:p>
                      <a:pPr marL="0" marR="0">
                        <a:lnSpc>
                          <a:spcPct val="115000"/>
                        </a:lnSpc>
                        <a:spcBef>
                          <a:spcPts val="0"/>
                        </a:spcBef>
                        <a:spcAft>
                          <a:spcPts val="0"/>
                        </a:spcAft>
                      </a:pPr>
                      <a:r>
                        <a:rPr lang="en-US" sz="1800" dirty="0">
                          <a:effectLst/>
                        </a:rPr>
                        <a:t>UCLA </a:t>
                      </a:r>
                      <a:r>
                        <a:rPr lang="en-US" sz="1800" dirty="0" smtClean="0">
                          <a:effectLst/>
                        </a:rPr>
                        <a:t>Clinic</a:t>
                      </a:r>
                      <a:endParaRPr lang="en-US" sz="1800" dirty="0">
                        <a:effectLst/>
                        <a:latin typeface="Calibri"/>
                        <a:ea typeface="Calibri"/>
                        <a:cs typeface="Times New Roman"/>
                      </a:endParaRPr>
                    </a:p>
                  </a:txBody>
                  <a:tcPr marL="66205" marR="66205" marT="0" marB="0" anchor="ctr">
                    <a:solidFill>
                      <a:schemeClr val="accent1">
                        <a:lumMod val="40000"/>
                        <a:lumOff val="60000"/>
                      </a:schemeClr>
                    </a:solidFill>
                  </a:tcPr>
                </a:tc>
              </a:tr>
              <a:tr h="533928">
                <a:tc>
                  <a:txBody>
                    <a:bodyPr/>
                    <a:lstStyle/>
                    <a:p>
                      <a:pPr marL="0" marR="0" algn="ctr">
                        <a:lnSpc>
                          <a:spcPct val="115000"/>
                        </a:lnSpc>
                        <a:spcBef>
                          <a:spcPts val="0"/>
                        </a:spcBef>
                        <a:spcAft>
                          <a:spcPts val="0"/>
                        </a:spcAft>
                      </a:pPr>
                      <a:r>
                        <a:rPr lang="en-US" sz="1700" dirty="0">
                          <a:solidFill>
                            <a:schemeClr val="tx1"/>
                          </a:solidFill>
                          <a:effectLst/>
                        </a:rPr>
                        <a:t>6</a:t>
                      </a:r>
                      <a:endParaRPr lang="en-US" sz="1100" dirty="0">
                        <a:solidFill>
                          <a:schemeClr val="tx1"/>
                        </a:solidFill>
                        <a:effectLst/>
                        <a:latin typeface="Calibri"/>
                        <a:ea typeface="Calibri"/>
                        <a:cs typeface="Times New Roman"/>
                      </a:endParaRPr>
                    </a:p>
                  </a:txBody>
                  <a:tcPr marL="66205" marR="66205" marT="0" marB="0" anchor="ctr">
                    <a:solidFill>
                      <a:schemeClr val="accent3">
                        <a:lumMod val="20000"/>
                        <a:lumOff val="80000"/>
                      </a:schemeClr>
                    </a:solidFill>
                  </a:tcPr>
                </a:tc>
                <a:tc>
                  <a:txBody>
                    <a:bodyPr/>
                    <a:lstStyle/>
                    <a:p>
                      <a:pPr marL="0" marR="0">
                        <a:lnSpc>
                          <a:spcPct val="115000"/>
                        </a:lnSpc>
                        <a:spcBef>
                          <a:spcPts val="0"/>
                        </a:spcBef>
                        <a:spcAft>
                          <a:spcPts val="0"/>
                        </a:spcAft>
                      </a:pPr>
                      <a:r>
                        <a:rPr lang="en-US" sz="1800" dirty="0">
                          <a:effectLst/>
                        </a:rPr>
                        <a:t>Wake Forest University Clinic</a:t>
                      </a:r>
                      <a:endParaRPr lang="en-US" sz="1800" dirty="0">
                        <a:effectLst/>
                        <a:latin typeface="Calibri"/>
                        <a:ea typeface="Calibri"/>
                        <a:cs typeface="Times New Roman"/>
                      </a:endParaRPr>
                    </a:p>
                  </a:txBody>
                  <a:tcPr marL="66205" marR="66205" marT="0" marB="0" anchor="ctr">
                    <a:solidFill>
                      <a:schemeClr val="accent3">
                        <a:lumMod val="20000"/>
                        <a:lumOff val="80000"/>
                      </a:schemeClr>
                    </a:solidFill>
                  </a:tcPr>
                </a:tc>
              </a:tr>
            </a:tbl>
          </a:graphicData>
        </a:graphic>
      </p:graphicFrame>
    </p:spTree>
    <p:extLst>
      <p:ext uri="{BB962C8B-B14F-4D97-AF65-F5344CB8AC3E}">
        <p14:creationId xmlns:p14="http://schemas.microsoft.com/office/powerpoint/2010/main" val="501119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ile"/>
          <p:cNvSpPr>
            <a:spLocks noEditPoints="1" noChangeArrowheads="1"/>
          </p:cNvSpPr>
          <p:nvPr/>
        </p:nvSpPr>
        <p:spPr bwMode="auto">
          <a:xfrm>
            <a:off x="7128675" y="1427160"/>
            <a:ext cx="946150" cy="657225"/>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352" y="827088"/>
            <a:ext cx="2305050"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右矢印 4"/>
          <p:cNvSpPr/>
          <p:nvPr/>
        </p:nvSpPr>
        <p:spPr>
          <a:xfrm>
            <a:off x="3124740" y="1514476"/>
            <a:ext cx="719137" cy="484187"/>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3077" name="テキスト ボックス 5"/>
          <p:cNvSpPr txBox="1">
            <a:spLocks noChangeArrowheads="1"/>
          </p:cNvSpPr>
          <p:nvPr/>
        </p:nvSpPr>
        <p:spPr bwMode="auto">
          <a:xfrm>
            <a:off x="304800" y="3048000"/>
            <a:ext cx="5963625" cy="3554819"/>
          </a:xfrm>
          <a:prstGeom prst="rect">
            <a:avLst/>
          </a:prstGeom>
          <a:solidFill>
            <a:schemeClr val="accent1">
              <a:lumMod val="20000"/>
              <a:lumOff val="80000"/>
            </a:schemeClr>
          </a:solidFill>
          <a:ln>
            <a:solidFill>
              <a:schemeClr val="accent1">
                <a:shade val="50000"/>
              </a:schemeClr>
            </a:solidFill>
          </a:ln>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marL="457200" indent="-457200">
              <a:spcAft>
                <a:spcPts val="600"/>
              </a:spcAft>
              <a:buFont typeface="+mj-lt"/>
              <a:buAutoNum type="arabicPeriod"/>
            </a:pPr>
            <a:r>
              <a:rPr lang="en-US" altLang="ja-JP" sz="2000" dirty="0" smtClean="0"/>
              <a:t>Remove USB drive/Stick from front of VaSera.</a:t>
            </a:r>
          </a:p>
          <a:p>
            <a:pPr marL="457200" indent="-457200">
              <a:spcAft>
                <a:spcPts val="600"/>
              </a:spcAft>
              <a:buFont typeface="+mj-lt"/>
              <a:buAutoNum type="arabicPeriod"/>
            </a:pPr>
            <a:r>
              <a:rPr lang="en-US" altLang="ja-JP" sz="2000" dirty="0" smtClean="0"/>
              <a:t>Use File Manager to copy files from USB drive to a folder you designate for VaSera data on your PC.</a:t>
            </a:r>
          </a:p>
          <a:p>
            <a:pPr marL="457200" indent="-457200">
              <a:spcAft>
                <a:spcPts val="600"/>
              </a:spcAft>
              <a:buFont typeface="+mj-lt"/>
              <a:buAutoNum type="arabicPeriod"/>
            </a:pPr>
            <a:r>
              <a:rPr lang="en-US" altLang="ja-JP" sz="2000" dirty="0" smtClean="0"/>
              <a:t>Name that folder “MESA Study VaSera Data”.</a:t>
            </a:r>
          </a:p>
          <a:p>
            <a:pPr marL="457200" indent="-457200">
              <a:spcAft>
                <a:spcPts val="600"/>
              </a:spcAft>
              <a:buFont typeface="+mj-lt"/>
              <a:buAutoNum type="arabicPeriod"/>
            </a:pPr>
            <a:r>
              <a:rPr lang="en-US" altLang="ja-JP" sz="2000" dirty="0" smtClean="0"/>
              <a:t>Zip/compress the files in your PC folder to make them ready for transfer.</a:t>
            </a:r>
          </a:p>
          <a:p>
            <a:pPr marL="457200" indent="-457200">
              <a:spcAft>
                <a:spcPts val="600"/>
              </a:spcAft>
              <a:buFont typeface="+mj-lt"/>
              <a:buAutoNum type="arabicPeriod"/>
            </a:pPr>
            <a:r>
              <a:rPr lang="en-US" altLang="ja-JP" sz="2000" dirty="0" smtClean="0"/>
              <a:t>Upload the zipped folder to your MESA central data storage location.</a:t>
            </a:r>
          </a:p>
          <a:p>
            <a:pPr marL="457200" indent="-457200">
              <a:spcAft>
                <a:spcPts val="600"/>
              </a:spcAft>
              <a:buFont typeface="+mj-lt"/>
              <a:buAutoNum type="arabicPeriod"/>
            </a:pPr>
            <a:r>
              <a:rPr lang="en-US" altLang="ja-JP" sz="2000" dirty="0" smtClean="0"/>
              <a:t>Repeat the above steps, on a regular basis, keeping all historical data.</a:t>
            </a:r>
          </a:p>
        </p:txBody>
      </p:sp>
      <p:sp>
        <p:nvSpPr>
          <p:cNvPr id="9" name="右矢印 8"/>
          <p:cNvSpPr/>
          <p:nvPr/>
        </p:nvSpPr>
        <p:spPr>
          <a:xfrm>
            <a:off x="5788565" y="1492251"/>
            <a:ext cx="1145635" cy="48577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3081" name="テキスト ボックス 7"/>
          <p:cNvSpPr txBox="1">
            <a:spLocks noChangeArrowheads="1"/>
          </p:cNvSpPr>
          <p:nvPr/>
        </p:nvSpPr>
        <p:spPr bwMode="auto">
          <a:xfrm>
            <a:off x="6268500" y="2235812"/>
            <a:ext cx="271621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For all VaSera data, create consistent, date-sortable, folder-naming format:</a:t>
            </a:r>
            <a:endParaRPr lang="en-US" altLang="ja-JP" dirty="0"/>
          </a:p>
          <a:p>
            <a:r>
              <a:rPr lang="en-US" altLang="ja-JP" dirty="0"/>
              <a:t> </a:t>
            </a:r>
            <a:r>
              <a:rPr lang="en-US" altLang="ja-JP" dirty="0" smtClean="0"/>
              <a:t>e.g., 20160915-UCLA</a:t>
            </a:r>
            <a:endParaRPr lang="ja-JP" altLang="en-US" dirty="0"/>
          </a:p>
        </p:txBody>
      </p:sp>
      <p:sp>
        <p:nvSpPr>
          <p:cNvPr id="3082" name="テキスト ボックス 10"/>
          <p:cNvSpPr txBox="1">
            <a:spLocks noChangeArrowheads="1"/>
          </p:cNvSpPr>
          <p:nvPr/>
        </p:nvSpPr>
        <p:spPr bwMode="auto">
          <a:xfrm>
            <a:off x="5800188" y="1550988"/>
            <a:ext cx="936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 Files</a:t>
            </a:r>
            <a:endParaRPr lang="ja-JP" altLang="en-US" dirty="0"/>
          </a:p>
        </p:txBody>
      </p:sp>
      <p:sp>
        <p:nvSpPr>
          <p:cNvPr id="3083" name="テキスト ボックス 12"/>
          <p:cNvSpPr txBox="1">
            <a:spLocks noChangeArrowheads="1"/>
          </p:cNvSpPr>
          <p:nvPr/>
        </p:nvSpPr>
        <p:spPr bwMode="auto">
          <a:xfrm>
            <a:off x="7180802" y="1608138"/>
            <a:ext cx="8418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sp>
        <p:nvSpPr>
          <p:cNvPr id="3084" name="タイトル 1"/>
          <p:cNvSpPr>
            <a:spLocks noGrp="1"/>
          </p:cNvSpPr>
          <p:nvPr>
            <p:ph type="title"/>
          </p:nvPr>
        </p:nvSpPr>
        <p:spPr>
          <a:xfrm>
            <a:off x="457200" y="152400"/>
            <a:ext cx="8229600" cy="1143000"/>
          </a:xfrm>
        </p:spPr>
        <p:txBody>
          <a:bodyPr/>
          <a:lstStyle/>
          <a:p>
            <a:r>
              <a:rPr lang="en-US" altLang="ja-JP" dirty="0" smtClean="0"/>
              <a:t>At each site…</a:t>
            </a:r>
            <a:endParaRPr lang="ja-JP" altLang="en-US" dirty="0" smtClean="0"/>
          </a:p>
        </p:txBody>
      </p:sp>
      <p:sp>
        <p:nvSpPr>
          <p:cNvPr id="14" name="右矢印 13"/>
          <p:cNvSpPr/>
          <p:nvPr/>
        </p:nvSpPr>
        <p:spPr>
          <a:xfrm rot="5400000">
            <a:off x="7317880" y="5720517"/>
            <a:ext cx="582535" cy="48418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3086" name="テキスト ボックス 15"/>
          <p:cNvSpPr txBox="1">
            <a:spLocks noChangeArrowheads="1"/>
          </p:cNvSpPr>
          <p:nvPr/>
        </p:nvSpPr>
        <p:spPr bwMode="auto">
          <a:xfrm>
            <a:off x="6839584" y="6253878"/>
            <a:ext cx="1579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a:t>Send to Center</a:t>
            </a:r>
            <a:endParaRPr lang="ja-JP" alt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5841" y="915193"/>
            <a:ext cx="1681163" cy="168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右矢印 13"/>
          <p:cNvSpPr/>
          <p:nvPr/>
        </p:nvSpPr>
        <p:spPr>
          <a:xfrm rot="5400000">
            <a:off x="7338099" y="3455710"/>
            <a:ext cx="582535" cy="484188"/>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19" name="File"/>
          <p:cNvSpPr>
            <a:spLocks noEditPoints="1" noChangeArrowheads="1"/>
          </p:cNvSpPr>
          <p:nvPr/>
        </p:nvSpPr>
        <p:spPr bwMode="auto">
          <a:xfrm>
            <a:off x="6680752" y="4038599"/>
            <a:ext cx="946150" cy="657225"/>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 name="TextBox 1"/>
          <p:cNvSpPr txBox="1"/>
          <p:nvPr/>
        </p:nvSpPr>
        <p:spPr>
          <a:xfrm>
            <a:off x="6344387" y="4695825"/>
            <a:ext cx="2057400" cy="307777"/>
          </a:xfrm>
          <a:prstGeom prst="rect">
            <a:avLst/>
          </a:prstGeom>
          <a:noFill/>
        </p:spPr>
        <p:txBody>
          <a:bodyPr wrap="square" rtlCol="0">
            <a:spAutoFit/>
          </a:bodyPr>
          <a:lstStyle/>
          <a:p>
            <a:r>
              <a:rPr lang="en-US" sz="1400" dirty="0" smtClean="0"/>
              <a:t>MESA Study VaSera Data </a:t>
            </a:r>
            <a:endParaRPr lang="en-US" sz="1400" dirty="0"/>
          </a:p>
        </p:txBody>
      </p:sp>
      <p:sp>
        <p:nvSpPr>
          <p:cNvPr id="3078" name="テキスト ボックス 6"/>
          <p:cNvSpPr txBox="1">
            <a:spLocks noChangeArrowheads="1"/>
          </p:cNvSpPr>
          <p:nvPr/>
        </p:nvSpPr>
        <p:spPr bwMode="auto">
          <a:xfrm>
            <a:off x="4352388" y="2125555"/>
            <a:ext cx="1134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600" dirty="0" smtClean="0"/>
              <a:t>VaSera USB data stick</a:t>
            </a:r>
            <a:endParaRPr lang="ja-JP" altLang="en-US" sz="1600" dirty="0"/>
          </a:p>
        </p:txBody>
      </p:sp>
      <p:sp>
        <p:nvSpPr>
          <p:cNvPr id="21" name="File"/>
          <p:cNvSpPr>
            <a:spLocks noEditPoints="1" noChangeArrowheads="1"/>
          </p:cNvSpPr>
          <p:nvPr/>
        </p:nvSpPr>
        <p:spPr bwMode="auto">
          <a:xfrm>
            <a:off x="7871461" y="4948224"/>
            <a:ext cx="667613" cy="484287"/>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22" name="TextBox 21"/>
          <p:cNvSpPr txBox="1"/>
          <p:nvPr/>
        </p:nvSpPr>
        <p:spPr>
          <a:xfrm>
            <a:off x="7676054" y="5517454"/>
            <a:ext cx="1371600" cy="307777"/>
          </a:xfrm>
          <a:prstGeom prst="rect">
            <a:avLst/>
          </a:prstGeom>
          <a:noFill/>
        </p:spPr>
        <p:txBody>
          <a:bodyPr wrap="square" rtlCol="0">
            <a:spAutoFit/>
          </a:bodyPr>
          <a:lstStyle/>
          <a:p>
            <a:r>
              <a:rPr lang="en-US" sz="1400" dirty="0" smtClean="0"/>
              <a:t>20160915-UCLA</a:t>
            </a:r>
          </a:p>
        </p:txBody>
      </p:sp>
    </p:spTree>
    <p:extLst>
      <p:ext uri="{BB962C8B-B14F-4D97-AF65-F5344CB8AC3E}">
        <p14:creationId xmlns:p14="http://schemas.microsoft.com/office/powerpoint/2010/main" val="137527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427" y="1066799"/>
            <a:ext cx="8458200" cy="493713"/>
          </a:xfrm>
        </p:spPr>
        <p:txBody>
          <a:bodyPr/>
          <a:lstStyle/>
          <a:p>
            <a:r>
              <a:rPr lang="en-US" sz="2400" dirty="0" smtClean="0"/>
              <a:t>Fukuda Denshi’s History in Vascular Function Measurement</a:t>
            </a:r>
            <a:endParaRPr lang="en-US" sz="2400" dirty="0"/>
          </a:p>
        </p:txBody>
      </p:sp>
      <p:grpSp>
        <p:nvGrpSpPr>
          <p:cNvPr id="8" name="Group 7"/>
          <p:cNvGrpSpPr/>
          <p:nvPr/>
        </p:nvGrpSpPr>
        <p:grpSpPr>
          <a:xfrm>
            <a:off x="1" y="2571750"/>
            <a:ext cx="9144000" cy="4286250"/>
            <a:chOff x="0" y="2159000"/>
            <a:chExt cx="9772650" cy="424180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 y="2159000"/>
              <a:ext cx="9615488" cy="42418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5400">
                  <a:solidFill>
                    <a:srgbClr val="333399"/>
                  </a:solidFill>
                  <a:miter lim="800000"/>
                  <a:headEnd/>
                  <a:tailEnd/>
                </a14:hiddenLine>
              </a:ext>
            </a:extLst>
          </p:spPr>
        </p:pic>
        <p:sp>
          <p:nvSpPr>
            <p:cNvPr id="6" name="正方形/長方形 1"/>
            <p:cNvSpPr>
              <a:spLocks noChangeArrowheads="1"/>
            </p:cNvSpPr>
            <p:nvPr/>
          </p:nvSpPr>
          <p:spPr bwMode="auto">
            <a:xfrm>
              <a:off x="84137" y="2159000"/>
              <a:ext cx="5907230" cy="966337"/>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spcBef>
                  <a:spcPct val="20000"/>
                </a:spcBef>
                <a:buClr>
                  <a:schemeClr val="folHlink"/>
                </a:buClr>
                <a:buFont typeface="Wingdings" pitchFamily="2" charset="2"/>
                <a:buChar char="•"/>
                <a:defRPr kumimoji="1" sz="2400">
                  <a:solidFill>
                    <a:schemeClr val="tx1"/>
                  </a:solidFill>
                  <a:latin typeface="HG創英角ｺﾞｼｯｸUB" pitchFamily="49" charset="-128"/>
                  <a:ea typeface="HG創英角ｺﾞｼｯｸUB" pitchFamily="49" charset="-128"/>
                </a:defRPr>
              </a:lvl1pPr>
              <a:lvl2pPr marL="742950" indent="-285750" eaLnBrk="0" hangingPunct="0">
                <a:spcBef>
                  <a:spcPct val="20000"/>
                </a:spcBef>
                <a:buClr>
                  <a:schemeClr val="hlink"/>
                </a:buClr>
                <a:buFont typeface="Wingdings" pitchFamily="2" charset="2"/>
                <a:buChar char="–"/>
                <a:defRPr kumimoji="1" sz="2200">
                  <a:solidFill>
                    <a:schemeClr val="tx1"/>
                  </a:solidFill>
                  <a:latin typeface="HG創英角ｺﾞｼｯｸUB" pitchFamily="49" charset="-128"/>
                  <a:ea typeface="HG創英角ｺﾞｼｯｸUB" pitchFamily="49" charset="-128"/>
                </a:defRPr>
              </a:lvl2pPr>
              <a:lvl3pPr marL="1143000" indent="-228600" eaLnBrk="0" hangingPunct="0">
                <a:spcBef>
                  <a:spcPct val="20000"/>
                </a:spcBef>
                <a:buClr>
                  <a:schemeClr val="folHlink"/>
                </a:buClr>
                <a:buFont typeface="Wingdings" pitchFamily="2" charset="2"/>
                <a:buChar char="•"/>
                <a:defRPr kumimoji="1" sz="2000">
                  <a:solidFill>
                    <a:schemeClr val="tx1"/>
                  </a:solidFill>
                  <a:latin typeface="HG創英角ｺﾞｼｯｸUB" pitchFamily="49" charset="-128"/>
                  <a:ea typeface="HG創英角ｺﾞｼｯｸUB" pitchFamily="49" charset="-128"/>
                </a:defRPr>
              </a:lvl3pPr>
              <a:lvl4pPr marL="1600200" indent="-228600" eaLnBrk="0" hangingPunct="0">
                <a:spcBef>
                  <a:spcPct val="20000"/>
                </a:spcBef>
                <a:buClr>
                  <a:schemeClr val="accent2"/>
                </a:buClr>
                <a:buFont typeface="Wingdings" pitchFamily="2" charset="2"/>
                <a:buChar char="–"/>
                <a:defRPr kumimoji="1" sz="2000">
                  <a:solidFill>
                    <a:schemeClr val="tx1"/>
                  </a:solidFill>
                  <a:latin typeface="HG創英角ｺﾞｼｯｸUB" pitchFamily="49" charset="-128"/>
                  <a:ea typeface="HG創英角ｺﾞｼｯｸUB" pitchFamily="49" charset="-128"/>
                </a:defRPr>
              </a:lvl4pPr>
              <a:lvl5pPr marL="2057400" indent="-228600" eaLnBrk="0" hangingPunct="0">
                <a:spcBef>
                  <a:spcPct val="20000"/>
                </a:spcBef>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5pPr>
              <a:lvl6pPr marL="25146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6pPr>
              <a:lvl7pPr marL="29718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7pPr>
              <a:lvl8pPr marL="34290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8pPr>
              <a:lvl9pPr marL="38862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9pPr>
            </a:lstStyle>
            <a:p>
              <a:pPr eaLnBrk="1" fontAlgn="base" hangingPunct="1">
                <a:spcBef>
                  <a:spcPct val="0"/>
                </a:spcBef>
                <a:spcAft>
                  <a:spcPct val="0"/>
                </a:spcAft>
                <a:buClrTx/>
                <a:buFontTx/>
                <a:buNone/>
              </a:pPr>
              <a:endParaRPr lang="ja-JP" altLang="en-US" sz="2200">
                <a:solidFill>
                  <a:srgbClr val="000000"/>
                </a:solidFill>
                <a:latin typeface="Tahoma" pitchFamily="34" charset="0"/>
              </a:endParaRPr>
            </a:p>
          </p:txBody>
        </p:sp>
        <p:sp>
          <p:nvSpPr>
            <p:cNvPr id="7" name="正方形/長方形 5"/>
            <p:cNvSpPr>
              <a:spLocks noChangeArrowheads="1"/>
            </p:cNvSpPr>
            <p:nvPr/>
          </p:nvSpPr>
          <p:spPr bwMode="auto">
            <a:xfrm>
              <a:off x="0" y="3125337"/>
              <a:ext cx="2606722" cy="1154563"/>
            </a:xfrm>
            <a:prstGeom prst="rect">
              <a:avLst/>
            </a:prstGeom>
            <a:solidFill>
              <a:srgbClr val="FFFFFF"/>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lvl1pPr eaLnBrk="0" hangingPunct="0">
                <a:spcBef>
                  <a:spcPct val="20000"/>
                </a:spcBef>
                <a:buClr>
                  <a:schemeClr val="folHlink"/>
                </a:buClr>
                <a:buFont typeface="Wingdings" pitchFamily="2" charset="2"/>
                <a:buChar char="•"/>
                <a:defRPr kumimoji="1" sz="2400">
                  <a:solidFill>
                    <a:schemeClr val="tx1"/>
                  </a:solidFill>
                  <a:latin typeface="HG創英角ｺﾞｼｯｸUB" pitchFamily="49" charset="-128"/>
                  <a:ea typeface="HG創英角ｺﾞｼｯｸUB" pitchFamily="49" charset="-128"/>
                </a:defRPr>
              </a:lvl1pPr>
              <a:lvl2pPr marL="742950" indent="-285750" eaLnBrk="0" hangingPunct="0">
                <a:spcBef>
                  <a:spcPct val="20000"/>
                </a:spcBef>
                <a:buClr>
                  <a:schemeClr val="hlink"/>
                </a:buClr>
                <a:buFont typeface="Wingdings" pitchFamily="2" charset="2"/>
                <a:buChar char="–"/>
                <a:defRPr kumimoji="1" sz="2200">
                  <a:solidFill>
                    <a:schemeClr val="tx1"/>
                  </a:solidFill>
                  <a:latin typeface="HG創英角ｺﾞｼｯｸUB" pitchFamily="49" charset="-128"/>
                  <a:ea typeface="HG創英角ｺﾞｼｯｸUB" pitchFamily="49" charset="-128"/>
                </a:defRPr>
              </a:lvl2pPr>
              <a:lvl3pPr marL="1143000" indent="-228600" eaLnBrk="0" hangingPunct="0">
                <a:spcBef>
                  <a:spcPct val="20000"/>
                </a:spcBef>
                <a:buClr>
                  <a:schemeClr val="folHlink"/>
                </a:buClr>
                <a:buFont typeface="Wingdings" pitchFamily="2" charset="2"/>
                <a:buChar char="•"/>
                <a:defRPr kumimoji="1" sz="2000">
                  <a:solidFill>
                    <a:schemeClr val="tx1"/>
                  </a:solidFill>
                  <a:latin typeface="HG創英角ｺﾞｼｯｸUB" pitchFamily="49" charset="-128"/>
                  <a:ea typeface="HG創英角ｺﾞｼｯｸUB" pitchFamily="49" charset="-128"/>
                </a:defRPr>
              </a:lvl3pPr>
              <a:lvl4pPr marL="1600200" indent="-228600" eaLnBrk="0" hangingPunct="0">
                <a:spcBef>
                  <a:spcPct val="20000"/>
                </a:spcBef>
                <a:buClr>
                  <a:schemeClr val="accent2"/>
                </a:buClr>
                <a:buFont typeface="Wingdings" pitchFamily="2" charset="2"/>
                <a:buChar char="–"/>
                <a:defRPr kumimoji="1" sz="2000">
                  <a:solidFill>
                    <a:schemeClr val="tx1"/>
                  </a:solidFill>
                  <a:latin typeface="HG創英角ｺﾞｼｯｸUB" pitchFamily="49" charset="-128"/>
                  <a:ea typeface="HG創英角ｺﾞｼｯｸUB" pitchFamily="49" charset="-128"/>
                </a:defRPr>
              </a:lvl4pPr>
              <a:lvl5pPr marL="2057400" indent="-228600" eaLnBrk="0" hangingPunct="0">
                <a:spcBef>
                  <a:spcPct val="20000"/>
                </a:spcBef>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5pPr>
              <a:lvl6pPr marL="25146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6pPr>
              <a:lvl7pPr marL="29718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7pPr>
              <a:lvl8pPr marL="34290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8pPr>
              <a:lvl9pPr marL="3886200" indent="-228600" eaLnBrk="0" fontAlgn="base" hangingPunct="0">
                <a:spcBef>
                  <a:spcPct val="20000"/>
                </a:spcBef>
                <a:spcAft>
                  <a:spcPct val="0"/>
                </a:spcAft>
                <a:buClr>
                  <a:schemeClr val="accent1"/>
                </a:buClr>
                <a:buFont typeface="Wingdings" pitchFamily="2" charset="2"/>
                <a:buChar char="»"/>
                <a:defRPr kumimoji="1" sz="1600">
                  <a:solidFill>
                    <a:schemeClr val="tx1"/>
                  </a:solidFill>
                  <a:latin typeface="HG創英角ｺﾞｼｯｸUB" pitchFamily="49" charset="-128"/>
                  <a:ea typeface="HG創英角ｺﾞｼｯｸUB" pitchFamily="49" charset="-128"/>
                </a:defRPr>
              </a:lvl9pPr>
            </a:lstStyle>
            <a:p>
              <a:pPr eaLnBrk="1" fontAlgn="base" hangingPunct="1">
                <a:spcBef>
                  <a:spcPct val="0"/>
                </a:spcBef>
                <a:spcAft>
                  <a:spcPct val="0"/>
                </a:spcAft>
                <a:buClrTx/>
                <a:buFontTx/>
                <a:buNone/>
              </a:pPr>
              <a:endParaRPr lang="ja-JP" altLang="en-US" sz="2200">
                <a:solidFill>
                  <a:srgbClr val="000000"/>
                </a:solidFill>
                <a:latin typeface="Tahoma" pitchFamily="34" charset="0"/>
              </a:endParaRPr>
            </a:p>
          </p:txBody>
        </p:sp>
      </p:grpSp>
    </p:spTree>
    <p:extLst>
      <p:ext uri="{BB962C8B-B14F-4D97-AF65-F5344CB8AC3E}">
        <p14:creationId xmlns:p14="http://schemas.microsoft.com/office/powerpoint/2010/main" val="1412590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457200" y="76200"/>
            <a:ext cx="8229600" cy="762000"/>
          </a:xfrm>
        </p:spPr>
        <p:txBody>
          <a:bodyPr>
            <a:normAutofit fontScale="90000"/>
          </a:bodyPr>
          <a:lstStyle/>
          <a:p>
            <a:r>
              <a:rPr lang="en-US" altLang="ja-JP" dirty="0" smtClean="0"/>
              <a:t>MESA Central Data Storage Location</a:t>
            </a:r>
            <a:endParaRPr lang="ja-JP" altLang="en-US" dirty="0" smtClean="0"/>
          </a:p>
        </p:txBody>
      </p:sp>
      <p:grpSp>
        <p:nvGrpSpPr>
          <p:cNvPr id="4099" name="グループ化 31"/>
          <p:cNvGrpSpPr>
            <a:grpSpLocks/>
          </p:cNvGrpSpPr>
          <p:nvPr/>
        </p:nvGrpSpPr>
        <p:grpSpPr bwMode="auto">
          <a:xfrm>
            <a:off x="242507" y="1178288"/>
            <a:ext cx="946150" cy="655638"/>
            <a:chOff x="179513" y="1929050"/>
            <a:chExt cx="947043" cy="656208"/>
          </a:xfrm>
        </p:grpSpPr>
        <p:sp>
          <p:nvSpPr>
            <p:cNvPr id="5"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129" name="テキスト ボックス 5"/>
            <p:cNvSpPr txBox="1">
              <a:spLocks noChangeArrowheads="1"/>
            </p:cNvSpPr>
            <p:nvPr/>
          </p:nvSpPr>
          <p:spPr bwMode="auto">
            <a:xfrm>
              <a:off x="283865" y="2113278"/>
              <a:ext cx="842691"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sp>
        <p:nvSpPr>
          <p:cNvPr id="4100" name="正方形/長方形 6"/>
          <p:cNvSpPr>
            <a:spLocks noChangeArrowheads="1"/>
          </p:cNvSpPr>
          <p:nvPr/>
        </p:nvSpPr>
        <p:spPr bwMode="auto">
          <a:xfrm>
            <a:off x="1237869" y="1411651"/>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20160915-UCLA</a:t>
            </a:r>
          </a:p>
        </p:txBody>
      </p:sp>
      <p:sp>
        <p:nvSpPr>
          <p:cNvPr id="4101" name="正方形/長方形 9"/>
          <p:cNvSpPr>
            <a:spLocks noChangeArrowheads="1"/>
          </p:cNvSpPr>
          <p:nvPr/>
        </p:nvSpPr>
        <p:spPr bwMode="auto">
          <a:xfrm>
            <a:off x="1284476" y="2133045"/>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20161030-UCLA</a:t>
            </a:r>
          </a:p>
        </p:txBody>
      </p:sp>
      <p:sp>
        <p:nvSpPr>
          <p:cNvPr id="4102" name="正方形/長方形 12"/>
          <p:cNvSpPr>
            <a:spLocks noChangeArrowheads="1"/>
          </p:cNvSpPr>
          <p:nvPr/>
        </p:nvSpPr>
        <p:spPr bwMode="auto">
          <a:xfrm>
            <a:off x="1284476" y="3560454"/>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20161013-JHU</a:t>
            </a:r>
          </a:p>
        </p:txBody>
      </p:sp>
      <p:sp>
        <p:nvSpPr>
          <p:cNvPr id="14" name="File"/>
          <p:cNvSpPr>
            <a:spLocks noEditPoints="1" noChangeArrowheads="1"/>
          </p:cNvSpPr>
          <p:nvPr/>
        </p:nvSpPr>
        <p:spPr bwMode="auto">
          <a:xfrm>
            <a:off x="5140325" y="960438"/>
            <a:ext cx="3608388" cy="24685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15" name="File"/>
          <p:cNvSpPr>
            <a:spLocks noEditPoints="1" noChangeArrowheads="1"/>
          </p:cNvSpPr>
          <p:nvPr/>
        </p:nvSpPr>
        <p:spPr bwMode="auto">
          <a:xfrm>
            <a:off x="5169192" y="3659097"/>
            <a:ext cx="3608387" cy="246856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105" name="正方形/長方形 15"/>
          <p:cNvSpPr>
            <a:spLocks noChangeArrowheads="1"/>
          </p:cNvSpPr>
          <p:nvPr/>
        </p:nvSpPr>
        <p:spPr bwMode="auto">
          <a:xfrm>
            <a:off x="5444822" y="981430"/>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UCLA-5</a:t>
            </a:r>
            <a:endParaRPr lang="ja-JP" altLang="en-US" dirty="0"/>
          </a:p>
        </p:txBody>
      </p:sp>
      <p:sp>
        <p:nvSpPr>
          <p:cNvPr id="4106" name="正方形/長方形 19"/>
          <p:cNvSpPr>
            <a:spLocks noChangeArrowheads="1"/>
          </p:cNvSpPr>
          <p:nvPr/>
        </p:nvSpPr>
        <p:spPr bwMode="auto">
          <a:xfrm>
            <a:off x="6300788" y="1763713"/>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20160915-UCLA</a:t>
            </a:r>
            <a:endParaRPr lang="en-US" altLang="ja-JP" dirty="0"/>
          </a:p>
        </p:txBody>
      </p:sp>
      <p:sp>
        <p:nvSpPr>
          <p:cNvPr id="4107" name="正方形/長方形 22"/>
          <p:cNvSpPr>
            <a:spLocks noChangeArrowheads="1"/>
          </p:cNvSpPr>
          <p:nvPr/>
        </p:nvSpPr>
        <p:spPr bwMode="auto">
          <a:xfrm>
            <a:off x="6296025" y="2706688"/>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20161030-UCLA</a:t>
            </a:r>
            <a:endParaRPr lang="en-US" altLang="ja-JP" dirty="0"/>
          </a:p>
        </p:txBody>
      </p:sp>
      <p:sp>
        <p:nvSpPr>
          <p:cNvPr id="4108" name="正方形/長方形 25"/>
          <p:cNvSpPr>
            <a:spLocks noChangeArrowheads="1"/>
          </p:cNvSpPr>
          <p:nvPr/>
        </p:nvSpPr>
        <p:spPr bwMode="auto">
          <a:xfrm>
            <a:off x="6464592" y="4894172"/>
            <a:ext cx="1462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20161116-CU</a:t>
            </a:r>
            <a:endParaRPr lang="ja-JP" altLang="en-US" dirty="0"/>
          </a:p>
        </p:txBody>
      </p:sp>
      <p:sp>
        <p:nvSpPr>
          <p:cNvPr id="4109" name="正方形/長方形 26"/>
          <p:cNvSpPr>
            <a:spLocks noChangeArrowheads="1"/>
          </p:cNvSpPr>
          <p:nvPr/>
        </p:nvSpPr>
        <p:spPr bwMode="auto">
          <a:xfrm>
            <a:off x="5632742" y="3725772"/>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CU-2</a:t>
            </a:r>
            <a:endParaRPr lang="ja-JP" altLang="en-US" dirty="0"/>
          </a:p>
        </p:txBody>
      </p:sp>
      <p:sp>
        <p:nvSpPr>
          <p:cNvPr id="28" name="右矢印 27"/>
          <p:cNvSpPr/>
          <p:nvPr/>
        </p:nvSpPr>
        <p:spPr>
          <a:xfrm>
            <a:off x="3547134" y="1865829"/>
            <a:ext cx="1352835" cy="47942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4111" name="File"/>
          <p:cNvSpPr>
            <a:spLocks noEditPoints="1" noChangeArrowheads="1"/>
          </p:cNvSpPr>
          <p:nvPr/>
        </p:nvSpPr>
        <p:spPr bwMode="auto">
          <a:xfrm>
            <a:off x="5270500" y="1544638"/>
            <a:ext cx="1048042" cy="655637"/>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r>
              <a:rPr lang="en-US" sz="1400" dirty="0" smtClean="0"/>
              <a:t>Unzipped</a:t>
            </a:r>
            <a:endParaRPr lang="en-US" sz="1400" dirty="0"/>
          </a:p>
        </p:txBody>
      </p:sp>
      <p:grpSp>
        <p:nvGrpSpPr>
          <p:cNvPr id="4114" name="グループ化 32"/>
          <p:cNvGrpSpPr>
            <a:grpSpLocks/>
          </p:cNvGrpSpPr>
          <p:nvPr/>
        </p:nvGrpSpPr>
        <p:grpSpPr bwMode="auto">
          <a:xfrm>
            <a:off x="289114" y="1990170"/>
            <a:ext cx="946150" cy="655637"/>
            <a:chOff x="179513" y="1929050"/>
            <a:chExt cx="947043" cy="656208"/>
          </a:xfrm>
        </p:grpSpPr>
        <p:sp>
          <p:nvSpPr>
            <p:cNvPr id="34"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127" name="テキスト ボックス 34"/>
            <p:cNvSpPr txBox="1">
              <a:spLocks noChangeArrowheads="1"/>
            </p:cNvSpPr>
            <p:nvPr/>
          </p:nvSpPr>
          <p:spPr bwMode="auto">
            <a:xfrm>
              <a:off x="244049" y="2113278"/>
              <a:ext cx="842691" cy="369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grpSp>
        <p:nvGrpSpPr>
          <p:cNvPr id="4115" name="グループ化 35"/>
          <p:cNvGrpSpPr>
            <a:grpSpLocks/>
          </p:cNvGrpSpPr>
          <p:nvPr/>
        </p:nvGrpSpPr>
        <p:grpSpPr bwMode="auto">
          <a:xfrm>
            <a:off x="289114" y="3417579"/>
            <a:ext cx="946150" cy="655638"/>
            <a:chOff x="179513" y="1929050"/>
            <a:chExt cx="947043" cy="656208"/>
          </a:xfrm>
        </p:grpSpPr>
        <p:sp>
          <p:nvSpPr>
            <p:cNvPr id="37"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125" name="テキスト ボックス 37"/>
            <p:cNvSpPr txBox="1">
              <a:spLocks noChangeArrowheads="1"/>
            </p:cNvSpPr>
            <p:nvPr/>
          </p:nvSpPr>
          <p:spPr bwMode="auto">
            <a:xfrm>
              <a:off x="244049" y="2113278"/>
              <a:ext cx="842691"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sp>
        <p:nvSpPr>
          <p:cNvPr id="42" name="File"/>
          <p:cNvSpPr>
            <a:spLocks noEditPoints="1" noChangeArrowheads="1"/>
          </p:cNvSpPr>
          <p:nvPr/>
        </p:nvSpPr>
        <p:spPr bwMode="auto">
          <a:xfrm>
            <a:off x="4007142" y="5071712"/>
            <a:ext cx="873125" cy="53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3" name="File"/>
          <p:cNvSpPr>
            <a:spLocks noEditPoints="1" noChangeArrowheads="1"/>
          </p:cNvSpPr>
          <p:nvPr/>
        </p:nvSpPr>
        <p:spPr bwMode="auto">
          <a:xfrm>
            <a:off x="3980154" y="4368450"/>
            <a:ext cx="873125" cy="541337"/>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4" name="File"/>
          <p:cNvSpPr>
            <a:spLocks noEditPoints="1" noChangeArrowheads="1"/>
          </p:cNvSpPr>
          <p:nvPr/>
        </p:nvSpPr>
        <p:spPr bwMode="auto">
          <a:xfrm>
            <a:off x="3965867" y="3671537"/>
            <a:ext cx="873125" cy="5397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5" name="File"/>
          <p:cNvSpPr>
            <a:spLocks noEditPoints="1" noChangeArrowheads="1"/>
          </p:cNvSpPr>
          <p:nvPr/>
        </p:nvSpPr>
        <p:spPr bwMode="auto">
          <a:xfrm>
            <a:off x="4023017" y="5795612"/>
            <a:ext cx="873125" cy="54133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120" name="正方形/長方形 45"/>
          <p:cNvSpPr>
            <a:spLocks noChangeArrowheads="1"/>
          </p:cNvSpPr>
          <p:nvPr/>
        </p:nvSpPr>
        <p:spPr bwMode="auto">
          <a:xfrm>
            <a:off x="4045581" y="4495976"/>
            <a:ext cx="64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CU-2</a:t>
            </a:r>
            <a:endParaRPr lang="ja-JP" altLang="en-US" dirty="0"/>
          </a:p>
        </p:txBody>
      </p:sp>
      <p:sp>
        <p:nvSpPr>
          <p:cNvPr id="4121" name="正方形/長方形 46"/>
          <p:cNvSpPr>
            <a:spLocks noChangeArrowheads="1"/>
          </p:cNvSpPr>
          <p:nvPr/>
        </p:nvSpPr>
        <p:spPr bwMode="auto">
          <a:xfrm>
            <a:off x="3984963" y="3776312"/>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NWU-1</a:t>
            </a:r>
            <a:endParaRPr lang="ja-JP" altLang="en-US" dirty="0"/>
          </a:p>
        </p:txBody>
      </p:sp>
      <p:sp>
        <p:nvSpPr>
          <p:cNvPr id="4122" name="正方形/長方形 47"/>
          <p:cNvSpPr>
            <a:spLocks noChangeArrowheads="1"/>
          </p:cNvSpPr>
          <p:nvPr/>
        </p:nvSpPr>
        <p:spPr bwMode="auto">
          <a:xfrm>
            <a:off x="4047865" y="5192362"/>
            <a:ext cx="737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JHU-3</a:t>
            </a:r>
            <a:endParaRPr lang="ja-JP" altLang="en-US" dirty="0"/>
          </a:p>
        </p:txBody>
      </p:sp>
      <p:sp>
        <p:nvSpPr>
          <p:cNvPr id="4123" name="正方形/長方形 48"/>
          <p:cNvSpPr>
            <a:spLocks noChangeArrowheads="1"/>
          </p:cNvSpPr>
          <p:nvPr/>
        </p:nvSpPr>
        <p:spPr bwMode="auto">
          <a:xfrm>
            <a:off x="4049590" y="5895625"/>
            <a:ext cx="83067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WFU-6</a:t>
            </a:r>
            <a:endParaRPr lang="ja-JP" altLang="en-US" dirty="0"/>
          </a:p>
        </p:txBody>
      </p:sp>
      <p:sp>
        <p:nvSpPr>
          <p:cNvPr id="2" name="TextBox 1"/>
          <p:cNvSpPr txBox="1"/>
          <p:nvPr/>
        </p:nvSpPr>
        <p:spPr>
          <a:xfrm>
            <a:off x="3693115" y="1918702"/>
            <a:ext cx="861133" cy="369332"/>
          </a:xfrm>
          <a:prstGeom prst="rect">
            <a:avLst/>
          </a:prstGeom>
          <a:noFill/>
        </p:spPr>
        <p:txBody>
          <a:bodyPr wrap="none" rtlCol="0">
            <a:spAutoFit/>
          </a:bodyPr>
          <a:lstStyle/>
          <a:p>
            <a:r>
              <a:rPr lang="en-US" dirty="0" smtClean="0"/>
              <a:t>upload</a:t>
            </a:r>
            <a:endParaRPr lang="en-US" dirty="0"/>
          </a:p>
        </p:txBody>
      </p:sp>
      <p:sp>
        <p:nvSpPr>
          <p:cNvPr id="3" name="Right Brace 2"/>
          <p:cNvSpPr/>
          <p:nvPr/>
        </p:nvSpPr>
        <p:spPr>
          <a:xfrm>
            <a:off x="2880542" y="1166096"/>
            <a:ext cx="548458" cy="190992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正方形/長方形 12"/>
          <p:cNvSpPr>
            <a:spLocks noChangeArrowheads="1"/>
          </p:cNvSpPr>
          <p:nvPr/>
        </p:nvSpPr>
        <p:spPr bwMode="auto">
          <a:xfrm>
            <a:off x="1284476" y="4327178"/>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20161104-UCLA</a:t>
            </a:r>
          </a:p>
        </p:txBody>
      </p:sp>
      <p:grpSp>
        <p:nvGrpSpPr>
          <p:cNvPr id="38" name="グループ化 35"/>
          <p:cNvGrpSpPr>
            <a:grpSpLocks/>
          </p:cNvGrpSpPr>
          <p:nvPr/>
        </p:nvGrpSpPr>
        <p:grpSpPr bwMode="auto">
          <a:xfrm>
            <a:off x="289114" y="4184303"/>
            <a:ext cx="946150" cy="655638"/>
            <a:chOff x="179513" y="1929050"/>
            <a:chExt cx="947043" cy="656208"/>
          </a:xfrm>
        </p:grpSpPr>
        <p:sp>
          <p:nvSpPr>
            <p:cNvPr id="39"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0" name="テキスト ボックス 37"/>
            <p:cNvSpPr txBox="1">
              <a:spLocks noChangeArrowheads="1"/>
            </p:cNvSpPr>
            <p:nvPr/>
          </p:nvSpPr>
          <p:spPr bwMode="auto">
            <a:xfrm>
              <a:off x="244049" y="2113278"/>
              <a:ext cx="842691"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sp>
        <p:nvSpPr>
          <p:cNvPr id="41" name="正方形/長方形 12"/>
          <p:cNvSpPr>
            <a:spLocks noChangeArrowheads="1"/>
          </p:cNvSpPr>
          <p:nvPr/>
        </p:nvSpPr>
        <p:spPr bwMode="auto">
          <a:xfrm>
            <a:off x="1284476" y="5130284"/>
            <a:ext cx="16498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20161028-WFU</a:t>
            </a:r>
          </a:p>
        </p:txBody>
      </p:sp>
      <p:grpSp>
        <p:nvGrpSpPr>
          <p:cNvPr id="46" name="グループ化 35"/>
          <p:cNvGrpSpPr>
            <a:grpSpLocks/>
          </p:cNvGrpSpPr>
          <p:nvPr/>
        </p:nvGrpSpPr>
        <p:grpSpPr bwMode="auto">
          <a:xfrm>
            <a:off x="289114" y="4987409"/>
            <a:ext cx="946150" cy="655638"/>
            <a:chOff x="179513" y="1929050"/>
            <a:chExt cx="947043" cy="656208"/>
          </a:xfrm>
        </p:grpSpPr>
        <p:sp>
          <p:nvSpPr>
            <p:cNvPr id="47"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48" name="テキスト ボックス 37"/>
            <p:cNvSpPr txBox="1">
              <a:spLocks noChangeArrowheads="1"/>
            </p:cNvSpPr>
            <p:nvPr/>
          </p:nvSpPr>
          <p:spPr bwMode="auto">
            <a:xfrm>
              <a:off x="244049" y="2113278"/>
              <a:ext cx="842691"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sp>
        <p:nvSpPr>
          <p:cNvPr id="49" name="正方形/長方形 12"/>
          <p:cNvSpPr>
            <a:spLocks noChangeArrowheads="1"/>
          </p:cNvSpPr>
          <p:nvPr/>
        </p:nvSpPr>
        <p:spPr bwMode="auto">
          <a:xfrm>
            <a:off x="1291833" y="5916350"/>
            <a:ext cx="14622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dirty="0" smtClean="0"/>
              <a:t>20161116-CU</a:t>
            </a:r>
          </a:p>
        </p:txBody>
      </p:sp>
      <p:grpSp>
        <p:nvGrpSpPr>
          <p:cNvPr id="50" name="グループ化 35"/>
          <p:cNvGrpSpPr>
            <a:grpSpLocks/>
          </p:cNvGrpSpPr>
          <p:nvPr/>
        </p:nvGrpSpPr>
        <p:grpSpPr bwMode="auto">
          <a:xfrm>
            <a:off x="296471" y="5773475"/>
            <a:ext cx="946150" cy="655638"/>
            <a:chOff x="179513" y="1929050"/>
            <a:chExt cx="947043" cy="656208"/>
          </a:xfrm>
        </p:grpSpPr>
        <p:sp>
          <p:nvSpPr>
            <p:cNvPr id="51" name="File"/>
            <p:cNvSpPr>
              <a:spLocks noEditPoints="1" noChangeArrowheads="1"/>
            </p:cNvSpPr>
            <p:nvPr/>
          </p:nvSpPr>
          <p:spPr bwMode="auto">
            <a:xfrm>
              <a:off x="179513" y="1929050"/>
              <a:ext cx="947043" cy="656208"/>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2">
                <a:lumMod val="40000"/>
                <a:lumOff val="6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52" name="テキスト ボックス 37"/>
            <p:cNvSpPr txBox="1">
              <a:spLocks noChangeArrowheads="1"/>
            </p:cNvSpPr>
            <p:nvPr/>
          </p:nvSpPr>
          <p:spPr bwMode="auto">
            <a:xfrm>
              <a:off x="244049" y="2113278"/>
              <a:ext cx="842691" cy="369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ZIPPED</a:t>
              </a:r>
              <a:endParaRPr lang="ja-JP" altLang="en-US" dirty="0"/>
            </a:p>
          </p:txBody>
        </p:sp>
      </p:grpSp>
      <p:sp>
        <p:nvSpPr>
          <p:cNvPr id="53" name="File"/>
          <p:cNvSpPr>
            <a:spLocks noEditPoints="1" noChangeArrowheads="1"/>
          </p:cNvSpPr>
          <p:nvPr/>
        </p:nvSpPr>
        <p:spPr bwMode="auto">
          <a:xfrm>
            <a:off x="5270737" y="2420383"/>
            <a:ext cx="1048042" cy="655637"/>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r>
              <a:rPr lang="en-US" sz="1400" dirty="0" smtClean="0"/>
              <a:t>Unzipped</a:t>
            </a:r>
            <a:endParaRPr lang="en-US" sz="1400" dirty="0"/>
          </a:p>
        </p:txBody>
      </p:sp>
      <p:sp>
        <p:nvSpPr>
          <p:cNvPr id="54" name="File"/>
          <p:cNvSpPr>
            <a:spLocks noEditPoints="1" noChangeArrowheads="1"/>
          </p:cNvSpPr>
          <p:nvPr/>
        </p:nvSpPr>
        <p:spPr bwMode="auto">
          <a:xfrm>
            <a:off x="5445562" y="4670018"/>
            <a:ext cx="1048042" cy="655637"/>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r>
              <a:rPr lang="en-US" sz="1400" dirty="0" smtClean="0"/>
              <a:t>Unzipped</a:t>
            </a:r>
            <a:endParaRPr lang="en-US" sz="1400" dirty="0"/>
          </a:p>
        </p:txBody>
      </p:sp>
    </p:spTree>
    <p:extLst>
      <p:ext uri="{BB962C8B-B14F-4D97-AF65-F5344CB8AC3E}">
        <p14:creationId xmlns:p14="http://schemas.microsoft.com/office/powerpoint/2010/main" val="16838015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457200" y="-26988"/>
            <a:ext cx="8229600" cy="1143001"/>
          </a:xfrm>
        </p:spPr>
        <p:txBody>
          <a:bodyPr/>
          <a:lstStyle/>
          <a:p>
            <a:r>
              <a:rPr lang="en-US" altLang="ja-JP" smtClean="0"/>
              <a:t>VSS-50 management</a:t>
            </a:r>
            <a:endParaRPr lang="ja-JP" altLang="en-US" smtClean="0"/>
          </a:p>
        </p:txBody>
      </p:sp>
      <p:sp>
        <p:nvSpPr>
          <p:cNvPr id="4" name="File"/>
          <p:cNvSpPr>
            <a:spLocks noEditPoints="1" noChangeArrowheads="1"/>
          </p:cNvSpPr>
          <p:nvPr/>
        </p:nvSpPr>
        <p:spPr bwMode="auto">
          <a:xfrm>
            <a:off x="244475" y="1041400"/>
            <a:ext cx="3606800" cy="2468563"/>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5" name="File"/>
          <p:cNvSpPr>
            <a:spLocks noEditPoints="1" noChangeArrowheads="1"/>
          </p:cNvSpPr>
          <p:nvPr/>
        </p:nvSpPr>
        <p:spPr bwMode="auto">
          <a:xfrm>
            <a:off x="250825" y="4040188"/>
            <a:ext cx="3608388" cy="24685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chemeClr val="accent5">
              <a:lumMod val="20000"/>
              <a:lumOff val="80000"/>
            </a:schemeClr>
          </a:solidFill>
          <a:ln w="9525">
            <a:solidFill>
              <a:srgbClr val="000000"/>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endParaRPr lang="ja-JP" altLang="en-US">
              <a:latin typeface="+mn-lt"/>
              <a:ea typeface="+mn-ea"/>
            </a:endParaRPr>
          </a:p>
        </p:txBody>
      </p:sp>
      <p:sp>
        <p:nvSpPr>
          <p:cNvPr id="5125" name="正方形/長方形 5"/>
          <p:cNvSpPr>
            <a:spLocks noChangeArrowheads="1"/>
          </p:cNvSpPr>
          <p:nvPr/>
        </p:nvSpPr>
        <p:spPr bwMode="auto">
          <a:xfrm>
            <a:off x="602833" y="1072332"/>
            <a:ext cx="8739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UCLA-5</a:t>
            </a:r>
            <a:endParaRPr lang="ja-JP" altLang="en-US" dirty="0"/>
          </a:p>
        </p:txBody>
      </p:sp>
      <p:sp>
        <p:nvSpPr>
          <p:cNvPr id="5126" name="正方形/長方形 6"/>
          <p:cNvSpPr>
            <a:spLocks noChangeArrowheads="1"/>
          </p:cNvSpPr>
          <p:nvPr/>
        </p:nvSpPr>
        <p:spPr bwMode="auto">
          <a:xfrm>
            <a:off x="1403350" y="1844675"/>
            <a:ext cx="1693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20160915-UCLA</a:t>
            </a:r>
            <a:endParaRPr lang="en-US" altLang="ja-JP" dirty="0"/>
          </a:p>
        </p:txBody>
      </p:sp>
      <p:sp>
        <p:nvSpPr>
          <p:cNvPr id="5127" name="正方形/長方形 7"/>
          <p:cNvSpPr>
            <a:spLocks noChangeArrowheads="1"/>
          </p:cNvSpPr>
          <p:nvPr/>
        </p:nvSpPr>
        <p:spPr bwMode="auto">
          <a:xfrm>
            <a:off x="1398588" y="2787650"/>
            <a:ext cx="2568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a:t>Aug5 2016_Pennsylvania </a:t>
            </a:r>
            <a:endParaRPr lang="ja-JP" altLang="en-US"/>
          </a:p>
        </p:txBody>
      </p:sp>
      <p:sp>
        <p:nvSpPr>
          <p:cNvPr id="5128" name="正方形/長方形 8"/>
          <p:cNvSpPr>
            <a:spLocks noChangeArrowheads="1"/>
          </p:cNvSpPr>
          <p:nvPr/>
        </p:nvSpPr>
        <p:spPr bwMode="auto">
          <a:xfrm>
            <a:off x="1547813" y="5275263"/>
            <a:ext cx="155683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20161224-JHU</a:t>
            </a:r>
            <a:endParaRPr lang="ja-JP" altLang="en-US" dirty="0"/>
          </a:p>
        </p:txBody>
      </p:sp>
      <p:sp>
        <p:nvSpPr>
          <p:cNvPr id="5129" name="正方形/長方形 9"/>
          <p:cNvSpPr>
            <a:spLocks noChangeArrowheads="1"/>
          </p:cNvSpPr>
          <p:nvPr/>
        </p:nvSpPr>
        <p:spPr bwMode="auto">
          <a:xfrm>
            <a:off x="612690" y="4106863"/>
            <a:ext cx="7377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dirty="0" smtClean="0"/>
              <a:t>JHU-3</a:t>
            </a:r>
            <a:endParaRPr lang="ja-JP" altLang="en-US" dirty="0"/>
          </a:p>
        </p:txBody>
      </p:sp>
      <p:sp>
        <p:nvSpPr>
          <p:cNvPr id="5130" name="File"/>
          <p:cNvSpPr>
            <a:spLocks noEditPoints="1" noChangeArrowheads="1"/>
          </p:cNvSpPr>
          <p:nvPr/>
        </p:nvSpPr>
        <p:spPr bwMode="auto">
          <a:xfrm>
            <a:off x="373063" y="1625600"/>
            <a:ext cx="947737" cy="655638"/>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31" name="File"/>
          <p:cNvSpPr>
            <a:spLocks noEditPoints="1" noChangeArrowheads="1"/>
          </p:cNvSpPr>
          <p:nvPr/>
        </p:nvSpPr>
        <p:spPr bwMode="auto">
          <a:xfrm>
            <a:off x="417513" y="2619375"/>
            <a:ext cx="947737" cy="655638"/>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5132" name="File"/>
          <p:cNvSpPr>
            <a:spLocks noEditPoints="1" noChangeArrowheads="1"/>
          </p:cNvSpPr>
          <p:nvPr/>
        </p:nvSpPr>
        <p:spPr bwMode="auto">
          <a:xfrm>
            <a:off x="454025" y="5027613"/>
            <a:ext cx="947738" cy="655637"/>
          </a:xfrm>
          <a:custGeom>
            <a:avLst/>
            <a:gdLst>
              <a:gd name="T0" fmla="*/ 481457 w 21600"/>
              <a:gd name="T1" fmla="*/ 98431 h 21600"/>
              <a:gd name="T2" fmla="*/ 0 w 21600"/>
              <a:gd name="T3" fmla="*/ 328104 h 21600"/>
              <a:gd name="T4" fmla="*/ 473522 w 21600"/>
              <a:gd name="T5" fmla="*/ 656208 h 21600"/>
              <a:gd name="T6" fmla="*/ 947043 w 21600"/>
              <a:gd name="T7" fmla="*/ 328104 h 21600"/>
              <a:gd name="T8" fmla="*/ 0 w 21600"/>
              <a:gd name="T9" fmla="*/ 656208 h 21600"/>
              <a:gd name="T10" fmla="*/ 947043 w 21600"/>
              <a:gd name="T11" fmla="*/ 656208 h 21600"/>
              <a:gd name="T12" fmla="*/ 0 60000 65536"/>
              <a:gd name="T13" fmla="*/ 0 60000 65536"/>
              <a:gd name="T14" fmla="*/ 0 60000 65536"/>
              <a:gd name="T15" fmla="*/ 0 60000 65536"/>
              <a:gd name="T16" fmla="*/ 0 60000 65536"/>
              <a:gd name="T17" fmla="*/ 0 60000 65536"/>
              <a:gd name="T18" fmla="*/ 1086 w 21600"/>
              <a:gd name="T19" fmla="*/ 4628 h 21600"/>
              <a:gd name="T20" fmla="*/ 20635 w 21600"/>
              <a:gd name="T21" fmla="*/ 20289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lnTo>
                  <a:pt x="19790" y="3240"/>
                </a:lnTo>
                <a:close/>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pic>
        <p:nvPicPr>
          <p:cNvPr id="5135" name="Picture 3" descr="C:\Users\t-ito\AppData\Local\Microsoft\Windows\Temporary Internet Files\Content.IE5\A5RNTMWJ\lgi01a2013100308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9167" y="2494888"/>
            <a:ext cx="3186112"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27"/>
          <p:cNvSpPr/>
          <p:nvPr/>
        </p:nvSpPr>
        <p:spPr>
          <a:xfrm>
            <a:off x="4356894" y="2738899"/>
            <a:ext cx="1358106" cy="1632485"/>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2" name="Right Brace 1"/>
          <p:cNvSpPr/>
          <p:nvPr/>
        </p:nvSpPr>
        <p:spPr>
          <a:xfrm>
            <a:off x="4065588" y="1752600"/>
            <a:ext cx="291306" cy="32750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36" name="テキスト ボックス 15"/>
          <p:cNvSpPr txBox="1">
            <a:spLocks noChangeArrowheads="1"/>
          </p:cNvSpPr>
          <p:nvPr/>
        </p:nvSpPr>
        <p:spPr bwMode="auto">
          <a:xfrm>
            <a:off x="4432570" y="3185809"/>
            <a:ext cx="104695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dirty="0"/>
              <a:t>Import </a:t>
            </a:r>
            <a:r>
              <a:rPr lang="en-US" altLang="ja-JP" sz="1400" dirty="0" smtClean="0"/>
              <a:t>with VSS-50 software</a:t>
            </a:r>
          </a:p>
        </p:txBody>
      </p:sp>
      <p:sp>
        <p:nvSpPr>
          <p:cNvPr id="20" name="右矢印 27"/>
          <p:cNvSpPr/>
          <p:nvPr/>
        </p:nvSpPr>
        <p:spPr>
          <a:xfrm rot="5400000">
            <a:off x="5816576" y="4827960"/>
            <a:ext cx="937862" cy="531417"/>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endParaRPr lang="ja-JP" altLang="en-US">
              <a:solidFill>
                <a:srgbClr val="FFFFFF"/>
              </a:solidFill>
            </a:endParaRPr>
          </a:p>
        </p:txBody>
      </p:sp>
      <p:sp>
        <p:nvSpPr>
          <p:cNvPr id="21" name="テキスト ボックス 15"/>
          <p:cNvSpPr txBox="1">
            <a:spLocks noChangeArrowheads="1"/>
          </p:cNvSpPr>
          <p:nvPr/>
        </p:nvSpPr>
        <p:spPr bwMode="auto">
          <a:xfrm>
            <a:off x="6629400" y="4832211"/>
            <a:ext cx="20007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400" dirty="0" smtClean="0"/>
              <a:t>Review, Print, or Export in various data formats</a:t>
            </a:r>
          </a:p>
        </p:txBody>
      </p:sp>
      <p:sp>
        <p:nvSpPr>
          <p:cNvPr id="3" name="Flowchart: Punched Tape 2"/>
          <p:cNvSpPr/>
          <p:nvPr/>
        </p:nvSpPr>
        <p:spPr>
          <a:xfrm>
            <a:off x="4432570" y="5572956"/>
            <a:ext cx="1408707" cy="946150"/>
          </a:xfrm>
          <a:prstGeom prst="flowChartPunchedTap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テキスト ボックス 15"/>
          <p:cNvSpPr txBox="1">
            <a:spLocks noChangeArrowheads="1"/>
          </p:cNvSpPr>
          <p:nvPr/>
        </p:nvSpPr>
        <p:spPr bwMode="auto">
          <a:xfrm>
            <a:off x="4445887" y="5815198"/>
            <a:ext cx="13953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smtClean="0"/>
              <a:t>“Inspection Data” spreadsheet</a:t>
            </a:r>
          </a:p>
        </p:txBody>
      </p:sp>
      <p:sp>
        <p:nvSpPr>
          <p:cNvPr id="24" name="Flowchart: Punched Tape 23"/>
          <p:cNvSpPr/>
          <p:nvPr/>
        </p:nvSpPr>
        <p:spPr>
          <a:xfrm>
            <a:off x="6019798" y="5558900"/>
            <a:ext cx="1408707" cy="946150"/>
          </a:xfrm>
          <a:prstGeom prst="flowChartPunchedTap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テキスト ボックス 15"/>
          <p:cNvSpPr txBox="1">
            <a:spLocks noChangeArrowheads="1"/>
          </p:cNvSpPr>
          <p:nvPr/>
        </p:nvSpPr>
        <p:spPr bwMode="auto">
          <a:xfrm>
            <a:off x="6026456" y="5801142"/>
            <a:ext cx="1395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smtClean="0"/>
              <a:t>“Wave Data” files</a:t>
            </a:r>
          </a:p>
        </p:txBody>
      </p:sp>
      <p:sp>
        <p:nvSpPr>
          <p:cNvPr id="26" name="Flowchart: Punched Tape 25"/>
          <p:cNvSpPr/>
          <p:nvPr/>
        </p:nvSpPr>
        <p:spPr>
          <a:xfrm>
            <a:off x="7647658" y="5551564"/>
            <a:ext cx="1408707" cy="946150"/>
          </a:xfrm>
          <a:prstGeom prst="flowChartPunchedTape">
            <a:avLst/>
          </a:prstGeom>
          <a:solidFill>
            <a:schemeClr val="accent3">
              <a:lumMod val="40000"/>
              <a:lumOff val="6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テキスト ボックス 15"/>
          <p:cNvSpPr txBox="1">
            <a:spLocks noChangeArrowheads="1"/>
          </p:cNvSpPr>
          <p:nvPr/>
        </p:nvSpPr>
        <p:spPr bwMode="auto">
          <a:xfrm>
            <a:off x="7654316" y="5793806"/>
            <a:ext cx="13953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1200" dirty="0" smtClean="0"/>
              <a:t>“Graphic files”</a:t>
            </a:r>
          </a:p>
        </p:txBody>
      </p:sp>
    </p:spTree>
    <p:extLst>
      <p:ext uri="{BB962C8B-B14F-4D97-AF65-F5344CB8AC3E}">
        <p14:creationId xmlns:p14="http://schemas.microsoft.com/office/powerpoint/2010/main" val="2925475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Extra Tips</a:t>
            </a:r>
            <a:endParaRPr lang="en-US" dirty="0"/>
          </a:p>
        </p:txBody>
      </p:sp>
      <p:sp>
        <p:nvSpPr>
          <p:cNvPr id="3" name="Content Placeholder 2"/>
          <p:cNvSpPr>
            <a:spLocks noGrp="1"/>
          </p:cNvSpPr>
          <p:nvPr>
            <p:ph idx="1"/>
          </p:nvPr>
        </p:nvSpPr>
        <p:spPr>
          <a:xfrm>
            <a:off x="457200" y="1600200"/>
            <a:ext cx="8229600" cy="4876800"/>
          </a:xfrm>
        </p:spPr>
        <p:txBody>
          <a:bodyPr>
            <a:normAutofit fontScale="25000" lnSpcReduction="20000"/>
          </a:bodyPr>
          <a:lstStyle/>
          <a:p>
            <a:pPr marL="514350" indent="-514350">
              <a:lnSpc>
                <a:spcPct val="120000"/>
              </a:lnSpc>
              <a:spcBef>
                <a:spcPts val="0"/>
              </a:spcBef>
              <a:spcAft>
                <a:spcPts val="1200"/>
              </a:spcAft>
              <a:buFont typeface="+mj-lt"/>
              <a:buAutoNum type="arabicPeriod"/>
            </a:pPr>
            <a:r>
              <a:rPr lang="en-US" sz="5600" dirty="0" smtClean="0"/>
              <a:t>Sites </a:t>
            </a:r>
            <a:r>
              <a:rPr lang="en-US" sz="5600" dirty="0"/>
              <a:t>not using the AUTO-TRANSFER of data from VaSera to PC:</a:t>
            </a:r>
          </a:p>
          <a:p>
            <a:pPr lvl="2">
              <a:lnSpc>
                <a:spcPct val="120000"/>
              </a:lnSpc>
              <a:spcBef>
                <a:spcPts val="0"/>
              </a:spcBef>
              <a:spcAft>
                <a:spcPts val="1200"/>
              </a:spcAft>
            </a:pPr>
            <a:r>
              <a:rPr lang="en-US" sz="5600" dirty="0" smtClean="0"/>
              <a:t>Remove </a:t>
            </a:r>
            <a:r>
              <a:rPr lang="en-US" sz="5600" dirty="0"/>
              <a:t>auto transfer option from the system </a:t>
            </a:r>
            <a:r>
              <a:rPr lang="en-US" sz="5600" dirty="0" smtClean="0"/>
              <a:t>settings</a:t>
            </a:r>
            <a:endParaRPr lang="en-US" sz="5600" dirty="0"/>
          </a:p>
          <a:p>
            <a:pPr marL="514350" indent="-514350">
              <a:lnSpc>
                <a:spcPct val="120000"/>
              </a:lnSpc>
              <a:spcBef>
                <a:spcPts val="0"/>
              </a:spcBef>
              <a:spcAft>
                <a:spcPts val="1200"/>
              </a:spcAft>
              <a:buFont typeface="+mj-lt"/>
              <a:buAutoNum type="arabicPeriod"/>
            </a:pPr>
            <a:r>
              <a:rPr lang="en-US" sz="5600" dirty="0" smtClean="0"/>
              <a:t>Change </a:t>
            </a:r>
            <a:r>
              <a:rPr lang="en-US" sz="5600" dirty="0"/>
              <a:t>Site ID # for each site according to table above:</a:t>
            </a:r>
          </a:p>
          <a:p>
            <a:pPr lvl="2">
              <a:lnSpc>
                <a:spcPct val="120000"/>
              </a:lnSpc>
              <a:spcBef>
                <a:spcPts val="0"/>
              </a:spcBef>
              <a:spcAft>
                <a:spcPts val="1200"/>
              </a:spcAft>
            </a:pPr>
            <a:r>
              <a:rPr lang="en-US" sz="5600" dirty="0" smtClean="0"/>
              <a:t>MENU </a:t>
            </a:r>
            <a:r>
              <a:rPr lang="en-US" sz="5600" dirty="0" smtClean="0">
                <a:sym typeface="Wingdings" panose="05000000000000000000" pitchFamily="2" charset="2"/>
              </a:rPr>
              <a:t></a:t>
            </a:r>
            <a:r>
              <a:rPr lang="en-US" sz="5600" dirty="0" smtClean="0"/>
              <a:t> </a:t>
            </a:r>
            <a:r>
              <a:rPr lang="en-US" sz="5600" dirty="0"/>
              <a:t>SETTINGS </a:t>
            </a:r>
            <a:r>
              <a:rPr lang="en-US" sz="5600" dirty="0" smtClean="0">
                <a:sym typeface="Wingdings" panose="05000000000000000000" pitchFamily="2" charset="2"/>
              </a:rPr>
              <a:t></a:t>
            </a:r>
            <a:r>
              <a:rPr lang="en-US" sz="5600" dirty="0" smtClean="0"/>
              <a:t> </a:t>
            </a:r>
            <a:r>
              <a:rPr lang="en-US" sz="5600" dirty="0"/>
              <a:t>PATIENT INFO </a:t>
            </a:r>
            <a:r>
              <a:rPr lang="en-US" sz="5600" dirty="0" smtClean="0">
                <a:sym typeface="Wingdings" panose="05000000000000000000" pitchFamily="2" charset="2"/>
              </a:rPr>
              <a:t></a:t>
            </a:r>
            <a:endParaRPr lang="en-US" sz="5600" dirty="0"/>
          </a:p>
          <a:p>
            <a:pPr marL="514350" indent="-514350">
              <a:lnSpc>
                <a:spcPct val="120000"/>
              </a:lnSpc>
              <a:spcBef>
                <a:spcPts val="0"/>
              </a:spcBef>
              <a:spcAft>
                <a:spcPts val="1200"/>
              </a:spcAft>
              <a:buFont typeface="+mj-lt"/>
              <a:buAutoNum type="arabicPeriod"/>
            </a:pPr>
            <a:r>
              <a:rPr lang="en-US" sz="5600" dirty="0" smtClean="0"/>
              <a:t>For </a:t>
            </a:r>
            <a:r>
              <a:rPr lang="en-US" sz="5600" dirty="0"/>
              <a:t>Thigh-cuff measurements, make sure to measure to/from the middle of the thigh </a:t>
            </a:r>
            <a:r>
              <a:rPr lang="en-US" sz="5600" dirty="0" smtClean="0"/>
              <a:t>cuff</a:t>
            </a:r>
            <a:endParaRPr lang="en-US" sz="5600" dirty="0"/>
          </a:p>
          <a:p>
            <a:pPr marL="514350" indent="-514350">
              <a:lnSpc>
                <a:spcPct val="120000"/>
              </a:lnSpc>
              <a:spcBef>
                <a:spcPts val="0"/>
              </a:spcBef>
              <a:spcAft>
                <a:spcPts val="1200"/>
              </a:spcAft>
              <a:buFont typeface="+mj-lt"/>
              <a:buAutoNum type="arabicPeriod"/>
            </a:pPr>
            <a:r>
              <a:rPr lang="en-US" sz="5600" dirty="0" smtClean="0"/>
              <a:t>BP </a:t>
            </a:r>
            <a:r>
              <a:rPr lang="en-US" sz="5600" dirty="0"/>
              <a:t>VESSEL LENGTH </a:t>
            </a:r>
            <a:r>
              <a:rPr lang="en-US" sz="5600" dirty="0" smtClean="0"/>
              <a:t>setting</a:t>
            </a:r>
            <a:endParaRPr lang="en-US" sz="5600" dirty="0"/>
          </a:p>
          <a:p>
            <a:pPr marL="1144588" lvl="2" indent="-230188">
              <a:lnSpc>
                <a:spcPct val="120000"/>
              </a:lnSpc>
              <a:spcBef>
                <a:spcPts val="0"/>
              </a:spcBef>
              <a:spcAft>
                <a:spcPts val="1200"/>
              </a:spcAft>
            </a:pPr>
            <a:r>
              <a:rPr lang="en-US" sz="5600" dirty="0" smtClean="0"/>
              <a:t>Make </a:t>
            </a:r>
            <a:r>
              <a:rPr lang="en-US" sz="5600" dirty="0"/>
              <a:t>sure to input the correct subject HEIGHT information; this is critical to the test </a:t>
            </a:r>
            <a:r>
              <a:rPr lang="en-US" sz="5600" dirty="0" smtClean="0"/>
              <a:t>result</a:t>
            </a:r>
            <a:endParaRPr lang="en-US" sz="5600" dirty="0"/>
          </a:p>
          <a:p>
            <a:pPr marL="514350" indent="-514350">
              <a:lnSpc>
                <a:spcPct val="120000"/>
              </a:lnSpc>
              <a:spcBef>
                <a:spcPts val="0"/>
              </a:spcBef>
              <a:spcAft>
                <a:spcPts val="1200"/>
              </a:spcAft>
              <a:buFont typeface="+mj-lt"/>
              <a:buAutoNum type="arabicPeriod"/>
            </a:pPr>
            <a:r>
              <a:rPr lang="en-US" sz="5600" dirty="0" smtClean="0"/>
              <a:t>PAUSE </a:t>
            </a:r>
            <a:r>
              <a:rPr lang="en-US" sz="5600" dirty="0"/>
              <a:t>the test at the CAVI DATA CHECK SCREEN (“SUMMARY SCREEN”); this will enable an opportunity to review data quality and decide if to stop and restart the test after adjustments, or to continue with the test to completion</a:t>
            </a:r>
            <a:r>
              <a:rPr lang="en-US" sz="5600" dirty="0" smtClean="0"/>
              <a:t>.</a:t>
            </a:r>
            <a:endParaRPr lang="en-US" sz="5600" dirty="0"/>
          </a:p>
          <a:p>
            <a:pPr marL="514350" indent="-514350">
              <a:lnSpc>
                <a:spcPct val="120000"/>
              </a:lnSpc>
              <a:spcBef>
                <a:spcPts val="0"/>
              </a:spcBef>
              <a:spcAft>
                <a:spcPts val="1200"/>
              </a:spcAft>
              <a:buFont typeface="+mj-lt"/>
              <a:buAutoNum type="arabicPeriod"/>
            </a:pPr>
            <a:r>
              <a:rPr lang="en-US" sz="5600" dirty="0" smtClean="0"/>
              <a:t>Preview </a:t>
            </a:r>
            <a:r>
              <a:rPr lang="en-US" sz="5600" dirty="0"/>
              <a:t>the PDF file Report to see if the CAVI result is reported with a circle (signifying “clean data”) or no circle (questionable data quality</a:t>
            </a:r>
            <a:r>
              <a:rPr lang="en-US" sz="5600" dirty="0" smtClean="0"/>
              <a:t>).</a:t>
            </a:r>
            <a:endParaRPr lang="en-US" sz="5600" dirty="0"/>
          </a:p>
          <a:p>
            <a:pPr marL="514350" indent="-514350">
              <a:lnSpc>
                <a:spcPct val="120000"/>
              </a:lnSpc>
              <a:spcBef>
                <a:spcPts val="0"/>
              </a:spcBef>
              <a:spcAft>
                <a:spcPts val="1200"/>
              </a:spcAft>
              <a:buFont typeface="+mj-lt"/>
              <a:buAutoNum type="arabicPeriod"/>
            </a:pPr>
            <a:r>
              <a:rPr lang="en-US" sz="5600" dirty="0" smtClean="0"/>
              <a:t>Data </a:t>
            </a:r>
            <a:r>
              <a:rPr lang="en-US" sz="5600" dirty="0"/>
              <a:t>will be saved to USB1, USB3, SD card, and to the VaSera internal memory</a:t>
            </a:r>
            <a:r>
              <a:rPr lang="en-US" sz="5600" dirty="0" smtClean="0"/>
              <a:t>.</a:t>
            </a:r>
            <a:endParaRPr lang="en-US" sz="5600" dirty="0"/>
          </a:p>
          <a:p>
            <a:pPr marL="514350" indent="-514350">
              <a:lnSpc>
                <a:spcPct val="120000"/>
              </a:lnSpc>
              <a:spcBef>
                <a:spcPts val="0"/>
              </a:spcBef>
              <a:spcAft>
                <a:spcPts val="1200"/>
              </a:spcAft>
              <a:buFont typeface="+mj-lt"/>
              <a:buAutoNum type="arabicPeriod"/>
            </a:pPr>
            <a:r>
              <a:rPr lang="en-US" sz="5600" dirty="0" smtClean="0"/>
              <a:t>A </a:t>
            </a:r>
            <a:r>
              <a:rPr lang="en-US" sz="5600" dirty="0"/>
              <a:t>good VaSera test time for each subject is 8 (CAVI test) + 2 (rest between measurements) + 8 (thigh cuff test) = 18 minutes</a:t>
            </a:r>
          </a:p>
          <a:p>
            <a:endParaRPr lang="en-US" dirty="0"/>
          </a:p>
          <a:p>
            <a:endParaRPr lang="en-US" dirty="0"/>
          </a:p>
        </p:txBody>
      </p:sp>
    </p:spTree>
    <p:extLst>
      <p:ext uri="{BB962C8B-B14F-4D97-AF65-F5344CB8AC3E}">
        <p14:creationId xmlns:p14="http://schemas.microsoft.com/office/powerpoint/2010/main" val="2173951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 us support you</a:t>
            </a:r>
            <a:endParaRPr lang="en-US" dirty="0"/>
          </a:p>
        </p:txBody>
      </p:sp>
      <p:sp>
        <p:nvSpPr>
          <p:cNvPr id="3" name="Content Placeholder 2"/>
          <p:cNvSpPr>
            <a:spLocks noGrp="1"/>
          </p:cNvSpPr>
          <p:nvPr>
            <p:ph idx="1"/>
          </p:nvPr>
        </p:nvSpPr>
        <p:spPr>
          <a:xfrm>
            <a:off x="457200" y="1600200"/>
            <a:ext cx="8229600" cy="4114800"/>
          </a:xfrm>
        </p:spPr>
        <p:txBody>
          <a:bodyPr>
            <a:normAutofit fontScale="62500" lnSpcReduction="20000"/>
          </a:bodyPr>
          <a:lstStyle/>
          <a:p>
            <a:r>
              <a:rPr lang="en-US" sz="3100" dirty="0" smtClean="0"/>
              <a:t>Please pose your questions to your local Fukuda Denshi USA representative:</a:t>
            </a:r>
          </a:p>
          <a:p>
            <a:pPr marL="800100" lvl="2" indent="0">
              <a:buNone/>
            </a:pPr>
            <a:r>
              <a:rPr lang="en-US" sz="3800" b="1" dirty="0" smtClean="0"/>
              <a:t>Christopher Broadbridge</a:t>
            </a:r>
          </a:p>
          <a:p>
            <a:pPr marL="800100" lvl="2" indent="0">
              <a:buNone/>
            </a:pPr>
            <a:r>
              <a:rPr lang="en-US" sz="3800" b="1" dirty="0" smtClean="0"/>
              <a:t>FUKUDA DENSHI USA, Inc.</a:t>
            </a:r>
          </a:p>
          <a:p>
            <a:pPr marL="800100" lvl="2" indent="0">
              <a:buNone/>
            </a:pPr>
            <a:r>
              <a:rPr lang="en-US" sz="3800" b="1" dirty="0" smtClean="0"/>
              <a:t>Tel: (425) 241-7396</a:t>
            </a:r>
          </a:p>
          <a:p>
            <a:pPr marL="800100" lvl="2" indent="0">
              <a:buNone/>
            </a:pPr>
            <a:r>
              <a:rPr lang="en-US" sz="3800" b="1" dirty="0" smtClean="0"/>
              <a:t>Fax: (425) 556-3213</a:t>
            </a:r>
          </a:p>
          <a:p>
            <a:pPr marL="800100" lvl="2" indent="0">
              <a:buNone/>
            </a:pPr>
            <a:r>
              <a:rPr lang="en-US" sz="3800" b="1" dirty="0" smtClean="0"/>
              <a:t>CBroadbridge@fukuda.com</a:t>
            </a:r>
          </a:p>
          <a:p>
            <a:endParaRPr lang="en-US" sz="3400" dirty="0" smtClean="0"/>
          </a:p>
          <a:p>
            <a:r>
              <a:rPr lang="en-US" sz="3400" dirty="0" smtClean="0"/>
              <a:t>Or contact our customer service at:</a:t>
            </a:r>
          </a:p>
          <a:p>
            <a:pPr marL="800100" lvl="2" indent="0">
              <a:buNone/>
            </a:pPr>
            <a:r>
              <a:rPr lang="en-US" sz="3800" b="1" dirty="0" smtClean="0"/>
              <a:t>Toll Free : 1-800-365-6668</a:t>
            </a:r>
          </a:p>
          <a:p>
            <a:pPr marL="800100" lvl="2" indent="0">
              <a:buNone/>
            </a:pPr>
            <a:r>
              <a:rPr lang="en-US" sz="3800" b="1" dirty="0" smtClean="0"/>
              <a:t>Local : 425-881-7737</a:t>
            </a:r>
          </a:p>
          <a:p>
            <a:pPr marL="800100" lvl="2" indent="0">
              <a:buNone/>
            </a:pPr>
            <a:r>
              <a:rPr lang="en-US" sz="3800" b="1" dirty="0" smtClean="0"/>
              <a:t>Hours: 8:00 AM to 5:00 PM (PST)</a:t>
            </a:r>
          </a:p>
          <a:p>
            <a:endParaRPr lang="en-US" sz="3400" dirty="0" smtClean="0"/>
          </a:p>
          <a:p>
            <a:pPr marL="0" indent="0">
              <a:buNone/>
            </a:pPr>
            <a:endParaRPr lang="en-US" sz="4400" b="1" dirty="0" smtClean="0"/>
          </a:p>
          <a:p>
            <a:endParaRPr lang="en-US" dirty="0"/>
          </a:p>
        </p:txBody>
      </p:sp>
      <p:sp>
        <p:nvSpPr>
          <p:cNvPr id="5" name="Footer Placeholder 4"/>
          <p:cNvSpPr>
            <a:spLocks noGrp="1"/>
          </p:cNvSpPr>
          <p:nvPr>
            <p:ph type="ftr" sz="quarter" idx="11"/>
          </p:nvPr>
        </p:nvSpPr>
        <p:spPr/>
        <p:txBody>
          <a:bodyPr/>
          <a:lstStyle/>
          <a:p>
            <a:r>
              <a:rPr lang="en-US" smtClean="0"/>
              <a:t>Document Number: USRB-0074-00</a:t>
            </a:r>
            <a:endParaRPr lang="en-US"/>
          </a:p>
        </p:txBody>
      </p:sp>
      <p:sp>
        <p:nvSpPr>
          <p:cNvPr id="6" name="Slide Number Placeholder 5"/>
          <p:cNvSpPr>
            <a:spLocks noGrp="1"/>
          </p:cNvSpPr>
          <p:nvPr>
            <p:ph type="sldNum" sz="quarter" idx="12"/>
          </p:nvPr>
        </p:nvSpPr>
        <p:spPr/>
        <p:txBody>
          <a:bodyPr/>
          <a:lstStyle/>
          <a:p>
            <a:fld id="{14B4D2D3-5CFF-4CF0-A10D-918628988EC9}" type="slidenum">
              <a:rPr lang="en-US" smtClean="0"/>
              <a:t>33</a:t>
            </a:fld>
            <a:endParaRPr lang="en-US" dirty="0"/>
          </a:p>
        </p:txBody>
      </p:sp>
      <p:pic>
        <p:nvPicPr>
          <p:cNvPr id="7" name="Picture 3" descr="C:\Users\F_Nakamoto\Desktop\Fumi\logos\fukuda_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06" y="251445"/>
            <a:ext cx="1701822" cy="333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159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Rolling cart</a:t>
            </a:r>
          </a:p>
          <a:p>
            <a:r>
              <a:rPr lang="en-US" sz="2800" dirty="0" smtClean="0"/>
              <a:t>Touch screen</a:t>
            </a:r>
          </a:p>
          <a:p>
            <a:r>
              <a:rPr lang="en-US" sz="2800" dirty="0" smtClean="0"/>
              <a:t>Data transfer: Removable USB</a:t>
            </a:r>
          </a:p>
          <a:p>
            <a:r>
              <a:rPr lang="en-US" sz="2800" dirty="0" smtClean="0"/>
              <a:t>Data storage: 2 USB, 1 SD, internal</a:t>
            </a:r>
          </a:p>
          <a:p>
            <a:endParaRPr lang="en-US" sz="2800" dirty="0" smtClean="0"/>
          </a:p>
        </p:txBody>
      </p:sp>
      <p:sp>
        <p:nvSpPr>
          <p:cNvPr id="4" name="Slide Number Placeholder 3"/>
          <p:cNvSpPr>
            <a:spLocks noGrp="1"/>
          </p:cNvSpPr>
          <p:nvPr>
            <p:ph type="sldNum" sz="quarter" idx="12"/>
          </p:nvPr>
        </p:nvSpPr>
        <p:spPr/>
        <p:txBody>
          <a:bodyPr/>
          <a:lstStyle/>
          <a:p>
            <a:fld id="{657D6291-F6C0-4261-A83E-0BDB20F5CC3B}" type="slidenum">
              <a:rPr lang="en-US" smtClean="0">
                <a:solidFill>
                  <a:srgbClr val="000000"/>
                </a:solidFill>
              </a:rPr>
              <a:pPr/>
              <a:t>4</a:t>
            </a:fld>
            <a:endParaRPr lang="en-US">
              <a:solidFill>
                <a:srgbClr val="000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7000" y="685800"/>
            <a:ext cx="2549569" cy="5841076"/>
          </a:xfrm>
          <a:prstGeom prst="rect">
            <a:avLst/>
          </a:prstGeom>
        </p:spPr>
      </p:pic>
    </p:spTree>
    <p:extLst>
      <p:ext uri="{BB962C8B-B14F-4D97-AF65-F5344CB8AC3E}">
        <p14:creationId xmlns:p14="http://schemas.microsoft.com/office/powerpoint/2010/main" val="3679492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_Nakamoto\Desktop\Fumi\VaSera\VaSera English&amp;Spanish Posters\images\1500A検査風景.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3828" y="153108"/>
            <a:ext cx="5659707" cy="67048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175466" y="3193933"/>
            <a:ext cx="3078562" cy="1735285"/>
            <a:chOff x="2175466" y="3193933"/>
            <a:chExt cx="3078562" cy="1735285"/>
          </a:xfrm>
        </p:grpSpPr>
        <p:sp>
          <p:nvSpPr>
            <p:cNvPr id="4" name="Down Arrow 3"/>
            <p:cNvSpPr/>
            <p:nvPr/>
          </p:nvSpPr>
          <p:spPr>
            <a:xfrm rot="16200000">
              <a:off x="4353483" y="4028673"/>
              <a:ext cx="595745" cy="1205345"/>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sp>
          <p:nvSpPr>
            <p:cNvPr id="7" name="Down Arrow 6"/>
            <p:cNvSpPr/>
            <p:nvPr/>
          </p:nvSpPr>
          <p:spPr>
            <a:xfrm rot="16200000">
              <a:off x="2400601" y="2968798"/>
              <a:ext cx="450275" cy="900545"/>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grpSp>
      <p:sp>
        <p:nvSpPr>
          <p:cNvPr id="8" name="Down Arrow 7"/>
          <p:cNvSpPr/>
          <p:nvPr/>
        </p:nvSpPr>
        <p:spPr>
          <a:xfrm>
            <a:off x="3626119" y="1915855"/>
            <a:ext cx="320417" cy="746593"/>
          </a:xfrm>
          <a:prstGeom prst="downArrow">
            <a:avLst/>
          </a:prstGeom>
          <a:solidFill>
            <a:schemeClr val="accent2"/>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0070C0"/>
              </a:solidFill>
            </a:endParaRPr>
          </a:p>
        </p:txBody>
      </p:sp>
      <p:pic>
        <p:nvPicPr>
          <p:cNvPr id="5123" name="Picture 3" descr="C:\Users\F_Nakamoto\Desktop\Fumi\logos\fukuda_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006" y="251445"/>
            <a:ext cx="2312364" cy="453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66749" y="800784"/>
            <a:ext cx="4895851" cy="92333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smtClean="0">
                <a:solidFill>
                  <a:srgbClr val="000000"/>
                </a:solidFill>
              </a:rPr>
              <a:t>6 ultra-sensitive cuffs (brachia, thighs, ankles)</a:t>
            </a:r>
          </a:p>
          <a:p>
            <a:pPr marL="285750" indent="-285750" fontAlgn="base">
              <a:spcBef>
                <a:spcPct val="0"/>
              </a:spcBef>
              <a:spcAft>
                <a:spcPct val="0"/>
              </a:spcAft>
              <a:buFont typeface="Arial" panose="020B0604020202020204" pitchFamily="34" charset="0"/>
              <a:buChar char="•"/>
            </a:pPr>
            <a:r>
              <a:rPr lang="en-US" dirty="0" smtClean="0">
                <a:solidFill>
                  <a:srgbClr val="000000"/>
                </a:solidFill>
              </a:rPr>
              <a:t>1 heart-sensitive microphone</a:t>
            </a:r>
          </a:p>
          <a:p>
            <a:pPr marL="285750" indent="-285750" fontAlgn="base">
              <a:spcBef>
                <a:spcPct val="0"/>
              </a:spcBef>
              <a:spcAft>
                <a:spcPct val="0"/>
              </a:spcAft>
              <a:buFont typeface="Arial" panose="020B0604020202020204" pitchFamily="34" charset="0"/>
              <a:buChar char="•"/>
            </a:pPr>
            <a:r>
              <a:rPr lang="en-US" dirty="0" smtClean="0">
                <a:solidFill>
                  <a:srgbClr val="000000"/>
                </a:solidFill>
              </a:rPr>
              <a:t>Ankle cushions and wrist cushions</a:t>
            </a:r>
          </a:p>
        </p:txBody>
      </p:sp>
    </p:spTree>
    <p:extLst>
      <p:ext uri="{BB962C8B-B14F-4D97-AF65-F5344CB8AC3E}">
        <p14:creationId xmlns:p14="http://schemas.microsoft.com/office/powerpoint/2010/main" val="2740140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8" y="685800"/>
            <a:ext cx="8229600" cy="1143000"/>
          </a:xfrm>
        </p:spPr>
        <p:txBody>
          <a:bodyPr>
            <a:normAutofit/>
          </a:bodyPr>
          <a:lstStyle/>
          <a:p>
            <a:r>
              <a:rPr lang="en-US" dirty="0" smtClean="0"/>
              <a:t>Characteristics of VaSera Tests</a:t>
            </a:r>
            <a:endParaRPr lang="en-US" sz="4000" dirty="0"/>
          </a:p>
        </p:txBody>
      </p:sp>
      <p:sp>
        <p:nvSpPr>
          <p:cNvPr id="3" name="Content Placeholder 2"/>
          <p:cNvSpPr>
            <a:spLocks noGrp="1"/>
          </p:cNvSpPr>
          <p:nvPr>
            <p:ph idx="1"/>
          </p:nvPr>
        </p:nvSpPr>
        <p:spPr>
          <a:xfrm>
            <a:off x="457200" y="2286000"/>
            <a:ext cx="8229600" cy="4038600"/>
          </a:xfrm>
        </p:spPr>
        <p:txBody>
          <a:bodyPr>
            <a:normAutofit lnSpcReduction="10000"/>
          </a:bodyPr>
          <a:lstStyle/>
          <a:p>
            <a:r>
              <a:rPr lang="en-US" dirty="0" smtClean="0"/>
              <a:t>Diagnostic</a:t>
            </a:r>
          </a:p>
          <a:p>
            <a:r>
              <a:rPr lang="en-US" dirty="0" smtClean="0"/>
              <a:t>Non-invasive</a:t>
            </a:r>
          </a:p>
          <a:p>
            <a:r>
              <a:rPr lang="en-US" dirty="0" smtClean="0"/>
              <a:t>Validated </a:t>
            </a:r>
            <a:endParaRPr lang="en-US" dirty="0"/>
          </a:p>
          <a:p>
            <a:r>
              <a:rPr lang="en-US" dirty="0" smtClean="0"/>
              <a:t>Reproducible</a:t>
            </a:r>
          </a:p>
          <a:p>
            <a:r>
              <a:rPr lang="en-US" dirty="0" smtClean="0"/>
              <a:t>Sensitive to CV risk</a:t>
            </a:r>
          </a:p>
          <a:p>
            <a:r>
              <a:rPr lang="en-US" dirty="0" smtClean="0"/>
              <a:t>Reimbursed in USA</a:t>
            </a:r>
          </a:p>
          <a:p>
            <a:r>
              <a:rPr lang="en-US" dirty="0" smtClean="0"/>
              <a:t>FDA approved</a:t>
            </a:r>
            <a:endParaRPr lang="en-US" dirty="0"/>
          </a:p>
        </p:txBody>
      </p:sp>
      <p:sp>
        <p:nvSpPr>
          <p:cNvPr id="4" name="Slide Number Placeholder 3"/>
          <p:cNvSpPr>
            <a:spLocks noGrp="1"/>
          </p:cNvSpPr>
          <p:nvPr>
            <p:ph type="sldNum" sz="quarter" idx="12"/>
          </p:nvPr>
        </p:nvSpPr>
        <p:spPr/>
        <p:txBody>
          <a:bodyPr/>
          <a:lstStyle/>
          <a:p>
            <a:fld id="{657D6291-F6C0-4261-A83E-0BDB20F5CC3B}" type="slidenum">
              <a:rPr lang="en-US" smtClean="0">
                <a:solidFill>
                  <a:srgbClr val="000000"/>
                </a:solidFill>
              </a:rPr>
              <a:pPr/>
              <a:t>6</a:t>
            </a:fld>
            <a:endParaRPr lang="en-US">
              <a:solidFill>
                <a:srgbClr val="00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49515"/>
            <a:ext cx="2050661" cy="4698076"/>
          </a:xfrm>
          <a:prstGeom prst="rect">
            <a:avLst/>
          </a:prstGeom>
        </p:spPr>
      </p:pic>
    </p:spTree>
    <p:extLst>
      <p:ext uri="{BB962C8B-B14F-4D97-AF65-F5344CB8AC3E}">
        <p14:creationId xmlns:p14="http://schemas.microsoft.com/office/powerpoint/2010/main" val="51838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225091" y="274638"/>
            <a:ext cx="6316662" cy="1143000"/>
          </a:xfrm>
        </p:spPr>
        <p:txBody>
          <a:bodyPr/>
          <a:lstStyle/>
          <a:p>
            <a:r>
              <a:rPr lang="en-US" altLang="en-US" b="1" dirty="0" smtClean="0"/>
              <a:t>CAVI</a:t>
            </a:r>
            <a:endParaRPr lang="en-US" altLang="en-US" b="1" dirty="0"/>
          </a:p>
        </p:txBody>
      </p:sp>
      <p:sp>
        <p:nvSpPr>
          <p:cNvPr id="53251" name="Rectangle 3"/>
          <p:cNvSpPr>
            <a:spLocks noGrp="1" noChangeArrowheads="1"/>
          </p:cNvSpPr>
          <p:nvPr>
            <p:ph type="body" idx="1"/>
          </p:nvPr>
        </p:nvSpPr>
        <p:spPr>
          <a:xfrm>
            <a:off x="822458" y="1600200"/>
            <a:ext cx="7997691" cy="4525963"/>
          </a:xfrm>
        </p:spPr>
        <p:txBody>
          <a:bodyPr/>
          <a:lstStyle/>
          <a:p>
            <a:pPr marL="0" indent="0">
              <a:buNone/>
            </a:pPr>
            <a:r>
              <a:rPr lang="en-US" altLang="en-US" dirty="0" smtClean="0"/>
              <a:t>A heart-to-ankle measurement:</a:t>
            </a:r>
          </a:p>
          <a:p>
            <a:pPr lvl="2"/>
            <a:r>
              <a:rPr lang="en-US" altLang="en-US" dirty="0" smtClean="0"/>
              <a:t>Direct, single-path from the point of origin</a:t>
            </a:r>
          </a:p>
          <a:p>
            <a:pPr lvl="2"/>
            <a:r>
              <a:rPr lang="en-US" altLang="en-US" dirty="0" smtClean="0"/>
              <a:t>Includes the whole aorta</a:t>
            </a:r>
          </a:p>
          <a:p>
            <a:pPr lvl="2"/>
            <a:endParaRPr lang="en-US" alt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561" y="3124200"/>
            <a:ext cx="4925439" cy="37338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124200"/>
            <a:ext cx="4162426" cy="3729393"/>
          </a:xfrm>
          <a:prstGeom prst="rect">
            <a:avLst/>
          </a:prstGeom>
        </p:spPr>
      </p:pic>
    </p:spTree>
    <p:extLst>
      <p:ext uri="{BB962C8B-B14F-4D97-AF65-F5344CB8AC3E}">
        <p14:creationId xmlns:p14="http://schemas.microsoft.com/office/powerpoint/2010/main" val="1788611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VaSera tests to perform</a:t>
            </a:r>
            <a:endParaRPr lang="en-US" dirty="0"/>
          </a:p>
        </p:txBody>
      </p:sp>
      <p:sp>
        <p:nvSpPr>
          <p:cNvPr id="3" name="Content Placeholder 2"/>
          <p:cNvSpPr>
            <a:spLocks noGrp="1"/>
          </p:cNvSpPr>
          <p:nvPr>
            <p:ph idx="1"/>
          </p:nvPr>
        </p:nvSpPr>
        <p:spPr>
          <a:xfrm>
            <a:off x="457200" y="1935480"/>
            <a:ext cx="8229600" cy="4541520"/>
          </a:xfrm>
        </p:spPr>
        <p:txBody>
          <a:bodyPr>
            <a:normAutofit/>
          </a:bodyPr>
          <a:lstStyle/>
          <a:p>
            <a:pPr marL="514350" indent="-514350">
              <a:buFont typeface="+mj-lt"/>
              <a:buAutoNum type="arabicPeriod"/>
            </a:pPr>
            <a:r>
              <a:rPr lang="en-US" dirty="0" smtClean="0"/>
              <a:t>CAVI test (Cardio-Ankle Vascular Index): </a:t>
            </a:r>
          </a:p>
          <a:p>
            <a:pPr lvl="2"/>
            <a:r>
              <a:rPr lang="en-US" dirty="0" smtClean="0"/>
              <a:t>For arterial stiffness diagnosis ( </a:t>
            </a:r>
            <a:r>
              <a:rPr lang="en-US" dirty="0" smtClean="0">
                <a:sym typeface="Wingdings" pitchFamily="2" charset="2"/>
              </a:rPr>
              <a:t> </a:t>
            </a:r>
            <a:r>
              <a:rPr lang="en-US" dirty="0" smtClean="0"/>
              <a:t>atherosclerosis; CAD)</a:t>
            </a:r>
          </a:p>
          <a:p>
            <a:pPr marL="514350" indent="-514350">
              <a:buFont typeface="+mj-lt"/>
              <a:buAutoNum type="arabicPeriod"/>
            </a:pPr>
            <a:r>
              <a:rPr lang="en-US" dirty="0" smtClean="0"/>
              <a:t>Thigh-cuff test (Cardio-Thigh Vascular Index): </a:t>
            </a:r>
          </a:p>
          <a:p>
            <a:pPr lvl="2"/>
            <a:r>
              <a:rPr lang="en-US" dirty="0" smtClean="0"/>
              <a:t>For arterial stiffness diagnosis ( </a:t>
            </a:r>
            <a:r>
              <a:rPr lang="en-US" dirty="0" smtClean="0">
                <a:sym typeface="Wingdings" pitchFamily="2" charset="2"/>
              </a:rPr>
              <a:t> </a:t>
            </a:r>
            <a:r>
              <a:rPr lang="en-US" dirty="0" smtClean="0"/>
              <a:t>atherosclerosis; CAD)</a:t>
            </a:r>
          </a:p>
          <a:p>
            <a:pPr marL="514350" indent="-514350">
              <a:buFont typeface="+mj-lt"/>
              <a:buAutoNum type="arabicPeriod"/>
            </a:pPr>
            <a:r>
              <a:rPr lang="en-US" dirty="0" smtClean="0"/>
              <a:t>ABI test:</a:t>
            </a:r>
          </a:p>
          <a:p>
            <a:pPr lvl="2"/>
            <a:r>
              <a:rPr lang="en-US" dirty="0" smtClean="0"/>
              <a:t>For peripheral artery disease diagnosis (PAD)</a:t>
            </a:r>
          </a:p>
        </p:txBody>
      </p:sp>
      <p:sp>
        <p:nvSpPr>
          <p:cNvPr id="4" name="Slide Number Placeholder 3"/>
          <p:cNvSpPr>
            <a:spLocks noGrp="1"/>
          </p:cNvSpPr>
          <p:nvPr>
            <p:ph type="sldNum" sz="quarter" idx="12"/>
          </p:nvPr>
        </p:nvSpPr>
        <p:spPr/>
        <p:txBody>
          <a:bodyPr/>
          <a:lstStyle/>
          <a:p>
            <a:fld id="{657D6291-F6C0-4261-A83E-0BDB20F5CC3B}" type="slidenum">
              <a:rPr lang="en-US" smtClean="0">
                <a:solidFill>
                  <a:srgbClr val="000000"/>
                </a:solidFill>
              </a:rPr>
              <a:pPr/>
              <a:t>8</a:t>
            </a:fld>
            <a:endParaRPr lang="en-US">
              <a:solidFill>
                <a:srgbClr val="000000"/>
              </a:solidFill>
            </a:endParaRPr>
          </a:p>
        </p:txBody>
      </p:sp>
    </p:spTree>
    <p:extLst>
      <p:ext uri="{BB962C8B-B14F-4D97-AF65-F5344CB8AC3E}">
        <p14:creationId xmlns:p14="http://schemas.microsoft.com/office/powerpoint/2010/main" val="401388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1066800" y="1752600"/>
            <a:ext cx="7472569" cy="2438400"/>
          </a:xfrm>
        </p:spPr>
        <p:txBody>
          <a:bodyPr>
            <a:normAutofit fontScale="70000" lnSpcReduction="20000"/>
          </a:bodyPr>
          <a:lstStyle/>
          <a:p>
            <a:r>
              <a:rPr lang="en-US" altLang="en-US" dirty="0" smtClean="0"/>
              <a:t>CAVI is a possible predictor of coronary risk; fully automatic.</a:t>
            </a:r>
          </a:p>
          <a:p>
            <a:r>
              <a:rPr lang="en-US" altLang="en-US" dirty="0" smtClean="0"/>
              <a:t>Cardio-thigh stiffness measurements may be as effective as well-measured cfPWV.</a:t>
            </a:r>
          </a:p>
          <a:p>
            <a:r>
              <a:rPr lang="en-US" altLang="en-US" dirty="0" smtClean="0"/>
              <a:t>VaSera ABI’s are automated; easier for clinics to perform.</a:t>
            </a:r>
          </a:p>
          <a:p>
            <a:r>
              <a:rPr lang="en-US" altLang="en-US" dirty="0" smtClean="0"/>
              <a:t>“Clean” brachial waveforms from VaSera may provide data to predict HF</a:t>
            </a:r>
          </a:p>
        </p:txBody>
      </p:sp>
      <p:sp>
        <p:nvSpPr>
          <p:cNvPr id="7" name="Rectangle 2"/>
          <p:cNvSpPr>
            <a:spLocks noGrp="1" noChangeArrowheads="1"/>
          </p:cNvSpPr>
          <p:nvPr>
            <p:ph type="title"/>
          </p:nvPr>
        </p:nvSpPr>
        <p:spPr>
          <a:xfrm>
            <a:off x="1233637" y="847724"/>
            <a:ext cx="6757838" cy="569913"/>
          </a:xfrm>
        </p:spPr>
        <p:txBody>
          <a:bodyPr>
            <a:normAutofit fontScale="90000"/>
          </a:bodyPr>
          <a:lstStyle/>
          <a:p>
            <a:r>
              <a:rPr lang="en-US" altLang="en-US" b="1" dirty="0" smtClean="0"/>
              <a:t>Why do the measurement?</a:t>
            </a:r>
            <a:endParaRPr lang="en-US" altLang="en-US" b="1" dirty="0"/>
          </a:p>
        </p:txBody>
      </p:sp>
    </p:spTree>
    <p:extLst>
      <p:ext uri="{BB962C8B-B14F-4D97-AF65-F5344CB8AC3E}">
        <p14:creationId xmlns:p14="http://schemas.microsoft.com/office/powerpoint/2010/main" val="163413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1457</TotalTime>
  <Words>2870</Words>
  <Application>Microsoft Office PowerPoint</Application>
  <PresentationFormat>On-screen Show (4:3)</PresentationFormat>
  <Paragraphs>322</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Introduction to VaSera for Use in the MESA Study</vt:lpstr>
      <vt:lpstr>Fukuda Denshi</vt:lpstr>
      <vt:lpstr>Fukuda Denshi’s History in Vascular Function Measurement</vt:lpstr>
      <vt:lpstr>PowerPoint Presentation</vt:lpstr>
      <vt:lpstr>PowerPoint Presentation</vt:lpstr>
      <vt:lpstr>Characteristics of VaSera Tests</vt:lpstr>
      <vt:lpstr>CAVI</vt:lpstr>
      <vt:lpstr>VaSera tests to perform</vt:lpstr>
      <vt:lpstr>Why do the measurement?</vt:lpstr>
      <vt:lpstr>PowerPoint Presentation</vt:lpstr>
      <vt:lpstr>CAVI Health Subject Data</vt:lpstr>
      <vt:lpstr>PowerPoint Presentation</vt:lpstr>
      <vt:lpstr>Background</vt:lpstr>
      <vt:lpstr>PowerPoint Presentation</vt:lpstr>
      <vt:lpstr>CAVI</vt:lpstr>
      <vt:lpstr>PowerPoint Presentation</vt:lpstr>
      <vt:lpstr>Performing the Measurement</vt:lpstr>
      <vt:lpstr>Clean Waveforms and Signals</vt:lpstr>
      <vt:lpstr>Always check your PCG signal</vt:lpstr>
      <vt:lpstr>Look at the Brachial Waveforms</vt:lpstr>
      <vt:lpstr>Good Ankle Signal (“foot”/ trough)?</vt:lpstr>
      <vt:lpstr>Movement Artifact Effect</vt:lpstr>
      <vt:lpstr>Arrhythmia Effect</vt:lpstr>
      <vt:lpstr>Measurement Review</vt:lpstr>
      <vt:lpstr>PowerPoint Presentation</vt:lpstr>
      <vt:lpstr>Performing Tests with Thigh Cuffs</vt:lpstr>
      <vt:lpstr>VaSera Data Management for the MESA Study</vt:lpstr>
      <vt:lpstr>Please use these site # assignments</vt:lpstr>
      <vt:lpstr>At each site…</vt:lpstr>
      <vt:lpstr>MESA Central Data Storage Location</vt:lpstr>
      <vt:lpstr>VSS-50 management</vt:lpstr>
      <vt:lpstr>Some Extra Tips</vt:lpstr>
      <vt:lpstr>Let us support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VaSera and the CAVI Measurement</dc:title>
  <dc:creator>Chris</dc:creator>
  <cp:lastModifiedBy>Chris</cp:lastModifiedBy>
  <cp:revision>19</cp:revision>
  <dcterms:created xsi:type="dcterms:W3CDTF">2016-07-21T15:45:40Z</dcterms:created>
  <dcterms:modified xsi:type="dcterms:W3CDTF">2016-07-22T17:10:49Z</dcterms:modified>
</cp:coreProperties>
</file>