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bin" ContentType="application/vnd.openxmlformats-officedocument.presentationml.printerSettings"/>
  <Default Extension="png" ContentType="image/png"/>
  <Default Extension="wdp" ContentType="image/vnd.ms-photo"/>
  <Default Extension="rels" ContentType="application/vnd.openxmlformats-package.relationships+xml"/>
  <Default Extension="gif" ContentType="image/gif"/>
  <Default Extension="AVI"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5443" r:id="rId2"/>
    <p:sldMasterId id="2147485472" r:id="rId3"/>
    <p:sldMasterId id="2147485496" r:id="rId4"/>
    <p:sldMasterId id="2147485508" r:id="rId5"/>
    <p:sldMasterId id="2147485522" r:id="rId6"/>
    <p:sldMasterId id="2147485579" r:id="rId7"/>
    <p:sldMasterId id="2147485609" r:id="rId8"/>
    <p:sldMasterId id="2147485656" r:id="rId9"/>
    <p:sldMasterId id="2147485681" r:id="rId10"/>
    <p:sldMasterId id="2147485694" r:id="rId11"/>
    <p:sldMasterId id="2147485706" r:id="rId12"/>
    <p:sldMasterId id="2147485718" r:id="rId13"/>
    <p:sldMasterId id="2147485744" r:id="rId14"/>
    <p:sldMasterId id="2147485770" r:id="rId15"/>
    <p:sldMasterId id="2147485782" r:id="rId16"/>
  </p:sldMasterIdLst>
  <p:notesMasterIdLst>
    <p:notesMasterId r:id="rId91"/>
  </p:notesMasterIdLst>
  <p:handoutMasterIdLst>
    <p:handoutMasterId r:id="rId92"/>
  </p:handoutMasterIdLst>
  <p:sldIdLst>
    <p:sldId id="583" r:id="rId17"/>
    <p:sldId id="1121" r:id="rId18"/>
    <p:sldId id="1122" r:id="rId19"/>
    <p:sldId id="1123" r:id="rId20"/>
    <p:sldId id="1124" r:id="rId21"/>
    <p:sldId id="1126" r:id="rId22"/>
    <p:sldId id="1128" r:id="rId23"/>
    <p:sldId id="1129" r:id="rId24"/>
    <p:sldId id="1135" r:id="rId25"/>
    <p:sldId id="1136" r:id="rId26"/>
    <p:sldId id="1137" r:id="rId27"/>
    <p:sldId id="1138" r:id="rId28"/>
    <p:sldId id="1139" r:id="rId29"/>
    <p:sldId id="1140" r:id="rId30"/>
    <p:sldId id="1141" r:id="rId31"/>
    <p:sldId id="1142" r:id="rId32"/>
    <p:sldId id="1143" r:id="rId33"/>
    <p:sldId id="1144" r:id="rId34"/>
    <p:sldId id="1145" r:id="rId35"/>
    <p:sldId id="1146" r:id="rId36"/>
    <p:sldId id="1169" r:id="rId37"/>
    <p:sldId id="1148" r:id="rId38"/>
    <p:sldId id="1149" r:id="rId39"/>
    <p:sldId id="1150" r:id="rId40"/>
    <p:sldId id="1151" r:id="rId41"/>
    <p:sldId id="1152" r:id="rId42"/>
    <p:sldId id="1154" r:id="rId43"/>
    <p:sldId id="1155" r:id="rId44"/>
    <p:sldId id="1156" r:id="rId45"/>
    <p:sldId id="1157" r:id="rId46"/>
    <p:sldId id="1161" r:id="rId47"/>
    <p:sldId id="1162" r:id="rId48"/>
    <p:sldId id="1163" r:id="rId49"/>
    <p:sldId id="1164" r:id="rId50"/>
    <p:sldId id="1165" r:id="rId51"/>
    <p:sldId id="1166" r:id="rId52"/>
    <p:sldId id="1167" r:id="rId53"/>
    <p:sldId id="1168" r:id="rId54"/>
    <p:sldId id="1170" r:id="rId55"/>
    <p:sldId id="1132" r:id="rId56"/>
    <p:sldId id="1133" r:id="rId57"/>
    <p:sldId id="1053" r:id="rId58"/>
    <p:sldId id="996" r:id="rId59"/>
    <p:sldId id="1115" r:id="rId60"/>
    <p:sldId id="1039" r:id="rId61"/>
    <p:sldId id="1106" r:id="rId62"/>
    <p:sldId id="1107" r:id="rId63"/>
    <p:sldId id="1085" r:id="rId64"/>
    <p:sldId id="1086" r:id="rId65"/>
    <p:sldId id="1087" r:id="rId66"/>
    <p:sldId id="1088" r:id="rId67"/>
    <p:sldId id="1084" r:id="rId68"/>
    <p:sldId id="1108" r:id="rId69"/>
    <p:sldId id="1109" r:id="rId70"/>
    <p:sldId id="1065" r:id="rId71"/>
    <p:sldId id="1066" r:id="rId72"/>
    <p:sldId id="1067" r:id="rId73"/>
    <p:sldId id="1068" r:id="rId74"/>
    <p:sldId id="1036" r:id="rId75"/>
    <p:sldId id="1037" r:id="rId76"/>
    <p:sldId id="1100" r:id="rId77"/>
    <p:sldId id="1111" r:id="rId78"/>
    <p:sldId id="1104" r:id="rId79"/>
    <p:sldId id="1112" r:id="rId80"/>
    <p:sldId id="1054" r:id="rId81"/>
    <p:sldId id="1113" r:id="rId82"/>
    <p:sldId id="1114" r:id="rId83"/>
    <p:sldId id="1056" r:id="rId84"/>
    <p:sldId id="1045" r:id="rId85"/>
    <p:sldId id="1047" r:id="rId86"/>
    <p:sldId id="1051" r:id="rId87"/>
    <p:sldId id="1052" r:id="rId88"/>
    <p:sldId id="1131" r:id="rId89"/>
    <p:sldId id="1050" r:id="rId90"/>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FF0B"/>
    <a:srgbClr val="0000FF"/>
    <a:srgbClr val="00009A"/>
    <a:srgbClr val="80FF00"/>
    <a:srgbClr val="FF9900"/>
    <a:srgbClr val="FFFF99"/>
    <a:srgbClr val="99FF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2208" y="-9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2" d="100"/>
          <a:sy n="82" d="100"/>
        </p:scale>
        <p:origin x="-3084"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70" Type="http://schemas.openxmlformats.org/officeDocument/2006/relationships/slide" Target="slides/slide54.xml"/><Relationship Id="rId71" Type="http://schemas.openxmlformats.org/officeDocument/2006/relationships/slide" Target="slides/slide55.xml"/><Relationship Id="rId72" Type="http://schemas.openxmlformats.org/officeDocument/2006/relationships/slide" Target="slides/slide56.xml"/><Relationship Id="rId73" Type="http://schemas.openxmlformats.org/officeDocument/2006/relationships/slide" Target="slides/slide57.xml"/><Relationship Id="rId74" Type="http://schemas.openxmlformats.org/officeDocument/2006/relationships/slide" Target="slides/slide58.xml"/><Relationship Id="rId75" Type="http://schemas.openxmlformats.org/officeDocument/2006/relationships/slide" Target="slides/slide59.xml"/><Relationship Id="rId76" Type="http://schemas.openxmlformats.org/officeDocument/2006/relationships/slide" Target="slides/slide60.xml"/><Relationship Id="rId77" Type="http://schemas.openxmlformats.org/officeDocument/2006/relationships/slide" Target="slides/slide61.xml"/><Relationship Id="rId78" Type="http://schemas.openxmlformats.org/officeDocument/2006/relationships/slide" Target="slides/slide62.xml"/><Relationship Id="rId79" Type="http://schemas.openxmlformats.org/officeDocument/2006/relationships/slide" Target="slides/slide63.xml"/><Relationship Id="rId90" Type="http://schemas.openxmlformats.org/officeDocument/2006/relationships/slide" Target="slides/slide74.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slide" Target="slides/slide51.xml"/><Relationship Id="rId68" Type="http://schemas.openxmlformats.org/officeDocument/2006/relationships/slide" Target="slides/slide52.xml"/><Relationship Id="rId69" Type="http://schemas.openxmlformats.org/officeDocument/2006/relationships/slide" Target="slides/slide53.xml"/><Relationship Id="rId80" Type="http://schemas.openxmlformats.org/officeDocument/2006/relationships/slide" Target="slides/slide64.xml"/><Relationship Id="rId81" Type="http://schemas.openxmlformats.org/officeDocument/2006/relationships/slide" Target="slides/slide65.xml"/><Relationship Id="rId82" Type="http://schemas.openxmlformats.org/officeDocument/2006/relationships/slide" Target="slides/slide66.xml"/><Relationship Id="rId83" Type="http://schemas.openxmlformats.org/officeDocument/2006/relationships/slide" Target="slides/slide67.xml"/><Relationship Id="rId84" Type="http://schemas.openxmlformats.org/officeDocument/2006/relationships/slide" Target="slides/slide68.xml"/><Relationship Id="rId85" Type="http://schemas.openxmlformats.org/officeDocument/2006/relationships/slide" Target="slides/slide69.xml"/><Relationship Id="rId86" Type="http://schemas.openxmlformats.org/officeDocument/2006/relationships/slide" Target="slides/slide70.xml"/><Relationship Id="rId87" Type="http://schemas.openxmlformats.org/officeDocument/2006/relationships/slide" Target="slides/slide71.xml"/><Relationship Id="rId88" Type="http://schemas.openxmlformats.org/officeDocument/2006/relationships/slide" Target="slides/slide72.xml"/><Relationship Id="rId89" Type="http://schemas.openxmlformats.org/officeDocument/2006/relationships/slide" Target="slides/slide7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99189005868648"/>
          <c:y val="0.0411339873499419"/>
          <c:w val="0.881991211772686"/>
          <c:h val="0.795216212727507"/>
        </c:manualLayout>
      </c:layout>
      <c:barChart>
        <c:barDir val="col"/>
        <c:grouping val="clustered"/>
        <c:varyColors val="0"/>
        <c:ser>
          <c:idx val="0"/>
          <c:order val="0"/>
          <c:tx>
            <c:strRef>
              <c:f>Sheet1!$B$1</c:f>
              <c:strCache>
                <c:ptCount val="1"/>
                <c:pt idx="0">
                  <c:v>Series 1</c:v>
                </c:pt>
              </c:strCache>
            </c:strRef>
          </c:tx>
          <c:spPr>
            <a:solidFill>
              <a:srgbClr val="C00000"/>
            </a:solidFill>
          </c:spPr>
          <c:invertIfNegative val="0"/>
          <c:dLbls>
            <c:showLegendKey val="0"/>
            <c:showVal val="1"/>
            <c:showCatName val="0"/>
            <c:showSerName val="0"/>
            <c:showPercent val="0"/>
            <c:showBubbleSize val="0"/>
            <c:showLeaderLines val="0"/>
          </c:dLbls>
          <c:cat>
            <c:numRef>
              <c:f>Sheet1!$A$2:$A$16</c:f>
              <c:numCache>
                <c:formatCode>General</c:formatCode>
                <c:ptCount val="15"/>
                <c:pt idx="0">
                  <c:v>2002.0</c:v>
                </c:pt>
                <c:pt idx="1">
                  <c:v>2003.0</c:v>
                </c:pt>
                <c:pt idx="2">
                  <c:v>2004.0</c:v>
                </c:pt>
                <c:pt idx="3">
                  <c:v>2005.0</c:v>
                </c:pt>
                <c:pt idx="4">
                  <c:v>2006.0</c:v>
                </c:pt>
                <c:pt idx="5">
                  <c:v>2007.0</c:v>
                </c:pt>
                <c:pt idx="6">
                  <c:v>2008.0</c:v>
                </c:pt>
                <c:pt idx="7">
                  <c:v>2009.0</c:v>
                </c:pt>
                <c:pt idx="8">
                  <c:v>2010.0</c:v>
                </c:pt>
                <c:pt idx="9">
                  <c:v>2011.0</c:v>
                </c:pt>
                <c:pt idx="10">
                  <c:v>2012.0</c:v>
                </c:pt>
                <c:pt idx="11">
                  <c:v>2013.0</c:v>
                </c:pt>
                <c:pt idx="12">
                  <c:v>2014.0</c:v>
                </c:pt>
                <c:pt idx="13">
                  <c:v>2015.0</c:v>
                </c:pt>
                <c:pt idx="14">
                  <c:v>2016.0</c:v>
                </c:pt>
              </c:numCache>
            </c:numRef>
          </c:cat>
          <c:val>
            <c:numRef>
              <c:f>Sheet1!$B$2:$B$16</c:f>
              <c:numCache>
                <c:formatCode>General</c:formatCode>
                <c:ptCount val="15"/>
                <c:pt idx="0">
                  <c:v>1.0</c:v>
                </c:pt>
                <c:pt idx="1">
                  <c:v>1.0</c:v>
                </c:pt>
                <c:pt idx="2">
                  <c:v>3.0</c:v>
                </c:pt>
                <c:pt idx="3">
                  <c:v>13.0</c:v>
                </c:pt>
                <c:pt idx="4">
                  <c:v>34.0</c:v>
                </c:pt>
                <c:pt idx="5">
                  <c:v>33.0</c:v>
                </c:pt>
                <c:pt idx="6">
                  <c:v>73.0</c:v>
                </c:pt>
                <c:pt idx="7">
                  <c:v>84.0</c:v>
                </c:pt>
                <c:pt idx="8">
                  <c:v>85.0</c:v>
                </c:pt>
                <c:pt idx="9">
                  <c:v>97.0</c:v>
                </c:pt>
                <c:pt idx="10">
                  <c:v>97.0</c:v>
                </c:pt>
                <c:pt idx="11">
                  <c:v>126.0</c:v>
                </c:pt>
                <c:pt idx="12">
                  <c:v>150.0</c:v>
                </c:pt>
                <c:pt idx="13">
                  <c:v>167.0</c:v>
                </c:pt>
                <c:pt idx="14">
                  <c:v>93.0</c:v>
                </c:pt>
              </c:numCache>
            </c:numRef>
          </c:val>
        </c:ser>
        <c:ser>
          <c:idx val="1"/>
          <c:order val="1"/>
          <c:tx>
            <c:strRef>
              <c:f>Sheet1!$C$1</c:f>
              <c:strCache>
                <c:ptCount val="1"/>
                <c:pt idx="0">
                  <c:v>Series 2</c:v>
                </c:pt>
              </c:strCache>
            </c:strRef>
          </c:tx>
          <c:invertIfNegative val="0"/>
          <c:cat>
            <c:numRef>
              <c:f>Sheet1!$A$2:$A$16</c:f>
              <c:numCache>
                <c:formatCode>General</c:formatCode>
                <c:ptCount val="15"/>
                <c:pt idx="0">
                  <c:v>2002.0</c:v>
                </c:pt>
                <c:pt idx="1">
                  <c:v>2003.0</c:v>
                </c:pt>
                <c:pt idx="2">
                  <c:v>2004.0</c:v>
                </c:pt>
                <c:pt idx="3">
                  <c:v>2005.0</c:v>
                </c:pt>
                <c:pt idx="4">
                  <c:v>2006.0</c:v>
                </c:pt>
                <c:pt idx="5">
                  <c:v>2007.0</c:v>
                </c:pt>
                <c:pt idx="6">
                  <c:v>2008.0</c:v>
                </c:pt>
                <c:pt idx="7">
                  <c:v>2009.0</c:v>
                </c:pt>
                <c:pt idx="8">
                  <c:v>2010.0</c:v>
                </c:pt>
                <c:pt idx="9">
                  <c:v>2011.0</c:v>
                </c:pt>
                <c:pt idx="10">
                  <c:v>2012.0</c:v>
                </c:pt>
                <c:pt idx="11">
                  <c:v>2013.0</c:v>
                </c:pt>
                <c:pt idx="12">
                  <c:v>2014.0</c:v>
                </c:pt>
                <c:pt idx="13">
                  <c:v>2015.0</c:v>
                </c:pt>
                <c:pt idx="14">
                  <c:v>2016.0</c:v>
                </c:pt>
              </c:numCache>
            </c:numRef>
          </c:cat>
          <c:val>
            <c:numRef>
              <c:f>Sheet1!$C$2:$C$16</c:f>
              <c:numCache>
                <c:formatCode>General</c:formatCode>
                <c:ptCount val="15"/>
              </c:numCache>
            </c:numRef>
          </c:val>
        </c:ser>
        <c:dLbls>
          <c:showLegendKey val="0"/>
          <c:showVal val="0"/>
          <c:showCatName val="0"/>
          <c:showSerName val="0"/>
          <c:showPercent val="0"/>
          <c:showBubbleSize val="0"/>
        </c:dLbls>
        <c:gapWidth val="75"/>
        <c:axId val="2147338472"/>
        <c:axId val="2147331576"/>
      </c:barChart>
      <c:catAx>
        <c:axId val="2147338472"/>
        <c:scaling>
          <c:orientation val="minMax"/>
        </c:scaling>
        <c:delete val="0"/>
        <c:axPos val="b"/>
        <c:numFmt formatCode="General" sourceLinked="1"/>
        <c:majorTickMark val="none"/>
        <c:minorTickMark val="none"/>
        <c:tickLblPos val="nextTo"/>
        <c:crossAx val="2147331576"/>
        <c:crosses val="autoZero"/>
        <c:auto val="1"/>
        <c:lblAlgn val="ctr"/>
        <c:lblOffset val="100"/>
        <c:noMultiLvlLbl val="0"/>
      </c:catAx>
      <c:valAx>
        <c:axId val="2147331576"/>
        <c:scaling>
          <c:orientation val="minMax"/>
        </c:scaling>
        <c:delete val="0"/>
        <c:axPos val="l"/>
        <c:majorGridlines/>
        <c:numFmt formatCode="General" sourceLinked="1"/>
        <c:majorTickMark val="none"/>
        <c:minorTickMark val="none"/>
        <c:tickLblPos val="nextTo"/>
        <c:spPr>
          <a:ln w="9525">
            <a:noFill/>
          </a:ln>
        </c:spPr>
        <c:crossAx val="21473384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8530"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Arial" charset="0"/>
                <a:ea typeface="+mn-ea"/>
                <a:cs typeface="+mn-cs"/>
              </a:defRPr>
            </a:lvl1pPr>
          </a:lstStyle>
          <a:p>
            <a:pPr>
              <a:defRPr/>
            </a:pPr>
            <a:endParaRPr lang="en-US"/>
          </a:p>
        </p:txBody>
      </p:sp>
      <p:sp>
        <p:nvSpPr>
          <p:cNvPr id="918531" name="Rectangle 3"/>
          <p:cNvSpPr>
            <a:spLocks noGrp="1" noChangeArrowheads="1"/>
          </p:cNvSpPr>
          <p:nvPr>
            <p:ph type="dt" sz="quarter" idx="1"/>
          </p:nvPr>
        </p:nvSpPr>
        <p:spPr bwMode="auto">
          <a:xfrm>
            <a:off x="4143375"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Arial" charset="0"/>
                <a:ea typeface="+mn-ea"/>
                <a:cs typeface="+mn-cs"/>
              </a:defRPr>
            </a:lvl1pPr>
          </a:lstStyle>
          <a:p>
            <a:pPr>
              <a:defRPr/>
            </a:pPr>
            <a:endParaRPr lang="en-US"/>
          </a:p>
        </p:txBody>
      </p:sp>
      <p:sp>
        <p:nvSpPr>
          <p:cNvPr id="918532" name="Rectangle 4"/>
          <p:cNvSpPr>
            <a:spLocks noGrp="1" noChangeArrowheads="1"/>
          </p:cNvSpPr>
          <p:nvPr>
            <p:ph type="ftr" sz="quarter" idx="2"/>
          </p:nvPr>
        </p:nvSpPr>
        <p:spPr bwMode="auto">
          <a:xfrm>
            <a:off x="0" y="9118600"/>
            <a:ext cx="3170238" cy="481013"/>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Arial" charset="0"/>
                <a:ea typeface="+mn-ea"/>
                <a:cs typeface="+mn-cs"/>
              </a:defRPr>
            </a:lvl1pPr>
          </a:lstStyle>
          <a:p>
            <a:pPr>
              <a:defRPr/>
            </a:pPr>
            <a:endParaRPr lang="en-US"/>
          </a:p>
        </p:txBody>
      </p:sp>
      <p:sp>
        <p:nvSpPr>
          <p:cNvPr id="918533" name="Rectangle 5"/>
          <p:cNvSpPr>
            <a:spLocks noGrp="1" noChangeArrowheads="1"/>
          </p:cNvSpPr>
          <p:nvPr>
            <p:ph type="sldNum" sz="quarter" idx="3"/>
          </p:nvPr>
        </p:nvSpPr>
        <p:spPr bwMode="auto">
          <a:xfrm>
            <a:off x="4143375" y="9118600"/>
            <a:ext cx="3170238" cy="481013"/>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fld id="{886E318F-60C7-40BD-9D31-4301B8F2DED9}" type="slidenum">
              <a:rPr lang="en-US" altLang="en-US"/>
              <a:pPr/>
              <a:t>‹#›</a:t>
            </a:fld>
            <a:endParaRPr lang="en-US" altLang="en-US"/>
          </a:p>
        </p:txBody>
      </p:sp>
    </p:spTree>
    <p:extLst>
      <p:ext uri="{BB962C8B-B14F-4D97-AF65-F5344CB8AC3E}">
        <p14:creationId xmlns:p14="http://schemas.microsoft.com/office/powerpoint/2010/main" val="3955066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Arial" charset="0"/>
                <a:ea typeface="+mn-ea"/>
                <a:cs typeface="+mn-cs"/>
              </a:defRPr>
            </a:lvl1pPr>
          </a:lstStyle>
          <a:p>
            <a:pPr>
              <a:defRPr/>
            </a:pPr>
            <a:endParaRPr lang="en-US"/>
          </a:p>
        </p:txBody>
      </p:sp>
      <p:sp>
        <p:nvSpPr>
          <p:cNvPr id="11268"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fld id="{B5CDA635-6C47-4500-B3A2-ED862AD056B1}" type="slidenum">
              <a:rPr lang="en-US" altLang="en-US"/>
              <a:pPr/>
              <a:t>‹#›</a:t>
            </a:fld>
            <a:endParaRPr lang="en-US" altLang="en-US"/>
          </a:p>
        </p:txBody>
      </p:sp>
    </p:spTree>
    <p:extLst>
      <p:ext uri="{BB962C8B-B14F-4D97-AF65-F5344CB8AC3E}">
        <p14:creationId xmlns:p14="http://schemas.microsoft.com/office/powerpoint/2010/main" val="33381531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400">
                <a:solidFill>
                  <a:schemeClr val="tx1"/>
                </a:solidFill>
                <a:latin typeface="Arial" pitchFamily="34" charset="0"/>
                <a:ea typeface="MS PGothic" pitchFamily="34" charset="-128"/>
              </a:defRPr>
            </a:lvl1pPr>
            <a:lvl2pPr marL="742950" indent="-285750" defTabSz="957263" eaLnBrk="0" hangingPunct="0">
              <a:defRPr sz="2400">
                <a:solidFill>
                  <a:schemeClr val="tx1"/>
                </a:solidFill>
                <a:latin typeface="Arial" pitchFamily="34" charset="0"/>
                <a:ea typeface="MS PGothic" pitchFamily="34" charset="-128"/>
              </a:defRPr>
            </a:lvl2pPr>
            <a:lvl3pPr marL="1143000" indent="-228600" defTabSz="957263" eaLnBrk="0" hangingPunct="0">
              <a:defRPr sz="2400">
                <a:solidFill>
                  <a:schemeClr val="tx1"/>
                </a:solidFill>
                <a:latin typeface="Arial" pitchFamily="34" charset="0"/>
                <a:ea typeface="MS PGothic" pitchFamily="34" charset="-128"/>
              </a:defRPr>
            </a:lvl3pPr>
            <a:lvl4pPr marL="1600200" indent="-228600" defTabSz="957263" eaLnBrk="0" hangingPunct="0">
              <a:defRPr sz="2400">
                <a:solidFill>
                  <a:schemeClr val="tx1"/>
                </a:solidFill>
                <a:latin typeface="Arial" pitchFamily="34" charset="0"/>
                <a:ea typeface="MS PGothic" pitchFamily="34" charset="-128"/>
              </a:defRPr>
            </a:lvl4pPr>
            <a:lvl5pPr marL="2057400" indent="-228600" defTabSz="957263" eaLnBrk="0" hangingPunct="0">
              <a:defRPr sz="2400">
                <a:solidFill>
                  <a:schemeClr val="tx1"/>
                </a:solidFill>
                <a:latin typeface="Arial" pitchFamily="34" charset="0"/>
                <a:ea typeface="MS PGothic" pitchFamily="34" charset="-128"/>
              </a:defRPr>
            </a:lvl5pPr>
            <a:lvl6pPr marL="25146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862D20C1-0520-4684-A50B-8A3D847A0713}" type="slidenum">
              <a:rPr lang="en-US" altLang="en-US" sz="1300"/>
              <a:pPr eaLnBrk="1" hangingPunct="1"/>
              <a:t>1</a:t>
            </a:fld>
            <a:endParaRPr lang="en-US" altLang="en-US" sz="1300"/>
          </a:p>
        </p:txBody>
      </p:sp>
      <p:sp>
        <p:nvSpPr>
          <p:cNvPr id="13314" name="Rectangle 2"/>
          <p:cNvSpPr>
            <a:spLocks noGrp="1" noRot="1" noChangeAspect="1" noChangeArrowheads="1" noTextEdit="1"/>
          </p:cNvSpPr>
          <p:nvPr>
            <p:ph type="sldImg"/>
          </p:nvPr>
        </p:nvSpPr>
        <p:spPr>
          <a:xfrm>
            <a:off x="1258888" y="720725"/>
            <a:ext cx="4800600" cy="3600450"/>
          </a:xfrm>
          <a:ln/>
        </p:spPr>
      </p:sp>
      <p:sp>
        <p:nvSpPr>
          <p:cNvPr id="13315"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736029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1032165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032165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Here’s where you can summarize the background and identify the key question(s) you are going to address;</a:t>
            </a:r>
          </a:p>
          <a:p>
            <a:r>
              <a:rPr lang="en-US" sz="1300" dirty="0"/>
              <a:t>It would be good state “impact”; also remember we have a final slide on impact where you can really reinforce it;</a:t>
            </a:r>
          </a:p>
          <a:p>
            <a:endParaRPr lang="en-US" dirty="0"/>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8765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045252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04730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101907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3736029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31CB03D2-29E6-44A6-BEF2-320E04EE7DF2}" type="slidenum">
              <a:rPr lang="en-US">
                <a:solidFill>
                  <a:srgbClr val="000000"/>
                </a:solidFill>
              </a:rPr>
              <a:pPr/>
              <a:t>21</a:t>
            </a:fld>
            <a:endParaRPr lang="en-US">
              <a:solidFill>
                <a:srgbClr val="000000"/>
              </a:solidFill>
            </a:endParaRPr>
          </a:p>
        </p:txBody>
      </p:sp>
      <p:sp>
        <p:nvSpPr>
          <p:cNvPr id="118787" name="Rectangle 2"/>
          <p:cNvSpPr>
            <a:spLocks noGrp="1" noRot="1" noChangeAspect="1" noChangeArrowheads="1" noTextEdit="1"/>
          </p:cNvSpPr>
          <p:nvPr>
            <p:ph type="sldImg"/>
          </p:nvPr>
        </p:nvSpPr>
        <p:spPr>
          <a:xfrm>
            <a:off x="1180254" y="721402"/>
            <a:ext cx="4958080" cy="3600450"/>
          </a:xfrm>
          <a:ln/>
        </p:spPr>
      </p:sp>
      <p:sp>
        <p:nvSpPr>
          <p:cNvPr id="118788" name="Rectangle 3"/>
          <p:cNvSpPr>
            <a:spLocks noGrp="1" noChangeArrowheads="1"/>
          </p:cNvSpPr>
          <p:nvPr>
            <p:ph type="body" idx="1"/>
          </p:nvPr>
        </p:nvSpPr>
        <p:spPr>
          <a:xfrm>
            <a:off x="731520" y="4561226"/>
            <a:ext cx="5852160" cy="4318573"/>
          </a:xfrm>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2743286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6A7085-76E0-42C0-9CC2-45E4FF7EA09E}" type="slidenum">
              <a:rPr lang="en-US">
                <a:solidFill>
                  <a:prstClr val="black"/>
                </a:solidFill>
                <a:latin typeface="Calibri"/>
              </a:rPr>
              <a:pPr/>
              <a:t>5</a:t>
            </a:fld>
            <a:endParaRPr lang="en-US">
              <a:solidFill>
                <a:prstClr val="black"/>
              </a:solidFill>
              <a:latin typeface="Calibri"/>
            </a:endParaRPr>
          </a:p>
        </p:txBody>
      </p:sp>
      <p:sp>
        <p:nvSpPr>
          <p:cNvPr id="293890" name="Rectangle 2"/>
          <p:cNvSpPr>
            <a:spLocks noGrp="1" noRot="1" noChangeAspect="1" noChangeArrowheads="1" noTextEdit="1"/>
          </p:cNvSpPr>
          <p:nvPr>
            <p:ph type="sldImg"/>
          </p:nvPr>
        </p:nvSpPr>
        <p:spPr>
          <a:xfrm>
            <a:off x="1263650" y="715963"/>
            <a:ext cx="4784725" cy="3587750"/>
          </a:xfrm>
          <a:ln/>
        </p:spPr>
      </p:sp>
      <p:sp>
        <p:nvSpPr>
          <p:cNvPr id="293891" name="Rectangle 3"/>
          <p:cNvSpPr>
            <a:spLocks noGrp="1" noChangeArrowheads="1"/>
          </p:cNvSpPr>
          <p:nvPr>
            <p:ph type="body" idx="1"/>
          </p:nvPr>
        </p:nvSpPr>
        <p:spPr>
          <a:xfrm>
            <a:off x="975915" y="4542843"/>
            <a:ext cx="5363372" cy="4304778"/>
          </a:xfrm>
        </p:spPr>
        <p:txBody>
          <a:bodyPr/>
          <a:lstStyle/>
          <a:p>
            <a:endParaRPr lang="en-US" sz="1500" dirty="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906741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906741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4296" eaLnBrk="0" hangingPunct="0">
              <a:defRPr sz="2400">
                <a:solidFill>
                  <a:schemeClr val="tx1"/>
                </a:solidFill>
                <a:latin typeface="Arial" charset="0"/>
                <a:ea typeface="ＭＳ Ｐゴシック" charset="0"/>
                <a:cs typeface="ＭＳ Ｐゴシック" charset="0"/>
              </a:defRPr>
            </a:lvl1pPr>
            <a:lvl2pPr marL="749952" indent="-288443" defTabSz="974296" eaLnBrk="0" hangingPunct="0">
              <a:defRPr sz="2400">
                <a:solidFill>
                  <a:schemeClr val="tx1"/>
                </a:solidFill>
                <a:latin typeface="Arial" charset="0"/>
                <a:ea typeface="ＭＳ Ｐゴシック" charset="0"/>
              </a:defRPr>
            </a:lvl2pPr>
            <a:lvl3pPr marL="1153773" indent="-230754" defTabSz="974296" eaLnBrk="0" hangingPunct="0">
              <a:defRPr sz="2400">
                <a:solidFill>
                  <a:schemeClr val="tx1"/>
                </a:solidFill>
                <a:latin typeface="Arial" charset="0"/>
                <a:ea typeface="ＭＳ Ｐゴシック" charset="0"/>
              </a:defRPr>
            </a:lvl3pPr>
            <a:lvl4pPr marL="1615282" indent="-230754" defTabSz="974296" eaLnBrk="0" hangingPunct="0">
              <a:defRPr sz="2400">
                <a:solidFill>
                  <a:schemeClr val="tx1"/>
                </a:solidFill>
                <a:latin typeface="Arial" charset="0"/>
                <a:ea typeface="ＭＳ Ｐゴシック" charset="0"/>
              </a:defRPr>
            </a:lvl4pPr>
            <a:lvl5pPr marL="2076790" indent="-230754" defTabSz="974296" eaLnBrk="0" hangingPunct="0">
              <a:defRPr sz="2400">
                <a:solidFill>
                  <a:schemeClr val="tx1"/>
                </a:solidFill>
                <a:latin typeface="Arial" charset="0"/>
                <a:ea typeface="ＭＳ Ｐゴシック" charset="0"/>
              </a:defRPr>
            </a:lvl5pPr>
            <a:lvl6pPr marL="2538300" indent="-230754" defTabSz="974296" eaLnBrk="0" fontAlgn="base" hangingPunct="0">
              <a:spcBef>
                <a:spcPct val="0"/>
              </a:spcBef>
              <a:spcAft>
                <a:spcPct val="0"/>
              </a:spcAft>
              <a:defRPr sz="2400">
                <a:solidFill>
                  <a:schemeClr val="tx1"/>
                </a:solidFill>
                <a:latin typeface="Arial" charset="0"/>
                <a:ea typeface="ＭＳ Ｐゴシック" charset="0"/>
              </a:defRPr>
            </a:lvl6pPr>
            <a:lvl7pPr marL="2999809" indent="-230754" defTabSz="974296" eaLnBrk="0" fontAlgn="base" hangingPunct="0">
              <a:spcBef>
                <a:spcPct val="0"/>
              </a:spcBef>
              <a:spcAft>
                <a:spcPct val="0"/>
              </a:spcAft>
              <a:defRPr sz="2400">
                <a:solidFill>
                  <a:schemeClr val="tx1"/>
                </a:solidFill>
                <a:latin typeface="Arial" charset="0"/>
                <a:ea typeface="ＭＳ Ｐゴシック" charset="0"/>
              </a:defRPr>
            </a:lvl7pPr>
            <a:lvl8pPr marL="3461317" indent="-230754" defTabSz="974296" eaLnBrk="0" fontAlgn="base" hangingPunct="0">
              <a:spcBef>
                <a:spcPct val="0"/>
              </a:spcBef>
              <a:spcAft>
                <a:spcPct val="0"/>
              </a:spcAft>
              <a:defRPr sz="2400">
                <a:solidFill>
                  <a:schemeClr val="tx1"/>
                </a:solidFill>
                <a:latin typeface="Arial" charset="0"/>
                <a:ea typeface="ＭＳ Ｐゴシック" charset="0"/>
              </a:defRPr>
            </a:lvl8pPr>
            <a:lvl9pPr marL="3922826" indent="-230754" defTabSz="97429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A9E317-35E9-E64B-83F9-A65FACBDB575}" type="slidenum">
              <a:rPr lang="en-US" sz="1300">
                <a:solidFill>
                  <a:srgbClr val="000000"/>
                </a:solidFill>
              </a:rPr>
              <a:pPr eaLnBrk="1" hangingPunct="1"/>
              <a:t>25</a:t>
            </a:fld>
            <a:endParaRPr lang="en-US" sz="1300">
              <a:solidFill>
                <a:srgbClr val="000000"/>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4296" eaLnBrk="0" hangingPunct="0">
              <a:defRPr sz="2400">
                <a:solidFill>
                  <a:schemeClr val="tx1"/>
                </a:solidFill>
                <a:latin typeface="Arial" charset="0"/>
                <a:ea typeface="ＭＳ Ｐゴシック" charset="0"/>
                <a:cs typeface="ＭＳ Ｐゴシック" charset="0"/>
              </a:defRPr>
            </a:lvl1pPr>
            <a:lvl2pPr marL="749952" indent="-288443" defTabSz="974296" eaLnBrk="0" hangingPunct="0">
              <a:defRPr sz="2400">
                <a:solidFill>
                  <a:schemeClr val="tx1"/>
                </a:solidFill>
                <a:latin typeface="Arial" charset="0"/>
                <a:ea typeface="ＭＳ Ｐゴシック" charset="0"/>
              </a:defRPr>
            </a:lvl2pPr>
            <a:lvl3pPr marL="1153773" indent="-230754" defTabSz="974296" eaLnBrk="0" hangingPunct="0">
              <a:defRPr sz="2400">
                <a:solidFill>
                  <a:schemeClr val="tx1"/>
                </a:solidFill>
                <a:latin typeface="Arial" charset="0"/>
                <a:ea typeface="ＭＳ Ｐゴシック" charset="0"/>
              </a:defRPr>
            </a:lvl3pPr>
            <a:lvl4pPr marL="1615282" indent="-230754" defTabSz="974296" eaLnBrk="0" hangingPunct="0">
              <a:defRPr sz="2400">
                <a:solidFill>
                  <a:schemeClr val="tx1"/>
                </a:solidFill>
                <a:latin typeface="Arial" charset="0"/>
                <a:ea typeface="ＭＳ Ｐゴシック" charset="0"/>
              </a:defRPr>
            </a:lvl4pPr>
            <a:lvl5pPr marL="2076790" indent="-230754" defTabSz="974296" eaLnBrk="0" hangingPunct="0">
              <a:defRPr sz="2400">
                <a:solidFill>
                  <a:schemeClr val="tx1"/>
                </a:solidFill>
                <a:latin typeface="Arial" charset="0"/>
                <a:ea typeface="ＭＳ Ｐゴシック" charset="0"/>
              </a:defRPr>
            </a:lvl5pPr>
            <a:lvl6pPr marL="2538300" indent="-230754" defTabSz="974296" eaLnBrk="0" fontAlgn="base" hangingPunct="0">
              <a:spcBef>
                <a:spcPct val="0"/>
              </a:spcBef>
              <a:spcAft>
                <a:spcPct val="0"/>
              </a:spcAft>
              <a:defRPr sz="2400">
                <a:solidFill>
                  <a:schemeClr val="tx1"/>
                </a:solidFill>
                <a:latin typeface="Arial" charset="0"/>
                <a:ea typeface="ＭＳ Ｐゴシック" charset="0"/>
              </a:defRPr>
            </a:lvl6pPr>
            <a:lvl7pPr marL="2999809" indent="-230754" defTabSz="974296" eaLnBrk="0" fontAlgn="base" hangingPunct="0">
              <a:spcBef>
                <a:spcPct val="0"/>
              </a:spcBef>
              <a:spcAft>
                <a:spcPct val="0"/>
              </a:spcAft>
              <a:defRPr sz="2400">
                <a:solidFill>
                  <a:schemeClr val="tx1"/>
                </a:solidFill>
                <a:latin typeface="Arial" charset="0"/>
                <a:ea typeface="ＭＳ Ｐゴシック" charset="0"/>
              </a:defRPr>
            </a:lvl7pPr>
            <a:lvl8pPr marL="3461317" indent="-230754" defTabSz="974296" eaLnBrk="0" fontAlgn="base" hangingPunct="0">
              <a:spcBef>
                <a:spcPct val="0"/>
              </a:spcBef>
              <a:spcAft>
                <a:spcPct val="0"/>
              </a:spcAft>
              <a:defRPr sz="2400">
                <a:solidFill>
                  <a:schemeClr val="tx1"/>
                </a:solidFill>
                <a:latin typeface="Arial" charset="0"/>
                <a:ea typeface="ＭＳ Ｐゴシック" charset="0"/>
              </a:defRPr>
            </a:lvl8pPr>
            <a:lvl9pPr marL="3922826" indent="-230754" defTabSz="974296"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A9E317-35E9-E64B-83F9-A65FACBDB575}" type="slidenum">
              <a:rPr lang="en-US" sz="1300">
                <a:solidFill>
                  <a:srgbClr val="000000"/>
                </a:solidFill>
              </a:rPr>
              <a:pPr eaLnBrk="1" hangingPunct="1"/>
              <a:t>26</a:t>
            </a:fld>
            <a:endParaRPr lang="en-US" sz="1300">
              <a:solidFill>
                <a:srgbClr val="000000"/>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78988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5974568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597456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2717169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3168737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3609841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FDB77D-EFF9-48BF-9101-859D22CFE8FF}"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2689230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609841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250264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75C238-AC45-4181-9690-34FD8595C6A7}"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133650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latin typeface="+mn-lt"/>
                <a:ea typeface="+mn-ea"/>
                <a:cs typeface="+mn-cs"/>
              </a:rPr>
              <a:t>Definition of early HF:</a:t>
            </a:r>
            <a:r>
              <a:rPr lang="en-US" sz="1300" dirty="0">
                <a:latin typeface="+mn-lt"/>
                <a:ea typeface="+mn-ea"/>
                <a:cs typeface="+mn-cs"/>
              </a:rPr>
              <a:t> We will define early HF based on the combination of: (1) symptoms and signs of HF and (2) objective abnormalities of cardiac structure and/or function on echocardiography. We will use a HF symptom survey to identify symptoms of HF in study participants. Signs of HF will include 6MWT distance significantly below age- and gender-specific norms; elevated NT-</a:t>
            </a:r>
            <a:r>
              <a:rPr lang="en-US" sz="1300" dirty="0" err="1">
                <a:latin typeface="+mn-lt"/>
                <a:ea typeface="+mn-ea"/>
                <a:cs typeface="+mn-cs"/>
              </a:rPr>
              <a:t>proBNP</a:t>
            </a:r>
            <a:r>
              <a:rPr lang="en-US" sz="1300" dirty="0">
                <a:latin typeface="+mn-lt"/>
                <a:ea typeface="+mn-ea"/>
                <a:cs typeface="+mn-cs"/>
              </a:rPr>
              <a:t>; and echocardiographic signs of HF, including elevated left atrial pressure (E/e’ ratio) or right atrial pressure (size and collapsibility of the inferior vena cava); increased pulmonary artery systolic pressure; and/or reduced cardiac output (estimated using the LV outflow tract velocity-time integral). Abnormalities in cardiac structure and function on echocardiography will include cardiac chamber dilation, LV or RV systolic dysfunction, LV hypertrophy, LV diastolic dysfunction, and/or overt LV systolic dysfunction (</a:t>
            </a:r>
            <a:r>
              <a:rPr lang="en-US" sz="1300" dirty="0" err="1">
                <a:latin typeface="+mn-lt"/>
                <a:ea typeface="+mn-ea"/>
                <a:cs typeface="+mn-cs"/>
              </a:rPr>
              <a:t>i.e</a:t>
            </a:r>
            <a:r>
              <a:rPr lang="en-US" sz="1300" dirty="0">
                <a:latin typeface="+mn-lt"/>
                <a:ea typeface="+mn-ea"/>
                <a:cs typeface="+mn-cs"/>
              </a:rPr>
              <a:t>,. reduced LVEF). We anticipate that participants with early HF have reduced physical activity (measured objectively using </a:t>
            </a:r>
            <a:r>
              <a:rPr lang="en-US" sz="1300" dirty="0" err="1">
                <a:latin typeface="+mn-lt"/>
                <a:ea typeface="+mn-ea"/>
                <a:cs typeface="+mn-cs"/>
              </a:rPr>
              <a:t>accelerometry</a:t>
            </a:r>
            <a:r>
              <a:rPr lang="en-US" sz="1300" dirty="0">
                <a:latin typeface="+mn-lt"/>
                <a:ea typeface="+mn-ea"/>
                <a:cs typeface="+mn-cs"/>
              </a:rPr>
              <a:t>) compared to those without early HF. The CPEX will be performed in 400 participants unselected for early HF (only excluding those with prior hospitalization for HF or ischemic heart disease in prior 6 months), and will be used to verify the diagnosis of early HF. This will allow us to determine the sensitivity and specificity of our symptom/</a:t>
            </a:r>
            <a:r>
              <a:rPr lang="en-US" sz="1300" dirty="0" err="1">
                <a:latin typeface="+mn-lt"/>
                <a:ea typeface="+mn-ea"/>
                <a:cs typeface="+mn-cs"/>
              </a:rPr>
              <a:t>NTproBNP</a:t>
            </a:r>
            <a:r>
              <a:rPr lang="en-US" sz="1300" dirty="0">
                <a:latin typeface="+mn-lt"/>
                <a:ea typeface="+mn-ea"/>
                <a:cs typeface="+mn-cs"/>
              </a:rPr>
              <a:t>/6MWT/echo-based early HF definition. </a:t>
            </a:r>
            <a:endParaRPr lang="en-US" dirty="0"/>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3342940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30867839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400">
                <a:solidFill>
                  <a:schemeClr val="tx1"/>
                </a:solidFill>
                <a:latin typeface="Arial" pitchFamily="34" charset="0"/>
                <a:ea typeface="MS PGothic" pitchFamily="34" charset="-128"/>
              </a:defRPr>
            </a:lvl1pPr>
            <a:lvl2pPr marL="742950" indent="-285750" defTabSz="957263" eaLnBrk="0" hangingPunct="0">
              <a:defRPr sz="2400">
                <a:solidFill>
                  <a:schemeClr val="tx1"/>
                </a:solidFill>
                <a:latin typeface="Arial" pitchFamily="34" charset="0"/>
                <a:ea typeface="MS PGothic" pitchFamily="34" charset="-128"/>
              </a:defRPr>
            </a:lvl2pPr>
            <a:lvl3pPr marL="1143000" indent="-228600" defTabSz="957263" eaLnBrk="0" hangingPunct="0">
              <a:defRPr sz="2400">
                <a:solidFill>
                  <a:schemeClr val="tx1"/>
                </a:solidFill>
                <a:latin typeface="Arial" pitchFamily="34" charset="0"/>
                <a:ea typeface="MS PGothic" pitchFamily="34" charset="-128"/>
              </a:defRPr>
            </a:lvl3pPr>
            <a:lvl4pPr marL="1600200" indent="-228600" defTabSz="957263" eaLnBrk="0" hangingPunct="0">
              <a:defRPr sz="2400">
                <a:solidFill>
                  <a:schemeClr val="tx1"/>
                </a:solidFill>
                <a:latin typeface="Arial" pitchFamily="34" charset="0"/>
                <a:ea typeface="MS PGothic" pitchFamily="34" charset="-128"/>
              </a:defRPr>
            </a:lvl4pPr>
            <a:lvl5pPr marL="2057400" indent="-228600" defTabSz="957263" eaLnBrk="0" hangingPunct="0">
              <a:defRPr sz="2400">
                <a:solidFill>
                  <a:schemeClr val="tx1"/>
                </a:solidFill>
                <a:latin typeface="Arial" pitchFamily="34" charset="0"/>
                <a:ea typeface="MS PGothic" pitchFamily="34" charset="-128"/>
              </a:defRPr>
            </a:lvl5pPr>
            <a:lvl6pPr marL="25146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379ECE0-E36C-407C-8F90-2ABC41BA482C}" type="slidenum">
              <a:rPr lang="en-US" altLang="en-US" sz="1300"/>
              <a:pPr eaLnBrk="1" hangingPunct="1"/>
              <a:t>39</a:t>
            </a:fld>
            <a:endParaRPr lang="en-US" altLang="en-US" sz="13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a:ln/>
        </p:spPr>
      </p:sp>
      <p:sp>
        <p:nvSpPr>
          <p:cNvPr id="1208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1208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A1ACD4BB-768A-4D4E-B2CB-BA2BA9EE753A}" type="slidenum">
              <a:rPr lang="en-US" sz="1300">
                <a:solidFill>
                  <a:prstClr val="black"/>
                </a:solidFill>
              </a:rPr>
              <a:pPr eaLnBrk="1" hangingPunct="1"/>
              <a:t>40</a:t>
            </a:fld>
            <a:endParaRPr lang="en-US" sz="130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a:ln/>
        </p:spPr>
      </p:sp>
      <p:sp>
        <p:nvSpPr>
          <p:cNvPr id="1208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1208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A1ACD4BB-768A-4D4E-B2CB-BA2BA9EE753A}" type="slidenum">
              <a:rPr lang="en-US" sz="1300">
                <a:solidFill>
                  <a:prstClr val="black"/>
                </a:solidFill>
              </a:rPr>
              <a:pPr eaLnBrk="1" hangingPunct="1"/>
              <a:t>41</a:t>
            </a:fld>
            <a:endParaRPr lang="en-US" sz="130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400">
                <a:solidFill>
                  <a:schemeClr val="tx1"/>
                </a:solidFill>
                <a:latin typeface="Arial" pitchFamily="34" charset="0"/>
                <a:ea typeface="MS PGothic" pitchFamily="34" charset="-128"/>
              </a:defRPr>
            </a:lvl1pPr>
            <a:lvl2pPr marL="742950" indent="-285750" defTabSz="957263" eaLnBrk="0" hangingPunct="0">
              <a:defRPr sz="2400">
                <a:solidFill>
                  <a:schemeClr val="tx1"/>
                </a:solidFill>
                <a:latin typeface="Arial" pitchFamily="34" charset="0"/>
                <a:ea typeface="MS PGothic" pitchFamily="34" charset="-128"/>
              </a:defRPr>
            </a:lvl2pPr>
            <a:lvl3pPr marL="1143000" indent="-228600" defTabSz="957263" eaLnBrk="0" hangingPunct="0">
              <a:defRPr sz="2400">
                <a:solidFill>
                  <a:schemeClr val="tx1"/>
                </a:solidFill>
                <a:latin typeface="Arial" pitchFamily="34" charset="0"/>
                <a:ea typeface="MS PGothic" pitchFamily="34" charset="-128"/>
              </a:defRPr>
            </a:lvl3pPr>
            <a:lvl4pPr marL="1600200" indent="-228600" defTabSz="957263" eaLnBrk="0" hangingPunct="0">
              <a:defRPr sz="2400">
                <a:solidFill>
                  <a:schemeClr val="tx1"/>
                </a:solidFill>
                <a:latin typeface="Arial" pitchFamily="34" charset="0"/>
                <a:ea typeface="MS PGothic" pitchFamily="34" charset="-128"/>
              </a:defRPr>
            </a:lvl4pPr>
            <a:lvl5pPr marL="2057400" indent="-228600" defTabSz="957263" eaLnBrk="0" hangingPunct="0">
              <a:defRPr sz="2400">
                <a:solidFill>
                  <a:schemeClr val="tx1"/>
                </a:solidFill>
                <a:latin typeface="Arial" pitchFamily="34" charset="0"/>
                <a:ea typeface="MS PGothic" pitchFamily="34" charset="-128"/>
              </a:defRPr>
            </a:lvl5pPr>
            <a:lvl6pPr marL="25146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379ECE0-E36C-407C-8F90-2ABC41BA482C}" type="slidenum">
              <a:rPr lang="en-US" altLang="en-US" sz="1300"/>
              <a:pPr eaLnBrk="1" hangingPunct="1"/>
              <a:t>42</a:t>
            </a:fld>
            <a:endParaRPr lang="en-US" altLang="en-US"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400">
                <a:solidFill>
                  <a:schemeClr val="tx1"/>
                </a:solidFill>
                <a:latin typeface="Arial" pitchFamily="34" charset="0"/>
                <a:ea typeface="MS PGothic" pitchFamily="34" charset="-128"/>
              </a:defRPr>
            </a:lvl1pPr>
            <a:lvl2pPr marL="742950" indent="-285750" defTabSz="957263" eaLnBrk="0" hangingPunct="0">
              <a:defRPr sz="2400">
                <a:solidFill>
                  <a:schemeClr val="tx1"/>
                </a:solidFill>
                <a:latin typeface="Arial" pitchFamily="34" charset="0"/>
                <a:ea typeface="MS PGothic" pitchFamily="34" charset="-128"/>
              </a:defRPr>
            </a:lvl2pPr>
            <a:lvl3pPr marL="1143000" indent="-228600" defTabSz="957263" eaLnBrk="0" hangingPunct="0">
              <a:defRPr sz="2400">
                <a:solidFill>
                  <a:schemeClr val="tx1"/>
                </a:solidFill>
                <a:latin typeface="Arial" pitchFamily="34" charset="0"/>
                <a:ea typeface="MS PGothic" pitchFamily="34" charset="-128"/>
              </a:defRPr>
            </a:lvl3pPr>
            <a:lvl4pPr marL="1600200" indent="-228600" defTabSz="957263" eaLnBrk="0" hangingPunct="0">
              <a:defRPr sz="2400">
                <a:solidFill>
                  <a:schemeClr val="tx1"/>
                </a:solidFill>
                <a:latin typeface="Arial" pitchFamily="34" charset="0"/>
                <a:ea typeface="MS PGothic" pitchFamily="34" charset="-128"/>
              </a:defRPr>
            </a:lvl4pPr>
            <a:lvl5pPr marL="2057400" indent="-228600" defTabSz="957263" eaLnBrk="0" hangingPunct="0">
              <a:defRPr sz="2400">
                <a:solidFill>
                  <a:schemeClr val="tx1"/>
                </a:solidFill>
                <a:latin typeface="Arial" pitchFamily="34" charset="0"/>
                <a:ea typeface="MS PGothic" pitchFamily="34" charset="-128"/>
              </a:defRPr>
            </a:lvl5pPr>
            <a:lvl6pPr marL="25146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379ECE0-E36C-407C-8F90-2ABC41BA482C}" type="slidenum">
              <a:rPr lang="en-US" altLang="en-US" sz="1300"/>
              <a:pPr eaLnBrk="1" hangingPunct="1"/>
              <a:t>43</a:t>
            </a:fld>
            <a:endParaRPr lang="en-US"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MESA has been so successful and scientifically productive because of the of the high quality of the data you have collected and continue</a:t>
            </a:r>
            <a:r>
              <a:rPr lang="en-US" baseline="0" dirty="0" smtClean="0"/>
              <a:t> to collect.  </a:t>
            </a:r>
            <a:endParaRPr lang="en-US" dirty="0"/>
          </a:p>
        </p:txBody>
      </p:sp>
      <p:sp>
        <p:nvSpPr>
          <p:cNvPr id="4" name="Slide Number Placeholder 3"/>
          <p:cNvSpPr>
            <a:spLocks noGrp="1"/>
          </p:cNvSpPr>
          <p:nvPr>
            <p:ph type="sldNum" sz="quarter" idx="10"/>
          </p:nvPr>
        </p:nvSpPr>
        <p:spPr/>
        <p:txBody>
          <a:bodyPr/>
          <a:lstStyle/>
          <a:p>
            <a:fld id="{22FDB77D-EFF9-48BF-9101-859D22CFE8FF}"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28140477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2400">
                <a:solidFill>
                  <a:schemeClr val="tx1"/>
                </a:solidFill>
                <a:latin typeface="Arial" pitchFamily="34" charset="0"/>
                <a:ea typeface="MS PGothic" pitchFamily="34" charset="-128"/>
              </a:defRPr>
            </a:lvl1pPr>
            <a:lvl2pPr marL="742950" indent="-285750" defTabSz="957263" eaLnBrk="0" hangingPunct="0">
              <a:defRPr sz="2400">
                <a:solidFill>
                  <a:schemeClr val="tx1"/>
                </a:solidFill>
                <a:latin typeface="Arial" pitchFamily="34" charset="0"/>
                <a:ea typeface="MS PGothic" pitchFamily="34" charset="-128"/>
              </a:defRPr>
            </a:lvl2pPr>
            <a:lvl3pPr marL="1143000" indent="-228600" defTabSz="957263" eaLnBrk="0" hangingPunct="0">
              <a:defRPr sz="2400">
                <a:solidFill>
                  <a:schemeClr val="tx1"/>
                </a:solidFill>
                <a:latin typeface="Arial" pitchFamily="34" charset="0"/>
                <a:ea typeface="MS PGothic" pitchFamily="34" charset="-128"/>
              </a:defRPr>
            </a:lvl3pPr>
            <a:lvl4pPr marL="1600200" indent="-228600" defTabSz="957263" eaLnBrk="0" hangingPunct="0">
              <a:defRPr sz="2400">
                <a:solidFill>
                  <a:schemeClr val="tx1"/>
                </a:solidFill>
                <a:latin typeface="Arial" pitchFamily="34" charset="0"/>
                <a:ea typeface="MS PGothic" pitchFamily="34" charset="-128"/>
              </a:defRPr>
            </a:lvl4pPr>
            <a:lvl5pPr marL="2057400" indent="-228600" defTabSz="957263" eaLnBrk="0" hangingPunct="0">
              <a:defRPr sz="2400">
                <a:solidFill>
                  <a:schemeClr val="tx1"/>
                </a:solidFill>
                <a:latin typeface="Arial" pitchFamily="34" charset="0"/>
                <a:ea typeface="MS PGothic" pitchFamily="34" charset="-128"/>
              </a:defRPr>
            </a:lvl5pPr>
            <a:lvl6pPr marL="25146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957263"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C379ECE0-E36C-407C-8F90-2ABC41BA482C}" type="slidenum">
              <a:rPr lang="en-US" altLang="en-US" sz="1300"/>
              <a:pPr eaLnBrk="1" hangingPunct="1"/>
              <a:t>44</a:t>
            </a:fld>
            <a:endParaRPr lang="en-US" altLang="en-US"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82A52718-15AF-2C4F-A43F-375193474108}" type="slidenum">
              <a:rPr lang="en-US" sz="1300">
                <a:solidFill>
                  <a:srgbClr val="000000"/>
                </a:solidFill>
              </a:rPr>
              <a:pPr eaLnBrk="1" hangingPunct="1"/>
              <a:t>45</a:t>
            </a:fld>
            <a:endParaRPr lang="en-US" sz="130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1388C9-B7B0-45DE-989C-5B95A428DE7F}"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4658286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latin typeface="Arial" pitchFamily="34" charset="0"/>
            </a:endParaRPr>
          </a:p>
        </p:txBody>
      </p:sp>
      <p:sp>
        <p:nvSpPr>
          <p:cNvPr id="101380" name="Slide Number Placeholder 3"/>
          <p:cNvSpPr>
            <a:spLocks noGrp="1"/>
          </p:cNvSpPr>
          <p:nvPr>
            <p:ph type="sldNum" sz="quarter" idx="5"/>
          </p:nvPr>
        </p:nvSpPr>
        <p:spPr>
          <a:noFill/>
        </p:spPr>
        <p:txBody>
          <a:bodyPr/>
          <a:lstStyle/>
          <a:p>
            <a:fld id="{E98A8A65-7EEE-4D20-B7C6-40466B1FBB2C}" type="slidenum">
              <a:rPr lang="en-US" smtClean="0">
                <a:solidFill>
                  <a:prstClr val="black"/>
                </a:solidFill>
                <a:latin typeface="Arial" pitchFamily="34" charset="0"/>
              </a:rPr>
              <a:pPr/>
              <a:t>47</a:t>
            </a:fld>
            <a:endParaRPr lang="en-US" smtClean="0">
              <a:solidFill>
                <a:prstClr val="black"/>
              </a:solidFill>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CD8AA80F-BF16-4B47-897D-B58F9B15B2AF}" type="slidenum">
              <a:rPr lang="en-US" smtClean="0">
                <a:solidFill>
                  <a:prstClr val="black"/>
                </a:solidFill>
              </a:rPr>
              <a:pPr/>
              <a:t>48</a:t>
            </a:fld>
            <a:endParaRPr lang="en-US" smtClean="0">
              <a:solidFill>
                <a:prstClr val="black"/>
              </a:solidFill>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CD8AA80F-BF16-4B47-897D-B58F9B15B2AF}" type="slidenum">
              <a:rPr lang="en-US" smtClean="0">
                <a:solidFill>
                  <a:prstClr val="black"/>
                </a:solidFill>
              </a:rPr>
              <a:pPr/>
              <a:t>49</a:t>
            </a:fld>
            <a:endParaRPr lang="en-US" smtClean="0">
              <a:solidFill>
                <a:prstClr val="black"/>
              </a:solidFill>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CD8AA80F-BF16-4B47-897D-B58F9B15B2AF}" type="slidenum">
              <a:rPr lang="en-US" smtClean="0">
                <a:solidFill>
                  <a:prstClr val="black"/>
                </a:solidFill>
              </a:rPr>
              <a:pPr/>
              <a:t>50</a:t>
            </a:fld>
            <a:endParaRPr lang="en-US" smtClean="0">
              <a:solidFill>
                <a:prstClr val="black"/>
              </a:solidFill>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CD8AA80F-BF16-4B47-897D-B58F9B15B2AF}" type="slidenum">
              <a:rPr lang="en-US" smtClean="0">
                <a:solidFill>
                  <a:prstClr val="black"/>
                </a:solidFill>
              </a:rPr>
              <a:pPr/>
              <a:t>51</a:t>
            </a:fld>
            <a:endParaRPr lang="en-US" smtClean="0">
              <a:solidFill>
                <a:prstClr val="black"/>
              </a:solidFill>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1388C9-B7B0-45DE-989C-5B95A428DE7F}"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327859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1388C9-B7B0-45DE-989C-5B95A428DE7F}"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498314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Publications are the primary way we communicate study findings to</a:t>
            </a:r>
            <a:r>
              <a:rPr lang="en-US" baseline="0" dirty="0" smtClean="0"/>
              <a:t> other scientists.  MESA now has over 1,000 publications </a:t>
            </a:r>
            <a:endParaRPr lang="en-US" dirty="0"/>
          </a:p>
        </p:txBody>
      </p:sp>
      <p:sp>
        <p:nvSpPr>
          <p:cNvPr id="4" name="Slide Number Placeholder 3"/>
          <p:cNvSpPr>
            <a:spLocks noGrp="1"/>
          </p:cNvSpPr>
          <p:nvPr>
            <p:ph type="sldNum" sz="quarter" idx="10"/>
          </p:nvPr>
        </p:nvSpPr>
        <p:spPr/>
        <p:txBody>
          <a:bodyPr/>
          <a:lstStyle/>
          <a:p>
            <a:fld id="{476D829D-6F50-6945-B415-7FF26FA4187F}"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25423620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B2374-8EA9-A346-884D-EF093DC4E0D3}" type="slidenum">
              <a:rPr lang="en-US">
                <a:solidFill>
                  <a:prstClr val="black"/>
                </a:solidFill>
                <a:latin typeface="Calibri"/>
              </a:rPr>
              <a:pPr/>
              <a:t>55</a:t>
            </a:fld>
            <a:endParaRPr lang="en-US">
              <a:solidFill>
                <a:prstClr val="black"/>
              </a:solidFill>
              <a:latin typeface="Calibri"/>
            </a:endParaRPr>
          </a:p>
        </p:txBody>
      </p:sp>
      <p:sp>
        <p:nvSpPr>
          <p:cNvPr id="1637378" name="Rectangle 2"/>
          <p:cNvSpPr>
            <a:spLocks noGrp="1" noRot="1" noChangeAspect="1" noChangeArrowheads="1" noTextEdit="1"/>
          </p:cNvSpPr>
          <p:nvPr>
            <p:ph type="sldImg"/>
          </p:nvPr>
        </p:nvSpPr>
        <p:spPr>
          <a:xfrm>
            <a:off x="1178560" y="719763"/>
            <a:ext cx="4958080" cy="3600450"/>
          </a:xfrm>
          <a:ln/>
          <a:extLst>
            <a:ext uri="{FAA26D3D-D897-4be2-8F04-BA451C77F1D7}">
              <ma14:placeholderFlag xmlns:ma14="http://schemas.microsoft.com/office/mac/drawingml/2011/main" val="1"/>
            </a:ext>
          </a:extLst>
        </p:spPr>
      </p:sp>
      <p:sp>
        <p:nvSpPr>
          <p:cNvPr id="1637379" name="Rectangle 3"/>
          <p:cNvSpPr>
            <a:spLocks noGrp="1" noChangeArrowheads="1"/>
          </p:cNvSpPr>
          <p:nvPr>
            <p:ph type="body" idx="1"/>
          </p:nvPr>
        </p:nvSpPr>
        <p:spPr>
          <a:xfrm>
            <a:off x="731520" y="4561226"/>
            <a:ext cx="5852160" cy="4320213"/>
          </a:xfrm>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B2374-8EA9-A346-884D-EF093DC4E0D3}" type="slidenum">
              <a:rPr lang="en-US">
                <a:solidFill>
                  <a:prstClr val="black"/>
                </a:solidFill>
                <a:latin typeface="Calibri"/>
              </a:rPr>
              <a:pPr/>
              <a:t>56</a:t>
            </a:fld>
            <a:endParaRPr lang="en-US">
              <a:solidFill>
                <a:prstClr val="black"/>
              </a:solidFill>
              <a:latin typeface="Calibri"/>
            </a:endParaRPr>
          </a:p>
        </p:txBody>
      </p:sp>
      <p:sp>
        <p:nvSpPr>
          <p:cNvPr id="1637378" name="Rectangle 2"/>
          <p:cNvSpPr>
            <a:spLocks noGrp="1" noRot="1" noChangeAspect="1" noChangeArrowheads="1" noTextEdit="1"/>
          </p:cNvSpPr>
          <p:nvPr>
            <p:ph type="sldImg"/>
          </p:nvPr>
        </p:nvSpPr>
        <p:spPr>
          <a:xfrm>
            <a:off x="1219200" y="720090"/>
            <a:ext cx="4876800" cy="3600450"/>
          </a:xfrm>
          <a:ln/>
          <a:extLst>
            <a:ext uri="{FAA26D3D-D897-4be2-8F04-BA451C77F1D7}">
              <ma14:placeholderFlag xmlns:ma14="http://schemas.microsoft.com/office/mac/drawingml/2011/main" val="1"/>
            </a:ext>
          </a:extLst>
        </p:spPr>
      </p:sp>
      <p:sp>
        <p:nvSpPr>
          <p:cNvPr id="1637379" name="Rectangle 3"/>
          <p:cNvSpPr>
            <a:spLocks noGrp="1" noChangeArrowheads="1"/>
          </p:cNvSpPr>
          <p:nvPr>
            <p:ph type="body" idx="1"/>
          </p:nvPr>
        </p:nvSpPr>
        <p:spPr>
          <a:xfrm>
            <a:off x="731520" y="4561226"/>
            <a:ext cx="5852160" cy="4320213"/>
          </a:xfrm>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B2374-8EA9-A346-884D-EF093DC4E0D3}" type="slidenum">
              <a:rPr lang="en-US">
                <a:solidFill>
                  <a:prstClr val="black"/>
                </a:solidFill>
                <a:latin typeface="Calibri"/>
              </a:rPr>
              <a:pPr/>
              <a:t>57</a:t>
            </a:fld>
            <a:endParaRPr lang="en-US">
              <a:solidFill>
                <a:prstClr val="black"/>
              </a:solidFill>
              <a:latin typeface="Calibri"/>
            </a:endParaRPr>
          </a:p>
        </p:txBody>
      </p:sp>
      <p:sp>
        <p:nvSpPr>
          <p:cNvPr id="1637378" name="Rectangle 2"/>
          <p:cNvSpPr>
            <a:spLocks noGrp="1" noRot="1" noChangeAspect="1" noChangeArrowheads="1" noTextEdit="1"/>
          </p:cNvSpPr>
          <p:nvPr>
            <p:ph type="sldImg"/>
          </p:nvPr>
        </p:nvSpPr>
        <p:spPr>
          <a:xfrm>
            <a:off x="1219200" y="720090"/>
            <a:ext cx="4876800" cy="3600450"/>
          </a:xfrm>
          <a:ln/>
          <a:extLst>
            <a:ext uri="{FAA26D3D-D897-4be2-8F04-BA451C77F1D7}">
              <ma14:placeholderFlag xmlns:ma14="http://schemas.microsoft.com/office/mac/drawingml/2011/main" val="1"/>
            </a:ext>
          </a:extLst>
        </p:spPr>
      </p:sp>
      <p:sp>
        <p:nvSpPr>
          <p:cNvPr id="1637379" name="Rectangle 3"/>
          <p:cNvSpPr>
            <a:spLocks noGrp="1" noChangeArrowheads="1"/>
          </p:cNvSpPr>
          <p:nvPr>
            <p:ph type="body" idx="1"/>
          </p:nvPr>
        </p:nvSpPr>
        <p:spPr>
          <a:xfrm>
            <a:off x="731520" y="4561226"/>
            <a:ext cx="5852160" cy="4320213"/>
          </a:xfrm>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7B2374-8EA9-A346-884D-EF093DC4E0D3}" type="slidenum">
              <a:rPr lang="en-US">
                <a:solidFill>
                  <a:prstClr val="black"/>
                </a:solidFill>
              </a:rPr>
              <a:pPr/>
              <a:t>58</a:t>
            </a:fld>
            <a:endParaRPr lang="en-US">
              <a:solidFill>
                <a:prstClr val="black"/>
              </a:solidFill>
            </a:endParaRPr>
          </a:p>
        </p:txBody>
      </p:sp>
      <p:sp>
        <p:nvSpPr>
          <p:cNvPr id="1637378" name="Rectangle 2"/>
          <p:cNvSpPr>
            <a:spLocks noGrp="1" noRot="1" noChangeAspect="1" noChangeArrowheads="1" noTextEdit="1"/>
          </p:cNvSpPr>
          <p:nvPr>
            <p:ph type="sldImg"/>
          </p:nvPr>
        </p:nvSpPr>
        <p:spPr>
          <a:xfrm>
            <a:off x="1219200" y="720090"/>
            <a:ext cx="4876800" cy="3600450"/>
          </a:xfrm>
          <a:ln/>
          <a:extLst>
            <a:ext uri="{FAA26D3D-D897-4be2-8F04-BA451C77F1D7}">
              <ma14:placeholderFlag xmlns:ma14="http://schemas.microsoft.com/office/mac/drawingml/2011/main" val="1"/>
            </a:ext>
          </a:extLst>
        </p:spPr>
      </p:sp>
      <p:sp>
        <p:nvSpPr>
          <p:cNvPr id="1637379" name="Rectangle 3"/>
          <p:cNvSpPr>
            <a:spLocks noGrp="1" noChangeArrowheads="1"/>
          </p:cNvSpPr>
          <p:nvPr>
            <p:ph type="body" idx="1"/>
          </p:nvPr>
        </p:nvSpPr>
        <p:spPr>
          <a:xfrm>
            <a:off x="731520" y="4561226"/>
            <a:ext cx="5852160" cy="4320213"/>
          </a:xfrm>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35343716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23357857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1388C9-B7B0-45DE-989C-5B95A428DE7F}"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7122392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1388C9-B7B0-45DE-989C-5B95A428DE7F}"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7122392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lvl="1" defTabSz="966612" eaLnBrk="1" fontAlgn="auto" hangingPunct="1">
              <a:spcBef>
                <a:spcPts val="0"/>
              </a:spcBef>
              <a:spcAft>
                <a:spcPts val="0"/>
              </a:spcAft>
              <a:defRPr/>
            </a:pPr>
            <a:r>
              <a:rPr lang="en-US" sz="2500" dirty="0"/>
              <a:t>Phenomapping analysis used 67 continuous quantitative phenotypes to classify patients into 3 distinct groups </a:t>
            </a:r>
          </a:p>
          <a:p>
            <a:endParaRPr lang="en-US" dirty="0"/>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4AAFDDCF-8468-3A41-A06D-D61BBAE920F9}" type="slidenum">
              <a:rPr lang="en-US" sz="1300">
                <a:solidFill>
                  <a:prstClr val="black"/>
                </a:solidFill>
              </a:rPr>
              <a:pPr eaLnBrk="1" hangingPunct="1"/>
              <a:t>69</a:t>
            </a:fld>
            <a:endParaRPr lang="en-US" sz="130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lvl="1" defTabSz="966612" eaLnBrk="1" fontAlgn="auto" hangingPunct="1">
              <a:spcBef>
                <a:spcPts val="0"/>
              </a:spcBef>
              <a:spcAft>
                <a:spcPts val="0"/>
              </a:spcAft>
              <a:defRPr/>
            </a:pPr>
            <a:r>
              <a:rPr lang="en-US" sz="2500" dirty="0"/>
              <a:t>Phenomapping analysis used 67 continuous quantitative phenotypes to classify patients into 3 distinct groups </a:t>
            </a:r>
          </a:p>
          <a:p>
            <a:endParaRPr lang="en-US" dirty="0"/>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4AAFDDCF-8468-3A41-A06D-D61BBAE920F9}" type="slidenum">
              <a:rPr lang="en-US" sz="1300">
                <a:solidFill>
                  <a:prstClr val="black"/>
                </a:solidFill>
              </a:rPr>
              <a:pPr eaLnBrk="1" hangingPunct="1"/>
              <a:t>70</a:t>
            </a:fld>
            <a:endParaRPr lang="en-US" sz="130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21503962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from my 6-month</a:t>
            </a:r>
            <a:r>
              <a:rPr lang="en-US" baseline="0" dirty="0" smtClean="0"/>
              <a:t> thesis presentation</a:t>
            </a:r>
            <a:endParaRPr lang="en-US" dirty="0"/>
          </a:p>
        </p:txBody>
      </p:sp>
      <p:sp>
        <p:nvSpPr>
          <p:cNvPr id="4" name="Slide Number Placeholder 3"/>
          <p:cNvSpPr>
            <a:spLocks noGrp="1"/>
          </p:cNvSpPr>
          <p:nvPr>
            <p:ph type="sldNum" sz="quarter" idx="10"/>
          </p:nvPr>
        </p:nvSpPr>
        <p:spPr/>
        <p:txBody>
          <a:bodyPr/>
          <a:lstStyle/>
          <a:p>
            <a:fld id="{AF631DFC-3656-4B67-997B-271F861FB443}" type="slidenum">
              <a:rPr lang="en-US">
                <a:solidFill>
                  <a:prstClr val="black"/>
                </a:solidFill>
                <a:latin typeface="Calibri"/>
              </a:rPr>
              <a:pPr/>
              <a:t>71</a:t>
            </a:fld>
            <a:endParaRPr lang="en-US">
              <a:solidFill>
                <a:prstClr val="black"/>
              </a:solidFill>
              <a:latin typeface="Calibri"/>
            </a:endParaRPr>
          </a:p>
        </p:txBody>
      </p:sp>
    </p:spTree>
    <p:extLst>
      <p:ext uri="{BB962C8B-B14F-4D97-AF65-F5344CB8AC3E}">
        <p14:creationId xmlns:p14="http://schemas.microsoft.com/office/powerpoint/2010/main" val="26887421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have the number of patients remained at each time point?</a:t>
            </a:r>
            <a:endParaRPr lang="en-US" dirty="0"/>
          </a:p>
        </p:txBody>
      </p:sp>
      <p:sp>
        <p:nvSpPr>
          <p:cNvPr id="4" name="Slide Number Placeholder 3"/>
          <p:cNvSpPr>
            <a:spLocks noGrp="1"/>
          </p:cNvSpPr>
          <p:nvPr>
            <p:ph type="sldNum" sz="quarter" idx="10"/>
          </p:nvPr>
        </p:nvSpPr>
        <p:spPr/>
        <p:txBody>
          <a:bodyPr/>
          <a:lstStyle/>
          <a:p>
            <a:fld id="{AF631DFC-3656-4B67-997B-271F861FB443}" type="slidenum">
              <a:rPr lang="en-US">
                <a:solidFill>
                  <a:prstClr val="black"/>
                </a:solidFill>
                <a:latin typeface="Calibri"/>
              </a:rPr>
              <a:pPr/>
              <a:t>72</a:t>
            </a:fld>
            <a:endParaRPr lang="en-US">
              <a:solidFill>
                <a:prstClr val="black"/>
              </a:solidFill>
              <a:latin typeface="Calibri"/>
            </a:endParaRPr>
          </a:p>
        </p:txBody>
      </p:sp>
    </p:spTree>
    <p:extLst>
      <p:ext uri="{BB962C8B-B14F-4D97-AF65-F5344CB8AC3E}">
        <p14:creationId xmlns:p14="http://schemas.microsoft.com/office/powerpoint/2010/main" val="39663294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887CED49-C449-4D41-B868-685C660F9229}" type="slidenum">
              <a:rPr lang="en-US" sz="1300">
                <a:solidFill>
                  <a:prstClr val="black"/>
                </a:solidFill>
              </a:rPr>
              <a:pPr eaLnBrk="1" hangingPunct="1"/>
              <a:t>74</a:t>
            </a:fld>
            <a:endParaRPr lang="en-US" sz="1300">
              <a:solidFill>
                <a:prstClr val="black"/>
              </a:solidFill>
            </a:endParaRPr>
          </a:p>
        </p:txBody>
      </p:sp>
      <p:sp>
        <p:nvSpPr>
          <p:cNvPr id="106498" name="Rectangle 2"/>
          <p:cNvSpPr>
            <a:spLocks noGrp="1" noRot="1" noChangeAspect="1" noChangeArrowheads="1" noTextEdit="1"/>
          </p:cNvSpPr>
          <p:nvPr>
            <p:ph type="sldImg"/>
          </p:nvPr>
        </p:nvSpPr>
        <p:spPr>
          <a:xfrm>
            <a:off x="1220894" y="721757"/>
            <a:ext cx="4876800" cy="3600450"/>
          </a:xfrm>
          <a:ln/>
        </p:spPr>
      </p:sp>
      <p:sp>
        <p:nvSpPr>
          <p:cNvPr id="106499" name="Rectangle 3"/>
          <p:cNvSpPr>
            <a:spLocks noGrp="1" noChangeArrowheads="1"/>
          </p:cNvSpPr>
          <p:nvPr>
            <p:ph type="body" idx="1"/>
          </p:nvPr>
        </p:nvSpPr>
        <p:spPr>
          <a:xfrm>
            <a:off x="731520" y="4560570"/>
            <a:ext cx="585216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2671908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B7021-353E-4798-90A1-E6BB1525AEEC}"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1875403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13721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en-US"/>
          </a:p>
        </p:txBody>
      </p:sp>
      <p:sp>
        <p:nvSpPr>
          <p:cNvPr id="137220" name="Slide Number Placeholder 3"/>
          <p:cNvSpPr>
            <a:spLocks noGrp="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tabLst>
                <a:tab pos="0" algn="l"/>
                <a:tab pos="966612" algn="l"/>
                <a:tab pos="1933224" algn="l"/>
                <a:tab pos="2899837" algn="l"/>
                <a:tab pos="3866449" algn="l"/>
                <a:tab pos="4833061" algn="l"/>
                <a:tab pos="5799673" algn="l"/>
                <a:tab pos="6766286" algn="l"/>
                <a:tab pos="7732898" algn="l"/>
                <a:tab pos="8699510" algn="l"/>
                <a:tab pos="9666122" algn="l"/>
                <a:tab pos="10632735" algn="l"/>
              </a:tabLst>
              <a:defRPr>
                <a:solidFill>
                  <a:schemeClr val="bg1"/>
                </a:solidFill>
                <a:latin typeface="Arial" charset="0"/>
                <a:ea typeface="ＭＳ Ｐゴシック" charset="0"/>
                <a:cs typeface="ＭＳ Ｐゴシック" charset="0"/>
              </a:defRPr>
            </a:lvl1pPr>
            <a:lvl2pPr marL="785372" indent="-302066" eaLnBrk="0" hangingPunct="0">
              <a:tabLst>
                <a:tab pos="0" algn="l"/>
                <a:tab pos="966612" algn="l"/>
                <a:tab pos="1933224" algn="l"/>
                <a:tab pos="2899837" algn="l"/>
                <a:tab pos="3866449" algn="l"/>
                <a:tab pos="4833061" algn="l"/>
                <a:tab pos="5799673" algn="l"/>
                <a:tab pos="6766286" algn="l"/>
                <a:tab pos="7732898" algn="l"/>
                <a:tab pos="8699510" algn="l"/>
                <a:tab pos="9666122" algn="l"/>
                <a:tab pos="10632735" algn="l"/>
              </a:tabLst>
              <a:defRPr>
                <a:solidFill>
                  <a:schemeClr val="bg1"/>
                </a:solidFill>
                <a:latin typeface="Arial" charset="0"/>
                <a:ea typeface="ＭＳ Ｐゴシック" charset="0"/>
              </a:defRPr>
            </a:lvl2pPr>
            <a:lvl3pPr marL="1208265" indent="-241653" eaLnBrk="0" hangingPunct="0">
              <a:tabLst>
                <a:tab pos="0" algn="l"/>
                <a:tab pos="966612" algn="l"/>
                <a:tab pos="1933224" algn="l"/>
                <a:tab pos="2899837" algn="l"/>
                <a:tab pos="3866449" algn="l"/>
                <a:tab pos="4833061" algn="l"/>
                <a:tab pos="5799673" algn="l"/>
                <a:tab pos="6766286" algn="l"/>
                <a:tab pos="7732898" algn="l"/>
                <a:tab pos="8699510" algn="l"/>
                <a:tab pos="9666122" algn="l"/>
                <a:tab pos="10632735" algn="l"/>
              </a:tabLst>
              <a:defRPr>
                <a:solidFill>
                  <a:schemeClr val="bg1"/>
                </a:solidFill>
                <a:latin typeface="Arial" charset="0"/>
                <a:ea typeface="ＭＳ Ｐゴシック" charset="0"/>
              </a:defRPr>
            </a:lvl3pPr>
            <a:lvl4pPr marL="1691571" indent="-241653" eaLnBrk="0" hangingPunct="0">
              <a:tabLst>
                <a:tab pos="0" algn="l"/>
                <a:tab pos="966612" algn="l"/>
                <a:tab pos="1933224" algn="l"/>
                <a:tab pos="2899837" algn="l"/>
                <a:tab pos="3866449" algn="l"/>
                <a:tab pos="4833061" algn="l"/>
                <a:tab pos="5799673" algn="l"/>
                <a:tab pos="6766286" algn="l"/>
                <a:tab pos="7732898" algn="l"/>
                <a:tab pos="8699510" algn="l"/>
                <a:tab pos="9666122" algn="l"/>
                <a:tab pos="10632735" algn="l"/>
              </a:tabLst>
              <a:defRPr>
                <a:solidFill>
                  <a:schemeClr val="bg1"/>
                </a:solidFill>
                <a:latin typeface="Arial" charset="0"/>
                <a:ea typeface="ＭＳ Ｐゴシック" charset="0"/>
              </a:defRPr>
            </a:lvl4pPr>
            <a:lvl5pPr marL="2174878" indent="-241653" eaLnBrk="0" hangingPunct="0">
              <a:tabLst>
                <a:tab pos="0" algn="l"/>
                <a:tab pos="966612" algn="l"/>
                <a:tab pos="1933224" algn="l"/>
                <a:tab pos="2899837" algn="l"/>
                <a:tab pos="3866449" algn="l"/>
                <a:tab pos="4833061" algn="l"/>
                <a:tab pos="5799673" algn="l"/>
                <a:tab pos="6766286" algn="l"/>
                <a:tab pos="7732898" algn="l"/>
                <a:tab pos="8699510" algn="l"/>
                <a:tab pos="9666122" algn="l"/>
                <a:tab pos="10632735" algn="l"/>
              </a:tabLst>
              <a:defRPr>
                <a:solidFill>
                  <a:schemeClr val="bg1"/>
                </a:solidFill>
                <a:latin typeface="Arial" charset="0"/>
                <a:ea typeface="ＭＳ Ｐゴシック" charset="0"/>
              </a:defRPr>
            </a:lvl5pPr>
            <a:lvl6pPr marL="2658184" indent="-241653" eaLnBrk="0" fontAlgn="base" hangingPunct="0">
              <a:lnSpc>
                <a:spcPct val="93000"/>
              </a:lnSpc>
              <a:spcBef>
                <a:spcPct val="0"/>
              </a:spcBef>
              <a:spcAft>
                <a:spcPct val="0"/>
              </a:spcAft>
              <a:buClr>
                <a:srgbClr val="000000"/>
              </a:buClr>
              <a:buSzPct val="100000"/>
              <a:buFont typeface="Arial" charset="0"/>
              <a:tabLst>
                <a:tab pos="0" algn="l"/>
                <a:tab pos="966612" algn="l"/>
                <a:tab pos="1933224" algn="l"/>
                <a:tab pos="2899837" algn="l"/>
                <a:tab pos="3866449" algn="l"/>
                <a:tab pos="4833061" algn="l"/>
                <a:tab pos="5799673" algn="l"/>
                <a:tab pos="6766286" algn="l"/>
                <a:tab pos="7732898" algn="l"/>
                <a:tab pos="8699510" algn="l"/>
                <a:tab pos="9666122" algn="l"/>
                <a:tab pos="10632735" algn="l"/>
              </a:tabLst>
              <a:defRPr>
                <a:solidFill>
                  <a:schemeClr val="bg1"/>
                </a:solidFill>
                <a:latin typeface="Arial" charset="0"/>
                <a:ea typeface="ＭＳ Ｐゴシック" charset="0"/>
              </a:defRPr>
            </a:lvl6pPr>
            <a:lvl7pPr marL="3141490" indent="-241653" eaLnBrk="0" fontAlgn="base" hangingPunct="0">
              <a:lnSpc>
                <a:spcPct val="93000"/>
              </a:lnSpc>
              <a:spcBef>
                <a:spcPct val="0"/>
              </a:spcBef>
              <a:spcAft>
                <a:spcPct val="0"/>
              </a:spcAft>
              <a:buClr>
                <a:srgbClr val="000000"/>
              </a:buClr>
              <a:buSzPct val="100000"/>
              <a:buFont typeface="Arial" charset="0"/>
              <a:tabLst>
                <a:tab pos="0" algn="l"/>
                <a:tab pos="966612" algn="l"/>
                <a:tab pos="1933224" algn="l"/>
                <a:tab pos="2899837" algn="l"/>
                <a:tab pos="3866449" algn="l"/>
                <a:tab pos="4833061" algn="l"/>
                <a:tab pos="5799673" algn="l"/>
                <a:tab pos="6766286" algn="l"/>
                <a:tab pos="7732898" algn="l"/>
                <a:tab pos="8699510" algn="l"/>
                <a:tab pos="9666122" algn="l"/>
                <a:tab pos="10632735" algn="l"/>
              </a:tabLst>
              <a:defRPr>
                <a:solidFill>
                  <a:schemeClr val="bg1"/>
                </a:solidFill>
                <a:latin typeface="Arial" charset="0"/>
                <a:ea typeface="ＭＳ Ｐゴシック" charset="0"/>
              </a:defRPr>
            </a:lvl7pPr>
            <a:lvl8pPr marL="3624796" indent="-241653" eaLnBrk="0" fontAlgn="base" hangingPunct="0">
              <a:lnSpc>
                <a:spcPct val="93000"/>
              </a:lnSpc>
              <a:spcBef>
                <a:spcPct val="0"/>
              </a:spcBef>
              <a:spcAft>
                <a:spcPct val="0"/>
              </a:spcAft>
              <a:buClr>
                <a:srgbClr val="000000"/>
              </a:buClr>
              <a:buSzPct val="100000"/>
              <a:buFont typeface="Arial" charset="0"/>
              <a:tabLst>
                <a:tab pos="0" algn="l"/>
                <a:tab pos="966612" algn="l"/>
                <a:tab pos="1933224" algn="l"/>
                <a:tab pos="2899837" algn="l"/>
                <a:tab pos="3866449" algn="l"/>
                <a:tab pos="4833061" algn="l"/>
                <a:tab pos="5799673" algn="l"/>
                <a:tab pos="6766286" algn="l"/>
                <a:tab pos="7732898" algn="l"/>
                <a:tab pos="8699510" algn="l"/>
                <a:tab pos="9666122" algn="l"/>
                <a:tab pos="10632735" algn="l"/>
              </a:tabLst>
              <a:defRPr>
                <a:solidFill>
                  <a:schemeClr val="bg1"/>
                </a:solidFill>
                <a:latin typeface="Arial" charset="0"/>
                <a:ea typeface="ＭＳ Ｐゴシック" charset="0"/>
              </a:defRPr>
            </a:lvl8pPr>
            <a:lvl9pPr marL="4108102" indent="-241653" eaLnBrk="0" fontAlgn="base" hangingPunct="0">
              <a:lnSpc>
                <a:spcPct val="93000"/>
              </a:lnSpc>
              <a:spcBef>
                <a:spcPct val="0"/>
              </a:spcBef>
              <a:spcAft>
                <a:spcPct val="0"/>
              </a:spcAft>
              <a:buClr>
                <a:srgbClr val="000000"/>
              </a:buClr>
              <a:buSzPct val="100000"/>
              <a:buFont typeface="Arial" charset="0"/>
              <a:tabLst>
                <a:tab pos="0" algn="l"/>
                <a:tab pos="966612" algn="l"/>
                <a:tab pos="1933224" algn="l"/>
                <a:tab pos="2899837" algn="l"/>
                <a:tab pos="3866449" algn="l"/>
                <a:tab pos="4833061" algn="l"/>
                <a:tab pos="5799673" algn="l"/>
                <a:tab pos="6766286" algn="l"/>
                <a:tab pos="7732898" algn="l"/>
                <a:tab pos="8699510" algn="l"/>
                <a:tab pos="9666122" algn="l"/>
                <a:tab pos="10632735" algn="l"/>
              </a:tabLst>
              <a:defRPr>
                <a:solidFill>
                  <a:schemeClr val="bg1"/>
                </a:solidFill>
                <a:latin typeface="Arial" charset="0"/>
                <a:ea typeface="ＭＳ Ｐゴシック" charset="0"/>
              </a:defRPr>
            </a:lvl9pPr>
          </a:lstStyle>
          <a:p>
            <a:pPr eaLnBrk="1" hangingPunct="1">
              <a:defRPr/>
            </a:pPr>
            <a:fld id="{DE14DF15-A72A-9649-A88F-8E62E588022F}" type="slidenum">
              <a:rPr lang="en-GB" smtClean="0">
                <a:solidFill>
                  <a:srgbClr val="000000"/>
                </a:solidFill>
                <a:cs typeface="Lucida Sans Unicode" charset="0"/>
              </a:rPr>
              <a:pPr eaLnBrk="1" hangingPunct="1">
                <a:defRPr/>
              </a:pPr>
              <a:t>12</a:t>
            </a:fld>
            <a:endParaRPr lang="en-GB" smtClean="0">
              <a:solidFill>
                <a:srgbClr val="000000"/>
              </a:solidFill>
              <a:cs typeface="Lucida Sans Unico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5.png"/><Relationship Id="rId5" Type="http://schemas.openxmlformats.org/officeDocument/2006/relationships/image" Target="../media/image6.gif"/><Relationship Id="rId1" Type="http://schemas.openxmlformats.org/officeDocument/2006/relationships/slideMaster" Target="../slideMasters/slideMaster10.xml"/><Relationship Id="rId2" Type="http://schemas.openxmlformats.org/officeDocument/2006/relationships/image" Target="../media/image4.jpe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Master" Target="../slideMasters/slideMaster10.xml"/><Relationship Id="rId2" Type="http://schemas.openxmlformats.org/officeDocument/2006/relationships/image" Target="../media/image7.jpe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31341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88797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379689-A6B0-439C-B51C-050A7E1E733C}"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8C2BC8B-880D-4E95-BC0A-941A53124D4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20788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79689-A6B0-439C-B51C-050A7E1E733C}"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8C2BC8B-880D-4E95-BC0A-941A53124D4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1265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379689-A6B0-439C-B51C-050A7E1E733C}"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8C2BC8B-880D-4E95-BC0A-941A53124D4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29621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379689-A6B0-439C-B51C-050A7E1E733C}"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8C2BC8B-880D-4E95-BC0A-941A53124D4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825475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379689-A6B0-439C-B51C-050A7E1E733C}"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8C2BC8B-880D-4E95-BC0A-941A53124D4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45655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79689-A6B0-439C-B51C-050A7E1E733C}"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8C2BC8B-880D-4E95-BC0A-941A53124D4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73428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379689-A6B0-439C-B51C-050A7E1E733C}"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8C2BC8B-880D-4E95-BC0A-941A53124D4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37934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79689-A6B0-439C-B51C-050A7E1E733C}"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8C2BC8B-880D-4E95-BC0A-941A53124D4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59091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379689-A6B0-439C-B51C-050A7E1E733C}"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8C2BC8B-880D-4E95-BC0A-941A53124D4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38288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79689-A6B0-439C-B51C-050A7E1E733C}"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8C2BC8B-880D-4E95-BC0A-941A53124D4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1063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5100"/>
            <a:ext cx="2057400" cy="5595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5100"/>
            <a:ext cx="6019800" cy="5595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33576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379689-A6B0-439C-B51C-050A7E1E733C}"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8C2BC8B-880D-4E95-BC0A-941A53124D4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468748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new title bgd large copy.jpg"/>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875" y="0"/>
            <a:ext cx="9159875" cy="6858000"/>
          </a:xfrm>
          <a:prstGeom prst="rect">
            <a:avLst/>
          </a:prstGeom>
        </p:spPr>
      </p:pic>
      <p:sp>
        <p:nvSpPr>
          <p:cNvPr id="10" name="Rectangle 45"/>
          <p:cNvSpPr>
            <a:spLocks noChangeArrowheads="1"/>
          </p:cNvSpPr>
          <p:nvPr userDrawn="1"/>
        </p:nvSpPr>
        <p:spPr bwMode="auto">
          <a:xfrm>
            <a:off x="-6998" y="0"/>
            <a:ext cx="9159876" cy="152400"/>
          </a:xfrm>
          <a:prstGeom prst="rect">
            <a:avLst/>
          </a:prstGeom>
          <a:solidFill>
            <a:srgbClr val="CC0000"/>
          </a:solidFill>
          <a:ln w="9525">
            <a:noFill/>
            <a:miter lim="800000"/>
            <a:headEnd/>
            <a:tailEnd/>
          </a:ln>
          <a:effectLst/>
        </p:spPr>
        <p:txBody>
          <a:bodyPr wrap="none" anchor="ctr"/>
          <a:lstStyle/>
          <a:p>
            <a:pPr defTabSz="457200" fontAlgn="auto">
              <a:spcBef>
                <a:spcPts val="0"/>
              </a:spcBef>
              <a:spcAft>
                <a:spcPts val="0"/>
              </a:spcAft>
              <a:defRPr/>
            </a:pPr>
            <a:endParaRPr lang="en-US" dirty="0">
              <a:solidFill>
                <a:prstClr val="black"/>
              </a:solidFill>
              <a:latin typeface="Arial"/>
              <a:ea typeface="+mn-ea"/>
            </a:endParaRPr>
          </a:p>
        </p:txBody>
      </p:sp>
      <p:sp>
        <p:nvSpPr>
          <p:cNvPr id="11" name="Rectangle 3"/>
          <p:cNvSpPr>
            <a:spLocks noGrp="1" noChangeArrowheads="1"/>
          </p:cNvSpPr>
          <p:nvPr>
            <p:ph type="subTitle" idx="1" hasCustomPrompt="1"/>
          </p:nvPr>
        </p:nvSpPr>
        <p:spPr>
          <a:xfrm>
            <a:off x="1143793" y="381000"/>
            <a:ext cx="6824663" cy="1822450"/>
          </a:xfrm>
          <a:prstGeom prst="rect">
            <a:avLst/>
          </a:prstGeom>
        </p:spPr>
        <p:txBody>
          <a:bodyPr anchor="ctr"/>
          <a:lstStyle>
            <a:lvl1pPr algn="ctr">
              <a:buFontTx/>
              <a:buNone/>
              <a:defRPr sz="3200" baseline="0">
                <a:solidFill>
                  <a:schemeClr val="bg1"/>
                </a:solidFill>
              </a:defRPr>
            </a:lvl1pPr>
          </a:lstStyle>
          <a:p>
            <a:r>
              <a:rPr lang="en-US" dirty="0"/>
              <a:t>Click to</a:t>
            </a:r>
            <a:r>
              <a:rPr lang="en-US" dirty="0" smtClean="0"/>
              <a:t> add title</a:t>
            </a:r>
            <a:endParaRPr lang="en-US" dirty="0"/>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39153" y="6224522"/>
            <a:ext cx="1894128" cy="441614"/>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5697" y="6006580"/>
            <a:ext cx="693291" cy="699537"/>
          </a:xfrm>
          <a:prstGeom prst="rect">
            <a:avLst/>
          </a:prstGeom>
        </p:spPr>
      </p:pic>
    </p:spTree>
    <p:extLst>
      <p:ext uri="{BB962C8B-B14F-4D97-AF65-F5344CB8AC3E}">
        <p14:creationId xmlns:p14="http://schemas.microsoft.com/office/powerpoint/2010/main" val="38210183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buClr>
                <a:srgbClr val="575A5D"/>
              </a:buCl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28"/>
          <p:cNvSpPr>
            <a:spLocks noGrp="1" noChangeArrowheads="1"/>
          </p:cNvSpPr>
          <p:nvPr>
            <p:ph type="sldNum" sz="quarter" idx="4"/>
          </p:nvPr>
        </p:nvSpPr>
        <p:spPr bwMode="auto">
          <a:xfrm>
            <a:off x="482599" y="6384925"/>
            <a:ext cx="5842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Arial" charset="0"/>
                <a:ea typeface="ＭＳ Ｐゴシック" pitchFamily="48" charset="-128"/>
                <a:cs typeface="+mn-cs"/>
              </a:defRPr>
            </a:lvl1pPr>
          </a:lstStyle>
          <a:p>
            <a:pPr>
              <a:defRPr/>
            </a:pPr>
            <a:fld id="{49C0EE74-1F2C-4D2D-91EC-B282DFC749DA}" type="slidenum">
              <a:rPr lang="en-US" smtClean="0">
                <a:solidFill>
                  <a:prstClr val="black"/>
                </a:solidFill>
              </a:rPr>
              <a:pPr>
                <a:defRPr/>
              </a:pPr>
              <a:t>‹#›</a:t>
            </a:fld>
            <a:endParaRPr lang="en-US">
              <a:solidFill>
                <a:prstClr val="black"/>
              </a:solidFill>
            </a:endParaRPr>
          </a:p>
        </p:txBody>
      </p:sp>
      <p:sp>
        <p:nvSpPr>
          <p:cNvPr id="9" name="Rectangle 36"/>
          <p:cNvSpPr>
            <a:spLocks noGrp="1" noChangeArrowheads="1"/>
          </p:cNvSpPr>
          <p:nvPr>
            <p:ph type="title" hasCustomPrompt="1"/>
          </p:nvPr>
        </p:nvSpPr>
        <p:spPr bwMode="auto">
          <a:xfrm>
            <a:off x="421705" y="144463"/>
            <a:ext cx="8294687" cy="846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add title</a:t>
            </a:r>
          </a:p>
        </p:txBody>
      </p:sp>
    </p:spTree>
    <p:extLst>
      <p:ext uri="{BB962C8B-B14F-4D97-AF65-F5344CB8AC3E}">
        <p14:creationId xmlns:p14="http://schemas.microsoft.com/office/powerpoint/2010/main" val="1907982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9C0EE74-1F2C-4D2D-91EC-B282DFC749DA}" type="slidenum">
              <a:rPr lang="en-US" smtClean="0">
                <a:solidFill>
                  <a:prstClr val="black"/>
                </a:solidFill>
              </a:rPr>
              <a:pPr>
                <a:defRPr/>
              </a:pPr>
              <a:t>‹#›</a:t>
            </a:fld>
            <a:endParaRPr lang="en-US">
              <a:solidFill>
                <a:prstClr val="black"/>
              </a:solidFill>
            </a:endParaRPr>
          </a:p>
        </p:txBody>
      </p:sp>
      <p:sp>
        <p:nvSpPr>
          <p:cNvPr id="4" name="Title 3"/>
          <p:cNvSpPr>
            <a:spLocks noGrp="1"/>
          </p:cNvSpPr>
          <p:nvPr>
            <p:ph type="title" hasCustomPrompt="1"/>
          </p:nvPr>
        </p:nvSpPr>
        <p:spPr>
          <a:xfrm>
            <a:off x="422275" y="144463"/>
            <a:ext cx="8294688" cy="846137"/>
          </a:xfrm>
        </p:spPr>
        <p:txBody>
          <a:bodyPr/>
          <a:lstStyle/>
          <a:p>
            <a:r>
              <a:rPr lang="en-US" dirty="0" smtClean="0"/>
              <a:t>Click to add title</a:t>
            </a:r>
            <a:endParaRPr lang="en-US" dirty="0"/>
          </a:p>
        </p:txBody>
      </p:sp>
      <p:sp>
        <p:nvSpPr>
          <p:cNvPr id="6" name="Picture Placeholder 5"/>
          <p:cNvSpPr>
            <a:spLocks noGrp="1"/>
          </p:cNvSpPr>
          <p:nvPr>
            <p:ph type="pic" sz="quarter" idx="11"/>
          </p:nvPr>
        </p:nvSpPr>
        <p:spPr>
          <a:xfrm>
            <a:off x="482600" y="1357313"/>
            <a:ext cx="8234363" cy="4367212"/>
          </a:xfrm>
        </p:spPr>
        <p:txBody>
          <a:bodyPr/>
          <a:lstStyle>
            <a:lvl1pPr>
              <a:buFontTx/>
              <a:buNone/>
              <a:defRPr/>
            </a:lvl1pPr>
          </a:lstStyle>
          <a:p>
            <a:endParaRPr lang="en-US" dirty="0"/>
          </a:p>
        </p:txBody>
      </p:sp>
      <p:sp>
        <p:nvSpPr>
          <p:cNvPr id="8" name="Text Placeholder 7"/>
          <p:cNvSpPr>
            <a:spLocks noGrp="1"/>
          </p:cNvSpPr>
          <p:nvPr>
            <p:ph type="body" sz="quarter" idx="12"/>
          </p:nvPr>
        </p:nvSpPr>
        <p:spPr>
          <a:xfrm>
            <a:off x="482600" y="5854700"/>
            <a:ext cx="8234363" cy="295275"/>
          </a:xfrm>
        </p:spPr>
        <p:txBody>
          <a:bodyPr>
            <a:noAutofit/>
          </a:bodyPr>
          <a:lstStyle>
            <a:lvl1pPr>
              <a:buFontTx/>
              <a:buNone/>
              <a:defRPr sz="1400"/>
            </a:lvl1pPr>
            <a:lvl2pPr>
              <a:defRPr sz="1400"/>
            </a:lvl2pPr>
            <a:lvl3pPr>
              <a:defRPr sz="1400"/>
            </a:lvl3pPr>
            <a:lvl4pPr>
              <a:defRPr sz="1400"/>
            </a:lvl4pPr>
            <a:lvl5pPr>
              <a:defRPr sz="1400"/>
            </a:lvl5pPr>
          </a:lstStyle>
          <a:p>
            <a:pPr lvl="0"/>
            <a:endParaRPr lang="en-US" dirty="0"/>
          </a:p>
        </p:txBody>
      </p:sp>
    </p:spTree>
    <p:extLst>
      <p:ext uri="{BB962C8B-B14F-4D97-AF65-F5344CB8AC3E}">
        <p14:creationId xmlns:p14="http://schemas.microsoft.com/office/powerpoint/2010/main" val="39611090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8"/>
          <p:cNvSpPr>
            <a:spLocks noGrp="1" noChangeArrowheads="1"/>
          </p:cNvSpPr>
          <p:nvPr>
            <p:ph type="sldNum" sz="quarter" idx="10"/>
          </p:nvPr>
        </p:nvSpPr>
        <p:spPr>
          <a:ln/>
        </p:spPr>
        <p:txBody>
          <a:bodyPr/>
          <a:lstStyle>
            <a:lvl1pPr>
              <a:defRPr/>
            </a:lvl1pPr>
          </a:lstStyle>
          <a:p>
            <a:pPr>
              <a:defRPr/>
            </a:pPr>
            <a:fld id="{2A4F199F-5620-4BF4-87B3-75C3427C29EB}"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420538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8"/>
          <p:cNvSpPr>
            <a:spLocks noGrp="1" noChangeArrowheads="1"/>
          </p:cNvSpPr>
          <p:nvPr>
            <p:ph type="sldNum" sz="quarter" idx="10"/>
          </p:nvPr>
        </p:nvSpPr>
        <p:spPr>
          <a:ln/>
        </p:spPr>
        <p:txBody>
          <a:bodyPr/>
          <a:lstStyle>
            <a:lvl1pPr>
              <a:defRPr/>
            </a:lvl1pPr>
          </a:lstStyle>
          <a:p>
            <a:pPr>
              <a:defRPr/>
            </a:pPr>
            <a:fld id="{704163BB-A9E4-45FA-A154-B7168CE6860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33626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13710" y="196347"/>
            <a:ext cx="8229600" cy="72573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8"/>
          <p:cNvSpPr>
            <a:spLocks noGrp="1" noChangeArrowheads="1"/>
          </p:cNvSpPr>
          <p:nvPr>
            <p:ph type="sldNum" sz="quarter" idx="10"/>
          </p:nvPr>
        </p:nvSpPr>
        <p:spPr>
          <a:ln/>
        </p:spPr>
        <p:txBody>
          <a:bodyPr/>
          <a:lstStyle>
            <a:lvl1pPr>
              <a:defRPr/>
            </a:lvl1pPr>
          </a:lstStyle>
          <a:p>
            <a:pPr>
              <a:defRPr/>
            </a:pPr>
            <a:fld id="{50330698-E3C1-4D28-AAE8-F64A5063BE0D}"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414360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28"/>
          <p:cNvSpPr>
            <a:spLocks noGrp="1" noChangeArrowheads="1"/>
          </p:cNvSpPr>
          <p:nvPr>
            <p:ph type="sldNum" sz="quarter" idx="10"/>
          </p:nvPr>
        </p:nvSpPr>
        <p:spPr>
          <a:ln/>
        </p:spPr>
        <p:txBody>
          <a:bodyPr/>
          <a:lstStyle>
            <a:lvl1pPr>
              <a:defRPr/>
            </a:lvl1pPr>
          </a:lstStyle>
          <a:p>
            <a:pPr>
              <a:defRPr/>
            </a:pPr>
            <a:fld id="{87A42AFF-E73B-487B-9783-10FFC85EF67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5632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8"/>
          <p:cNvSpPr>
            <a:spLocks noGrp="1" noChangeArrowheads="1"/>
          </p:cNvSpPr>
          <p:nvPr>
            <p:ph type="sldNum" sz="quarter" idx="10"/>
          </p:nvPr>
        </p:nvSpPr>
        <p:spPr>
          <a:ln/>
        </p:spPr>
        <p:txBody>
          <a:bodyPr/>
          <a:lstStyle>
            <a:lvl1pPr>
              <a:defRPr/>
            </a:lvl1pPr>
          </a:lstStyle>
          <a:p>
            <a:pPr>
              <a:defRPr/>
            </a:pPr>
            <a:fld id="{F06DED65-1D12-479A-8F23-EE0EEE44FA4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109911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5264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252642"/>
            <a:ext cx="5111750" cy="48735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566177"/>
            <a:ext cx="3008313" cy="355998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28"/>
          <p:cNvSpPr>
            <a:spLocks noGrp="1" noChangeArrowheads="1"/>
          </p:cNvSpPr>
          <p:nvPr>
            <p:ph type="sldNum" sz="quarter" idx="10"/>
          </p:nvPr>
        </p:nvSpPr>
        <p:spPr>
          <a:ln/>
        </p:spPr>
        <p:txBody>
          <a:bodyPr/>
          <a:lstStyle>
            <a:lvl1pPr>
              <a:defRPr/>
            </a:lvl1pPr>
          </a:lstStyle>
          <a:p>
            <a:pPr>
              <a:defRPr/>
            </a:pPr>
            <a:fld id="{0C82D15B-4040-4AA2-96A9-33723CFC896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76817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65100"/>
            <a:ext cx="8229600" cy="5595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12425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8" name="Slide Number Placeholder 2"/>
          <p:cNvSpPr>
            <a:spLocks noGrp="1"/>
          </p:cNvSpPr>
          <p:nvPr>
            <p:ph type="sldNum" sz="quarter" idx="10"/>
          </p:nvPr>
        </p:nvSpPr>
        <p:spPr>
          <a:xfrm>
            <a:off x="482599" y="6384925"/>
            <a:ext cx="584200" cy="374650"/>
          </a:xfrm>
        </p:spPr>
        <p:txBody>
          <a:bodyPr/>
          <a:lstStyle/>
          <a:p>
            <a:pPr>
              <a:defRPr/>
            </a:pPr>
            <a:fld id="{49C0EE74-1F2C-4D2D-91EC-B282DFC749DA}" type="slidenum">
              <a:rPr lang="en-US" smtClean="0">
                <a:solidFill>
                  <a:prstClr val="black"/>
                </a:solidFill>
              </a:rPr>
              <a:pPr>
                <a:defRPr/>
              </a:pPr>
              <a:t>‹#›</a:t>
            </a:fld>
            <a:endParaRPr lang="en-US">
              <a:solidFill>
                <a:prstClr val="black"/>
              </a:solidFill>
            </a:endParaRPr>
          </a:p>
        </p:txBody>
      </p:sp>
      <p:pic>
        <p:nvPicPr>
          <p:cNvPr id="10" name="Picture 9" descr="new bgd lrg copy.jpg"/>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9144000" cy="6858000"/>
          </a:xfrm>
          <a:prstGeom prst="rect">
            <a:avLst/>
          </a:prstGeom>
        </p:spPr>
      </p:pic>
      <p:pic>
        <p:nvPicPr>
          <p:cNvPr id="12" name="Picture 15" descr="DHHS Logo"/>
          <p:cNvPicPr>
            <a:picLocks noChangeAspect="1" noChangeArrowheads="1"/>
          </p:cNvPicPr>
          <p:nvPr userDrawn="1"/>
        </p:nvPicPr>
        <p:blipFill>
          <a:blip r:embed="rId4"/>
          <a:srcRect/>
          <a:stretch>
            <a:fillRect/>
          </a:stretch>
        </p:blipFill>
        <p:spPr bwMode="auto">
          <a:xfrm>
            <a:off x="3169327" y="3958755"/>
            <a:ext cx="838154" cy="838156"/>
          </a:xfrm>
          <a:prstGeom prst="rect">
            <a:avLst/>
          </a:prstGeom>
          <a:noFill/>
          <a:ln w="9525">
            <a:noFill/>
            <a:miter lim="800000"/>
            <a:headEnd/>
            <a:tailEnd/>
          </a:ln>
        </p:spPr>
      </p:pic>
      <p:sp>
        <p:nvSpPr>
          <p:cNvPr id="14" name="Rectangle 45"/>
          <p:cNvSpPr>
            <a:spLocks noChangeArrowheads="1"/>
          </p:cNvSpPr>
          <p:nvPr userDrawn="1"/>
        </p:nvSpPr>
        <p:spPr bwMode="auto">
          <a:xfrm>
            <a:off x="0" y="0"/>
            <a:ext cx="9144000" cy="152400"/>
          </a:xfrm>
          <a:prstGeom prst="rect">
            <a:avLst/>
          </a:prstGeom>
          <a:solidFill>
            <a:srgbClr val="CC0000"/>
          </a:solidFill>
          <a:ln w="9525">
            <a:noFill/>
            <a:miter lim="800000"/>
            <a:headEnd/>
            <a:tailEnd/>
          </a:ln>
          <a:effectLst/>
        </p:spPr>
        <p:txBody>
          <a:bodyPr wrap="none" anchor="ctr"/>
          <a:lstStyle/>
          <a:p>
            <a:pPr defTabSz="457200" fontAlgn="auto">
              <a:spcBef>
                <a:spcPts val="0"/>
              </a:spcBef>
              <a:spcAft>
                <a:spcPts val="0"/>
              </a:spcAft>
              <a:defRPr/>
            </a:pPr>
            <a:endParaRPr lang="en-US" dirty="0">
              <a:solidFill>
                <a:prstClr val="black"/>
              </a:solidFill>
              <a:latin typeface="Arial"/>
              <a:ea typeface="+mn-ea"/>
            </a:endParaRPr>
          </a:p>
        </p:txBody>
      </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69320" y="4098036"/>
            <a:ext cx="2400155" cy="559594"/>
          </a:xfrm>
          <a:prstGeom prst="rect">
            <a:avLst/>
          </a:prstGeom>
        </p:spPr>
      </p:pic>
    </p:spTree>
    <p:extLst>
      <p:ext uri="{BB962C8B-B14F-4D97-AF65-F5344CB8AC3E}">
        <p14:creationId xmlns:p14="http://schemas.microsoft.com/office/powerpoint/2010/main" val="26815880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001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47800"/>
            <a:ext cx="3886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447800"/>
            <a:ext cx="38862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pPr defTabSz="457200" fontAlgn="auto">
              <a:spcBef>
                <a:spcPts val="0"/>
              </a:spcBef>
              <a:spcAft>
                <a:spcPts val="0"/>
              </a:spcAft>
            </a:pPr>
            <a:r>
              <a:rPr lang="en-US">
                <a:solidFill>
                  <a:prstClr val="black"/>
                </a:solidFill>
                <a:latin typeface="Arial"/>
                <a:ea typeface="+mn-ea"/>
              </a:rPr>
              <a:t>CARDIA-TUI-HBP</a:t>
            </a: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a:lvl1pPr>
          </a:lstStyle>
          <a:p>
            <a:fld id="{04ED70B0-8CE8-4989-85F2-061FB305AB9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033694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solidFill>
                  <a:srgbClr val="073E87"/>
                </a:solidFill>
                <a:latin typeface="Candara"/>
              </a:rPr>
              <a:pPr/>
              <a:t>7/27/16</a:t>
            </a:fld>
            <a:endParaRPr lang="en-US" dirty="0">
              <a:solidFill>
                <a:srgbClr val="073E87"/>
              </a:solidFill>
              <a:latin typeface="Candara"/>
            </a:endParaRPr>
          </a:p>
        </p:txBody>
      </p:sp>
      <p:sp>
        <p:nvSpPr>
          <p:cNvPr id="5" name="Footer Placeholder 4"/>
          <p:cNvSpPr>
            <a:spLocks noGrp="1"/>
          </p:cNvSpPr>
          <p:nvPr>
            <p:ph type="ftr" sz="quarter" idx="11"/>
          </p:nvPr>
        </p:nvSpPr>
        <p:spPr/>
        <p:txBody>
          <a:bodyPr/>
          <a:lstStyle/>
          <a:p>
            <a:endParaRPr lang="en-US" dirty="0">
              <a:solidFill>
                <a:srgbClr val="073E87"/>
              </a:solidFill>
              <a:latin typeface="Candara"/>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25192798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solidFill>
                  <a:srgbClr val="073E87"/>
                </a:solidFill>
                <a:latin typeface="Candara"/>
              </a:rPr>
              <a:pPr/>
              <a:t>7/27/16</a:t>
            </a:fld>
            <a:endParaRPr lang="en-US" dirty="0">
              <a:solidFill>
                <a:srgbClr val="073E87"/>
              </a:solidFill>
              <a:latin typeface="Candara"/>
            </a:endParaRPr>
          </a:p>
        </p:txBody>
      </p:sp>
      <p:sp>
        <p:nvSpPr>
          <p:cNvPr id="5" name="Footer Placeholder 4"/>
          <p:cNvSpPr>
            <a:spLocks noGrp="1"/>
          </p:cNvSpPr>
          <p:nvPr>
            <p:ph type="ftr" sz="quarter" idx="11"/>
          </p:nvPr>
        </p:nvSpPr>
        <p:spPr/>
        <p:txBody>
          <a:bodyPr/>
          <a:lstStyle/>
          <a:p>
            <a:endParaRPr lang="en-US" dirty="0">
              <a:solidFill>
                <a:srgbClr val="073E87"/>
              </a:solidFill>
              <a:latin typeface="Candara"/>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77544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solidFill>
                  <a:srgbClr val="073E87"/>
                </a:solidFill>
                <a:latin typeface="Candara"/>
              </a:rPr>
              <a:pPr/>
              <a:t>7/27/16</a:t>
            </a:fld>
            <a:endParaRPr lang="en-US" dirty="0">
              <a:solidFill>
                <a:srgbClr val="073E87"/>
              </a:solidFill>
              <a:latin typeface="Candara"/>
            </a:endParaRPr>
          </a:p>
        </p:txBody>
      </p:sp>
      <p:sp>
        <p:nvSpPr>
          <p:cNvPr id="5" name="Footer Placeholder 4"/>
          <p:cNvSpPr>
            <a:spLocks noGrp="1"/>
          </p:cNvSpPr>
          <p:nvPr>
            <p:ph type="ftr" sz="quarter" idx="11"/>
          </p:nvPr>
        </p:nvSpPr>
        <p:spPr/>
        <p:txBody>
          <a:bodyPr/>
          <a:lstStyle/>
          <a:p>
            <a:endParaRPr lang="en-US" dirty="0">
              <a:solidFill>
                <a:srgbClr val="073E87"/>
              </a:solidFill>
              <a:latin typeface="Candara"/>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37479972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solidFill>
                  <a:srgbClr val="073E87"/>
                </a:solidFill>
                <a:latin typeface="Candara"/>
              </a:rPr>
              <a:pPr/>
              <a:t>7/27/16</a:t>
            </a:fld>
            <a:endParaRPr lang="en-US" dirty="0">
              <a:solidFill>
                <a:srgbClr val="073E87"/>
              </a:solidFill>
              <a:latin typeface="Candara"/>
            </a:endParaRPr>
          </a:p>
        </p:txBody>
      </p:sp>
      <p:sp>
        <p:nvSpPr>
          <p:cNvPr id="6" name="Footer Placeholder 5"/>
          <p:cNvSpPr>
            <a:spLocks noGrp="1"/>
          </p:cNvSpPr>
          <p:nvPr>
            <p:ph type="ftr" sz="quarter" idx="11"/>
          </p:nvPr>
        </p:nvSpPr>
        <p:spPr/>
        <p:txBody>
          <a:bodyPr/>
          <a:lstStyle/>
          <a:p>
            <a:endParaRPr lang="en-US" dirty="0">
              <a:solidFill>
                <a:srgbClr val="073E87"/>
              </a:solidFill>
              <a:latin typeface="Candara"/>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24694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solidFill>
                  <a:srgbClr val="073E87"/>
                </a:solidFill>
                <a:latin typeface="Candara"/>
              </a:rPr>
              <a:pPr/>
              <a:t>7/27/16</a:t>
            </a:fld>
            <a:endParaRPr lang="en-US" dirty="0">
              <a:solidFill>
                <a:srgbClr val="073E87"/>
              </a:solidFill>
              <a:latin typeface="Candara"/>
            </a:endParaRPr>
          </a:p>
        </p:txBody>
      </p:sp>
      <p:sp>
        <p:nvSpPr>
          <p:cNvPr id="8" name="Footer Placeholder 7"/>
          <p:cNvSpPr>
            <a:spLocks noGrp="1"/>
          </p:cNvSpPr>
          <p:nvPr>
            <p:ph type="ftr" sz="quarter" idx="11"/>
          </p:nvPr>
        </p:nvSpPr>
        <p:spPr/>
        <p:txBody>
          <a:bodyPr/>
          <a:lstStyle/>
          <a:p>
            <a:endParaRPr lang="en-US" dirty="0">
              <a:solidFill>
                <a:srgbClr val="073E87"/>
              </a:solidFill>
              <a:latin typeface="Candara"/>
            </a:endParaRPr>
          </a:p>
        </p:txBody>
      </p:sp>
      <p:sp>
        <p:nvSpPr>
          <p:cNvPr id="9" name="Slide Number Placeholder 8"/>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3462693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solidFill>
                  <a:srgbClr val="073E87"/>
                </a:solidFill>
                <a:latin typeface="Candara"/>
              </a:rPr>
              <a:pPr/>
              <a:t>7/27/16</a:t>
            </a:fld>
            <a:endParaRPr lang="en-US" dirty="0">
              <a:solidFill>
                <a:srgbClr val="073E87"/>
              </a:solidFill>
              <a:latin typeface="Candara"/>
            </a:endParaRPr>
          </a:p>
        </p:txBody>
      </p:sp>
      <p:sp>
        <p:nvSpPr>
          <p:cNvPr id="4" name="Footer Placeholder 3"/>
          <p:cNvSpPr>
            <a:spLocks noGrp="1"/>
          </p:cNvSpPr>
          <p:nvPr>
            <p:ph type="ftr" sz="quarter" idx="11"/>
          </p:nvPr>
        </p:nvSpPr>
        <p:spPr/>
        <p:txBody>
          <a:bodyPr/>
          <a:lstStyle/>
          <a:p>
            <a:endParaRPr lang="en-US" dirty="0">
              <a:solidFill>
                <a:srgbClr val="073E87"/>
              </a:solidFill>
              <a:latin typeface="Candara"/>
            </a:endParaRPr>
          </a:p>
        </p:txBody>
      </p:sp>
      <p:sp>
        <p:nvSpPr>
          <p:cNvPr id="5" name="Slide Number Placeholder 4"/>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7931863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 name="Date Placeholder 1"/>
          <p:cNvSpPr>
            <a:spLocks noGrp="1"/>
          </p:cNvSpPr>
          <p:nvPr>
            <p:ph type="dt" sz="half" idx="10"/>
          </p:nvPr>
        </p:nvSpPr>
        <p:spPr/>
        <p:txBody>
          <a:bodyPr/>
          <a:lstStyle/>
          <a:p>
            <a:fld id="{22714818-984F-4759-BF72-A33BDC1963BD}" type="datetime1">
              <a:rPr lang="en-US" smtClean="0">
                <a:solidFill>
                  <a:srgbClr val="073E87"/>
                </a:solidFill>
                <a:latin typeface="Candara"/>
              </a:rPr>
              <a:pPr/>
              <a:t>7/27/16</a:t>
            </a:fld>
            <a:endParaRPr lang="en-US" dirty="0">
              <a:solidFill>
                <a:srgbClr val="073E87"/>
              </a:solidFill>
              <a:latin typeface="Candara"/>
            </a:endParaRPr>
          </a:p>
        </p:txBody>
      </p:sp>
      <p:sp>
        <p:nvSpPr>
          <p:cNvPr id="3" name="Footer Placeholder 2"/>
          <p:cNvSpPr>
            <a:spLocks noGrp="1"/>
          </p:cNvSpPr>
          <p:nvPr>
            <p:ph type="ftr" sz="quarter" idx="11"/>
          </p:nvPr>
        </p:nvSpPr>
        <p:spPr/>
        <p:txBody>
          <a:bodyPr/>
          <a:lstStyle/>
          <a:p>
            <a:endParaRPr lang="en-US" dirty="0">
              <a:solidFill>
                <a:srgbClr val="073E87"/>
              </a:solidFill>
              <a:latin typeface="Candara"/>
            </a:endParaRPr>
          </a:p>
        </p:txBody>
      </p:sp>
      <p:sp>
        <p:nvSpPr>
          <p:cNvPr id="4" name="Slide Number Placeholder 3"/>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36025755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sp>
        <p:nvSpPr>
          <p:cNvPr id="5" name="Date Placeholder 4"/>
          <p:cNvSpPr>
            <a:spLocks noGrp="1"/>
          </p:cNvSpPr>
          <p:nvPr>
            <p:ph type="dt" sz="half" idx="10"/>
          </p:nvPr>
        </p:nvSpPr>
        <p:spPr/>
        <p:txBody>
          <a:bodyPr/>
          <a:lstStyle/>
          <a:p>
            <a:fld id="{9EA7E191-5F94-4FC1-B823-BD7CABF7FA06}" type="datetime1">
              <a:rPr lang="en-US" smtClean="0">
                <a:solidFill>
                  <a:srgbClr val="073E87"/>
                </a:solidFill>
                <a:latin typeface="Candara"/>
              </a:rPr>
              <a:pPr/>
              <a:t>7/27/16</a:t>
            </a:fld>
            <a:endParaRPr lang="en-US" dirty="0">
              <a:solidFill>
                <a:srgbClr val="073E87"/>
              </a:solidFill>
              <a:latin typeface="Candara"/>
            </a:endParaRPr>
          </a:p>
        </p:txBody>
      </p:sp>
      <p:sp>
        <p:nvSpPr>
          <p:cNvPr id="6" name="Footer Placeholder 5"/>
          <p:cNvSpPr>
            <a:spLocks noGrp="1"/>
          </p:cNvSpPr>
          <p:nvPr>
            <p:ph type="ftr" sz="quarter" idx="11"/>
          </p:nvPr>
        </p:nvSpPr>
        <p:spPr/>
        <p:txBody>
          <a:bodyPr/>
          <a:lstStyle/>
          <a:p>
            <a:endParaRPr lang="en-US" dirty="0">
              <a:solidFill>
                <a:srgbClr val="073E87"/>
              </a:solidFill>
              <a:latin typeface="Candara"/>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794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solidFill>
                  <a:srgbClr val="073E87"/>
                </a:solidFill>
                <a:latin typeface="Candara"/>
              </a:rPr>
              <a:pPr/>
              <a:t>7/27/16</a:t>
            </a:fld>
            <a:endParaRPr lang="en-US" dirty="0">
              <a:solidFill>
                <a:srgbClr val="073E87"/>
              </a:solidFill>
              <a:latin typeface="Candara"/>
            </a:endParaRPr>
          </a:p>
        </p:txBody>
      </p:sp>
      <p:sp>
        <p:nvSpPr>
          <p:cNvPr id="5" name="Footer Placeholder 4"/>
          <p:cNvSpPr>
            <a:spLocks noGrp="1"/>
          </p:cNvSpPr>
          <p:nvPr>
            <p:ph type="ftr" sz="quarter" idx="11"/>
          </p:nvPr>
        </p:nvSpPr>
        <p:spPr/>
        <p:txBody>
          <a:bodyPr/>
          <a:lstStyle/>
          <a:p>
            <a:endParaRPr lang="en-US" dirty="0">
              <a:solidFill>
                <a:srgbClr val="073E87"/>
              </a:solidFill>
              <a:latin typeface="Candara"/>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29179803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solidFill>
                  <a:srgbClr val="073E87"/>
                </a:solidFill>
                <a:latin typeface="Candara"/>
              </a:rPr>
              <a:pPr/>
              <a:t>7/27/16</a:t>
            </a:fld>
            <a:endParaRPr lang="en-US" dirty="0">
              <a:solidFill>
                <a:srgbClr val="073E87"/>
              </a:solidFill>
              <a:latin typeface="Candara"/>
            </a:endParaRPr>
          </a:p>
        </p:txBody>
      </p:sp>
      <p:sp>
        <p:nvSpPr>
          <p:cNvPr id="6" name="Footer Placeholder 5"/>
          <p:cNvSpPr>
            <a:spLocks noGrp="1"/>
          </p:cNvSpPr>
          <p:nvPr>
            <p:ph type="ftr" sz="quarter" idx="11"/>
          </p:nvPr>
        </p:nvSpPr>
        <p:spPr/>
        <p:txBody>
          <a:bodyPr/>
          <a:lstStyle/>
          <a:p>
            <a:endParaRPr lang="en-US" dirty="0">
              <a:solidFill>
                <a:srgbClr val="073E87"/>
              </a:solidFill>
              <a:latin typeface="Candara"/>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40565208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solidFill>
                  <a:srgbClr val="073E87"/>
                </a:solidFill>
                <a:latin typeface="Candara"/>
              </a:rPr>
              <a:pPr/>
              <a:t>7/27/16</a:t>
            </a:fld>
            <a:endParaRPr lang="en-US" dirty="0">
              <a:solidFill>
                <a:srgbClr val="073E87"/>
              </a:solidFill>
              <a:latin typeface="Candara"/>
            </a:endParaRPr>
          </a:p>
        </p:txBody>
      </p:sp>
      <p:sp>
        <p:nvSpPr>
          <p:cNvPr id="5" name="Footer Placeholder 4"/>
          <p:cNvSpPr>
            <a:spLocks noGrp="1"/>
          </p:cNvSpPr>
          <p:nvPr>
            <p:ph type="ftr" sz="quarter" idx="11"/>
          </p:nvPr>
        </p:nvSpPr>
        <p:spPr/>
        <p:txBody>
          <a:bodyPr/>
          <a:lstStyle/>
          <a:p>
            <a:endParaRPr lang="en-US" dirty="0">
              <a:solidFill>
                <a:srgbClr val="073E87"/>
              </a:solidFill>
              <a:latin typeface="Candara"/>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42364775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sp>
        <p:nvSpPr>
          <p:cNvPr id="4" name="Date Placeholder 3"/>
          <p:cNvSpPr>
            <a:spLocks noGrp="1"/>
          </p:cNvSpPr>
          <p:nvPr>
            <p:ph type="dt" sz="half" idx="10"/>
          </p:nvPr>
        </p:nvSpPr>
        <p:spPr/>
        <p:txBody>
          <a:bodyPr/>
          <a:lstStyle/>
          <a:p>
            <a:fld id="{2E5C4C28-BD4B-4892-9A2D-6E19BD753A9A}" type="datetime1">
              <a:rPr lang="en-US" smtClean="0">
                <a:solidFill>
                  <a:srgbClr val="073E87"/>
                </a:solidFill>
                <a:latin typeface="Candara"/>
              </a:rPr>
              <a:pPr/>
              <a:t>7/27/16</a:t>
            </a:fld>
            <a:endParaRPr lang="en-US" dirty="0">
              <a:solidFill>
                <a:srgbClr val="073E87"/>
              </a:solidFill>
              <a:latin typeface="Candara"/>
            </a:endParaRPr>
          </a:p>
        </p:txBody>
      </p:sp>
      <p:sp>
        <p:nvSpPr>
          <p:cNvPr id="5" name="Footer Placeholder 4"/>
          <p:cNvSpPr>
            <a:spLocks noGrp="1"/>
          </p:cNvSpPr>
          <p:nvPr>
            <p:ph type="ftr" sz="quarter" idx="11"/>
          </p:nvPr>
        </p:nvSpPr>
        <p:spPr/>
        <p:txBody>
          <a:bodyPr/>
          <a:lstStyle/>
          <a:p>
            <a:endParaRPr lang="en-US" dirty="0">
              <a:solidFill>
                <a:srgbClr val="073E87"/>
              </a:solidFill>
              <a:latin typeface="Candara"/>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245762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1AE24E-7135-054F-B167-9CC58D8C2179}"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2278652-1F19-804A-B21B-849142A794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0123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1AE24E-7135-054F-B167-9CC58D8C2179}"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2278652-1F19-804A-B21B-849142A794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99861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1AE24E-7135-054F-B167-9CC58D8C2179}"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2278652-1F19-804A-B21B-849142A794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094542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1AE24E-7135-054F-B167-9CC58D8C2179}"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2278652-1F19-804A-B21B-849142A794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04744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1AE24E-7135-054F-B167-9CC58D8C2179}"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2278652-1F19-804A-B21B-849142A794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66208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1AE24E-7135-054F-B167-9CC58D8C2179}"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2278652-1F19-804A-B21B-849142A794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30403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1AE24E-7135-054F-B167-9CC58D8C2179}"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2278652-1F19-804A-B21B-849142A794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4482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solidFill>
                  <a:srgbClr val="073E87"/>
                </a:solidFill>
                <a:latin typeface="Candara"/>
              </a:rPr>
              <a:pPr/>
              <a:t>7/27/16</a:t>
            </a:fld>
            <a:endParaRPr lang="en-US" dirty="0">
              <a:solidFill>
                <a:srgbClr val="073E87"/>
              </a:solidFill>
              <a:latin typeface="Candara"/>
            </a:endParaRPr>
          </a:p>
        </p:txBody>
      </p:sp>
      <p:sp>
        <p:nvSpPr>
          <p:cNvPr id="5" name="Footer Placeholder 4"/>
          <p:cNvSpPr>
            <a:spLocks noGrp="1"/>
          </p:cNvSpPr>
          <p:nvPr>
            <p:ph type="ftr" sz="quarter" idx="11"/>
          </p:nvPr>
        </p:nvSpPr>
        <p:spPr/>
        <p:txBody>
          <a:bodyPr/>
          <a:lstStyle/>
          <a:p>
            <a:endParaRPr lang="en-US" dirty="0">
              <a:solidFill>
                <a:srgbClr val="073E87"/>
              </a:solidFill>
              <a:latin typeface="Candara"/>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91070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1AE24E-7135-054F-B167-9CC58D8C2179}"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2278652-1F19-804A-B21B-849142A794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38411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1AE24E-7135-054F-B167-9CC58D8C2179}"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2278652-1F19-804A-B21B-849142A794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74543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1AE24E-7135-054F-B167-9CC58D8C2179}"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2278652-1F19-804A-B21B-849142A794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24722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1AE24E-7135-054F-B167-9CC58D8C2179}"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2278652-1F19-804A-B21B-849142A794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02549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30E2307-1E40-4E12-8716-25BFDA8E7013}" type="datetime1">
              <a:rPr lang="en-US" smtClean="0">
                <a:solidFill>
                  <a:srgbClr val="073E87"/>
                </a:solidFill>
                <a:latin typeface="Candara"/>
              </a:rPr>
              <a:pPr/>
              <a:t>7/27/16</a:t>
            </a:fld>
            <a:endParaRPr lang="en-US" dirty="0">
              <a:solidFill>
                <a:srgbClr val="073E87"/>
              </a:solidFill>
              <a:latin typeface="Candara"/>
            </a:endParaRPr>
          </a:p>
        </p:txBody>
      </p:sp>
      <p:sp>
        <p:nvSpPr>
          <p:cNvPr id="5" name="Footer Placeholder 4"/>
          <p:cNvSpPr>
            <a:spLocks noGrp="1"/>
          </p:cNvSpPr>
          <p:nvPr>
            <p:ph type="ftr" sz="quarter" idx="11"/>
          </p:nvPr>
        </p:nvSpPr>
        <p:spPr/>
        <p:txBody>
          <a:bodyPr/>
          <a:lstStyle/>
          <a:p>
            <a:endParaRPr lang="en-US" dirty="0">
              <a:solidFill>
                <a:srgbClr val="073E87"/>
              </a:solidFill>
              <a:latin typeface="Candara"/>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25096536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D9D02-426E-46C9-9EE9-0DE1EF8B2838}" type="datetime1">
              <a:rPr lang="en-US" smtClean="0">
                <a:solidFill>
                  <a:srgbClr val="073E87"/>
                </a:solidFill>
                <a:latin typeface="Candara"/>
              </a:rPr>
              <a:pPr/>
              <a:t>7/27/16</a:t>
            </a:fld>
            <a:endParaRPr lang="en-US" dirty="0">
              <a:solidFill>
                <a:srgbClr val="073E87"/>
              </a:solidFill>
              <a:latin typeface="Candara"/>
            </a:endParaRPr>
          </a:p>
        </p:txBody>
      </p:sp>
      <p:sp>
        <p:nvSpPr>
          <p:cNvPr id="5" name="Footer Placeholder 4"/>
          <p:cNvSpPr>
            <a:spLocks noGrp="1"/>
          </p:cNvSpPr>
          <p:nvPr>
            <p:ph type="ftr" sz="quarter" idx="11"/>
          </p:nvPr>
        </p:nvSpPr>
        <p:spPr/>
        <p:txBody>
          <a:bodyPr/>
          <a:lstStyle/>
          <a:p>
            <a:endParaRPr lang="en-US" dirty="0">
              <a:solidFill>
                <a:srgbClr val="073E87"/>
              </a:solidFill>
              <a:latin typeface="Candara"/>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2217962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solidFill>
                  <a:srgbClr val="073E87"/>
                </a:solidFill>
                <a:latin typeface="Candara"/>
              </a:rPr>
              <a:pPr/>
              <a:t>7/27/16</a:t>
            </a:fld>
            <a:endParaRPr lang="en-US" dirty="0">
              <a:solidFill>
                <a:srgbClr val="073E87"/>
              </a:solidFill>
              <a:latin typeface="Candara"/>
            </a:endParaRPr>
          </a:p>
        </p:txBody>
      </p:sp>
      <p:sp>
        <p:nvSpPr>
          <p:cNvPr id="5" name="Footer Placeholder 4"/>
          <p:cNvSpPr>
            <a:spLocks noGrp="1"/>
          </p:cNvSpPr>
          <p:nvPr>
            <p:ph type="ftr" sz="quarter" idx="11"/>
          </p:nvPr>
        </p:nvSpPr>
        <p:spPr/>
        <p:txBody>
          <a:bodyPr/>
          <a:lstStyle/>
          <a:p>
            <a:endParaRPr lang="en-US" dirty="0">
              <a:solidFill>
                <a:srgbClr val="073E87"/>
              </a:solidFill>
              <a:latin typeface="Candara"/>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36573472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solidFill>
                  <a:srgbClr val="073E87"/>
                </a:solidFill>
                <a:latin typeface="Candara"/>
              </a:rPr>
              <a:pPr/>
              <a:t>7/27/16</a:t>
            </a:fld>
            <a:endParaRPr lang="en-US" dirty="0">
              <a:solidFill>
                <a:srgbClr val="073E87"/>
              </a:solidFill>
              <a:latin typeface="Candara"/>
            </a:endParaRPr>
          </a:p>
        </p:txBody>
      </p:sp>
      <p:sp>
        <p:nvSpPr>
          <p:cNvPr id="6" name="Footer Placeholder 5"/>
          <p:cNvSpPr>
            <a:spLocks noGrp="1"/>
          </p:cNvSpPr>
          <p:nvPr>
            <p:ph type="ftr" sz="quarter" idx="11"/>
          </p:nvPr>
        </p:nvSpPr>
        <p:spPr/>
        <p:txBody>
          <a:bodyPr/>
          <a:lstStyle/>
          <a:p>
            <a:endParaRPr lang="en-US" dirty="0">
              <a:solidFill>
                <a:srgbClr val="073E87"/>
              </a:solidFill>
              <a:latin typeface="Candara"/>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59922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solidFill>
                  <a:srgbClr val="073E87"/>
                </a:solidFill>
                <a:latin typeface="Candara"/>
              </a:rPr>
              <a:pPr/>
              <a:t>7/27/16</a:t>
            </a:fld>
            <a:endParaRPr lang="en-US" dirty="0">
              <a:solidFill>
                <a:srgbClr val="073E87"/>
              </a:solidFill>
              <a:latin typeface="Candara"/>
            </a:endParaRPr>
          </a:p>
        </p:txBody>
      </p:sp>
      <p:sp>
        <p:nvSpPr>
          <p:cNvPr id="8" name="Footer Placeholder 7"/>
          <p:cNvSpPr>
            <a:spLocks noGrp="1"/>
          </p:cNvSpPr>
          <p:nvPr>
            <p:ph type="ftr" sz="quarter" idx="11"/>
          </p:nvPr>
        </p:nvSpPr>
        <p:spPr/>
        <p:txBody>
          <a:bodyPr/>
          <a:lstStyle/>
          <a:p>
            <a:endParaRPr lang="en-US" dirty="0">
              <a:solidFill>
                <a:srgbClr val="073E87"/>
              </a:solidFill>
              <a:latin typeface="Candara"/>
            </a:endParaRPr>
          </a:p>
        </p:txBody>
      </p:sp>
      <p:sp>
        <p:nvSpPr>
          <p:cNvPr id="9" name="Slide Number Placeholder 8"/>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32773539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solidFill>
                  <a:srgbClr val="073E87"/>
                </a:solidFill>
                <a:latin typeface="Candara"/>
              </a:rPr>
              <a:pPr/>
              <a:t>7/27/16</a:t>
            </a:fld>
            <a:endParaRPr lang="en-US" dirty="0">
              <a:solidFill>
                <a:srgbClr val="073E87"/>
              </a:solidFill>
              <a:latin typeface="Candara"/>
            </a:endParaRPr>
          </a:p>
        </p:txBody>
      </p:sp>
      <p:sp>
        <p:nvSpPr>
          <p:cNvPr id="4" name="Footer Placeholder 3"/>
          <p:cNvSpPr>
            <a:spLocks noGrp="1"/>
          </p:cNvSpPr>
          <p:nvPr>
            <p:ph type="ftr" sz="quarter" idx="11"/>
          </p:nvPr>
        </p:nvSpPr>
        <p:spPr/>
        <p:txBody>
          <a:bodyPr/>
          <a:lstStyle/>
          <a:p>
            <a:endParaRPr lang="en-US" dirty="0">
              <a:solidFill>
                <a:srgbClr val="073E87"/>
              </a:solidFill>
              <a:latin typeface="Candara"/>
            </a:endParaRPr>
          </a:p>
        </p:txBody>
      </p:sp>
      <p:sp>
        <p:nvSpPr>
          <p:cNvPr id="5" name="Slide Number Placeholder 4"/>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1420078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8AEBBE-F8B2-42CF-9895-E86A608384EB}" type="datetime1">
              <a:rPr lang="en-US" smtClean="0">
                <a:solidFill>
                  <a:srgbClr val="073E87"/>
                </a:solidFill>
                <a:latin typeface="Candara"/>
              </a:rPr>
              <a:pPr/>
              <a:t>7/27/16</a:t>
            </a:fld>
            <a:endParaRPr lang="en-US" dirty="0">
              <a:solidFill>
                <a:srgbClr val="073E87"/>
              </a:solidFill>
              <a:latin typeface="Candara"/>
            </a:endParaRPr>
          </a:p>
        </p:txBody>
      </p:sp>
      <p:sp>
        <p:nvSpPr>
          <p:cNvPr id="5" name="Footer Placeholder 4"/>
          <p:cNvSpPr>
            <a:spLocks noGrp="1"/>
          </p:cNvSpPr>
          <p:nvPr>
            <p:ph type="ftr" sz="quarter" idx="11"/>
          </p:nvPr>
        </p:nvSpPr>
        <p:spPr/>
        <p:txBody>
          <a:bodyPr/>
          <a:lstStyle/>
          <a:p>
            <a:endParaRPr lang="en-US" dirty="0">
              <a:solidFill>
                <a:srgbClr val="073E87"/>
              </a:solidFill>
              <a:latin typeface="Candara"/>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507393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 name="Date Placeholder 1"/>
          <p:cNvSpPr>
            <a:spLocks noGrp="1"/>
          </p:cNvSpPr>
          <p:nvPr>
            <p:ph type="dt" sz="half" idx="10"/>
          </p:nvPr>
        </p:nvSpPr>
        <p:spPr/>
        <p:txBody>
          <a:bodyPr/>
          <a:lstStyle/>
          <a:p>
            <a:fld id="{22714818-984F-4759-BF72-A33BDC1963BD}" type="datetime1">
              <a:rPr lang="en-US" smtClean="0">
                <a:solidFill>
                  <a:srgbClr val="073E87"/>
                </a:solidFill>
                <a:latin typeface="Candara"/>
              </a:rPr>
              <a:pPr/>
              <a:t>7/27/16</a:t>
            </a:fld>
            <a:endParaRPr lang="en-US" dirty="0">
              <a:solidFill>
                <a:srgbClr val="073E87"/>
              </a:solidFill>
              <a:latin typeface="Candara"/>
            </a:endParaRPr>
          </a:p>
        </p:txBody>
      </p:sp>
      <p:sp>
        <p:nvSpPr>
          <p:cNvPr id="3" name="Footer Placeholder 2"/>
          <p:cNvSpPr>
            <a:spLocks noGrp="1"/>
          </p:cNvSpPr>
          <p:nvPr>
            <p:ph type="ftr" sz="quarter" idx="11"/>
          </p:nvPr>
        </p:nvSpPr>
        <p:spPr/>
        <p:txBody>
          <a:bodyPr/>
          <a:lstStyle/>
          <a:p>
            <a:endParaRPr lang="en-US" dirty="0">
              <a:solidFill>
                <a:srgbClr val="073E87"/>
              </a:solidFill>
              <a:latin typeface="Candara"/>
            </a:endParaRPr>
          </a:p>
        </p:txBody>
      </p:sp>
      <p:sp>
        <p:nvSpPr>
          <p:cNvPr id="4" name="Slide Number Placeholder 3"/>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199298044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sp>
        <p:nvSpPr>
          <p:cNvPr id="5" name="Date Placeholder 4"/>
          <p:cNvSpPr>
            <a:spLocks noGrp="1"/>
          </p:cNvSpPr>
          <p:nvPr>
            <p:ph type="dt" sz="half" idx="10"/>
          </p:nvPr>
        </p:nvSpPr>
        <p:spPr/>
        <p:txBody>
          <a:bodyPr/>
          <a:lstStyle/>
          <a:p>
            <a:fld id="{9EA7E191-5F94-4FC1-B823-BD7CABF7FA06}" type="datetime1">
              <a:rPr lang="en-US" smtClean="0">
                <a:solidFill>
                  <a:srgbClr val="073E87"/>
                </a:solidFill>
                <a:latin typeface="Candara"/>
              </a:rPr>
              <a:pPr/>
              <a:t>7/27/16</a:t>
            </a:fld>
            <a:endParaRPr lang="en-US" dirty="0">
              <a:solidFill>
                <a:srgbClr val="073E87"/>
              </a:solidFill>
              <a:latin typeface="Candara"/>
            </a:endParaRPr>
          </a:p>
        </p:txBody>
      </p:sp>
      <p:sp>
        <p:nvSpPr>
          <p:cNvPr id="6" name="Footer Placeholder 5"/>
          <p:cNvSpPr>
            <a:spLocks noGrp="1"/>
          </p:cNvSpPr>
          <p:nvPr>
            <p:ph type="ftr" sz="quarter" idx="11"/>
          </p:nvPr>
        </p:nvSpPr>
        <p:spPr/>
        <p:txBody>
          <a:bodyPr/>
          <a:lstStyle/>
          <a:p>
            <a:endParaRPr lang="en-US" dirty="0">
              <a:solidFill>
                <a:srgbClr val="073E87"/>
              </a:solidFill>
              <a:latin typeface="Candara"/>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79540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solidFill>
                  <a:srgbClr val="073E87"/>
                </a:solidFill>
                <a:latin typeface="Candara"/>
              </a:rPr>
              <a:pPr/>
              <a:t>7/27/16</a:t>
            </a:fld>
            <a:endParaRPr lang="en-US" dirty="0">
              <a:solidFill>
                <a:srgbClr val="073E87"/>
              </a:solidFill>
              <a:latin typeface="Candara"/>
            </a:endParaRPr>
          </a:p>
        </p:txBody>
      </p:sp>
      <p:sp>
        <p:nvSpPr>
          <p:cNvPr id="6" name="Footer Placeholder 5"/>
          <p:cNvSpPr>
            <a:spLocks noGrp="1"/>
          </p:cNvSpPr>
          <p:nvPr>
            <p:ph type="ftr" sz="quarter" idx="11"/>
          </p:nvPr>
        </p:nvSpPr>
        <p:spPr/>
        <p:txBody>
          <a:bodyPr/>
          <a:lstStyle/>
          <a:p>
            <a:endParaRPr lang="en-US" dirty="0">
              <a:solidFill>
                <a:srgbClr val="073E87"/>
              </a:solidFill>
              <a:latin typeface="Candara"/>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10063201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solidFill>
                  <a:srgbClr val="073E87"/>
                </a:solidFill>
                <a:latin typeface="Candara"/>
              </a:rPr>
              <a:pPr/>
              <a:t>7/27/16</a:t>
            </a:fld>
            <a:endParaRPr lang="en-US" dirty="0">
              <a:solidFill>
                <a:srgbClr val="073E87"/>
              </a:solidFill>
              <a:latin typeface="Candara"/>
            </a:endParaRPr>
          </a:p>
        </p:txBody>
      </p:sp>
      <p:sp>
        <p:nvSpPr>
          <p:cNvPr id="5" name="Footer Placeholder 4"/>
          <p:cNvSpPr>
            <a:spLocks noGrp="1"/>
          </p:cNvSpPr>
          <p:nvPr>
            <p:ph type="ftr" sz="quarter" idx="11"/>
          </p:nvPr>
        </p:nvSpPr>
        <p:spPr/>
        <p:txBody>
          <a:bodyPr/>
          <a:lstStyle/>
          <a:p>
            <a:endParaRPr lang="en-US" dirty="0">
              <a:solidFill>
                <a:srgbClr val="073E87"/>
              </a:solidFill>
              <a:latin typeface="Candara"/>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4784280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sp>
        <p:nvSpPr>
          <p:cNvPr id="4" name="Date Placeholder 3"/>
          <p:cNvSpPr>
            <a:spLocks noGrp="1"/>
          </p:cNvSpPr>
          <p:nvPr>
            <p:ph type="dt" sz="half" idx="10"/>
          </p:nvPr>
        </p:nvSpPr>
        <p:spPr/>
        <p:txBody>
          <a:bodyPr/>
          <a:lstStyle/>
          <a:p>
            <a:fld id="{2E5C4C28-BD4B-4892-9A2D-6E19BD753A9A}" type="datetime1">
              <a:rPr lang="en-US" smtClean="0">
                <a:solidFill>
                  <a:srgbClr val="073E87"/>
                </a:solidFill>
                <a:latin typeface="Candara"/>
              </a:rPr>
              <a:pPr/>
              <a:t>7/27/16</a:t>
            </a:fld>
            <a:endParaRPr lang="en-US" dirty="0">
              <a:solidFill>
                <a:srgbClr val="073E87"/>
              </a:solidFill>
              <a:latin typeface="Candara"/>
            </a:endParaRPr>
          </a:p>
        </p:txBody>
      </p:sp>
      <p:sp>
        <p:nvSpPr>
          <p:cNvPr id="5" name="Footer Placeholder 4"/>
          <p:cNvSpPr>
            <a:spLocks noGrp="1"/>
          </p:cNvSpPr>
          <p:nvPr>
            <p:ph type="ftr" sz="quarter" idx="11"/>
          </p:nvPr>
        </p:nvSpPr>
        <p:spPr/>
        <p:txBody>
          <a:bodyPr/>
          <a:lstStyle/>
          <a:p>
            <a:endParaRPr lang="en-US" dirty="0">
              <a:solidFill>
                <a:srgbClr val="073E87"/>
              </a:solidFill>
              <a:latin typeface="Candara"/>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516492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599033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11471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014760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16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6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35403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07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E1FAA6B6-10E5-4810-BC9F-DA72D8452E73}" type="datetime1">
              <a:rPr lang="en-US" smtClean="0">
                <a:solidFill>
                  <a:srgbClr val="073E87"/>
                </a:solidFill>
                <a:latin typeface="Candara"/>
              </a:rPr>
              <a:pPr/>
              <a:t>7/27/16</a:t>
            </a:fld>
            <a:endParaRPr lang="en-US" dirty="0">
              <a:solidFill>
                <a:srgbClr val="073E87"/>
              </a:solidFill>
              <a:latin typeface="Candara"/>
            </a:endParaRPr>
          </a:p>
        </p:txBody>
      </p:sp>
      <p:sp>
        <p:nvSpPr>
          <p:cNvPr id="6" name="Footer Placeholder 5"/>
          <p:cNvSpPr>
            <a:spLocks noGrp="1"/>
          </p:cNvSpPr>
          <p:nvPr>
            <p:ph type="ftr" sz="quarter" idx="11"/>
          </p:nvPr>
        </p:nvSpPr>
        <p:spPr/>
        <p:txBody>
          <a:bodyPr/>
          <a:lstStyle/>
          <a:p>
            <a:endParaRPr lang="en-US" dirty="0">
              <a:solidFill>
                <a:srgbClr val="073E87"/>
              </a:solidFill>
              <a:latin typeface="Candara"/>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623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208439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9802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3516461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79987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48005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5100"/>
            <a:ext cx="2057400" cy="5595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5100"/>
            <a:ext cx="6019800" cy="5595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573637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65100"/>
            <a:ext cx="8229600" cy="5595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58184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solidFill>
                  <a:srgbClr val="000000"/>
                </a:solidFill>
                <a:latin typeface="Arial"/>
                <a:ea typeface="ＭＳ Ｐゴシック"/>
              </a:defRPr>
            </a:lvl1pPr>
          </a:lstStyle>
          <a:p>
            <a:pPr>
              <a:defRPr/>
            </a:pPr>
            <a:endParaRPr lang="en-US">
              <a:cs typeface="ＭＳ Ｐゴシック" charset="0"/>
            </a:endParaRPr>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solidFill>
                  <a:srgbClr val="000000"/>
                </a:solidFill>
                <a:latin typeface="Arial"/>
                <a:ea typeface="ＭＳ Ｐゴシック"/>
              </a:defRPr>
            </a:lvl1pPr>
          </a:lstStyle>
          <a:p>
            <a:pPr>
              <a:defRPr/>
            </a:pPr>
            <a:endParaRPr lang="en-US">
              <a:cs typeface="ＭＳ Ｐゴシック" charset="0"/>
            </a:endParaRPr>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solidFill>
                  <a:srgbClr val="000000"/>
                </a:solidFill>
                <a:latin typeface="Arial"/>
                <a:ea typeface="ＭＳ Ｐゴシック"/>
              </a:defRPr>
            </a:lvl1pPr>
          </a:lstStyle>
          <a:p>
            <a:pPr>
              <a:defRPr/>
            </a:pPr>
            <a:fld id="{01784238-043C-9940-8159-65C3534E4D34}"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40100325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491228-95EE-44EE-818B-AEE37758D7C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B64BFF6-5465-4E40-8070-AC15316E5D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47006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491228-95EE-44EE-818B-AEE37758D7C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B64BFF6-5465-4E40-8070-AC15316E5D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390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D18D072-EF12-4AA2-BD71-ABC68B06D0E2}" type="datetime1">
              <a:rPr lang="en-US" smtClean="0">
                <a:solidFill>
                  <a:srgbClr val="073E87"/>
                </a:solidFill>
                <a:latin typeface="Candara"/>
              </a:rPr>
              <a:pPr/>
              <a:t>7/27/16</a:t>
            </a:fld>
            <a:endParaRPr lang="en-US" dirty="0">
              <a:solidFill>
                <a:srgbClr val="073E87"/>
              </a:solidFill>
              <a:latin typeface="Candara"/>
            </a:endParaRPr>
          </a:p>
        </p:txBody>
      </p:sp>
      <p:sp>
        <p:nvSpPr>
          <p:cNvPr id="8" name="Footer Placeholder 7"/>
          <p:cNvSpPr>
            <a:spLocks noGrp="1"/>
          </p:cNvSpPr>
          <p:nvPr>
            <p:ph type="ftr" sz="quarter" idx="11"/>
          </p:nvPr>
        </p:nvSpPr>
        <p:spPr/>
        <p:txBody>
          <a:bodyPr/>
          <a:lstStyle/>
          <a:p>
            <a:endParaRPr lang="en-US" dirty="0">
              <a:solidFill>
                <a:srgbClr val="073E87"/>
              </a:solidFill>
              <a:latin typeface="Candara"/>
            </a:endParaRPr>
          </a:p>
        </p:txBody>
      </p:sp>
      <p:sp>
        <p:nvSpPr>
          <p:cNvPr id="9" name="Slide Number Placeholder 8"/>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344467852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491228-95EE-44EE-818B-AEE37758D7C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B64BFF6-5465-4E40-8070-AC15316E5D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26257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491228-95EE-44EE-818B-AEE37758D7C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B64BFF6-5465-4E40-8070-AC15316E5D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8075483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491228-95EE-44EE-818B-AEE37758D7C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B64BFF6-5465-4E40-8070-AC15316E5D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7216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491228-95EE-44EE-818B-AEE37758D7C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B64BFF6-5465-4E40-8070-AC15316E5D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42320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491228-95EE-44EE-818B-AEE37758D7C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B64BFF6-5465-4E40-8070-AC15316E5D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39691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491228-95EE-44EE-818B-AEE37758D7C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B64BFF6-5465-4E40-8070-AC15316E5D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18844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491228-95EE-44EE-818B-AEE37758D7C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B64BFF6-5465-4E40-8070-AC15316E5D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45631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491228-95EE-44EE-818B-AEE37758D7C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B64BFF6-5465-4E40-8070-AC15316E5D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273081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491228-95EE-44EE-818B-AEE37758D7C7}" type="datetimeFigureOut">
              <a:rPr lang="en-US" smtClean="0">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B64BFF6-5465-4E40-8070-AC15316E5D2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66715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06855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CDBF60-6CC3-4B74-A60D-3486985E4346}" type="datetime1">
              <a:rPr lang="en-US" smtClean="0">
                <a:solidFill>
                  <a:srgbClr val="073E87"/>
                </a:solidFill>
                <a:latin typeface="Candara"/>
              </a:rPr>
              <a:pPr/>
              <a:t>7/27/16</a:t>
            </a:fld>
            <a:endParaRPr lang="en-US" dirty="0">
              <a:solidFill>
                <a:srgbClr val="073E87"/>
              </a:solidFill>
              <a:latin typeface="Candara"/>
            </a:endParaRPr>
          </a:p>
        </p:txBody>
      </p:sp>
      <p:sp>
        <p:nvSpPr>
          <p:cNvPr id="4" name="Footer Placeholder 3"/>
          <p:cNvSpPr>
            <a:spLocks noGrp="1"/>
          </p:cNvSpPr>
          <p:nvPr>
            <p:ph type="ftr" sz="quarter" idx="11"/>
          </p:nvPr>
        </p:nvSpPr>
        <p:spPr/>
        <p:txBody>
          <a:bodyPr/>
          <a:lstStyle/>
          <a:p>
            <a:endParaRPr lang="en-US" dirty="0">
              <a:solidFill>
                <a:srgbClr val="073E87"/>
              </a:solidFill>
              <a:latin typeface="Candara"/>
            </a:endParaRPr>
          </a:p>
        </p:txBody>
      </p:sp>
      <p:sp>
        <p:nvSpPr>
          <p:cNvPr id="5" name="Slide Number Placeholder 4"/>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29449689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62797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622080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16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6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51496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822610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442062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4881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916056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35452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55206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5100"/>
            <a:ext cx="2057400" cy="5595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5100"/>
            <a:ext cx="6019800" cy="5595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89584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 name="Date Placeholder 1"/>
          <p:cNvSpPr>
            <a:spLocks noGrp="1"/>
          </p:cNvSpPr>
          <p:nvPr>
            <p:ph type="dt" sz="half" idx="10"/>
          </p:nvPr>
        </p:nvSpPr>
        <p:spPr/>
        <p:txBody>
          <a:bodyPr/>
          <a:lstStyle/>
          <a:p>
            <a:fld id="{22714818-984F-4759-BF72-A33BDC1963BD}" type="datetime1">
              <a:rPr lang="en-US" smtClean="0">
                <a:solidFill>
                  <a:srgbClr val="073E87"/>
                </a:solidFill>
                <a:latin typeface="Candara"/>
              </a:rPr>
              <a:pPr/>
              <a:t>7/27/16</a:t>
            </a:fld>
            <a:endParaRPr lang="en-US" dirty="0">
              <a:solidFill>
                <a:srgbClr val="073E87"/>
              </a:solidFill>
              <a:latin typeface="Candara"/>
            </a:endParaRPr>
          </a:p>
        </p:txBody>
      </p:sp>
      <p:sp>
        <p:nvSpPr>
          <p:cNvPr id="3" name="Footer Placeholder 2"/>
          <p:cNvSpPr>
            <a:spLocks noGrp="1"/>
          </p:cNvSpPr>
          <p:nvPr>
            <p:ph type="ftr" sz="quarter" idx="11"/>
          </p:nvPr>
        </p:nvSpPr>
        <p:spPr/>
        <p:txBody>
          <a:bodyPr/>
          <a:lstStyle/>
          <a:p>
            <a:endParaRPr lang="en-US" dirty="0">
              <a:solidFill>
                <a:srgbClr val="073E87"/>
              </a:solidFill>
              <a:latin typeface="Candara"/>
            </a:endParaRPr>
          </a:p>
        </p:txBody>
      </p:sp>
      <p:sp>
        <p:nvSpPr>
          <p:cNvPr id="4" name="Slide Number Placeholder 3"/>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36608972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65100"/>
            <a:ext cx="8229600" cy="5595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0016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829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sp>
        <p:nvSpPr>
          <p:cNvPr id="5" name="Date Placeholder 4"/>
          <p:cNvSpPr>
            <a:spLocks noGrp="1"/>
          </p:cNvSpPr>
          <p:nvPr>
            <p:ph type="dt" sz="half" idx="10"/>
          </p:nvPr>
        </p:nvSpPr>
        <p:spPr/>
        <p:txBody>
          <a:bodyPr/>
          <a:lstStyle/>
          <a:p>
            <a:fld id="{9EA7E191-5F94-4FC1-B823-BD7CABF7FA06}" type="datetime1">
              <a:rPr lang="en-US" smtClean="0">
                <a:solidFill>
                  <a:srgbClr val="073E87"/>
                </a:solidFill>
                <a:latin typeface="Candara"/>
              </a:rPr>
              <a:pPr/>
              <a:t>7/27/16</a:t>
            </a:fld>
            <a:endParaRPr lang="en-US" dirty="0">
              <a:solidFill>
                <a:srgbClr val="073E87"/>
              </a:solidFill>
              <a:latin typeface="Candara"/>
            </a:endParaRPr>
          </a:p>
        </p:txBody>
      </p:sp>
      <p:sp>
        <p:nvSpPr>
          <p:cNvPr id="6" name="Footer Placeholder 5"/>
          <p:cNvSpPr>
            <a:spLocks noGrp="1"/>
          </p:cNvSpPr>
          <p:nvPr>
            <p:ph type="ftr" sz="quarter" idx="11"/>
          </p:nvPr>
        </p:nvSpPr>
        <p:spPr/>
        <p:txBody>
          <a:bodyPr/>
          <a:lstStyle/>
          <a:p>
            <a:endParaRPr lang="en-US" dirty="0">
              <a:solidFill>
                <a:srgbClr val="073E87"/>
              </a:solidFill>
              <a:latin typeface="Candara"/>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2117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856D55-EFBE-4F9B-8A5F-09D42CA22A9B}" type="datetime1">
              <a:rPr lang="en-US" smtClean="0">
                <a:solidFill>
                  <a:srgbClr val="073E87"/>
                </a:solidFill>
                <a:latin typeface="Candara"/>
              </a:rPr>
              <a:pPr/>
              <a:t>7/27/16</a:t>
            </a:fld>
            <a:endParaRPr lang="en-US" dirty="0">
              <a:solidFill>
                <a:srgbClr val="073E87"/>
              </a:solidFill>
              <a:latin typeface="Candara"/>
            </a:endParaRPr>
          </a:p>
        </p:txBody>
      </p:sp>
      <p:sp>
        <p:nvSpPr>
          <p:cNvPr id="6" name="Footer Placeholder 5"/>
          <p:cNvSpPr>
            <a:spLocks noGrp="1"/>
          </p:cNvSpPr>
          <p:nvPr>
            <p:ph type="ftr" sz="quarter" idx="11"/>
          </p:nvPr>
        </p:nvSpPr>
        <p:spPr/>
        <p:txBody>
          <a:bodyPr/>
          <a:lstStyle/>
          <a:p>
            <a:endParaRPr lang="en-US" dirty="0">
              <a:solidFill>
                <a:srgbClr val="073E87"/>
              </a:solidFill>
              <a:latin typeface="Candara"/>
            </a:endParaRPr>
          </a:p>
        </p:txBody>
      </p:sp>
      <p:sp>
        <p:nvSpPr>
          <p:cNvPr id="7" name="Slide Number Placeholder 6"/>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1660701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CFCF5A-EA79-452C-A52C-1A2668C2E7DF}" type="datetime1">
              <a:rPr lang="en-US" smtClean="0">
                <a:solidFill>
                  <a:srgbClr val="073E87"/>
                </a:solidFill>
                <a:latin typeface="Candara"/>
              </a:rPr>
              <a:pPr/>
              <a:t>7/27/16</a:t>
            </a:fld>
            <a:endParaRPr lang="en-US" dirty="0">
              <a:solidFill>
                <a:srgbClr val="073E87"/>
              </a:solidFill>
              <a:latin typeface="Candara"/>
            </a:endParaRPr>
          </a:p>
        </p:txBody>
      </p:sp>
      <p:sp>
        <p:nvSpPr>
          <p:cNvPr id="5" name="Footer Placeholder 4"/>
          <p:cNvSpPr>
            <a:spLocks noGrp="1"/>
          </p:cNvSpPr>
          <p:nvPr>
            <p:ph type="ftr" sz="quarter" idx="11"/>
          </p:nvPr>
        </p:nvSpPr>
        <p:spPr/>
        <p:txBody>
          <a:bodyPr/>
          <a:lstStyle/>
          <a:p>
            <a:endParaRPr lang="en-US" dirty="0">
              <a:solidFill>
                <a:srgbClr val="073E87"/>
              </a:solidFill>
              <a:latin typeface="Candara"/>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spTree>
    <p:extLst>
      <p:ext uri="{BB962C8B-B14F-4D97-AF65-F5344CB8AC3E}">
        <p14:creationId xmlns:p14="http://schemas.microsoft.com/office/powerpoint/2010/main" val="1626644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sp>
        <p:nvSpPr>
          <p:cNvPr id="4" name="Date Placeholder 3"/>
          <p:cNvSpPr>
            <a:spLocks noGrp="1"/>
          </p:cNvSpPr>
          <p:nvPr>
            <p:ph type="dt" sz="half" idx="10"/>
          </p:nvPr>
        </p:nvSpPr>
        <p:spPr/>
        <p:txBody>
          <a:bodyPr/>
          <a:lstStyle/>
          <a:p>
            <a:fld id="{2E5C4C28-BD4B-4892-9A2D-6E19BD753A9A}" type="datetime1">
              <a:rPr lang="en-US" smtClean="0">
                <a:solidFill>
                  <a:srgbClr val="073E87"/>
                </a:solidFill>
                <a:latin typeface="Candara"/>
              </a:rPr>
              <a:pPr/>
              <a:t>7/27/16</a:t>
            </a:fld>
            <a:endParaRPr lang="en-US" dirty="0">
              <a:solidFill>
                <a:srgbClr val="073E87"/>
              </a:solidFill>
              <a:latin typeface="Candara"/>
            </a:endParaRPr>
          </a:p>
        </p:txBody>
      </p:sp>
      <p:sp>
        <p:nvSpPr>
          <p:cNvPr id="5" name="Footer Placeholder 4"/>
          <p:cNvSpPr>
            <a:spLocks noGrp="1"/>
          </p:cNvSpPr>
          <p:nvPr>
            <p:ph type="ftr" sz="quarter" idx="11"/>
          </p:nvPr>
        </p:nvSpPr>
        <p:spPr/>
        <p:txBody>
          <a:bodyPr/>
          <a:lstStyle/>
          <a:p>
            <a:endParaRPr lang="en-US" dirty="0">
              <a:solidFill>
                <a:srgbClr val="073E87"/>
              </a:solidFill>
              <a:latin typeface="Candara"/>
            </a:endParaRPr>
          </a:p>
        </p:txBody>
      </p:sp>
      <p:sp>
        <p:nvSpPr>
          <p:cNvPr id="6" name="Slide Number Placeholder 5"/>
          <p:cNvSpPr>
            <a:spLocks noGrp="1"/>
          </p:cNvSpPr>
          <p:nvPr>
            <p:ph type="sldNum" sz="quarter" idx="12"/>
          </p:nvPr>
        </p:nvSpPr>
        <p:spPr/>
        <p:txBody>
          <a:bodyPr/>
          <a:lstStyle/>
          <a:p>
            <a:fld id="{687D7A59-36E2-48B9-B146-C1E59501F63F}" type="slidenum">
              <a:rPr lang="en-US" smtClean="0">
                <a:solidFill>
                  <a:srgbClr val="073E87"/>
                </a:solidFill>
                <a:latin typeface="Candara"/>
              </a:rPr>
              <a:pPr/>
              <a:t>‹#›</a:t>
            </a:fld>
            <a:endParaRPr lang="en-US" dirty="0">
              <a:solidFill>
                <a:srgbClr val="073E87"/>
              </a:solidFill>
              <a:latin typeface="Candara"/>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4666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3" indent="0" algn="ctr">
              <a:buNone/>
              <a:defRPr>
                <a:solidFill>
                  <a:schemeClr val="tx1">
                    <a:tint val="75000"/>
                  </a:schemeClr>
                </a:solidFill>
              </a:defRPr>
            </a:lvl2pPr>
            <a:lvl3pPr marL="914287" indent="0" algn="ctr">
              <a:buNone/>
              <a:defRPr>
                <a:solidFill>
                  <a:schemeClr val="tx1">
                    <a:tint val="75000"/>
                  </a:schemeClr>
                </a:solidFill>
              </a:defRPr>
            </a:lvl3pPr>
            <a:lvl4pPr marL="1371430" indent="0" algn="ctr">
              <a:buNone/>
              <a:defRPr>
                <a:solidFill>
                  <a:schemeClr val="tx1">
                    <a:tint val="75000"/>
                  </a:schemeClr>
                </a:solidFill>
              </a:defRPr>
            </a:lvl4pPr>
            <a:lvl5pPr marL="1828573" indent="0" algn="ctr">
              <a:buNone/>
              <a:defRPr>
                <a:solidFill>
                  <a:schemeClr val="tx1">
                    <a:tint val="75000"/>
                  </a:schemeClr>
                </a:solidFill>
              </a:defRPr>
            </a:lvl5pPr>
            <a:lvl6pPr marL="2285717" indent="0" algn="ctr">
              <a:buNone/>
              <a:defRPr>
                <a:solidFill>
                  <a:schemeClr val="tx1">
                    <a:tint val="75000"/>
                  </a:schemeClr>
                </a:solidFill>
              </a:defRPr>
            </a:lvl6pPr>
            <a:lvl7pPr marL="2742860" indent="0" algn="ctr">
              <a:buNone/>
              <a:defRPr>
                <a:solidFill>
                  <a:schemeClr val="tx1">
                    <a:tint val="75000"/>
                  </a:schemeClr>
                </a:solidFill>
              </a:defRPr>
            </a:lvl7pPr>
            <a:lvl8pPr marL="3200003" indent="0" algn="ctr">
              <a:buNone/>
              <a:defRPr>
                <a:solidFill>
                  <a:schemeClr val="tx1">
                    <a:tint val="75000"/>
                  </a:schemeClr>
                </a:solidFill>
              </a:defRPr>
            </a:lvl8pPr>
            <a:lvl9pPr marL="36571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vl1pPr>
          </a:lstStyle>
          <a:p>
            <a:pPr>
              <a:defRPr/>
            </a:pPr>
            <a:fld id="{5B0621E7-DF89-F94C-92B4-8A4988F29FD7}" type="datetimeFigureOut">
              <a:rPr lang="en-US"/>
              <a:pPr>
                <a:defRPr/>
              </a:pPr>
              <a:t>7/27/16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vl1pPr>
          </a:lstStyle>
          <a:p>
            <a:pPr>
              <a:defRPr/>
            </a:pPr>
            <a:fld id="{FD0A2548-06B8-6C4B-B0E7-EA4E323E62B0}" type="slidenum">
              <a:rPr lang="en-US"/>
              <a:pPr>
                <a:defRPr/>
              </a:pPr>
              <a:t>‹#›</a:t>
            </a:fld>
            <a:endParaRPr lang="en-US"/>
          </a:p>
        </p:txBody>
      </p:sp>
    </p:spTree>
    <p:extLst>
      <p:ext uri="{BB962C8B-B14F-4D97-AF65-F5344CB8AC3E}">
        <p14:creationId xmlns:p14="http://schemas.microsoft.com/office/powerpoint/2010/main" val="3554537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vl1pPr>
          </a:lstStyle>
          <a:p>
            <a:pPr>
              <a:defRPr/>
            </a:pPr>
            <a:fld id="{E083DE81-E2F1-964F-86F1-CE8D3317D570}" type="datetimeFigureOut">
              <a:rPr lang="en-US"/>
              <a:pPr>
                <a:defRPr/>
              </a:pPr>
              <a:t>7/27/16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vl1pPr>
          </a:lstStyle>
          <a:p>
            <a:pPr>
              <a:defRPr/>
            </a:pPr>
            <a:fld id="{7098C314-FC4B-0E43-8677-A1EAD2E81CE7}" type="slidenum">
              <a:rPr lang="en-US"/>
              <a:pPr>
                <a:defRPr/>
              </a:pPr>
              <a:t>‹#›</a:t>
            </a:fld>
            <a:endParaRPr lang="en-US"/>
          </a:p>
        </p:txBody>
      </p:sp>
    </p:spTree>
    <p:extLst>
      <p:ext uri="{BB962C8B-B14F-4D97-AF65-F5344CB8AC3E}">
        <p14:creationId xmlns:p14="http://schemas.microsoft.com/office/powerpoint/2010/main" val="2766518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3" indent="0">
              <a:buNone/>
              <a:defRPr sz="1800">
                <a:solidFill>
                  <a:schemeClr val="tx1">
                    <a:tint val="75000"/>
                  </a:schemeClr>
                </a:solidFill>
              </a:defRPr>
            </a:lvl2pPr>
            <a:lvl3pPr marL="914287" indent="0">
              <a:buNone/>
              <a:defRPr sz="1600">
                <a:solidFill>
                  <a:schemeClr val="tx1">
                    <a:tint val="75000"/>
                  </a:schemeClr>
                </a:solidFill>
              </a:defRPr>
            </a:lvl3pPr>
            <a:lvl4pPr marL="1371430" indent="0">
              <a:buNone/>
              <a:defRPr sz="1400">
                <a:solidFill>
                  <a:schemeClr val="tx1">
                    <a:tint val="75000"/>
                  </a:schemeClr>
                </a:solidFill>
              </a:defRPr>
            </a:lvl4pPr>
            <a:lvl5pPr marL="1828573" indent="0">
              <a:buNone/>
              <a:defRPr sz="1400">
                <a:solidFill>
                  <a:schemeClr val="tx1">
                    <a:tint val="75000"/>
                  </a:schemeClr>
                </a:solidFill>
              </a:defRPr>
            </a:lvl5pPr>
            <a:lvl6pPr marL="2285717" indent="0">
              <a:buNone/>
              <a:defRPr sz="1400">
                <a:solidFill>
                  <a:schemeClr val="tx1">
                    <a:tint val="75000"/>
                  </a:schemeClr>
                </a:solidFill>
              </a:defRPr>
            </a:lvl6pPr>
            <a:lvl7pPr marL="2742860" indent="0">
              <a:buNone/>
              <a:defRPr sz="1400">
                <a:solidFill>
                  <a:schemeClr val="tx1">
                    <a:tint val="75000"/>
                  </a:schemeClr>
                </a:solidFill>
              </a:defRPr>
            </a:lvl7pPr>
            <a:lvl8pPr marL="3200003" indent="0">
              <a:buNone/>
              <a:defRPr sz="1400">
                <a:solidFill>
                  <a:schemeClr val="tx1">
                    <a:tint val="75000"/>
                  </a:schemeClr>
                </a:solidFill>
              </a:defRPr>
            </a:lvl8pPr>
            <a:lvl9pPr marL="365714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vl1pPr>
          </a:lstStyle>
          <a:p>
            <a:pPr>
              <a:defRPr/>
            </a:pPr>
            <a:fld id="{A9F39B60-45AF-AF49-8F5C-CAFF5D16E59A}" type="datetimeFigureOut">
              <a:rPr lang="en-US"/>
              <a:pPr>
                <a:defRPr/>
              </a:pPr>
              <a:t>7/27/16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vl1pPr>
          </a:lstStyle>
          <a:p>
            <a:pPr>
              <a:defRPr/>
            </a:pPr>
            <a:fld id="{CDD78196-B91E-3B4B-B374-E9BC4AB30041}" type="slidenum">
              <a:rPr lang="en-US"/>
              <a:pPr>
                <a:defRPr/>
              </a:pPr>
              <a:t>‹#›</a:t>
            </a:fld>
            <a:endParaRPr lang="en-US"/>
          </a:p>
        </p:txBody>
      </p:sp>
    </p:spTree>
    <p:extLst>
      <p:ext uri="{BB962C8B-B14F-4D97-AF65-F5344CB8AC3E}">
        <p14:creationId xmlns:p14="http://schemas.microsoft.com/office/powerpoint/2010/main" val="2614145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vl1pPr>
          </a:lstStyle>
          <a:p>
            <a:pPr>
              <a:defRPr/>
            </a:pPr>
            <a:fld id="{4F125417-4864-D54D-8183-1E3AC8BB726A}" type="datetimeFigureOut">
              <a:rPr lang="en-US"/>
              <a:pPr>
                <a:defRPr/>
              </a:pPr>
              <a:t>7/27/16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vl1pPr>
          </a:lstStyle>
          <a:p>
            <a:pPr>
              <a:defRPr/>
            </a:pPr>
            <a:fld id="{27F6A39F-9624-FF4E-8F4A-00A9816BDA8A}" type="slidenum">
              <a:rPr lang="en-US"/>
              <a:pPr>
                <a:defRPr/>
              </a:pPr>
              <a:t>‹#›</a:t>
            </a:fld>
            <a:endParaRPr lang="en-US"/>
          </a:p>
        </p:txBody>
      </p:sp>
    </p:spTree>
    <p:extLst>
      <p:ext uri="{BB962C8B-B14F-4D97-AF65-F5344CB8AC3E}">
        <p14:creationId xmlns:p14="http://schemas.microsoft.com/office/powerpoint/2010/main" val="1614580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43" indent="0">
              <a:buNone/>
              <a:defRPr sz="2000" b="1"/>
            </a:lvl2pPr>
            <a:lvl3pPr marL="914287" indent="0">
              <a:buNone/>
              <a:defRPr sz="1800" b="1"/>
            </a:lvl3pPr>
            <a:lvl4pPr marL="1371430" indent="0">
              <a:buNone/>
              <a:defRPr sz="1600" b="1"/>
            </a:lvl4pPr>
            <a:lvl5pPr marL="1828573" indent="0">
              <a:buNone/>
              <a:defRPr sz="1600" b="1"/>
            </a:lvl5pPr>
            <a:lvl6pPr marL="2285717" indent="0">
              <a:buNone/>
              <a:defRPr sz="1600" b="1"/>
            </a:lvl6pPr>
            <a:lvl7pPr marL="2742860" indent="0">
              <a:buNone/>
              <a:defRPr sz="1600" b="1"/>
            </a:lvl7pPr>
            <a:lvl8pPr marL="3200003" indent="0">
              <a:buNone/>
              <a:defRPr sz="1600" b="1"/>
            </a:lvl8pPr>
            <a:lvl9pPr marL="365714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3" indent="0">
              <a:buNone/>
              <a:defRPr sz="2000" b="1"/>
            </a:lvl2pPr>
            <a:lvl3pPr marL="914287" indent="0">
              <a:buNone/>
              <a:defRPr sz="1800" b="1"/>
            </a:lvl3pPr>
            <a:lvl4pPr marL="1371430" indent="0">
              <a:buNone/>
              <a:defRPr sz="1600" b="1"/>
            </a:lvl4pPr>
            <a:lvl5pPr marL="1828573" indent="0">
              <a:buNone/>
              <a:defRPr sz="1600" b="1"/>
            </a:lvl5pPr>
            <a:lvl6pPr marL="2285717" indent="0">
              <a:buNone/>
              <a:defRPr sz="1600" b="1"/>
            </a:lvl6pPr>
            <a:lvl7pPr marL="2742860" indent="0">
              <a:buNone/>
              <a:defRPr sz="1600" b="1"/>
            </a:lvl7pPr>
            <a:lvl8pPr marL="3200003" indent="0">
              <a:buNone/>
              <a:defRPr sz="1600" b="1"/>
            </a:lvl8pPr>
            <a:lvl9pPr marL="365714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vl1pPr>
          </a:lstStyle>
          <a:p>
            <a:pPr>
              <a:defRPr/>
            </a:pPr>
            <a:fld id="{90AFB17B-6B0C-AC43-B085-63E98F24C51F}" type="datetimeFigureOut">
              <a:rPr lang="en-US"/>
              <a:pPr>
                <a:defRPr/>
              </a:pPr>
              <a:t>7/27/16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vl1pPr>
          </a:lstStyle>
          <a:p>
            <a:pPr>
              <a:defRPr/>
            </a:pPr>
            <a:fld id="{ED4A6E6A-95AC-F444-8680-755C5D0E5901}" type="slidenum">
              <a:rPr lang="en-US"/>
              <a:pPr>
                <a:defRPr/>
              </a:pPr>
              <a:t>‹#›</a:t>
            </a:fld>
            <a:endParaRPr lang="en-US"/>
          </a:p>
        </p:txBody>
      </p:sp>
    </p:spTree>
    <p:extLst>
      <p:ext uri="{BB962C8B-B14F-4D97-AF65-F5344CB8AC3E}">
        <p14:creationId xmlns:p14="http://schemas.microsoft.com/office/powerpoint/2010/main" val="42889369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vl1pPr>
          </a:lstStyle>
          <a:p>
            <a:pPr>
              <a:defRPr/>
            </a:pPr>
            <a:fld id="{FAA67770-2BBB-5143-A9CE-117D7C7FA99F}" type="datetimeFigureOut">
              <a:rPr lang="en-US"/>
              <a:pPr>
                <a:defRPr/>
              </a:pPr>
              <a:t>7/27/16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vl1pPr>
          </a:lstStyle>
          <a:p>
            <a:pPr>
              <a:defRPr/>
            </a:pPr>
            <a:fld id="{885470C4-F5F1-C64F-BD9A-D6E65FFC6BDB}" type="slidenum">
              <a:rPr lang="en-US"/>
              <a:pPr>
                <a:defRPr/>
              </a:pPr>
              <a:t>‹#›</a:t>
            </a:fld>
            <a:endParaRPr lang="en-US"/>
          </a:p>
        </p:txBody>
      </p:sp>
    </p:spTree>
    <p:extLst>
      <p:ext uri="{BB962C8B-B14F-4D97-AF65-F5344CB8AC3E}">
        <p14:creationId xmlns:p14="http://schemas.microsoft.com/office/powerpoint/2010/main" val="1249392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58297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vl1pPr>
          </a:lstStyle>
          <a:p>
            <a:pPr>
              <a:defRPr/>
            </a:pPr>
            <a:fld id="{DF07BE9C-4BB0-BE49-92F4-F85688E97FE0}" type="datetimeFigureOut">
              <a:rPr lang="en-US"/>
              <a:pPr>
                <a:defRPr/>
              </a:pPr>
              <a:t>7/27/16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vl1pPr>
          </a:lstStyle>
          <a:p>
            <a:pPr>
              <a:defRPr/>
            </a:pPr>
            <a:fld id="{4EF12677-261E-854D-A71A-D6B972CCCB77}" type="slidenum">
              <a:rPr lang="en-US"/>
              <a:pPr>
                <a:defRPr/>
              </a:pPr>
              <a:t>‹#›</a:t>
            </a:fld>
            <a:endParaRPr lang="en-US"/>
          </a:p>
        </p:txBody>
      </p:sp>
    </p:spTree>
    <p:extLst>
      <p:ext uri="{BB962C8B-B14F-4D97-AF65-F5344CB8AC3E}">
        <p14:creationId xmlns:p14="http://schemas.microsoft.com/office/powerpoint/2010/main" val="18877543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43" indent="0">
              <a:buNone/>
              <a:defRPr sz="1200"/>
            </a:lvl2pPr>
            <a:lvl3pPr marL="914287" indent="0">
              <a:buNone/>
              <a:defRPr sz="1000"/>
            </a:lvl3pPr>
            <a:lvl4pPr marL="1371430" indent="0">
              <a:buNone/>
              <a:defRPr sz="900"/>
            </a:lvl4pPr>
            <a:lvl5pPr marL="1828573" indent="0">
              <a:buNone/>
              <a:defRPr sz="900"/>
            </a:lvl5pPr>
            <a:lvl6pPr marL="2285717" indent="0">
              <a:buNone/>
              <a:defRPr sz="900"/>
            </a:lvl6pPr>
            <a:lvl7pPr marL="2742860" indent="0">
              <a:buNone/>
              <a:defRPr sz="900"/>
            </a:lvl7pPr>
            <a:lvl8pPr marL="3200003" indent="0">
              <a:buNone/>
              <a:defRPr sz="900"/>
            </a:lvl8pPr>
            <a:lvl9pPr marL="36571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vl1pPr>
          </a:lstStyle>
          <a:p>
            <a:pPr>
              <a:defRPr/>
            </a:pPr>
            <a:fld id="{996E2FD1-9406-ED4D-9E61-916B24B47F6F}" type="datetimeFigureOut">
              <a:rPr lang="en-US"/>
              <a:pPr>
                <a:defRPr/>
              </a:pPr>
              <a:t>7/27/16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vl1pPr>
          </a:lstStyle>
          <a:p>
            <a:pPr>
              <a:defRPr/>
            </a:pPr>
            <a:fld id="{82E73520-5919-4B41-AD7C-6B71C9E14D41}" type="slidenum">
              <a:rPr lang="en-US"/>
              <a:pPr>
                <a:defRPr/>
              </a:pPr>
              <a:t>‹#›</a:t>
            </a:fld>
            <a:endParaRPr lang="en-US"/>
          </a:p>
        </p:txBody>
      </p:sp>
    </p:spTree>
    <p:extLst>
      <p:ext uri="{BB962C8B-B14F-4D97-AF65-F5344CB8AC3E}">
        <p14:creationId xmlns:p14="http://schemas.microsoft.com/office/powerpoint/2010/main" val="2017606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43" indent="0">
              <a:buNone/>
              <a:defRPr sz="2800"/>
            </a:lvl2pPr>
            <a:lvl3pPr marL="914287" indent="0">
              <a:buNone/>
              <a:defRPr sz="2400"/>
            </a:lvl3pPr>
            <a:lvl4pPr marL="1371430" indent="0">
              <a:buNone/>
              <a:defRPr sz="2000"/>
            </a:lvl4pPr>
            <a:lvl5pPr marL="1828573" indent="0">
              <a:buNone/>
              <a:defRPr sz="2000"/>
            </a:lvl5pPr>
            <a:lvl6pPr marL="2285717" indent="0">
              <a:buNone/>
              <a:defRPr sz="2000"/>
            </a:lvl6pPr>
            <a:lvl7pPr marL="2742860" indent="0">
              <a:buNone/>
              <a:defRPr sz="2000"/>
            </a:lvl7pPr>
            <a:lvl8pPr marL="3200003" indent="0">
              <a:buNone/>
              <a:defRPr sz="2000"/>
            </a:lvl8pPr>
            <a:lvl9pPr marL="365714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3" indent="0">
              <a:buNone/>
              <a:defRPr sz="1200"/>
            </a:lvl2pPr>
            <a:lvl3pPr marL="914287" indent="0">
              <a:buNone/>
              <a:defRPr sz="1000"/>
            </a:lvl3pPr>
            <a:lvl4pPr marL="1371430" indent="0">
              <a:buNone/>
              <a:defRPr sz="900"/>
            </a:lvl4pPr>
            <a:lvl5pPr marL="1828573" indent="0">
              <a:buNone/>
              <a:defRPr sz="900"/>
            </a:lvl5pPr>
            <a:lvl6pPr marL="2285717" indent="0">
              <a:buNone/>
              <a:defRPr sz="900"/>
            </a:lvl6pPr>
            <a:lvl7pPr marL="2742860" indent="0">
              <a:buNone/>
              <a:defRPr sz="900"/>
            </a:lvl7pPr>
            <a:lvl8pPr marL="3200003" indent="0">
              <a:buNone/>
              <a:defRPr sz="900"/>
            </a:lvl8pPr>
            <a:lvl9pPr marL="365714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vl1pPr>
          </a:lstStyle>
          <a:p>
            <a:pPr>
              <a:defRPr/>
            </a:pPr>
            <a:fld id="{DDE5EC2D-24DC-3B4F-BD15-C415E8E8239D}" type="datetimeFigureOut">
              <a:rPr lang="en-US"/>
              <a:pPr>
                <a:defRPr/>
              </a:pPr>
              <a:t>7/27/16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vl1pPr>
          </a:lstStyle>
          <a:p>
            <a:pPr>
              <a:defRPr/>
            </a:pPr>
            <a:fld id="{2F96B479-3D99-9340-853C-11CCDC4B1886}" type="slidenum">
              <a:rPr lang="en-US"/>
              <a:pPr>
                <a:defRPr/>
              </a:pPr>
              <a:t>‹#›</a:t>
            </a:fld>
            <a:endParaRPr lang="en-US"/>
          </a:p>
        </p:txBody>
      </p:sp>
    </p:spTree>
    <p:extLst>
      <p:ext uri="{BB962C8B-B14F-4D97-AF65-F5344CB8AC3E}">
        <p14:creationId xmlns:p14="http://schemas.microsoft.com/office/powerpoint/2010/main" val="1692860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vl1pPr>
          </a:lstStyle>
          <a:p>
            <a:pPr>
              <a:defRPr/>
            </a:pPr>
            <a:fld id="{F0ECDD05-6E77-E040-B797-5EE6166EE6AF}" type="datetimeFigureOut">
              <a:rPr lang="en-US"/>
              <a:pPr>
                <a:defRPr/>
              </a:pPr>
              <a:t>7/27/16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vl1pPr>
          </a:lstStyle>
          <a:p>
            <a:pPr>
              <a:defRPr/>
            </a:pPr>
            <a:fld id="{73C38CA8-E4B9-2741-BD3D-870738A75CB0}" type="slidenum">
              <a:rPr lang="en-US"/>
              <a:pPr>
                <a:defRPr/>
              </a:pPr>
              <a:t>‹#›</a:t>
            </a:fld>
            <a:endParaRPr lang="en-US"/>
          </a:p>
        </p:txBody>
      </p:sp>
    </p:spTree>
    <p:extLst>
      <p:ext uri="{BB962C8B-B14F-4D97-AF65-F5344CB8AC3E}">
        <p14:creationId xmlns:p14="http://schemas.microsoft.com/office/powerpoint/2010/main" val="2756727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vl1pPr>
          </a:lstStyle>
          <a:p>
            <a:pPr>
              <a:defRPr/>
            </a:pPr>
            <a:fld id="{3149BEC0-F075-7C4F-8EA2-885C1FAC77B4}" type="datetimeFigureOut">
              <a:rPr lang="en-US"/>
              <a:pPr>
                <a:defRPr/>
              </a:pPr>
              <a:t>7/27/16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vl1pPr>
          </a:lstStyle>
          <a:p>
            <a:pPr>
              <a:defRPr/>
            </a:pPr>
            <a:fld id="{E5CEAC71-92C2-B241-A0B1-CF3708F08CAA}" type="slidenum">
              <a:rPr lang="en-US"/>
              <a:pPr>
                <a:defRPr/>
              </a:pPr>
              <a:t>‹#›</a:t>
            </a:fld>
            <a:endParaRPr lang="en-US"/>
          </a:p>
        </p:txBody>
      </p:sp>
    </p:spTree>
    <p:extLst>
      <p:ext uri="{BB962C8B-B14F-4D97-AF65-F5344CB8AC3E}">
        <p14:creationId xmlns:p14="http://schemas.microsoft.com/office/powerpoint/2010/main" val="3666383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5A483D-A13E-134A-A349-9834DBA44BD0}" type="datetimeFigureOut">
              <a:rPr lang="en-US">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135A75-CB90-3F4A-AD4E-E9063774BAC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87463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5A483D-A13E-134A-A349-9834DBA44BD0}" type="datetimeFigureOut">
              <a:rPr lang="en-US">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135A75-CB90-3F4A-AD4E-E9063774BAC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47845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5A483D-A13E-134A-A349-9834DBA44BD0}" type="datetimeFigureOut">
              <a:rPr lang="en-US">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135A75-CB90-3F4A-AD4E-E9063774BAC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012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5A483D-A13E-134A-A349-9834DBA44BD0}" type="datetimeFigureOut">
              <a:rPr lang="en-US">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A135A75-CB90-3F4A-AD4E-E9063774BAC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8504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5A483D-A13E-134A-A349-9834DBA44BD0}" type="datetimeFigureOut">
              <a:rPr lang="en-US">
                <a:solidFill>
                  <a:prstClr val="black">
                    <a:tint val="75000"/>
                  </a:prstClr>
                </a:solidFill>
                <a:latin typeface="Calibri"/>
              </a:rPr>
              <a:pPr/>
              <a:t>7/27/16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A135A75-CB90-3F4A-AD4E-E9063774BAC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2492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16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6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37386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5A483D-A13E-134A-A349-9834DBA44BD0}" type="datetimeFigureOut">
              <a:rPr lang="en-US">
                <a:solidFill>
                  <a:prstClr val="black">
                    <a:tint val="75000"/>
                  </a:prstClr>
                </a:solidFill>
                <a:latin typeface="Calibri"/>
              </a:rPr>
              <a:pPr/>
              <a:t>7/27/16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A135A75-CB90-3F4A-AD4E-E9063774BAC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045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5A483D-A13E-134A-A349-9834DBA44BD0}" type="datetimeFigureOut">
              <a:rPr lang="en-US">
                <a:solidFill>
                  <a:prstClr val="black">
                    <a:tint val="75000"/>
                  </a:prstClr>
                </a:solidFill>
                <a:latin typeface="Calibri"/>
              </a:rPr>
              <a:pPr/>
              <a:t>7/27/16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A135A75-CB90-3F4A-AD4E-E9063774BAC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8749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5A483D-A13E-134A-A349-9834DBA44BD0}" type="datetimeFigureOut">
              <a:rPr lang="en-US">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A135A75-CB90-3F4A-AD4E-E9063774BAC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26351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5A483D-A13E-134A-A349-9834DBA44BD0}" type="datetimeFigureOut">
              <a:rPr lang="en-US">
                <a:solidFill>
                  <a:prstClr val="black">
                    <a:tint val="75000"/>
                  </a:prstClr>
                </a:solidFill>
                <a:latin typeface="Calibri"/>
              </a:rPr>
              <a:pPr/>
              <a:t>7/27/16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A135A75-CB90-3F4A-AD4E-E9063774BAC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4997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5A483D-A13E-134A-A349-9834DBA44BD0}" type="datetimeFigureOut">
              <a:rPr lang="en-US">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135A75-CB90-3F4A-AD4E-E9063774BAC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2084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5A483D-A13E-134A-A349-9834DBA44BD0}" type="datetimeFigureOut">
              <a:rPr lang="en-US">
                <a:solidFill>
                  <a:prstClr val="black">
                    <a:tint val="75000"/>
                  </a:prstClr>
                </a:solidFill>
                <a:latin typeface="Calibri"/>
              </a:rPr>
              <a:pPr/>
              <a:t>7/27/16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A135A75-CB90-3F4A-AD4E-E9063774BACC}"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18581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61" indent="0" algn="ctr">
              <a:buNone/>
              <a:defRPr/>
            </a:lvl2pPr>
            <a:lvl3pPr marL="913721" indent="0" algn="ctr">
              <a:buNone/>
              <a:defRPr/>
            </a:lvl3pPr>
            <a:lvl4pPr marL="1370580" indent="0" algn="ctr">
              <a:buNone/>
              <a:defRPr/>
            </a:lvl4pPr>
            <a:lvl5pPr marL="1827441" indent="0" algn="ctr">
              <a:buNone/>
              <a:defRPr/>
            </a:lvl5pPr>
            <a:lvl6pPr marL="2284302" indent="0" algn="ctr">
              <a:buNone/>
              <a:defRPr/>
            </a:lvl6pPr>
            <a:lvl7pPr marL="2741161" indent="0" algn="ctr">
              <a:buNone/>
              <a:defRPr/>
            </a:lvl7pPr>
            <a:lvl8pPr marL="3198020" indent="0" algn="ctr">
              <a:buNone/>
              <a:defRPr/>
            </a:lvl8pPr>
            <a:lvl9pPr marL="365488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39400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60869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6861" indent="0">
              <a:buNone/>
              <a:defRPr sz="1800"/>
            </a:lvl2pPr>
            <a:lvl3pPr marL="913721" indent="0">
              <a:buNone/>
              <a:defRPr sz="1600"/>
            </a:lvl3pPr>
            <a:lvl4pPr marL="1370580" indent="0">
              <a:buNone/>
              <a:defRPr sz="1400"/>
            </a:lvl4pPr>
            <a:lvl5pPr marL="1827441" indent="0">
              <a:buNone/>
              <a:defRPr sz="1400"/>
            </a:lvl5pPr>
            <a:lvl6pPr marL="2284302" indent="0">
              <a:buNone/>
              <a:defRPr sz="1400"/>
            </a:lvl6pPr>
            <a:lvl7pPr marL="2741161" indent="0">
              <a:buNone/>
              <a:defRPr sz="1400"/>
            </a:lvl7pPr>
            <a:lvl8pPr marL="3198020" indent="0">
              <a:buNone/>
              <a:defRPr sz="1400"/>
            </a:lvl8pPr>
            <a:lvl9pPr marL="3654882" indent="0">
              <a:buNone/>
              <a:defRPr sz="1400"/>
            </a:lvl9pPr>
          </a:lstStyle>
          <a:p>
            <a:pPr lvl="0"/>
            <a:r>
              <a:rPr lang="en-US" smtClean="0"/>
              <a:t>Click to edit Master text styles</a:t>
            </a:r>
          </a:p>
        </p:txBody>
      </p:sp>
    </p:spTree>
    <p:extLst>
      <p:ext uri="{BB962C8B-B14F-4D97-AF65-F5344CB8AC3E}">
        <p14:creationId xmlns:p14="http://schemas.microsoft.com/office/powerpoint/2010/main" val="4132964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16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6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249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7848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61" indent="0">
              <a:buNone/>
              <a:defRPr sz="2000" b="1"/>
            </a:lvl2pPr>
            <a:lvl3pPr marL="913721" indent="0">
              <a:buNone/>
              <a:defRPr sz="1800" b="1"/>
            </a:lvl3pPr>
            <a:lvl4pPr marL="1370580" indent="0">
              <a:buNone/>
              <a:defRPr sz="1600" b="1"/>
            </a:lvl4pPr>
            <a:lvl5pPr marL="1827441" indent="0">
              <a:buNone/>
              <a:defRPr sz="1600" b="1"/>
            </a:lvl5pPr>
            <a:lvl6pPr marL="2284302" indent="0">
              <a:buNone/>
              <a:defRPr sz="1600" b="1"/>
            </a:lvl6pPr>
            <a:lvl7pPr marL="2741161" indent="0">
              <a:buNone/>
              <a:defRPr sz="1600" b="1"/>
            </a:lvl7pPr>
            <a:lvl8pPr marL="3198020" indent="0">
              <a:buNone/>
              <a:defRPr sz="1600" b="1"/>
            </a:lvl8pPr>
            <a:lvl9pPr marL="365488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6861" indent="0">
              <a:buNone/>
              <a:defRPr sz="2000" b="1"/>
            </a:lvl2pPr>
            <a:lvl3pPr marL="913721" indent="0">
              <a:buNone/>
              <a:defRPr sz="1800" b="1"/>
            </a:lvl3pPr>
            <a:lvl4pPr marL="1370580" indent="0">
              <a:buNone/>
              <a:defRPr sz="1600" b="1"/>
            </a:lvl4pPr>
            <a:lvl5pPr marL="1827441" indent="0">
              <a:buNone/>
              <a:defRPr sz="1600" b="1"/>
            </a:lvl5pPr>
            <a:lvl6pPr marL="2284302" indent="0">
              <a:buNone/>
              <a:defRPr sz="1600" b="1"/>
            </a:lvl6pPr>
            <a:lvl7pPr marL="2741161" indent="0">
              <a:buNone/>
              <a:defRPr sz="1600" b="1"/>
            </a:lvl7pPr>
            <a:lvl8pPr marL="3198020" indent="0">
              <a:buNone/>
              <a:defRPr sz="1600" b="1"/>
            </a:lvl8pPr>
            <a:lvl9pPr marL="365488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1001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82197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0073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8"/>
            <a:ext cx="3008313" cy="4691063"/>
          </a:xfrm>
        </p:spPr>
        <p:txBody>
          <a:bodyPr/>
          <a:lstStyle>
            <a:lvl1pPr marL="0" indent="0">
              <a:buNone/>
              <a:defRPr sz="1400"/>
            </a:lvl1pPr>
            <a:lvl2pPr marL="456861" indent="0">
              <a:buNone/>
              <a:defRPr sz="1200"/>
            </a:lvl2pPr>
            <a:lvl3pPr marL="913721" indent="0">
              <a:buNone/>
              <a:defRPr sz="1000"/>
            </a:lvl3pPr>
            <a:lvl4pPr marL="1370580" indent="0">
              <a:buNone/>
              <a:defRPr sz="900"/>
            </a:lvl4pPr>
            <a:lvl5pPr marL="1827441" indent="0">
              <a:buNone/>
              <a:defRPr sz="900"/>
            </a:lvl5pPr>
            <a:lvl6pPr marL="2284302" indent="0">
              <a:buNone/>
              <a:defRPr sz="900"/>
            </a:lvl6pPr>
            <a:lvl7pPr marL="2741161" indent="0">
              <a:buNone/>
              <a:defRPr sz="900"/>
            </a:lvl7pPr>
            <a:lvl8pPr marL="3198020" indent="0">
              <a:buNone/>
              <a:defRPr sz="900"/>
            </a:lvl8pPr>
            <a:lvl9pPr marL="3654882" indent="0">
              <a:buNone/>
              <a:defRPr sz="900"/>
            </a:lvl9pPr>
          </a:lstStyle>
          <a:p>
            <a:pPr lvl="0"/>
            <a:r>
              <a:rPr lang="en-US" smtClean="0"/>
              <a:t>Click to edit Master text styles</a:t>
            </a:r>
          </a:p>
        </p:txBody>
      </p:sp>
    </p:spTree>
    <p:extLst>
      <p:ext uri="{BB962C8B-B14F-4D97-AF65-F5344CB8AC3E}">
        <p14:creationId xmlns:p14="http://schemas.microsoft.com/office/powerpoint/2010/main" val="22844441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1" indent="0">
              <a:buNone/>
              <a:defRPr sz="2800"/>
            </a:lvl2pPr>
            <a:lvl3pPr marL="913721" indent="0">
              <a:buNone/>
              <a:defRPr sz="2400"/>
            </a:lvl3pPr>
            <a:lvl4pPr marL="1370580" indent="0">
              <a:buNone/>
              <a:defRPr sz="2000"/>
            </a:lvl4pPr>
            <a:lvl5pPr marL="1827441" indent="0">
              <a:buNone/>
              <a:defRPr sz="2000"/>
            </a:lvl5pPr>
            <a:lvl6pPr marL="2284302" indent="0">
              <a:buNone/>
              <a:defRPr sz="2000"/>
            </a:lvl6pPr>
            <a:lvl7pPr marL="2741161" indent="0">
              <a:buNone/>
              <a:defRPr sz="2000"/>
            </a:lvl7pPr>
            <a:lvl8pPr marL="3198020" indent="0">
              <a:buNone/>
              <a:defRPr sz="2000"/>
            </a:lvl8pPr>
            <a:lvl9pPr marL="365488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1" indent="0">
              <a:buNone/>
              <a:defRPr sz="1200"/>
            </a:lvl2pPr>
            <a:lvl3pPr marL="913721" indent="0">
              <a:buNone/>
              <a:defRPr sz="1000"/>
            </a:lvl3pPr>
            <a:lvl4pPr marL="1370580" indent="0">
              <a:buNone/>
              <a:defRPr sz="900"/>
            </a:lvl4pPr>
            <a:lvl5pPr marL="1827441" indent="0">
              <a:buNone/>
              <a:defRPr sz="900"/>
            </a:lvl5pPr>
            <a:lvl6pPr marL="2284302" indent="0">
              <a:buNone/>
              <a:defRPr sz="900"/>
            </a:lvl6pPr>
            <a:lvl7pPr marL="2741161" indent="0">
              <a:buNone/>
              <a:defRPr sz="900"/>
            </a:lvl7pPr>
            <a:lvl8pPr marL="3198020" indent="0">
              <a:buNone/>
              <a:defRPr sz="900"/>
            </a:lvl8pPr>
            <a:lvl9pPr marL="3654882" indent="0">
              <a:buNone/>
              <a:defRPr sz="900"/>
            </a:lvl9pPr>
          </a:lstStyle>
          <a:p>
            <a:pPr lvl="0"/>
            <a:r>
              <a:rPr lang="en-US" smtClean="0"/>
              <a:t>Click to edit Master text styles</a:t>
            </a:r>
          </a:p>
        </p:txBody>
      </p:sp>
    </p:spTree>
    <p:extLst>
      <p:ext uri="{BB962C8B-B14F-4D97-AF65-F5344CB8AC3E}">
        <p14:creationId xmlns:p14="http://schemas.microsoft.com/office/powerpoint/2010/main" val="23195514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00240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5100"/>
            <a:ext cx="2057400" cy="5595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5100"/>
            <a:ext cx="6019800" cy="5595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42805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65100"/>
            <a:ext cx="8229600" cy="5595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13348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160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60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2073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61" indent="0" algn="ctr">
              <a:buNone/>
              <a:defRPr/>
            </a:lvl2pPr>
            <a:lvl3pPr marL="913721" indent="0" algn="ctr">
              <a:buNone/>
              <a:defRPr/>
            </a:lvl3pPr>
            <a:lvl4pPr marL="1370580" indent="0" algn="ctr">
              <a:buNone/>
              <a:defRPr/>
            </a:lvl4pPr>
            <a:lvl5pPr marL="1827441" indent="0" algn="ctr">
              <a:buNone/>
              <a:defRPr/>
            </a:lvl5pPr>
            <a:lvl6pPr marL="2284302" indent="0" algn="ctr">
              <a:buNone/>
              <a:defRPr/>
            </a:lvl6pPr>
            <a:lvl7pPr marL="2741161" indent="0" algn="ctr">
              <a:buNone/>
              <a:defRPr/>
            </a:lvl7pPr>
            <a:lvl8pPr marL="3198020" indent="0" algn="ctr">
              <a:buNone/>
              <a:defRPr/>
            </a:lvl8pPr>
            <a:lvl9pPr marL="365488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78021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225507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7054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6861" indent="0">
              <a:buNone/>
              <a:defRPr sz="1800"/>
            </a:lvl2pPr>
            <a:lvl3pPr marL="913721" indent="0">
              <a:buNone/>
              <a:defRPr sz="1600"/>
            </a:lvl3pPr>
            <a:lvl4pPr marL="1370580" indent="0">
              <a:buNone/>
              <a:defRPr sz="1400"/>
            </a:lvl4pPr>
            <a:lvl5pPr marL="1827441" indent="0">
              <a:buNone/>
              <a:defRPr sz="1400"/>
            </a:lvl5pPr>
            <a:lvl6pPr marL="2284302" indent="0">
              <a:buNone/>
              <a:defRPr sz="1400"/>
            </a:lvl6pPr>
            <a:lvl7pPr marL="2741161" indent="0">
              <a:buNone/>
              <a:defRPr sz="1400"/>
            </a:lvl7pPr>
            <a:lvl8pPr marL="3198020" indent="0">
              <a:buNone/>
              <a:defRPr sz="1400"/>
            </a:lvl8pPr>
            <a:lvl9pPr marL="3654882" indent="0">
              <a:buNone/>
              <a:defRPr sz="1400"/>
            </a:lvl9pPr>
          </a:lstStyle>
          <a:p>
            <a:pPr lvl="0"/>
            <a:r>
              <a:rPr lang="en-US" smtClean="0"/>
              <a:t>Click to edit Master text styles</a:t>
            </a:r>
          </a:p>
        </p:txBody>
      </p:sp>
    </p:spTree>
    <p:extLst>
      <p:ext uri="{BB962C8B-B14F-4D97-AF65-F5344CB8AC3E}">
        <p14:creationId xmlns:p14="http://schemas.microsoft.com/office/powerpoint/2010/main" val="36815052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16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6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55121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61" indent="0">
              <a:buNone/>
              <a:defRPr sz="2000" b="1"/>
            </a:lvl2pPr>
            <a:lvl3pPr marL="913721" indent="0">
              <a:buNone/>
              <a:defRPr sz="1800" b="1"/>
            </a:lvl3pPr>
            <a:lvl4pPr marL="1370580" indent="0">
              <a:buNone/>
              <a:defRPr sz="1600" b="1"/>
            </a:lvl4pPr>
            <a:lvl5pPr marL="1827441" indent="0">
              <a:buNone/>
              <a:defRPr sz="1600" b="1"/>
            </a:lvl5pPr>
            <a:lvl6pPr marL="2284302" indent="0">
              <a:buNone/>
              <a:defRPr sz="1600" b="1"/>
            </a:lvl6pPr>
            <a:lvl7pPr marL="2741161" indent="0">
              <a:buNone/>
              <a:defRPr sz="1600" b="1"/>
            </a:lvl7pPr>
            <a:lvl8pPr marL="3198020" indent="0">
              <a:buNone/>
              <a:defRPr sz="1600" b="1"/>
            </a:lvl8pPr>
            <a:lvl9pPr marL="365488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6861" indent="0">
              <a:buNone/>
              <a:defRPr sz="2000" b="1"/>
            </a:lvl2pPr>
            <a:lvl3pPr marL="913721" indent="0">
              <a:buNone/>
              <a:defRPr sz="1800" b="1"/>
            </a:lvl3pPr>
            <a:lvl4pPr marL="1370580" indent="0">
              <a:buNone/>
              <a:defRPr sz="1600" b="1"/>
            </a:lvl4pPr>
            <a:lvl5pPr marL="1827441" indent="0">
              <a:buNone/>
              <a:defRPr sz="1600" b="1"/>
            </a:lvl5pPr>
            <a:lvl6pPr marL="2284302" indent="0">
              <a:buNone/>
              <a:defRPr sz="1600" b="1"/>
            </a:lvl6pPr>
            <a:lvl7pPr marL="2741161" indent="0">
              <a:buNone/>
              <a:defRPr sz="1600" b="1"/>
            </a:lvl7pPr>
            <a:lvl8pPr marL="3198020" indent="0">
              <a:buNone/>
              <a:defRPr sz="1600" b="1"/>
            </a:lvl8pPr>
            <a:lvl9pPr marL="365488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20680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016253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3527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8"/>
            <a:ext cx="3008313" cy="4691063"/>
          </a:xfrm>
        </p:spPr>
        <p:txBody>
          <a:bodyPr/>
          <a:lstStyle>
            <a:lvl1pPr marL="0" indent="0">
              <a:buNone/>
              <a:defRPr sz="1400"/>
            </a:lvl1pPr>
            <a:lvl2pPr marL="456861" indent="0">
              <a:buNone/>
              <a:defRPr sz="1200"/>
            </a:lvl2pPr>
            <a:lvl3pPr marL="913721" indent="0">
              <a:buNone/>
              <a:defRPr sz="1000"/>
            </a:lvl3pPr>
            <a:lvl4pPr marL="1370580" indent="0">
              <a:buNone/>
              <a:defRPr sz="900"/>
            </a:lvl4pPr>
            <a:lvl5pPr marL="1827441" indent="0">
              <a:buNone/>
              <a:defRPr sz="900"/>
            </a:lvl5pPr>
            <a:lvl6pPr marL="2284302" indent="0">
              <a:buNone/>
              <a:defRPr sz="900"/>
            </a:lvl6pPr>
            <a:lvl7pPr marL="2741161" indent="0">
              <a:buNone/>
              <a:defRPr sz="900"/>
            </a:lvl7pPr>
            <a:lvl8pPr marL="3198020" indent="0">
              <a:buNone/>
              <a:defRPr sz="900"/>
            </a:lvl8pPr>
            <a:lvl9pPr marL="3654882" indent="0">
              <a:buNone/>
              <a:defRPr sz="900"/>
            </a:lvl9pPr>
          </a:lstStyle>
          <a:p>
            <a:pPr lvl="0"/>
            <a:r>
              <a:rPr lang="en-US" smtClean="0"/>
              <a:t>Click to edit Master text styles</a:t>
            </a:r>
          </a:p>
        </p:txBody>
      </p:sp>
    </p:spTree>
    <p:extLst>
      <p:ext uri="{BB962C8B-B14F-4D97-AF65-F5344CB8AC3E}">
        <p14:creationId xmlns:p14="http://schemas.microsoft.com/office/powerpoint/2010/main" val="42787649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61" indent="0">
              <a:buNone/>
              <a:defRPr sz="2800"/>
            </a:lvl2pPr>
            <a:lvl3pPr marL="913721" indent="0">
              <a:buNone/>
              <a:defRPr sz="2400"/>
            </a:lvl3pPr>
            <a:lvl4pPr marL="1370580" indent="0">
              <a:buNone/>
              <a:defRPr sz="2000"/>
            </a:lvl4pPr>
            <a:lvl5pPr marL="1827441" indent="0">
              <a:buNone/>
              <a:defRPr sz="2000"/>
            </a:lvl5pPr>
            <a:lvl6pPr marL="2284302" indent="0">
              <a:buNone/>
              <a:defRPr sz="2000"/>
            </a:lvl6pPr>
            <a:lvl7pPr marL="2741161" indent="0">
              <a:buNone/>
              <a:defRPr sz="2000"/>
            </a:lvl7pPr>
            <a:lvl8pPr marL="3198020" indent="0">
              <a:buNone/>
              <a:defRPr sz="2000"/>
            </a:lvl8pPr>
            <a:lvl9pPr marL="365488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61" indent="0">
              <a:buNone/>
              <a:defRPr sz="1200"/>
            </a:lvl2pPr>
            <a:lvl3pPr marL="913721" indent="0">
              <a:buNone/>
              <a:defRPr sz="1000"/>
            </a:lvl3pPr>
            <a:lvl4pPr marL="1370580" indent="0">
              <a:buNone/>
              <a:defRPr sz="900"/>
            </a:lvl4pPr>
            <a:lvl5pPr marL="1827441" indent="0">
              <a:buNone/>
              <a:defRPr sz="900"/>
            </a:lvl5pPr>
            <a:lvl6pPr marL="2284302" indent="0">
              <a:buNone/>
              <a:defRPr sz="900"/>
            </a:lvl6pPr>
            <a:lvl7pPr marL="2741161" indent="0">
              <a:buNone/>
              <a:defRPr sz="900"/>
            </a:lvl7pPr>
            <a:lvl8pPr marL="3198020" indent="0">
              <a:buNone/>
              <a:defRPr sz="900"/>
            </a:lvl8pPr>
            <a:lvl9pPr marL="3654882" indent="0">
              <a:buNone/>
              <a:defRPr sz="900"/>
            </a:lvl9pPr>
          </a:lstStyle>
          <a:p>
            <a:pPr lvl="0"/>
            <a:r>
              <a:rPr lang="en-US" smtClean="0"/>
              <a:t>Click to edit Master text styles</a:t>
            </a:r>
          </a:p>
        </p:txBody>
      </p:sp>
    </p:spTree>
    <p:extLst>
      <p:ext uri="{BB962C8B-B14F-4D97-AF65-F5344CB8AC3E}">
        <p14:creationId xmlns:p14="http://schemas.microsoft.com/office/powerpoint/2010/main" val="2456534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60103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5100"/>
            <a:ext cx="2057400" cy="5595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5100"/>
            <a:ext cx="6019800" cy="5595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959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4499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65100"/>
            <a:ext cx="8229600" cy="5595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60536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160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60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366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610534E-D9E9-244B-B02E-7CF4A0495F5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367449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E43AF68-F9F8-344B-8818-C2FD5E5F71F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400343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E761227-5C2C-734C-82DB-B08BF7A334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401816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211A219-9CC7-8141-885C-134B98FD3C1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1325704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5BC77B6-088E-8A48-901F-FF3282C9BD7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5482351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A59082A-0D1F-E14F-833D-E9F189C3581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850408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EF717DC5-D888-C44D-A4AA-3ADDE185E50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050046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3AFDB8D-B777-E541-9AAA-FF093FB6834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31482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712697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7380BA87-12A3-6E4E-9E9B-C0D28E9E599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7736065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AE426CC-B48C-AA4E-8876-9DDC5A67E5D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7363304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DC56EC8-F9EC-B649-8B7D-6D4890F9225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5400009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E139AB1E-9098-724D-B0F5-A5CB818444F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437557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350958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20142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479675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16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60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87057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7483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4984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70495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624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334401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971480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89269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5100"/>
            <a:ext cx="2057400" cy="5595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5100"/>
            <a:ext cx="6019800" cy="5595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31342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65100"/>
            <a:ext cx="8229600" cy="55959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0521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00"/>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160838"/>
          </a:xfrm>
        </p:spPr>
        <p:txBody>
          <a:bodyPr/>
          <a:lstStyle/>
          <a:p>
            <a:endParaRPr lang="en-US"/>
          </a:p>
        </p:txBody>
      </p:sp>
    </p:spTree>
    <p:extLst>
      <p:ext uri="{BB962C8B-B14F-4D97-AF65-F5344CB8AC3E}">
        <p14:creationId xmlns:p14="http://schemas.microsoft.com/office/powerpoint/2010/main" val="2150768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65100"/>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2"/>
            <a:ext cx="4038600" cy="20034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2"/>
            <a:ext cx="4038600" cy="20034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756025"/>
            <a:ext cx="4038600" cy="2005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756025"/>
            <a:ext cx="4038600" cy="2005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49612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651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160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60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30444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160838"/>
          </a:xfrm>
        </p:spPr>
        <p:txBody>
          <a:bodyPr/>
          <a:lstStyle/>
          <a:p>
            <a:pPr lvl="0"/>
            <a:endParaRPr lang="en-US" noProof="0" smtClean="0"/>
          </a:p>
        </p:txBody>
      </p:sp>
    </p:spTree>
    <p:extLst>
      <p:ext uri="{BB962C8B-B14F-4D97-AF65-F5344CB8AC3E}">
        <p14:creationId xmlns:p14="http://schemas.microsoft.com/office/powerpoint/2010/main" val="24117898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0.xml"/><Relationship Id="rId13" Type="http://schemas.openxmlformats.org/officeDocument/2006/relationships/image" Target="../media/image2.png"/><Relationship Id="rId14" Type="http://schemas.microsoft.com/office/2007/relationships/hdphoto" Target="../media/hdphoto1.wdp"/><Relationship Id="rId15" Type="http://schemas.openxmlformats.org/officeDocument/2006/relationships/image" Target="../media/image3.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1.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2.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3.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slideLayout" Target="../slideLayouts/slideLayout166.xml"/><Relationship Id="rId13" Type="http://schemas.openxmlformats.org/officeDocument/2006/relationships/slideLayout" Target="../slideLayouts/slideLayout167.xml"/><Relationship Id="rId14" Type="http://schemas.openxmlformats.org/officeDocument/2006/relationships/theme" Target="../theme/theme14.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8.xml"/><Relationship Id="rId12" Type="http://schemas.openxmlformats.org/officeDocument/2006/relationships/theme" Target="../theme/theme15.xml"/><Relationship Id="rId1" Type="http://schemas.openxmlformats.org/officeDocument/2006/relationships/slideLayout" Target="../slideLayouts/slideLayout168.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9.xml"/><Relationship Id="rId12" Type="http://schemas.openxmlformats.org/officeDocument/2006/relationships/slideLayout" Target="../slideLayouts/slideLayout190.xml"/><Relationship Id="rId13" Type="http://schemas.openxmlformats.org/officeDocument/2006/relationships/theme" Target="../theme/theme16.xml"/><Relationship Id="rId1" Type="http://schemas.openxmlformats.org/officeDocument/2006/relationships/slideLayout" Target="../slideLayouts/slideLayout179.xml"/><Relationship Id="rId2" Type="http://schemas.openxmlformats.org/officeDocument/2006/relationships/slideLayout" Target="../slideLayouts/slideLayout180.xml"/><Relationship Id="rId3" Type="http://schemas.openxmlformats.org/officeDocument/2006/relationships/slideLayout" Target="../slideLayouts/slideLayout181.xml"/><Relationship Id="rId4" Type="http://schemas.openxmlformats.org/officeDocument/2006/relationships/slideLayout" Target="../slideLayouts/slideLayout182.xml"/><Relationship Id="rId5" Type="http://schemas.openxmlformats.org/officeDocument/2006/relationships/slideLayout" Target="../slideLayouts/slideLayout183.xml"/><Relationship Id="rId6" Type="http://schemas.openxmlformats.org/officeDocument/2006/relationships/slideLayout" Target="../slideLayouts/slideLayout184.xml"/><Relationship Id="rId7" Type="http://schemas.openxmlformats.org/officeDocument/2006/relationships/slideLayout" Target="../slideLayouts/slideLayout185.xml"/><Relationship Id="rId8" Type="http://schemas.openxmlformats.org/officeDocument/2006/relationships/slideLayout" Target="../slideLayouts/slideLayout186.xml"/><Relationship Id="rId9" Type="http://schemas.openxmlformats.org/officeDocument/2006/relationships/slideLayout" Target="../slideLayouts/slideLayout187.xml"/><Relationship Id="rId10" Type="http://schemas.openxmlformats.org/officeDocument/2006/relationships/slideLayout" Target="../slideLayouts/slideLayout18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theme" Target="../theme/theme7.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slideLayout" Target="../slideLayouts/slideLayout97.xml"/><Relationship Id="rId15" Type="http://schemas.openxmlformats.org/officeDocument/2006/relationships/slideLayout" Target="../slideLayouts/slideLayout98.xml"/><Relationship Id="rId16" Type="http://schemas.openxmlformats.org/officeDocument/2006/relationships/slideLayout" Target="../slideLayouts/slideLayout99.xml"/><Relationship Id="rId17" Type="http://schemas.openxmlformats.org/officeDocument/2006/relationships/theme" Target="../theme/theme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9.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0" y="1447800"/>
            <a:ext cx="9144000" cy="5410200"/>
          </a:xfrm>
          <a:prstGeom prst="rect">
            <a:avLst/>
          </a:prstGeom>
          <a:solidFill>
            <a:srgbClr val="00003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p>
        </p:txBody>
      </p:sp>
      <p:sp>
        <p:nvSpPr>
          <p:cNvPr id="1027" name="Rectangle 5"/>
          <p:cNvSpPr>
            <a:spLocks noGrp="1" noChangeArrowheads="1"/>
          </p:cNvSpPr>
          <p:nvPr>
            <p:ph type="title"/>
          </p:nvPr>
        </p:nvSpPr>
        <p:spPr bwMode="auto">
          <a:xfrm>
            <a:off x="457200" y="1651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en-US" altLang="en-US" smtClean="0"/>
              <a:t>Click to edit Master title style</a:t>
            </a:r>
          </a:p>
        </p:txBody>
      </p:sp>
      <p:sp>
        <p:nvSpPr>
          <p:cNvPr id="1028" name="Rectangle 6"/>
          <p:cNvSpPr>
            <a:spLocks noGrp="1" noChangeArrowheads="1"/>
          </p:cNvSpPr>
          <p:nvPr>
            <p:ph type="body" idx="1"/>
          </p:nvPr>
        </p:nvSpPr>
        <p:spPr bwMode="auto">
          <a:xfrm>
            <a:off x="457200" y="1866900"/>
            <a:ext cx="8229600"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ChangeArrowheads="1"/>
          </p:cNvSpPr>
          <p:nvPr userDrawn="1"/>
        </p:nvSpPr>
        <p:spPr bwMode="auto">
          <a:xfrm>
            <a:off x="0" y="1363663"/>
            <a:ext cx="9144000" cy="9048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p>
        </p:txBody>
      </p:sp>
      <p:sp>
        <p:nvSpPr>
          <p:cNvPr id="1030" name="Rectangle 5"/>
          <p:cNvSpPr>
            <a:spLocks noChangeArrowheads="1"/>
          </p:cNvSpPr>
          <p:nvPr userDrawn="1"/>
        </p:nvSpPr>
        <p:spPr bwMode="auto">
          <a:xfrm>
            <a:off x="0" y="6765925"/>
            <a:ext cx="9144000" cy="920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p>
        </p:txBody>
      </p:sp>
    </p:spTree>
  </p:cSld>
  <p:clrMap bg1="lt1" tx1="dk1" bg2="lt2" tx2="dk2" accent1="accent1" accent2="accent2" accent3="accent3" accent4="accent4" accent5="accent5" accent6="accent6" hlink="hlink" folHlink="folHlink"/>
  <p:sldLayoutIdLst>
    <p:sldLayoutId id="2147485380" r:id="rId1"/>
    <p:sldLayoutId id="2147485381" r:id="rId2"/>
    <p:sldLayoutId id="2147485382" r:id="rId3"/>
    <p:sldLayoutId id="2147485383" r:id="rId4"/>
    <p:sldLayoutId id="2147485384" r:id="rId5"/>
    <p:sldLayoutId id="2147485385" r:id="rId6"/>
    <p:sldLayoutId id="2147485386" r:id="rId7"/>
    <p:sldLayoutId id="2147485387" r:id="rId8"/>
    <p:sldLayoutId id="2147485388" r:id="rId9"/>
    <p:sldLayoutId id="2147485389" r:id="rId10"/>
    <p:sldLayoutId id="2147485390" r:id="rId11"/>
    <p:sldLayoutId id="2147485391"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bg1"/>
          </a:solidFill>
          <a:latin typeface="Georgia" pitchFamily="18" charset="0"/>
          <a:ea typeface="MS PGothic" pitchFamily="34" charset="-128"/>
          <a:cs typeface="ＭＳ Ｐゴシック" charset="0"/>
        </a:defRPr>
      </a:lvl1pPr>
      <a:lvl2pPr algn="ctr" rtl="0" eaLnBrk="0" fontAlgn="base" hangingPunct="0">
        <a:spcBef>
          <a:spcPct val="0"/>
        </a:spcBef>
        <a:spcAft>
          <a:spcPct val="0"/>
        </a:spcAft>
        <a:defRPr sz="4400">
          <a:solidFill>
            <a:schemeClr val="bg1"/>
          </a:solidFill>
          <a:latin typeface="Georgia"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bg1"/>
          </a:solidFill>
          <a:latin typeface="Georgia"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bg1"/>
          </a:solidFill>
          <a:latin typeface="Georgia"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bg1"/>
          </a:solidFill>
          <a:latin typeface="Georgia" pitchFamily="18"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rebuchet MS" pitchFamily="34" charset="0"/>
        </a:defRPr>
      </a:lvl6pPr>
      <a:lvl7pPr marL="914400" algn="ctr" rtl="0" fontAlgn="base">
        <a:spcBef>
          <a:spcPct val="0"/>
        </a:spcBef>
        <a:spcAft>
          <a:spcPct val="0"/>
        </a:spcAft>
        <a:defRPr sz="4400">
          <a:solidFill>
            <a:schemeClr val="tx2"/>
          </a:solidFill>
          <a:latin typeface="Trebuchet MS" pitchFamily="34" charset="0"/>
        </a:defRPr>
      </a:lvl7pPr>
      <a:lvl8pPr marL="1371600" algn="ctr" rtl="0" fontAlgn="base">
        <a:spcBef>
          <a:spcPct val="0"/>
        </a:spcBef>
        <a:spcAft>
          <a:spcPct val="0"/>
        </a:spcAft>
        <a:defRPr sz="4400">
          <a:solidFill>
            <a:schemeClr val="tx2"/>
          </a:solidFill>
          <a:latin typeface="Trebuchet MS" pitchFamily="34" charset="0"/>
        </a:defRPr>
      </a:lvl8pPr>
      <a:lvl9pPr marL="1828800" algn="ctr" rtl="0" fontAlgn="base">
        <a:spcBef>
          <a:spcPct val="0"/>
        </a:spcBef>
        <a:spcAft>
          <a:spcPct val="0"/>
        </a:spcAft>
        <a:defRPr sz="44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a:solidFill>
            <a:srgbClr val="FFFF99"/>
          </a:solidFill>
          <a:latin typeface="+mn-lt"/>
          <a:ea typeface="MS PGothic" pitchFamily="34" charset="-128"/>
        </a:defRPr>
      </a:lvl2pPr>
      <a:lvl3pPr marL="1143000" indent="-228600" algn="l" rtl="0" eaLnBrk="0" fontAlgn="base" hangingPunct="0">
        <a:spcBef>
          <a:spcPct val="20000"/>
        </a:spcBef>
        <a:spcAft>
          <a:spcPct val="0"/>
        </a:spcAft>
        <a:buFont typeface="Trebuchet MS" pitchFamily="34" charset="0"/>
        <a:buChar char="—"/>
        <a:defRPr sz="2400">
          <a:solidFill>
            <a:srgbClr val="FFFF99"/>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FFFF99"/>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FFFF99"/>
          </a:solidFill>
          <a:latin typeface="+mn-lt"/>
          <a:ea typeface="MS PGothic" pitchFamily="34" charset="-128"/>
        </a:defRPr>
      </a:lvl5pPr>
      <a:lvl6pPr marL="2514600" indent="-228600" algn="l" rtl="0" fontAlgn="base">
        <a:spcBef>
          <a:spcPct val="20000"/>
        </a:spcBef>
        <a:spcAft>
          <a:spcPct val="0"/>
        </a:spcAft>
        <a:buChar char="»"/>
        <a:defRPr sz="2000">
          <a:solidFill>
            <a:srgbClr val="FFFF99"/>
          </a:solidFill>
          <a:latin typeface="+mn-lt"/>
        </a:defRPr>
      </a:lvl6pPr>
      <a:lvl7pPr marL="2971800" indent="-228600" algn="l" rtl="0" fontAlgn="base">
        <a:spcBef>
          <a:spcPct val="20000"/>
        </a:spcBef>
        <a:spcAft>
          <a:spcPct val="0"/>
        </a:spcAft>
        <a:buChar char="»"/>
        <a:defRPr sz="2000">
          <a:solidFill>
            <a:srgbClr val="FFFF99"/>
          </a:solidFill>
          <a:latin typeface="+mn-lt"/>
        </a:defRPr>
      </a:lvl7pPr>
      <a:lvl8pPr marL="3429000" indent="-228600" algn="l" rtl="0" fontAlgn="base">
        <a:spcBef>
          <a:spcPct val="20000"/>
        </a:spcBef>
        <a:spcAft>
          <a:spcPct val="0"/>
        </a:spcAft>
        <a:buChar char="»"/>
        <a:defRPr sz="2000">
          <a:solidFill>
            <a:srgbClr val="FFFF99"/>
          </a:solidFill>
          <a:latin typeface="+mn-lt"/>
        </a:defRPr>
      </a:lvl8pPr>
      <a:lvl9pPr marL="3886200" indent="-228600" algn="l" rtl="0" fontAlgn="base">
        <a:spcBef>
          <a:spcPct val="20000"/>
        </a:spcBef>
        <a:spcAft>
          <a:spcPct val="0"/>
        </a:spcAft>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5521"/>
            <a:ext cx="8229600" cy="4525963"/>
          </a:xfrm>
          <a:prstGeom prst="rect">
            <a:avLst/>
          </a:prstGeom>
        </p:spPr>
        <p:txBody>
          <a:bodyPr vert="horz" lIns="91440" tIns="45720" rIns="91440" bIns="45720" rtlCol="0">
            <a:normAutofit/>
          </a:bodyPr>
          <a:lstStyle/>
          <a:p>
            <a:pPr lvl="0"/>
            <a:r>
              <a:rPr lang="en-US" dirty="0" smtClean="0"/>
              <a:t>First Level</a:t>
            </a:r>
          </a:p>
          <a:p>
            <a:pPr lvl="1"/>
            <a:r>
              <a:rPr lang="en-US" dirty="0" smtClean="0"/>
              <a:t>Second level</a:t>
            </a:r>
          </a:p>
          <a:p>
            <a:pPr lvl="2"/>
            <a:r>
              <a:rPr lang="en-US" dirty="0" smtClean="0"/>
              <a:t>Third level</a:t>
            </a:r>
          </a:p>
        </p:txBody>
      </p:sp>
      <p:sp>
        <p:nvSpPr>
          <p:cNvPr id="7" name="Rectangle 28"/>
          <p:cNvSpPr>
            <a:spLocks noGrp="1" noChangeArrowheads="1"/>
          </p:cNvSpPr>
          <p:nvPr>
            <p:ph type="sldNum" sz="quarter" idx="4"/>
          </p:nvPr>
        </p:nvSpPr>
        <p:spPr bwMode="auto">
          <a:xfrm>
            <a:off x="482599" y="6384925"/>
            <a:ext cx="5842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Arial" charset="0"/>
                <a:ea typeface="ＭＳ Ｐゴシック" pitchFamily="48" charset="-128"/>
                <a:cs typeface="+mn-cs"/>
              </a:defRPr>
            </a:lvl1pPr>
          </a:lstStyle>
          <a:p>
            <a:pPr defTabSz="457200" fontAlgn="auto">
              <a:spcBef>
                <a:spcPts val="0"/>
              </a:spcBef>
              <a:spcAft>
                <a:spcPts val="0"/>
              </a:spcAft>
              <a:defRPr/>
            </a:pPr>
            <a:fld id="{49C0EE74-1F2C-4D2D-91EC-B282DFC749DA}" type="slidenum">
              <a:rPr lang="en-US" smtClean="0">
                <a:solidFill>
                  <a:prstClr val="black"/>
                </a:solidFill>
              </a:rPr>
              <a:pPr defTabSz="457200" fontAlgn="auto">
                <a:spcBef>
                  <a:spcPts val="0"/>
                </a:spcBef>
                <a:spcAft>
                  <a:spcPts val="0"/>
                </a:spcAft>
                <a:defRPr/>
              </a:pPr>
              <a:t>‹#›</a:t>
            </a:fld>
            <a:endParaRPr lang="en-US">
              <a:solidFill>
                <a:prstClr val="black"/>
              </a:solidFill>
            </a:endParaRPr>
          </a:p>
        </p:txBody>
      </p:sp>
      <p:pic>
        <p:nvPicPr>
          <p:cNvPr id="9" name="Picture 30"/>
          <p:cNvPicPr>
            <a:picLocks noChangeAspect="1" noChangeArrowheads="1"/>
          </p:cNvPicPr>
          <p:nvPr userDrawn="1"/>
        </p:nvPicPr>
        <p:blipFill>
          <a:blip r:embed="rId13">
            <a:extLst>
              <a:ext uri="{BEBA8EAE-BF5A-486C-A8C5-ECC9F3942E4B}">
                <a14:imgProps xmlns:a14="http://schemas.microsoft.com/office/drawing/2010/main">
                  <a14:imgLayer r:embed="rId14">
                    <a14:imgEffect>
                      <a14:saturation sat="0"/>
                    </a14:imgEffect>
                  </a14:imgLayer>
                </a14:imgProps>
              </a:ext>
            </a:extLst>
          </a:blip>
          <a:srcRect/>
          <a:stretch>
            <a:fillRect/>
          </a:stretch>
        </p:blipFill>
        <p:spPr bwMode="auto">
          <a:xfrm>
            <a:off x="0" y="101600"/>
            <a:ext cx="9144000" cy="981075"/>
          </a:xfrm>
          <a:prstGeom prst="rect">
            <a:avLst/>
          </a:prstGeom>
          <a:noFill/>
          <a:ln w="9525">
            <a:noFill/>
            <a:miter lim="800000"/>
            <a:headEnd/>
            <a:tailEnd/>
          </a:ln>
        </p:spPr>
      </p:pic>
      <p:sp>
        <p:nvSpPr>
          <p:cNvPr id="10" name="Rectangle 32"/>
          <p:cNvSpPr>
            <a:spLocks noChangeArrowheads="1"/>
          </p:cNvSpPr>
          <p:nvPr userDrawn="1"/>
        </p:nvSpPr>
        <p:spPr bwMode="auto">
          <a:xfrm>
            <a:off x="0" y="0"/>
            <a:ext cx="9144000" cy="104775"/>
          </a:xfrm>
          <a:prstGeom prst="rect">
            <a:avLst/>
          </a:prstGeom>
          <a:solidFill>
            <a:srgbClr val="CC0000"/>
          </a:solidFill>
          <a:ln w="9525">
            <a:noFill/>
            <a:miter lim="800000"/>
            <a:headEnd/>
            <a:tailEnd/>
          </a:ln>
          <a:effectLst/>
        </p:spPr>
        <p:txBody>
          <a:bodyPr wrap="none" anchor="ctr"/>
          <a:lstStyle/>
          <a:p>
            <a:pPr defTabSz="457200" fontAlgn="auto">
              <a:spcBef>
                <a:spcPts val="0"/>
              </a:spcBef>
              <a:spcAft>
                <a:spcPts val="0"/>
              </a:spcAft>
              <a:defRPr/>
            </a:pPr>
            <a:endParaRPr lang="en-US">
              <a:solidFill>
                <a:prstClr val="black"/>
              </a:solidFill>
              <a:latin typeface="Arial"/>
              <a:ea typeface="ＭＳ Ｐゴシック" pitchFamily="48" charset="-128"/>
            </a:endParaRPr>
          </a:p>
        </p:txBody>
      </p:sp>
      <p:sp>
        <p:nvSpPr>
          <p:cNvPr id="11" name="Line 33"/>
          <p:cNvSpPr>
            <a:spLocks noChangeShapeType="1"/>
          </p:cNvSpPr>
          <p:nvPr userDrawn="1"/>
        </p:nvSpPr>
        <p:spPr bwMode="auto">
          <a:xfrm flipH="1">
            <a:off x="533400" y="6311900"/>
            <a:ext cx="6261100" cy="0"/>
          </a:xfrm>
          <a:prstGeom prst="line">
            <a:avLst/>
          </a:prstGeom>
          <a:ln>
            <a:solidFill>
              <a:srgbClr val="C0143C"/>
            </a:solidFill>
            <a:headEnd/>
            <a:tailEnd/>
          </a:ln>
        </p:spPr>
        <p:style>
          <a:lnRef idx="1">
            <a:schemeClr val="accent2"/>
          </a:lnRef>
          <a:fillRef idx="0">
            <a:schemeClr val="accent2"/>
          </a:fillRef>
          <a:effectRef idx="0">
            <a:schemeClr val="accent2"/>
          </a:effectRef>
          <a:fontRef idx="minor">
            <a:schemeClr val="tx1"/>
          </a:fontRef>
        </p:style>
        <p:txBody>
          <a:bodyPr/>
          <a:lstStyle/>
          <a:p>
            <a:pPr defTabSz="457200" fontAlgn="auto">
              <a:spcBef>
                <a:spcPts val="0"/>
              </a:spcBef>
              <a:spcAft>
                <a:spcPts val="0"/>
              </a:spcAft>
              <a:defRPr/>
            </a:pPr>
            <a:endParaRPr lang="en-US">
              <a:solidFill>
                <a:prstClr val="black"/>
              </a:solidFill>
              <a:latin typeface="Arial"/>
            </a:endParaRPr>
          </a:p>
        </p:txBody>
      </p:sp>
      <p:sp>
        <p:nvSpPr>
          <p:cNvPr id="18" name="Rectangle 36"/>
          <p:cNvSpPr>
            <a:spLocks noGrp="1" noChangeArrowheads="1"/>
          </p:cNvSpPr>
          <p:nvPr>
            <p:ph type="title"/>
          </p:nvPr>
        </p:nvSpPr>
        <p:spPr bwMode="auto">
          <a:xfrm>
            <a:off x="421705" y="144463"/>
            <a:ext cx="8294687" cy="846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add title</a:t>
            </a:r>
          </a:p>
        </p:txBody>
      </p:sp>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906727" y="6093522"/>
            <a:ext cx="1873290" cy="436756"/>
          </a:xfrm>
          <a:prstGeom prst="rect">
            <a:avLst/>
          </a:prstGeom>
        </p:spPr>
      </p:pic>
    </p:spTree>
    <p:extLst>
      <p:ext uri="{BB962C8B-B14F-4D97-AF65-F5344CB8AC3E}">
        <p14:creationId xmlns:p14="http://schemas.microsoft.com/office/powerpoint/2010/main" val="2737135549"/>
      </p:ext>
    </p:extLst>
  </p:cSld>
  <p:clrMap bg1="lt1" tx1="dk1" bg2="lt2" tx2="dk2" accent1="accent1" accent2="accent2" accent3="accent3" accent4="accent4" accent5="accent5" accent6="accent6" hlink="hlink" folHlink="folHlink"/>
  <p:sldLayoutIdLst>
    <p:sldLayoutId id="2147485682" r:id="rId1"/>
    <p:sldLayoutId id="2147485683" r:id="rId2"/>
    <p:sldLayoutId id="2147485684" r:id="rId3"/>
    <p:sldLayoutId id="2147485685" r:id="rId4"/>
    <p:sldLayoutId id="2147485686" r:id="rId5"/>
    <p:sldLayoutId id="2147485687" r:id="rId6"/>
    <p:sldLayoutId id="2147485688" r:id="rId7"/>
    <p:sldLayoutId id="2147485689" r:id="rId8"/>
    <p:sldLayoutId id="2147485690" r:id="rId9"/>
    <p:sldLayoutId id="2147485691" r:id="rId10"/>
    <p:sldLayoutId id="2147485693" r:id="rId11"/>
  </p:sldLayoutIdLst>
  <p:hf sldNum="0" hdr="0" ftr="0"/>
  <p:txStyles>
    <p:titleStyle>
      <a:lvl1pPr algn="l" defTabSz="457200" rtl="0" eaLnBrk="1" latinLnBrk="0" hangingPunct="1">
        <a:spcBef>
          <a:spcPct val="0"/>
        </a:spcBef>
        <a:buNone/>
        <a:defRPr sz="3200" b="0" i="0" kern="1200">
          <a:solidFill>
            <a:schemeClr val="bg1"/>
          </a:solidFill>
          <a:latin typeface="Arial"/>
          <a:ea typeface="+mj-ea"/>
          <a:cs typeface="Arial"/>
        </a:defRPr>
      </a:lvl1pPr>
    </p:titleStyle>
    <p:bodyStyle>
      <a:lvl1pPr marL="341313" indent="-341313" algn="l" defTabSz="457200" rtl="0" eaLnBrk="1" latinLnBrk="0" hangingPunct="1">
        <a:spcBef>
          <a:spcPct val="20000"/>
        </a:spcBef>
        <a:buClr>
          <a:srgbClr val="C0143C"/>
        </a:buClr>
        <a:buFont typeface="Wingdings" charset="2"/>
        <a:buChar char="§"/>
        <a:defRPr sz="3000" b="0" i="0" kern="1200">
          <a:solidFill>
            <a:schemeClr val="tx1"/>
          </a:solidFill>
          <a:latin typeface="Arial"/>
          <a:ea typeface="+mn-ea"/>
          <a:cs typeface="Arial"/>
        </a:defRPr>
      </a:lvl1pPr>
      <a:lvl2pPr marL="742950" indent="-285750" algn="l" defTabSz="457200" rtl="0" eaLnBrk="1" latinLnBrk="0" hangingPunct="1">
        <a:spcBef>
          <a:spcPct val="20000"/>
        </a:spcBef>
        <a:buClr>
          <a:srgbClr val="575A5D"/>
        </a:buClr>
        <a:buFont typeface="Wingdings" charset="2"/>
        <a:buChar char="§"/>
        <a:defRPr sz="2600" b="0" i="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userDrawn="1"/>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fontAlgn="auto">
              <a:spcBef>
                <a:spcPts val="0"/>
              </a:spcBef>
              <a:spcAft>
                <a:spcPts val="0"/>
              </a:spcAft>
            </a:pPr>
            <a:fld id="{9D1D110F-3F4E-48D9-B8AA-5D0E825AFDBA}" type="datetime1">
              <a:rPr lang="en-US" smtClean="0">
                <a:solidFill>
                  <a:srgbClr val="073E87"/>
                </a:solidFill>
                <a:latin typeface="Candara"/>
                <a:ea typeface="+mn-ea"/>
              </a:rPr>
              <a:pPr fontAlgn="auto">
                <a:spcBef>
                  <a:spcPts val="0"/>
                </a:spcBef>
                <a:spcAft>
                  <a:spcPts val="0"/>
                </a:spcAft>
              </a:pPr>
              <a:t>7/27/16</a:t>
            </a:fld>
            <a:endParaRPr lang="en-US" dirty="0">
              <a:solidFill>
                <a:srgbClr val="073E87"/>
              </a:solidFill>
              <a:latin typeface="Candara"/>
              <a:ea typeface="+mn-ea"/>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fontAlgn="auto">
              <a:spcBef>
                <a:spcPts val="0"/>
              </a:spcBef>
              <a:spcAft>
                <a:spcPts val="0"/>
              </a:spcAft>
            </a:pPr>
            <a:endParaRPr lang="en-US" dirty="0">
              <a:solidFill>
                <a:srgbClr val="073E87"/>
              </a:solidFill>
              <a:latin typeface="Candara"/>
              <a:ea typeface="+mn-ea"/>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fontAlgn="auto">
              <a:spcBef>
                <a:spcPts val="0"/>
              </a:spcBef>
              <a:spcAft>
                <a:spcPts val="0"/>
              </a:spcAft>
            </a:pPr>
            <a:fld id="{687D7A59-36E2-48B9-B146-C1E59501F63F}" type="slidenum">
              <a:rPr lang="en-US" smtClean="0">
                <a:solidFill>
                  <a:srgbClr val="073E87"/>
                </a:solidFill>
                <a:latin typeface="Candara"/>
                <a:ea typeface="+mn-ea"/>
              </a:rPr>
              <a:pPr fontAlgn="auto">
                <a:spcBef>
                  <a:spcPts val="0"/>
                </a:spcBef>
                <a:spcAft>
                  <a:spcPts val="0"/>
                </a:spcAft>
              </a:pPr>
              <a:t>‹#›</a:t>
            </a:fld>
            <a:endParaRPr lang="en-US" dirty="0">
              <a:solidFill>
                <a:srgbClr val="073E87"/>
              </a:solidFill>
              <a:latin typeface="Candara"/>
              <a:ea typeface="+mn-ea"/>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52641045"/>
      </p:ext>
    </p:extLst>
  </p:cSld>
  <p:clrMap bg1="lt1" tx1="dk1" bg2="lt2" tx2="dk2" accent1="accent1" accent2="accent2" accent3="accent3" accent4="accent4" accent5="accent5" accent6="accent6" hlink="hlink" folHlink="folHlink"/>
  <p:sldLayoutIdLst>
    <p:sldLayoutId id="2147485695" r:id="rId1"/>
    <p:sldLayoutId id="2147485696" r:id="rId2"/>
    <p:sldLayoutId id="2147485697" r:id="rId3"/>
    <p:sldLayoutId id="2147485698" r:id="rId4"/>
    <p:sldLayoutId id="2147485699" r:id="rId5"/>
    <p:sldLayoutId id="2147485700" r:id="rId6"/>
    <p:sldLayoutId id="2147485701" r:id="rId7"/>
    <p:sldLayoutId id="2147485702" r:id="rId8"/>
    <p:sldLayoutId id="2147485703" r:id="rId9"/>
    <p:sldLayoutId id="2147485704" r:id="rId10"/>
    <p:sldLayoutId id="2147485705"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C1AE24E-7135-054F-B167-9CC58D8C2179}" type="datetimeFigureOut">
              <a:rPr lang="en-US" smtClean="0">
                <a:solidFill>
                  <a:prstClr val="black">
                    <a:tint val="75000"/>
                  </a:prstClr>
                </a:solidFill>
                <a:latin typeface="Calibri"/>
                <a:ea typeface="+mn-ea"/>
              </a:rPr>
              <a:pPr defTabSz="457200" fontAlgn="auto">
                <a:spcBef>
                  <a:spcPts val="0"/>
                </a:spcBef>
                <a:spcAft>
                  <a:spcPts val="0"/>
                </a:spcAft>
              </a:pPr>
              <a:t>7/27/16</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2278652-1F19-804A-B21B-849142A794EC}" type="slidenum">
              <a:rPr lang="en-US" smtClean="0">
                <a:solidFill>
                  <a:prstClr val="black">
                    <a:tint val="75000"/>
                  </a:prstClr>
                </a:solidFill>
                <a:latin typeface="Calibri"/>
                <a:ea typeface="+mn-ea"/>
              </a:rPr>
              <a:pPr defTabSz="457200"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1561144742"/>
      </p:ext>
    </p:extLst>
  </p:cSld>
  <p:clrMap bg1="lt1" tx1="dk1" bg2="lt2" tx2="dk2" accent1="accent1" accent2="accent2" accent3="accent3" accent4="accent4" accent5="accent5" accent6="accent6" hlink="hlink" folHlink="folHlink"/>
  <p:sldLayoutIdLst>
    <p:sldLayoutId id="2147485707" r:id="rId1"/>
    <p:sldLayoutId id="2147485708" r:id="rId2"/>
    <p:sldLayoutId id="2147485709" r:id="rId3"/>
    <p:sldLayoutId id="2147485710" r:id="rId4"/>
    <p:sldLayoutId id="2147485711" r:id="rId5"/>
    <p:sldLayoutId id="2147485712" r:id="rId6"/>
    <p:sldLayoutId id="2147485713" r:id="rId7"/>
    <p:sldLayoutId id="2147485714" r:id="rId8"/>
    <p:sldLayoutId id="2147485715" r:id="rId9"/>
    <p:sldLayoutId id="2147485716" r:id="rId10"/>
    <p:sldLayoutId id="214748571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userDrawn="1"/>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fontAlgn="auto">
              <a:spcBef>
                <a:spcPts val="0"/>
              </a:spcBef>
              <a:spcAft>
                <a:spcPts val="0"/>
              </a:spcAft>
            </a:pPr>
            <a:fld id="{9D1D110F-3F4E-48D9-B8AA-5D0E825AFDBA}" type="datetime1">
              <a:rPr lang="en-US" smtClean="0">
                <a:solidFill>
                  <a:srgbClr val="073E87"/>
                </a:solidFill>
                <a:latin typeface="Candara"/>
                <a:ea typeface="+mn-ea"/>
              </a:rPr>
              <a:pPr fontAlgn="auto">
                <a:spcBef>
                  <a:spcPts val="0"/>
                </a:spcBef>
                <a:spcAft>
                  <a:spcPts val="0"/>
                </a:spcAft>
              </a:pPr>
              <a:t>7/27/16</a:t>
            </a:fld>
            <a:endParaRPr lang="en-US" dirty="0">
              <a:solidFill>
                <a:srgbClr val="073E87"/>
              </a:solidFill>
              <a:latin typeface="Candara"/>
              <a:ea typeface="+mn-ea"/>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fontAlgn="auto">
              <a:spcBef>
                <a:spcPts val="0"/>
              </a:spcBef>
              <a:spcAft>
                <a:spcPts val="0"/>
              </a:spcAft>
            </a:pPr>
            <a:endParaRPr lang="en-US" dirty="0">
              <a:solidFill>
                <a:srgbClr val="073E87"/>
              </a:solidFill>
              <a:latin typeface="Candara"/>
              <a:ea typeface="+mn-ea"/>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fontAlgn="auto">
              <a:spcBef>
                <a:spcPts val="0"/>
              </a:spcBef>
              <a:spcAft>
                <a:spcPts val="0"/>
              </a:spcAft>
            </a:pPr>
            <a:fld id="{687D7A59-36E2-48B9-B146-C1E59501F63F}" type="slidenum">
              <a:rPr lang="en-US" smtClean="0">
                <a:solidFill>
                  <a:srgbClr val="073E87"/>
                </a:solidFill>
                <a:latin typeface="Candara"/>
                <a:ea typeface="+mn-ea"/>
              </a:rPr>
              <a:pPr fontAlgn="auto">
                <a:spcBef>
                  <a:spcPts val="0"/>
                </a:spcBef>
                <a:spcAft>
                  <a:spcPts val="0"/>
                </a:spcAft>
              </a:pPr>
              <a:t>‹#›</a:t>
            </a:fld>
            <a:endParaRPr lang="en-US" dirty="0">
              <a:solidFill>
                <a:srgbClr val="073E87"/>
              </a:solidFill>
              <a:latin typeface="Candara"/>
              <a:ea typeface="+mn-ea"/>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07731738"/>
      </p:ext>
    </p:extLst>
  </p:cSld>
  <p:clrMap bg1="lt1" tx1="dk1" bg2="lt2" tx2="dk2" accent1="accent1" accent2="accent2" accent3="accent3" accent4="accent4" accent5="accent5" accent6="accent6" hlink="hlink" folHlink="folHlink"/>
  <p:sldLayoutIdLst>
    <p:sldLayoutId id="2147485719" r:id="rId1"/>
    <p:sldLayoutId id="2147485720" r:id="rId2"/>
    <p:sldLayoutId id="2147485721" r:id="rId3"/>
    <p:sldLayoutId id="2147485722" r:id="rId4"/>
    <p:sldLayoutId id="2147485723" r:id="rId5"/>
    <p:sldLayoutId id="2147485724" r:id="rId6"/>
    <p:sldLayoutId id="2147485725" r:id="rId7"/>
    <p:sldLayoutId id="2147485726" r:id="rId8"/>
    <p:sldLayoutId id="2147485727" r:id="rId9"/>
    <p:sldLayoutId id="2147485728" r:id="rId10"/>
    <p:sldLayoutId id="2147485729"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56322" name="Rectangle 3"/>
          <p:cNvSpPr>
            <a:spLocks noChangeArrowheads="1"/>
          </p:cNvSpPr>
          <p:nvPr/>
        </p:nvSpPr>
        <p:spPr bwMode="auto">
          <a:xfrm>
            <a:off x="0" y="1447800"/>
            <a:ext cx="9144000" cy="5410200"/>
          </a:xfrm>
          <a:prstGeom prst="rect">
            <a:avLst/>
          </a:prstGeom>
          <a:solidFill>
            <a:srgbClr val="00003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000000"/>
              </a:solidFill>
              <a:latin typeface="Arial" charset="0"/>
              <a:ea typeface="ＭＳ Ｐゴシック" charset="0"/>
              <a:cs typeface="ＭＳ Ｐゴシック" charset="0"/>
            </a:endParaRPr>
          </a:p>
        </p:txBody>
      </p:sp>
      <p:sp>
        <p:nvSpPr>
          <p:cNvPr id="56323" name="Rectangle 5"/>
          <p:cNvSpPr>
            <a:spLocks noGrp="1" noChangeArrowheads="1"/>
          </p:cNvSpPr>
          <p:nvPr>
            <p:ph type="title"/>
          </p:nvPr>
        </p:nvSpPr>
        <p:spPr bwMode="auto">
          <a:xfrm>
            <a:off x="457200" y="1651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56324" name="Rectangle 6"/>
          <p:cNvSpPr>
            <a:spLocks noGrp="1" noChangeArrowheads="1"/>
          </p:cNvSpPr>
          <p:nvPr>
            <p:ph type="body" idx="1"/>
          </p:nvPr>
        </p:nvSpPr>
        <p:spPr bwMode="auto">
          <a:xfrm>
            <a:off x="457200" y="1866900"/>
            <a:ext cx="8229600"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5" name="Rectangle 5"/>
          <p:cNvSpPr>
            <a:spLocks noChangeArrowheads="1"/>
          </p:cNvSpPr>
          <p:nvPr userDrawn="1"/>
        </p:nvSpPr>
        <p:spPr bwMode="auto">
          <a:xfrm>
            <a:off x="0" y="1363663"/>
            <a:ext cx="9144000" cy="9048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000000"/>
              </a:solidFill>
              <a:latin typeface="Arial" charset="0"/>
              <a:ea typeface="ＭＳ Ｐゴシック" charset="0"/>
              <a:cs typeface="ＭＳ Ｐゴシック" charset="0"/>
            </a:endParaRPr>
          </a:p>
        </p:txBody>
      </p:sp>
      <p:sp>
        <p:nvSpPr>
          <p:cNvPr id="56326" name="Rectangle 5"/>
          <p:cNvSpPr>
            <a:spLocks noChangeArrowheads="1"/>
          </p:cNvSpPr>
          <p:nvPr userDrawn="1"/>
        </p:nvSpPr>
        <p:spPr bwMode="auto">
          <a:xfrm>
            <a:off x="0" y="6765925"/>
            <a:ext cx="9144000" cy="920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20679526"/>
      </p:ext>
    </p:extLst>
  </p:cSld>
  <p:clrMap bg1="lt1" tx1="dk1" bg2="lt2" tx2="dk2" accent1="accent1" accent2="accent2" accent3="accent3" accent4="accent4" accent5="accent5" accent6="accent6" hlink="hlink" folHlink="folHlink"/>
  <p:sldLayoutIdLst>
    <p:sldLayoutId id="2147485745" r:id="rId1"/>
    <p:sldLayoutId id="2147485746" r:id="rId2"/>
    <p:sldLayoutId id="2147485747" r:id="rId3"/>
    <p:sldLayoutId id="2147485748" r:id="rId4"/>
    <p:sldLayoutId id="2147485749" r:id="rId5"/>
    <p:sldLayoutId id="2147485750" r:id="rId6"/>
    <p:sldLayoutId id="2147485751" r:id="rId7"/>
    <p:sldLayoutId id="2147485752" r:id="rId8"/>
    <p:sldLayoutId id="2147485753" r:id="rId9"/>
    <p:sldLayoutId id="2147485754" r:id="rId10"/>
    <p:sldLayoutId id="2147485755" r:id="rId11"/>
    <p:sldLayoutId id="2147485756" r:id="rId12"/>
    <p:sldLayoutId id="2147485757" r:id="rId1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rebuchet MS" pitchFamily="34" charset="0"/>
        </a:defRPr>
      </a:lvl6pPr>
      <a:lvl7pPr marL="914400" algn="ctr" rtl="0" fontAlgn="base">
        <a:spcBef>
          <a:spcPct val="0"/>
        </a:spcBef>
        <a:spcAft>
          <a:spcPct val="0"/>
        </a:spcAft>
        <a:defRPr sz="4400">
          <a:solidFill>
            <a:schemeClr val="tx2"/>
          </a:solidFill>
          <a:latin typeface="Trebuchet MS" pitchFamily="34" charset="0"/>
        </a:defRPr>
      </a:lvl7pPr>
      <a:lvl8pPr marL="1371600" algn="ctr" rtl="0" fontAlgn="base">
        <a:spcBef>
          <a:spcPct val="0"/>
        </a:spcBef>
        <a:spcAft>
          <a:spcPct val="0"/>
        </a:spcAft>
        <a:defRPr sz="4400">
          <a:solidFill>
            <a:schemeClr val="tx2"/>
          </a:solidFill>
          <a:latin typeface="Trebuchet MS" pitchFamily="34" charset="0"/>
        </a:defRPr>
      </a:lvl8pPr>
      <a:lvl9pPr marL="1828800" algn="ctr" rtl="0" fontAlgn="base">
        <a:spcBef>
          <a:spcPct val="0"/>
        </a:spcBef>
        <a:spcAft>
          <a:spcPct val="0"/>
        </a:spcAft>
        <a:defRPr sz="44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rgbClr val="FFFF99"/>
          </a:solidFill>
          <a:latin typeface="+mn-lt"/>
          <a:ea typeface="ＭＳ Ｐゴシック" charset="0"/>
        </a:defRPr>
      </a:lvl2pPr>
      <a:lvl3pPr marL="1143000" indent="-228600" algn="l" rtl="0" eaLnBrk="0" fontAlgn="base" hangingPunct="0">
        <a:spcBef>
          <a:spcPct val="20000"/>
        </a:spcBef>
        <a:spcAft>
          <a:spcPct val="0"/>
        </a:spcAft>
        <a:buFont typeface="Trebuchet MS" charset="0"/>
        <a:buChar char="—"/>
        <a:defRPr sz="2400">
          <a:solidFill>
            <a:srgbClr val="FFFF99"/>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FFFF99"/>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FFFF99"/>
          </a:solidFill>
          <a:latin typeface="+mn-lt"/>
          <a:ea typeface="ＭＳ Ｐゴシック" charset="0"/>
        </a:defRPr>
      </a:lvl5pPr>
      <a:lvl6pPr marL="2514600" indent="-228600" algn="l" rtl="0" fontAlgn="base">
        <a:spcBef>
          <a:spcPct val="20000"/>
        </a:spcBef>
        <a:spcAft>
          <a:spcPct val="0"/>
        </a:spcAft>
        <a:buChar char="»"/>
        <a:defRPr sz="2000">
          <a:solidFill>
            <a:srgbClr val="FFFF99"/>
          </a:solidFill>
          <a:latin typeface="+mn-lt"/>
        </a:defRPr>
      </a:lvl6pPr>
      <a:lvl7pPr marL="2971800" indent="-228600" algn="l" rtl="0" fontAlgn="base">
        <a:spcBef>
          <a:spcPct val="20000"/>
        </a:spcBef>
        <a:spcAft>
          <a:spcPct val="0"/>
        </a:spcAft>
        <a:buChar char="»"/>
        <a:defRPr sz="2000">
          <a:solidFill>
            <a:srgbClr val="FFFF99"/>
          </a:solidFill>
          <a:latin typeface="+mn-lt"/>
        </a:defRPr>
      </a:lvl7pPr>
      <a:lvl8pPr marL="3429000" indent="-228600" algn="l" rtl="0" fontAlgn="base">
        <a:spcBef>
          <a:spcPct val="20000"/>
        </a:spcBef>
        <a:spcAft>
          <a:spcPct val="0"/>
        </a:spcAft>
        <a:buChar char="»"/>
        <a:defRPr sz="2000">
          <a:solidFill>
            <a:srgbClr val="FFFF99"/>
          </a:solidFill>
          <a:latin typeface="+mn-lt"/>
        </a:defRPr>
      </a:lvl8pPr>
      <a:lvl9pPr marL="3886200" indent="-228600" algn="l" rtl="0" fontAlgn="base">
        <a:spcBef>
          <a:spcPct val="20000"/>
        </a:spcBef>
        <a:spcAft>
          <a:spcPct val="0"/>
        </a:spcAft>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C491228-95EE-44EE-818B-AEE37758D7C7}" type="datetimeFigureOut">
              <a:rPr lang="en-US" smtClean="0">
                <a:solidFill>
                  <a:prstClr val="black">
                    <a:tint val="75000"/>
                  </a:prstClr>
                </a:solidFill>
                <a:latin typeface="Calibri"/>
                <a:ea typeface="+mn-ea"/>
              </a:rPr>
              <a:pPr fontAlgn="auto">
                <a:spcBef>
                  <a:spcPts val="0"/>
                </a:spcBef>
                <a:spcAft>
                  <a:spcPts val="0"/>
                </a:spcAft>
              </a:pPr>
              <a:t>7/27/16</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B64BFF6-5465-4E40-8070-AC15316E5D21}"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650321066"/>
      </p:ext>
    </p:extLst>
  </p:cSld>
  <p:clrMap bg1="lt1" tx1="dk1" bg2="lt2" tx2="dk2" accent1="accent1" accent2="accent2" accent3="accent3" accent4="accent4" accent5="accent5" accent6="accent6" hlink="hlink" folHlink="folHlink"/>
  <p:sldLayoutIdLst>
    <p:sldLayoutId id="2147485771" r:id="rId1"/>
    <p:sldLayoutId id="2147485772" r:id="rId2"/>
    <p:sldLayoutId id="2147485773" r:id="rId3"/>
    <p:sldLayoutId id="2147485774" r:id="rId4"/>
    <p:sldLayoutId id="2147485775" r:id="rId5"/>
    <p:sldLayoutId id="2147485776" r:id="rId6"/>
    <p:sldLayoutId id="2147485777" r:id="rId7"/>
    <p:sldLayoutId id="2147485778" r:id="rId8"/>
    <p:sldLayoutId id="2147485779" r:id="rId9"/>
    <p:sldLayoutId id="2147485780" r:id="rId10"/>
    <p:sldLayoutId id="214748578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0" y="1447800"/>
            <a:ext cx="9144000" cy="5410200"/>
          </a:xfrm>
          <a:prstGeom prst="rect">
            <a:avLst/>
          </a:prstGeom>
          <a:solidFill>
            <a:srgbClr val="00003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ctr"/>
          <a:lstStyle/>
          <a:p>
            <a:endParaRPr lang="en-US" smtClean="0">
              <a:solidFill>
                <a:srgbClr val="000000"/>
              </a:solidFill>
              <a:latin typeface="Arial" charset="0"/>
              <a:ea typeface="ＭＳ Ｐゴシック" charset="0"/>
              <a:cs typeface="ＭＳ Ｐゴシック" charset="0"/>
            </a:endParaRPr>
          </a:p>
        </p:txBody>
      </p:sp>
      <p:sp>
        <p:nvSpPr>
          <p:cNvPr id="1027" name="Rectangle 5"/>
          <p:cNvSpPr>
            <a:spLocks noGrp="1" noChangeArrowheads="1"/>
          </p:cNvSpPr>
          <p:nvPr>
            <p:ph type="title"/>
          </p:nvPr>
        </p:nvSpPr>
        <p:spPr bwMode="auto">
          <a:xfrm>
            <a:off x="457200" y="1651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457200" y="1866900"/>
            <a:ext cx="8229600"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ChangeArrowheads="1"/>
          </p:cNvSpPr>
          <p:nvPr userDrawn="1"/>
        </p:nvSpPr>
        <p:spPr bwMode="auto">
          <a:xfrm>
            <a:off x="0" y="1363665"/>
            <a:ext cx="9144000" cy="9048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ctr"/>
          <a:lstStyle/>
          <a:p>
            <a:endParaRPr lang="en-US" smtClean="0">
              <a:solidFill>
                <a:srgbClr val="000000"/>
              </a:solidFill>
              <a:latin typeface="Arial" charset="0"/>
              <a:ea typeface="ＭＳ Ｐゴシック" charset="0"/>
              <a:cs typeface="ＭＳ Ｐゴシック" charset="0"/>
            </a:endParaRPr>
          </a:p>
        </p:txBody>
      </p:sp>
      <p:sp>
        <p:nvSpPr>
          <p:cNvPr id="1030" name="Rectangle 5"/>
          <p:cNvSpPr>
            <a:spLocks noChangeArrowheads="1"/>
          </p:cNvSpPr>
          <p:nvPr userDrawn="1"/>
        </p:nvSpPr>
        <p:spPr bwMode="auto">
          <a:xfrm>
            <a:off x="0" y="6765927"/>
            <a:ext cx="9144000" cy="920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ctr"/>
          <a:lstStyle/>
          <a:p>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24034663"/>
      </p:ext>
    </p:extLst>
  </p:cSld>
  <p:clrMap bg1="lt1" tx1="dk1" bg2="lt2" tx2="dk2" accent1="accent1" accent2="accent2" accent3="accent3" accent4="accent4" accent5="accent5" accent6="accent6" hlink="hlink" folHlink="folHlink"/>
  <p:sldLayoutIdLst>
    <p:sldLayoutId id="2147485783" r:id="rId1"/>
    <p:sldLayoutId id="2147485784" r:id="rId2"/>
    <p:sldLayoutId id="2147485785" r:id="rId3"/>
    <p:sldLayoutId id="2147485786" r:id="rId4"/>
    <p:sldLayoutId id="2147485787" r:id="rId5"/>
    <p:sldLayoutId id="2147485788" r:id="rId6"/>
    <p:sldLayoutId id="2147485789" r:id="rId7"/>
    <p:sldLayoutId id="2147485790" r:id="rId8"/>
    <p:sldLayoutId id="2147485791" r:id="rId9"/>
    <p:sldLayoutId id="2147485792" r:id="rId10"/>
    <p:sldLayoutId id="2147485793" r:id="rId11"/>
    <p:sldLayoutId id="2147485794"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rebuchet MS" pitchFamily="34" charset="0"/>
        </a:defRPr>
      </a:lvl6pPr>
      <a:lvl7pPr marL="914400" algn="ctr" rtl="0" fontAlgn="base">
        <a:spcBef>
          <a:spcPct val="0"/>
        </a:spcBef>
        <a:spcAft>
          <a:spcPct val="0"/>
        </a:spcAft>
        <a:defRPr sz="4400">
          <a:solidFill>
            <a:schemeClr val="tx2"/>
          </a:solidFill>
          <a:latin typeface="Trebuchet MS" pitchFamily="34" charset="0"/>
        </a:defRPr>
      </a:lvl7pPr>
      <a:lvl8pPr marL="1371600" algn="ctr" rtl="0" fontAlgn="base">
        <a:spcBef>
          <a:spcPct val="0"/>
        </a:spcBef>
        <a:spcAft>
          <a:spcPct val="0"/>
        </a:spcAft>
        <a:defRPr sz="4400">
          <a:solidFill>
            <a:schemeClr val="tx2"/>
          </a:solidFill>
          <a:latin typeface="Trebuchet MS" pitchFamily="34" charset="0"/>
        </a:defRPr>
      </a:lvl8pPr>
      <a:lvl9pPr marL="1828800" algn="ctr" rtl="0" fontAlgn="base">
        <a:spcBef>
          <a:spcPct val="0"/>
        </a:spcBef>
        <a:spcAft>
          <a:spcPct val="0"/>
        </a:spcAft>
        <a:defRPr sz="44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rgbClr val="FFFF99"/>
          </a:solidFill>
          <a:latin typeface="+mn-lt"/>
          <a:ea typeface="ＭＳ Ｐゴシック" charset="0"/>
        </a:defRPr>
      </a:lvl2pPr>
      <a:lvl3pPr marL="1143000" indent="-228600" algn="l" rtl="0" eaLnBrk="0" fontAlgn="base" hangingPunct="0">
        <a:spcBef>
          <a:spcPct val="20000"/>
        </a:spcBef>
        <a:spcAft>
          <a:spcPct val="0"/>
        </a:spcAft>
        <a:buFont typeface="Trebuchet MS" charset="0"/>
        <a:buChar char="—"/>
        <a:defRPr sz="2400">
          <a:solidFill>
            <a:srgbClr val="FFFF99"/>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FFFF99"/>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FFFF99"/>
          </a:solidFill>
          <a:latin typeface="+mn-lt"/>
          <a:ea typeface="ＭＳ Ｐゴシック" charset="0"/>
        </a:defRPr>
      </a:lvl5pPr>
      <a:lvl6pPr marL="2514600" indent="-228600" algn="l" rtl="0" fontAlgn="base">
        <a:spcBef>
          <a:spcPct val="20000"/>
        </a:spcBef>
        <a:spcAft>
          <a:spcPct val="0"/>
        </a:spcAft>
        <a:buChar char="»"/>
        <a:defRPr sz="2000">
          <a:solidFill>
            <a:srgbClr val="FFFF99"/>
          </a:solidFill>
          <a:latin typeface="+mn-lt"/>
        </a:defRPr>
      </a:lvl6pPr>
      <a:lvl7pPr marL="2971800" indent="-228600" algn="l" rtl="0" fontAlgn="base">
        <a:spcBef>
          <a:spcPct val="20000"/>
        </a:spcBef>
        <a:spcAft>
          <a:spcPct val="0"/>
        </a:spcAft>
        <a:buChar char="»"/>
        <a:defRPr sz="2000">
          <a:solidFill>
            <a:srgbClr val="FFFF99"/>
          </a:solidFill>
          <a:latin typeface="+mn-lt"/>
        </a:defRPr>
      </a:lvl7pPr>
      <a:lvl8pPr marL="3429000" indent="-228600" algn="l" rtl="0" fontAlgn="base">
        <a:spcBef>
          <a:spcPct val="20000"/>
        </a:spcBef>
        <a:spcAft>
          <a:spcPct val="0"/>
        </a:spcAft>
        <a:buChar char="»"/>
        <a:defRPr sz="2000">
          <a:solidFill>
            <a:srgbClr val="FFFF99"/>
          </a:solidFill>
          <a:latin typeface="+mn-lt"/>
        </a:defRPr>
      </a:lvl8pPr>
      <a:lvl9pPr marL="3886200" indent="-228600" algn="l" rtl="0" fontAlgn="base">
        <a:spcBef>
          <a:spcPct val="20000"/>
        </a:spcBef>
        <a:spcAft>
          <a:spcPct val="0"/>
        </a:spcAft>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userDrawn="1"/>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ndara"/>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a typeface="+mn-ea"/>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fontAlgn="auto">
              <a:spcBef>
                <a:spcPts val="0"/>
              </a:spcBef>
              <a:spcAft>
                <a:spcPts val="0"/>
              </a:spcAft>
            </a:pPr>
            <a:fld id="{9D1D110F-3F4E-48D9-B8AA-5D0E825AFDBA}" type="datetime1">
              <a:rPr lang="en-US" smtClean="0">
                <a:solidFill>
                  <a:srgbClr val="073E87"/>
                </a:solidFill>
                <a:latin typeface="Candara"/>
                <a:ea typeface="+mn-ea"/>
              </a:rPr>
              <a:pPr fontAlgn="auto">
                <a:spcBef>
                  <a:spcPts val="0"/>
                </a:spcBef>
                <a:spcAft>
                  <a:spcPts val="0"/>
                </a:spcAft>
              </a:pPr>
              <a:t>7/27/16</a:t>
            </a:fld>
            <a:endParaRPr lang="en-US" dirty="0">
              <a:solidFill>
                <a:srgbClr val="073E87"/>
              </a:solidFill>
              <a:latin typeface="Candara"/>
              <a:ea typeface="+mn-ea"/>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fontAlgn="auto">
              <a:spcBef>
                <a:spcPts val="0"/>
              </a:spcBef>
              <a:spcAft>
                <a:spcPts val="0"/>
              </a:spcAft>
            </a:pPr>
            <a:endParaRPr lang="en-US" dirty="0">
              <a:solidFill>
                <a:srgbClr val="073E87"/>
              </a:solidFill>
              <a:latin typeface="Candara"/>
              <a:ea typeface="+mn-ea"/>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fontAlgn="auto">
              <a:spcBef>
                <a:spcPts val="0"/>
              </a:spcBef>
              <a:spcAft>
                <a:spcPts val="0"/>
              </a:spcAft>
            </a:pPr>
            <a:fld id="{687D7A59-36E2-48B9-B146-C1E59501F63F}" type="slidenum">
              <a:rPr lang="en-US" smtClean="0">
                <a:solidFill>
                  <a:srgbClr val="073E87"/>
                </a:solidFill>
                <a:latin typeface="Candara"/>
                <a:ea typeface="+mn-ea"/>
              </a:rPr>
              <a:pPr fontAlgn="auto">
                <a:spcBef>
                  <a:spcPts val="0"/>
                </a:spcBef>
                <a:spcAft>
                  <a:spcPts val="0"/>
                </a:spcAft>
              </a:pPr>
              <a:t>‹#›</a:t>
            </a:fld>
            <a:endParaRPr lang="en-US" dirty="0">
              <a:solidFill>
                <a:srgbClr val="073E87"/>
              </a:solidFill>
              <a:latin typeface="Candara"/>
              <a:ea typeface="+mn-ea"/>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4474427"/>
      </p:ext>
    </p:extLst>
  </p:cSld>
  <p:clrMap bg1="lt1" tx1="dk1" bg2="lt2" tx2="dk2" accent1="accent1" accent2="accent2" accent3="accent3" accent4="accent4" accent5="accent5" accent6="accent6" hlink="hlink" folHlink="folHlink"/>
  <p:sldLayoutIdLst>
    <p:sldLayoutId id="2147485444" r:id="rId1"/>
    <p:sldLayoutId id="2147485445" r:id="rId2"/>
    <p:sldLayoutId id="2147485446" r:id="rId3"/>
    <p:sldLayoutId id="2147485447" r:id="rId4"/>
    <p:sldLayoutId id="2147485448" r:id="rId5"/>
    <p:sldLayoutId id="2147485449" r:id="rId6"/>
    <p:sldLayoutId id="2147485450" r:id="rId7"/>
    <p:sldLayoutId id="2147485451" r:id="rId8"/>
    <p:sldLayoutId id="2147485452" r:id="rId9"/>
    <p:sldLayoutId id="2147485453" r:id="rId10"/>
    <p:sldLayoutId id="2147485454"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8" tIns="45714" rIns="91428" bIns="45714" numCol="1" anchor="ctr" anchorCtr="0" compatLnSpc="1">
            <a:prstTxWarp prst="textNoShape">
              <a:avLst/>
            </a:prstTxWarp>
          </a:bodyPr>
          <a:lstStyle/>
          <a:p>
            <a:pPr lvl="0"/>
            <a:r>
              <a:rPr lang="en-US"/>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8" tIns="45714" rIns="91428"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8" tIns="45714" rIns="91428" bIns="45714"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223F37AD-8B91-264A-BA2F-A78BDDCDADE5}" type="datetimeFigureOut">
              <a:rPr lang="en-US">
                <a:ea typeface="ＭＳ Ｐゴシック" charset="0"/>
              </a:rPr>
              <a:pPr>
                <a:defRPr/>
              </a:pPr>
              <a:t>7/27/16</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8" tIns="45714" rIns="91428" bIns="45714"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8" tIns="45714" rIns="91428" bIns="45714"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A3B9199D-2413-5C4B-9E62-CE363A5B4A70}"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061205952"/>
      </p:ext>
    </p:extLst>
  </p:cSld>
  <p:clrMap bg1="lt1" tx1="dk1" bg2="lt2" tx2="dk2" accent1="accent1" accent2="accent2" accent3="accent3" accent4="accent4" accent5="accent5" accent6="accent6" hlink="hlink" folHlink="folHlink"/>
  <p:sldLayoutIdLst>
    <p:sldLayoutId id="2147485473" r:id="rId1"/>
    <p:sldLayoutId id="2147485474" r:id="rId2"/>
    <p:sldLayoutId id="2147485475" r:id="rId3"/>
    <p:sldLayoutId id="2147485476" r:id="rId4"/>
    <p:sldLayoutId id="2147485477" r:id="rId5"/>
    <p:sldLayoutId id="2147485478" r:id="rId6"/>
    <p:sldLayoutId id="2147485479" r:id="rId7"/>
    <p:sldLayoutId id="2147485480" r:id="rId8"/>
    <p:sldLayoutId id="2147485481" r:id="rId9"/>
    <p:sldLayoutId id="2147485482" r:id="rId10"/>
    <p:sldLayoutId id="2147485483" r:id="rId11"/>
  </p:sldLayoutIdLst>
  <p:txStyles>
    <p:titleStyle>
      <a:lvl1pPr algn="ctr" defTabSz="9128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88" indent="-228572" algn="l" defTabSz="91428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2" indent="-228572" algn="l" defTabSz="91428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5" indent="-228572" algn="l" defTabSz="91428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8" indent="-228572" algn="l" defTabSz="91428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7" rtl="0" eaLnBrk="1" latinLnBrk="0" hangingPunct="1">
        <a:defRPr sz="1800" kern="1200">
          <a:solidFill>
            <a:schemeClr val="tx1"/>
          </a:solidFill>
          <a:latin typeface="+mn-lt"/>
          <a:ea typeface="+mn-ea"/>
          <a:cs typeface="+mn-cs"/>
        </a:defRPr>
      </a:lvl1pPr>
      <a:lvl2pPr marL="457143" algn="l" defTabSz="914287" rtl="0" eaLnBrk="1" latinLnBrk="0" hangingPunct="1">
        <a:defRPr sz="1800" kern="1200">
          <a:solidFill>
            <a:schemeClr val="tx1"/>
          </a:solidFill>
          <a:latin typeface="+mn-lt"/>
          <a:ea typeface="+mn-ea"/>
          <a:cs typeface="+mn-cs"/>
        </a:defRPr>
      </a:lvl2pPr>
      <a:lvl3pPr marL="914287" algn="l" defTabSz="914287" rtl="0" eaLnBrk="1" latinLnBrk="0" hangingPunct="1">
        <a:defRPr sz="1800" kern="1200">
          <a:solidFill>
            <a:schemeClr val="tx1"/>
          </a:solidFill>
          <a:latin typeface="+mn-lt"/>
          <a:ea typeface="+mn-ea"/>
          <a:cs typeface="+mn-cs"/>
        </a:defRPr>
      </a:lvl3pPr>
      <a:lvl4pPr marL="1371430" algn="l" defTabSz="914287" rtl="0" eaLnBrk="1" latinLnBrk="0" hangingPunct="1">
        <a:defRPr sz="1800" kern="1200">
          <a:solidFill>
            <a:schemeClr val="tx1"/>
          </a:solidFill>
          <a:latin typeface="+mn-lt"/>
          <a:ea typeface="+mn-ea"/>
          <a:cs typeface="+mn-cs"/>
        </a:defRPr>
      </a:lvl4pPr>
      <a:lvl5pPr marL="1828573" algn="l" defTabSz="914287" rtl="0" eaLnBrk="1" latinLnBrk="0" hangingPunct="1">
        <a:defRPr sz="1800" kern="1200">
          <a:solidFill>
            <a:schemeClr val="tx1"/>
          </a:solidFill>
          <a:latin typeface="+mn-lt"/>
          <a:ea typeface="+mn-ea"/>
          <a:cs typeface="+mn-cs"/>
        </a:defRPr>
      </a:lvl5pPr>
      <a:lvl6pPr marL="2285717" algn="l" defTabSz="914287" rtl="0" eaLnBrk="1" latinLnBrk="0" hangingPunct="1">
        <a:defRPr sz="1800" kern="1200">
          <a:solidFill>
            <a:schemeClr val="tx1"/>
          </a:solidFill>
          <a:latin typeface="+mn-lt"/>
          <a:ea typeface="+mn-ea"/>
          <a:cs typeface="+mn-cs"/>
        </a:defRPr>
      </a:lvl6pPr>
      <a:lvl7pPr marL="2742860" algn="l" defTabSz="914287" rtl="0" eaLnBrk="1" latinLnBrk="0" hangingPunct="1">
        <a:defRPr sz="1800" kern="1200">
          <a:solidFill>
            <a:schemeClr val="tx1"/>
          </a:solidFill>
          <a:latin typeface="+mn-lt"/>
          <a:ea typeface="+mn-ea"/>
          <a:cs typeface="+mn-cs"/>
        </a:defRPr>
      </a:lvl7pPr>
      <a:lvl8pPr marL="3200003" algn="l" defTabSz="914287" rtl="0" eaLnBrk="1" latinLnBrk="0" hangingPunct="1">
        <a:defRPr sz="1800" kern="1200">
          <a:solidFill>
            <a:schemeClr val="tx1"/>
          </a:solidFill>
          <a:latin typeface="+mn-lt"/>
          <a:ea typeface="+mn-ea"/>
          <a:cs typeface="+mn-cs"/>
        </a:defRPr>
      </a:lvl8pPr>
      <a:lvl9pPr marL="3657147" algn="l" defTabSz="91428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265A483D-A13E-134A-A349-9834DBA44BD0}" type="datetimeFigureOut">
              <a:rPr lang="en-US" smtClean="0">
                <a:solidFill>
                  <a:prstClr val="black">
                    <a:tint val="75000"/>
                  </a:prstClr>
                </a:solidFill>
                <a:latin typeface="Calibri"/>
                <a:ea typeface="+mn-ea"/>
              </a:rPr>
              <a:pPr defTabSz="457200" fontAlgn="auto">
                <a:spcBef>
                  <a:spcPts val="0"/>
                </a:spcBef>
                <a:spcAft>
                  <a:spcPts val="0"/>
                </a:spcAft>
              </a:pPr>
              <a:t>7/27/16</a:t>
            </a:fld>
            <a:endParaRPr lang="en-US" smtClean="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smtClean="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FA135A75-CB90-3F4A-AD4E-E9063774BACC}" type="slidenum">
              <a:rPr lang="en-US" smtClean="0">
                <a:solidFill>
                  <a:prstClr val="black">
                    <a:tint val="75000"/>
                  </a:prstClr>
                </a:solidFill>
                <a:latin typeface="Calibri"/>
                <a:ea typeface="+mn-ea"/>
              </a:rPr>
              <a:pPr defTabSz="457200" fontAlgn="auto">
                <a:spcBef>
                  <a:spcPts val="0"/>
                </a:spcBef>
                <a:spcAft>
                  <a:spcPts val="0"/>
                </a:spcAft>
              </a:pPr>
              <a:t>‹#›</a:t>
            </a:fld>
            <a:endParaRPr lang="en-US" smtClean="0">
              <a:solidFill>
                <a:prstClr val="black">
                  <a:tint val="75000"/>
                </a:prstClr>
              </a:solidFill>
              <a:latin typeface="Calibri"/>
              <a:ea typeface="+mn-ea"/>
            </a:endParaRPr>
          </a:p>
        </p:txBody>
      </p:sp>
    </p:spTree>
    <p:extLst>
      <p:ext uri="{BB962C8B-B14F-4D97-AF65-F5344CB8AC3E}">
        <p14:creationId xmlns:p14="http://schemas.microsoft.com/office/powerpoint/2010/main" val="4166977691"/>
      </p:ext>
    </p:extLst>
  </p:cSld>
  <p:clrMap bg1="lt1" tx1="dk1" bg2="lt2" tx2="dk2" accent1="accent1" accent2="accent2" accent3="accent3" accent4="accent4" accent5="accent5" accent6="accent6" hlink="hlink" folHlink="folHlink"/>
  <p:sldLayoutIdLst>
    <p:sldLayoutId id="2147485497"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0" y="1447800"/>
            <a:ext cx="9144000" cy="5410200"/>
          </a:xfrm>
          <a:prstGeom prst="rect">
            <a:avLst/>
          </a:prstGeom>
          <a:solidFill>
            <a:srgbClr val="00003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3" tIns="45685" rIns="91373" bIns="45685" anchor="ctr"/>
          <a:lstStyle/>
          <a:p>
            <a:pPr defTabSz="913721"/>
            <a:endParaRPr lang="en-US">
              <a:solidFill>
                <a:srgbClr val="000000"/>
              </a:solidFill>
              <a:latin typeface="Arial" charset="0"/>
              <a:ea typeface="ＭＳ Ｐゴシック" charset="0"/>
              <a:cs typeface="ＭＳ Ｐゴシック" charset="0"/>
            </a:endParaRPr>
          </a:p>
        </p:txBody>
      </p:sp>
      <p:sp>
        <p:nvSpPr>
          <p:cNvPr id="1027" name="Rectangle 5"/>
          <p:cNvSpPr>
            <a:spLocks noGrp="1" noChangeArrowheads="1"/>
          </p:cNvSpPr>
          <p:nvPr>
            <p:ph type="title"/>
          </p:nvPr>
        </p:nvSpPr>
        <p:spPr bwMode="auto">
          <a:xfrm>
            <a:off x="457200" y="1651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4" tIns="45679" rIns="91364" bIns="45679"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457200" y="1866900"/>
            <a:ext cx="8229600"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4" tIns="45679" rIns="91364" bIns="456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ChangeArrowheads="1"/>
          </p:cNvSpPr>
          <p:nvPr userDrawn="1"/>
        </p:nvSpPr>
        <p:spPr bwMode="auto">
          <a:xfrm>
            <a:off x="0" y="1363671"/>
            <a:ext cx="9144000" cy="9048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3" tIns="45685" rIns="91373" bIns="45685" anchor="ctr"/>
          <a:lstStyle/>
          <a:p>
            <a:pPr defTabSz="913721"/>
            <a:endParaRPr lang="en-US">
              <a:solidFill>
                <a:srgbClr val="000000"/>
              </a:solidFill>
              <a:latin typeface="Arial" charset="0"/>
              <a:ea typeface="ＭＳ Ｐゴシック" charset="0"/>
              <a:cs typeface="ＭＳ Ｐゴシック" charset="0"/>
            </a:endParaRPr>
          </a:p>
        </p:txBody>
      </p:sp>
      <p:sp>
        <p:nvSpPr>
          <p:cNvPr id="1030" name="Rectangle 5"/>
          <p:cNvSpPr>
            <a:spLocks noChangeArrowheads="1"/>
          </p:cNvSpPr>
          <p:nvPr userDrawn="1"/>
        </p:nvSpPr>
        <p:spPr bwMode="auto">
          <a:xfrm>
            <a:off x="0" y="6765929"/>
            <a:ext cx="9144000" cy="920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3" tIns="45685" rIns="91373" bIns="45685" anchor="ctr"/>
          <a:lstStyle/>
          <a:p>
            <a:pPr defTabSz="913721"/>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68623946"/>
      </p:ext>
    </p:extLst>
  </p:cSld>
  <p:clrMap bg1="lt1" tx1="dk1" bg2="lt2" tx2="dk2" accent1="accent1" accent2="accent2" accent3="accent3" accent4="accent4" accent5="accent5" accent6="accent6" hlink="hlink" folHlink="folHlink"/>
  <p:sldLayoutIdLst>
    <p:sldLayoutId id="2147485509" r:id="rId1"/>
    <p:sldLayoutId id="2147485510" r:id="rId2"/>
    <p:sldLayoutId id="2147485511" r:id="rId3"/>
    <p:sldLayoutId id="2147485512" r:id="rId4"/>
    <p:sldLayoutId id="2147485513" r:id="rId5"/>
    <p:sldLayoutId id="2147485514" r:id="rId6"/>
    <p:sldLayoutId id="2147485515" r:id="rId7"/>
    <p:sldLayoutId id="2147485516" r:id="rId8"/>
    <p:sldLayoutId id="2147485517" r:id="rId9"/>
    <p:sldLayoutId id="2147485518" r:id="rId10"/>
    <p:sldLayoutId id="2147485519" r:id="rId11"/>
    <p:sldLayoutId id="2147485520" r:id="rId12"/>
    <p:sldLayoutId id="2147485521" r:id="rId1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5pPr>
      <a:lvl6pPr marL="456861" algn="ctr" rtl="0" fontAlgn="base">
        <a:spcBef>
          <a:spcPct val="0"/>
        </a:spcBef>
        <a:spcAft>
          <a:spcPct val="0"/>
        </a:spcAft>
        <a:defRPr sz="4400">
          <a:solidFill>
            <a:schemeClr val="tx2"/>
          </a:solidFill>
          <a:latin typeface="Trebuchet MS" pitchFamily="34" charset="0"/>
        </a:defRPr>
      </a:lvl6pPr>
      <a:lvl7pPr marL="913721" algn="ctr" rtl="0" fontAlgn="base">
        <a:spcBef>
          <a:spcPct val="0"/>
        </a:spcBef>
        <a:spcAft>
          <a:spcPct val="0"/>
        </a:spcAft>
        <a:defRPr sz="4400">
          <a:solidFill>
            <a:schemeClr val="tx2"/>
          </a:solidFill>
          <a:latin typeface="Trebuchet MS" pitchFamily="34" charset="0"/>
        </a:defRPr>
      </a:lvl7pPr>
      <a:lvl8pPr marL="1370580" algn="ctr" rtl="0" fontAlgn="base">
        <a:spcBef>
          <a:spcPct val="0"/>
        </a:spcBef>
        <a:spcAft>
          <a:spcPct val="0"/>
        </a:spcAft>
        <a:defRPr sz="4400">
          <a:solidFill>
            <a:schemeClr val="tx2"/>
          </a:solidFill>
          <a:latin typeface="Trebuchet MS" pitchFamily="34" charset="0"/>
        </a:defRPr>
      </a:lvl8pPr>
      <a:lvl9pPr marL="1827441" algn="ctr" rtl="0" fontAlgn="base">
        <a:spcBef>
          <a:spcPct val="0"/>
        </a:spcBef>
        <a:spcAft>
          <a:spcPct val="0"/>
        </a:spcAft>
        <a:defRPr sz="4400">
          <a:solidFill>
            <a:schemeClr val="tx2"/>
          </a:solidFill>
          <a:latin typeface="Trebuchet MS" pitchFamily="34" charset="0"/>
        </a:defRPr>
      </a:lvl9pPr>
    </p:titleStyle>
    <p:bodyStyle>
      <a:lvl1pPr marL="342644" indent="-342644"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398" indent="-285540" algn="l" rtl="0" eaLnBrk="0" fontAlgn="base" hangingPunct="0">
        <a:spcBef>
          <a:spcPct val="20000"/>
        </a:spcBef>
        <a:spcAft>
          <a:spcPct val="0"/>
        </a:spcAft>
        <a:buFont typeface="Arial" charset="0"/>
        <a:buChar char="»"/>
        <a:defRPr sz="2800">
          <a:solidFill>
            <a:srgbClr val="FFFF99"/>
          </a:solidFill>
          <a:latin typeface="+mn-lt"/>
          <a:ea typeface="ＭＳ Ｐゴシック" charset="0"/>
        </a:defRPr>
      </a:lvl2pPr>
      <a:lvl3pPr marL="1142148" indent="-228430" algn="l" rtl="0" eaLnBrk="0" fontAlgn="base" hangingPunct="0">
        <a:spcBef>
          <a:spcPct val="20000"/>
        </a:spcBef>
        <a:spcAft>
          <a:spcPct val="0"/>
        </a:spcAft>
        <a:buFont typeface="Trebuchet MS" charset="0"/>
        <a:buChar char="—"/>
        <a:defRPr sz="2400">
          <a:solidFill>
            <a:srgbClr val="FFFF99"/>
          </a:solidFill>
          <a:latin typeface="+mn-lt"/>
          <a:ea typeface="ＭＳ Ｐゴシック" charset="0"/>
        </a:defRPr>
      </a:lvl3pPr>
      <a:lvl4pPr marL="1599012" indent="-228430" algn="l" rtl="0" eaLnBrk="0" fontAlgn="base" hangingPunct="0">
        <a:spcBef>
          <a:spcPct val="20000"/>
        </a:spcBef>
        <a:spcAft>
          <a:spcPct val="0"/>
        </a:spcAft>
        <a:buChar char="–"/>
        <a:defRPr sz="2000">
          <a:solidFill>
            <a:srgbClr val="FFFF99"/>
          </a:solidFill>
          <a:latin typeface="+mn-lt"/>
          <a:ea typeface="ＭＳ Ｐゴシック" charset="0"/>
        </a:defRPr>
      </a:lvl4pPr>
      <a:lvl5pPr marL="2055870" indent="-228430" algn="l" rtl="0" eaLnBrk="0" fontAlgn="base" hangingPunct="0">
        <a:spcBef>
          <a:spcPct val="20000"/>
        </a:spcBef>
        <a:spcAft>
          <a:spcPct val="0"/>
        </a:spcAft>
        <a:buChar char="»"/>
        <a:defRPr sz="2000">
          <a:solidFill>
            <a:srgbClr val="FFFF99"/>
          </a:solidFill>
          <a:latin typeface="+mn-lt"/>
          <a:ea typeface="ＭＳ Ｐゴシック" charset="0"/>
        </a:defRPr>
      </a:lvl5pPr>
      <a:lvl6pPr marL="2512732" indent="-228430" algn="l" rtl="0" fontAlgn="base">
        <a:spcBef>
          <a:spcPct val="20000"/>
        </a:spcBef>
        <a:spcAft>
          <a:spcPct val="0"/>
        </a:spcAft>
        <a:buChar char="»"/>
        <a:defRPr sz="2000">
          <a:solidFill>
            <a:srgbClr val="FFFF99"/>
          </a:solidFill>
          <a:latin typeface="+mn-lt"/>
        </a:defRPr>
      </a:lvl6pPr>
      <a:lvl7pPr marL="2969592" indent="-228430" algn="l" rtl="0" fontAlgn="base">
        <a:spcBef>
          <a:spcPct val="20000"/>
        </a:spcBef>
        <a:spcAft>
          <a:spcPct val="0"/>
        </a:spcAft>
        <a:buChar char="»"/>
        <a:defRPr sz="2000">
          <a:solidFill>
            <a:srgbClr val="FFFF99"/>
          </a:solidFill>
          <a:latin typeface="+mn-lt"/>
        </a:defRPr>
      </a:lvl7pPr>
      <a:lvl8pPr marL="3426452" indent="-228430" algn="l" rtl="0" fontAlgn="base">
        <a:spcBef>
          <a:spcPct val="20000"/>
        </a:spcBef>
        <a:spcAft>
          <a:spcPct val="0"/>
        </a:spcAft>
        <a:buChar char="»"/>
        <a:defRPr sz="2000">
          <a:solidFill>
            <a:srgbClr val="FFFF99"/>
          </a:solidFill>
          <a:latin typeface="+mn-lt"/>
        </a:defRPr>
      </a:lvl8pPr>
      <a:lvl9pPr marL="3883312" indent="-228430" algn="l" rtl="0" fontAlgn="base">
        <a:spcBef>
          <a:spcPct val="20000"/>
        </a:spcBef>
        <a:spcAft>
          <a:spcPct val="0"/>
        </a:spcAft>
        <a:buChar char="»"/>
        <a:defRPr sz="2000">
          <a:solidFill>
            <a:srgbClr val="FFFF99"/>
          </a:solidFill>
          <a:latin typeface="+mn-lt"/>
        </a:defRPr>
      </a:lvl9pPr>
    </p:bodyStyle>
    <p:otherStyle>
      <a:defPPr>
        <a:defRPr lang="en-US"/>
      </a:defPPr>
      <a:lvl1pPr marL="0" algn="l" defTabSz="913721" rtl="0" eaLnBrk="1" latinLnBrk="0" hangingPunct="1">
        <a:defRPr sz="1800" kern="1200">
          <a:solidFill>
            <a:schemeClr val="tx1"/>
          </a:solidFill>
          <a:latin typeface="+mn-lt"/>
          <a:ea typeface="+mn-ea"/>
          <a:cs typeface="+mn-cs"/>
        </a:defRPr>
      </a:lvl1pPr>
      <a:lvl2pPr marL="456861" algn="l" defTabSz="913721" rtl="0" eaLnBrk="1" latinLnBrk="0" hangingPunct="1">
        <a:defRPr sz="1800" kern="1200">
          <a:solidFill>
            <a:schemeClr val="tx1"/>
          </a:solidFill>
          <a:latin typeface="+mn-lt"/>
          <a:ea typeface="+mn-ea"/>
          <a:cs typeface="+mn-cs"/>
        </a:defRPr>
      </a:lvl2pPr>
      <a:lvl3pPr marL="913721" algn="l" defTabSz="913721" rtl="0" eaLnBrk="1" latinLnBrk="0" hangingPunct="1">
        <a:defRPr sz="1800" kern="1200">
          <a:solidFill>
            <a:schemeClr val="tx1"/>
          </a:solidFill>
          <a:latin typeface="+mn-lt"/>
          <a:ea typeface="+mn-ea"/>
          <a:cs typeface="+mn-cs"/>
        </a:defRPr>
      </a:lvl3pPr>
      <a:lvl4pPr marL="1370580" algn="l" defTabSz="913721" rtl="0" eaLnBrk="1" latinLnBrk="0" hangingPunct="1">
        <a:defRPr sz="1800" kern="1200">
          <a:solidFill>
            <a:schemeClr val="tx1"/>
          </a:solidFill>
          <a:latin typeface="+mn-lt"/>
          <a:ea typeface="+mn-ea"/>
          <a:cs typeface="+mn-cs"/>
        </a:defRPr>
      </a:lvl4pPr>
      <a:lvl5pPr marL="1827441" algn="l" defTabSz="913721" rtl="0" eaLnBrk="1" latinLnBrk="0" hangingPunct="1">
        <a:defRPr sz="1800" kern="1200">
          <a:solidFill>
            <a:schemeClr val="tx1"/>
          </a:solidFill>
          <a:latin typeface="+mn-lt"/>
          <a:ea typeface="+mn-ea"/>
          <a:cs typeface="+mn-cs"/>
        </a:defRPr>
      </a:lvl5pPr>
      <a:lvl6pPr marL="2284302" algn="l" defTabSz="913721" rtl="0" eaLnBrk="1" latinLnBrk="0" hangingPunct="1">
        <a:defRPr sz="1800" kern="1200">
          <a:solidFill>
            <a:schemeClr val="tx1"/>
          </a:solidFill>
          <a:latin typeface="+mn-lt"/>
          <a:ea typeface="+mn-ea"/>
          <a:cs typeface="+mn-cs"/>
        </a:defRPr>
      </a:lvl6pPr>
      <a:lvl7pPr marL="2741161" algn="l" defTabSz="913721" rtl="0" eaLnBrk="1" latinLnBrk="0" hangingPunct="1">
        <a:defRPr sz="1800" kern="1200">
          <a:solidFill>
            <a:schemeClr val="tx1"/>
          </a:solidFill>
          <a:latin typeface="+mn-lt"/>
          <a:ea typeface="+mn-ea"/>
          <a:cs typeface="+mn-cs"/>
        </a:defRPr>
      </a:lvl7pPr>
      <a:lvl8pPr marL="3198020" algn="l" defTabSz="913721" rtl="0" eaLnBrk="1" latinLnBrk="0" hangingPunct="1">
        <a:defRPr sz="1800" kern="1200">
          <a:solidFill>
            <a:schemeClr val="tx1"/>
          </a:solidFill>
          <a:latin typeface="+mn-lt"/>
          <a:ea typeface="+mn-ea"/>
          <a:cs typeface="+mn-cs"/>
        </a:defRPr>
      </a:lvl8pPr>
      <a:lvl9pPr marL="3654882" algn="l" defTabSz="91372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0" y="1447800"/>
            <a:ext cx="9144000" cy="5410200"/>
          </a:xfrm>
          <a:prstGeom prst="rect">
            <a:avLst/>
          </a:prstGeom>
          <a:solidFill>
            <a:srgbClr val="00003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3" tIns="45685" rIns="91373" bIns="45685" anchor="ctr"/>
          <a:lstStyle/>
          <a:p>
            <a:endParaRPr lang="en-US">
              <a:solidFill>
                <a:srgbClr val="000000"/>
              </a:solidFill>
              <a:latin typeface="Arial" charset="0"/>
              <a:ea typeface="ＭＳ Ｐゴシック" charset="0"/>
              <a:cs typeface="ＭＳ Ｐゴシック" charset="0"/>
            </a:endParaRPr>
          </a:p>
        </p:txBody>
      </p:sp>
      <p:sp>
        <p:nvSpPr>
          <p:cNvPr id="1027" name="Rectangle 5"/>
          <p:cNvSpPr>
            <a:spLocks noGrp="1" noChangeArrowheads="1"/>
          </p:cNvSpPr>
          <p:nvPr>
            <p:ph type="title"/>
          </p:nvPr>
        </p:nvSpPr>
        <p:spPr bwMode="auto">
          <a:xfrm>
            <a:off x="457200" y="1651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4" tIns="45679" rIns="91364" bIns="45679" numCol="1" anchor="ctr" anchorCtr="0" compatLnSpc="1">
            <a:prstTxWarp prst="textNoShape">
              <a:avLst/>
            </a:prstTxWarp>
          </a:bodyPr>
          <a:lstStyle/>
          <a:p>
            <a:pPr lvl="0"/>
            <a:r>
              <a:rPr lang="en-US" smtClean="0"/>
              <a:t>Click to edit Master title style</a:t>
            </a:r>
            <a:endParaRPr lang="en-US"/>
          </a:p>
        </p:txBody>
      </p:sp>
      <p:sp>
        <p:nvSpPr>
          <p:cNvPr id="1028" name="Rectangle 6"/>
          <p:cNvSpPr>
            <a:spLocks noGrp="1" noChangeArrowheads="1"/>
          </p:cNvSpPr>
          <p:nvPr>
            <p:ph type="body" idx="1"/>
          </p:nvPr>
        </p:nvSpPr>
        <p:spPr bwMode="auto">
          <a:xfrm>
            <a:off x="457200" y="1866900"/>
            <a:ext cx="8229600"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64" tIns="45679" rIns="91364" bIns="4567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29" name="Rectangle 5"/>
          <p:cNvSpPr>
            <a:spLocks noChangeArrowheads="1"/>
          </p:cNvSpPr>
          <p:nvPr/>
        </p:nvSpPr>
        <p:spPr bwMode="auto">
          <a:xfrm>
            <a:off x="0" y="1363671"/>
            <a:ext cx="9144000" cy="9048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3" tIns="45685" rIns="91373" bIns="45685" anchor="ctr"/>
          <a:lstStyle/>
          <a:p>
            <a:endParaRPr lang="en-US">
              <a:solidFill>
                <a:srgbClr val="000000"/>
              </a:solidFill>
              <a:latin typeface="Arial" charset="0"/>
              <a:ea typeface="ＭＳ Ｐゴシック" charset="0"/>
              <a:cs typeface="ＭＳ Ｐゴシック" charset="0"/>
            </a:endParaRPr>
          </a:p>
        </p:txBody>
      </p:sp>
      <p:sp>
        <p:nvSpPr>
          <p:cNvPr id="1030" name="Rectangle 5"/>
          <p:cNvSpPr>
            <a:spLocks noChangeArrowheads="1"/>
          </p:cNvSpPr>
          <p:nvPr/>
        </p:nvSpPr>
        <p:spPr bwMode="auto">
          <a:xfrm>
            <a:off x="0" y="6765929"/>
            <a:ext cx="9144000" cy="920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3" tIns="45685" rIns="91373" bIns="45685" anchor="ctr"/>
          <a:lstStyle/>
          <a:p>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70740909"/>
      </p:ext>
    </p:extLst>
  </p:cSld>
  <p:clrMap bg1="lt1" tx1="dk1" bg2="lt2" tx2="dk2" accent1="accent1" accent2="accent2" accent3="accent3" accent4="accent4" accent5="accent5" accent6="accent6" hlink="hlink" folHlink="folHlink"/>
  <p:sldLayoutIdLst>
    <p:sldLayoutId id="2147485523" r:id="rId1"/>
    <p:sldLayoutId id="2147485524" r:id="rId2"/>
    <p:sldLayoutId id="2147485525" r:id="rId3"/>
    <p:sldLayoutId id="2147485526" r:id="rId4"/>
    <p:sldLayoutId id="2147485527" r:id="rId5"/>
    <p:sldLayoutId id="2147485528" r:id="rId6"/>
    <p:sldLayoutId id="2147485529" r:id="rId7"/>
    <p:sldLayoutId id="2147485530" r:id="rId8"/>
    <p:sldLayoutId id="2147485531" r:id="rId9"/>
    <p:sldLayoutId id="2147485532" r:id="rId10"/>
    <p:sldLayoutId id="2147485533" r:id="rId11"/>
    <p:sldLayoutId id="2147485534" r:id="rId12"/>
    <p:sldLayoutId id="2147485535" r:id="rId13"/>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sz="4400">
          <a:solidFill>
            <a:schemeClr val="bg1"/>
          </a:solidFill>
          <a:latin typeface="Georgia" pitchFamily="18" charset="0"/>
          <a:ea typeface="ＭＳ Ｐゴシック" charset="0"/>
          <a:cs typeface="ＭＳ Ｐゴシック" charset="0"/>
        </a:defRPr>
      </a:lvl1pPr>
      <a:lvl2pPr algn="ctr" rtl="0" eaLnBrk="1" fontAlgn="base" hangingPunct="1">
        <a:spcBef>
          <a:spcPct val="0"/>
        </a:spcBef>
        <a:spcAft>
          <a:spcPct val="0"/>
        </a:spcAft>
        <a:defRPr sz="4400">
          <a:solidFill>
            <a:schemeClr val="bg1"/>
          </a:solidFill>
          <a:latin typeface="Georgia" pitchFamily="18" charset="0"/>
          <a:ea typeface="ＭＳ Ｐゴシック" charset="0"/>
          <a:cs typeface="ＭＳ Ｐゴシック" charset="0"/>
        </a:defRPr>
      </a:lvl2pPr>
      <a:lvl3pPr algn="ctr" rtl="0" eaLnBrk="1" fontAlgn="base" hangingPunct="1">
        <a:spcBef>
          <a:spcPct val="0"/>
        </a:spcBef>
        <a:spcAft>
          <a:spcPct val="0"/>
        </a:spcAft>
        <a:defRPr sz="4400">
          <a:solidFill>
            <a:schemeClr val="bg1"/>
          </a:solidFill>
          <a:latin typeface="Georgia" pitchFamily="18" charset="0"/>
          <a:ea typeface="ＭＳ Ｐゴシック" charset="0"/>
          <a:cs typeface="ＭＳ Ｐゴシック" charset="0"/>
        </a:defRPr>
      </a:lvl3pPr>
      <a:lvl4pPr algn="ctr" rtl="0" eaLnBrk="1" fontAlgn="base" hangingPunct="1">
        <a:spcBef>
          <a:spcPct val="0"/>
        </a:spcBef>
        <a:spcAft>
          <a:spcPct val="0"/>
        </a:spcAft>
        <a:defRPr sz="4400">
          <a:solidFill>
            <a:schemeClr val="bg1"/>
          </a:solidFill>
          <a:latin typeface="Georgia" pitchFamily="18" charset="0"/>
          <a:ea typeface="ＭＳ Ｐゴシック" charset="0"/>
          <a:cs typeface="ＭＳ Ｐゴシック" charset="0"/>
        </a:defRPr>
      </a:lvl4pPr>
      <a:lvl5pPr algn="ctr" rtl="0" eaLnBrk="1" fontAlgn="base" hangingPunct="1">
        <a:spcBef>
          <a:spcPct val="0"/>
        </a:spcBef>
        <a:spcAft>
          <a:spcPct val="0"/>
        </a:spcAft>
        <a:defRPr sz="4400">
          <a:solidFill>
            <a:schemeClr val="bg1"/>
          </a:solidFill>
          <a:latin typeface="Georgia" pitchFamily="18" charset="0"/>
          <a:ea typeface="ＭＳ Ｐゴシック" charset="0"/>
          <a:cs typeface="ＭＳ Ｐゴシック" charset="0"/>
        </a:defRPr>
      </a:lvl5pPr>
      <a:lvl6pPr marL="456861" algn="ctr" rtl="0" eaLnBrk="1" fontAlgn="base" hangingPunct="1">
        <a:spcBef>
          <a:spcPct val="0"/>
        </a:spcBef>
        <a:spcAft>
          <a:spcPct val="0"/>
        </a:spcAft>
        <a:defRPr sz="4400">
          <a:solidFill>
            <a:schemeClr val="tx2"/>
          </a:solidFill>
          <a:latin typeface="Trebuchet MS" pitchFamily="34" charset="0"/>
        </a:defRPr>
      </a:lvl6pPr>
      <a:lvl7pPr marL="913721" algn="ctr" rtl="0" eaLnBrk="1" fontAlgn="base" hangingPunct="1">
        <a:spcBef>
          <a:spcPct val="0"/>
        </a:spcBef>
        <a:spcAft>
          <a:spcPct val="0"/>
        </a:spcAft>
        <a:defRPr sz="4400">
          <a:solidFill>
            <a:schemeClr val="tx2"/>
          </a:solidFill>
          <a:latin typeface="Trebuchet MS" pitchFamily="34" charset="0"/>
        </a:defRPr>
      </a:lvl7pPr>
      <a:lvl8pPr marL="1370580" algn="ctr" rtl="0" eaLnBrk="1" fontAlgn="base" hangingPunct="1">
        <a:spcBef>
          <a:spcPct val="0"/>
        </a:spcBef>
        <a:spcAft>
          <a:spcPct val="0"/>
        </a:spcAft>
        <a:defRPr sz="4400">
          <a:solidFill>
            <a:schemeClr val="tx2"/>
          </a:solidFill>
          <a:latin typeface="Trebuchet MS" pitchFamily="34" charset="0"/>
        </a:defRPr>
      </a:lvl8pPr>
      <a:lvl9pPr marL="1827441" algn="ctr" rtl="0" eaLnBrk="1" fontAlgn="base" hangingPunct="1">
        <a:spcBef>
          <a:spcPct val="0"/>
        </a:spcBef>
        <a:spcAft>
          <a:spcPct val="0"/>
        </a:spcAft>
        <a:defRPr sz="4400">
          <a:solidFill>
            <a:schemeClr val="tx2"/>
          </a:solidFill>
          <a:latin typeface="Trebuchet MS" pitchFamily="34" charset="0"/>
        </a:defRPr>
      </a:lvl9pPr>
    </p:titleStyle>
    <p:bodyStyle>
      <a:lvl1pPr marL="342644" indent="-342644" algn="l" rtl="0" eaLnBrk="1" fontAlgn="base" hangingPunct="1">
        <a:spcBef>
          <a:spcPct val="20000"/>
        </a:spcBef>
        <a:spcAft>
          <a:spcPct val="0"/>
        </a:spcAft>
        <a:buChar char="•"/>
        <a:defRPr sz="3200">
          <a:solidFill>
            <a:schemeClr val="bg1"/>
          </a:solidFill>
          <a:latin typeface="+mn-lt"/>
          <a:ea typeface="ＭＳ Ｐゴシック" charset="0"/>
          <a:cs typeface="ＭＳ Ｐゴシック" charset="0"/>
        </a:defRPr>
      </a:lvl1pPr>
      <a:lvl2pPr marL="742398" indent="-285540" algn="l" rtl="0" eaLnBrk="1" fontAlgn="base" hangingPunct="1">
        <a:spcBef>
          <a:spcPct val="20000"/>
        </a:spcBef>
        <a:spcAft>
          <a:spcPct val="0"/>
        </a:spcAft>
        <a:buFont typeface="Arial" charset="0"/>
        <a:buChar char="»"/>
        <a:defRPr sz="2800">
          <a:solidFill>
            <a:srgbClr val="FFFF99"/>
          </a:solidFill>
          <a:latin typeface="+mn-lt"/>
          <a:ea typeface="ＭＳ Ｐゴシック" charset="0"/>
        </a:defRPr>
      </a:lvl2pPr>
      <a:lvl3pPr marL="1142148" indent="-228430" algn="l" rtl="0" eaLnBrk="1" fontAlgn="base" hangingPunct="1">
        <a:spcBef>
          <a:spcPct val="20000"/>
        </a:spcBef>
        <a:spcAft>
          <a:spcPct val="0"/>
        </a:spcAft>
        <a:buFont typeface="Trebuchet MS" charset="0"/>
        <a:buChar char="—"/>
        <a:defRPr sz="2400">
          <a:solidFill>
            <a:srgbClr val="FFFF99"/>
          </a:solidFill>
          <a:latin typeface="+mn-lt"/>
          <a:ea typeface="ＭＳ Ｐゴシック" charset="0"/>
        </a:defRPr>
      </a:lvl3pPr>
      <a:lvl4pPr marL="1599012" indent="-228430" algn="l" rtl="0" eaLnBrk="1" fontAlgn="base" hangingPunct="1">
        <a:spcBef>
          <a:spcPct val="20000"/>
        </a:spcBef>
        <a:spcAft>
          <a:spcPct val="0"/>
        </a:spcAft>
        <a:buChar char="–"/>
        <a:defRPr sz="2000">
          <a:solidFill>
            <a:srgbClr val="FFFF99"/>
          </a:solidFill>
          <a:latin typeface="+mn-lt"/>
          <a:ea typeface="ＭＳ Ｐゴシック" charset="0"/>
        </a:defRPr>
      </a:lvl4pPr>
      <a:lvl5pPr marL="2055870" indent="-228430" algn="l" rtl="0" eaLnBrk="1" fontAlgn="base" hangingPunct="1">
        <a:spcBef>
          <a:spcPct val="20000"/>
        </a:spcBef>
        <a:spcAft>
          <a:spcPct val="0"/>
        </a:spcAft>
        <a:buChar char="»"/>
        <a:defRPr sz="2000">
          <a:solidFill>
            <a:srgbClr val="FFFF99"/>
          </a:solidFill>
          <a:latin typeface="+mn-lt"/>
          <a:ea typeface="ＭＳ Ｐゴシック" charset="0"/>
        </a:defRPr>
      </a:lvl5pPr>
      <a:lvl6pPr marL="2512732" indent="-228430" algn="l" rtl="0" eaLnBrk="1" fontAlgn="base" hangingPunct="1">
        <a:spcBef>
          <a:spcPct val="20000"/>
        </a:spcBef>
        <a:spcAft>
          <a:spcPct val="0"/>
        </a:spcAft>
        <a:buChar char="»"/>
        <a:defRPr sz="2000">
          <a:solidFill>
            <a:srgbClr val="FFFF99"/>
          </a:solidFill>
          <a:latin typeface="+mn-lt"/>
        </a:defRPr>
      </a:lvl6pPr>
      <a:lvl7pPr marL="2969592" indent="-228430" algn="l" rtl="0" eaLnBrk="1" fontAlgn="base" hangingPunct="1">
        <a:spcBef>
          <a:spcPct val="20000"/>
        </a:spcBef>
        <a:spcAft>
          <a:spcPct val="0"/>
        </a:spcAft>
        <a:buChar char="»"/>
        <a:defRPr sz="2000">
          <a:solidFill>
            <a:srgbClr val="FFFF99"/>
          </a:solidFill>
          <a:latin typeface="+mn-lt"/>
        </a:defRPr>
      </a:lvl7pPr>
      <a:lvl8pPr marL="3426452" indent="-228430" algn="l" rtl="0" eaLnBrk="1" fontAlgn="base" hangingPunct="1">
        <a:spcBef>
          <a:spcPct val="20000"/>
        </a:spcBef>
        <a:spcAft>
          <a:spcPct val="0"/>
        </a:spcAft>
        <a:buChar char="»"/>
        <a:defRPr sz="2000">
          <a:solidFill>
            <a:srgbClr val="FFFF99"/>
          </a:solidFill>
          <a:latin typeface="+mn-lt"/>
        </a:defRPr>
      </a:lvl8pPr>
      <a:lvl9pPr marL="3883312" indent="-228430" algn="l" rtl="0" eaLnBrk="1" fontAlgn="base" hangingPunct="1">
        <a:spcBef>
          <a:spcPct val="20000"/>
        </a:spcBef>
        <a:spcAft>
          <a:spcPct val="0"/>
        </a:spcAft>
        <a:buChar char="»"/>
        <a:defRPr sz="2000">
          <a:solidFill>
            <a:srgbClr val="FFFF99"/>
          </a:solidFill>
          <a:latin typeface="+mn-lt"/>
        </a:defRPr>
      </a:lvl9pPr>
    </p:bodyStyle>
    <p:otherStyle>
      <a:defPPr>
        <a:defRPr lang="en-US"/>
      </a:defPPr>
      <a:lvl1pPr marL="0" algn="l" defTabSz="913721" rtl="0" eaLnBrk="1" latinLnBrk="0" hangingPunct="1">
        <a:defRPr sz="1800" kern="1200">
          <a:solidFill>
            <a:schemeClr val="tx1"/>
          </a:solidFill>
          <a:latin typeface="+mn-lt"/>
          <a:ea typeface="+mn-ea"/>
          <a:cs typeface="+mn-cs"/>
        </a:defRPr>
      </a:lvl1pPr>
      <a:lvl2pPr marL="456861" algn="l" defTabSz="913721" rtl="0" eaLnBrk="1" latinLnBrk="0" hangingPunct="1">
        <a:defRPr sz="1800" kern="1200">
          <a:solidFill>
            <a:schemeClr val="tx1"/>
          </a:solidFill>
          <a:latin typeface="+mn-lt"/>
          <a:ea typeface="+mn-ea"/>
          <a:cs typeface="+mn-cs"/>
        </a:defRPr>
      </a:lvl2pPr>
      <a:lvl3pPr marL="913721" algn="l" defTabSz="913721" rtl="0" eaLnBrk="1" latinLnBrk="0" hangingPunct="1">
        <a:defRPr sz="1800" kern="1200">
          <a:solidFill>
            <a:schemeClr val="tx1"/>
          </a:solidFill>
          <a:latin typeface="+mn-lt"/>
          <a:ea typeface="+mn-ea"/>
          <a:cs typeface="+mn-cs"/>
        </a:defRPr>
      </a:lvl3pPr>
      <a:lvl4pPr marL="1370580" algn="l" defTabSz="913721" rtl="0" eaLnBrk="1" latinLnBrk="0" hangingPunct="1">
        <a:defRPr sz="1800" kern="1200">
          <a:solidFill>
            <a:schemeClr val="tx1"/>
          </a:solidFill>
          <a:latin typeface="+mn-lt"/>
          <a:ea typeface="+mn-ea"/>
          <a:cs typeface="+mn-cs"/>
        </a:defRPr>
      </a:lvl4pPr>
      <a:lvl5pPr marL="1827441" algn="l" defTabSz="913721" rtl="0" eaLnBrk="1" latinLnBrk="0" hangingPunct="1">
        <a:defRPr sz="1800" kern="1200">
          <a:solidFill>
            <a:schemeClr val="tx1"/>
          </a:solidFill>
          <a:latin typeface="+mn-lt"/>
          <a:ea typeface="+mn-ea"/>
          <a:cs typeface="+mn-cs"/>
        </a:defRPr>
      </a:lvl5pPr>
      <a:lvl6pPr marL="2284302" algn="l" defTabSz="913721" rtl="0" eaLnBrk="1" latinLnBrk="0" hangingPunct="1">
        <a:defRPr sz="1800" kern="1200">
          <a:solidFill>
            <a:schemeClr val="tx1"/>
          </a:solidFill>
          <a:latin typeface="+mn-lt"/>
          <a:ea typeface="+mn-ea"/>
          <a:cs typeface="+mn-cs"/>
        </a:defRPr>
      </a:lvl6pPr>
      <a:lvl7pPr marL="2741161" algn="l" defTabSz="913721" rtl="0" eaLnBrk="1" latinLnBrk="0" hangingPunct="1">
        <a:defRPr sz="1800" kern="1200">
          <a:solidFill>
            <a:schemeClr val="tx1"/>
          </a:solidFill>
          <a:latin typeface="+mn-lt"/>
          <a:ea typeface="+mn-ea"/>
          <a:cs typeface="+mn-cs"/>
        </a:defRPr>
      </a:lvl7pPr>
      <a:lvl8pPr marL="3198020" algn="l" defTabSz="913721" rtl="0" eaLnBrk="1" latinLnBrk="0" hangingPunct="1">
        <a:defRPr sz="1800" kern="1200">
          <a:solidFill>
            <a:schemeClr val="tx1"/>
          </a:solidFill>
          <a:latin typeface="+mn-lt"/>
          <a:ea typeface="+mn-ea"/>
          <a:cs typeface="+mn-cs"/>
        </a:defRPr>
      </a:lvl8pPr>
      <a:lvl9pPr marL="3654882" algn="l" defTabSz="91372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533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533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353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smtClean="0">
              <a:solidFill>
                <a:srgbClr val="000000"/>
              </a:solidFill>
              <a:latin typeface="Arial" charset="0"/>
              <a:ea typeface="ＭＳ Ｐゴシック" charset="0"/>
              <a:cs typeface="ＭＳ Ｐゴシック" charset="0"/>
            </a:endParaRPr>
          </a:p>
        </p:txBody>
      </p:sp>
      <p:sp>
        <p:nvSpPr>
          <p:cNvPr id="16353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smtClean="0">
              <a:solidFill>
                <a:srgbClr val="000000"/>
              </a:solidFill>
              <a:latin typeface="Arial" charset="0"/>
              <a:ea typeface="ＭＳ Ｐゴシック" charset="0"/>
              <a:cs typeface="ＭＳ Ｐゴシック" charset="0"/>
            </a:endParaRPr>
          </a:p>
        </p:txBody>
      </p:sp>
      <p:sp>
        <p:nvSpPr>
          <p:cNvPr id="16353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B9F890A0-1039-3A43-952E-1AF1691A3F68}" type="slidenum">
              <a:rPr lang="en-US" smtClean="0">
                <a:solidFill>
                  <a:srgbClr val="000000"/>
                </a:solidFill>
                <a:latin typeface="Arial" charset="0"/>
                <a:ea typeface="ＭＳ Ｐゴシック" charset="0"/>
                <a:cs typeface="ＭＳ Ｐゴシック" charset="0"/>
              </a:rPr>
              <a:pPr/>
              <a:t>‹#›</a:t>
            </a:fld>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1545442"/>
      </p:ext>
    </p:extLst>
  </p:cSld>
  <p:clrMap bg1="lt1" tx1="dk1" bg2="lt2" tx2="dk2" accent1="accent1" accent2="accent2" accent3="accent3" accent4="accent4" accent5="accent5" accent6="accent6" hlink="hlink" folHlink="folHlink"/>
  <p:sldLayoutIdLst>
    <p:sldLayoutId id="2147485580" r:id="rId1"/>
    <p:sldLayoutId id="2147485581" r:id="rId2"/>
    <p:sldLayoutId id="2147485582" r:id="rId3"/>
    <p:sldLayoutId id="2147485583" r:id="rId4"/>
    <p:sldLayoutId id="2147485584" r:id="rId5"/>
    <p:sldLayoutId id="2147485585" r:id="rId6"/>
    <p:sldLayoutId id="2147485586" r:id="rId7"/>
    <p:sldLayoutId id="2147485587" r:id="rId8"/>
    <p:sldLayoutId id="2147485588" r:id="rId9"/>
    <p:sldLayoutId id="2147485589" r:id="rId10"/>
    <p:sldLayoutId id="2147485590" r:id="rId11"/>
    <p:sldLayoutId id="214748559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3"/>
          <p:cNvSpPr>
            <a:spLocks noChangeArrowheads="1"/>
          </p:cNvSpPr>
          <p:nvPr/>
        </p:nvSpPr>
        <p:spPr bwMode="auto">
          <a:xfrm>
            <a:off x="0" y="1447800"/>
            <a:ext cx="9144000" cy="5410200"/>
          </a:xfrm>
          <a:prstGeom prst="rect">
            <a:avLst/>
          </a:prstGeom>
          <a:solidFill>
            <a:srgbClr val="00003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000000"/>
              </a:solidFill>
              <a:latin typeface="Arial" charset="0"/>
              <a:ea typeface="ＭＳ Ｐゴシック" charset="0"/>
              <a:cs typeface="ＭＳ Ｐゴシック" charset="0"/>
            </a:endParaRPr>
          </a:p>
        </p:txBody>
      </p:sp>
      <p:sp>
        <p:nvSpPr>
          <p:cNvPr id="1027" name="Rectangle 5"/>
          <p:cNvSpPr>
            <a:spLocks noGrp="1" noChangeArrowheads="1"/>
          </p:cNvSpPr>
          <p:nvPr>
            <p:ph type="title"/>
          </p:nvPr>
        </p:nvSpPr>
        <p:spPr bwMode="auto">
          <a:xfrm>
            <a:off x="457200" y="1651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457200" y="1866900"/>
            <a:ext cx="8229600"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ChangeArrowheads="1"/>
          </p:cNvSpPr>
          <p:nvPr userDrawn="1"/>
        </p:nvSpPr>
        <p:spPr bwMode="auto">
          <a:xfrm>
            <a:off x="0" y="1363663"/>
            <a:ext cx="9144000" cy="9048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000000"/>
              </a:solidFill>
              <a:latin typeface="Arial" charset="0"/>
              <a:ea typeface="ＭＳ Ｐゴシック" charset="0"/>
              <a:cs typeface="ＭＳ Ｐゴシック" charset="0"/>
            </a:endParaRPr>
          </a:p>
        </p:txBody>
      </p:sp>
      <p:sp>
        <p:nvSpPr>
          <p:cNvPr id="1030" name="Rectangle 5"/>
          <p:cNvSpPr>
            <a:spLocks noChangeArrowheads="1"/>
          </p:cNvSpPr>
          <p:nvPr userDrawn="1"/>
        </p:nvSpPr>
        <p:spPr bwMode="auto">
          <a:xfrm>
            <a:off x="0" y="6765925"/>
            <a:ext cx="9144000" cy="920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11476854"/>
      </p:ext>
    </p:extLst>
  </p:cSld>
  <p:clrMap bg1="lt1" tx1="dk1" bg2="lt2" tx2="dk2" accent1="accent1" accent2="accent2" accent3="accent3" accent4="accent4" accent5="accent5" accent6="accent6" hlink="hlink" folHlink="folHlink"/>
  <p:sldLayoutIdLst>
    <p:sldLayoutId id="2147485610" r:id="rId1"/>
    <p:sldLayoutId id="2147485611" r:id="rId2"/>
    <p:sldLayoutId id="2147485612" r:id="rId3"/>
    <p:sldLayoutId id="2147485613" r:id="rId4"/>
    <p:sldLayoutId id="2147485614" r:id="rId5"/>
    <p:sldLayoutId id="2147485615" r:id="rId6"/>
    <p:sldLayoutId id="2147485616" r:id="rId7"/>
    <p:sldLayoutId id="2147485617" r:id="rId8"/>
    <p:sldLayoutId id="2147485618" r:id="rId9"/>
    <p:sldLayoutId id="2147485619" r:id="rId10"/>
    <p:sldLayoutId id="2147485620" r:id="rId11"/>
    <p:sldLayoutId id="2147485621" r:id="rId12"/>
    <p:sldLayoutId id="2147485622" r:id="rId13"/>
    <p:sldLayoutId id="2147485623" r:id="rId14"/>
    <p:sldLayoutId id="2147485624" r:id="rId15"/>
    <p:sldLayoutId id="2147485625" r:id="rId16"/>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rebuchet MS" pitchFamily="34" charset="0"/>
        </a:defRPr>
      </a:lvl6pPr>
      <a:lvl7pPr marL="914400" algn="ctr" rtl="0" fontAlgn="base">
        <a:spcBef>
          <a:spcPct val="0"/>
        </a:spcBef>
        <a:spcAft>
          <a:spcPct val="0"/>
        </a:spcAft>
        <a:defRPr sz="4400">
          <a:solidFill>
            <a:schemeClr val="tx2"/>
          </a:solidFill>
          <a:latin typeface="Trebuchet MS" pitchFamily="34" charset="0"/>
        </a:defRPr>
      </a:lvl7pPr>
      <a:lvl8pPr marL="1371600" algn="ctr" rtl="0" fontAlgn="base">
        <a:spcBef>
          <a:spcPct val="0"/>
        </a:spcBef>
        <a:spcAft>
          <a:spcPct val="0"/>
        </a:spcAft>
        <a:defRPr sz="4400">
          <a:solidFill>
            <a:schemeClr val="tx2"/>
          </a:solidFill>
          <a:latin typeface="Trebuchet MS" pitchFamily="34" charset="0"/>
        </a:defRPr>
      </a:lvl8pPr>
      <a:lvl9pPr marL="1828800" algn="ctr" rtl="0" fontAlgn="base">
        <a:spcBef>
          <a:spcPct val="0"/>
        </a:spcBef>
        <a:spcAft>
          <a:spcPct val="0"/>
        </a:spcAft>
        <a:defRPr sz="44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rgbClr val="FFFF99"/>
          </a:solidFill>
          <a:latin typeface="+mn-lt"/>
          <a:ea typeface="ＭＳ Ｐゴシック" charset="0"/>
        </a:defRPr>
      </a:lvl2pPr>
      <a:lvl3pPr marL="1143000" indent="-228600" algn="l" rtl="0" eaLnBrk="0" fontAlgn="base" hangingPunct="0">
        <a:spcBef>
          <a:spcPct val="20000"/>
        </a:spcBef>
        <a:spcAft>
          <a:spcPct val="0"/>
        </a:spcAft>
        <a:buFont typeface="Trebuchet MS" charset="0"/>
        <a:buChar char="—"/>
        <a:defRPr sz="2400">
          <a:solidFill>
            <a:srgbClr val="FFFF99"/>
          </a:solidFill>
          <a:latin typeface="+mn-lt"/>
          <a:ea typeface="ＭＳ Ｐゴシック" charset="0"/>
        </a:defRPr>
      </a:lvl3pPr>
      <a:lvl4pPr marL="1600200" indent="-228600" algn="l" rtl="0" eaLnBrk="0" fontAlgn="base" hangingPunct="0">
        <a:spcBef>
          <a:spcPct val="20000"/>
        </a:spcBef>
        <a:spcAft>
          <a:spcPct val="0"/>
        </a:spcAft>
        <a:buChar char="–"/>
        <a:defRPr sz="2000">
          <a:solidFill>
            <a:srgbClr val="FFFF99"/>
          </a:solidFill>
          <a:latin typeface="+mn-lt"/>
          <a:ea typeface="ＭＳ Ｐゴシック" charset="0"/>
        </a:defRPr>
      </a:lvl4pPr>
      <a:lvl5pPr marL="2057400" indent="-228600" algn="l" rtl="0" eaLnBrk="0" fontAlgn="base" hangingPunct="0">
        <a:spcBef>
          <a:spcPct val="20000"/>
        </a:spcBef>
        <a:spcAft>
          <a:spcPct val="0"/>
        </a:spcAft>
        <a:buChar char="»"/>
        <a:defRPr sz="2000">
          <a:solidFill>
            <a:srgbClr val="FFFF99"/>
          </a:solidFill>
          <a:latin typeface="+mn-lt"/>
          <a:ea typeface="ＭＳ Ｐゴシック" charset="0"/>
        </a:defRPr>
      </a:lvl5pPr>
      <a:lvl6pPr marL="2514600" indent="-228600" algn="l" rtl="0" fontAlgn="base">
        <a:spcBef>
          <a:spcPct val="20000"/>
        </a:spcBef>
        <a:spcAft>
          <a:spcPct val="0"/>
        </a:spcAft>
        <a:buChar char="»"/>
        <a:defRPr sz="2000">
          <a:solidFill>
            <a:srgbClr val="FFFF99"/>
          </a:solidFill>
          <a:latin typeface="+mn-lt"/>
        </a:defRPr>
      </a:lvl6pPr>
      <a:lvl7pPr marL="2971800" indent="-228600" algn="l" rtl="0" fontAlgn="base">
        <a:spcBef>
          <a:spcPct val="20000"/>
        </a:spcBef>
        <a:spcAft>
          <a:spcPct val="0"/>
        </a:spcAft>
        <a:buChar char="»"/>
        <a:defRPr sz="2000">
          <a:solidFill>
            <a:srgbClr val="FFFF99"/>
          </a:solidFill>
          <a:latin typeface="+mn-lt"/>
        </a:defRPr>
      </a:lvl7pPr>
      <a:lvl8pPr marL="3429000" indent="-228600" algn="l" rtl="0" fontAlgn="base">
        <a:spcBef>
          <a:spcPct val="20000"/>
        </a:spcBef>
        <a:spcAft>
          <a:spcPct val="0"/>
        </a:spcAft>
        <a:buChar char="»"/>
        <a:defRPr sz="2000">
          <a:solidFill>
            <a:srgbClr val="FFFF99"/>
          </a:solidFill>
          <a:latin typeface="+mn-lt"/>
        </a:defRPr>
      </a:lvl8pPr>
      <a:lvl9pPr marL="3886200" indent="-228600" algn="l" rtl="0" fontAlgn="base">
        <a:spcBef>
          <a:spcPct val="20000"/>
        </a:spcBef>
        <a:spcAft>
          <a:spcPct val="0"/>
        </a:spcAft>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B379689-A6B0-439C-B51C-050A7E1E733C}" type="datetimeFigureOut">
              <a:rPr lang="en-US" smtClean="0">
                <a:solidFill>
                  <a:prstClr val="black">
                    <a:tint val="75000"/>
                  </a:prstClr>
                </a:solidFill>
                <a:latin typeface="Calibri"/>
                <a:ea typeface="+mn-ea"/>
              </a:rPr>
              <a:pPr fontAlgn="auto">
                <a:spcBef>
                  <a:spcPts val="0"/>
                </a:spcBef>
                <a:spcAft>
                  <a:spcPts val="0"/>
                </a:spcAft>
              </a:pPr>
              <a:t>7/27/16</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8C2BC8B-880D-4E95-BC0A-941A53124D4A}"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510871716"/>
      </p:ext>
    </p:extLst>
  </p:cSld>
  <p:clrMap bg1="lt1" tx1="dk1" bg2="lt2" tx2="dk2" accent1="accent1" accent2="accent2" accent3="accent3" accent4="accent4" accent5="accent5" accent6="accent6" hlink="hlink" folHlink="folHlink"/>
  <p:sldLayoutIdLst>
    <p:sldLayoutId id="2147485657" r:id="rId1"/>
    <p:sldLayoutId id="2147485658" r:id="rId2"/>
    <p:sldLayoutId id="2147485659" r:id="rId3"/>
    <p:sldLayoutId id="2147485660" r:id="rId4"/>
    <p:sldLayoutId id="2147485661" r:id="rId5"/>
    <p:sldLayoutId id="2147485662" r:id="rId6"/>
    <p:sldLayoutId id="2147485663" r:id="rId7"/>
    <p:sldLayoutId id="2147485664" r:id="rId8"/>
    <p:sldLayoutId id="2147485665" r:id="rId9"/>
    <p:sldLayoutId id="2147485666" r:id="rId10"/>
    <p:sldLayoutId id="21474856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5.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4.jpg"/><Relationship Id="rId5" Type="http://schemas.openxmlformats.org/officeDocument/2006/relationships/image" Target="../media/image20.png"/><Relationship Id="rId1" Type="http://schemas.openxmlformats.org/officeDocument/2006/relationships/slideLayout" Target="../slideLayouts/slideLayout123.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microsoft.com/office/2007/relationships/hdphoto" Target="../media/hdphoto4.wdp"/><Relationship Id="rId7" Type="http://schemas.openxmlformats.org/officeDocument/2006/relationships/image" Target="../media/image28.png"/><Relationship Id="rId8" Type="http://schemas.microsoft.com/office/2007/relationships/hdphoto" Target="../media/hdphoto5.wdp"/><Relationship Id="rId1" Type="http://schemas.openxmlformats.org/officeDocument/2006/relationships/slideLayout" Target="../slideLayouts/slideLayout134.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microsoft.com/office/2007/relationships/hdphoto" Target="../media/hdphoto4.wdp"/><Relationship Id="rId7" Type="http://schemas.openxmlformats.org/officeDocument/2006/relationships/image" Target="../media/image28.png"/><Relationship Id="rId8" Type="http://schemas.microsoft.com/office/2007/relationships/hdphoto" Target="../media/hdphoto5.wdp"/><Relationship Id="rId1" Type="http://schemas.openxmlformats.org/officeDocument/2006/relationships/slideLayout" Target="../slideLayouts/slideLayout134.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133.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29.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168.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34.xml"/><Relationship Id="rId3"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 Id="rId3" Type="http://schemas.openxmlformats.org/officeDocument/2006/relationships/image" Target="../media/image35.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1.xml"/><Relationship Id="rId3"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42.xml"/><Relationship Id="rId5" Type="http://schemas.openxmlformats.org/officeDocument/2006/relationships/image" Target="../media/image37.png"/><Relationship Id="rId1" Type="http://schemas.microsoft.com/office/2007/relationships/media" Target="../media/media1.AVI"/><Relationship Id="rId2" Type="http://schemas.openxmlformats.org/officeDocument/2006/relationships/video" Target="../media/media1.AVI"/></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42.JPG"/><Relationship Id="rId1" Type="http://schemas.openxmlformats.org/officeDocument/2006/relationships/slideLayout" Target="../slideLayouts/slideLayout30.xml"/><Relationship Id="rId2" Type="http://schemas.openxmlformats.org/officeDocument/2006/relationships/image" Target="../media/image39.JP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notesSlide" Target="../notesSlides/notesSlide48.xml"/><Relationship Id="rId5" Type="http://schemas.openxmlformats.org/officeDocument/2006/relationships/image" Target="../media/image43.jpeg"/><Relationship Id="rId6" Type="http://schemas.openxmlformats.org/officeDocument/2006/relationships/image" Target="../media/image44.png"/><Relationship Id="rId1" Type="http://schemas.microsoft.com/office/2007/relationships/media" Target="../media/media2.AVI"/><Relationship Id="rId2" Type="http://schemas.openxmlformats.org/officeDocument/2006/relationships/video" Target="../media/media2.AVI"/></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notesSlide" Target="../notesSlides/notesSlide49.xml"/><Relationship Id="rId5" Type="http://schemas.openxmlformats.org/officeDocument/2006/relationships/image" Target="../media/image45.jpeg"/><Relationship Id="rId6" Type="http://schemas.openxmlformats.org/officeDocument/2006/relationships/image" Target="../media/image46.png"/><Relationship Id="rId1" Type="http://schemas.microsoft.com/office/2007/relationships/media" Target="../media/media3.AVI"/><Relationship Id="rId2" Type="http://schemas.openxmlformats.org/officeDocument/2006/relationships/video" Target="../media/media3.AVI"/></Relationships>
</file>

<file path=ppt/slides/_rels/slide55.xml.rels><?xml version="1.0" encoding="UTF-8" standalone="yes"?>
<Relationships xmlns="http://schemas.openxmlformats.org/package/2006/relationships"><Relationship Id="rId3" Type="http://schemas.microsoft.com/office/2007/relationships/media" Target="../media/media5.avi"/><Relationship Id="rId4" Type="http://schemas.openxmlformats.org/officeDocument/2006/relationships/video" Target="../media/media5.avi"/><Relationship Id="rId5" Type="http://schemas.openxmlformats.org/officeDocument/2006/relationships/slideLayout" Target="../slideLayouts/slideLayout83.xml"/><Relationship Id="rId6" Type="http://schemas.openxmlformats.org/officeDocument/2006/relationships/notesSlide" Target="../notesSlides/notesSlide50.xml"/><Relationship Id="rId7" Type="http://schemas.openxmlformats.org/officeDocument/2006/relationships/image" Target="../media/image47.png"/><Relationship Id="rId8" Type="http://schemas.openxmlformats.org/officeDocument/2006/relationships/image" Target="../media/image48.png"/><Relationship Id="rId1" Type="http://schemas.microsoft.com/office/2007/relationships/media" Target="../media/media4.avi"/><Relationship Id="rId2" Type="http://schemas.openxmlformats.org/officeDocument/2006/relationships/video" Target="../media/media4.avi"/></Relationships>
</file>

<file path=ppt/slides/_rels/slide56.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1" Type="http://schemas.openxmlformats.org/officeDocument/2006/relationships/slideLayout" Target="../slideLayouts/slideLayout83.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1" Type="http://schemas.openxmlformats.org/officeDocument/2006/relationships/slideLayout" Target="../slideLayouts/slideLayout83.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1" Type="http://schemas.openxmlformats.org/officeDocument/2006/relationships/slideLayout" Target="../slideLayouts/slideLayout83.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5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4.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01.xml"/><Relationship Id="rId4" Type="http://schemas.openxmlformats.org/officeDocument/2006/relationships/notesSlide" Target="../notesSlides/notesSlide56.xml"/><Relationship Id="rId5" Type="http://schemas.openxmlformats.org/officeDocument/2006/relationships/image" Target="../media/image58.JPG"/><Relationship Id="rId6" Type="http://schemas.openxmlformats.org/officeDocument/2006/relationships/image" Target="../media/image59.png"/><Relationship Id="rId1" Type="http://schemas.microsoft.com/office/2007/relationships/media" Target="../media/media6.AVI"/><Relationship Id="rId2" Type="http://schemas.openxmlformats.org/officeDocument/2006/relationships/video" Target="../media/media6.AVI"/></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01.xml"/><Relationship Id="rId4" Type="http://schemas.openxmlformats.org/officeDocument/2006/relationships/notesSlide" Target="../notesSlides/notesSlide57.xml"/><Relationship Id="rId5" Type="http://schemas.openxmlformats.org/officeDocument/2006/relationships/image" Target="../media/image58.JPG"/><Relationship Id="rId6" Type="http://schemas.openxmlformats.org/officeDocument/2006/relationships/image" Target="../media/image59.png"/><Relationship Id="rId1" Type="http://schemas.microsoft.com/office/2007/relationships/media" Target="../media/media6.AVI"/><Relationship Id="rId2" Type="http://schemas.openxmlformats.org/officeDocument/2006/relationships/video" Target="../media/media6.AVI"/></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6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64.emf"/><Relationship Id="rId3" Type="http://schemas.openxmlformats.org/officeDocument/2006/relationships/image" Target="../media/image65.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1" Type="http://schemas.openxmlformats.org/officeDocument/2006/relationships/slideLayout" Target="../slideLayouts/slideLayout47.xml"/><Relationship Id="rId2" Type="http://schemas.openxmlformats.org/officeDocument/2006/relationships/notesSlide" Target="../notesSlides/notesSlide58.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5" Type="http://schemas.openxmlformats.org/officeDocument/2006/relationships/image" Target="../media/image14.jpe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emf"/><Relationship Id="rId9" Type="http://schemas.openxmlformats.org/officeDocument/2006/relationships/image" Target="../media/image18.png"/><Relationship Id="rId1" Type="http://schemas.openxmlformats.org/officeDocument/2006/relationships/slideLayout" Target="../slideLayouts/slideLayout11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59.xml"/><Relationship Id="rId3" Type="http://schemas.openxmlformats.org/officeDocument/2006/relationships/image" Target="../media/image6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60.xml"/><Relationship Id="rId3" Type="http://schemas.openxmlformats.org/officeDocument/2006/relationships/image" Target="../media/image70.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1.xml"/><Relationship Id="rId3" Type="http://schemas.openxmlformats.org/officeDocument/2006/relationships/image" Target="../media/image7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image" Target="../media/image7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62.xml"/><Relationship Id="rId3" Type="http://schemas.openxmlformats.org/officeDocument/2006/relationships/image" Target="../media/image73.jpe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9.png"/><Relationship Id="rId1" Type="http://schemas.openxmlformats.org/officeDocument/2006/relationships/slideLayout" Target="../slideLayouts/slideLayout11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6.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25"/>
        </a:solidFill>
        <a:effectLst/>
      </p:bgPr>
    </p:bg>
    <p:spTree>
      <p:nvGrpSpPr>
        <p:cNvPr id="1" name=""/>
        <p:cNvGrpSpPr/>
        <p:nvPr/>
      </p:nvGrpSpPr>
      <p:grpSpPr>
        <a:xfrm>
          <a:off x="0" y="0"/>
          <a:ext cx="0" cy="0"/>
          <a:chOff x="0" y="0"/>
          <a:chExt cx="0" cy="0"/>
        </a:xfrm>
      </p:grpSpPr>
      <p:pic>
        <p:nvPicPr>
          <p:cNvPr id="12290" name="Picture 2" descr="heart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241125"/>
            <a:ext cx="45370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4"/>
          <p:cNvSpPr>
            <a:spLocks noChangeArrowheads="1"/>
          </p:cNvSpPr>
          <p:nvPr/>
        </p:nvSpPr>
        <p:spPr bwMode="auto">
          <a:xfrm>
            <a:off x="0" y="-53975"/>
            <a:ext cx="9144000" cy="4826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defRPr/>
            </a:pPr>
            <a:r>
              <a:rPr lang="en-US" sz="1400" spc="600" dirty="0" smtClean="0">
                <a:latin typeface="Arial" charset="0"/>
                <a:ea typeface="ＭＳ Ｐゴシック" charset="0"/>
                <a:cs typeface="ＭＳ Ｐゴシック" charset="0"/>
              </a:rPr>
              <a:t>MESA CENTRAL TRAINING 2016</a:t>
            </a:r>
            <a:endParaRPr lang="en-US" sz="1400" spc="600" dirty="0">
              <a:latin typeface="Arial" charset="0"/>
              <a:ea typeface="ＭＳ Ｐゴシック" charset="0"/>
              <a:cs typeface="ＭＳ Ｐゴシック" charset="0"/>
            </a:endParaRPr>
          </a:p>
        </p:txBody>
      </p:sp>
      <p:sp>
        <p:nvSpPr>
          <p:cNvPr id="12292" name="Rectangle 5"/>
          <p:cNvSpPr>
            <a:spLocks noChangeArrowheads="1"/>
          </p:cNvSpPr>
          <p:nvPr/>
        </p:nvSpPr>
        <p:spPr bwMode="auto">
          <a:xfrm>
            <a:off x="0" y="423863"/>
            <a:ext cx="9144000" cy="69850"/>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12293" name="Rectangle 3"/>
          <p:cNvSpPr>
            <a:spLocks noChangeArrowheads="1"/>
          </p:cNvSpPr>
          <p:nvPr/>
        </p:nvSpPr>
        <p:spPr bwMode="auto">
          <a:xfrm>
            <a:off x="2066925" y="1236663"/>
            <a:ext cx="6788150" cy="3711575"/>
          </a:xfrm>
          <a:prstGeom prst="rect">
            <a:avLst/>
          </a:prstGeom>
          <a:solidFill>
            <a:schemeClr val="tx1">
              <a:alpha val="50980"/>
            </a:schemeClr>
          </a:solidFill>
          <a:ln w="6350">
            <a:solidFill>
              <a:srgbClr val="0000FF"/>
            </a:solidFill>
            <a:miter lim="800000"/>
            <a:headEnd type="none" w="lg" len="lg"/>
            <a:tailEnd type="none" w="lg" len="med"/>
          </a:ln>
        </p:spPr>
        <p:txBody>
          <a:bodyPr wrap="none" anchor="ct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sz="1800"/>
          </a:p>
        </p:txBody>
      </p:sp>
      <p:sp>
        <p:nvSpPr>
          <p:cNvPr id="157704" name="Text Box 8"/>
          <p:cNvSpPr txBox="1">
            <a:spLocks noChangeArrowheads="1"/>
          </p:cNvSpPr>
          <p:nvPr/>
        </p:nvSpPr>
        <p:spPr bwMode="auto">
          <a:xfrm>
            <a:off x="1939925" y="1279525"/>
            <a:ext cx="7073900" cy="3939530"/>
          </a:xfrm>
          <a:prstGeom prst="rect">
            <a:avLst/>
          </a:prstGeom>
          <a:noFill/>
          <a:ln w="9525" algn="ctr">
            <a:noFill/>
            <a:miter lim="800000"/>
            <a:headEnd/>
            <a:tailEnd/>
          </a:ln>
          <a:effectLst/>
        </p:spPr>
        <p:txBody>
          <a:bodyPr lIns="91430" tIns="45715" rIns="91430" bIns="45715">
            <a:spAutoFit/>
          </a:bodyPr>
          <a:lstStyle/>
          <a:p>
            <a:pPr algn="ctr">
              <a:defRPr/>
            </a:pPr>
            <a:r>
              <a:rPr lang="en-US" sz="4000" b="1" dirty="0" smtClean="0">
                <a:solidFill>
                  <a:schemeClr val="bg1"/>
                </a:solidFill>
                <a:latin typeface="Arial" charset="0"/>
                <a:ea typeface="+mn-ea"/>
              </a:rPr>
              <a:t>MESA Early HF Study</a:t>
            </a:r>
          </a:p>
          <a:p>
            <a:pPr algn="ctr">
              <a:defRPr/>
            </a:pPr>
            <a:r>
              <a:rPr lang="en-US" sz="3600" b="1" dirty="0" smtClean="0">
                <a:solidFill>
                  <a:srgbClr val="FFFF00"/>
                </a:solidFill>
                <a:latin typeface="Arial" charset="0"/>
                <a:ea typeface="+mn-ea"/>
              </a:rPr>
              <a:t>Sonographer Training</a:t>
            </a:r>
            <a:endParaRPr lang="en-US" sz="4000" b="1" dirty="0" smtClean="0">
              <a:solidFill>
                <a:srgbClr val="FFFF00"/>
              </a:solidFill>
              <a:latin typeface="Arial" charset="0"/>
              <a:ea typeface="+mn-ea"/>
            </a:endParaRPr>
          </a:p>
          <a:p>
            <a:pPr algn="ctr">
              <a:defRPr/>
            </a:pPr>
            <a:endParaRPr lang="en-US" sz="1400" b="1" dirty="0" smtClean="0">
              <a:solidFill>
                <a:schemeClr val="bg1"/>
              </a:solidFill>
              <a:latin typeface="Arial" charset="0"/>
              <a:ea typeface="+mn-ea"/>
            </a:endParaRPr>
          </a:p>
          <a:p>
            <a:pPr algn="ctr">
              <a:defRPr/>
            </a:pPr>
            <a:r>
              <a:rPr lang="en-US" sz="1400" spc="600" dirty="0" smtClean="0">
                <a:solidFill>
                  <a:srgbClr val="FFFF00"/>
                </a:solidFill>
                <a:latin typeface="Arial" charset="0"/>
                <a:ea typeface="+mn-ea"/>
              </a:rPr>
              <a:t>JULY 27, 2016</a:t>
            </a:r>
            <a:endParaRPr lang="en-US" sz="1400" spc="600" dirty="0">
              <a:solidFill>
                <a:srgbClr val="FFFF00"/>
              </a:solidFill>
              <a:latin typeface="Arial" charset="0"/>
              <a:ea typeface="+mn-ea"/>
            </a:endParaRPr>
          </a:p>
          <a:p>
            <a:pPr algn="ctr">
              <a:defRPr/>
            </a:pPr>
            <a:endParaRPr lang="en-US" sz="1400" b="1" dirty="0">
              <a:solidFill>
                <a:srgbClr val="FFFF99"/>
              </a:solidFill>
              <a:latin typeface="Arial" charset="0"/>
              <a:ea typeface="+mn-ea"/>
            </a:endParaRPr>
          </a:p>
          <a:p>
            <a:pPr algn="ctr">
              <a:defRPr/>
            </a:pPr>
            <a:r>
              <a:rPr lang="en-US" sz="2400" b="1" dirty="0">
                <a:solidFill>
                  <a:schemeClr val="bg1"/>
                </a:solidFill>
                <a:latin typeface="Arial" charset="0"/>
                <a:ea typeface="+mn-ea"/>
              </a:rPr>
              <a:t>Sanjiv J. Shah, MD, FAHA, </a:t>
            </a:r>
            <a:r>
              <a:rPr lang="en-US" sz="2400" b="1" dirty="0" smtClean="0">
                <a:solidFill>
                  <a:schemeClr val="bg1"/>
                </a:solidFill>
                <a:latin typeface="Arial" charset="0"/>
                <a:ea typeface="+mn-ea"/>
              </a:rPr>
              <a:t>FACC, FASE</a:t>
            </a:r>
            <a:endParaRPr lang="en-US" sz="2400" b="1" dirty="0">
              <a:solidFill>
                <a:schemeClr val="bg1"/>
              </a:solidFill>
              <a:latin typeface="Arial" charset="0"/>
              <a:ea typeface="+mn-ea"/>
            </a:endParaRPr>
          </a:p>
          <a:p>
            <a:pPr algn="ctr">
              <a:defRPr/>
            </a:pPr>
            <a:r>
              <a:rPr lang="en-US" sz="2000" dirty="0">
                <a:solidFill>
                  <a:schemeClr val="bg1"/>
                </a:solidFill>
                <a:latin typeface="Arial" charset="0"/>
                <a:ea typeface="+mn-ea"/>
              </a:rPr>
              <a:t>Associate Professor of Medicine</a:t>
            </a:r>
          </a:p>
          <a:p>
            <a:pPr algn="ctr">
              <a:defRPr/>
            </a:pPr>
            <a:r>
              <a:rPr lang="en-US" sz="2000" dirty="0">
                <a:solidFill>
                  <a:schemeClr val="bg1"/>
                </a:solidFill>
                <a:latin typeface="Arial" charset="0"/>
                <a:ea typeface="+mn-ea"/>
              </a:rPr>
              <a:t>Director, Northwestern </a:t>
            </a:r>
            <a:r>
              <a:rPr lang="en-US" sz="2000" dirty="0" err="1">
                <a:solidFill>
                  <a:schemeClr val="bg1"/>
                </a:solidFill>
                <a:latin typeface="Arial" charset="0"/>
                <a:ea typeface="+mn-ea"/>
              </a:rPr>
              <a:t>HFpEF</a:t>
            </a:r>
            <a:r>
              <a:rPr lang="en-US" sz="2000" dirty="0">
                <a:solidFill>
                  <a:schemeClr val="bg1"/>
                </a:solidFill>
                <a:latin typeface="Arial" charset="0"/>
                <a:ea typeface="+mn-ea"/>
              </a:rPr>
              <a:t> Program</a:t>
            </a:r>
          </a:p>
          <a:p>
            <a:pPr algn="ctr">
              <a:defRPr/>
            </a:pPr>
            <a:r>
              <a:rPr lang="en-US" sz="2000" dirty="0">
                <a:solidFill>
                  <a:schemeClr val="bg1"/>
                </a:solidFill>
                <a:latin typeface="Arial" charset="0"/>
                <a:ea typeface="+mn-ea"/>
              </a:rPr>
              <a:t>Division of Cardiology, Department of Medicine</a:t>
            </a:r>
          </a:p>
          <a:p>
            <a:pPr algn="ctr">
              <a:defRPr/>
            </a:pPr>
            <a:r>
              <a:rPr lang="en-US" sz="2000" dirty="0">
                <a:solidFill>
                  <a:schemeClr val="bg1"/>
                </a:solidFill>
                <a:latin typeface="Arial" charset="0"/>
                <a:ea typeface="+mn-ea"/>
              </a:rPr>
              <a:t>Northwestern University Feinberg School of Medicine</a:t>
            </a:r>
          </a:p>
          <a:p>
            <a:pPr algn="ctr">
              <a:defRPr/>
            </a:pPr>
            <a:endParaRPr lang="en-US" sz="1600" b="1" dirty="0">
              <a:solidFill>
                <a:schemeClr val="bg1"/>
              </a:solidFill>
              <a:latin typeface="Arial" charset="0"/>
              <a:ea typeface="+mn-ea"/>
            </a:endParaRPr>
          </a:p>
          <a:p>
            <a:pPr algn="ctr">
              <a:defRPr/>
            </a:pPr>
            <a:endParaRPr lang="en-US" sz="1000" dirty="0">
              <a:solidFill>
                <a:schemeClr val="bg1"/>
              </a:solidFill>
              <a:effectLst>
                <a:outerShdw blurRad="38100" dist="38100" dir="2700000" algn="tl">
                  <a:srgbClr val="000000"/>
                </a:outerShdw>
              </a:effectLst>
              <a:latin typeface="Arial" charset="0"/>
              <a:ea typeface="+mn-ea"/>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375" y="1692550"/>
            <a:ext cx="8708560" cy="3916363"/>
          </a:xfrm>
          <a:pattFill prst="pct5">
            <a:fgClr>
              <a:schemeClr val="bg1"/>
            </a:fgClr>
            <a:bgClr>
              <a:schemeClr val="bg1"/>
            </a:bgClr>
          </a:pattFill>
        </p:spPr>
        <p:txBody>
          <a:bodyPr>
            <a:noAutofit/>
          </a:bodyPr>
          <a:lstStyle/>
          <a:p>
            <a:r>
              <a:rPr lang="en-US" sz="3200" dirty="0" smtClean="0"/>
              <a:t>Heart failure (HF): common, costly,  and ultimately fatal form of CVD</a:t>
            </a:r>
          </a:p>
          <a:p>
            <a:r>
              <a:rPr lang="en-US" sz="3200" dirty="0"/>
              <a:t>NHANES-based estimated prevalence of HF in adults 60+ is </a:t>
            </a:r>
            <a:r>
              <a:rPr lang="en-US" sz="3200" dirty="0" smtClean="0"/>
              <a:t>8% </a:t>
            </a:r>
            <a:r>
              <a:rPr lang="en-US" sz="3200" b="1" i="1" dirty="0"/>
              <a:t>but this misses early HF</a:t>
            </a:r>
            <a:endParaRPr lang="en-US" sz="3200" b="1" dirty="0"/>
          </a:p>
          <a:p>
            <a:r>
              <a:rPr lang="en-US" sz="3200" dirty="0" smtClean="0"/>
              <a:t>Gender and race/ethnic differences in incidence, subtype and mortality</a:t>
            </a:r>
          </a:p>
          <a:p>
            <a:r>
              <a:rPr lang="en-US" sz="3200" dirty="0" smtClean="0"/>
              <a:t>HF not decreasing despite declines in ischemic heart disease</a:t>
            </a:r>
          </a:p>
        </p:txBody>
      </p:sp>
      <p:sp>
        <p:nvSpPr>
          <p:cNvPr id="3" name="Title 2"/>
          <p:cNvSpPr>
            <a:spLocks noGrp="1"/>
          </p:cNvSpPr>
          <p:nvPr>
            <p:ph type="title"/>
          </p:nvPr>
        </p:nvSpPr>
        <p:spPr/>
        <p:txBody>
          <a:bodyPr>
            <a:normAutofit/>
          </a:bodyPr>
          <a:lstStyle/>
          <a:p>
            <a:r>
              <a:rPr lang="en-US" sz="5400" b="1" dirty="0" smtClean="0">
                <a:solidFill>
                  <a:srgbClr val="000000"/>
                </a:solidFill>
              </a:rPr>
              <a:t>BACKGROUND</a:t>
            </a:r>
            <a:endParaRPr lang="en-US" sz="5400" b="1" dirty="0">
              <a:solidFill>
                <a:srgbClr val="00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0"/>
            <a:ext cx="9525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1860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6"/>
          <p:cNvSpPr>
            <a:spLocks noChangeArrowheads="1"/>
          </p:cNvSpPr>
          <p:nvPr/>
        </p:nvSpPr>
        <p:spPr bwMode="auto">
          <a:xfrm>
            <a:off x="249238" y="1993301"/>
            <a:ext cx="2103437" cy="1818005"/>
          </a:xfrm>
          <a:prstGeom prst="roundRect">
            <a:avLst>
              <a:gd name="adj" fmla="val 16667"/>
            </a:avLst>
          </a:prstGeom>
          <a:noFill/>
          <a:ln w="50800" algn="ctr">
            <a:solidFill>
              <a:schemeClr val="tx1"/>
            </a:solidFill>
            <a:round/>
            <a:headEnd type="triangle" w="lg" len="lg"/>
            <a:tailEnd type="none" w="lg" len="med"/>
          </a:ln>
        </p:spPr>
        <p:txBody>
          <a:bodyPr lIns="91440" tIns="45720" rIns="91440" bIns="45720"/>
          <a:lstStyle/>
          <a:p>
            <a:pPr algn="ctr"/>
            <a:r>
              <a:rPr lang="en-US" sz="2800" b="1" dirty="0">
                <a:solidFill>
                  <a:prstClr val="black"/>
                </a:solidFill>
                <a:latin typeface="Arial" pitchFamily="-108" charset="0"/>
                <a:ea typeface="ＭＳ Ｐゴシック" charset="0"/>
              </a:rPr>
              <a:t>Stage A</a:t>
            </a:r>
          </a:p>
          <a:p>
            <a:pPr algn="ctr"/>
            <a:r>
              <a:rPr lang="en-US" sz="1600" dirty="0">
                <a:solidFill>
                  <a:prstClr val="black"/>
                </a:solidFill>
                <a:latin typeface="Arial" pitchFamily="-108" charset="0"/>
                <a:ea typeface="ＭＳ Ｐゴシック" charset="0"/>
              </a:rPr>
              <a:t>High risk for development of HF</a:t>
            </a:r>
          </a:p>
          <a:p>
            <a:pPr algn="ctr"/>
            <a:r>
              <a:rPr lang="en-US" sz="1700" dirty="0" smtClean="0">
                <a:solidFill>
                  <a:prstClr val="black"/>
                </a:solidFill>
                <a:latin typeface="Arial" pitchFamily="-108" charset="0"/>
                <a:ea typeface="ＭＳ Ｐゴシック" charset="0"/>
              </a:rPr>
              <a:t>(HTN</a:t>
            </a:r>
            <a:r>
              <a:rPr lang="en-US" sz="1700" dirty="0">
                <a:solidFill>
                  <a:prstClr val="black"/>
                </a:solidFill>
                <a:latin typeface="Arial" pitchFamily="-108" charset="0"/>
                <a:ea typeface="ＭＳ Ｐゴシック" charset="0"/>
              </a:rPr>
              <a:t>, CAD, DM, obesity, </a:t>
            </a:r>
            <a:r>
              <a:rPr lang="en-US" sz="1700" dirty="0" smtClean="0">
                <a:solidFill>
                  <a:prstClr val="black"/>
                </a:solidFill>
                <a:latin typeface="Arial" pitchFamily="-108" charset="0"/>
                <a:ea typeface="ＭＳ Ｐゴシック" charset="0"/>
              </a:rPr>
              <a:t>CKD, </a:t>
            </a:r>
            <a:r>
              <a:rPr lang="en-US" sz="1700" dirty="0" err="1" smtClean="0">
                <a:solidFill>
                  <a:prstClr val="black"/>
                </a:solidFill>
                <a:latin typeface="Arial" pitchFamily="-108" charset="0"/>
                <a:ea typeface="ＭＳ Ｐゴシック" charset="0"/>
              </a:rPr>
              <a:t>etc</a:t>
            </a:r>
            <a:r>
              <a:rPr lang="en-US" sz="1700" dirty="0" smtClean="0">
                <a:solidFill>
                  <a:prstClr val="black"/>
                </a:solidFill>
                <a:latin typeface="Arial" pitchFamily="-108" charset="0"/>
                <a:ea typeface="ＭＳ Ｐゴシック" charset="0"/>
              </a:rPr>
              <a:t>)</a:t>
            </a:r>
            <a:endParaRPr lang="en-US" sz="1700" dirty="0">
              <a:solidFill>
                <a:prstClr val="black"/>
              </a:solidFill>
              <a:latin typeface="Arial" pitchFamily="-108" charset="0"/>
              <a:ea typeface="ＭＳ Ｐゴシック" charset="0"/>
            </a:endParaRPr>
          </a:p>
        </p:txBody>
      </p:sp>
      <p:sp>
        <p:nvSpPr>
          <p:cNvPr id="13" name="Rounded Rectangle 7"/>
          <p:cNvSpPr>
            <a:spLocks noChangeArrowheads="1"/>
          </p:cNvSpPr>
          <p:nvPr/>
        </p:nvSpPr>
        <p:spPr bwMode="auto">
          <a:xfrm>
            <a:off x="2460625" y="3057561"/>
            <a:ext cx="2103438" cy="1409065"/>
          </a:xfrm>
          <a:prstGeom prst="roundRect">
            <a:avLst>
              <a:gd name="adj" fmla="val 16667"/>
            </a:avLst>
          </a:prstGeom>
          <a:noFill/>
          <a:ln w="50800" algn="ctr">
            <a:solidFill>
              <a:schemeClr val="tx1"/>
            </a:solidFill>
            <a:round/>
            <a:headEnd type="triangle" w="lg" len="lg"/>
            <a:tailEnd type="none" w="lg" len="med"/>
          </a:ln>
        </p:spPr>
        <p:txBody>
          <a:bodyPr lIns="91440" tIns="45720" rIns="91440" bIns="45720"/>
          <a:lstStyle/>
          <a:p>
            <a:pPr algn="ctr"/>
            <a:r>
              <a:rPr lang="en-US" sz="2800" b="1" dirty="0">
                <a:solidFill>
                  <a:prstClr val="black"/>
                </a:solidFill>
                <a:latin typeface="Arial" pitchFamily="-108" charset="0"/>
                <a:ea typeface="ＭＳ Ｐゴシック" charset="0"/>
              </a:rPr>
              <a:t>Stage B</a:t>
            </a:r>
          </a:p>
          <a:p>
            <a:pPr algn="ctr"/>
            <a:r>
              <a:rPr lang="en-US" sz="1600" b="1" dirty="0">
                <a:solidFill>
                  <a:prstClr val="black"/>
                </a:solidFill>
                <a:latin typeface="Arial" pitchFamily="-108" charset="0"/>
                <a:ea typeface="ＭＳ Ｐゴシック" charset="0"/>
              </a:rPr>
              <a:t>Asymptomatic HF </a:t>
            </a:r>
            <a:r>
              <a:rPr lang="en-US" sz="1600" dirty="0">
                <a:solidFill>
                  <a:prstClr val="black"/>
                </a:solidFill>
                <a:latin typeface="Arial" pitchFamily="-108" charset="0"/>
                <a:ea typeface="ＭＳ Ｐゴシック" charset="0"/>
              </a:rPr>
              <a:t>(abnormal cardiac structure/function)</a:t>
            </a:r>
          </a:p>
          <a:p>
            <a:pPr algn="ctr"/>
            <a:endParaRPr lang="en-US" sz="1600" dirty="0">
              <a:solidFill>
                <a:prstClr val="black"/>
              </a:solidFill>
              <a:latin typeface="Arial" pitchFamily="-108" charset="0"/>
              <a:ea typeface="ＭＳ Ｐゴシック" charset="0"/>
            </a:endParaRPr>
          </a:p>
        </p:txBody>
      </p:sp>
      <p:sp>
        <p:nvSpPr>
          <p:cNvPr id="14" name="Rounded Rectangle 8"/>
          <p:cNvSpPr>
            <a:spLocks noChangeArrowheads="1"/>
          </p:cNvSpPr>
          <p:nvPr/>
        </p:nvSpPr>
        <p:spPr bwMode="auto">
          <a:xfrm>
            <a:off x="4672013" y="4588071"/>
            <a:ext cx="2105025" cy="939483"/>
          </a:xfrm>
          <a:prstGeom prst="roundRect">
            <a:avLst>
              <a:gd name="adj" fmla="val 16667"/>
            </a:avLst>
          </a:prstGeom>
          <a:noFill/>
          <a:ln w="50800" algn="ctr">
            <a:solidFill>
              <a:schemeClr val="tx1"/>
            </a:solidFill>
            <a:round/>
            <a:headEnd type="triangle" w="lg" len="lg"/>
            <a:tailEnd type="none" w="lg" len="med"/>
          </a:ln>
        </p:spPr>
        <p:txBody>
          <a:bodyPr lIns="91440" tIns="45720" rIns="91440" bIns="45720"/>
          <a:lstStyle/>
          <a:p>
            <a:pPr algn="ctr"/>
            <a:r>
              <a:rPr lang="en-US" sz="2800" b="1" dirty="0">
                <a:solidFill>
                  <a:prstClr val="black"/>
                </a:solidFill>
                <a:latin typeface="Arial" pitchFamily="-108" charset="0"/>
                <a:ea typeface="ＭＳ Ｐゴシック" charset="0"/>
              </a:rPr>
              <a:t>Stage C</a:t>
            </a:r>
          </a:p>
          <a:p>
            <a:pPr algn="ctr"/>
            <a:r>
              <a:rPr lang="en-US" dirty="0">
                <a:solidFill>
                  <a:prstClr val="black"/>
                </a:solidFill>
                <a:latin typeface="Arial" pitchFamily="-108" charset="0"/>
                <a:ea typeface="ＭＳ Ｐゴシック" charset="0"/>
              </a:rPr>
              <a:t>Symptomatic HF</a:t>
            </a:r>
          </a:p>
        </p:txBody>
      </p:sp>
      <p:sp>
        <p:nvSpPr>
          <p:cNvPr id="15" name="Rounded Rectangle 9"/>
          <p:cNvSpPr>
            <a:spLocks noChangeArrowheads="1"/>
          </p:cNvSpPr>
          <p:nvPr/>
        </p:nvSpPr>
        <p:spPr bwMode="auto">
          <a:xfrm>
            <a:off x="6884988" y="5461988"/>
            <a:ext cx="2103437" cy="1154742"/>
          </a:xfrm>
          <a:prstGeom prst="roundRect">
            <a:avLst>
              <a:gd name="adj" fmla="val 16667"/>
            </a:avLst>
          </a:prstGeom>
          <a:noFill/>
          <a:ln w="50800" algn="ctr">
            <a:solidFill>
              <a:schemeClr val="tx1"/>
            </a:solidFill>
            <a:round/>
            <a:headEnd type="triangle" w="lg" len="lg"/>
            <a:tailEnd type="none" w="lg" len="med"/>
          </a:ln>
        </p:spPr>
        <p:txBody>
          <a:bodyPr lIns="91440" tIns="45720" rIns="91440" bIns="45720"/>
          <a:lstStyle/>
          <a:p>
            <a:pPr algn="ctr"/>
            <a:r>
              <a:rPr lang="en-US" sz="2800" b="1" dirty="0">
                <a:solidFill>
                  <a:prstClr val="black"/>
                </a:solidFill>
                <a:latin typeface="Arial" pitchFamily="-108" charset="0"/>
                <a:ea typeface="ＭＳ Ｐゴシック" charset="0"/>
              </a:rPr>
              <a:t>Stage D</a:t>
            </a:r>
          </a:p>
          <a:p>
            <a:pPr algn="ctr"/>
            <a:r>
              <a:rPr lang="en-US" dirty="0">
                <a:solidFill>
                  <a:prstClr val="black"/>
                </a:solidFill>
                <a:latin typeface="Arial" pitchFamily="-108" charset="0"/>
                <a:ea typeface="ＭＳ Ｐゴシック" charset="0"/>
              </a:rPr>
              <a:t>End-stage, refractory HF</a:t>
            </a:r>
          </a:p>
          <a:p>
            <a:pPr algn="ctr"/>
            <a:endParaRPr lang="en-US" sz="2000" b="1" dirty="0">
              <a:solidFill>
                <a:prstClr val="black"/>
              </a:solidFill>
              <a:latin typeface="Arial" pitchFamily="-108" charset="0"/>
              <a:ea typeface="ＭＳ Ｐゴシック" charset="0"/>
            </a:endParaRPr>
          </a:p>
        </p:txBody>
      </p:sp>
      <p:sp>
        <p:nvSpPr>
          <p:cNvPr id="16" name="Bent Arrow 15"/>
          <p:cNvSpPr/>
          <p:nvPr/>
        </p:nvSpPr>
        <p:spPr bwMode="auto">
          <a:xfrm rot="5400000">
            <a:off x="2791619" y="2065530"/>
            <a:ext cx="674688" cy="1216025"/>
          </a:xfrm>
          <a:prstGeom prst="bentArrow">
            <a:avLst>
              <a:gd name="adj1" fmla="val 25000"/>
              <a:gd name="adj2" fmla="val 25000"/>
              <a:gd name="adj3" fmla="val 25000"/>
              <a:gd name="adj4" fmla="val 43750"/>
            </a:avLst>
          </a:prstGeom>
          <a:solidFill>
            <a:srgbClr val="FF0000"/>
          </a:solidFill>
          <a:ln w="50800" cap="flat" cmpd="sng" algn="ctr">
            <a:noFill/>
            <a:prstDash val="solid"/>
            <a:round/>
            <a:headEnd type="triangle" w="lg" len="lg"/>
            <a:tailEnd type="none" w="lg" len="med"/>
          </a:ln>
          <a:effectLst/>
        </p:spPr>
        <p:txBody>
          <a:bodyPr lIns="91440" tIns="45720" rIns="91440" bIns="45720"/>
          <a:lstStyle/>
          <a:p>
            <a:pPr>
              <a:defRPr/>
            </a:pPr>
            <a:endParaRPr lang="en-US">
              <a:solidFill>
                <a:srgbClr val="0070C0"/>
              </a:solidFill>
              <a:latin typeface="Arial" charset="0"/>
              <a:ea typeface="ＭＳ Ｐゴシック" charset="0"/>
            </a:endParaRPr>
          </a:p>
        </p:txBody>
      </p:sp>
      <p:sp>
        <p:nvSpPr>
          <p:cNvPr id="17" name="Bent Arrow 16"/>
          <p:cNvSpPr/>
          <p:nvPr/>
        </p:nvSpPr>
        <p:spPr bwMode="auto">
          <a:xfrm rot="5400000">
            <a:off x="4737417" y="3339184"/>
            <a:ext cx="1169987" cy="1161098"/>
          </a:xfrm>
          <a:prstGeom prst="bentArrow">
            <a:avLst>
              <a:gd name="adj1" fmla="val 16250"/>
              <a:gd name="adj2" fmla="val 14062"/>
              <a:gd name="adj3" fmla="val 17343"/>
              <a:gd name="adj4" fmla="val 44844"/>
            </a:avLst>
          </a:prstGeom>
          <a:solidFill>
            <a:srgbClr val="FF0000"/>
          </a:solidFill>
          <a:ln w="50800" cap="flat" cmpd="sng" algn="ctr">
            <a:noFill/>
            <a:prstDash val="solid"/>
            <a:round/>
            <a:headEnd type="triangle" w="lg" len="lg"/>
            <a:tailEnd type="none" w="lg" len="med"/>
          </a:ln>
          <a:effectLst/>
        </p:spPr>
        <p:txBody>
          <a:bodyPr lIns="91440" tIns="45720" rIns="91440" bIns="45720"/>
          <a:lstStyle/>
          <a:p>
            <a:pPr>
              <a:defRPr/>
            </a:pPr>
            <a:endParaRPr lang="en-US">
              <a:solidFill>
                <a:srgbClr val="0070C0"/>
              </a:solidFill>
              <a:latin typeface="Arial" charset="0"/>
              <a:ea typeface="ＭＳ Ｐゴシック" charset="0"/>
            </a:endParaRPr>
          </a:p>
        </p:txBody>
      </p:sp>
      <p:sp>
        <p:nvSpPr>
          <p:cNvPr id="18" name="Bent Arrow 17"/>
          <p:cNvSpPr/>
          <p:nvPr/>
        </p:nvSpPr>
        <p:spPr bwMode="auto">
          <a:xfrm rot="5400000">
            <a:off x="7253287" y="4468213"/>
            <a:ext cx="635002" cy="1216025"/>
          </a:xfrm>
          <a:prstGeom prst="bentArrow">
            <a:avLst>
              <a:gd name="adj1" fmla="val 25000"/>
              <a:gd name="adj2" fmla="val 25000"/>
              <a:gd name="adj3" fmla="val 25000"/>
              <a:gd name="adj4" fmla="val 43750"/>
            </a:avLst>
          </a:prstGeom>
          <a:solidFill>
            <a:srgbClr val="FF0000"/>
          </a:solidFill>
          <a:ln w="50800" cap="flat" cmpd="sng" algn="ctr">
            <a:noFill/>
            <a:prstDash val="solid"/>
            <a:round/>
            <a:headEnd type="triangle" w="lg" len="lg"/>
            <a:tailEnd type="none" w="lg" len="med"/>
          </a:ln>
          <a:effectLst/>
        </p:spPr>
        <p:txBody>
          <a:bodyPr lIns="91440" tIns="45720" rIns="91440" bIns="45720"/>
          <a:lstStyle/>
          <a:p>
            <a:pPr>
              <a:defRPr/>
            </a:pPr>
            <a:endParaRPr lang="en-US">
              <a:solidFill>
                <a:srgbClr val="0070C0"/>
              </a:solidFill>
              <a:latin typeface="Arial" charset="0"/>
              <a:ea typeface="ＭＳ Ｐゴシック" charset="0"/>
            </a:endParaRPr>
          </a:p>
        </p:txBody>
      </p:sp>
      <p:sp>
        <p:nvSpPr>
          <p:cNvPr id="20" name="Title 1"/>
          <p:cNvSpPr txBox="1">
            <a:spLocks/>
          </p:cNvSpPr>
          <p:nvPr/>
        </p:nvSpPr>
        <p:spPr>
          <a:xfrm>
            <a:off x="457200" y="0"/>
            <a:ext cx="8229600" cy="1220525"/>
          </a:xfrm>
          <a:prstGeom prst="rect">
            <a:avLst/>
          </a:prstGeom>
        </p:spPr>
        <p:txBody>
          <a:bodyPr lIns="91440" tIns="45720" rIns="91440" bIns="45720"/>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Georgia" pitchFamily="1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Georgia" pitchFamily="1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Georgia" pitchFamily="1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Georgia" pitchFamily="1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Georgia" pitchFamily="18" charset="0"/>
              </a:defRPr>
            </a:lvl6pPr>
            <a:lvl7pPr marL="914400" algn="ctr" rtl="0" fontAlgn="base">
              <a:spcBef>
                <a:spcPct val="0"/>
              </a:spcBef>
              <a:spcAft>
                <a:spcPct val="0"/>
              </a:spcAft>
              <a:defRPr sz="4400">
                <a:solidFill>
                  <a:schemeClr val="tx2"/>
                </a:solidFill>
                <a:latin typeface="Georgia" pitchFamily="18" charset="0"/>
              </a:defRPr>
            </a:lvl7pPr>
            <a:lvl8pPr marL="1371600" algn="ctr" rtl="0" fontAlgn="base">
              <a:spcBef>
                <a:spcPct val="0"/>
              </a:spcBef>
              <a:spcAft>
                <a:spcPct val="0"/>
              </a:spcAft>
              <a:defRPr sz="4400">
                <a:solidFill>
                  <a:schemeClr val="tx2"/>
                </a:solidFill>
                <a:latin typeface="Georgia" pitchFamily="18" charset="0"/>
              </a:defRPr>
            </a:lvl8pPr>
            <a:lvl9pPr marL="1828800" algn="ctr" rtl="0" fontAlgn="base">
              <a:spcBef>
                <a:spcPct val="0"/>
              </a:spcBef>
              <a:spcAft>
                <a:spcPct val="0"/>
              </a:spcAft>
              <a:defRPr sz="4400">
                <a:solidFill>
                  <a:schemeClr val="tx2"/>
                </a:solidFill>
                <a:latin typeface="Georgia" pitchFamily="18" charset="0"/>
              </a:defRPr>
            </a:lvl9pPr>
          </a:lstStyle>
          <a:p>
            <a:r>
              <a:rPr lang="en-US" sz="4000" b="1" dirty="0" smtClean="0">
                <a:solidFill>
                  <a:srgbClr val="000000"/>
                </a:solidFill>
                <a:latin typeface="Candara"/>
                <a:cs typeface="Candara"/>
              </a:rPr>
              <a:t>Overall goal:</a:t>
            </a:r>
          </a:p>
          <a:p>
            <a:r>
              <a:rPr lang="en-US" sz="4000" b="1" dirty="0" smtClean="0">
                <a:solidFill>
                  <a:srgbClr val="000000"/>
                </a:solidFill>
                <a:latin typeface="Candara"/>
                <a:cs typeface="Candara"/>
              </a:rPr>
              <a:t>Prevention of Stage C HF</a:t>
            </a:r>
            <a:endParaRPr lang="en-US" sz="4000" b="1" dirty="0">
              <a:solidFill>
                <a:srgbClr val="000000"/>
              </a:solidFill>
              <a:latin typeface="Candara"/>
              <a:cs typeface="Candara"/>
            </a:endParaRPr>
          </a:p>
        </p:txBody>
      </p:sp>
      <p:sp>
        <p:nvSpPr>
          <p:cNvPr id="11" name="Content Placeholder 2"/>
          <p:cNvSpPr txBox="1">
            <a:spLocks/>
          </p:cNvSpPr>
          <p:nvPr/>
        </p:nvSpPr>
        <p:spPr>
          <a:xfrm>
            <a:off x="381000" y="4636050"/>
            <a:ext cx="3657600" cy="2362200"/>
          </a:xfrm>
          <a:prstGeom prst="rect">
            <a:avLst/>
          </a:prstGeom>
        </p:spPr>
        <p:txBody>
          <a:bodyPr lIns="91440" tIns="45720" rIns="91440" bIns="45720"/>
          <a:lstStyle>
            <a:lvl1pPr marL="342900" indent="-342900" algn="l" rtl="0" eaLnBrk="0" fontAlgn="base" hangingPunct="0">
              <a:spcBef>
                <a:spcPct val="20000"/>
              </a:spcBef>
              <a:spcAft>
                <a:spcPct val="0"/>
              </a:spcAft>
              <a:buChar char="•"/>
              <a:defRPr sz="32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108" charset="0"/>
              <a:buChar char="»"/>
              <a:defRPr sz="2800">
                <a:solidFill>
                  <a:srgbClr val="FFFF99"/>
                </a:solidFill>
                <a:latin typeface="+mn-lt"/>
                <a:ea typeface="ＭＳ Ｐゴシック" pitchFamily="-108" charset="-128"/>
              </a:defRPr>
            </a:lvl2pPr>
            <a:lvl3pPr marL="1143000" indent="-228600" algn="l" rtl="0" eaLnBrk="0" fontAlgn="base" hangingPunct="0">
              <a:spcBef>
                <a:spcPct val="20000"/>
              </a:spcBef>
              <a:spcAft>
                <a:spcPct val="0"/>
              </a:spcAft>
              <a:buFont typeface="Trebuchet MS" pitchFamily="-108" charset="0"/>
              <a:buChar char="—"/>
              <a:defRPr sz="2400">
                <a:solidFill>
                  <a:srgbClr val="FFFF99"/>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rgbClr val="FFFF99"/>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rgbClr val="FFFF99"/>
                </a:solidFill>
                <a:latin typeface="+mn-lt"/>
                <a:ea typeface="ＭＳ Ｐゴシック" pitchFamily="-108" charset="-128"/>
              </a:defRPr>
            </a:lvl5pPr>
            <a:lvl6pPr marL="2514600" indent="-228600" algn="l" rtl="0" fontAlgn="base">
              <a:spcBef>
                <a:spcPct val="20000"/>
              </a:spcBef>
              <a:spcAft>
                <a:spcPct val="0"/>
              </a:spcAft>
              <a:buChar char="»"/>
              <a:defRPr sz="2000">
                <a:solidFill>
                  <a:srgbClr val="FFFF99"/>
                </a:solidFill>
                <a:latin typeface="+mn-lt"/>
              </a:defRPr>
            </a:lvl6pPr>
            <a:lvl7pPr marL="2971800" indent="-228600" algn="l" rtl="0" fontAlgn="base">
              <a:spcBef>
                <a:spcPct val="20000"/>
              </a:spcBef>
              <a:spcAft>
                <a:spcPct val="0"/>
              </a:spcAft>
              <a:buChar char="»"/>
              <a:defRPr sz="2000">
                <a:solidFill>
                  <a:srgbClr val="FFFF99"/>
                </a:solidFill>
                <a:latin typeface="+mn-lt"/>
              </a:defRPr>
            </a:lvl7pPr>
            <a:lvl8pPr marL="3429000" indent="-228600" algn="l" rtl="0" fontAlgn="base">
              <a:spcBef>
                <a:spcPct val="20000"/>
              </a:spcBef>
              <a:spcAft>
                <a:spcPct val="0"/>
              </a:spcAft>
              <a:buChar char="»"/>
              <a:defRPr sz="2000">
                <a:solidFill>
                  <a:srgbClr val="FFFF99"/>
                </a:solidFill>
                <a:latin typeface="+mn-lt"/>
              </a:defRPr>
            </a:lvl8pPr>
            <a:lvl9pPr marL="3886200" indent="-228600" algn="l" rtl="0" fontAlgn="base">
              <a:spcBef>
                <a:spcPct val="20000"/>
              </a:spcBef>
              <a:spcAft>
                <a:spcPct val="0"/>
              </a:spcAft>
              <a:buChar char="»"/>
              <a:defRPr sz="2000">
                <a:solidFill>
                  <a:srgbClr val="FFFF99"/>
                </a:solidFill>
                <a:latin typeface="+mn-lt"/>
              </a:defRPr>
            </a:lvl9pPr>
          </a:lstStyle>
          <a:p>
            <a:pPr marL="0" indent="0" algn="ctr">
              <a:buFontTx/>
              <a:buNone/>
            </a:pPr>
            <a:r>
              <a:rPr lang="en-US" b="1" i="1" dirty="0">
                <a:solidFill>
                  <a:srgbClr val="0000FF"/>
                </a:solidFill>
                <a:latin typeface="Arial" pitchFamily="34" charset="0"/>
                <a:cs typeface="Arial" pitchFamily="34" charset="0"/>
              </a:rPr>
              <a:t>Most elderly are at risk </a:t>
            </a:r>
            <a:r>
              <a:rPr lang="en-US" b="1" i="1" dirty="0" smtClean="0">
                <a:solidFill>
                  <a:srgbClr val="0000FF"/>
                </a:solidFill>
                <a:latin typeface="Arial" pitchFamily="34" charset="0"/>
                <a:cs typeface="Arial" pitchFamily="34" charset="0"/>
              </a:rPr>
              <a:t>(Stage A) and </a:t>
            </a:r>
            <a:r>
              <a:rPr lang="en-US" b="1" i="1" dirty="0">
                <a:solidFill>
                  <a:srgbClr val="0000FF"/>
                </a:solidFill>
                <a:latin typeface="Arial" pitchFamily="34" charset="0"/>
                <a:cs typeface="Arial" pitchFamily="34" charset="0"/>
              </a:rPr>
              <a:t>many are in Stage B HF</a:t>
            </a:r>
          </a:p>
          <a:p>
            <a:pPr lvl="1" algn="r"/>
            <a:endParaRPr lang="en-US" sz="3200" dirty="0">
              <a:solidFill>
                <a:srgbClr val="0000FF"/>
              </a:solidFill>
              <a:latin typeface="Arial" pitchFamily="34" charset="0"/>
              <a:cs typeface="Arial" pitchFamily="34" charset="0"/>
            </a:endParaRPr>
          </a:p>
        </p:txBody>
      </p:sp>
      <p:sp>
        <p:nvSpPr>
          <p:cNvPr id="21" name="Content Placeholder 2"/>
          <p:cNvSpPr txBox="1">
            <a:spLocks/>
          </p:cNvSpPr>
          <p:nvPr/>
        </p:nvSpPr>
        <p:spPr>
          <a:xfrm>
            <a:off x="5535401" y="1398688"/>
            <a:ext cx="3582143" cy="1832955"/>
          </a:xfrm>
          <a:prstGeom prst="rect">
            <a:avLst/>
          </a:prstGeom>
        </p:spPr>
        <p:txBody>
          <a:bodyPr lIns="91440" tIns="45720" rIns="91440" bIns="45720"/>
          <a:lstStyle>
            <a:lvl1pPr marL="342900" indent="-342900" algn="l" rtl="0" eaLnBrk="0" fontAlgn="base" hangingPunct="0">
              <a:spcBef>
                <a:spcPct val="20000"/>
              </a:spcBef>
              <a:spcAft>
                <a:spcPct val="0"/>
              </a:spcAft>
              <a:buChar char="•"/>
              <a:defRPr sz="32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108" charset="0"/>
              <a:buChar char="»"/>
              <a:defRPr sz="2800">
                <a:solidFill>
                  <a:srgbClr val="FFFF99"/>
                </a:solidFill>
                <a:latin typeface="+mn-lt"/>
                <a:ea typeface="ＭＳ Ｐゴシック" pitchFamily="-108" charset="-128"/>
              </a:defRPr>
            </a:lvl2pPr>
            <a:lvl3pPr marL="1143000" indent="-228600" algn="l" rtl="0" eaLnBrk="0" fontAlgn="base" hangingPunct="0">
              <a:spcBef>
                <a:spcPct val="20000"/>
              </a:spcBef>
              <a:spcAft>
                <a:spcPct val="0"/>
              </a:spcAft>
              <a:buFont typeface="Trebuchet MS" pitchFamily="-108" charset="0"/>
              <a:buChar char="—"/>
              <a:defRPr sz="2400">
                <a:solidFill>
                  <a:srgbClr val="FFFF99"/>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rgbClr val="FFFF99"/>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rgbClr val="FFFF99"/>
                </a:solidFill>
                <a:latin typeface="+mn-lt"/>
                <a:ea typeface="ＭＳ Ｐゴシック" pitchFamily="-108" charset="-128"/>
              </a:defRPr>
            </a:lvl5pPr>
            <a:lvl6pPr marL="2514600" indent="-228600" algn="l" rtl="0" fontAlgn="base">
              <a:spcBef>
                <a:spcPct val="20000"/>
              </a:spcBef>
              <a:spcAft>
                <a:spcPct val="0"/>
              </a:spcAft>
              <a:buChar char="»"/>
              <a:defRPr sz="2000">
                <a:solidFill>
                  <a:srgbClr val="FFFF99"/>
                </a:solidFill>
                <a:latin typeface="+mn-lt"/>
              </a:defRPr>
            </a:lvl6pPr>
            <a:lvl7pPr marL="2971800" indent="-228600" algn="l" rtl="0" fontAlgn="base">
              <a:spcBef>
                <a:spcPct val="20000"/>
              </a:spcBef>
              <a:spcAft>
                <a:spcPct val="0"/>
              </a:spcAft>
              <a:buChar char="»"/>
              <a:defRPr sz="2000">
                <a:solidFill>
                  <a:srgbClr val="FFFF99"/>
                </a:solidFill>
                <a:latin typeface="+mn-lt"/>
              </a:defRPr>
            </a:lvl7pPr>
            <a:lvl8pPr marL="3429000" indent="-228600" algn="l" rtl="0" fontAlgn="base">
              <a:spcBef>
                <a:spcPct val="20000"/>
              </a:spcBef>
              <a:spcAft>
                <a:spcPct val="0"/>
              </a:spcAft>
              <a:buChar char="»"/>
              <a:defRPr sz="2000">
                <a:solidFill>
                  <a:srgbClr val="FFFF99"/>
                </a:solidFill>
                <a:latin typeface="+mn-lt"/>
              </a:defRPr>
            </a:lvl8pPr>
            <a:lvl9pPr marL="3886200" indent="-228600" algn="l" rtl="0" fontAlgn="base">
              <a:spcBef>
                <a:spcPct val="20000"/>
              </a:spcBef>
              <a:spcAft>
                <a:spcPct val="0"/>
              </a:spcAft>
              <a:buChar char="»"/>
              <a:defRPr sz="2000">
                <a:solidFill>
                  <a:srgbClr val="FFFF99"/>
                </a:solidFill>
                <a:latin typeface="+mn-lt"/>
              </a:defRPr>
            </a:lvl9pPr>
          </a:lstStyle>
          <a:p>
            <a:pPr marL="0" indent="0">
              <a:buFontTx/>
              <a:buNone/>
            </a:pPr>
            <a:r>
              <a:rPr lang="en-US" sz="2400" b="1" i="1" dirty="0" smtClean="0">
                <a:solidFill>
                  <a:srgbClr val="0000FF"/>
                </a:solidFill>
                <a:latin typeface="Arial" pitchFamily="34" charset="0"/>
                <a:cs typeface="Arial" pitchFamily="34" charset="0"/>
              </a:rPr>
              <a:t>Stage B</a:t>
            </a:r>
            <a:r>
              <a:rPr lang="en-US" sz="2400" b="1" i="1" dirty="0" smtClean="0">
                <a:solidFill>
                  <a:srgbClr val="0000FF"/>
                </a:solidFill>
                <a:latin typeface="Arial" pitchFamily="34" charset="0"/>
                <a:cs typeface="Arial" pitchFamily="34" charset="0"/>
                <a:sym typeface="Wingdings"/>
              </a:rPr>
              <a:t>C: </a:t>
            </a:r>
            <a:r>
              <a:rPr lang="en-US" sz="2400" i="1" dirty="0" smtClean="0">
                <a:solidFill>
                  <a:srgbClr val="0000FF"/>
                </a:solidFill>
                <a:latin typeface="Arial" pitchFamily="34" charset="0"/>
                <a:cs typeface="Arial" pitchFamily="34" charset="0"/>
              </a:rPr>
              <a:t>Critical transition point but </a:t>
            </a:r>
            <a:r>
              <a:rPr lang="en-US" sz="2400" i="1" u="sng" dirty="0" smtClean="0">
                <a:solidFill>
                  <a:srgbClr val="0000FF"/>
                </a:solidFill>
                <a:latin typeface="Arial" pitchFamily="34" charset="0"/>
                <a:cs typeface="Arial" pitchFamily="34" charset="0"/>
              </a:rPr>
              <a:t>poorly understood</a:t>
            </a:r>
            <a:r>
              <a:rPr lang="en-US" sz="2400" i="1" dirty="0" smtClean="0">
                <a:solidFill>
                  <a:srgbClr val="0000FF"/>
                </a:solidFill>
                <a:latin typeface="Arial" pitchFamily="34" charset="0"/>
                <a:cs typeface="Arial" pitchFamily="34" charset="0"/>
              </a:rPr>
              <a:t>.</a:t>
            </a:r>
            <a:r>
              <a:rPr lang="en-US" sz="2400" b="1" i="1" dirty="0" smtClean="0">
                <a:solidFill>
                  <a:srgbClr val="0000FF"/>
                </a:solidFill>
                <a:latin typeface="Arial" pitchFamily="34" charset="0"/>
                <a:cs typeface="Arial" pitchFamily="34" charset="0"/>
              </a:rPr>
              <a:t> </a:t>
            </a:r>
            <a:r>
              <a:rPr lang="en-US" sz="2400" i="1" dirty="0" smtClean="0">
                <a:solidFill>
                  <a:srgbClr val="0000FF"/>
                </a:solidFill>
                <a:latin typeface="Arial" pitchFamily="34" charset="0"/>
                <a:cs typeface="Arial" pitchFamily="34" charset="0"/>
              </a:rPr>
              <a:t>What defines the development of symptomatic HF?</a:t>
            </a:r>
            <a:endParaRPr lang="en-US" sz="2400" i="1" dirty="0">
              <a:solidFill>
                <a:srgbClr val="0000FF"/>
              </a:solidFill>
              <a:latin typeface="Arial" pitchFamily="34" charset="0"/>
              <a:cs typeface="Arial" pitchFamily="34" charset="0"/>
            </a:endParaRPr>
          </a:p>
          <a:p>
            <a:pPr lvl="1" algn="r"/>
            <a:endParaRPr lang="en-US" sz="3200" dirty="0">
              <a:solidFill>
                <a:srgbClr val="0000FF"/>
              </a:solidFill>
              <a:latin typeface="Arial" pitchFamily="34" charset="0"/>
              <a:cs typeface="Arial" pitchFamily="34" charset="0"/>
            </a:endParaRPr>
          </a:p>
        </p:txBody>
      </p:sp>
      <p:sp>
        <p:nvSpPr>
          <p:cNvPr id="22" name="Content Placeholder 2"/>
          <p:cNvSpPr txBox="1">
            <a:spLocks/>
          </p:cNvSpPr>
          <p:nvPr/>
        </p:nvSpPr>
        <p:spPr>
          <a:xfrm>
            <a:off x="4538367" y="2371368"/>
            <a:ext cx="955064" cy="1063003"/>
          </a:xfrm>
          <a:prstGeom prst="rect">
            <a:avLst/>
          </a:prstGeom>
        </p:spPr>
        <p:txBody>
          <a:bodyPr lIns="91440" tIns="45720" rIns="91440" bIns="45720"/>
          <a:lstStyle>
            <a:lvl1pPr marL="342900" indent="-342900" algn="l" rtl="0" eaLnBrk="0" fontAlgn="base" hangingPunct="0">
              <a:spcBef>
                <a:spcPct val="20000"/>
              </a:spcBef>
              <a:spcAft>
                <a:spcPct val="0"/>
              </a:spcAft>
              <a:buChar char="•"/>
              <a:defRPr sz="32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108" charset="0"/>
              <a:buChar char="»"/>
              <a:defRPr sz="2800">
                <a:solidFill>
                  <a:srgbClr val="FFFF99"/>
                </a:solidFill>
                <a:latin typeface="+mn-lt"/>
                <a:ea typeface="ＭＳ Ｐゴシック" pitchFamily="-108" charset="-128"/>
              </a:defRPr>
            </a:lvl2pPr>
            <a:lvl3pPr marL="1143000" indent="-228600" algn="l" rtl="0" eaLnBrk="0" fontAlgn="base" hangingPunct="0">
              <a:spcBef>
                <a:spcPct val="20000"/>
              </a:spcBef>
              <a:spcAft>
                <a:spcPct val="0"/>
              </a:spcAft>
              <a:buFont typeface="Trebuchet MS" pitchFamily="-108" charset="0"/>
              <a:buChar char="—"/>
              <a:defRPr sz="2400">
                <a:solidFill>
                  <a:srgbClr val="FFFF99"/>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rgbClr val="FFFF99"/>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rgbClr val="FFFF99"/>
                </a:solidFill>
                <a:latin typeface="+mn-lt"/>
                <a:ea typeface="ＭＳ Ｐゴシック" pitchFamily="-108" charset="-128"/>
              </a:defRPr>
            </a:lvl5pPr>
            <a:lvl6pPr marL="2514600" indent="-228600" algn="l" rtl="0" fontAlgn="base">
              <a:spcBef>
                <a:spcPct val="20000"/>
              </a:spcBef>
              <a:spcAft>
                <a:spcPct val="0"/>
              </a:spcAft>
              <a:buChar char="»"/>
              <a:defRPr sz="2000">
                <a:solidFill>
                  <a:srgbClr val="FFFF99"/>
                </a:solidFill>
                <a:latin typeface="+mn-lt"/>
              </a:defRPr>
            </a:lvl6pPr>
            <a:lvl7pPr marL="2971800" indent="-228600" algn="l" rtl="0" fontAlgn="base">
              <a:spcBef>
                <a:spcPct val="20000"/>
              </a:spcBef>
              <a:spcAft>
                <a:spcPct val="0"/>
              </a:spcAft>
              <a:buChar char="»"/>
              <a:defRPr sz="2000">
                <a:solidFill>
                  <a:srgbClr val="FFFF99"/>
                </a:solidFill>
                <a:latin typeface="+mn-lt"/>
              </a:defRPr>
            </a:lvl7pPr>
            <a:lvl8pPr marL="3429000" indent="-228600" algn="l" rtl="0" fontAlgn="base">
              <a:spcBef>
                <a:spcPct val="20000"/>
              </a:spcBef>
              <a:spcAft>
                <a:spcPct val="0"/>
              </a:spcAft>
              <a:buChar char="»"/>
              <a:defRPr sz="2000">
                <a:solidFill>
                  <a:srgbClr val="FFFF99"/>
                </a:solidFill>
                <a:latin typeface="+mn-lt"/>
              </a:defRPr>
            </a:lvl8pPr>
            <a:lvl9pPr marL="3886200" indent="-228600" algn="l" rtl="0" fontAlgn="base">
              <a:spcBef>
                <a:spcPct val="20000"/>
              </a:spcBef>
              <a:spcAft>
                <a:spcPct val="0"/>
              </a:spcAft>
              <a:buChar char="»"/>
              <a:defRPr sz="2000">
                <a:solidFill>
                  <a:srgbClr val="FFFF99"/>
                </a:solidFill>
                <a:latin typeface="+mn-lt"/>
              </a:defRPr>
            </a:lvl9pPr>
          </a:lstStyle>
          <a:p>
            <a:pPr marL="0" indent="0">
              <a:buFontTx/>
              <a:buNone/>
            </a:pPr>
            <a:r>
              <a:rPr lang="en-US" sz="6600" b="1" dirty="0" smtClean="0">
                <a:solidFill>
                  <a:srgbClr val="0000FF"/>
                </a:solidFill>
                <a:latin typeface="Zapf Dingbats"/>
                <a:ea typeface="Zapf Dingbats"/>
                <a:cs typeface="Zapf Dingbats"/>
                <a:sym typeface="Zapf Dingbats"/>
              </a:rPr>
              <a:t>★</a:t>
            </a:r>
            <a:endParaRPr lang="en-US" sz="66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2549004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70"/>
          <p:cNvPicPr>
            <a:picLocks noChangeAspect="1"/>
          </p:cNvPicPr>
          <p:nvPr/>
        </p:nvPicPr>
        <p:blipFill>
          <a:blip r:embed="rId3">
            <a:extLst>
              <a:ext uri="{28A0092B-C50C-407E-A947-70E740481C1C}">
                <a14:useLocalDpi xmlns:a14="http://schemas.microsoft.com/office/drawing/2010/main" val="0"/>
              </a:ext>
            </a:extLst>
          </a:blip>
          <a:srcRect r="2466"/>
          <a:stretch>
            <a:fillRect/>
          </a:stretch>
        </p:blipFill>
        <p:spPr bwMode="auto">
          <a:xfrm>
            <a:off x="101600" y="2089150"/>
            <a:ext cx="8918575"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2"/>
          <p:cNvSpPr>
            <a:spLocks noGrp="1" noChangeArrowheads="1"/>
          </p:cNvSpPr>
          <p:nvPr>
            <p:ph type="title"/>
          </p:nvPr>
        </p:nvSpPr>
        <p:spPr>
          <a:xfrm>
            <a:off x="-11113" y="241300"/>
            <a:ext cx="9144000" cy="1143000"/>
          </a:xfrm>
        </p:spPr>
        <p:txBody>
          <a:bodyPr>
            <a:normAutofit fontScale="90000"/>
          </a:bodyPr>
          <a:lstStyle/>
          <a:p>
            <a:pPr eaLnBrk="1" hangingPunct="1"/>
            <a:r>
              <a:rPr lang="en-US" b="1" dirty="0">
                <a:solidFill>
                  <a:schemeClr val="tx1"/>
                </a:solidFill>
                <a:latin typeface="Candara"/>
                <a:cs typeface="Candara"/>
              </a:rPr>
              <a:t>Hospitalized </a:t>
            </a:r>
            <a:r>
              <a:rPr lang="en-US" b="1" dirty="0" err="1">
                <a:solidFill>
                  <a:schemeClr val="tx1"/>
                </a:solidFill>
                <a:latin typeface="Candara"/>
                <a:cs typeface="Candara"/>
              </a:rPr>
              <a:t>HFpEF</a:t>
            </a:r>
            <a:r>
              <a:rPr lang="en-US" b="1" dirty="0">
                <a:solidFill>
                  <a:schemeClr val="tx1"/>
                </a:solidFill>
                <a:latin typeface="Candara"/>
                <a:cs typeface="Candara"/>
              </a:rPr>
              <a:t>: </a:t>
            </a:r>
            <a:br>
              <a:rPr lang="en-US" b="1" dirty="0">
                <a:solidFill>
                  <a:schemeClr val="tx1"/>
                </a:solidFill>
                <a:latin typeface="Candara"/>
                <a:cs typeface="Candara"/>
              </a:rPr>
            </a:br>
            <a:r>
              <a:rPr lang="en-US" b="1" dirty="0">
                <a:solidFill>
                  <a:schemeClr val="tx1"/>
                </a:solidFill>
                <a:latin typeface="Candara"/>
                <a:cs typeface="Candara"/>
              </a:rPr>
              <a:t>prevalence increasing</a:t>
            </a:r>
          </a:p>
        </p:txBody>
      </p:sp>
      <p:sp>
        <p:nvSpPr>
          <p:cNvPr id="111620" name="Text Box 4"/>
          <p:cNvSpPr txBox="1">
            <a:spLocks noChangeArrowheads="1"/>
          </p:cNvSpPr>
          <p:nvPr/>
        </p:nvSpPr>
        <p:spPr bwMode="auto">
          <a:xfrm>
            <a:off x="636588" y="6202363"/>
            <a:ext cx="8474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0"/>
              </a:defRPr>
            </a:lvl9pPr>
          </a:lstStyle>
          <a:p>
            <a:pPr algn="r" eaLnBrk="1" hangingPunct="1"/>
            <a:r>
              <a:rPr lang="en-US" sz="1800" dirty="0" err="1" smtClean="0">
                <a:solidFill>
                  <a:srgbClr val="000000"/>
                </a:solidFill>
                <a:latin typeface="Arial Narrow" charset="0"/>
                <a:sym typeface="Wingdings" charset="0"/>
              </a:rPr>
              <a:t>Oktay</a:t>
            </a:r>
            <a:r>
              <a:rPr lang="en-US" sz="1800" dirty="0" smtClean="0">
                <a:solidFill>
                  <a:srgbClr val="000000"/>
                </a:solidFill>
                <a:latin typeface="Arial Narrow" charset="0"/>
                <a:sym typeface="Wingdings" charset="0"/>
              </a:rPr>
              <a:t> AA, Rich JD, Shah SJ. </a:t>
            </a:r>
            <a:r>
              <a:rPr lang="en-US" sz="1800" i="1" dirty="0" err="1" smtClean="0">
                <a:solidFill>
                  <a:srgbClr val="000000"/>
                </a:solidFill>
                <a:latin typeface="Arial Narrow" charset="0"/>
                <a:sym typeface="Wingdings" charset="0"/>
              </a:rPr>
              <a:t>Curr</a:t>
            </a:r>
            <a:r>
              <a:rPr lang="en-US" sz="1800" i="1" dirty="0" smtClean="0">
                <a:solidFill>
                  <a:srgbClr val="000000"/>
                </a:solidFill>
                <a:latin typeface="Arial Narrow" charset="0"/>
                <a:sym typeface="Wingdings" charset="0"/>
              </a:rPr>
              <a:t> Heart Fail Rep </a:t>
            </a:r>
            <a:r>
              <a:rPr lang="en-US" sz="1800" dirty="0" smtClean="0">
                <a:solidFill>
                  <a:srgbClr val="000000"/>
                </a:solidFill>
                <a:latin typeface="Arial Narrow" charset="0"/>
                <a:sym typeface="Wingdings" charset="0"/>
              </a:rPr>
              <a:t>2013</a:t>
            </a:r>
          </a:p>
          <a:p>
            <a:pPr algn="r" eaLnBrk="1" hangingPunct="1"/>
            <a:r>
              <a:rPr lang="en-US" sz="1800" dirty="0" smtClean="0">
                <a:solidFill>
                  <a:srgbClr val="000000"/>
                </a:solidFill>
                <a:latin typeface="Arial Narrow" charset="0"/>
                <a:sym typeface="Wingdings" charset="0"/>
              </a:rPr>
              <a:t>Based on Steinberg et al. </a:t>
            </a:r>
            <a:r>
              <a:rPr lang="en-US" sz="1800" i="1" dirty="0" smtClean="0">
                <a:solidFill>
                  <a:srgbClr val="000000"/>
                </a:solidFill>
                <a:latin typeface="Arial Narrow" charset="0"/>
                <a:sym typeface="Wingdings" charset="0"/>
              </a:rPr>
              <a:t>Circulation</a:t>
            </a:r>
            <a:r>
              <a:rPr lang="en-US" sz="1800" dirty="0" smtClean="0">
                <a:solidFill>
                  <a:srgbClr val="000000"/>
                </a:solidFill>
                <a:latin typeface="Arial Narrow" charset="0"/>
                <a:sym typeface="Wingdings" charset="0"/>
              </a:rPr>
              <a:t> 2012</a:t>
            </a:r>
          </a:p>
        </p:txBody>
      </p:sp>
      <p:sp>
        <p:nvSpPr>
          <p:cNvPr id="111621" name="TextBox 9"/>
          <p:cNvSpPr txBox="1">
            <a:spLocks noChangeArrowheads="1"/>
          </p:cNvSpPr>
          <p:nvPr/>
        </p:nvSpPr>
        <p:spPr bwMode="auto">
          <a:xfrm>
            <a:off x="477838" y="1384300"/>
            <a:ext cx="80978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0"/>
              </a:defRPr>
            </a:lvl9pPr>
          </a:lstStyle>
          <a:p>
            <a:pPr algn="ctr" eaLnBrk="1" hangingPunct="1"/>
            <a:r>
              <a:rPr lang="en-US" b="1" i="1" smtClean="0">
                <a:solidFill>
                  <a:srgbClr val="000000"/>
                </a:solidFill>
              </a:rPr>
              <a:t>GWTG-HF: N=110,621 patients hospitalized with HF</a:t>
            </a:r>
          </a:p>
          <a:p>
            <a:pPr algn="ctr" eaLnBrk="1" hangingPunct="1"/>
            <a:r>
              <a:rPr lang="en-US" b="1" i="1" smtClean="0">
                <a:solidFill>
                  <a:srgbClr val="000000"/>
                </a:solidFill>
              </a:rPr>
              <a:t>P&lt;0.0001 for trend of increased HFpEF prevalence</a:t>
            </a:r>
          </a:p>
        </p:txBody>
      </p:sp>
    </p:spTree>
    <p:extLst>
      <p:ext uri="{BB962C8B-B14F-4D97-AF65-F5344CB8AC3E}">
        <p14:creationId xmlns:p14="http://schemas.microsoft.com/office/powerpoint/2010/main" val="364979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400" y="1276350"/>
            <a:ext cx="2519363" cy="369888"/>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b="1" dirty="0">
                <a:solidFill>
                  <a:srgbClr val="000000"/>
                </a:solidFill>
                <a:latin typeface="Arial" pitchFamily="34" charset="0"/>
                <a:cs typeface="Arial" pitchFamily="34" charset="0"/>
              </a:rPr>
              <a:t>ENVIRONMENT, DIET</a:t>
            </a:r>
          </a:p>
        </p:txBody>
      </p:sp>
      <p:sp>
        <p:nvSpPr>
          <p:cNvPr id="5" name="TextBox 4"/>
          <p:cNvSpPr txBox="1"/>
          <p:nvPr/>
        </p:nvSpPr>
        <p:spPr>
          <a:xfrm>
            <a:off x="3254375" y="1276350"/>
            <a:ext cx="2044700" cy="369888"/>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b="1" dirty="0">
                <a:solidFill>
                  <a:srgbClr val="000000"/>
                </a:solidFill>
                <a:latin typeface="Arial" pitchFamily="34" charset="0"/>
                <a:cs typeface="Arial" pitchFamily="34" charset="0"/>
              </a:rPr>
              <a:t>COMORBIDITIES</a:t>
            </a:r>
          </a:p>
        </p:txBody>
      </p:sp>
      <p:sp>
        <p:nvSpPr>
          <p:cNvPr id="6" name="TextBox 5"/>
          <p:cNvSpPr txBox="1"/>
          <p:nvPr/>
        </p:nvSpPr>
        <p:spPr>
          <a:xfrm>
            <a:off x="5716562" y="1276350"/>
            <a:ext cx="3173413" cy="369888"/>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b="1" dirty="0">
                <a:solidFill>
                  <a:srgbClr val="000000"/>
                </a:solidFill>
                <a:latin typeface="Arial" pitchFamily="34" charset="0"/>
                <a:cs typeface="Arial" pitchFamily="34" charset="0"/>
              </a:rPr>
              <a:t>GENETIC SUSCEPTIBILITY</a:t>
            </a:r>
          </a:p>
        </p:txBody>
      </p:sp>
      <p:sp>
        <p:nvSpPr>
          <p:cNvPr id="7" name="TextBox 6"/>
          <p:cNvSpPr txBox="1"/>
          <p:nvPr/>
        </p:nvSpPr>
        <p:spPr>
          <a:xfrm>
            <a:off x="2881313" y="2100263"/>
            <a:ext cx="2792412" cy="646112"/>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a:spAutoFit/>
          </a:bodyPr>
          <a:lstStyle/>
          <a:p>
            <a:pPr algn="ctr">
              <a:defRPr/>
            </a:pPr>
            <a:r>
              <a:rPr lang="en-US" b="1" dirty="0">
                <a:solidFill>
                  <a:srgbClr val="000000"/>
                </a:solidFill>
                <a:latin typeface="Arial" pitchFamily="34" charset="0"/>
                <a:cs typeface="Arial" pitchFamily="34" charset="0"/>
              </a:rPr>
              <a:t>VULNERABLE HEART,</a:t>
            </a:r>
          </a:p>
          <a:p>
            <a:pPr algn="ctr">
              <a:defRPr/>
            </a:pPr>
            <a:r>
              <a:rPr lang="en-US" b="1" dirty="0">
                <a:solidFill>
                  <a:srgbClr val="000000"/>
                </a:solidFill>
                <a:latin typeface="Arial" pitchFamily="34" charset="0"/>
                <a:cs typeface="Arial" pitchFamily="34" charset="0"/>
              </a:rPr>
              <a:t>VULNERABLE PATIENT</a:t>
            </a:r>
          </a:p>
        </p:txBody>
      </p:sp>
      <p:sp>
        <p:nvSpPr>
          <p:cNvPr id="8" name="TextBox 7"/>
          <p:cNvSpPr txBox="1"/>
          <p:nvPr/>
        </p:nvSpPr>
        <p:spPr>
          <a:xfrm>
            <a:off x="3441518" y="3159125"/>
            <a:ext cx="1672002" cy="646331"/>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wrap="none">
            <a:spAutoFit/>
          </a:bodyPr>
          <a:lstStyle/>
          <a:p>
            <a:pPr algn="ctr">
              <a:defRPr/>
            </a:pPr>
            <a:r>
              <a:rPr lang="en-US" sz="3600" b="1" dirty="0">
                <a:solidFill>
                  <a:srgbClr val="000000"/>
                </a:solidFill>
                <a:latin typeface="Arial" pitchFamily="34" charset="0"/>
                <a:cs typeface="Arial" pitchFamily="34" charset="0"/>
              </a:rPr>
              <a:t>HFpEF</a:t>
            </a:r>
          </a:p>
        </p:txBody>
      </p:sp>
      <p:sp>
        <p:nvSpPr>
          <p:cNvPr id="9" name="TextBox 8"/>
          <p:cNvSpPr txBox="1"/>
          <p:nvPr/>
        </p:nvSpPr>
        <p:spPr>
          <a:xfrm>
            <a:off x="158750" y="4475745"/>
            <a:ext cx="2628900" cy="1569660"/>
          </a:xfrm>
          <a:prstGeom prst="rect">
            <a:avLst/>
          </a:prstGeom>
          <a:solidFill>
            <a:srgbClr val="00FF00"/>
          </a:solidFill>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400" b="1" dirty="0" smtClean="0">
                <a:solidFill>
                  <a:srgbClr val="000000"/>
                </a:solidFill>
                <a:latin typeface="Arial" pitchFamily="34" charset="0"/>
                <a:cs typeface="Arial" pitchFamily="34" charset="0"/>
              </a:rPr>
              <a:t>EXERCISE INTOLERANCE</a:t>
            </a:r>
          </a:p>
          <a:p>
            <a:pPr algn="ctr">
              <a:defRPr/>
            </a:pPr>
            <a:r>
              <a:rPr lang="en-US" sz="2400" b="1" dirty="0" smtClean="0">
                <a:solidFill>
                  <a:srgbClr val="000000"/>
                </a:solidFill>
                <a:latin typeface="Arial" pitchFamily="34" charset="0"/>
                <a:cs typeface="Arial" pitchFamily="34" charset="0"/>
              </a:rPr>
              <a:t>HFpEF</a:t>
            </a:r>
          </a:p>
          <a:p>
            <a:pPr algn="ctr">
              <a:defRPr/>
            </a:pPr>
            <a:r>
              <a:rPr lang="en-US" sz="2400" b="1" dirty="0" smtClean="0">
                <a:solidFill>
                  <a:srgbClr val="000000"/>
                </a:solidFill>
                <a:latin typeface="Arial" pitchFamily="34" charset="0"/>
                <a:cs typeface="Arial" pitchFamily="34" charset="0"/>
              </a:rPr>
              <a:t>(Early HF)</a:t>
            </a:r>
            <a:endParaRPr lang="en-US" sz="2400" b="1" dirty="0">
              <a:solidFill>
                <a:srgbClr val="000000"/>
              </a:solidFill>
              <a:latin typeface="Arial" pitchFamily="34" charset="0"/>
              <a:cs typeface="Arial" pitchFamily="34" charset="0"/>
            </a:endParaRPr>
          </a:p>
        </p:txBody>
      </p:sp>
      <p:sp>
        <p:nvSpPr>
          <p:cNvPr id="10" name="TextBox 9"/>
          <p:cNvSpPr txBox="1"/>
          <p:nvPr/>
        </p:nvSpPr>
        <p:spPr>
          <a:xfrm>
            <a:off x="3400465" y="4543295"/>
            <a:ext cx="1928733" cy="1200329"/>
          </a:xfrm>
          <a:prstGeom prst="rect">
            <a:avLst/>
          </a:prstGeom>
          <a:solidFill>
            <a:srgbClr val="FF7C35"/>
          </a:solidFill>
        </p:spPr>
        <p:style>
          <a:lnRef idx="2">
            <a:schemeClr val="dk1"/>
          </a:lnRef>
          <a:fillRef idx="1">
            <a:schemeClr val="lt1"/>
          </a:fillRef>
          <a:effectRef idx="0">
            <a:schemeClr val="dk1"/>
          </a:effectRef>
          <a:fontRef idx="minor">
            <a:schemeClr val="dk1"/>
          </a:fontRef>
        </p:style>
        <p:txBody>
          <a:bodyPr wrap="none">
            <a:spAutoFit/>
          </a:bodyPr>
          <a:lstStyle/>
          <a:p>
            <a:pPr algn="ctr">
              <a:defRPr/>
            </a:pPr>
            <a:r>
              <a:rPr lang="en-US" sz="2400" b="1" dirty="0">
                <a:solidFill>
                  <a:srgbClr val="000000"/>
                </a:solidFill>
                <a:latin typeface="Arial" pitchFamily="34" charset="0"/>
                <a:cs typeface="Arial" pitchFamily="34" charset="0"/>
              </a:rPr>
              <a:t>VOLUME </a:t>
            </a:r>
          </a:p>
          <a:p>
            <a:pPr algn="ctr">
              <a:defRPr/>
            </a:pPr>
            <a:r>
              <a:rPr lang="en-US" sz="2400" b="1" dirty="0" smtClean="0">
                <a:solidFill>
                  <a:srgbClr val="000000"/>
                </a:solidFill>
                <a:latin typeface="Arial" pitchFamily="34" charset="0"/>
                <a:cs typeface="Arial" pitchFamily="34" charset="0"/>
              </a:rPr>
              <a:t>OVERLOAD</a:t>
            </a:r>
          </a:p>
          <a:p>
            <a:pPr algn="ctr">
              <a:defRPr/>
            </a:pPr>
            <a:r>
              <a:rPr lang="en-US" sz="2400" b="1" dirty="0" smtClean="0">
                <a:solidFill>
                  <a:srgbClr val="000000"/>
                </a:solidFill>
                <a:latin typeface="Arial" pitchFamily="34" charset="0"/>
                <a:cs typeface="Arial" pitchFamily="34" charset="0"/>
              </a:rPr>
              <a:t>HFpEF</a:t>
            </a:r>
            <a:endParaRPr lang="en-US" sz="2400" b="1" dirty="0">
              <a:solidFill>
                <a:srgbClr val="000000"/>
              </a:solidFill>
              <a:latin typeface="Arial" pitchFamily="34" charset="0"/>
              <a:cs typeface="Arial" pitchFamily="34" charset="0"/>
            </a:endParaRPr>
          </a:p>
        </p:txBody>
      </p:sp>
      <p:sp>
        <p:nvSpPr>
          <p:cNvPr id="11" name="TextBox 10"/>
          <p:cNvSpPr txBox="1"/>
          <p:nvPr/>
        </p:nvSpPr>
        <p:spPr>
          <a:xfrm>
            <a:off x="5945188" y="4475745"/>
            <a:ext cx="3051175" cy="1200329"/>
          </a:xfrm>
          <a:prstGeom prst="rect">
            <a:avLst/>
          </a:prstGeom>
          <a:solidFill>
            <a:srgbClr val="FF7C35"/>
          </a:solidFill>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400" b="1" dirty="0">
                <a:solidFill>
                  <a:srgbClr val="000000"/>
                </a:solidFill>
                <a:latin typeface="Arial" pitchFamily="34" charset="0"/>
                <a:cs typeface="Arial" pitchFamily="34" charset="0"/>
              </a:rPr>
              <a:t>PULMONARY HTN,</a:t>
            </a:r>
          </a:p>
          <a:p>
            <a:pPr algn="ctr">
              <a:defRPr/>
            </a:pPr>
            <a:r>
              <a:rPr lang="en-US" sz="2400" b="1" dirty="0">
                <a:solidFill>
                  <a:srgbClr val="000000"/>
                </a:solidFill>
                <a:latin typeface="Arial" pitchFamily="34" charset="0"/>
                <a:cs typeface="Arial" pitchFamily="34" charset="0"/>
              </a:rPr>
              <a:t>RV </a:t>
            </a:r>
            <a:r>
              <a:rPr lang="en-US" sz="2400" b="1" dirty="0" smtClean="0">
                <a:solidFill>
                  <a:srgbClr val="000000"/>
                </a:solidFill>
                <a:latin typeface="Arial" pitchFamily="34" charset="0"/>
                <a:cs typeface="Arial" pitchFamily="34" charset="0"/>
              </a:rPr>
              <a:t>FAILURE</a:t>
            </a:r>
          </a:p>
          <a:p>
            <a:pPr algn="ctr">
              <a:defRPr/>
            </a:pPr>
            <a:r>
              <a:rPr lang="en-US" sz="2400" b="1" dirty="0" smtClean="0">
                <a:solidFill>
                  <a:srgbClr val="000000"/>
                </a:solidFill>
                <a:latin typeface="Arial" pitchFamily="34" charset="0"/>
                <a:cs typeface="Arial" pitchFamily="34" charset="0"/>
              </a:rPr>
              <a:t>HFpEF</a:t>
            </a:r>
            <a:endParaRPr lang="en-US" sz="2400" b="1" dirty="0">
              <a:solidFill>
                <a:srgbClr val="000000"/>
              </a:solidFill>
              <a:latin typeface="Arial" pitchFamily="34" charset="0"/>
              <a:cs typeface="Arial" pitchFamily="34" charset="0"/>
            </a:endParaRPr>
          </a:p>
        </p:txBody>
      </p:sp>
      <p:cxnSp>
        <p:nvCxnSpPr>
          <p:cNvPr id="12" name="Elbow Connector 11"/>
          <p:cNvCxnSpPr>
            <a:stCxn id="4" idx="2"/>
            <a:endCxn id="7" idx="1"/>
          </p:cNvCxnSpPr>
          <p:nvPr/>
        </p:nvCxnSpPr>
        <p:spPr>
          <a:xfrm rot="16200000" flipH="1">
            <a:off x="1821656" y="1364457"/>
            <a:ext cx="777875" cy="1341438"/>
          </a:xfrm>
          <a:prstGeom prst="bentConnector2">
            <a:avLst/>
          </a:prstGeom>
          <a:ln w="44450">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6" idx="2"/>
            <a:endCxn id="7" idx="3"/>
          </p:cNvCxnSpPr>
          <p:nvPr/>
        </p:nvCxnSpPr>
        <p:spPr>
          <a:xfrm rot="5400000">
            <a:off x="6099957" y="1220006"/>
            <a:ext cx="777081" cy="1629544"/>
          </a:xfrm>
          <a:prstGeom prst="bentConnector2">
            <a:avLst/>
          </a:prstGeom>
          <a:ln w="44450">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4" idx="3"/>
            <a:endCxn id="5" idx="1"/>
          </p:cNvCxnSpPr>
          <p:nvPr/>
        </p:nvCxnSpPr>
        <p:spPr>
          <a:xfrm>
            <a:off x="2798763" y="1462088"/>
            <a:ext cx="455612" cy="0"/>
          </a:xfrm>
          <a:prstGeom prst="straightConnector1">
            <a:avLst/>
          </a:prstGeom>
          <a:ln w="44450">
            <a:solidFill>
              <a:srgbClr val="000000"/>
            </a:solidFill>
            <a:headEnd type="triangle" w="med" len="sm"/>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5" idx="3"/>
            <a:endCxn id="6" idx="1"/>
          </p:cNvCxnSpPr>
          <p:nvPr/>
        </p:nvCxnSpPr>
        <p:spPr>
          <a:xfrm>
            <a:off x="5299075" y="1461294"/>
            <a:ext cx="417487" cy="0"/>
          </a:xfrm>
          <a:prstGeom prst="straightConnector1">
            <a:avLst/>
          </a:prstGeom>
          <a:ln w="44450">
            <a:solidFill>
              <a:srgbClr val="000000"/>
            </a:solidFill>
            <a:headEnd type="triangle" w="med" len="sm"/>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5" idx="2"/>
            <a:endCxn id="7" idx="0"/>
          </p:cNvCxnSpPr>
          <p:nvPr/>
        </p:nvCxnSpPr>
        <p:spPr>
          <a:xfrm>
            <a:off x="4276725" y="1646238"/>
            <a:ext cx="0" cy="454025"/>
          </a:xfrm>
          <a:prstGeom prst="straightConnector1">
            <a:avLst/>
          </a:prstGeom>
          <a:ln w="44450">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7" idx="2"/>
            <a:endCxn id="8" idx="0"/>
          </p:cNvCxnSpPr>
          <p:nvPr/>
        </p:nvCxnSpPr>
        <p:spPr>
          <a:xfrm>
            <a:off x="4277519" y="2746375"/>
            <a:ext cx="0" cy="412750"/>
          </a:xfrm>
          <a:prstGeom prst="straightConnector1">
            <a:avLst/>
          </a:prstGeom>
          <a:ln w="44450">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8" idx="2"/>
            <a:endCxn id="9" idx="0"/>
          </p:cNvCxnSpPr>
          <p:nvPr/>
        </p:nvCxnSpPr>
        <p:spPr>
          <a:xfrm rot="5400000">
            <a:off x="2540216" y="2738441"/>
            <a:ext cx="670289" cy="2804319"/>
          </a:xfrm>
          <a:prstGeom prst="bentConnector3">
            <a:avLst>
              <a:gd name="adj1" fmla="val 50000"/>
            </a:avLst>
          </a:prstGeom>
          <a:ln w="44450">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9" name="Elbow Connector 18"/>
          <p:cNvCxnSpPr/>
          <p:nvPr/>
        </p:nvCxnSpPr>
        <p:spPr>
          <a:xfrm rot="16200000" flipH="1">
            <a:off x="5482035" y="2568064"/>
            <a:ext cx="784225" cy="3193257"/>
          </a:xfrm>
          <a:prstGeom prst="bentConnector3">
            <a:avLst>
              <a:gd name="adj1" fmla="val 50000"/>
            </a:avLst>
          </a:prstGeom>
          <a:ln w="44450">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8" idx="2"/>
          </p:cNvCxnSpPr>
          <p:nvPr/>
        </p:nvCxnSpPr>
        <p:spPr>
          <a:xfrm flipH="1">
            <a:off x="4256165" y="3805456"/>
            <a:ext cx="21354" cy="774425"/>
          </a:xfrm>
          <a:prstGeom prst="straightConnector1">
            <a:avLst/>
          </a:prstGeom>
          <a:ln w="44450">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22" name="Left-Right Arrow 21"/>
          <p:cNvSpPr/>
          <p:nvPr/>
        </p:nvSpPr>
        <p:spPr>
          <a:xfrm>
            <a:off x="5362575" y="4741863"/>
            <a:ext cx="547688" cy="320675"/>
          </a:xfrm>
          <a:prstGeom prst="leftRightArrow">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rebuchet MS"/>
            </a:endParaRPr>
          </a:p>
        </p:txBody>
      </p:sp>
      <p:sp>
        <p:nvSpPr>
          <p:cNvPr id="92180" name="Title 1"/>
          <p:cNvSpPr txBox="1">
            <a:spLocks/>
          </p:cNvSpPr>
          <p:nvPr/>
        </p:nvSpPr>
        <p:spPr bwMode="auto">
          <a:xfrm>
            <a:off x="0" y="239519"/>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dirty="0">
                <a:solidFill>
                  <a:srgbClr val="000000"/>
                </a:solidFill>
                <a:latin typeface="Candara"/>
              </a:rPr>
              <a:t>Types of HFpEF</a:t>
            </a:r>
          </a:p>
        </p:txBody>
      </p:sp>
      <p:sp>
        <p:nvSpPr>
          <p:cNvPr id="36" name="Left-Right Arrow 35"/>
          <p:cNvSpPr/>
          <p:nvPr/>
        </p:nvSpPr>
        <p:spPr>
          <a:xfrm>
            <a:off x="2816225" y="4770438"/>
            <a:ext cx="546100" cy="322262"/>
          </a:xfrm>
          <a:prstGeom prst="leftRightArrow">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rebuchet MS"/>
            </a:endParaRPr>
          </a:p>
        </p:txBody>
      </p:sp>
      <p:sp>
        <p:nvSpPr>
          <p:cNvPr id="92182" name="TextBox 38"/>
          <p:cNvSpPr txBox="1">
            <a:spLocks noChangeArrowheads="1"/>
          </p:cNvSpPr>
          <p:nvPr/>
        </p:nvSpPr>
        <p:spPr bwMode="auto">
          <a:xfrm>
            <a:off x="6743700" y="6386513"/>
            <a:ext cx="2365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a:solidFill>
                  <a:srgbClr val="000000"/>
                </a:solidFill>
              </a:rPr>
              <a:t>Shah SJ. </a:t>
            </a:r>
            <a:r>
              <a:rPr lang="en-US" sz="1800" i="1">
                <a:solidFill>
                  <a:srgbClr val="000000"/>
                </a:solidFill>
              </a:rPr>
              <a:t>JACC </a:t>
            </a:r>
            <a:r>
              <a:rPr lang="en-US" sz="1800">
                <a:solidFill>
                  <a:srgbClr val="000000"/>
                </a:solidFill>
              </a:rPr>
              <a:t>2013</a:t>
            </a:r>
          </a:p>
        </p:txBody>
      </p:sp>
      <p:sp>
        <p:nvSpPr>
          <p:cNvPr id="2" name="Rectangle 1"/>
          <p:cNvSpPr/>
          <p:nvPr/>
        </p:nvSpPr>
        <p:spPr>
          <a:xfrm>
            <a:off x="337791" y="6049549"/>
            <a:ext cx="6526119" cy="461665"/>
          </a:xfrm>
          <a:prstGeom prst="rect">
            <a:avLst/>
          </a:prstGeom>
        </p:spPr>
        <p:txBody>
          <a:bodyPr wrap="square">
            <a:spAutoFit/>
          </a:bodyPr>
          <a:lstStyle/>
          <a:p>
            <a:pPr fontAlgn="auto">
              <a:spcBef>
                <a:spcPts val="0"/>
              </a:spcBef>
              <a:spcAft>
                <a:spcPts val="0"/>
              </a:spcAft>
            </a:pPr>
            <a:r>
              <a:rPr lang="en-US" sz="2400" dirty="0">
                <a:solidFill>
                  <a:prstClr val="black"/>
                </a:solidFill>
                <a:latin typeface="Candara"/>
                <a:ea typeface="+mn-ea"/>
              </a:rPr>
              <a:t>By 2020, 65% of hospitalized </a:t>
            </a:r>
            <a:r>
              <a:rPr lang="en-US" sz="2400" dirty="0" smtClean="0">
                <a:solidFill>
                  <a:prstClr val="black"/>
                </a:solidFill>
                <a:latin typeface="Candara"/>
                <a:ea typeface="+mn-ea"/>
              </a:rPr>
              <a:t>HF </a:t>
            </a:r>
            <a:r>
              <a:rPr lang="en-US" sz="2400" dirty="0">
                <a:solidFill>
                  <a:prstClr val="black"/>
                </a:solidFill>
                <a:latin typeface="Candara"/>
                <a:ea typeface="+mn-ea"/>
              </a:rPr>
              <a:t>will have EF&gt;40%</a:t>
            </a:r>
          </a:p>
        </p:txBody>
      </p:sp>
    </p:spTree>
    <p:extLst>
      <p:ext uri="{BB962C8B-B14F-4D97-AF65-F5344CB8AC3E}">
        <p14:creationId xmlns:p14="http://schemas.microsoft.com/office/powerpoint/2010/main" val="1685331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905000"/>
            <a:ext cx="8486130" cy="3916363"/>
          </a:xfrm>
          <a:pattFill prst="pct5">
            <a:fgClr>
              <a:schemeClr val="bg1"/>
            </a:fgClr>
            <a:bgClr>
              <a:schemeClr val="bg1"/>
            </a:bgClr>
          </a:pattFill>
        </p:spPr>
        <p:txBody>
          <a:bodyPr>
            <a:noAutofit/>
          </a:bodyPr>
          <a:lstStyle/>
          <a:p>
            <a:pPr>
              <a:buFont typeface="Wingdings" charset="2"/>
              <a:buChar char="ü"/>
            </a:pPr>
            <a:r>
              <a:rPr lang="en-US" sz="3200" dirty="0" smtClean="0"/>
              <a:t>Dyspnea and/or </a:t>
            </a:r>
            <a:r>
              <a:rPr lang="en-US" sz="3200" dirty="0"/>
              <a:t>exercise intolerance due to underlying cardiac problem </a:t>
            </a:r>
            <a:endParaRPr lang="en-US" sz="3200" dirty="0" smtClean="0"/>
          </a:p>
          <a:p>
            <a:pPr>
              <a:buFont typeface="Wingdings" charset="2"/>
              <a:buChar char="ü"/>
            </a:pPr>
            <a:r>
              <a:rPr lang="en-US" sz="3200" dirty="0" smtClean="0"/>
              <a:t>No or minimal overt </a:t>
            </a:r>
            <a:r>
              <a:rPr lang="en-US" sz="3200" dirty="0"/>
              <a:t>volume </a:t>
            </a:r>
            <a:r>
              <a:rPr lang="en-US" sz="3200" dirty="0" smtClean="0"/>
              <a:t>overload</a:t>
            </a:r>
          </a:p>
          <a:p>
            <a:pPr>
              <a:buFont typeface="Wingdings" charset="2"/>
              <a:buChar char="ü"/>
            </a:pPr>
            <a:r>
              <a:rPr lang="en-US" sz="3200" dirty="0" smtClean="0"/>
              <a:t>Majority have a normal or near-normal LVEF</a:t>
            </a:r>
          </a:p>
          <a:p>
            <a:pPr>
              <a:buFont typeface="Wingdings" charset="2"/>
              <a:buChar char="ü"/>
            </a:pPr>
            <a:r>
              <a:rPr lang="en-US" sz="3200" dirty="0" smtClean="0"/>
              <a:t>May have a normal BNP</a:t>
            </a:r>
          </a:p>
          <a:p>
            <a:pPr>
              <a:buFont typeface="Wingdings" charset="2"/>
              <a:buChar char="ü"/>
            </a:pPr>
            <a:r>
              <a:rPr lang="en-US" sz="3200" dirty="0" smtClean="0"/>
              <a:t>Elevated LV filling pressure at rest or with volume loading, hand-grip, or exercise</a:t>
            </a:r>
          </a:p>
          <a:p>
            <a:pPr>
              <a:buFont typeface="Wingdings" charset="2"/>
              <a:buChar char="ü"/>
            </a:pPr>
            <a:endParaRPr lang="en-US" sz="3200" dirty="0"/>
          </a:p>
        </p:txBody>
      </p:sp>
      <p:sp>
        <p:nvSpPr>
          <p:cNvPr id="3" name="Title 2"/>
          <p:cNvSpPr>
            <a:spLocks noGrp="1"/>
          </p:cNvSpPr>
          <p:nvPr>
            <p:ph type="title"/>
          </p:nvPr>
        </p:nvSpPr>
        <p:spPr/>
        <p:txBody>
          <a:bodyPr>
            <a:normAutofit/>
          </a:bodyPr>
          <a:lstStyle/>
          <a:p>
            <a:r>
              <a:rPr lang="en-US" sz="5400" b="1" dirty="0" smtClean="0">
                <a:solidFill>
                  <a:srgbClr val="000000"/>
                </a:solidFill>
              </a:rPr>
              <a:t>What is early HF?</a:t>
            </a:r>
            <a:endParaRPr lang="en-US" sz="5400" b="1" dirty="0">
              <a:solidFill>
                <a:srgbClr val="00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0"/>
            <a:ext cx="9525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4"/>
          <p:cNvSpPr txBox="1">
            <a:spLocks noChangeArrowheads="1"/>
          </p:cNvSpPr>
          <p:nvPr/>
        </p:nvSpPr>
        <p:spPr bwMode="auto">
          <a:xfrm>
            <a:off x="665450" y="5946290"/>
            <a:ext cx="8474075" cy="1200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0"/>
              </a:defRPr>
            </a:lvl9pPr>
          </a:lstStyle>
          <a:p>
            <a:pPr algn="r" eaLnBrk="1" hangingPunct="1"/>
            <a:r>
              <a:rPr lang="en-US" sz="1800" b="1" dirty="0" smtClean="0">
                <a:solidFill>
                  <a:srgbClr val="000000"/>
                </a:solidFill>
                <a:latin typeface="Arial Narrow" charset="0"/>
                <a:sym typeface="Wingdings" charset="0"/>
              </a:rPr>
              <a:t>Borlaug BA, et al. </a:t>
            </a:r>
            <a:r>
              <a:rPr lang="en-US" sz="1800" b="1" i="1" dirty="0" err="1" smtClean="0">
                <a:solidFill>
                  <a:srgbClr val="000000"/>
                </a:solidFill>
                <a:latin typeface="Arial Narrow" charset="0"/>
                <a:sym typeface="Wingdings" charset="0"/>
              </a:rPr>
              <a:t>Circ</a:t>
            </a:r>
            <a:r>
              <a:rPr lang="en-US" sz="1800" b="1" i="1" dirty="0" smtClean="0">
                <a:solidFill>
                  <a:srgbClr val="000000"/>
                </a:solidFill>
                <a:latin typeface="Arial Narrow" charset="0"/>
                <a:sym typeface="Wingdings" charset="0"/>
              </a:rPr>
              <a:t> Heart Fail </a:t>
            </a:r>
            <a:r>
              <a:rPr lang="en-US" sz="1800" b="1" dirty="0" smtClean="0">
                <a:solidFill>
                  <a:srgbClr val="000000"/>
                </a:solidFill>
                <a:latin typeface="Arial Narrow" charset="0"/>
                <a:sym typeface="Wingdings" charset="0"/>
              </a:rPr>
              <a:t>2010</a:t>
            </a:r>
          </a:p>
          <a:p>
            <a:pPr algn="r" eaLnBrk="1" hangingPunct="1"/>
            <a:r>
              <a:rPr lang="en-US" sz="1800" b="1" dirty="0" err="1" smtClean="0">
                <a:solidFill>
                  <a:srgbClr val="000000"/>
                </a:solidFill>
                <a:latin typeface="Arial Narrow" charset="0"/>
                <a:sym typeface="Wingdings" charset="0"/>
              </a:rPr>
              <a:t>Penicka</a:t>
            </a:r>
            <a:r>
              <a:rPr lang="en-US" sz="1800" b="1" dirty="0" smtClean="0">
                <a:solidFill>
                  <a:srgbClr val="000000"/>
                </a:solidFill>
                <a:latin typeface="Arial Narrow" charset="0"/>
                <a:sym typeface="Wingdings" charset="0"/>
              </a:rPr>
              <a:t> M, et al. </a:t>
            </a:r>
            <a:r>
              <a:rPr lang="en-US" sz="1800" b="1" i="1" dirty="0" smtClean="0">
                <a:solidFill>
                  <a:srgbClr val="000000"/>
                </a:solidFill>
                <a:latin typeface="Arial Narrow" charset="0"/>
                <a:sym typeface="Wingdings" charset="0"/>
              </a:rPr>
              <a:t>JACC</a:t>
            </a:r>
            <a:r>
              <a:rPr lang="en-US" sz="1800" b="1" dirty="0" smtClean="0">
                <a:solidFill>
                  <a:srgbClr val="000000"/>
                </a:solidFill>
                <a:latin typeface="Arial Narrow" charset="0"/>
                <a:sym typeface="Wingdings" charset="0"/>
              </a:rPr>
              <a:t> 2010</a:t>
            </a:r>
          </a:p>
          <a:p>
            <a:pPr algn="r" eaLnBrk="1" hangingPunct="1"/>
            <a:r>
              <a:rPr lang="en-US" sz="1800" b="1" dirty="0" smtClean="0">
                <a:solidFill>
                  <a:srgbClr val="000000"/>
                </a:solidFill>
                <a:latin typeface="Arial Narrow" charset="0"/>
                <a:sym typeface="Wingdings" charset="0"/>
              </a:rPr>
              <a:t>Shah SJ. </a:t>
            </a:r>
            <a:r>
              <a:rPr lang="en-US" sz="1800" b="1" i="1" dirty="0" smtClean="0">
                <a:solidFill>
                  <a:srgbClr val="000000"/>
                </a:solidFill>
                <a:latin typeface="Arial Narrow" charset="0"/>
                <a:sym typeface="Wingdings" charset="0"/>
              </a:rPr>
              <a:t>JACC</a:t>
            </a:r>
            <a:r>
              <a:rPr lang="en-US" sz="1800" b="1" dirty="0" smtClean="0">
                <a:solidFill>
                  <a:srgbClr val="000000"/>
                </a:solidFill>
                <a:latin typeface="Arial Narrow" charset="0"/>
                <a:sym typeface="Wingdings" charset="0"/>
              </a:rPr>
              <a:t> 2013</a:t>
            </a:r>
          </a:p>
          <a:p>
            <a:pPr algn="r" eaLnBrk="1" hangingPunct="1"/>
            <a:endParaRPr lang="en-US" sz="1800" b="1" dirty="0" smtClean="0">
              <a:solidFill>
                <a:srgbClr val="000000"/>
              </a:solidFill>
              <a:latin typeface="Arial Narrow" charset="0"/>
              <a:sym typeface="Wingdings" charset="0"/>
            </a:endParaRPr>
          </a:p>
        </p:txBody>
      </p:sp>
    </p:spTree>
    <p:extLst>
      <p:ext uri="{BB962C8B-B14F-4D97-AF65-F5344CB8AC3E}">
        <p14:creationId xmlns:p14="http://schemas.microsoft.com/office/powerpoint/2010/main" val="217242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905000"/>
            <a:ext cx="8486130" cy="3916363"/>
          </a:xfrm>
          <a:pattFill prst="pct5">
            <a:fgClr>
              <a:schemeClr val="bg1"/>
            </a:fgClr>
            <a:bgClr>
              <a:schemeClr val="bg1"/>
            </a:bgClr>
          </a:pattFill>
        </p:spPr>
        <p:txBody>
          <a:bodyPr>
            <a:noAutofit/>
          </a:bodyPr>
          <a:lstStyle/>
          <a:p>
            <a:pPr>
              <a:buFont typeface="Wingdings" charset="2"/>
              <a:buChar char="ü"/>
            </a:pPr>
            <a:r>
              <a:rPr lang="en-US" sz="2800" dirty="0" smtClean="0"/>
              <a:t>28% of MESA </a:t>
            </a:r>
            <a:r>
              <a:rPr lang="en-US" sz="2800" dirty="0" err="1" smtClean="0"/>
              <a:t>ppt’s</a:t>
            </a:r>
            <a:r>
              <a:rPr lang="en-US" sz="2800" dirty="0" smtClean="0"/>
              <a:t> reported pedal edema at baseline</a:t>
            </a:r>
          </a:p>
          <a:p>
            <a:pPr>
              <a:buFont typeface="Wingdings" charset="2"/>
              <a:buChar char="ü"/>
            </a:pPr>
            <a:r>
              <a:rPr lang="en-US" sz="2800" dirty="0" smtClean="0"/>
              <a:t>Pedal edema not associated with LV or RV systolic dysfunction on cardiac MRI</a:t>
            </a:r>
          </a:p>
          <a:p>
            <a:pPr>
              <a:buFont typeface="Wingdings" charset="2"/>
              <a:buChar char="ü"/>
            </a:pPr>
            <a:r>
              <a:rPr lang="en-US" sz="2800" dirty="0" smtClean="0"/>
              <a:t>Pedal edema was associated with: </a:t>
            </a:r>
          </a:p>
          <a:p>
            <a:pPr lvl="1">
              <a:buFont typeface="Arial"/>
              <a:buChar char="•"/>
            </a:pPr>
            <a:r>
              <a:rPr lang="en-US" sz="2800" dirty="0" smtClean="0"/>
              <a:t>Orthopnea (OR 1.66 [95% CI 1.30-2.12])</a:t>
            </a:r>
          </a:p>
          <a:p>
            <a:pPr lvl="1">
              <a:buFont typeface="Arial"/>
              <a:buChar char="•"/>
            </a:pPr>
            <a:r>
              <a:rPr lang="en-US" sz="2800" dirty="0" smtClean="0"/>
              <a:t>PND (OR 1.95 [95% CI 1.21-2.68])</a:t>
            </a:r>
          </a:p>
          <a:p>
            <a:pPr lvl="1">
              <a:buFont typeface="Arial"/>
              <a:buChar char="•"/>
            </a:pPr>
            <a:r>
              <a:rPr lang="en-US" sz="2800" dirty="0" smtClean="0"/>
              <a:t>Elevated </a:t>
            </a:r>
            <a:r>
              <a:rPr lang="en-US" sz="2800" dirty="0" err="1" smtClean="0"/>
              <a:t>NTproBNP</a:t>
            </a:r>
            <a:r>
              <a:rPr lang="en-US" sz="2800" dirty="0" smtClean="0"/>
              <a:t> (OR 1.80 [95% CI 1.21-2.68])</a:t>
            </a:r>
          </a:p>
          <a:p>
            <a:pPr lvl="1">
              <a:buFont typeface="Arial"/>
              <a:buChar char="•"/>
            </a:pPr>
            <a:r>
              <a:rPr lang="en-US" sz="2800" dirty="0" smtClean="0"/>
              <a:t>Incident HF (adj. HR 1.43 [95% CI 1.02-1.99])</a:t>
            </a:r>
          </a:p>
          <a:p>
            <a:pPr>
              <a:buFont typeface="Wingdings" charset="2"/>
              <a:buChar char="ü"/>
            </a:pPr>
            <a:endParaRPr lang="en-US" sz="2800" dirty="0"/>
          </a:p>
        </p:txBody>
      </p:sp>
      <p:sp>
        <p:nvSpPr>
          <p:cNvPr id="3" name="Title 2"/>
          <p:cNvSpPr>
            <a:spLocks noGrp="1"/>
          </p:cNvSpPr>
          <p:nvPr>
            <p:ph type="title"/>
          </p:nvPr>
        </p:nvSpPr>
        <p:spPr>
          <a:xfrm>
            <a:off x="0" y="338328"/>
            <a:ext cx="9144000" cy="1252728"/>
          </a:xfrm>
        </p:spPr>
        <p:txBody>
          <a:bodyPr>
            <a:noAutofit/>
          </a:bodyPr>
          <a:lstStyle/>
          <a:p>
            <a:r>
              <a:rPr lang="en-US" b="1" dirty="0" smtClean="0">
                <a:solidFill>
                  <a:srgbClr val="000000"/>
                </a:solidFill>
              </a:rPr>
              <a:t>How common is early HF in MESA?</a:t>
            </a:r>
            <a:endParaRPr lang="en-US" b="1" dirty="0">
              <a:solidFill>
                <a:srgbClr val="00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0"/>
            <a:ext cx="9525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4"/>
          <p:cNvSpPr txBox="1">
            <a:spLocks noChangeArrowheads="1"/>
          </p:cNvSpPr>
          <p:nvPr/>
        </p:nvSpPr>
        <p:spPr bwMode="auto">
          <a:xfrm>
            <a:off x="665450" y="6474729"/>
            <a:ext cx="8474075"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ＭＳ Ｐゴシック" charset="0"/>
              </a:defRPr>
            </a:lvl9pPr>
          </a:lstStyle>
          <a:p>
            <a:pPr algn="r" eaLnBrk="1" hangingPunct="1"/>
            <a:r>
              <a:rPr lang="en-US" sz="1800" b="1" dirty="0" err="1" smtClean="0">
                <a:solidFill>
                  <a:srgbClr val="000000"/>
                </a:solidFill>
                <a:latin typeface="Arial Narrow" charset="0"/>
                <a:sym typeface="Wingdings" charset="0"/>
              </a:rPr>
              <a:t>Yeboah</a:t>
            </a:r>
            <a:r>
              <a:rPr lang="en-US" sz="1800" b="1" dirty="0" smtClean="0">
                <a:solidFill>
                  <a:srgbClr val="000000"/>
                </a:solidFill>
                <a:latin typeface="Arial Narrow" charset="0"/>
                <a:sym typeface="Wingdings" charset="0"/>
              </a:rPr>
              <a:t> J, et al. (unpublished data)</a:t>
            </a:r>
          </a:p>
        </p:txBody>
      </p:sp>
    </p:spTree>
    <p:extLst>
      <p:ext uri="{BB962C8B-B14F-4D97-AF65-F5344CB8AC3E}">
        <p14:creationId xmlns:p14="http://schemas.microsoft.com/office/powerpoint/2010/main" val="1661867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400" b="1" dirty="0" smtClean="0">
                <a:solidFill>
                  <a:srgbClr val="000000"/>
                </a:solidFill>
              </a:rPr>
              <a:t>RATIONALE</a:t>
            </a:r>
            <a:endParaRPr lang="en-US" sz="5400" b="1" dirty="0">
              <a:solidFill>
                <a:srgbClr val="00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276975"/>
            <a:ext cx="9525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1"/>
          <p:cNvSpPr txBox="1">
            <a:spLocks/>
          </p:cNvSpPr>
          <p:nvPr/>
        </p:nvSpPr>
        <p:spPr>
          <a:xfrm>
            <a:off x="228600" y="1676400"/>
            <a:ext cx="8733205" cy="4267200"/>
          </a:xfrm>
          <a:prstGeom prst="rect">
            <a:avLst/>
          </a:prstGeom>
          <a:pattFill prst="pct5">
            <a:fgClr>
              <a:schemeClr val="bg1"/>
            </a:fgClr>
            <a:bgClr>
              <a:schemeClr val="bg1"/>
            </a:bgClr>
          </a:pattFill>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fontAlgn="auto">
              <a:spcBef>
                <a:spcPts val="0"/>
              </a:spcBef>
              <a:spcAft>
                <a:spcPts val="0"/>
              </a:spcAft>
              <a:buClr>
                <a:srgbClr val="31B6FD"/>
              </a:buClr>
            </a:pPr>
            <a:r>
              <a:rPr lang="en-US" sz="3200" b="1" dirty="0" smtClean="0">
                <a:solidFill>
                  <a:srgbClr val="073E87"/>
                </a:solidFill>
                <a:latin typeface="Candara"/>
              </a:rPr>
              <a:t>This project addresses research </a:t>
            </a:r>
            <a:r>
              <a:rPr lang="en-US" sz="3200" b="1" dirty="0">
                <a:solidFill>
                  <a:srgbClr val="073E87"/>
                </a:solidFill>
                <a:latin typeface="Candara"/>
              </a:rPr>
              <a:t>gaps identified by 2011 NHLBI Working Group on HF </a:t>
            </a:r>
            <a:r>
              <a:rPr lang="en-US" sz="3200" b="1" dirty="0" smtClean="0">
                <a:solidFill>
                  <a:srgbClr val="073E87"/>
                </a:solidFill>
                <a:latin typeface="Candara"/>
              </a:rPr>
              <a:t>Prevention:</a:t>
            </a:r>
          </a:p>
          <a:p>
            <a:pPr lvl="1" fontAlgn="auto">
              <a:spcAft>
                <a:spcPts val="0"/>
              </a:spcAft>
              <a:buClr>
                <a:srgbClr val="31B6FD"/>
              </a:buClr>
              <a:buFont typeface="Wingdings" charset="2"/>
              <a:buChar char="ü"/>
            </a:pPr>
            <a:r>
              <a:rPr lang="en-US" sz="2800" dirty="0" smtClean="0">
                <a:solidFill>
                  <a:srgbClr val="073E87"/>
                </a:solidFill>
                <a:latin typeface="Candara"/>
              </a:rPr>
              <a:t>Determine the </a:t>
            </a:r>
            <a:r>
              <a:rPr lang="en-US" sz="2800" dirty="0">
                <a:solidFill>
                  <a:srgbClr val="073E87"/>
                </a:solidFill>
                <a:latin typeface="Candara"/>
              </a:rPr>
              <a:t>prevalence of early HF (i.e., transition from risk factors to HF</a:t>
            </a:r>
            <a:r>
              <a:rPr lang="en-US" sz="2800" dirty="0" smtClean="0">
                <a:solidFill>
                  <a:srgbClr val="073E87"/>
                </a:solidFill>
                <a:latin typeface="Candara"/>
              </a:rPr>
              <a:t>)</a:t>
            </a:r>
            <a:endParaRPr lang="en-US" sz="2800" dirty="0">
              <a:solidFill>
                <a:srgbClr val="073E87"/>
              </a:solidFill>
              <a:latin typeface="Candara"/>
            </a:endParaRPr>
          </a:p>
          <a:p>
            <a:pPr lvl="1" fontAlgn="auto">
              <a:spcAft>
                <a:spcPts val="0"/>
              </a:spcAft>
              <a:buClr>
                <a:srgbClr val="31B6FD"/>
              </a:buClr>
              <a:buFont typeface="Wingdings" charset="2"/>
              <a:buChar char="ü"/>
            </a:pPr>
            <a:r>
              <a:rPr lang="en-US" sz="2800" dirty="0" smtClean="0">
                <a:solidFill>
                  <a:srgbClr val="073E87"/>
                </a:solidFill>
                <a:latin typeface="Candara"/>
              </a:rPr>
              <a:t>Elucidate </a:t>
            </a:r>
            <a:r>
              <a:rPr lang="en-US" sz="2800" dirty="0">
                <a:solidFill>
                  <a:srgbClr val="073E87"/>
                </a:solidFill>
                <a:latin typeface="Candara"/>
              </a:rPr>
              <a:t>the pathophysiology of </a:t>
            </a:r>
            <a:r>
              <a:rPr lang="en-US" sz="2800" dirty="0" smtClean="0">
                <a:solidFill>
                  <a:srgbClr val="073E87"/>
                </a:solidFill>
                <a:latin typeface="Candara"/>
              </a:rPr>
              <a:t>early HF</a:t>
            </a:r>
            <a:r>
              <a:rPr lang="en-US" sz="2800" dirty="0">
                <a:solidFill>
                  <a:srgbClr val="073E87"/>
                </a:solidFill>
                <a:latin typeface="Candara"/>
              </a:rPr>
              <a:t>, particularly </a:t>
            </a:r>
            <a:r>
              <a:rPr lang="en-US" sz="2800" dirty="0" smtClean="0">
                <a:solidFill>
                  <a:srgbClr val="073E87"/>
                </a:solidFill>
                <a:latin typeface="Candara"/>
              </a:rPr>
              <a:t>HFpEF</a:t>
            </a:r>
          </a:p>
          <a:p>
            <a:pPr lvl="1" fontAlgn="auto">
              <a:spcAft>
                <a:spcPts val="0"/>
              </a:spcAft>
              <a:buClr>
                <a:srgbClr val="31B6FD"/>
              </a:buClr>
              <a:buFont typeface="Wingdings" charset="2"/>
              <a:buChar char="ü"/>
            </a:pPr>
            <a:r>
              <a:rPr lang="en-US" sz="2800" dirty="0">
                <a:solidFill>
                  <a:srgbClr val="073E87"/>
                </a:solidFill>
                <a:latin typeface="Candara"/>
              </a:rPr>
              <a:t>D</a:t>
            </a:r>
            <a:r>
              <a:rPr lang="en-US" sz="2800" dirty="0" smtClean="0">
                <a:solidFill>
                  <a:srgbClr val="073E87"/>
                </a:solidFill>
                <a:latin typeface="Candara"/>
              </a:rPr>
              <a:t>elineate </a:t>
            </a:r>
            <a:r>
              <a:rPr lang="en-US" sz="2800" dirty="0">
                <a:solidFill>
                  <a:srgbClr val="073E87"/>
                </a:solidFill>
                <a:latin typeface="Candara"/>
              </a:rPr>
              <a:t>the key antecedent risk factors </a:t>
            </a:r>
            <a:r>
              <a:rPr lang="en-US" sz="2800" dirty="0" smtClean="0">
                <a:solidFill>
                  <a:srgbClr val="073E87"/>
                </a:solidFill>
                <a:latin typeface="Candara"/>
              </a:rPr>
              <a:t>and risk factor patterns associated </a:t>
            </a:r>
            <a:r>
              <a:rPr lang="en-US" sz="2800" dirty="0">
                <a:solidFill>
                  <a:srgbClr val="073E87"/>
                </a:solidFill>
                <a:latin typeface="Candara"/>
              </a:rPr>
              <a:t>with the transition from Stage B to Stage C HF </a:t>
            </a:r>
            <a:endParaRPr lang="en-US" sz="2800" dirty="0" smtClean="0">
              <a:solidFill>
                <a:srgbClr val="073E87"/>
              </a:solidFill>
              <a:latin typeface="Candara"/>
            </a:endParaRPr>
          </a:p>
        </p:txBody>
      </p:sp>
    </p:spTree>
    <p:extLst>
      <p:ext uri="{BB962C8B-B14F-4D97-AF65-F5344CB8AC3E}">
        <p14:creationId xmlns:p14="http://schemas.microsoft.com/office/powerpoint/2010/main" val="2724158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7777" y="2230891"/>
            <a:ext cx="8458200" cy="3124200"/>
          </a:xfrm>
        </p:spPr>
        <p:txBody>
          <a:bodyPr>
            <a:normAutofit/>
          </a:bodyPr>
          <a:lstStyle/>
          <a:p>
            <a:r>
              <a:rPr lang="en-US" sz="3200" dirty="0" smtClean="0"/>
              <a:t>To determine the prevalence/subtype </a:t>
            </a:r>
            <a:r>
              <a:rPr lang="en-US" sz="3200" dirty="0"/>
              <a:t>of early HF by assessing functional </a:t>
            </a:r>
            <a:r>
              <a:rPr lang="en-US" sz="3200" dirty="0" smtClean="0"/>
              <a:t>status (6MWT), physical activity (survey), symptoms</a:t>
            </a:r>
            <a:r>
              <a:rPr lang="en-US" sz="3200" dirty="0"/>
              <a:t>, </a:t>
            </a:r>
            <a:r>
              <a:rPr lang="en-US" sz="3200" dirty="0" err="1"/>
              <a:t>NTproBNP</a:t>
            </a:r>
            <a:r>
              <a:rPr lang="en-US" sz="3200" dirty="0"/>
              <a:t>, echocardiography, arterial </a:t>
            </a:r>
            <a:r>
              <a:rPr lang="en-US" sz="3200" dirty="0" smtClean="0"/>
              <a:t>stiffness measures, </a:t>
            </a:r>
            <a:r>
              <a:rPr lang="en-US" sz="3200" dirty="0"/>
              <a:t>and in a </a:t>
            </a:r>
            <a:r>
              <a:rPr lang="en-US" sz="3200" dirty="0" smtClean="0"/>
              <a:t>Wake Forest sub-sample</a:t>
            </a:r>
            <a:r>
              <a:rPr lang="en-US" sz="3200" dirty="0"/>
              <a:t>, cardiopulmonary exercise testing. </a:t>
            </a:r>
            <a:endParaRPr lang="en-US" sz="3200" dirty="0" smtClean="0"/>
          </a:p>
        </p:txBody>
      </p:sp>
      <p:sp>
        <p:nvSpPr>
          <p:cNvPr id="3" name="Title 2"/>
          <p:cNvSpPr>
            <a:spLocks noGrp="1"/>
          </p:cNvSpPr>
          <p:nvPr>
            <p:ph type="title"/>
          </p:nvPr>
        </p:nvSpPr>
        <p:spPr/>
        <p:txBody>
          <a:bodyPr>
            <a:noAutofit/>
          </a:bodyPr>
          <a:lstStyle/>
          <a:p>
            <a:r>
              <a:rPr lang="en-US" sz="4000" b="1" dirty="0" smtClean="0">
                <a:solidFill>
                  <a:srgbClr val="000000"/>
                </a:solidFill>
              </a:rPr>
              <a:t>AIM 1 </a:t>
            </a:r>
            <a:br>
              <a:rPr lang="en-US" sz="4000" b="1" dirty="0" smtClean="0">
                <a:solidFill>
                  <a:srgbClr val="000000"/>
                </a:solidFill>
              </a:rPr>
            </a:br>
            <a:r>
              <a:rPr lang="en-US" sz="4000" b="1" i="1" dirty="0" smtClean="0">
                <a:solidFill>
                  <a:srgbClr val="000000"/>
                </a:solidFill>
                <a:latin typeface="Arial" pitchFamily="34" charset="0"/>
              </a:rPr>
              <a:t>Prevalence</a:t>
            </a:r>
            <a:r>
              <a:rPr lang="en-US" sz="4000" b="1" dirty="0" smtClean="0">
                <a:solidFill>
                  <a:srgbClr val="000000"/>
                </a:solidFill>
                <a:latin typeface="Arial" pitchFamily="34" charset="0"/>
              </a:rPr>
              <a:t> of </a:t>
            </a:r>
            <a:r>
              <a:rPr lang="en-US" sz="4000" b="1" dirty="0">
                <a:solidFill>
                  <a:srgbClr val="000000"/>
                </a:solidFill>
                <a:latin typeface="Arial" pitchFamily="34" charset="0"/>
              </a:rPr>
              <a:t>early HF</a:t>
            </a:r>
            <a:endParaRPr lang="en-US" sz="4000" b="1" dirty="0">
              <a:solidFill>
                <a:srgbClr val="00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0"/>
            <a:ext cx="9525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4660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p:cNvSpPr txBox="1">
            <a:spLocks/>
          </p:cNvSpPr>
          <p:nvPr/>
        </p:nvSpPr>
        <p:spPr>
          <a:xfrm>
            <a:off x="690856" y="367256"/>
            <a:ext cx="7798603" cy="1403958"/>
          </a:xfrm>
          <a:prstGeom prst="rect">
            <a:avLst/>
          </a:prstGeom>
        </p:spPr>
        <p:txBody>
          <a:bodyPr lIns="91440" tIns="45720" rIns="91440" bIns="45720"/>
          <a:lstStyle>
            <a:lvl1pPr marL="342900" indent="-342900" algn="l" rtl="0" eaLnBrk="0" fontAlgn="base" hangingPunct="0">
              <a:spcBef>
                <a:spcPct val="20000"/>
              </a:spcBef>
              <a:spcAft>
                <a:spcPct val="0"/>
              </a:spcAft>
              <a:buChar char="•"/>
              <a:defRPr sz="32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108" charset="0"/>
              <a:buChar char="»"/>
              <a:defRPr sz="2800">
                <a:solidFill>
                  <a:srgbClr val="FFFF99"/>
                </a:solidFill>
                <a:latin typeface="+mn-lt"/>
                <a:ea typeface="ＭＳ Ｐゴシック" pitchFamily="-108" charset="-128"/>
              </a:defRPr>
            </a:lvl2pPr>
            <a:lvl3pPr marL="1143000" indent="-228600" algn="l" rtl="0" eaLnBrk="0" fontAlgn="base" hangingPunct="0">
              <a:spcBef>
                <a:spcPct val="20000"/>
              </a:spcBef>
              <a:spcAft>
                <a:spcPct val="0"/>
              </a:spcAft>
              <a:buFont typeface="Trebuchet MS" pitchFamily="-108" charset="0"/>
              <a:buChar char="—"/>
              <a:defRPr sz="2400">
                <a:solidFill>
                  <a:srgbClr val="FFFF99"/>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rgbClr val="FFFF99"/>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rgbClr val="FFFF99"/>
                </a:solidFill>
                <a:latin typeface="+mn-lt"/>
                <a:ea typeface="ＭＳ Ｐゴシック" pitchFamily="-108" charset="-128"/>
              </a:defRPr>
            </a:lvl5pPr>
            <a:lvl6pPr marL="2514600" indent="-228600" algn="l" rtl="0" fontAlgn="base">
              <a:spcBef>
                <a:spcPct val="20000"/>
              </a:spcBef>
              <a:spcAft>
                <a:spcPct val="0"/>
              </a:spcAft>
              <a:buChar char="»"/>
              <a:defRPr sz="2000">
                <a:solidFill>
                  <a:srgbClr val="FFFF99"/>
                </a:solidFill>
                <a:latin typeface="+mn-lt"/>
              </a:defRPr>
            </a:lvl6pPr>
            <a:lvl7pPr marL="2971800" indent="-228600" algn="l" rtl="0" fontAlgn="base">
              <a:spcBef>
                <a:spcPct val="20000"/>
              </a:spcBef>
              <a:spcAft>
                <a:spcPct val="0"/>
              </a:spcAft>
              <a:buChar char="»"/>
              <a:defRPr sz="2000">
                <a:solidFill>
                  <a:srgbClr val="FFFF99"/>
                </a:solidFill>
                <a:latin typeface="+mn-lt"/>
              </a:defRPr>
            </a:lvl7pPr>
            <a:lvl8pPr marL="3429000" indent="-228600" algn="l" rtl="0" fontAlgn="base">
              <a:spcBef>
                <a:spcPct val="20000"/>
              </a:spcBef>
              <a:spcAft>
                <a:spcPct val="0"/>
              </a:spcAft>
              <a:buChar char="»"/>
              <a:defRPr sz="2000">
                <a:solidFill>
                  <a:srgbClr val="FFFF99"/>
                </a:solidFill>
                <a:latin typeface="+mn-lt"/>
              </a:defRPr>
            </a:lvl8pPr>
            <a:lvl9pPr marL="3886200" indent="-228600" algn="l" rtl="0" fontAlgn="base">
              <a:spcBef>
                <a:spcPct val="20000"/>
              </a:spcBef>
              <a:spcAft>
                <a:spcPct val="0"/>
              </a:spcAft>
              <a:buChar char="»"/>
              <a:defRPr sz="2000">
                <a:solidFill>
                  <a:srgbClr val="FFFF99"/>
                </a:solidFill>
                <a:latin typeface="+mn-lt"/>
              </a:defRPr>
            </a:lvl9pPr>
          </a:lstStyle>
          <a:p>
            <a:pPr marL="0" indent="0" algn="ctr">
              <a:buFontTx/>
              <a:buNone/>
            </a:pPr>
            <a:r>
              <a:rPr lang="en-US" sz="2400" b="1" i="1" dirty="0" smtClean="0">
                <a:solidFill>
                  <a:srgbClr val="0000FF"/>
                </a:solidFill>
                <a:latin typeface="Arial" pitchFamily="34" charset="0"/>
                <a:cs typeface="Arial" pitchFamily="34" charset="0"/>
              </a:rPr>
              <a:t>CLINICAL, SYMPTOMATIC HF IS A SPECTRUM</a:t>
            </a:r>
            <a:endParaRPr lang="en-US" sz="2400" b="1" dirty="0" smtClean="0">
              <a:solidFill>
                <a:srgbClr val="0000FF"/>
              </a:solidFill>
              <a:latin typeface="Arial" pitchFamily="34" charset="0"/>
              <a:cs typeface="Arial" pitchFamily="34" charset="0"/>
            </a:endParaRPr>
          </a:p>
          <a:p>
            <a:pPr marL="0" indent="0" algn="ctr">
              <a:buFontTx/>
              <a:buNone/>
            </a:pPr>
            <a:r>
              <a:rPr lang="en-US" sz="2300" dirty="0" smtClean="0">
                <a:solidFill>
                  <a:srgbClr val="0000FF"/>
                </a:solidFill>
                <a:latin typeface="Arial" pitchFamily="34" charset="0"/>
                <a:cs typeface="Arial" pitchFamily="34" charset="0"/>
              </a:rPr>
              <a:t>Depends on: (1) type of clinical presentation; (2) MD threshold to hospitalize the patient vs. outpatient treatment</a:t>
            </a:r>
            <a:endParaRPr lang="en-US" sz="2300" dirty="0">
              <a:solidFill>
                <a:srgbClr val="0000FF"/>
              </a:solidFill>
              <a:latin typeface="Arial" pitchFamily="34" charset="0"/>
              <a:cs typeface="Arial" pitchFamily="34" charset="0"/>
            </a:endParaRPr>
          </a:p>
        </p:txBody>
      </p:sp>
      <p:sp>
        <p:nvSpPr>
          <p:cNvPr id="23" name="TextBox 22"/>
          <p:cNvSpPr txBox="1"/>
          <p:nvPr/>
        </p:nvSpPr>
        <p:spPr>
          <a:xfrm>
            <a:off x="300631" y="1910375"/>
            <a:ext cx="2482797" cy="2031325"/>
          </a:xfrm>
          <a:prstGeom prst="rect">
            <a:avLst/>
          </a:prstGeom>
          <a:noFill/>
          <a:ln>
            <a:solidFill>
              <a:schemeClr val="tx1"/>
            </a:solidFill>
          </a:ln>
        </p:spPr>
        <p:txBody>
          <a:bodyPr wrap="square" rtlCol="0">
            <a:spAutoFit/>
          </a:bodyPr>
          <a:lstStyle/>
          <a:p>
            <a:pPr algn="ctr" defTabSz="457200" fontAlgn="auto">
              <a:spcBef>
                <a:spcPts val="0"/>
              </a:spcBef>
              <a:spcAft>
                <a:spcPts val="0"/>
              </a:spcAft>
            </a:pPr>
            <a:r>
              <a:rPr lang="en-US" b="1" u="sng" dirty="0" smtClean="0">
                <a:solidFill>
                  <a:prstClr val="black"/>
                </a:solidFill>
                <a:latin typeface="Arial"/>
                <a:ea typeface="+mn-ea"/>
                <a:cs typeface="Arial"/>
              </a:rPr>
              <a:t>OUTPATIENT</a:t>
            </a:r>
          </a:p>
          <a:p>
            <a:pPr algn="ctr" defTabSz="457200" fontAlgn="auto">
              <a:spcBef>
                <a:spcPts val="0"/>
              </a:spcBef>
              <a:spcAft>
                <a:spcPts val="0"/>
              </a:spcAft>
            </a:pPr>
            <a:r>
              <a:rPr lang="en-US" b="1" dirty="0" smtClean="0">
                <a:solidFill>
                  <a:prstClr val="black"/>
                </a:solidFill>
                <a:latin typeface="Arial"/>
                <a:ea typeface="+mn-ea"/>
                <a:cs typeface="Arial"/>
              </a:rPr>
              <a:t>Dyspnea on exertion </a:t>
            </a:r>
            <a:r>
              <a:rPr lang="en-US" dirty="0" smtClean="0">
                <a:solidFill>
                  <a:prstClr val="black"/>
                </a:solidFill>
                <a:latin typeface="Arial"/>
                <a:ea typeface="+mn-ea"/>
                <a:cs typeface="Arial"/>
              </a:rPr>
              <a:t>due to myocardial problem with evidence of </a:t>
            </a:r>
            <a:r>
              <a:rPr lang="en-US" dirty="0" smtClean="0">
                <a:solidFill>
                  <a:prstClr val="black"/>
                </a:solidFill>
                <a:latin typeface="Wingdings"/>
                <a:ea typeface="Wingdings"/>
                <a:cs typeface="Wingdings"/>
                <a:sym typeface="Wingdings"/>
              </a:rPr>
              <a:t></a:t>
            </a:r>
            <a:r>
              <a:rPr lang="en-US" dirty="0" smtClean="0">
                <a:solidFill>
                  <a:prstClr val="black"/>
                </a:solidFill>
                <a:latin typeface="Arial"/>
                <a:ea typeface="+mn-ea"/>
                <a:cs typeface="Arial"/>
              </a:rPr>
              <a:t>CO and/or </a:t>
            </a:r>
          </a:p>
          <a:p>
            <a:pPr algn="ctr" defTabSz="457200" fontAlgn="auto">
              <a:spcBef>
                <a:spcPts val="0"/>
              </a:spcBef>
              <a:spcAft>
                <a:spcPts val="0"/>
              </a:spcAft>
            </a:pPr>
            <a:r>
              <a:rPr lang="en-US" dirty="0" smtClean="0">
                <a:solidFill>
                  <a:prstClr val="black"/>
                </a:solidFill>
                <a:latin typeface="Wingdings"/>
                <a:ea typeface="Wingdings"/>
                <a:cs typeface="Wingdings"/>
                <a:sym typeface="Wingdings"/>
              </a:rPr>
              <a:t></a:t>
            </a:r>
            <a:r>
              <a:rPr lang="en-US" dirty="0" smtClean="0">
                <a:solidFill>
                  <a:prstClr val="black"/>
                </a:solidFill>
                <a:latin typeface="Arial"/>
                <a:ea typeface="+mn-ea"/>
                <a:cs typeface="Arial"/>
              </a:rPr>
              <a:t>PCWP at rest or with exertion</a:t>
            </a:r>
            <a:endParaRPr lang="en-US" dirty="0">
              <a:solidFill>
                <a:prstClr val="black"/>
              </a:solidFill>
              <a:latin typeface="Arial"/>
              <a:ea typeface="+mn-ea"/>
              <a:cs typeface="Arial"/>
            </a:endParaRPr>
          </a:p>
        </p:txBody>
      </p:sp>
      <p:sp>
        <p:nvSpPr>
          <p:cNvPr id="25" name="Right Arrow 24"/>
          <p:cNvSpPr/>
          <p:nvPr/>
        </p:nvSpPr>
        <p:spPr>
          <a:xfrm>
            <a:off x="2941416" y="2514600"/>
            <a:ext cx="3234318" cy="595577"/>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6" name="TextBox 25"/>
          <p:cNvSpPr txBox="1"/>
          <p:nvPr/>
        </p:nvSpPr>
        <p:spPr>
          <a:xfrm>
            <a:off x="3011000" y="2288241"/>
            <a:ext cx="2903785" cy="369332"/>
          </a:xfrm>
          <a:prstGeom prst="rect">
            <a:avLst/>
          </a:prstGeom>
          <a:noFill/>
          <a:ln>
            <a:noFill/>
          </a:ln>
        </p:spPr>
        <p:txBody>
          <a:bodyPr wrap="square" rtlCol="0">
            <a:spAutoFit/>
          </a:bodyPr>
          <a:lstStyle/>
          <a:p>
            <a:pPr algn="ctr" defTabSz="457200" fontAlgn="auto">
              <a:spcBef>
                <a:spcPts val="0"/>
              </a:spcBef>
              <a:spcAft>
                <a:spcPts val="0"/>
              </a:spcAft>
            </a:pPr>
            <a:r>
              <a:rPr lang="en-US" b="1" i="1" dirty="0" smtClean="0">
                <a:solidFill>
                  <a:srgbClr val="FF0000"/>
                </a:solidFill>
                <a:latin typeface="Arial"/>
                <a:ea typeface="+mn-ea"/>
                <a:cs typeface="Arial"/>
              </a:rPr>
              <a:t>CLINICAL SPECTRUM</a:t>
            </a:r>
            <a:endParaRPr lang="en-US" dirty="0">
              <a:solidFill>
                <a:srgbClr val="FF0000"/>
              </a:solidFill>
              <a:latin typeface="Arial"/>
              <a:ea typeface="+mn-ea"/>
              <a:cs typeface="Arial"/>
            </a:endParaRPr>
          </a:p>
        </p:txBody>
      </p:sp>
      <p:sp>
        <p:nvSpPr>
          <p:cNvPr id="12" name="TextBox 11"/>
          <p:cNvSpPr txBox="1"/>
          <p:nvPr/>
        </p:nvSpPr>
        <p:spPr>
          <a:xfrm>
            <a:off x="0" y="4182256"/>
            <a:ext cx="9144000" cy="2492990"/>
          </a:xfrm>
          <a:prstGeom prst="rect">
            <a:avLst/>
          </a:prstGeom>
          <a:noFill/>
          <a:ln>
            <a:noFill/>
          </a:ln>
        </p:spPr>
        <p:txBody>
          <a:bodyPr wrap="square" rtlCol="0">
            <a:spAutoFit/>
          </a:bodyPr>
          <a:lstStyle/>
          <a:p>
            <a:pPr algn="ctr" defTabSz="457200" fontAlgn="auto">
              <a:spcBef>
                <a:spcPts val="0"/>
              </a:spcBef>
              <a:spcAft>
                <a:spcPts val="0"/>
              </a:spcAft>
            </a:pPr>
            <a:r>
              <a:rPr lang="en-US" sz="2600" b="1" u="sng" dirty="0" smtClean="0">
                <a:solidFill>
                  <a:prstClr val="black"/>
                </a:solidFill>
                <a:latin typeface="Arial"/>
                <a:ea typeface="+mn-ea"/>
                <a:cs typeface="Arial"/>
              </a:rPr>
              <a:t>HYPOTHESES</a:t>
            </a:r>
            <a:r>
              <a:rPr lang="en-US" sz="2600" b="1" dirty="0" smtClean="0">
                <a:solidFill>
                  <a:prstClr val="black"/>
                </a:solidFill>
                <a:latin typeface="Arial"/>
                <a:ea typeface="+mn-ea"/>
                <a:cs typeface="Arial"/>
              </a:rPr>
              <a:t>:1) HF, when defined broadly to include exercise intolerance due to </a:t>
            </a:r>
            <a:r>
              <a:rPr lang="en-US" sz="2600" dirty="0" smtClean="0">
                <a:solidFill>
                  <a:prstClr val="black"/>
                </a:solidFill>
                <a:latin typeface="Wingdings"/>
                <a:ea typeface="Wingdings"/>
                <a:cs typeface="Wingdings"/>
                <a:sym typeface="Wingdings"/>
              </a:rPr>
              <a:t></a:t>
            </a:r>
            <a:r>
              <a:rPr lang="en-US" sz="2600" b="1" dirty="0" smtClean="0">
                <a:solidFill>
                  <a:prstClr val="black"/>
                </a:solidFill>
                <a:latin typeface="Arial"/>
                <a:ea typeface="+mn-ea"/>
                <a:cs typeface="Arial"/>
              </a:rPr>
              <a:t>CO and/or </a:t>
            </a:r>
            <a:r>
              <a:rPr lang="en-US" sz="2600" dirty="0" smtClean="0">
                <a:solidFill>
                  <a:prstClr val="black"/>
                </a:solidFill>
                <a:latin typeface="Wingdings"/>
                <a:ea typeface="Wingdings"/>
                <a:cs typeface="Wingdings"/>
                <a:sym typeface="Wingdings"/>
              </a:rPr>
              <a:t></a:t>
            </a:r>
            <a:r>
              <a:rPr lang="en-US" sz="2600" b="1" dirty="0" smtClean="0">
                <a:solidFill>
                  <a:prstClr val="black"/>
                </a:solidFill>
                <a:latin typeface="Arial"/>
                <a:ea typeface="+mn-ea"/>
                <a:cs typeface="Arial"/>
              </a:rPr>
              <a:t>LV filling pressure, is more common than previously recognized;</a:t>
            </a:r>
          </a:p>
          <a:p>
            <a:pPr algn="ctr" defTabSz="457200" fontAlgn="auto">
              <a:spcBef>
                <a:spcPts val="0"/>
              </a:spcBef>
              <a:spcAft>
                <a:spcPts val="0"/>
              </a:spcAft>
            </a:pPr>
            <a:endParaRPr lang="en-US" sz="2600" b="1" dirty="0">
              <a:solidFill>
                <a:prstClr val="black"/>
              </a:solidFill>
              <a:latin typeface="Arial"/>
              <a:ea typeface="+mn-ea"/>
              <a:cs typeface="Arial"/>
            </a:endParaRPr>
          </a:p>
          <a:p>
            <a:pPr algn="ctr" defTabSz="457200" fontAlgn="auto">
              <a:spcBef>
                <a:spcPts val="0"/>
              </a:spcBef>
              <a:spcAft>
                <a:spcPts val="0"/>
              </a:spcAft>
            </a:pPr>
            <a:r>
              <a:rPr lang="en-US" sz="2600" b="1" dirty="0" smtClean="0">
                <a:solidFill>
                  <a:prstClr val="black"/>
                </a:solidFill>
                <a:latin typeface="Arial"/>
                <a:ea typeface="+mn-ea"/>
                <a:cs typeface="Arial"/>
              </a:rPr>
              <a:t> 2) There are significant gender and race/ethnic differences in prevalence/subtype of early and all HF</a:t>
            </a:r>
          </a:p>
        </p:txBody>
      </p:sp>
      <p:sp>
        <p:nvSpPr>
          <p:cNvPr id="13" name="TextBox 12"/>
          <p:cNvSpPr txBox="1"/>
          <p:nvPr/>
        </p:nvSpPr>
        <p:spPr>
          <a:xfrm>
            <a:off x="6308381" y="1962560"/>
            <a:ext cx="2482797" cy="1477328"/>
          </a:xfrm>
          <a:prstGeom prst="rect">
            <a:avLst/>
          </a:prstGeom>
          <a:noFill/>
          <a:ln w="38100" cmpd="sng">
            <a:solidFill>
              <a:schemeClr val="tx1"/>
            </a:solidFill>
            <a:prstDash val="sysDash"/>
          </a:ln>
        </p:spPr>
        <p:txBody>
          <a:bodyPr wrap="square" rtlCol="0">
            <a:spAutoFit/>
          </a:bodyPr>
          <a:lstStyle/>
          <a:p>
            <a:pPr algn="ctr" defTabSz="457200" fontAlgn="auto">
              <a:spcBef>
                <a:spcPts val="0"/>
              </a:spcBef>
              <a:spcAft>
                <a:spcPts val="0"/>
              </a:spcAft>
            </a:pPr>
            <a:r>
              <a:rPr lang="en-US" b="1" u="sng" dirty="0" smtClean="0">
                <a:solidFill>
                  <a:prstClr val="black"/>
                </a:solidFill>
                <a:latin typeface="Arial"/>
                <a:ea typeface="+mn-ea"/>
                <a:cs typeface="Arial"/>
              </a:rPr>
              <a:t>INPATIENT</a:t>
            </a:r>
          </a:p>
          <a:p>
            <a:pPr algn="ctr" defTabSz="457200" fontAlgn="auto">
              <a:spcBef>
                <a:spcPts val="0"/>
              </a:spcBef>
              <a:spcAft>
                <a:spcPts val="0"/>
              </a:spcAft>
            </a:pPr>
            <a:r>
              <a:rPr lang="en-US" b="1" dirty="0" smtClean="0">
                <a:solidFill>
                  <a:prstClr val="black"/>
                </a:solidFill>
                <a:latin typeface="Arial"/>
                <a:ea typeface="+mn-ea"/>
                <a:cs typeface="Arial"/>
              </a:rPr>
              <a:t>CHF hospitalization </a:t>
            </a:r>
            <a:r>
              <a:rPr lang="en-US" dirty="0" smtClean="0">
                <a:solidFill>
                  <a:prstClr val="black"/>
                </a:solidFill>
                <a:latin typeface="Arial"/>
                <a:ea typeface="+mn-ea"/>
                <a:cs typeface="Arial"/>
              </a:rPr>
              <a:t>due to overt volume overload and/or low output state</a:t>
            </a:r>
            <a:endParaRPr lang="en-US" dirty="0">
              <a:solidFill>
                <a:prstClr val="black"/>
              </a:solidFill>
              <a:latin typeface="Arial"/>
              <a:ea typeface="+mn-ea"/>
              <a:cs typeface="Arial"/>
            </a:endParaRPr>
          </a:p>
        </p:txBody>
      </p:sp>
      <p:sp>
        <p:nvSpPr>
          <p:cNvPr id="14" name="TextBox 13"/>
          <p:cNvSpPr txBox="1"/>
          <p:nvPr/>
        </p:nvSpPr>
        <p:spPr>
          <a:xfrm>
            <a:off x="6101978" y="3470404"/>
            <a:ext cx="2903785" cy="646331"/>
          </a:xfrm>
          <a:prstGeom prst="rect">
            <a:avLst/>
          </a:prstGeom>
          <a:noFill/>
          <a:ln>
            <a:noFill/>
          </a:ln>
        </p:spPr>
        <p:txBody>
          <a:bodyPr wrap="square" rtlCol="0">
            <a:spAutoFit/>
          </a:bodyPr>
          <a:lstStyle/>
          <a:p>
            <a:pPr algn="ctr" defTabSz="457200" fontAlgn="auto">
              <a:spcBef>
                <a:spcPts val="0"/>
              </a:spcBef>
              <a:spcAft>
                <a:spcPts val="0"/>
              </a:spcAft>
            </a:pPr>
            <a:r>
              <a:rPr lang="en-US" b="1" i="1" dirty="0" smtClean="0">
                <a:solidFill>
                  <a:srgbClr val="FF0000"/>
                </a:solidFill>
                <a:latin typeface="Arial"/>
                <a:ea typeface="+mn-ea"/>
                <a:cs typeface="Arial"/>
              </a:rPr>
              <a:t>Traditional HF endpoint in epidemiology studies</a:t>
            </a:r>
            <a:endParaRPr lang="en-US" dirty="0">
              <a:solidFill>
                <a:srgbClr val="FF0000"/>
              </a:solidFill>
              <a:latin typeface="Arial"/>
              <a:ea typeface="+mn-ea"/>
              <a:cs typeface="Arial"/>
            </a:endParaRPr>
          </a:p>
        </p:txBody>
      </p:sp>
    </p:spTree>
    <p:extLst>
      <p:ext uri="{BB962C8B-B14F-4D97-AF65-F5344CB8AC3E}">
        <p14:creationId xmlns:p14="http://schemas.microsoft.com/office/powerpoint/2010/main" val="1966390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514600"/>
            <a:ext cx="8458200" cy="3505200"/>
          </a:xfrm>
        </p:spPr>
        <p:txBody>
          <a:bodyPr>
            <a:normAutofit fontScale="92500"/>
          </a:bodyPr>
          <a:lstStyle/>
          <a:p>
            <a:r>
              <a:rPr lang="en-US" sz="3200" dirty="0" smtClean="0"/>
              <a:t>To </a:t>
            </a:r>
            <a:r>
              <a:rPr lang="en-US" sz="3200" dirty="0"/>
              <a:t>measure key physiologic </a:t>
            </a:r>
            <a:r>
              <a:rPr lang="en-US" sz="3200" dirty="0" smtClean="0"/>
              <a:t>parameters, risk factors, </a:t>
            </a:r>
            <a:r>
              <a:rPr lang="en-US" sz="3200" dirty="0"/>
              <a:t>and </a:t>
            </a:r>
            <a:r>
              <a:rPr lang="en-US" sz="3200" dirty="0" smtClean="0"/>
              <a:t>novel biomarkers (ST2, gal-3, FGF23) concurrent </a:t>
            </a:r>
            <a:r>
              <a:rPr lang="en-US" sz="3200" dirty="0"/>
              <a:t>to the assessment of HF status, and use the data from prior MESA exams to examine the associations between ideal CV health, risk factors, biomarkers, and changes in risk factors with all </a:t>
            </a:r>
            <a:r>
              <a:rPr lang="en-US" sz="3200" dirty="0" smtClean="0"/>
              <a:t>HF </a:t>
            </a:r>
            <a:r>
              <a:rPr lang="en-US" sz="3200" dirty="0"/>
              <a:t>and </a:t>
            </a:r>
            <a:r>
              <a:rPr lang="en-US" sz="3200" dirty="0" smtClean="0"/>
              <a:t>early HFpEF </a:t>
            </a:r>
            <a:r>
              <a:rPr lang="en-US" sz="3200" dirty="0"/>
              <a:t>specifically</a:t>
            </a:r>
            <a:endParaRPr lang="en-US" sz="3200" dirty="0" smtClean="0"/>
          </a:p>
        </p:txBody>
      </p:sp>
      <p:sp>
        <p:nvSpPr>
          <p:cNvPr id="3" name="Title 2"/>
          <p:cNvSpPr>
            <a:spLocks noGrp="1"/>
          </p:cNvSpPr>
          <p:nvPr>
            <p:ph type="title"/>
          </p:nvPr>
        </p:nvSpPr>
        <p:spPr/>
        <p:txBody>
          <a:bodyPr>
            <a:noAutofit/>
          </a:bodyPr>
          <a:lstStyle/>
          <a:p>
            <a:r>
              <a:rPr lang="en-US" sz="5400" b="1" dirty="0" smtClean="0">
                <a:solidFill>
                  <a:srgbClr val="000000"/>
                </a:solidFill>
              </a:rPr>
              <a:t>AIM 2 </a:t>
            </a:r>
            <a:br>
              <a:rPr lang="en-US" sz="5400" b="1" dirty="0" smtClean="0">
                <a:solidFill>
                  <a:srgbClr val="000000"/>
                </a:solidFill>
              </a:rPr>
            </a:br>
            <a:r>
              <a:rPr lang="en-US" sz="4800" b="1" dirty="0" smtClean="0">
                <a:solidFill>
                  <a:srgbClr val="000000"/>
                </a:solidFill>
              </a:rPr>
              <a:t>Pathogenesis of early HF</a:t>
            </a:r>
            <a:endParaRPr lang="en-US" sz="4800" b="1" dirty="0">
              <a:solidFill>
                <a:srgbClr val="00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0"/>
            <a:ext cx="9525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3486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Identify and measure early CVD</a:t>
            </a:r>
          </a:p>
          <a:p>
            <a:r>
              <a:rPr lang="en-US" dirty="0" smtClean="0"/>
              <a:t>Characterize subclinical CVD before it causes symptoms or illness (clinical CVD)</a:t>
            </a:r>
          </a:p>
          <a:p>
            <a:r>
              <a:rPr lang="en-US" dirty="0" smtClean="0"/>
              <a:t>Study progression of subclinical disease and progression of subclinical to clinical CVD</a:t>
            </a:r>
          </a:p>
          <a:p>
            <a:endParaRPr lang="en-US" dirty="0"/>
          </a:p>
          <a:p>
            <a:pPr marL="0" indent="0">
              <a:buNone/>
            </a:pPr>
            <a:r>
              <a:rPr lang="en-US" dirty="0" smtClean="0"/>
              <a:t>The ultimate goal is to find treatments that will disrupt the natural history of CVD and improve health.</a:t>
            </a:r>
          </a:p>
          <a:p>
            <a:endParaRPr lang="en-US" dirty="0"/>
          </a:p>
        </p:txBody>
      </p:sp>
      <p:sp>
        <p:nvSpPr>
          <p:cNvPr id="3" name="Title 2"/>
          <p:cNvSpPr>
            <a:spLocks noGrp="1"/>
          </p:cNvSpPr>
          <p:nvPr>
            <p:ph type="title"/>
          </p:nvPr>
        </p:nvSpPr>
        <p:spPr/>
        <p:txBody>
          <a:bodyPr/>
          <a:lstStyle/>
          <a:p>
            <a:r>
              <a:rPr lang="en-US" dirty="0"/>
              <a:t>Original MESA Objectives</a:t>
            </a:r>
          </a:p>
        </p:txBody>
      </p:sp>
      <p:sp>
        <p:nvSpPr>
          <p:cNvPr id="4" name="TextBox 3"/>
          <p:cNvSpPr txBox="1"/>
          <p:nvPr/>
        </p:nvSpPr>
        <p:spPr>
          <a:xfrm>
            <a:off x="444500" y="5921375"/>
            <a:ext cx="6175714" cy="369332"/>
          </a:xfrm>
          <a:prstGeom prst="rect">
            <a:avLst/>
          </a:prstGeom>
          <a:noFill/>
        </p:spPr>
        <p:txBody>
          <a:bodyPr wrap="none" rtlCol="0">
            <a:spAutoFit/>
          </a:bodyPr>
          <a:lstStyle/>
          <a:p>
            <a:r>
              <a:rPr lang="en-US" dirty="0" smtClean="0"/>
              <a:t>(MESA overview slides courtesy of Lorraine Silsbee, MHS)</a:t>
            </a:r>
            <a:endParaRPr lang="en-US" dirty="0"/>
          </a:p>
        </p:txBody>
      </p:sp>
    </p:spTree>
    <p:extLst>
      <p:ext uri="{BB962C8B-B14F-4D97-AF65-F5344CB8AC3E}">
        <p14:creationId xmlns:p14="http://schemas.microsoft.com/office/powerpoint/2010/main" val="160307572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15383" y="1276350"/>
            <a:ext cx="3613339" cy="646331"/>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none">
            <a:spAutoFit/>
          </a:bodyPr>
          <a:lstStyle/>
          <a:p>
            <a:pPr algn="ctr">
              <a:defRPr/>
            </a:pPr>
            <a:r>
              <a:rPr lang="en-US" sz="3600" b="1" dirty="0" smtClean="0">
                <a:solidFill>
                  <a:srgbClr val="000000"/>
                </a:solidFill>
                <a:latin typeface="Arial" pitchFamily="34" charset="0"/>
                <a:cs typeface="Arial" pitchFamily="34" charset="0"/>
              </a:rPr>
              <a:t>RISK FACTORS</a:t>
            </a:r>
            <a:endParaRPr lang="en-US" sz="3600" b="1" dirty="0">
              <a:solidFill>
                <a:srgbClr val="000000"/>
              </a:solidFill>
              <a:latin typeface="Arial" pitchFamily="34" charset="0"/>
              <a:cs typeface="Arial" pitchFamily="34" charset="0"/>
            </a:endParaRPr>
          </a:p>
        </p:txBody>
      </p:sp>
      <p:sp>
        <p:nvSpPr>
          <p:cNvPr id="9" name="TextBox 8"/>
          <p:cNvSpPr txBox="1"/>
          <p:nvPr/>
        </p:nvSpPr>
        <p:spPr>
          <a:xfrm>
            <a:off x="331922" y="2862017"/>
            <a:ext cx="2628900" cy="1200328"/>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a:spAutoFit/>
          </a:bodyPr>
          <a:lstStyle/>
          <a:p>
            <a:pPr algn="ctr">
              <a:defRPr/>
            </a:pPr>
            <a:r>
              <a:rPr lang="en-US" sz="2400" b="1" dirty="0" smtClean="0">
                <a:solidFill>
                  <a:srgbClr val="000000"/>
                </a:solidFill>
                <a:latin typeface="Arial" pitchFamily="34" charset="0"/>
                <a:cs typeface="Arial" pitchFamily="34" charset="0"/>
              </a:rPr>
              <a:t>CORONARY ENDOTHELIAL DYSFUNCTION</a:t>
            </a:r>
            <a:endParaRPr lang="en-US" sz="2400" b="1" dirty="0">
              <a:solidFill>
                <a:srgbClr val="000000"/>
              </a:solidFill>
              <a:latin typeface="Arial" pitchFamily="34" charset="0"/>
              <a:cs typeface="Arial" pitchFamily="34" charset="0"/>
            </a:endParaRPr>
          </a:p>
        </p:txBody>
      </p:sp>
      <p:sp>
        <p:nvSpPr>
          <p:cNvPr id="10" name="TextBox 9"/>
          <p:cNvSpPr txBox="1"/>
          <p:nvPr/>
        </p:nvSpPr>
        <p:spPr>
          <a:xfrm>
            <a:off x="3480691" y="2905307"/>
            <a:ext cx="2082722" cy="83099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a:spAutoFit/>
          </a:bodyPr>
          <a:lstStyle/>
          <a:p>
            <a:pPr algn="ctr">
              <a:defRPr/>
            </a:pPr>
            <a:r>
              <a:rPr lang="en-US" sz="2400" b="1" dirty="0" smtClean="0">
                <a:solidFill>
                  <a:srgbClr val="000000"/>
                </a:solidFill>
                <a:latin typeface="Arial" pitchFamily="34" charset="0"/>
                <a:cs typeface="Arial" pitchFamily="34" charset="0"/>
              </a:rPr>
              <a:t>T-TUBULE</a:t>
            </a:r>
          </a:p>
          <a:p>
            <a:pPr algn="ctr">
              <a:defRPr/>
            </a:pPr>
            <a:r>
              <a:rPr lang="en-US" sz="2400" b="1" dirty="0" smtClean="0">
                <a:solidFill>
                  <a:srgbClr val="000000"/>
                </a:solidFill>
                <a:latin typeface="Arial" pitchFamily="34" charset="0"/>
                <a:cs typeface="Arial" pitchFamily="34" charset="0"/>
              </a:rPr>
              <a:t>DISRUPTION</a:t>
            </a:r>
            <a:endParaRPr lang="en-US" sz="2400" b="1" dirty="0">
              <a:solidFill>
                <a:srgbClr val="000000"/>
              </a:solidFill>
              <a:latin typeface="Arial" pitchFamily="34" charset="0"/>
              <a:cs typeface="Arial" pitchFamily="34" charset="0"/>
            </a:endParaRPr>
          </a:p>
        </p:txBody>
      </p:sp>
      <p:sp>
        <p:nvSpPr>
          <p:cNvPr id="11" name="TextBox 10"/>
          <p:cNvSpPr txBox="1"/>
          <p:nvPr/>
        </p:nvSpPr>
        <p:spPr>
          <a:xfrm>
            <a:off x="6522926" y="2862017"/>
            <a:ext cx="2106962" cy="83099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400" b="1" dirty="0" smtClean="0">
                <a:solidFill>
                  <a:srgbClr val="000000"/>
                </a:solidFill>
                <a:latin typeface="Arial" pitchFamily="34" charset="0"/>
                <a:cs typeface="Arial" pitchFamily="34" charset="0"/>
              </a:rPr>
              <a:t>ARTERIAL STIFFENING</a:t>
            </a:r>
            <a:endParaRPr lang="en-US" sz="2400" b="1" dirty="0">
              <a:solidFill>
                <a:srgbClr val="000000"/>
              </a:solidFill>
              <a:latin typeface="Arial" pitchFamily="34" charset="0"/>
              <a:cs typeface="Arial" pitchFamily="34" charset="0"/>
            </a:endParaRPr>
          </a:p>
        </p:txBody>
      </p:sp>
      <p:cxnSp>
        <p:nvCxnSpPr>
          <p:cNvPr id="18" name="Elbow Connector 17"/>
          <p:cNvCxnSpPr>
            <a:endCxn id="9" idx="0"/>
          </p:cNvCxnSpPr>
          <p:nvPr/>
        </p:nvCxnSpPr>
        <p:spPr>
          <a:xfrm rot="10800000" flipV="1">
            <a:off x="1646372" y="2337711"/>
            <a:ext cx="2784018" cy="524306"/>
          </a:xfrm>
          <a:prstGeom prst="bentConnector2">
            <a:avLst/>
          </a:prstGeom>
          <a:ln w="44450">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9" name="Elbow Connector 18"/>
          <p:cNvCxnSpPr>
            <a:endCxn id="11" idx="0"/>
          </p:cNvCxnSpPr>
          <p:nvPr/>
        </p:nvCxnSpPr>
        <p:spPr>
          <a:xfrm>
            <a:off x="4199495" y="2337711"/>
            <a:ext cx="3376912" cy="524306"/>
          </a:xfrm>
          <a:prstGeom prst="bentConnector2">
            <a:avLst/>
          </a:prstGeom>
          <a:ln w="44450">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5" idx="2"/>
            <a:endCxn id="10" idx="0"/>
          </p:cNvCxnSpPr>
          <p:nvPr/>
        </p:nvCxnSpPr>
        <p:spPr>
          <a:xfrm flipH="1">
            <a:off x="4522052" y="1922681"/>
            <a:ext cx="1" cy="982626"/>
          </a:xfrm>
          <a:prstGeom prst="straightConnector1">
            <a:avLst/>
          </a:prstGeom>
          <a:ln w="44450">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92180" name="Title 1"/>
          <p:cNvSpPr txBox="1">
            <a:spLocks/>
          </p:cNvSpPr>
          <p:nvPr/>
        </p:nvSpPr>
        <p:spPr bwMode="auto">
          <a:xfrm>
            <a:off x="0" y="239519"/>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dirty="0" smtClean="0">
                <a:solidFill>
                  <a:srgbClr val="000000"/>
                </a:solidFill>
                <a:latin typeface="Candara"/>
              </a:rPr>
              <a:t>Early HF pathogenesis</a:t>
            </a:r>
            <a:endParaRPr lang="en-US" sz="4400" b="1" dirty="0">
              <a:solidFill>
                <a:srgbClr val="000000"/>
              </a:solidFill>
              <a:latin typeface="Candara"/>
            </a:endParaRPr>
          </a:p>
        </p:txBody>
      </p:sp>
      <p:sp>
        <p:nvSpPr>
          <p:cNvPr id="27" name="TextBox 26"/>
          <p:cNvSpPr txBox="1"/>
          <p:nvPr/>
        </p:nvSpPr>
        <p:spPr>
          <a:xfrm>
            <a:off x="5837686" y="6273224"/>
            <a:ext cx="3306314" cy="584776"/>
          </a:xfrm>
          <a:prstGeom prst="rect">
            <a:avLst/>
          </a:prstGeom>
          <a:noFill/>
        </p:spPr>
        <p:txBody>
          <a:bodyPr wrap="none" rtlCol="0">
            <a:spAutoFit/>
          </a:bodyPr>
          <a:lstStyle/>
          <a:p>
            <a:pPr algn="r" defTabSz="457200" fontAlgn="auto">
              <a:spcBef>
                <a:spcPts val="0"/>
              </a:spcBef>
              <a:spcAft>
                <a:spcPts val="0"/>
              </a:spcAft>
            </a:pPr>
            <a:r>
              <a:rPr lang="en-US" sz="1600" dirty="0" smtClean="0">
                <a:solidFill>
                  <a:prstClr val="black"/>
                </a:solidFill>
                <a:latin typeface="Arial"/>
                <a:ea typeface="+mn-ea"/>
                <a:cs typeface="Arial"/>
              </a:rPr>
              <a:t>Paulus and </a:t>
            </a:r>
            <a:r>
              <a:rPr lang="en-US" sz="1600" dirty="0" err="1" smtClean="0">
                <a:solidFill>
                  <a:prstClr val="black"/>
                </a:solidFill>
                <a:latin typeface="Arial"/>
                <a:ea typeface="+mn-ea"/>
                <a:cs typeface="Arial"/>
              </a:rPr>
              <a:t>Tschoppe</a:t>
            </a:r>
            <a:r>
              <a:rPr lang="en-US" sz="1600" dirty="0" smtClean="0">
                <a:solidFill>
                  <a:prstClr val="black"/>
                </a:solidFill>
                <a:latin typeface="Arial"/>
                <a:ea typeface="+mn-ea"/>
                <a:cs typeface="Arial"/>
              </a:rPr>
              <a:t>. </a:t>
            </a:r>
            <a:r>
              <a:rPr lang="en-US" sz="1600" i="1" dirty="0" smtClean="0">
                <a:solidFill>
                  <a:prstClr val="black"/>
                </a:solidFill>
                <a:latin typeface="Arial"/>
                <a:ea typeface="+mn-ea"/>
                <a:cs typeface="Arial"/>
              </a:rPr>
              <a:t>JACC</a:t>
            </a:r>
            <a:r>
              <a:rPr lang="en-US" sz="1600" dirty="0" smtClean="0">
                <a:solidFill>
                  <a:prstClr val="black"/>
                </a:solidFill>
                <a:latin typeface="Arial"/>
                <a:ea typeface="+mn-ea"/>
                <a:cs typeface="Arial"/>
              </a:rPr>
              <a:t> 2013</a:t>
            </a:r>
          </a:p>
          <a:p>
            <a:pPr algn="r" defTabSz="457200" fontAlgn="auto">
              <a:spcBef>
                <a:spcPts val="0"/>
              </a:spcBef>
              <a:spcAft>
                <a:spcPts val="0"/>
              </a:spcAft>
            </a:pPr>
            <a:r>
              <a:rPr lang="en-US" sz="1600" dirty="0" smtClean="0">
                <a:solidFill>
                  <a:prstClr val="black"/>
                </a:solidFill>
                <a:latin typeface="Arial"/>
                <a:ea typeface="+mn-ea"/>
                <a:cs typeface="Arial"/>
              </a:rPr>
              <a:t>Shah SJ, et al. </a:t>
            </a:r>
            <a:r>
              <a:rPr lang="en-US" sz="1600" i="1" dirty="0" smtClean="0">
                <a:solidFill>
                  <a:prstClr val="black"/>
                </a:solidFill>
                <a:latin typeface="Arial"/>
                <a:ea typeface="+mn-ea"/>
                <a:cs typeface="Arial"/>
              </a:rPr>
              <a:t>Am J </a:t>
            </a:r>
            <a:r>
              <a:rPr lang="en-US" sz="1600" i="1" dirty="0" err="1" smtClean="0">
                <a:solidFill>
                  <a:prstClr val="black"/>
                </a:solidFill>
                <a:latin typeface="Arial"/>
                <a:ea typeface="+mn-ea"/>
                <a:cs typeface="Arial"/>
              </a:rPr>
              <a:t>Physiol</a:t>
            </a:r>
            <a:r>
              <a:rPr lang="en-US" sz="1600" i="1" dirty="0" smtClean="0">
                <a:solidFill>
                  <a:prstClr val="black"/>
                </a:solidFill>
                <a:latin typeface="Arial"/>
                <a:ea typeface="+mn-ea"/>
                <a:cs typeface="Arial"/>
              </a:rPr>
              <a:t> </a:t>
            </a:r>
            <a:r>
              <a:rPr lang="en-US" sz="1600" dirty="0" smtClean="0">
                <a:solidFill>
                  <a:prstClr val="black"/>
                </a:solidFill>
                <a:latin typeface="Arial"/>
                <a:ea typeface="+mn-ea"/>
                <a:cs typeface="Arial"/>
              </a:rPr>
              <a:t>2014</a:t>
            </a:r>
          </a:p>
        </p:txBody>
      </p:sp>
      <p:cxnSp>
        <p:nvCxnSpPr>
          <p:cNvPr id="28" name="Elbow Connector 27"/>
          <p:cNvCxnSpPr>
            <a:stCxn id="9" idx="2"/>
            <a:endCxn id="31" idx="1"/>
          </p:cNvCxnSpPr>
          <p:nvPr/>
        </p:nvCxnSpPr>
        <p:spPr>
          <a:xfrm rot="16200000" flipH="1">
            <a:off x="2150190" y="3558526"/>
            <a:ext cx="793238" cy="1800875"/>
          </a:xfrm>
          <a:prstGeom prst="bentConnector2">
            <a:avLst/>
          </a:prstGeom>
          <a:ln w="44450">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447247" y="4255419"/>
            <a:ext cx="2149610" cy="1200328"/>
          </a:xfrm>
          <a:prstGeom prst="rect">
            <a:avLst/>
          </a:prstGeom>
          <a:solidFill>
            <a:srgbClr val="FF6600"/>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2400" b="1" dirty="0" smtClean="0">
                <a:solidFill>
                  <a:srgbClr val="000000"/>
                </a:solidFill>
                <a:latin typeface="Arial" pitchFamily="34" charset="0"/>
                <a:cs typeface="Arial" pitchFamily="34" charset="0"/>
              </a:rPr>
              <a:t>ABNORMAL</a:t>
            </a:r>
          </a:p>
          <a:p>
            <a:pPr algn="ctr">
              <a:defRPr/>
            </a:pPr>
            <a:r>
              <a:rPr lang="en-US" sz="2400" b="1" dirty="0" smtClean="0">
                <a:solidFill>
                  <a:srgbClr val="000000"/>
                </a:solidFill>
                <a:latin typeface="Arial" pitchFamily="34" charset="0"/>
                <a:cs typeface="Arial" pitchFamily="34" charset="0"/>
              </a:rPr>
              <a:t>CARDIAC</a:t>
            </a:r>
          </a:p>
          <a:p>
            <a:pPr algn="ctr">
              <a:defRPr/>
            </a:pPr>
            <a:r>
              <a:rPr lang="en-US" sz="2400" b="1" dirty="0" smtClean="0">
                <a:solidFill>
                  <a:srgbClr val="000000"/>
                </a:solidFill>
                <a:latin typeface="Arial" pitchFamily="34" charset="0"/>
                <a:cs typeface="Arial" pitchFamily="34" charset="0"/>
              </a:rPr>
              <a:t>MECHANICS</a:t>
            </a:r>
          </a:p>
        </p:txBody>
      </p:sp>
      <p:cxnSp>
        <p:nvCxnSpPr>
          <p:cNvPr id="39" name="Straight Arrow Connector 38"/>
          <p:cNvCxnSpPr>
            <a:stCxn id="10" idx="2"/>
            <a:endCxn id="31" idx="0"/>
          </p:cNvCxnSpPr>
          <p:nvPr/>
        </p:nvCxnSpPr>
        <p:spPr>
          <a:xfrm>
            <a:off x="4522052" y="3736304"/>
            <a:ext cx="0" cy="519115"/>
          </a:xfrm>
          <a:prstGeom prst="straightConnector1">
            <a:avLst/>
          </a:prstGeom>
          <a:ln w="44450">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2" name="Elbow Connector 41"/>
          <p:cNvCxnSpPr>
            <a:stCxn id="11" idx="2"/>
            <a:endCxn id="31" idx="3"/>
          </p:cNvCxnSpPr>
          <p:nvPr/>
        </p:nvCxnSpPr>
        <p:spPr>
          <a:xfrm rot="5400000">
            <a:off x="6005348" y="3284523"/>
            <a:ext cx="1162569" cy="1979550"/>
          </a:xfrm>
          <a:prstGeom prst="bentConnector2">
            <a:avLst/>
          </a:prstGeom>
          <a:ln w="44450">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45" name="Elbow Connector 44"/>
          <p:cNvCxnSpPr>
            <a:stCxn id="11" idx="2"/>
            <a:endCxn id="10" idx="3"/>
          </p:cNvCxnSpPr>
          <p:nvPr/>
        </p:nvCxnSpPr>
        <p:spPr>
          <a:xfrm rot="5400000" flipH="1">
            <a:off x="6383806" y="2500413"/>
            <a:ext cx="372208" cy="2012994"/>
          </a:xfrm>
          <a:prstGeom prst="bentConnector4">
            <a:avLst>
              <a:gd name="adj1" fmla="val -61417"/>
              <a:gd name="adj2" fmla="val 76167"/>
            </a:avLst>
          </a:prstGeom>
          <a:ln w="44450">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447247" y="5865280"/>
            <a:ext cx="2149610" cy="769441"/>
          </a:xfrm>
          <a:prstGeom prst="rect">
            <a:avLst/>
          </a:prstGeom>
          <a:solidFill>
            <a:srgbClr val="00FF00"/>
          </a:solidFill>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4400" b="1" dirty="0" smtClean="0">
                <a:solidFill>
                  <a:srgbClr val="000000"/>
                </a:solidFill>
                <a:latin typeface="Arial" pitchFamily="34" charset="0"/>
                <a:cs typeface="Arial" pitchFamily="34" charset="0"/>
              </a:rPr>
              <a:t>HFpEF</a:t>
            </a:r>
          </a:p>
        </p:txBody>
      </p:sp>
      <p:cxnSp>
        <p:nvCxnSpPr>
          <p:cNvPr id="50" name="Straight Arrow Connector 49"/>
          <p:cNvCxnSpPr>
            <a:stCxn id="31" idx="2"/>
            <a:endCxn id="49" idx="0"/>
          </p:cNvCxnSpPr>
          <p:nvPr/>
        </p:nvCxnSpPr>
        <p:spPr>
          <a:xfrm>
            <a:off x="4522052" y="5455747"/>
            <a:ext cx="0" cy="409533"/>
          </a:xfrm>
          <a:prstGeom prst="straightConnector1">
            <a:avLst/>
          </a:prstGeom>
          <a:ln w="44450">
            <a:solidFill>
              <a:srgbClr val="000000"/>
            </a:solidFill>
            <a:tailEnd type="triangle"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3146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866" y="1697338"/>
            <a:ext cx="9252151" cy="45311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rebuchet M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5404"/>
            <a:ext cx="9160591" cy="4098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bwMode="auto">
          <a:xfrm>
            <a:off x="0" y="1428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Georgia"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rebuchet MS" pitchFamily="34" charset="0"/>
              </a:defRPr>
            </a:lvl6pPr>
            <a:lvl7pPr marL="914400" algn="ctr" rtl="0" fontAlgn="base">
              <a:spcBef>
                <a:spcPct val="0"/>
              </a:spcBef>
              <a:spcAft>
                <a:spcPct val="0"/>
              </a:spcAft>
              <a:defRPr sz="4400">
                <a:solidFill>
                  <a:schemeClr val="tx2"/>
                </a:solidFill>
                <a:latin typeface="Trebuchet MS" pitchFamily="34" charset="0"/>
              </a:defRPr>
            </a:lvl7pPr>
            <a:lvl8pPr marL="1371600" algn="ctr" rtl="0" fontAlgn="base">
              <a:spcBef>
                <a:spcPct val="0"/>
              </a:spcBef>
              <a:spcAft>
                <a:spcPct val="0"/>
              </a:spcAft>
              <a:defRPr sz="4400">
                <a:solidFill>
                  <a:schemeClr val="tx2"/>
                </a:solidFill>
                <a:latin typeface="Trebuchet MS" pitchFamily="34" charset="0"/>
              </a:defRPr>
            </a:lvl8pPr>
            <a:lvl9pPr marL="1828800" algn="ctr" rtl="0" fontAlgn="base">
              <a:spcBef>
                <a:spcPct val="0"/>
              </a:spcBef>
              <a:spcAft>
                <a:spcPct val="0"/>
              </a:spcAft>
              <a:defRPr sz="4400">
                <a:solidFill>
                  <a:schemeClr val="tx2"/>
                </a:solidFill>
                <a:latin typeface="Trebuchet MS" pitchFamily="34" charset="0"/>
              </a:defRPr>
            </a:lvl9pPr>
          </a:lstStyle>
          <a:p>
            <a:pPr eaLnBrk="1" hangingPunct="1"/>
            <a:r>
              <a:rPr lang="en-US" sz="4800" dirty="0" smtClean="0">
                <a:solidFill>
                  <a:srgbClr val="FFFFFF"/>
                </a:solidFill>
                <a:latin typeface="Georgia" charset="0"/>
              </a:rPr>
              <a:t>Pathophysiology of </a:t>
            </a:r>
            <a:r>
              <a:rPr lang="en-US" sz="4800" dirty="0" err="1" smtClean="0">
                <a:solidFill>
                  <a:srgbClr val="FFFFFF"/>
                </a:solidFill>
                <a:latin typeface="Georgia" charset="0"/>
              </a:rPr>
              <a:t>HFpEF</a:t>
            </a:r>
            <a:endParaRPr lang="en-US" sz="4800" dirty="0">
              <a:solidFill>
                <a:srgbClr val="FFFFFF"/>
              </a:solidFill>
              <a:latin typeface="Georgia" charset="0"/>
            </a:endParaRPr>
          </a:p>
        </p:txBody>
      </p:sp>
      <p:sp>
        <p:nvSpPr>
          <p:cNvPr id="6" name="Text Box 4"/>
          <p:cNvSpPr txBox="1">
            <a:spLocks noChangeArrowheads="1"/>
          </p:cNvSpPr>
          <p:nvPr/>
        </p:nvSpPr>
        <p:spPr bwMode="auto">
          <a:xfrm>
            <a:off x="636588" y="6360284"/>
            <a:ext cx="8474075" cy="36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dirty="0" smtClean="0">
                <a:solidFill>
                  <a:srgbClr val="FFFFFF"/>
                </a:solidFill>
                <a:latin typeface="Arial"/>
                <a:cs typeface="Arial"/>
                <a:sym typeface="Wingdings" charset="0"/>
              </a:rPr>
              <a:t>Shah SJ…Paulus WJ. </a:t>
            </a:r>
            <a:r>
              <a:rPr lang="en-US" sz="1800" i="1" dirty="0" smtClean="0">
                <a:solidFill>
                  <a:srgbClr val="FFFFFF"/>
                </a:solidFill>
                <a:latin typeface="Arial"/>
                <a:cs typeface="Arial"/>
                <a:sym typeface="Wingdings" charset="0"/>
              </a:rPr>
              <a:t>Circulation </a:t>
            </a:r>
            <a:r>
              <a:rPr lang="en-US" sz="1800" dirty="0" smtClean="0">
                <a:solidFill>
                  <a:srgbClr val="FFFFFF"/>
                </a:solidFill>
                <a:latin typeface="Arial"/>
                <a:cs typeface="Arial"/>
                <a:sym typeface="Wingdings" charset="0"/>
              </a:rPr>
              <a:t>2016</a:t>
            </a:r>
            <a:endParaRPr lang="en-US" sz="1800" dirty="0">
              <a:solidFill>
                <a:srgbClr val="FFFFFF"/>
              </a:solidFill>
              <a:latin typeface="Arial"/>
              <a:cs typeface="Arial"/>
              <a:sym typeface="Wingdings" charset="0"/>
            </a:endParaRPr>
          </a:p>
        </p:txBody>
      </p:sp>
    </p:spTree>
    <p:extLst>
      <p:ext uri="{BB962C8B-B14F-4D97-AF65-F5344CB8AC3E}">
        <p14:creationId xmlns:p14="http://schemas.microsoft.com/office/powerpoint/2010/main" val="24281330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38328"/>
            <a:ext cx="9144000" cy="1252728"/>
          </a:xfrm>
        </p:spPr>
        <p:txBody>
          <a:bodyPr>
            <a:noAutofit/>
          </a:bodyPr>
          <a:lstStyle/>
          <a:p>
            <a:r>
              <a:rPr lang="en-US" sz="4800" b="1" dirty="0" smtClean="0">
                <a:solidFill>
                  <a:srgbClr val="000000"/>
                </a:solidFill>
              </a:rPr>
              <a:t>Risk factors and cardiac mechanics </a:t>
            </a:r>
            <a:r>
              <a:rPr lang="en-US" sz="2800" b="1" dirty="0" smtClean="0">
                <a:solidFill>
                  <a:srgbClr val="000000"/>
                </a:solidFill>
              </a:rPr>
              <a:t>(</a:t>
            </a:r>
            <a:r>
              <a:rPr lang="en-US" sz="2800" b="1" dirty="0" err="1" smtClean="0">
                <a:solidFill>
                  <a:srgbClr val="000000"/>
                </a:solidFill>
              </a:rPr>
              <a:t>HyperGEN</a:t>
            </a:r>
            <a:r>
              <a:rPr lang="en-US" sz="2800" b="1" dirty="0" smtClean="0">
                <a:solidFill>
                  <a:srgbClr val="000000"/>
                </a:solidFill>
              </a:rPr>
              <a:t>, N=2150)</a:t>
            </a:r>
            <a:endParaRPr lang="en-US" sz="2800" b="1" dirty="0">
              <a:solidFill>
                <a:srgbClr val="000000"/>
              </a:solidFill>
            </a:endParaRPr>
          </a:p>
        </p:txBody>
      </p:sp>
      <p:sp>
        <p:nvSpPr>
          <p:cNvPr id="6" name="Text Box 4"/>
          <p:cNvSpPr txBox="1">
            <a:spLocks noChangeArrowheads="1"/>
          </p:cNvSpPr>
          <p:nvPr/>
        </p:nvSpPr>
        <p:spPr bwMode="auto">
          <a:xfrm>
            <a:off x="216958" y="6412486"/>
            <a:ext cx="8874125" cy="338536"/>
          </a:xfrm>
          <a:prstGeom prst="rect">
            <a:avLst/>
          </a:prstGeom>
          <a:noFill/>
          <a:ln w="9525" algn="ctr">
            <a:noFill/>
            <a:miter lim="800000"/>
            <a:headEnd/>
            <a:tailEnd/>
          </a:ln>
          <a:effectLst/>
        </p:spPr>
        <p:txBody>
          <a:bodyPr lIns="91420" tIns="45711" rIns="91420" bIns="45711">
            <a:spAutoFit/>
          </a:bodyPr>
          <a:lstStyle/>
          <a:p>
            <a:pPr algn="r" defTabSz="457200" fontAlgn="auto">
              <a:spcBef>
                <a:spcPts val="0"/>
              </a:spcBef>
              <a:spcAft>
                <a:spcPts val="0"/>
              </a:spcAft>
            </a:pPr>
            <a:r>
              <a:rPr lang="en-US" sz="1600" b="1" dirty="0" err="1" smtClean="0">
                <a:solidFill>
                  <a:prstClr val="black"/>
                </a:solidFill>
                <a:latin typeface="Arial"/>
                <a:ea typeface="+mn-ea"/>
                <a:cs typeface="Arial"/>
              </a:rPr>
              <a:t>Selvaraj</a:t>
            </a:r>
            <a:r>
              <a:rPr lang="en-US" sz="1600" b="1" dirty="0" smtClean="0">
                <a:solidFill>
                  <a:prstClr val="black"/>
                </a:solidFill>
                <a:latin typeface="Arial"/>
                <a:ea typeface="+mn-ea"/>
                <a:cs typeface="Arial"/>
              </a:rPr>
              <a:t> S…Shah SJ, et al. </a:t>
            </a:r>
            <a:r>
              <a:rPr lang="en-US" sz="1600" b="1" i="1" dirty="0" smtClean="0">
                <a:solidFill>
                  <a:prstClr val="black"/>
                </a:solidFill>
                <a:latin typeface="Arial"/>
                <a:ea typeface="+mn-ea"/>
                <a:cs typeface="Arial"/>
              </a:rPr>
              <a:t>JAHA</a:t>
            </a:r>
            <a:r>
              <a:rPr lang="en-US" sz="1600" b="1" dirty="0" smtClean="0">
                <a:solidFill>
                  <a:prstClr val="black"/>
                </a:solidFill>
                <a:latin typeface="Arial"/>
                <a:ea typeface="+mn-ea"/>
                <a:cs typeface="Arial"/>
              </a:rPr>
              <a:t> 2014 </a:t>
            </a:r>
            <a:endParaRPr lang="en-US" sz="1600" b="1" i="1" dirty="0">
              <a:solidFill>
                <a:prstClr val="black"/>
              </a:solidFill>
              <a:latin typeface="Arial"/>
              <a:ea typeface="+mn-ea"/>
              <a:cs typeface="Arial"/>
            </a:endParaRPr>
          </a:p>
        </p:txBody>
      </p:sp>
      <p:sp>
        <p:nvSpPr>
          <p:cNvPr id="7" name="Rectangle 6"/>
          <p:cNvSpPr/>
          <p:nvPr/>
        </p:nvSpPr>
        <p:spPr>
          <a:xfrm>
            <a:off x="4683337" y="1849792"/>
            <a:ext cx="4397358" cy="4276786"/>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fontAlgn="auto">
              <a:spcBef>
                <a:spcPts val="0"/>
              </a:spcBef>
              <a:spcAft>
                <a:spcPts val="0"/>
              </a:spcAft>
            </a:pPr>
            <a:endParaRPr lang="en-US" dirty="0">
              <a:solidFill>
                <a:srgbClr val="000000"/>
              </a:solidFill>
              <a:latin typeface="Trebuchet MS"/>
            </a:endParaRPr>
          </a:p>
        </p:txBody>
      </p:sp>
      <p:sp>
        <p:nvSpPr>
          <p:cNvPr id="8" name="TextBox 7"/>
          <p:cNvSpPr txBox="1"/>
          <p:nvPr/>
        </p:nvSpPr>
        <p:spPr>
          <a:xfrm>
            <a:off x="4600575" y="1879914"/>
            <a:ext cx="4772025" cy="923330"/>
          </a:xfrm>
          <a:prstGeom prst="rect">
            <a:avLst/>
          </a:prstGeom>
          <a:noFill/>
        </p:spPr>
        <p:txBody>
          <a:bodyPr wrap="square" lIns="91440" tIns="45720" rIns="91440" bIns="45720" rtlCol="0">
            <a:spAutoFit/>
          </a:bodyPr>
          <a:lstStyle/>
          <a:p>
            <a:pPr algn="ctr" defTabSz="457200" fontAlgn="auto">
              <a:spcBef>
                <a:spcPts val="0"/>
              </a:spcBef>
              <a:spcAft>
                <a:spcPts val="0"/>
              </a:spcAft>
            </a:pPr>
            <a:r>
              <a:rPr lang="en-US" b="1" dirty="0" smtClean="0">
                <a:solidFill>
                  <a:srgbClr val="FF0000"/>
                </a:solidFill>
                <a:ea typeface="+mn-ea"/>
                <a:cs typeface="Arial" pitchFamily="34" charset="0"/>
              </a:rPr>
              <a:t>Diastolic function worsens </a:t>
            </a:r>
          </a:p>
          <a:p>
            <a:pPr algn="ctr" defTabSz="457200" fontAlgn="auto">
              <a:spcBef>
                <a:spcPts val="0"/>
              </a:spcBef>
              <a:spcAft>
                <a:spcPts val="0"/>
              </a:spcAft>
            </a:pPr>
            <a:r>
              <a:rPr lang="en-US" b="1" dirty="0" smtClean="0">
                <a:solidFill>
                  <a:srgbClr val="FF0000"/>
                </a:solidFill>
                <a:ea typeface="+mn-ea"/>
                <a:cs typeface="Arial" pitchFamily="34" charset="0"/>
              </a:rPr>
              <a:t>with increasing number </a:t>
            </a:r>
          </a:p>
          <a:p>
            <a:pPr algn="ctr" defTabSz="457200" fontAlgn="auto">
              <a:spcBef>
                <a:spcPts val="0"/>
              </a:spcBef>
              <a:spcAft>
                <a:spcPts val="0"/>
              </a:spcAft>
            </a:pPr>
            <a:r>
              <a:rPr lang="en-US" b="1" dirty="0" smtClean="0">
                <a:solidFill>
                  <a:srgbClr val="FF0000"/>
                </a:solidFill>
                <a:ea typeface="+mn-ea"/>
                <a:cs typeface="Arial" pitchFamily="34" charset="0"/>
              </a:rPr>
              <a:t>of risk factors</a:t>
            </a:r>
            <a:endParaRPr lang="en-US" b="1" dirty="0">
              <a:solidFill>
                <a:srgbClr val="FF0000"/>
              </a:solidFill>
              <a:ea typeface="+mn-ea"/>
              <a:cs typeface="Arial" pitchFamily="34" charset="0"/>
            </a:endParaRPr>
          </a:p>
        </p:txBody>
      </p:sp>
      <p:pic>
        <p:nvPicPr>
          <p:cNvPr id="9" name="Picture 8" descr="C:\Users\Sanjiv Shah\Dropbox\HyperGEN manuscripts\Comorbidities\tissue e velocity.tif"/>
          <p:cNvPicPr/>
          <p:nvPr/>
        </p:nvPicPr>
        <p:blipFill rotWithShape="1">
          <a:blip r:embed="rId3" cstate="print">
            <a:extLst>
              <a:ext uri="{28A0092B-C50C-407E-A947-70E740481C1C}">
                <a14:useLocalDpi xmlns:a14="http://schemas.microsoft.com/office/drawing/2010/main" val="0"/>
              </a:ext>
            </a:extLst>
          </a:blip>
          <a:srcRect r="5842"/>
          <a:stretch/>
        </p:blipFill>
        <p:spPr bwMode="auto">
          <a:xfrm>
            <a:off x="4797440" y="2827594"/>
            <a:ext cx="4177748" cy="3272422"/>
          </a:xfrm>
          <a:prstGeom prst="rect">
            <a:avLst/>
          </a:prstGeom>
          <a:noFill/>
          <a:ln>
            <a:noFill/>
          </a:ln>
        </p:spPr>
      </p:pic>
      <p:sp>
        <p:nvSpPr>
          <p:cNvPr id="10" name="Rectangle 9"/>
          <p:cNvSpPr/>
          <p:nvPr/>
        </p:nvSpPr>
        <p:spPr>
          <a:xfrm>
            <a:off x="70338" y="1845393"/>
            <a:ext cx="4505953" cy="4276786"/>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fontAlgn="auto">
              <a:spcBef>
                <a:spcPts val="0"/>
              </a:spcBef>
              <a:spcAft>
                <a:spcPts val="0"/>
              </a:spcAft>
            </a:pPr>
            <a:endParaRPr lang="en-US" dirty="0">
              <a:solidFill>
                <a:srgbClr val="000000"/>
              </a:solidFill>
              <a:latin typeface="Trebuchet MS"/>
            </a:endParaRPr>
          </a:p>
        </p:txBody>
      </p:sp>
      <p:sp>
        <p:nvSpPr>
          <p:cNvPr id="11" name="TextBox 10"/>
          <p:cNvSpPr txBox="1"/>
          <p:nvPr/>
        </p:nvSpPr>
        <p:spPr>
          <a:xfrm>
            <a:off x="-67101" y="1875515"/>
            <a:ext cx="4772025" cy="923330"/>
          </a:xfrm>
          <a:prstGeom prst="rect">
            <a:avLst/>
          </a:prstGeom>
          <a:noFill/>
        </p:spPr>
        <p:txBody>
          <a:bodyPr wrap="square" lIns="91440" tIns="45720" rIns="91440" bIns="45720" rtlCol="0">
            <a:spAutoFit/>
          </a:bodyPr>
          <a:lstStyle/>
          <a:p>
            <a:pPr algn="ctr" defTabSz="457200" fontAlgn="auto">
              <a:spcBef>
                <a:spcPts val="0"/>
              </a:spcBef>
              <a:spcAft>
                <a:spcPts val="0"/>
              </a:spcAft>
            </a:pPr>
            <a:r>
              <a:rPr lang="en-US" b="1" dirty="0" smtClean="0">
                <a:solidFill>
                  <a:srgbClr val="FF0000"/>
                </a:solidFill>
                <a:ea typeface="+mn-ea"/>
                <a:cs typeface="Arial" pitchFamily="34" charset="0"/>
              </a:rPr>
              <a:t>Longitudinal systolic function worsens </a:t>
            </a:r>
          </a:p>
          <a:p>
            <a:pPr algn="ctr" defTabSz="457200" fontAlgn="auto">
              <a:spcBef>
                <a:spcPts val="0"/>
              </a:spcBef>
              <a:spcAft>
                <a:spcPts val="0"/>
              </a:spcAft>
            </a:pPr>
            <a:r>
              <a:rPr lang="en-US" b="1" dirty="0" smtClean="0">
                <a:solidFill>
                  <a:srgbClr val="FF0000"/>
                </a:solidFill>
                <a:ea typeface="+mn-ea"/>
                <a:cs typeface="Arial" pitchFamily="34" charset="0"/>
              </a:rPr>
              <a:t>with increasing number </a:t>
            </a:r>
          </a:p>
          <a:p>
            <a:pPr algn="ctr" defTabSz="457200" fontAlgn="auto">
              <a:spcBef>
                <a:spcPts val="0"/>
              </a:spcBef>
              <a:spcAft>
                <a:spcPts val="0"/>
              </a:spcAft>
            </a:pPr>
            <a:r>
              <a:rPr lang="en-US" b="1" dirty="0" smtClean="0">
                <a:solidFill>
                  <a:srgbClr val="FF0000"/>
                </a:solidFill>
                <a:ea typeface="+mn-ea"/>
                <a:cs typeface="Arial" pitchFamily="34" charset="0"/>
              </a:rPr>
              <a:t>of risk factors</a:t>
            </a:r>
            <a:endParaRPr lang="en-US" b="1" dirty="0">
              <a:solidFill>
                <a:srgbClr val="FF0000"/>
              </a:solidFill>
              <a:ea typeface="+mn-ea"/>
              <a:cs typeface="Arial" pitchFamily="34" charset="0"/>
            </a:endParaRPr>
          </a:p>
        </p:txBody>
      </p:sp>
      <p:pic>
        <p:nvPicPr>
          <p:cNvPr id="12" name="Picture 11" descr="Figure 2 JAHA.jpg"/>
          <p:cNvPicPr>
            <a:picLocks noChangeAspect="1"/>
          </p:cNvPicPr>
          <p:nvPr/>
        </p:nvPicPr>
        <p:blipFill rotWithShape="1">
          <a:blip r:embed="rId4">
            <a:extLst>
              <a:ext uri="{28A0092B-C50C-407E-A947-70E740481C1C}">
                <a14:useLocalDpi xmlns:a14="http://schemas.microsoft.com/office/drawing/2010/main" val="0"/>
              </a:ext>
            </a:extLst>
          </a:blip>
          <a:srcRect l="2300" r="1" b="66535"/>
          <a:stretch/>
        </p:blipFill>
        <p:spPr>
          <a:xfrm>
            <a:off x="168812" y="2977904"/>
            <a:ext cx="4380666" cy="3060058"/>
          </a:xfrm>
          <a:prstGeom prst="rect">
            <a:avLst/>
          </a:prstGeom>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172200"/>
            <a:ext cx="9525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66675" y="5663977"/>
            <a:ext cx="2513830" cy="353943"/>
          </a:xfrm>
          <a:prstGeom prst="rect">
            <a:avLst/>
          </a:prstGeom>
          <a:solidFill>
            <a:schemeClr val="bg1"/>
          </a:solidFill>
        </p:spPr>
        <p:txBody>
          <a:bodyPr wrap="none">
            <a:spAutoFit/>
          </a:bodyPr>
          <a:lstStyle/>
          <a:p>
            <a:pPr algn="ctr" fontAlgn="auto">
              <a:spcBef>
                <a:spcPts val="0"/>
              </a:spcBef>
              <a:spcAft>
                <a:spcPts val="0"/>
              </a:spcAft>
            </a:pPr>
            <a:r>
              <a:rPr lang="en-US" sz="1700" b="1" dirty="0" smtClean="0">
                <a:solidFill>
                  <a:prstClr val="black"/>
                </a:solidFill>
                <a:ea typeface="+mn-ea"/>
                <a:cs typeface="Arial" pitchFamily="34" charset="0"/>
              </a:rPr>
              <a:t>Number of risk factors</a:t>
            </a:r>
            <a:endParaRPr lang="en-US" sz="1700" b="1" dirty="0">
              <a:solidFill>
                <a:prstClr val="black"/>
              </a:solidFill>
              <a:latin typeface="Candara"/>
              <a:ea typeface="+mn-ea"/>
            </a:endParaRPr>
          </a:p>
        </p:txBody>
      </p:sp>
      <p:sp>
        <p:nvSpPr>
          <p:cNvPr id="13" name="Rectangle 12"/>
          <p:cNvSpPr/>
          <p:nvPr/>
        </p:nvSpPr>
        <p:spPr>
          <a:xfrm>
            <a:off x="5751924" y="5647566"/>
            <a:ext cx="2646487" cy="353943"/>
          </a:xfrm>
          <a:prstGeom prst="rect">
            <a:avLst/>
          </a:prstGeom>
          <a:solidFill>
            <a:schemeClr val="bg1"/>
          </a:solidFill>
        </p:spPr>
        <p:txBody>
          <a:bodyPr wrap="square">
            <a:spAutoFit/>
          </a:bodyPr>
          <a:lstStyle/>
          <a:p>
            <a:pPr algn="ctr" fontAlgn="auto">
              <a:spcBef>
                <a:spcPts val="0"/>
              </a:spcBef>
              <a:spcAft>
                <a:spcPts val="0"/>
              </a:spcAft>
            </a:pPr>
            <a:r>
              <a:rPr lang="en-US" sz="1700" b="1" dirty="0" smtClean="0">
                <a:solidFill>
                  <a:prstClr val="black"/>
                </a:solidFill>
                <a:ea typeface="+mn-ea"/>
                <a:cs typeface="Arial" pitchFamily="34" charset="0"/>
              </a:rPr>
              <a:t>Number of risk factors</a:t>
            </a:r>
            <a:endParaRPr lang="en-US" sz="1700" b="1" dirty="0">
              <a:solidFill>
                <a:prstClr val="black"/>
              </a:solidFill>
              <a:latin typeface="Candara"/>
              <a:ea typeface="+mn-ea"/>
            </a:endParaRPr>
          </a:p>
        </p:txBody>
      </p:sp>
    </p:spTree>
    <p:extLst>
      <p:ext uri="{BB962C8B-B14F-4D97-AF65-F5344CB8AC3E}">
        <p14:creationId xmlns:p14="http://schemas.microsoft.com/office/powerpoint/2010/main" val="2157321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36494" y="1533979"/>
            <a:ext cx="2066925" cy="2041525"/>
            <a:chOff x="1219200" y="398463"/>
            <a:chExt cx="2066925" cy="2041525"/>
          </a:xfrm>
        </p:grpSpPr>
        <p:cxnSp>
          <p:nvCxnSpPr>
            <p:cNvPr id="6" name="Straight Arrow Connector 5"/>
            <p:cNvCxnSpPr/>
            <p:nvPr/>
          </p:nvCxnSpPr>
          <p:spPr>
            <a:xfrm>
              <a:off x="1870075" y="1317625"/>
              <a:ext cx="0" cy="855663"/>
            </a:xfrm>
            <a:prstGeom prst="straightConnector1">
              <a:avLst/>
            </a:prstGeom>
            <a:ln w="12700" cmpd="sng">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2263775" y="1765300"/>
              <a:ext cx="0" cy="411163"/>
            </a:xfrm>
            <a:prstGeom prst="straightConnector1">
              <a:avLst/>
            </a:prstGeom>
            <a:ln w="12700" cmpd="sng">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504950" y="398463"/>
              <a:ext cx="0" cy="1804987"/>
            </a:xfrm>
            <a:prstGeom prst="line">
              <a:avLst/>
            </a:prstGeom>
            <a:ln w="19050" cmpd="sng"/>
            <a:effectLst/>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flipH="1">
              <a:off x="1497013" y="2193925"/>
              <a:ext cx="1789112" cy="0"/>
            </a:xfrm>
            <a:prstGeom prst="line">
              <a:avLst/>
            </a:prstGeom>
            <a:ln w="19050" cmpd="sng"/>
            <a:effectLst/>
          </p:spPr>
          <p:style>
            <a:lnRef idx="3">
              <a:schemeClr val="dk1"/>
            </a:lnRef>
            <a:fillRef idx="0">
              <a:schemeClr val="dk1"/>
            </a:fillRef>
            <a:effectRef idx="2">
              <a:schemeClr val="dk1"/>
            </a:effectRef>
            <a:fontRef idx="minor">
              <a:schemeClr val="tx1"/>
            </a:fontRef>
          </p:style>
        </p:cxnSp>
        <p:sp>
          <p:nvSpPr>
            <p:cNvPr id="225285" name="TextBox 9"/>
            <p:cNvSpPr txBox="1">
              <a:spLocks noChangeArrowheads="1"/>
            </p:cNvSpPr>
            <p:nvPr/>
          </p:nvSpPr>
          <p:spPr bwMode="auto">
            <a:xfrm rot="-5400000">
              <a:off x="935832" y="1113631"/>
              <a:ext cx="844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b="1">
                  <a:solidFill>
                    <a:prstClr val="black"/>
                  </a:solidFill>
                  <a:cs typeface="Arial" charset="0"/>
                </a:rPr>
                <a:t>Pressure</a:t>
              </a:r>
            </a:p>
          </p:txBody>
        </p:sp>
        <p:sp>
          <p:nvSpPr>
            <p:cNvPr id="225286" name="TextBox 10"/>
            <p:cNvSpPr txBox="1">
              <a:spLocks noChangeArrowheads="1"/>
            </p:cNvSpPr>
            <p:nvPr/>
          </p:nvSpPr>
          <p:spPr bwMode="auto">
            <a:xfrm>
              <a:off x="2120900" y="2163763"/>
              <a:ext cx="541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b="1">
                  <a:solidFill>
                    <a:prstClr val="black"/>
                  </a:solidFill>
                  <a:cs typeface="Arial" charset="0"/>
                </a:rPr>
                <a:t>Time</a:t>
              </a:r>
            </a:p>
          </p:txBody>
        </p:sp>
        <p:sp>
          <p:nvSpPr>
            <p:cNvPr id="12" name="Freeform 11"/>
            <p:cNvSpPr/>
            <p:nvPr/>
          </p:nvSpPr>
          <p:spPr>
            <a:xfrm>
              <a:off x="1570038" y="603250"/>
              <a:ext cx="1539875" cy="1125538"/>
            </a:xfrm>
            <a:custGeom>
              <a:avLst/>
              <a:gdLst>
                <a:gd name="connsiteX0" fmla="*/ 0 w 1738212"/>
                <a:gd name="connsiteY0" fmla="*/ 941964 h 963489"/>
                <a:gd name="connsiteX1" fmla="*/ 53814 w 1738212"/>
                <a:gd name="connsiteY1" fmla="*/ 882771 h 963489"/>
                <a:gd name="connsiteX2" fmla="*/ 129155 w 1738212"/>
                <a:gd name="connsiteY2" fmla="*/ 710573 h 963489"/>
                <a:gd name="connsiteX3" fmla="*/ 188351 w 1738212"/>
                <a:gd name="connsiteY3" fmla="*/ 339270 h 963489"/>
                <a:gd name="connsiteX4" fmla="*/ 247547 w 1738212"/>
                <a:gd name="connsiteY4" fmla="*/ 145547 h 963489"/>
                <a:gd name="connsiteX5" fmla="*/ 360558 w 1738212"/>
                <a:gd name="connsiteY5" fmla="*/ 134785 h 963489"/>
                <a:gd name="connsiteX6" fmla="*/ 430517 w 1738212"/>
                <a:gd name="connsiteY6" fmla="*/ 54067 h 963489"/>
                <a:gd name="connsiteX7" fmla="*/ 522002 w 1738212"/>
                <a:gd name="connsiteY7" fmla="*/ 255 h 963489"/>
                <a:gd name="connsiteX8" fmla="*/ 672682 w 1738212"/>
                <a:gd name="connsiteY8" fmla="*/ 75591 h 963489"/>
                <a:gd name="connsiteX9" fmla="*/ 791075 w 1738212"/>
                <a:gd name="connsiteY9" fmla="*/ 463038 h 963489"/>
                <a:gd name="connsiteX10" fmla="*/ 914848 w 1738212"/>
                <a:gd name="connsiteY10" fmla="*/ 398463 h 963489"/>
                <a:gd name="connsiteX11" fmla="*/ 1006333 w 1738212"/>
                <a:gd name="connsiteY11" fmla="*/ 360795 h 963489"/>
                <a:gd name="connsiteX12" fmla="*/ 1081674 w 1738212"/>
                <a:gd name="connsiteY12" fmla="*/ 414607 h 963489"/>
                <a:gd name="connsiteX13" fmla="*/ 1173158 w 1738212"/>
                <a:gd name="connsiteY13" fmla="*/ 527612 h 963489"/>
                <a:gd name="connsiteX14" fmla="*/ 1259262 w 1738212"/>
                <a:gd name="connsiteY14" fmla="*/ 651380 h 963489"/>
                <a:gd name="connsiteX15" fmla="*/ 1307695 w 1738212"/>
                <a:gd name="connsiteY15" fmla="*/ 726716 h 963489"/>
                <a:gd name="connsiteX16" fmla="*/ 1388417 w 1738212"/>
                <a:gd name="connsiteY16" fmla="*/ 818197 h 963489"/>
                <a:gd name="connsiteX17" fmla="*/ 1490665 w 1738212"/>
                <a:gd name="connsiteY17" fmla="*/ 893533 h 963489"/>
                <a:gd name="connsiteX18" fmla="*/ 1738212 w 1738212"/>
                <a:gd name="connsiteY18" fmla="*/ 963489 h 963489"/>
                <a:gd name="connsiteX0" fmla="*/ 0 w 1738212"/>
                <a:gd name="connsiteY0" fmla="*/ 941964 h 963489"/>
                <a:gd name="connsiteX1" fmla="*/ 53814 w 1738212"/>
                <a:gd name="connsiteY1" fmla="*/ 882771 h 963489"/>
                <a:gd name="connsiteX2" fmla="*/ 129155 w 1738212"/>
                <a:gd name="connsiteY2" fmla="*/ 710573 h 963489"/>
                <a:gd name="connsiteX3" fmla="*/ 188351 w 1738212"/>
                <a:gd name="connsiteY3" fmla="*/ 339270 h 963489"/>
                <a:gd name="connsiteX4" fmla="*/ 247547 w 1738212"/>
                <a:gd name="connsiteY4" fmla="*/ 145547 h 963489"/>
                <a:gd name="connsiteX5" fmla="*/ 360558 w 1738212"/>
                <a:gd name="connsiteY5" fmla="*/ 134785 h 963489"/>
                <a:gd name="connsiteX6" fmla="*/ 430517 w 1738212"/>
                <a:gd name="connsiteY6" fmla="*/ 54067 h 963489"/>
                <a:gd name="connsiteX7" fmla="*/ 522002 w 1738212"/>
                <a:gd name="connsiteY7" fmla="*/ 255 h 963489"/>
                <a:gd name="connsiteX8" fmla="*/ 672682 w 1738212"/>
                <a:gd name="connsiteY8" fmla="*/ 75591 h 963489"/>
                <a:gd name="connsiteX9" fmla="*/ 791075 w 1738212"/>
                <a:gd name="connsiteY9" fmla="*/ 400861 h 963489"/>
                <a:gd name="connsiteX10" fmla="*/ 914848 w 1738212"/>
                <a:gd name="connsiteY10" fmla="*/ 398463 h 963489"/>
                <a:gd name="connsiteX11" fmla="*/ 1006333 w 1738212"/>
                <a:gd name="connsiteY11" fmla="*/ 360795 h 963489"/>
                <a:gd name="connsiteX12" fmla="*/ 1081674 w 1738212"/>
                <a:gd name="connsiteY12" fmla="*/ 414607 h 963489"/>
                <a:gd name="connsiteX13" fmla="*/ 1173158 w 1738212"/>
                <a:gd name="connsiteY13" fmla="*/ 527612 h 963489"/>
                <a:gd name="connsiteX14" fmla="*/ 1259262 w 1738212"/>
                <a:gd name="connsiteY14" fmla="*/ 651380 h 963489"/>
                <a:gd name="connsiteX15" fmla="*/ 1307695 w 1738212"/>
                <a:gd name="connsiteY15" fmla="*/ 726716 h 963489"/>
                <a:gd name="connsiteX16" fmla="*/ 1388417 w 1738212"/>
                <a:gd name="connsiteY16" fmla="*/ 818197 h 963489"/>
                <a:gd name="connsiteX17" fmla="*/ 1490665 w 1738212"/>
                <a:gd name="connsiteY17" fmla="*/ 893533 h 963489"/>
                <a:gd name="connsiteX18" fmla="*/ 1738212 w 1738212"/>
                <a:gd name="connsiteY18" fmla="*/ 963489 h 963489"/>
                <a:gd name="connsiteX0" fmla="*/ 0 w 1738212"/>
                <a:gd name="connsiteY0" fmla="*/ 941964 h 963489"/>
                <a:gd name="connsiteX1" fmla="*/ 53814 w 1738212"/>
                <a:gd name="connsiteY1" fmla="*/ 882771 h 963489"/>
                <a:gd name="connsiteX2" fmla="*/ 129155 w 1738212"/>
                <a:gd name="connsiteY2" fmla="*/ 710573 h 963489"/>
                <a:gd name="connsiteX3" fmla="*/ 188351 w 1738212"/>
                <a:gd name="connsiteY3" fmla="*/ 339270 h 963489"/>
                <a:gd name="connsiteX4" fmla="*/ 247547 w 1738212"/>
                <a:gd name="connsiteY4" fmla="*/ 145547 h 963489"/>
                <a:gd name="connsiteX5" fmla="*/ 360558 w 1738212"/>
                <a:gd name="connsiteY5" fmla="*/ 134785 h 963489"/>
                <a:gd name="connsiteX6" fmla="*/ 430517 w 1738212"/>
                <a:gd name="connsiteY6" fmla="*/ 54067 h 963489"/>
                <a:gd name="connsiteX7" fmla="*/ 522002 w 1738212"/>
                <a:gd name="connsiteY7" fmla="*/ 255 h 963489"/>
                <a:gd name="connsiteX8" fmla="*/ 672682 w 1738212"/>
                <a:gd name="connsiteY8" fmla="*/ 75591 h 963489"/>
                <a:gd name="connsiteX9" fmla="*/ 791075 w 1738212"/>
                <a:gd name="connsiteY9" fmla="*/ 400861 h 963489"/>
                <a:gd name="connsiteX10" fmla="*/ 914848 w 1738212"/>
                <a:gd name="connsiteY10" fmla="*/ 398463 h 963489"/>
                <a:gd name="connsiteX11" fmla="*/ 1006333 w 1738212"/>
                <a:gd name="connsiteY11" fmla="*/ 360795 h 963489"/>
                <a:gd name="connsiteX12" fmla="*/ 1081674 w 1738212"/>
                <a:gd name="connsiteY12" fmla="*/ 414607 h 963489"/>
                <a:gd name="connsiteX13" fmla="*/ 1173158 w 1738212"/>
                <a:gd name="connsiteY13" fmla="*/ 527612 h 963489"/>
                <a:gd name="connsiteX14" fmla="*/ 1259262 w 1738212"/>
                <a:gd name="connsiteY14" fmla="*/ 651380 h 963489"/>
                <a:gd name="connsiteX15" fmla="*/ 1307695 w 1738212"/>
                <a:gd name="connsiteY15" fmla="*/ 726716 h 963489"/>
                <a:gd name="connsiteX16" fmla="*/ 1388417 w 1738212"/>
                <a:gd name="connsiteY16" fmla="*/ 818197 h 963489"/>
                <a:gd name="connsiteX17" fmla="*/ 1490665 w 1738212"/>
                <a:gd name="connsiteY17" fmla="*/ 893533 h 963489"/>
                <a:gd name="connsiteX18" fmla="*/ 1738212 w 1738212"/>
                <a:gd name="connsiteY18" fmla="*/ 963489 h 963489"/>
                <a:gd name="connsiteX0" fmla="*/ 0 w 1738212"/>
                <a:gd name="connsiteY0" fmla="*/ 941964 h 963489"/>
                <a:gd name="connsiteX1" fmla="*/ 53814 w 1738212"/>
                <a:gd name="connsiteY1" fmla="*/ 882771 h 963489"/>
                <a:gd name="connsiteX2" fmla="*/ 129155 w 1738212"/>
                <a:gd name="connsiteY2" fmla="*/ 710573 h 963489"/>
                <a:gd name="connsiteX3" fmla="*/ 188351 w 1738212"/>
                <a:gd name="connsiteY3" fmla="*/ 339270 h 963489"/>
                <a:gd name="connsiteX4" fmla="*/ 247547 w 1738212"/>
                <a:gd name="connsiteY4" fmla="*/ 145547 h 963489"/>
                <a:gd name="connsiteX5" fmla="*/ 360558 w 1738212"/>
                <a:gd name="connsiteY5" fmla="*/ 134785 h 963489"/>
                <a:gd name="connsiteX6" fmla="*/ 430517 w 1738212"/>
                <a:gd name="connsiteY6" fmla="*/ 54067 h 963489"/>
                <a:gd name="connsiteX7" fmla="*/ 522002 w 1738212"/>
                <a:gd name="connsiteY7" fmla="*/ 255 h 963489"/>
                <a:gd name="connsiteX8" fmla="*/ 672682 w 1738212"/>
                <a:gd name="connsiteY8" fmla="*/ 75591 h 963489"/>
                <a:gd name="connsiteX9" fmla="*/ 791075 w 1738212"/>
                <a:gd name="connsiteY9" fmla="*/ 400861 h 963489"/>
                <a:gd name="connsiteX10" fmla="*/ 1006333 w 1738212"/>
                <a:gd name="connsiteY10" fmla="*/ 360795 h 963489"/>
                <a:gd name="connsiteX11" fmla="*/ 1081674 w 1738212"/>
                <a:gd name="connsiteY11" fmla="*/ 414607 h 963489"/>
                <a:gd name="connsiteX12" fmla="*/ 1173158 w 1738212"/>
                <a:gd name="connsiteY12" fmla="*/ 527612 h 963489"/>
                <a:gd name="connsiteX13" fmla="*/ 1259262 w 1738212"/>
                <a:gd name="connsiteY13" fmla="*/ 651380 h 963489"/>
                <a:gd name="connsiteX14" fmla="*/ 1307695 w 1738212"/>
                <a:gd name="connsiteY14" fmla="*/ 726716 h 963489"/>
                <a:gd name="connsiteX15" fmla="*/ 1388417 w 1738212"/>
                <a:gd name="connsiteY15" fmla="*/ 818197 h 963489"/>
                <a:gd name="connsiteX16" fmla="*/ 1490665 w 1738212"/>
                <a:gd name="connsiteY16" fmla="*/ 893533 h 963489"/>
                <a:gd name="connsiteX17" fmla="*/ 1738212 w 1738212"/>
                <a:gd name="connsiteY17" fmla="*/ 963489 h 96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8212" h="963489">
                  <a:moveTo>
                    <a:pt x="0" y="941964"/>
                  </a:moveTo>
                  <a:cubicBezTo>
                    <a:pt x="16144" y="931650"/>
                    <a:pt x="32288" y="921336"/>
                    <a:pt x="53814" y="882771"/>
                  </a:cubicBezTo>
                  <a:cubicBezTo>
                    <a:pt x="75340" y="844206"/>
                    <a:pt x="106732" y="801156"/>
                    <a:pt x="129155" y="710573"/>
                  </a:cubicBezTo>
                  <a:cubicBezTo>
                    <a:pt x="151578" y="619990"/>
                    <a:pt x="168619" y="433441"/>
                    <a:pt x="188351" y="339270"/>
                  </a:cubicBezTo>
                  <a:cubicBezTo>
                    <a:pt x="208083" y="245099"/>
                    <a:pt x="218846" y="179628"/>
                    <a:pt x="247547" y="145547"/>
                  </a:cubicBezTo>
                  <a:cubicBezTo>
                    <a:pt x="276248" y="111466"/>
                    <a:pt x="330063" y="150032"/>
                    <a:pt x="360558" y="134785"/>
                  </a:cubicBezTo>
                  <a:cubicBezTo>
                    <a:pt x="391053" y="119538"/>
                    <a:pt x="403610" y="76489"/>
                    <a:pt x="430517" y="54067"/>
                  </a:cubicBezTo>
                  <a:cubicBezTo>
                    <a:pt x="457424" y="31645"/>
                    <a:pt x="481641" y="-3332"/>
                    <a:pt x="522002" y="255"/>
                  </a:cubicBezTo>
                  <a:cubicBezTo>
                    <a:pt x="562363" y="3842"/>
                    <a:pt x="627837" y="8823"/>
                    <a:pt x="672682" y="75591"/>
                  </a:cubicBezTo>
                  <a:cubicBezTo>
                    <a:pt x="717527" y="142359"/>
                    <a:pt x="735466" y="353327"/>
                    <a:pt x="791075" y="400861"/>
                  </a:cubicBezTo>
                  <a:cubicBezTo>
                    <a:pt x="846684" y="448395"/>
                    <a:pt x="957900" y="358504"/>
                    <a:pt x="1006333" y="360795"/>
                  </a:cubicBezTo>
                  <a:cubicBezTo>
                    <a:pt x="1054766" y="363086"/>
                    <a:pt x="1053870" y="386804"/>
                    <a:pt x="1081674" y="414607"/>
                  </a:cubicBezTo>
                  <a:cubicBezTo>
                    <a:pt x="1109478" y="442410"/>
                    <a:pt x="1143560" y="488150"/>
                    <a:pt x="1173158" y="527612"/>
                  </a:cubicBezTo>
                  <a:cubicBezTo>
                    <a:pt x="1202756" y="567074"/>
                    <a:pt x="1236839" y="618196"/>
                    <a:pt x="1259262" y="651380"/>
                  </a:cubicBezTo>
                  <a:cubicBezTo>
                    <a:pt x="1281685" y="684564"/>
                    <a:pt x="1286169" y="698913"/>
                    <a:pt x="1307695" y="726716"/>
                  </a:cubicBezTo>
                  <a:cubicBezTo>
                    <a:pt x="1329221" y="754519"/>
                    <a:pt x="1357922" y="790394"/>
                    <a:pt x="1388417" y="818197"/>
                  </a:cubicBezTo>
                  <a:cubicBezTo>
                    <a:pt x="1418912" y="846000"/>
                    <a:pt x="1432366" y="869318"/>
                    <a:pt x="1490665" y="893533"/>
                  </a:cubicBezTo>
                  <a:cubicBezTo>
                    <a:pt x="1548964" y="917748"/>
                    <a:pt x="1738212" y="963489"/>
                    <a:pt x="1738212" y="963489"/>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a:solidFill>
                  <a:prstClr val="black"/>
                </a:solidFill>
                <a:latin typeface="Calibri"/>
              </a:endParaRPr>
            </a:p>
          </p:txBody>
        </p:sp>
        <p:sp>
          <p:nvSpPr>
            <p:cNvPr id="13" name="Freeform 12"/>
            <p:cNvSpPr/>
            <p:nvPr/>
          </p:nvSpPr>
          <p:spPr>
            <a:xfrm>
              <a:off x="1592263" y="1749425"/>
              <a:ext cx="687387" cy="279400"/>
            </a:xfrm>
            <a:custGeom>
              <a:avLst/>
              <a:gdLst>
                <a:gd name="connsiteX0" fmla="*/ 0 w 731878"/>
                <a:gd name="connsiteY0" fmla="*/ 258297 h 258297"/>
                <a:gd name="connsiteX1" fmla="*/ 150681 w 731878"/>
                <a:gd name="connsiteY1" fmla="*/ 236772 h 258297"/>
                <a:gd name="connsiteX2" fmla="*/ 252928 w 731878"/>
                <a:gd name="connsiteY2" fmla="*/ 236772 h 258297"/>
                <a:gd name="connsiteX3" fmla="*/ 435898 w 731878"/>
                <a:gd name="connsiteY3" fmla="*/ 188342 h 258297"/>
                <a:gd name="connsiteX4" fmla="*/ 548909 w 731878"/>
                <a:gd name="connsiteY4" fmla="*/ 161436 h 258297"/>
                <a:gd name="connsiteX5" fmla="*/ 656538 w 731878"/>
                <a:gd name="connsiteY5" fmla="*/ 26906 h 258297"/>
                <a:gd name="connsiteX6" fmla="*/ 731878 w 731878"/>
                <a:gd name="connsiteY6" fmla="*/ 0 h 258297"/>
                <a:gd name="connsiteX7" fmla="*/ 731878 w 731878"/>
                <a:gd name="connsiteY7" fmla="*/ 0 h 25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878" h="258297">
                  <a:moveTo>
                    <a:pt x="0" y="258297"/>
                  </a:moveTo>
                  <a:cubicBezTo>
                    <a:pt x="54263" y="249328"/>
                    <a:pt x="108526" y="240359"/>
                    <a:pt x="150681" y="236772"/>
                  </a:cubicBezTo>
                  <a:cubicBezTo>
                    <a:pt x="192836" y="233185"/>
                    <a:pt x="205392" y="244844"/>
                    <a:pt x="252928" y="236772"/>
                  </a:cubicBezTo>
                  <a:cubicBezTo>
                    <a:pt x="300464" y="228700"/>
                    <a:pt x="386568" y="200898"/>
                    <a:pt x="435898" y="188342"/>
                  </a:cubicBezTo>
                  <a:cubicBezTo>
                    <a:pt x="485228" y="175786"/>
                    <a:pt x="512136" y="188342"/>
                    <a:pt x="548909" y="161436"/>
                  </a:cubicBezTo>
                  <a:cubicBezTo>
                    <a:pt x="585682" y="134530"/>
                    <a:pt x="626043" y="53812"/>
                    <a:pt x="656538" y="26906"/>
                  </a:cubicBezTo>
                  <a:cubicBezTo>
                    <a:pt x="687033" y="0"/>
                    <a:pt x="731878" y="0"/>
                    <a:pt x="731878" y="0"/>
                  </a:cubicBezTo>
                  <a:lnTo>
                    <a:pt x="731878" y="0"/>
                  </a:lnTo>
                </a:path>
              </a:pathLst>
            </a:custGeom>
            <a:ln>
              <a:solidFill>
                <a:srgbClr val="0000FF"/>
              </a:solidFill>
              <a:prstDash val="sysDash"/>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a:solidFill>
                  <a:prstClr val="black"/>
                </a:solidFill>
                <a:latin typeface="Calibri"/>
              </a:endParaRPr>
            </a:p>
          </p:txBody>
        </p:sp>
        <p:sp>
          <p:nvSpPr>
            <p:cNvPr id="14" name="Freeform 13"/>
            <p:cNvSpPr/>
            <p:nvPr/>
          </p:nvSpPr>
          <p:spPr>
            <a:xfrm>
              <a:off x="1592263" y="1292225"/>
              <a:ext cx="677862" cy="693738"/>
            </a:xfrm>
            <a:custGeom>
              <a:avLst/>
              <a:gdLst>
                <a:gd name="connsiteX0" fmla="*/ 0 w 678064"/>
                <a:gd name="connsiteY0" fmla="*/ 694226 h 694226"/>
                <a:gd name="connsiteX1" fmla="*/ 59196 w 678064"/>
                <a:gd name="connsiteY1" fmla="*/ 629651 h 694226"/>
                <a:gd name="connsiteX2" fmla="*/ 129155 w 678064"/>
                <a:gd name="connsiteY2" fmla="*/ 360591 h 694226"/>
                <a:gd name="connsiteX3" fmla="*/ 177588 w 678064"/>
                <a:gd name="connsiteY3" fmla="*/ 134581 h 694226"/>
                <a:gd name="connsiteX4" fmla="*/ 236784 w 678064"/>
                <a:gd name="connsiteY4" fmla="*/ 32338 h 694226"/>
                <a:gd name="connsiteX5" fmla="*/ 322887 w 678064"/>
                <a:gd name="connsiteY5" fmla="*/ 51 h 694226"/>
                <a:gd name="connsiteX6" fmla="*/ 430517 w 678064"/>
                <a:gd name="connsiteY6" fmla="*/ 37719 h 694226"/>
                <a:gd name="connsiteX7" fmla="*/ 559672 w 678064"/>
                <a:gd name="connsiteY7" fmla="*/ 102294 h 694226"/>
                <a:gd name="connsiteX8" fmla="*/ 645775 w 678064"/>
                <a:gd name="connsiteY8" fmla="*/ 204537 h 694226"/>
                <a:gd name="connsiteX9" fmla="*/ 678064 w 678064"/>
                <a:gd name="connsiteY9" fmla="*/ 333685 h 694226"/>
                <a:gd name="connsiteX10" fmla="*/ 678064 w 678064"/>
                <a:gd name="connsiteY10" fmla="*/ 333685 h 69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064" h="694226">
                  <a:moveTo>
                    <a:pt x="0" y="694226"/>
                  </a:moveTo>
                  <a:cubicBezTo>
                    <a:pt x="18835" y="689741"/>
                    <a:pt x="37670" y="685257"/>
                    <a:pt x="59196" y="629651"/>
                  </a:cubicBezTo>
                  <a:cubicBezTo>
                    <a:pt x="80722" y="574045"/>
                    <a:pt x="109423" y="443103"/>
                    <a:pt x="129155" y="360591"/>
                  </a:cubicBezTo>
                  <a:cubicBezTo>
                    <a:pt x="148887" y="278079"/>
                    <a:pt x="159650" y="189290"/>
                    <a:pt x="177588" y="134581"/>
                  </a:cubicBezTo>
                  <a:cubicBezTo>
                    <a:pt x="195526" y="79872"/>
                    <a:pt x="212568" y="54760"/>
                    <a:pt x="236784" y="32338"/>
                  </a:cubicBezTo>
                  <a:cubicBezTo>
                    <a:pt x="261000" y="9916"/>
                    <a:pt x="290598" y="-846"/>
                    <a:pt x="322887" y="51"/>
                  </a:cubicBezTo>
                  <a:cubicBezTo>
                    <a:pt x="355176" y="948"/>
                    <a:pt x="391053" y="20678"/>
                    <a:pt x="430517" y="37719"/>
                  </a:cubicBezTo>
                  <a:cubicBezTo>
                    <a:pt x="469981" y="54760"/>
                    <a:pt x="523796" y="74491"/>
                    <a:pt x="559672" y="102294"/>
                  </a:cubicBezTo>
                  <a:cubicBezTo>
                    <a:pt x="595548" y="130097"/>
                    <a:pt x="626043" y="165972"/>
                    <a:pt x="645775" y="204537"/>
                  </a:cubicBezTo>
                  <a:cubicBezTo>
                    <a:pt x="665507" y="243102"/>
                    <a:pt x="678064" y="333685"/>
                    <a:pt x="678064" y="333685"/>
                  </a:cubicBezTo>
                  <a:lnTo>
                    <a:pt x="678064" y="333685"/>
                  </a:ln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a:solidFill>
                  <a:prstClr val="black"/>
                </a:solidFill>
                <a:latin typeface="Calibri"/>
              </a:endParaRPr>
            </a:p>
          </p:txBody>
        </p:sp>
        <p:sp>
          <p:nvSpPr>
            <p:cNvPr id="225290" name="TextBox 14"/>
            <p:cNvSpPr txBox="1">
              <a:spLocks noChangeArrowheads="1"/>
            </p:cNvSpPr>
            <p:nvPr/>
          </p:nvSpPr>
          <p:spPr bwMode="auto">
            <a:xfrm>
              <a:off x="2216150" y="1885950"/>
              <a:ext cx="3381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100" b="1">
                  <a:solidFill>
                    <a:prstClr val="black"/>
                  </a:solidFill>
                  <a:cs typeface="Arial" charset="0"/>
                </a:rPr>
                <a:t>P</a:t>
              </a:r>
              <a:r>
                <a:rPr lang="en-US" sz="1100" b="1" baseline="-25000">
                  <a:solidFill>
                    <a:prstClr val="black"/>
                  </a:solidFill>
                  <a:cs typeface="Arial" charset="0"/>
                </a:rPr>
                <a:t>b</a:t>
              </a:r>
            </a:p>
          </p:txBody>
        </p:sp>
        <p:sp>
          <p:nvSpPr>
            <p:cNvPr id="225291" name="TextBox 15"/>
            <p:cNvSpPr txBox="1">
              <a:spLocks noChangeArrowheads="1"/>
            </p:cNvSpPr>
            <p:nvPr/>
          </p:nvSpPr>
          <p:spPr bwMode="auto">
            <a:xfrm>
              <a:off x="1819275" y="1550988"/>
              <a:ext cx="312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100" b="1">
                  <a:solidFill>
                    <a:prstClr val="black"/>
                  </a:solidFill>
                  <a:cs typeface="Arial" charset="0"/>
                </a:rPr>
                <a:t>P</a:t>
              </a:r>
              <a:r>
                <a:rPr lang="en-US" sz="1100" b="1" baseline="-25000">
                  <a:solidFill>
                    <a:prstClr val="black"/>
                  </a:solidFill>
                  <a:cs typeface="Arial" charset="0"/>
                </a:rPr>
                <a:t>f</a:t>
              </a:r>
            </a:p>
          </p:txBody>
        </p:sp>
      </p:grpSp>
      <p:grpSp>
        <p:nvGrpSpPr>
          <p:cNvPr id="2" name="Group 1"/>
          <p:cNvGrpSpPr/>
          <p:nvPr/>
        </p:nvGrpSpPr>
        <p:grpSpPr>
          <a:xfrm>
            <a:off x="2835649" y="1540048"/>
            <a:ext cx="1116013" cy="2032000"/>
            <a:chOff x="1266825" y="2406650"/>
            <a:chExt cx="1116013" cy="2032000"/>
          </a:xfrm>
        </p:grpSpPr>
        <p:cxnSp>
          <p:nvCxnSpPr>
            <p:cNvPr id="17" name="Straight Connector 16"/>
            <p:cNvCxnSpPr/>
            <p:nvPr/>
          </p:nvCxnSpPr>
          <p:spPr>
            <a:xfrm>
              <a:off x="1544638" y="2406650"/>
              <a:ext cx="0" cy="1793875"/>
            </a:xfrm>
            <a:prstGeom prst="line">
              <a:avLst/>
            </a:prstGeom>
            <a:ln w="19050" cmpd="sng"/>
            <a:effectLst/>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H="1">
              <a:off x="1536700" y="4192588"/>
              <a:ext cx="846138" cy="0"/>
            </a:xfrm>
            <a:prstGeom prst="line">
              <a:avLst/>
            </a:prstGeom>
            <a:ln w="19050" cmpd="sng"/>
            <a:effectLst/>
          </p:spPr>
          <p:style>
            <a:lnRef idx="3">
              <a:schemeClr val="dk1"/>
            </a:lnRef>
            <a:fillRef idx="0">
              <a:schemeClr val="dk1"/>
            </a:fillRef>
            <a:effectRef idx="2">
              <a:schemeClr val="dk1"/>
            </a:effectRef>
            <a:fontRef idx="minor">
              <a:schemeClr val="tx1"/>
            </a:fontRef>
          </p:style>
        </p:cxnSp>
        <p:sp>
          <p:nvSpPr>
            <p:cNvPr id="225294" name="TextBox 18"/>
            <p:cNvSpPr txBox="1">
              <a:spLocks noChangeArrowheads="1"/>
            </p:cNvSpPr>
            <p:nvPr/>
          </p:nvSpPr>
          <p:spPr bwMode="auto">
            <a:xfrm rot="-5400000">
              <a:off x="654844" y="3213894"/>
              <a:ext cx="1485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100" b="1">
                  <a:solidFill>
                    <a:prstClr val="black"/>
                  </a:solidFill>
                  <a:cs typeface="Arial" charset="0"/>
                </a:rPr>
                <a:t>Systolic wall stress</a:t>
              </a:r>
            </a:p>
          </p:txBody>
        </p:sp>
        <p:sp>
          <p:nvSpPr>
            <p:cNvPr id="225295" name="TextBox 19"/>
            <p:cNvSpPr txBox="1">
              <a:spLocks noChangeArrowheads="1"/>
            </p:cNvSpPr>
            <p:nvPr/>
          </p:nvSpPr>
          <p:spPr bwMode="auto">
            <a:xfrm>
              <a:off x="1700213" y="4160838"/>
              <a:ext cx="5413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b="1">
                  <a:solidFill>
                    <a:prstClr val="black"/>
                  </a:solidFill>
                  <a:cs typeface="Arial" charset="0"/>
                </a:rPr>
                <a:t>Time</a:t>
              </a:r>
            </a:p>
          </p:txBody>
        </p:sp>
        <p:sp>
          <p:nvSpPr>
            <p:cNvPr id="21" name="Freeform 20"/>
            <p:cNvSpPr/>
            <p:nvPr/>
          </p:nvSpPr>
          <p:spPr>
            <a:xfrm>
              <a:off x="1592263" y="2914650"/>
              <a:ext cx="760412" cy="1074738"/>
            </a:xfrm>
            <a:custGeom>
              <a:avLst/>
              <a:gdLst>
                <a:gd name="connsiteX0" fmla="*/ 0 w 1630583"/>
                <a:gd name="connsiteY0" fmla="*/ 667296 h 1307658"/>
                <a:gd name="connsiteX1" fmla="*/ 113011 w 1630583"/>
                <a:gd name="connsiteY1" fmla="*/ 559672 h 1307658"/>
                <a:gd name="connsiteX2" fmla="*/ 274454 w 1630583"/>
                <a:gd name="connsiteY2" fmla="*/ 156082 h 1307658"/>
                <a:gd name="connsiteX3" fmla="*/ 355176 w 1630583"/>
                <a:gd name="connsiteY3" fmla="*/ 16171 h 1307658"/>
                <a:gd name="connsiteX4" fmla="*/ 435898 w 1630583"/>
                <a:gd name="connsiteY4" fmla="*/ 16171 h 1307658"/>
                <a:gd name="connsiteX5" fmla="*/ 516620 w 1630583"/>
                <a:gd name="connsiteY5" fmla="*/ 134557 h 1307658"/>
                <a:gd name="connsiteX6" fmla="*/ 688827 w 1630583"/>
                <a:gd name="connsiteY6" fmla="*/ 505860 h 1307658"/>
                <a:gd name="connsiteX7" fmla="*/ 1017096 w 1630583"/>
                <a:gd name="connsiteY7" fmla="*/ 920212 h 1307658"/>
                <a:gd name="connsiteX8" fmla="*/ 1270025 w 1630583"/>
                <a:gd name="connsiteY8" fmla="*/ 1038598 h 1307658"/>
                <a:gd name="connsiteX9" fmla="*/ 1383036 w 1630583"/>
                <a:gd name="connsiteY9" fmla="*/ 1092410 h 1307658"/>
                <a:gd name="connsiteX10" fmla="*/ 1517572 w 1630583"/>
                <a:gd name="connsiteY10" fmla="*/ 1243084 h 1307658"/>
                <a:gd name="connsiteX11" fmla="*/ 1630583 w 1630583"/>
                <a:gd name="connsiteY11" fmla="*/ 1307658 h 130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0583" h="1307658">
                  <a:moveTo>
                    <a:pt x="0" y="667296"/>
                  </a:moveTo>
                  <a:cubicBezTo>
                    <a:pt x="33634" y="656085"/>
                    <a:pt x="67269" y="644874"/>
                    <a:pt x="113011" y="559672"/>
                  </a:cubicBezTo>
                  <a:cubicBezTo>
                    <a:pt x="158753" y="474470"/>
                    <a:pt x="234093" y="246665"/>
                    <a:pt x="274454" y="156082"/>
                  </a:cubicBezTo>
                  <a:cubicBezTo>
                    <a:pt x="314815" y="65498"/>
                    <a:pt x="328269" y="39489"/>
                    <a:pt x="355176" y="16171"/>
                  </a:cubicBezTo>
                  <a:cubicBezTo>
                    <a:pt x="382083" y="-7148"/>
                    <a:pt x="408991" y="-3560"/>
                    <a:pt x="435898" y="16171"/>
                  </a:cubicBezTo>
                  <a:cubicBezTo>
                    <a:pt x="462805" y="35902"/>
                    <a:pt x="474465" y="52942"/>
                    <a:pt x="516620" y="134557"/>
                  </a:cubicBezTo>
                  <a:cubicBezTo>
                    <a:pt x="558775" y="216172"/>
                    <a:pt x="605414" y="374918"/>
                    <a:pt x="688827" y="505860"/>
                  </a:cubicBezTo>
                  <a:cubicBezTo>
                    <a:pt x="772240" y="636802"/>
                    <a:pt x="920230" y="831422"/>
                    <a:pt x="1017096" y="920212"/>
                  </a:cubicBezTo>
                  <a:cubicBezTo>
                    <a:pt x="1113962" y="1009002"/>
                    <a:pt x="1270025" y="1038598"/>
                    <a:pt x="1270025" y="1038598"/>
                  </a:cubicBezTo>
                  <a:cubicBezTo>
                    <a:pt x="1331015" y="1067298"/>
                    <a:pt x="1341778" y="1058329"/>
                    <a:pt x="1383036" y="1092410"/>
                  </a:cubicBezTo>
                  <a:cubicBezTo>
                    <a:pt x="1424294" y="1126491"/>
                    <a:pt x="1476314" y="1207209"/>
                    <a:pt x="1517572" y="1243084"/>
                  </a:cubicBezTo>
                  <a:cubicBezTo>
                    <a:pt x="1558830" y="1278959"/>
                    <a:pt x="1630583" y="1307658"/>
                    <a:pt x="1630583" y="1307658"/>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a:solidFill>
                  <a:prstClr val="black"/>
                </a:solidFill>
                <a:latin typeface="Calibri"/>
              </a:endParaRPr>
            </a:p>
          </p:txBody>
        </p:sp>
      </p:grpSp>
      <p:grpSp>
        <p:nvGrpSpPr>
          <p:cNvPr id="4" name="Group 3"/>
          <p:cNvGrpSpPr/>
          <p:nvPr/>
        </p:nvGrpSpPr>
        <p:grpSpPr>
          <a:xfrm>
            <a:off x="636494" y="4264096"/>
            <a:ext cx="2066925" cy="2060575"/>
            <a:chOff x="4151313" y="379413"/>
            <a:chExt cx="2066925" cy="2060575"/>
          </a:xfrm>
        </p:grpSpPr>
        <p:cxnSp>
          <p:nvCxnSpPr>
            <p:cNvPr id="22" name="Straight Arrow Connector 21"/>
            <p:cNvCxnSpPr/>
            <p:nvPr/>
          </p:nvCxnSpPr>
          <p:spPr>
            <a:xfrm>
              <a:off x="4797425" y="1414463"/>
              <a:ext cx="3175" cy="758825"/>
            </a:xfrm>
            <a:prstGeom prst="straightConnector1">
              <a:avLst/>
            </a:prstGeom>
            <a:ln w="12700" cmpd="sng">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200650" y="1711325"/>
              <a:ext cx="0" cy="452438"/>
            </a:xfrm>
            <a:prstGeom prst="straightConnector1">
              <a:avLst/>
            </a:prstGeom>
            <a:ln w="12700" cmpd="sng">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37063" y="398463"/>
              <a:ext cx="0" cy="1804987"/>
            </a:xfrm>
            <a:prstGeom prst="line">
              <a:avLst/>
            </a:prstGeom>
            <a:ln w="19050" cmpd="sng"/>
            <a:effectLst/>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H="1">
              <a:off x="4429125" y="2193925"/>
              <a:ext cx="1789113" cy="0"/>
            </a:xfrm>
            <a:prstGeom prst="line">
              <a:avLst/>
            </a:prstGeom>
            <a:ln w="19050" cmpd="sng"/>
            <a:effectLst/>
          </p:spPr>
          <p:style>
            <a:lnRef idx="3">
              <a:schemeClr val="dk1"/>
            </a:lnRef>
            <a:fillRef idx="0">
              <a:schemeClr val="dk1"/>
            </a:fillRef>
            <a:effectRef idx="2">
              <a:schemeClr val="dk1"/>
            </a:effectRef>
            <a:fontRef idx="minor">
              <a:schemeClr val="tx1"/>
            </a:fontRef>
          </p:style>
        </p:cxnSp>
        <p:sp>
          <p:nvSpPr>
            <p:cNvPr id="225301" name="TextBox 25"/>
            <p:cNvSpPr txBox="1">
              <a:spLocks noChangeArrowheads="1"/>
            </p:cNvSpPr>
            <p:nvPr/>
          </p:nvSpPr>
          <p:spPr bwMode="auto">
            <a:xfrm rot="-5400000">
              <a:off x="3867944" y="1113632"/>
              <a:ext cx="8445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b="1">
                  <a:solidFill>
                    <a:prstClr val="black"/>
                  </a:solidFill>
                  <a:cs typeface="Arial" charset="0"/>
                </a:rPr>
                <a:t>Pressure</a:t>
              </a:r>
            </a:p>
          </p:txBody>
        </p:sp>
        <p:sp>
          <p:nvSpPr>
            <p:cNvPr id="225302" name="TextBox 26"/>
            <p:cNvSpPr txBox="1">
              <a:spLocks noChangeArrowheads="1"/>
            </p:cNvSpPr>
            <p:nvPr/>
          </p:nvSpPr>
          <p:spPr bwMode="auto">
            <a:xfrm>
              <a:off x="5053013" y="2163763"/>
              <a:ext cx="541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b="1">
                  <a:solidFill>
                    <a:prstClr val="black"/>
                  </a:solidFill>
                  <a:cs typeface="Arial" charset="0"/>
                </a:rPr>
                <a:t>Time</a:t>
              </a:r>
            </a:p>
          </p:txBody>
        </p:sp>
        <p:sp>
          <p:nvSpPr>
            <p:cNvPr id="28" name="Freeform 27"/>
            <p:cNvSpPr/>
            <p:nvPr/>
          </p:nvSpPr>
          <p:spPr>
            <a:xfrm>
              <a:off x="4502150" y="379413"/>
              <a:ext cx="1538288" cy="1349375"/>
            </a:xfrm>
            <a:custGeom>
              <a:avLst/>
              <a:gdLst>
                <a:gd name="connsiteX0" fmla="*/ 0 w 1738212"/>
                <a:gd name="connsiteY0" fmla="*/ 941964 h 963489"/>
                <a:gd name="connsiteX1" fmla="*/ 53814 w 1738212"/>
                <a:gd name="connsiteY1" fmla="*/ 882771 h 963489"/>
                <a:gd name="connsiteX2" fmla="*/ 129155 w 1738212"/>
                <a:gd name="connsiteY2" fmla="*/ 710573 h 963489"/>
                <a:gd name="connsiteX3" fmla="*/ 188351 w 1738212"/>
                <a:gd name="connsiteY3" fmla="*/ 339270 h 963489"/>
                <a:gd name="connsiteX4" fmla="*/ 247547 w 1738212"/>
                <a:gd name="connsiteY4" fmla="*/ 145547 h 963489"/>
                <a:gd name="connsiteX5" fmla="*/ 360558 w 1738212"/>
                <a:gd name="connsiteY5" fmla="*/ 134785 h 963489"/>
                <a:gd name="connsiteX6" fmla="*/ 430517 w 1738212"/>
                <a:gd name="connsiteY6" fmla="*/ 54067 h 963489"/>
                <a:gd name="connsiteX7" fmla="*/ 522002 w 1738212"/>
                <a:gd name="connsiteY7" fmla="*/ 255 h 963489"/>
                <a:gd name="connsiteX8" fmla="*/ 672682 w 1738212"/>
                <a:gd name="connsiteY8" fmla="*/ 75591 h 963489"/>
                <a:gd name="connsiteX9" fmla="*/ 791075 w 1738212"/>
                <a:gd name="connsiteY9" fmla="*/ 463038 h 963489"/>
                <a:gd name="connsiteX10" fmla="*/ 914848 w 1738212"/>
                <a:gd name="connsiteY10" fmla="*/ 398463 h 963489"/>
                <a:gd name="connsiteX11" fmla="*/ 1006333 w 1738212"/>
                <a:gd name="connsiteY11" fmla="*/ 360795 h 963489"/>
                <a:gd name="connsiteX12" fmla="*/ 1081674 w 1738212"/>
                <a:gd name="connsiteY12" fmla="*/ 414607 h 963489"/>
                <a:gd name="connsiteX13" fmla="*/ 1173158 w 1738212"/>
                <a:gd name="connsiteY13" fmla="*/ 527612 h 963489"/>
                <a:gd name="connsiteX14" fmla="*/ 1259262 w 1738212"/>
                <a:gd name="connsiteY14" fmla="*/ 651380 h 963489"/>
                <a:gd name="connsiteX15" fmla="*/ 1307695 w 1738212"/>
                <a:gd name="connsiteY15" fmla="*/ 726716 h 963489"/>
                <a:gd name="connsiteX16" fmla="*/ 1388417 w 1738212"/>
                <a:gd name="connsiteY16" fmla="*/ 818197 h 963489"/>
                <a:gd name="connsiteX17" fmla="*/ 1490665 w 1738212"/>
                <a:gd name="connsiteY17" fmla="*/ 893533 h 963489"/>
                <a:gd name="connsiteX18" fmla="*/ 1738212 w 1738212"/>
                <a:gd name="connsiteY18" fmla="*/ 963489 h 963489"/>
                <a:gd name="connsiteX0" fmla="*/ 0 w 1738212"/>
                <a:gd name="connsiteY0" fmla="*/ 991835 h 1013360"/>
                <a:gd name="connsiteX1" fmla="*/ 53814 w 1738212"/>
                <a:gd name="connsiteY1" fmla="*/ 932642 h 1013360"/>
                <a:gd name="connsiteX2" fmla="*/ 129155 w 1738212"/>
                <a:gd name="connsiteY2" fmla="*/ 760444 h 1013360"/>
                <a:gd name="connsiteX3" fmla="*/ 188351 w 1738212"/>
                <a:gd name="connsiteY3" fmla="*/ 389141 h 1013360"/>
                <a:gd name="connsiteX4" fmla="*/ 247547 w 1738212"/>
                <a:gd name="connsiteY4" fmla="*/ 195418 h 1013360"/>
                <a:gd name="connsiteX5" fmla="*/ 360558 w 1738212"/>
                <a:gd name="connsiteY5" fmla="*/ 184656 h 1013360"/>
                <a:gd name="connsiteX6" fmla="*/ 430517 w 1738212"/>
                <a:gd name="connsiteY6" fmla="*/ 103938 h 1013360"/>
                <a:gd name="connsiteX7" fmla="*/ 542490 w 1738212"/>
                <a:gd name="connsiteY7" fmla="*/ 121 h 1013360"/>
                <a:gd name="connsiteX8" fmla="*/ 672682 w 1738212"/>
                <a:gd name="connsiteY8" fmla="*/ 125462 h 1013360"/>
                <a:gd name="connsiteX9" fmla="*/ 791075 w 1738212"/>
                <a:gd name="connsiteY9" fmla="*/ 512909 h 1013360"/>
                <a:gd name="connsiteX10" fmla="*/ 914848 w 1738212"/>
                <a:gd name="connsiteY10" fmla="*/ 448334 h 1013360"/>
                <a:gd name="connsiteX11" fmla="*/ 1006333 w 1738212"/>
                <a:gd name="connsiteY11" fmla="*/ 410666 h 1013360"/>
                <a:gd name="connsiteX12" fmla="*/ 1081674 w 1738212"/>
                <a:gd name="connsiteY12" fmla="*/ 464478 h 1013360"/>
                <a:gd name="connsiteX13" fmla="*/ 1173158 w 1738212"/>
                <a:gd name="connsiteY13" fmla="*/ 577483 h 1013360"/>
                <a:gd name="connsiteX14" fmla="*/ 1259262 w 1738212"/>
                <a:gd name="connsiteY14" fmla="*/ 701251 h 1013360"/>
                <a:gd name="connsiteX15" fmla="*/ 1307695 w 1738212"/>
                <a:gd name="connsiteY15" fmla="*/ 776587 h 1013360"/>
                <a:gd name="connsiteX16" fmla="*/ 1388417 w 1738212"/>
                <a:gd name="connsiteY16" fmla="*/ 868068 h 1013360"/>
                <a:gd name="connsiteX17" fmla="*/ 1490665 w 1738212"/>
                <a:gd name="connsiteY17" fmla="*/ 943404 h 1013360"/>
                <a:gd name="connsiteX18" fmla="*/ 1738212 w 1738212"/>
                <a:gd name="connsiteY18" fmla="*/ 1013360 h 1013360"/>
                <a:gd name="connsiteX0" fmla="*/ 0 w 1738212"/>
                <a:gd name="connsiteY0" fmla="*/ 992358 h 1013883"/>
                <a:gd name="connsiteX1" fmla="*/ 53814 w 1738212"/>
                <a:gd name="connsiteY1" fmla="*/ 933165 h 1013883"/>
                <a:gd name="connsiteX2" fmla="*/ 129155 w 1738212"/>
                <a:gd name="connsiteY2" fmla="*/ 760967 h 1013883"/>
                <a:gd name="connsiteX3" fmla="*/ 188351 w 1738212"/>
                <a:gd name="connsiteY3" fmla="*/ 389664 h 1013883"/>
                <a:gd name="connsiteX4" fmla="*/ 247547 w 1738212"/>
                <a:gd name="connsiteY4" fmla="*/ 195941 h 1013883"/>
                <a:gd name="connsiteX5" fmla="*/ 360558 w 1738212"/>
                <a:gd name="connsiteY5" fmla="*/ 185179 h 1013883"/>
                <a:gd name="connsiteX6" fmla="*/ 403199 w 1738212"/>
                <a:gd name="connsiteY6" fmla="*/ 81732 h 1013883"/>
                <a:gd name="connsiteX7" fmla="*/ 542490 w 1738212"/>
                <a:gd name="connsiteY7" fmla="*/ 644 h 1013883"/>
                <a:gd name="connsiteX8" fmla="*/ 672682 w 1738212"/>
                <a:gd name="connsiteY8" fmla="*/ 125985 h 1013883"/>
                <a:gd name="connsiteX9" fmla="*/ 791075 w 1738212"/>
                <a:gd name="connsiteY9" fmla="*/ 513432 h 1013883"/>
                <a:gd name="connsiteX10" fmla="*/ 914848 w 1738212"/>
                <a:gd name="connsiteY10" fmla="*/ 448857 h 1013883"/>
                <a:gd name="connsiteX11" fmla="*/ 1006333 w 1738212"/>
                <a:gd name="connsiteY11" fmla="*/ 411189 h 1013883"/>
                <a:gd name="connsiteX12" fmla="*/ 1081674 w 1738212"/>
                <a:gd name="connsiteY12" fmla="*/ 465001 h 1013883"/>
                <a:gd name="connsiteX13" fmla="*/ 1173158 w 1738212"/>
                <a:gd name="connsiteY13" fmla="*/ 578006 h 1013883"/>
                <a:gd name="connsiteX14" fmla="*/ 1259262 w 1738212"/>
                <a:gd name="connsiteY14" fmla="*/ 701774 h 1013883"/>
                <a:gd name="connsiteX15" fmla="*/ 1307695 w 1738212"/>
                <a:gd name="connsiteY15" fmla="*/ 777110 h 1013883"/>
                <a:gd name="connsiteX16" fmla="*/ 1388417 w 1738212"/>
                <a:gd name="connsiteY16" fmla="*/ 868591 h 1013883"/>
                <a:gd name="connsiteX17" fmla="*/ 1490665 w 1738212"/>
                <a:gd name="connsiteY17" fmla="*/ 943927 h 1013883"/>
                <a:gd name="connsiteX18" fmla="*/ 1738212 w 1738212"/>
                <a:gd name="connsiteY18" fmla="*/ 1013883 h 1013883"/>
                <a:gd name="connsiteX0" fmla="*/ 0 w 1738212"/>
                <a:gd name="connsiteY0" fmla="*/ 992358 h 1013883"/>
                <a:gd name="connsiteX1" fmla="*/ 53814 w 1738212"/>
                <a:gd name="connsiteY1" fmla="*/ 933165 h 1013883"/>
                <a:gd name="connsiteX2" fmla="*/ 129155 w 1738212"/>
                <a:gd name="connsiteY2" fmla="*/ 760967 h 1013883"/>
                <a:gd name="connsiteX3" fmla="*/ 188351 w 1738212"/>
                <a:gd name="connsiteY3" fmla="*/ 389664 h 1013883"/>
                <a:gd name="connsiteX4" fmla="*/ 247547 w 1738212"/>
                <a:gd name="connsiteY4" fmla="*/ 195941 h 1013883"/>
                <a:gd name="connsiteX5" fmla="*/ 360558 w 1738212"/>
                <a:gd name="connsiteY5" fmla="*/ 185179 h 1013883"/>
                <a:gd name="connsiteX6" fmla="*/ 403199 w 1738212"/>
                <a:gd name="connsiteY6" fmla="*/ 81732 h 1013883"/>
                <a:gd name="connsiteX7" fmla="*/ 542490 w 1738212"/>
                <a:gd name="connsiteY7" fmla="*/ 644 h 1013883"/>
                <a:gd name="connsiteX8" fmla="*/ 672682 w 1738212"/>
                <a:gd name="connsiteY8" fmla="*/ 125985 h 1013883"/>
                <a:gd name="connsiteX9" fmla="*/ 797903 w 1738212"/>
                <a:gd name="connsiteY9" fmla="*/ 467974 h 1013883"/>
                <a:gd name="connsiteX10" fmla="*/ 914848 w 1738212"/>
                <a:gd name="connsiteY10" fmla="*/ 448857 h 1013883"/>
                <a:gd name="connsiteX11" fmla="*/ 1006333 w 1738212"/>
                <a:gd name="connsiteY11" fmla="*/ 411189 h 1013883"/>
                <a:gd name="connsiteX12" fmla="*/ 1081674 w 1738212"/>
                <a:gd name="connsiteY12" fmla="*/ 465001 h 1013883"/>
                <a:gd name="connsiteX13" fmla="*/ 1173158 w 1738212"/>
                <a:gd name="connsiteY13" fmla="*/ 578006 h 1013883"/>
                <a:gd name="connsiteX14" fmla="*/ 1259262 w 1738212"/>
                <a:gd name="connsiteY14" fmla="*/ 701774 h 1013883"/>
                <a:gd name="connsiteX15" fmla="*/ 1307695 w 1738212"/>
                <a:gd name="connsiteY15" fmla="*/ 777110 h 1013883"/>
                <a:gd name="connsiteX16" fmla="*/ 1388417 w 1738212"/>
                <a:gd name="connsiteY16" fmla="*/ 868591 h 1013883"/>
                <a:gd name="connsiteX17" fmla="*/ 1490665 w 1738212"/>
                <a:gd name="connsiteY17" fmla="*/ 943927 h 1013883"/>
                <a:gd name="connsiteX18" fmla="*/ 1738212 w 1738212"/>
                <a:gd name="connsiteY18" fmla="*/ 1013883 h 1013883"/>
                <a:gd name="connsiteX0" fmla="*/ 0 w 1738212"/>
                <a:gd name="connsiteY0" fmla="*/ 992358 h 1013883"/>
                <a:gd name="connsiteX1" fmla="*/ 53814 w 1738212"/>
                <a:gd name="connsiteY1" fmla="*/ 933165 h 1013883"/>
                <a:gd name="connsiteX2" fmla="*/ 129155 w 1738212"/>
                <a:gd name="connsiteY2" fmla="*/ 760967 h 1013883"/>
                <a:gd name="connsiteX3" fmla="*/ 188351 w 1738212"/>
                <a:gd name="connsiteY3" fmla="*/ 389664 h 1013883"/>
                <a:gd name="connsiteX4" fmla="*/ 247547 w 1738212"/>
                <a:gd name="connsiteY4" fmla="*/ 195941 h 1013883"/>
                <a:gd name="connsiteX5" fmla="*/ 360558 w 1738212"/>
                <a:gd name="connsiteY5" fmla="*/ 185179 h 1013883"/>
                <a:gd name="connsiteX6" fmla="*/ 403199 w 1738212"/>
                <a:gd name="connsiteY6" fmla="*/ 81732 h 1013883"/>
                <a:gd name="connsiteX7" fmla="*/ 542490 w 1738212"/>
                <a:gd name="connsiteY7" fmla="*/ 644 h 1013883"/>
                <a:gd name="connsiteX8" fmla="*/ 720487 w 1738212"/>
                <a:gd name="connsiteY8" fmla="*/ 125985 h 1013883"/>
                <a:gd name="connsiteX9" fmla="*/ 797903 w 1738212"/>
                <a:gd name="connsiteY9" fmla="*/ 467974 h 1013883"/>
                <a:gd name="connsiteX10" fmla="*/ 914848 w 1738212"/>
                <a:gd name="connsiteY10" fmla="*/ 448857 h 1013883"/>
                <a:gd name="connsiteX11" fmla="*/ 1006333 w 1738212"/>
                <a:gd name="connsiteY11" fmla="*/ 411189 h 1013883"/>
                <a:gd name="connsiteX12" fmla="*/ 1081674 w 1738212"/>
                <a:gd name="connsiteY12" fmla="*/ 465001 h 1013883"/>
                <a:gd name="connsiteX13" fmla="*/ 1173158 w 1738212"/>
                <a:gd name="connsiteY13" fmla="*/ 578006 h 1013883"/>
                <a:gd name="connsiteX14" fmla="*/ 1259262 w 1738212"/>
                <a:gd name="connsiteY14" fmla="*/ 701774 h 1013883"/>
                <a:gd name="connsiteX15" fmla="*/ 1307695 w 1738212"/>
                <a:gd name="connsiteY15" fmla="*/ 777110 h 1013883"/>
                <a:gd name="connsiteX16" fmla="*/ 1388417 w 1738212"/>
                <a:gd name="connsiteY16" fmla="*/ 868591 h 1013883"/>
                <a:gd name="connsiteX17" fmla="*/ 1490665 w 1738212"/>
                <a:gd name="connsiteY17" fmla="*/ 943927 h 1013883"/>
                <a:gd name="connsiteX18" fmla="*/ 1738212 w 1738212"/>
                <a:gd name="connsiteY18" fmla="*/ 1013883 h 1013883"/>
                <a:gd name="connsiteX0" fmla="*/ 0 w 1738212"/>
                <a:gd name="connsiteY0" fmla="*/ 992358 h 1013883"/>
                <a:gd name="connsiteX1" fmla="*/ 53814 w 1738212"/>
                <a:gd name="connsiteY1" fmla="*/ 933165 h 1013883"/>
                <a:gd name="connsiteX2" fmla="*/ 129155 w 1738212"/>
                <a:gd name="connsiteY2" fmla="*/ 760967 h 1013883"/>
                <a:gd name="connsiteX3" fmla="*/ 188351 w 1738212"/>
                <a:gd name="connsiteY3" fmla="*/ 389664 h 1013883"/>
                <a:gd name="connsiteX4" fmla="*/ 247547 w 1738212"/>
                <a:gd name="connsiteY4" fmla="*/ 195941 h 1013883"/>
                <a:gd name="connsiteX5" fmla="*/ 360558 w 1738212"/>
                <a:gd name="connsiteY5" fmla="*/ 185179 h 1013883"/>
                <a:gd name="connsiteX6" fmla="*/ 403199 w 1738212"/>
                <a:gd name="connsiteY6" fmla="*/ 81732 h 1013883"/>
                <a:gd name="connsiteX7" fmla="*/ 542490 w 1738212"/>
                <a:gd name="connsiteY7" fmla="*/ 644 h 1013883"/>
                <a:gd name="connsiteX8" fmla="*/ 720487 w 1738212"/>
                <a:gd name="connsiteY8" fmla="*/ 125985 h 1013883"/>
                <a:gd name="connsiteX9" fmla="*/ 797903 w 1738212"/>
                <a:gd name="connsiteY9" fmla="*/ 467974 h 1013883"/>
                <a:gd name="connsiteX10" fmla="*/ 914848 w 1738212"/>
                <a:gd name="connsiteY10" fmla="*/ 448857 h 1013883"/>
                <a:gd name="connsiteX11" fmla="*/ 1006333 w 1738212"/>
                <a:gd name="connsiteY11" fmla="*/ 438464 h 1013883"/>
                <a:gd name="connsiteX12" fmla="*/ 1081674 w 1738212"/>
                <a:gd name="connsiteY12" fmla="*/ 465001 h 1013883"/>
                <a:gd name="connsiteX13" fmla="*/ 1173158 w 1738212"/>
                <a:gd name="connsiteY13" fmla="*/ 578006 h 1013883"/>
                <a:gd name="connsiteX14" fmla="*/ 1259262 w 1738212"/>
                <a:gd name="connsiteY14" fmla="*/ 701774 h 1013883"/>
                <a:gd name="connsiteX15" fmla="*/ 1307695 w 1738212"/>
                <a:gd name="connsiteY15" fmla="*/ 777110 h 1013883"/>
                <a:gd name="connsiteX16" fmla="*/ 1388417 w 1738212"/>
                <a:gd name="connsiteY16" fmla="*/ 868591 h 1013883"/>
                <a:gd name="connsiteX17" fmla="*/ 1490665 w 1738212"/>
                <a:gd name="connsiteY17" fmla="*/ 943927 h 1013883"/>
                <a:gd name="connsiteX18" fmla="*/ 1738212 w 1738212"/>
                <a:gd name="connsiteY18" fmla="*/ 1013883 h 101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38212" h="1013883">
                  <a:moveTo>
                    <a:pt x="0" y="992358"/>
                  </a:moveTo>
                  <a:cubicBezTo>
                    <a:pt x="16144" y="982044"/>
                    <a:pt x="32288" y="971730"/>
                    <a:pt x="53814" y="933165"/>
                  </a:cubicBezTo>
                  <a:cubicBezTo>
                    <a:pt x="75340" y="894600"/>
                    <a:pt x="106732" y="851550"/>
                    <a:pt x="129155" y="760967"/>
                  </a:cubicBezTo>
                  <a:cubicBezTo>
                    <a:pt x="151578" y="670384"/>
                    <a:pt x="168619" y="483835"/>
                    <a:pt x="188351" y="389664"/>
                  </a:cubicBezTo>
                  <a:cubicBezTo>
                    <a:pt x="208083" y="295493"/>
                    <a:pt x="218846" y="230022"/>
                    <a:pt x="247547" y="195941"/>
                  </a:cubicBezTo>
                  <a:cubicBezTo>
                    <a:pt x="276248" y="161860"/>
                    <a:pt x="334616" y="204214"/>
                    <a:pt x="360558" y="185179"/>
                  </a:cubicBezTo>
                  <a:cubicBezTo>
                    <a:pt x="386500" y="166144"/>
                    <a:pt x="372877" y="112488"/>
                    <a:pt x="403199" y="81732"/>
                  </a:cubicBezTo>
                  <a:cubicBezTo>
                    <a:pt x="433521" y="50976"/>
                    <a:pt x="489609" y="-6732"/>
                    <a:pt x="542490" y="644"/>
                  </a:cubicBezTo>
                  <a:cubicBezTo>
                    <a:pt x="595371" y="8020"/>
                    <a:pt x="677918" y="48097"/>
                    <a:pt x="720487" y="125985"/>
                  </a:cubicBezTo>
                  <a:cubicBezTo>
                    <a:pt x="763056" y="203873"/>
                    <a:pt x="765510" y="414162"/>
                    <a:pt x="797903" y="467974"/>
                  </a:cubicBezTo>
                  <a:cubicBezTo>
                    <a:pt x="830297" y="521786"/>
                    <a:pt x="880110" y="453775"/>
                    <a:pt x="914848" y="448857"/>
                  </a:cubicBezTo>
                  <a:cubicBezTo>
                    <a:pt x="949586" y="443939"/>
                    <a:pt x="978529" y="435773"/>
                    <a:pt x="1006333" y="438464"/>
                  </a:cubicBezTo>
                  <a:cubicBezTo>
                    <a:pt x="1034137" y="441155"/>
                    <a:pt x="1053870" y="441744"/>
                    <a:pt x="1081674" y="465001"/>
                  </a:cubicBezTo>
                  <a:cubicBezTo>
                    <a:pt x="1109478" y="488258"/>
                    <a:pt x="1143560" y="538544"/>
                    <a:pt x="1173158" y="578006"/>
                  </a:cubicBezTo>
                  <a:cubicBezTo>
                    <a:pt x="1202756" y="617468"/>
                    <a:pt x="1236839" y="668590"/>
                    <a:pt x="1259262" y="701774"/>
                  </a:cubicBezTo>
                  <a:cubicBezTo>
                    <a:pt x="1281685" y="734958"/>
                    <a:pt x="1286169" y="749307"/>
                    <a:pt x="1307695" y="777110"/>
                  </a:cubicBezTo>
                  <a:cubicBezTo>
                    <a:pt x="1329221" y="804913"/>
                    <a:pt x="1357922" y="840788"/>
                    <a:pt x="1388417" y="868591"/>
                  </a:cubicBezTo>
                  <a:cubicBezTo>
                    <a:pt x="1418912" y="896394"/>
                    <a:pt x="1432366" y="919712"/>
                    <a:pt x="1490665" y="943927"/>
                  </a:cubicBezTo>
                  <a:cubicBezTo>
                    <a:pt x="1548964" y="968142"/>
                    <a:pt x="1738212" y="1013883"/>
                    <a:pt x="1738212" y="1013883"/>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a:solidFill>
                  <a:prstClr val="black"/>
                </a:solidFill>
                <a:latin typeface="Calibri"/>
              </a:endParaRPr>
            </a:p>
          </p:txBody>
        </p:sp>
        <p:sp>
          <p:nvSpPr>
            <p:cNvPr id="29" name="Freeform 28"/>
            <p:cNvSpPr/>
            <p:nvPr/>
          </p:nvSpPr>
          <p:spPr>
            <a:xfrm>
              <a:off x="4522788" y="1674813"/>
              <a:ext cx="688975" cy="354012"/>
            </a:xfrm>
            <a:custGeom>
              <a:avLst/>
              <a:gdLst>
                <a:gd name="connsiteX0" fmla="*/ 0 w 731878"/>
                <a:gd name="connsiteY0" fmla="*/ 258297 h 258297"/>
                <a:gd name="connsiteX1" fmla="*/ 150681 w 731878"/>
                <a:gd name="connsiteY1" fmla="*/ 236772 h 258297"/>
                <a:gd name="connsiteX2" fmla="*/ 252928 w 731878"/>
                <a:gd name="connsiteY2" fmla="*/ 236772 h 258297"/>
                <a:gd name="connsiteX3" fmla="*/ 435898 w 731878"/>
                <a:gd name="connsiteY3" fmla="*/ 188342 h 258297"/>
                <a:gd name="connsiteX4" fmla="*/ 548909 w 731878"/>
                <a:gd name="connsiteY4" fmla="*/ 161436 h 258297"/>
                <a:gd name="connsiteX5" fmla="*/ 656538 w 731878"/>
                <a:gd name="connsiteY5" fmla="*/ 26906 h 258297"/>
                <a:gd name="connsiteX6" fmla="*/ 731878 w 731878"/>
                <a:gd name="connsiteY6" fmla="*/ 0 h 258297"/>
                <a:gd name="connsiteX7" fmla="*/ 731878 w 731878"/>
                <a:gd name="connsiteY7" fmla="*/ 0 h 258297"/>
                <a:gd name="connsiteX0" fmla="*/ 0 w 731878"/>
                <a:gd name="connsiteY0" fmla="*/ 258297 h 258297"/>
                <a:gd name="connsiteX1" fmla="*/ 150681 w 731878"/>
                <a:gd name="connsiteY1" fmla="*/ 236772 h 258297"/>
                <a:gd name="connsiteX2" fmla="*/ 252928 w 731878"/>
                <a:gd name="connsiteY2" fmla="*/ 236772 h 258297"/>
                <a:gd name="connsiteX3" fmla="*/ 435898 w 731878"/>
                <a:gd name="connsiteY3" fmla="*/ 188342 h 258297"/>
                <a:gd name="connsiteX4" fmla="*/ 548909 w 731878"/>
                <a:gd name="connsiteY4" fmla="*/ 130627 h 258297"/>
                <a:gd name="connsiteX5" fmla="*/ 656538 w 731878"/>
                <a:gd name="connsiteY5" fmla="*/ 26906 h 258297"/>
                <a:gd name="connsiteX6" fmla="*/ 731878 w 731878"/>
                <a:gd name="connsiteY6" fmla="*/ 0 h 258297"/>
                <a:gd name="connsiteX7" fmla="*/ 731878 w 731878"/>
                <a:gd name="connsiteY7" fmla="*/ 0 h 258297"/>
                <a:gd name="connsiteX0" fmla="*/ 0 w 731878"/>
                <a:gd name="connsiteY0" fmla="*/ 258297 h 258297"/>
                <a:gd name="connsiteX1" fmla="*/ 150681 w 731878"/>
                <a:gd name="connsiteY1" fmla="*/ 236772 h 258297"/>
                <a:gd name="connsiteX2" fmla="*/ 252928 w 731878"/>
                <a:gd name="connsiteY2" fmla="*/ 236772 h 258297"/>
                <a:gd name="connsiteX3" fmla="*/ 435898 w 731878"/>
                <a:gd name="connsiteY3" fmla="*/ 188342 h 258297"/>
                <a:gd name="connsiteX4" fmla="*/ 548909 w 731878"/>
                <a:gd name="connsiteY4" fmla="*/ 130627 h 258297"/>
                <a:gd name="connsiteX5" fmla="*/ 656538 w 731878"/>
                <a:gd name="connsiteY5" fmla="*/ 26906 h 258297"/>
                <a:gd name="connsiteX6" fmla="*/ 731878 w 731878"/>
                <a:gd name="connsiteY6" fmla="*/ 0 h 258297"/>
                <a:gd name="connsiteX7" fmla="*/ 731878 w 731878"/>
                <a:gd name="connsiteY7" fmla="*/ 0 h 258297"/>
                <a:gd name="connsiteX0" fmla="*/ 0 w 731878"/>
                <a:gd name="connsiteY0" fmla="*/ 258297 h 258297"/>
                <a:gd name="connsiteX1" fmla="*/ 150681 w 731878"/>
                <a:gd name="connsiteY1" fmla="*/ 236772 h 258297"/>
                <a:gd name="connsiteX2" fmla="*/ 252928 w 731878"/>
                <a:gd name="connsiteY2" fmla="*/ 236772 h 258297"/>
                <a:gd name="connsiteX3" fmla="*/ 435898 w 731878"/>
                <a:gd name="connsiteY3" fmla="*/ 188342 h 258297"/>
                <a:gd name="connsiteX4" fmla="*/ 656538 w 731878"/>
                <a:gd name="connsiteY4" fmla="*/ 26906 h 258297"/>
                <a:gd name="connsiteX5" fmla="*/ 731878 w 731878"/>
                <a:gd name="connsiteY5" fmla="*/ 0 h 258297"/>
                <a:gd name="connsiteX6" fmla="*/ 731878 w 731878"/>
                <a:gd name="connsiteY6" fmla="*/ 0 h 25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878" h="258297">
                  <a:moveTo>
                    <a:pt x="0" y="258297"/>
                  </a:moveTo>
                  <a:cubicBezTo>
                    <a:pt x="54263" y="249328"/>
                    <a:pt x="108526" y="240359"/>
                    <a:pt x="150681" y="236772"/>
                  </a:cubicBezTo>
                  <a:cubicBezTo>
                    <a:pt x="192836" y="233185"/>
                    <a:pt x="205392" y="244844"/>
                    <a:pt x="252928" y="236772"/>
                  </a:cubicBezTo>
                  <a:cubicBezTo>
                    <a:pt x="300464" y="228700"/>
                    <a:pt x="368630" y="223320"/>
                    <a:pt x="435898" y="188342"/>
                  </a:cubicBezTo>
                  <a:cubicBezTo>
                    <a:pt x="503166" y="153364"/>
                    <a:pt x="607208" y="58296"/>
                    <a:pt x="656538" y="26906"/>
                  </a:cubicBezTo>
                  <a:cubicBezTo>
                    <a:pt x="687033" y="5135"/>
                    <a:pt x="731878" y="0"/>
                    <a:pt x="731878" y="0"/>
                  </a:cubicBezTo>
                  <a:lnTo>
                    <a:pt x="731878" y="0"/>
                  </a:lnTo>
                </a:path>
              </a:pathLst>
            </a:custGeom>
            <a:ln>
              <a:solidFill>
                <a:srgbClr val="0000FF"/>
              </a:solidFill>
              <a:prstDash val="sysDash"/>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a:solidFill>
                  <a:prstClr val="black"/>
                </a:solidFill>
                <a:latin typeface="Calibri"/>
              </a:endParaRPr>
            </a:p>
          </p:txBody>
        </p:sp>
        <p:sp>
          <p:nvSpPr>
            <p:cNvPr id="30" name="Freeform 29"/>
            <p:cNvSpPr/>
            <p:nvPr/>
          </p:nvSpPr>
          <p:spPr>
            <a:xfrm>
              <a:off x="4522788" y="1371600"/>
              <a:ext cx="677862" cy="614363"/>
            </a:xfrm>
            <a:custGeom>
              <a:avLst/>
              <a:gdLst>
                <a:gd name="connsiteX0" fmla="*/ 0 w 678064"/>
                <a:gd name="connsiteY0" fmla="*/ 694226 h 694226"/>
                <a:gd name="connsiteX1" fmla="*/ 59196 w 678064"/>
                <a:gd name="connsiteY1" fmla="*/ 629651 h 694226"/>
                <a:gd name="connsiteX2" fmla="*/ 129155 w 678064"/>
                <a:gd name="connsiteY2" fmla="*/ 360591 h 694226"/>
                <a:gd name="connsiteX3" fmla="*/ 177588 w 678064"/>
                <a:gd name="connsiteY3" fmla="*/ 134581 h 694226"/>
                <a:gd name="connsiteX4" fmla="*/ 236784 w 678064"/>
                <a:gd name="connsiteY4" fmla="*/ 32338 h 694226"/>
                <a:gd name="connsiteX5" fmla="*/ 322887 w 678064"/>
                <a:gd name="connsiteY5" fmla="*/ 51 h 694226"/>
                <a:gd name="connsiteX6" fmla="*/ 430517 w 678064"/>
                <a:gd name="connsiteY6" fmla="*/ 37719 h 694226"/>
                <a:gd name="connsiteX7" fmla="*/ 559672 w 678064"/>
                <a:gd name="connsiteY7" fmla="*/ 102294 h 694226"/>
                <a:gd name="connsiteX8" fmla="*/ 645775 w 678064"/>
                <a:gd name="connsiteY8" fmla="*/ 204537 h 694226"/>
                <a:gd name="connsiteX9" fmla="*/ 678064 w 678064"/>
                <a:gd name="connsiteY9" fmla="*/ 333685 h 694226"/>
                <a:gd name="connsiteX10" fmla="*/ 678064 w 678064"/>
                <a:gd name="connsiteY10" fmla="*/ 333685 h 694226"/>
                <a:gd name="connsiteX0" fmla="*/ 0 w 678064"/>
                <a:gd name="connsiteY0" fmla="*/ 694226 h 694226"/>
                <a:gd name="connsiteX1" fmla="*/ 59196 w 678064"/>
                <a:gd name="connsiteY1" fmla="*/ 629651 h 694226"/>
                <a:gd name="connsiteX2" fmla="*/ 129155 w 678064"/>
                <a:gd name="connsiteY2" fmla="*/ 360591 h 694226"/>
                <a:gd name="connsiteX3" fmla="*/ 177588 w 678064"/>
                <a:gd name="connsiteY3" fmla="*/ 134581 h 694226"/>
                <a:gd name="connsiteX4" fmla="*/ 236784 w 678064"/>
                <a:gd name="connsiteY4" fmla="*/ 32338 h 694226"/>
                <a:gd name="connsiteX5" fmla="*/ 322887 w 678064"/>
                <a:gd name="connsiteY5" fmla="*/ 51 h 694226"/>
                <a:gd name="connsiteX6" fmla="*/ 430517 w 678064"/>
                <a:gd name="connsiteY6" fmla="*/ 37719 h 694226"/>
                <a:gd name="connsiteX7" fmla="*/ 559672 w 678064"/>
                <a:gd name="connsiteY7" fmla="*/ 102294 h 694226"/>
                <a:gd name="connsiteX8" fmla="*/ 645775 w 678064"/>
                <a:gd name="connsiteY8" fmla="*/ 204537 h 694226"/>
                <a:gd name="connsiteX9" fmla="*/ 678064 w 678064"/>
                <a:gd name="connsiteY9" fmla="*/ 333685 h 694226"/>
                <a:gd name="connsiteX0" fmla="*/ 0 w 678064"/>
                <a:gd name="connsiteY0" fmla="*/ 694226 h 694226"/>
                <a:gd name="connsiteX1" fmla="*/ 59196 w 678064"/>
                <a:gd name="connsiteY1" fmla="*/ 629651 h 694226"/>
                <a:gd name="connsiteX2" fmla="*/ 129155 w 678064"/>
                <a:gd name="connsiteY2" fmla="*/ 360591 h 694226"/>
                <a:gd name="connsiteX3" fmla="*/ 177588 w 678064"/>
                <a:gd name="connsiteY3" fmla="*/ 134581 h 694226"/>
                <a:gd name="connsiteX4" fmla="*/ 236784 w 678064"/>
                <a:gd name="connsiteY4" fmla="*/ 32338 h 694226"/>
                <a:gd name="connsiteX5" fmla="*/ 322887 w 678064"/>
                <a:gd name="connsiteY5" fmla="*/ 51 h 694226"/>
                <a:gd name="connsiteX6" fmla="*/ 430517 w 678064"/>
                <a:gd name="connsiteY6" fmla="*/ 37719 h 694226"/>
                <a:gd name="connsiteX7" fmla="*/ 559672 w 678064"/>
                <a:gd name="connsiteY7" fmla="*/ 102294 h 694226"/>
                <a:gd name="connsiteX8" fmla="*/ 645775 w 678064"/>
                <a:gd name="connsiteY8" fmla="*/ 204537 h 694226"/>
                <a:gd name="connsiteX9" fmla="*/ 678064 w 678064"/>
                <a:gd name="connsiteY9" fmla="*/ 231115 h 69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8064" h="694226">
                  <a:moveTo>
                    <a:pt x="0" y="694226"/>
                  </a:moveTo>
                  <a:cubicBezTo>
                    <a:pt x="18835" y="689741"/>
                    <a:pt x="37670" y="685257"/>
                    <a:pt x="59196" y="629651"/>
                  </a:cubicBezTo>
                  <a:cubicBezTo>
                    <a:pt x="80722" y="574045"/>
                    <a:pt x="109423" y="443103"/>
                    <a:pt x="129155" y="360591"/>
                  </a:cubicBezTo>
                  <a:cubicBezTo>
                    <a:pt x="148887" y="278079"/>
                    <a:pt x="159650" y="189290"/>
                    <a:pt x="177588" y="134581"/>
                  </a:cubicBezTo>
                  <a:cubicBezTo>
                    <a:pt x="195526" y="79872"/>
                    <a:pt x="212568" y="54760"/>
                    <a:pt x="236784" y="32338"/>
                  </a:cubicBezTo>
                  <a:cubicBezTo>
                    <a:pt x="261000" y="9916"/>
                    <a:pt x="290598" y="-846"/>
                    <a:pt x="322887" y="51"/>
                  </a:cubicBezTo>
                  <a:cubicBezTo>
                    <a:pt x="355176" y="948"/>
                    <a:pt x="391053" y="20678"/>
                    <a:pt x="430517" y="37719"/>
                  </a:cubicBezTo>
                  <a:cubicBezTo>
                    <a:pt x="469981" y="54760"/>
                    <a:pt x="523796" y="74491"/>
                    <a:pt x="559672" y="102294"/>
                  </a:cubicBezTo>
                  <a:cubicBezTo>
                    <a:pt x="595548" y="130097"/>
                    <a:pt x="626043" y="183067"/>
                    <a:pt x="645775" y="204537"/>
                  </a:cubicBezTo>
                  <a:cubicBezTo>
                    <a:pt x="665507" y="226007"/>
                    <a:pt x="678064" y="231115"/>
                    <a:pt x="678064" y="231115"/>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a:solidFill>
                  <a:prstClr val="black"/>
                </a:solidFill>
                <a:latin typeface="Calibri"/>
              </a:endParaRPr>
            </a:p>
          </p:txBody>
        </p:sp>
        <p:sp>
          <p:nvSpPr>
            <p:cNvPr id="225306" name="TextBox 30"/>
            <p:cNvSpPr txBox="1">
              <a:spLocks noChangeArrowheads="1"/>
            </p:cNvSpPr>
            <p:nvPr/>
          </p:nvSpPr>
          <p:spPr bwMode="auto">
            <a:xfrm>
              <a:off x="5148263" y="1771650"/>
              <a:ext cx="3381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100" b="1">
                  <a:solidFill>
                    <a:prstClr val="black"/>
                  </a:solidFill>
                  <a:cs typeface="Arial" charset="0"/>
                </a:rPr>
                <a:t>P</a:t>
              </a:r>
              <a:r>
                <a:rPr lang="en-US" sz="1100" b="1" baseline="-25000">
                  <a:solidFill>
                    <a:prstClr val="black"/>
                  </a:solidFill>
                  <a:cs typeface="Arial" charset="0"/>
                </a:rPr>
                <a:t>b</a:t>
              </a:r>
            </a:p>
          </p:txBody>
        </p:sp>
        <p:sp>
          <p:nvSpPr>
            <p:cNvPr id="225307" name="TextBox 31"/>
            <p:cNvSpPr txBox="1">
              <a:spLocks noChangeArrowheads="1"/>
            </p:cNvSpPr>
            <p:nvPr/>
          </p:nvSpPr>
          <p:spPr bwMode="auto">
            <a:xfrm>
              <a:off x="4749800" y="1550988"/>
              <a:ext cx="314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100" b="1">
                  <a:solidFill>
                    <a:prstClr val="black"/>
                  </a:solidFill>
                  <a:cs typeface="Arial" charset="0"/>
                </a:rPr>
                <a:t>P</a:t>
              </a:r>
              <a:r>
                <a:rPr lang="en-US" sz="1100" b="1" baseline="-25000">
                  <a:solidFill>
                    <a:prstClr val="black"/>
                  </a:solidFill>
                  <a:cs typeface="Arial" charset="0"/>
                </a:rPr>
                <a:t>f</a:t>
              </a:r>
            </a:p>
          </p:txBody>
        </p:sp>
      </p:grpSp>
      <p:grpSp>
        <p:nvGrpSpPr>
          <p:cNvPr id="16" name="Group 15"/>
          <p:cNvGrpSpPr/>
          <p:nvPr/>
        </p:nvGrpSpPr>
        <p:grpSpPr>
          <a:xfrm>
            <a:off x="2835649" y="4304158"/>
            <a:ext cx="1071562" cy="2032001"/>
            <a:chOff x="2835649" y="4588040"/>
            <a:chExt cx="1071562" cy="2032001"/>
          </a:xfrm>
        </p:grpSpPr>
        <p:sp>
          <p:nvSpPr>
            <p:cNvPr id="225311" name="TextBox 35"/>
            <p:cNvSpPr txBox="1">
              <a:spLocks noChangeArrowheads="1"/>
            </p:cNvSpPr>
            <p:nvPr/>
          </p:nvSpPr>
          <p:spPr bwMode="auto">
            <a:xfrm>
              <a:off x="3272678" y="6342229"/>
              <a:ext cx="5413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b="1" dirty="0">
                  <a:solidFill>
                    <a:prstClr val="black"/>
                  </a:solidFill>
                  <a:cs typeface="Arial" charset="0"/>
                </a:rPr>
                <a:t>Time</a:t>
              </a:r>
            </a:p>
          </p:txBody>
        </p:sp>
        <p:cxnSp>
          <p:nvCxnSpPr>
            <p:cNvPr id="33" name="Straight Connector 32"/>
            <p:cNvCxnSpPr/>
            <p:nvPr/>
          </p:nvCxnSpPr>
          <p:spPr>
            <a:xfrm>
              <a:off x="3113461" y="4588040"/>
              <a:ext cx="0" cy="1793875"/>
            </a:xfrm>
            <a:prstGeom prst="line">
              <a:avLst/>
            </a:prstGeom>
            <a:ln w="19050" cmpd="sng"/>
            <a:effectLst/>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flipH="1">
              <a:off x="3105524" y="6373978"/>
              <a:ext cx="801687" cy="0"/>
            </a:xfrm>
            <a:prstGeom prst="line">
              <a:avLst/>
            </a:prstGeom>
            <a:ln w="19050" cmpd="sng"/>
            <a:effectLst/>
          </p:spPr>
          <p:style>
            <a:lnRef idx="3">
              <a:schemeClr val="dk1"/>
            </a:lnRef>
            <a:fillRef idx="0">
              <a:schemeClr val="dk1"/>
            </a:fillRef>
            <a:effectRef idx="2">
              <a:schemeClr val="dk1"/>
            </a:effectRef>
            <a:fontRef idx="minor">
              <a:schemeClr val="tx1"/>
            </a:fontRef>
          </p:style>
        </p:cxnSp>
        <p:sp>
          <p:nvSpPr>
            <p:cNvPr id="225310" name="TextBox 34"/>
            <p:cNvSpPr txBox="1">
              <a:spLocks noChangeArrowheads="1"/>
            </p:cNvSpPr>
            <p:nvPr/>
          </p:nvSpPr>
          <p:spPr bwMode="auto">
            <a:xfrm rot="16200000">
              <a:off x="2222874" y="5396078"/>
              <a:ext cx="1485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100" b="1" dirty="0">
                  <a:solidFill>
                    <a:prstClr val="black"/>
                  </a:solidFill>
                  <a:cs typeface="Arial" charset="0"/>
                </a:rPr>
                <a:t>Systolic wall stress</a:t>
              </a:r>
            </a:p>
          </p:txBody>
        </p:sp>
        <p:sp>
          <p:nvSpPr>
            <p:cNvPr id="37" name="Freeform 36"/>
            <p:cNvSpPr/>
            <p:nvPr/>
          </p:nvSpPr>
          <p:spPr>
            <a:xfrm>
              <a:off x="3162674" y="4886490"/>
              <a:ext cx="731837" cy="1006475"/>
            </a:xfrm>
            <a:custGeom>
              <a:avLst/>
              <a:gdLst>
                <a:gd name="connsiteX0" fmla="*/ 0 w 1630583"/>
                <a:gd name="connsiteY0" fmla="*/ 667296 h 1307658"/>
                <a:gd name="connsiteX1" fmla="*/ 113011 w 1630583"/>
                <a:gd name="connsiteY1" fmla="*/ 559672 h 1307658"/>
                <a:gd name="connsiteX2" fmla="*/ 274454 w 1630583"/>
                <a:gd name="connsiteY2" fmla="*/ 156082 h 1307658"/>
                <a:gd name="connsiteX3" fmla="*/ 355176 w 1630583"/>
                <a:gd name="connsiteY3" fmla="*/ 16171 h 1307658"/>
                <a:gd name="connsiteX4" fmla="*/ 435898 w 1630583"/>
                <a:gd name="connsiteY4" fmla="*/ 16171 h 1307658"/>
                <a:gd name="connsiteX5" fmla="*/ 516620 w 1630583"/>
                <a:gd name="connsiteY5" fmla="*/ 134557 h 1307658"/>
                <a:gd name="connsiteX6" fmla="*/ 688827 w 1630583"/>
                <a:gd name="connsiteY6" fmla="*/ 505860 h 1307658"/>
                <a:gd name="connsiteX7" fmla="*/ 1017096 w 1630583"/>
                <a:gd name="connsiteY7" fmla="*/ 920212 h 1307658"/>
                <a:gd name="connsiteX8" fmla="*/ 1270025 w 1630583"/>
                <a:gd name="connsiteY8" fmla="*/ 1038598 h 1307658"/>
                <a:gd name="connsiteX9" fmla="*/ 1383036 w 1630583"/>
                <a:gd name="connsiteY9" fmla="*/ 1092410 h 1307658"/>
                <a:gd name="connsiteX10" fmla="*/ 1517572 w 1630583"/>
                <a:gd name="connsiteY10" fmla="*/ 1243084 h 1307658"/>
                <a:gd name="connsiteX11" fmla="*/ 1630583 w 1630583"/>
                <a:gd name="connsiteY11" fmla="*/ 1307658 h 1307658"/>
                <a:gd name="connsiteX0" fmla="*/ 0 w 1630583"/>
                <a:gd name="connsiteY0" fmla="*/ 668029 h 1308391"/>
                <a:gd name="connsiteX1" fmla="*/ 113011 w 1630583"/>
                <a:gd name="connsiteY1" fmla="*/ 560405 h 1308391"/>
                <a:gd name="connsiteX2" fmla="*/ 274454 w 1630583"/>
                <a:gd name="connsiteY2" fmla="*/ 156815 h 1308391"/>
                <a:gd name="connsiteX3" fmla="*/ 355176 w 1630583"/>
                <a:gd name="connsiteY3" fmla="*/ 16904 h 1308391"/>
                <a:gd name="connsiteX4" fmla="*/ 435898 w 1630583"/>
                <a:gd name="connsiteY4" fmla="*/ 16904 h 1308391"/>
                <a:gd name="connsiteX5" fmla="*/ 567820 w 1630583"/>
                <a:gd name="connsiteY5" fmla="*/ 147385 h 1308391"/>
                <a:gd name="connsiteX6" fmla="*/ 688827 w 1630583"/>
                <a:gd name="connsiteY6" fmla="*/ 506593 h 1308391"/>
                <a:gd name="connsiteX7" fmla="*/ 1017096 w 1630583"/>
                <a:gd name="connsiteY7" fmla="*/ 920945 h 1308391"/>
                <a:gd name="connsiteX8" fmla="*/ 1270025 w 1630583"/>
                <a:gd name="connsiteY8" fmla="*/ 1039331 h 1308391"/>
                <a:gd name="connsiteX9" fmla="*/ 1383036 w 1630583"/>
                <a:gd name="connsiteY9" fmla="*/ 1093143 h 1308391"/>
                <a:gd name="connsiteX10" fmla="*/ 1517572 w 1630583"/>
                <a:gd name="connsiteY10" fmla="*/ 1243817 h 1308391"/>
                <a:gd name="connsiteX11" fmla="*/ 1630583 w 1630583"/>
                <a:gd name="connsiteY11" fmla="*/ 1308391 h 1308391"/>
                <a:gd name="connsiteX0" fmla="*/ 0 w 1630583"/>
                <a:gd name="connsiteY0" fmla="*/ 668029 h 1308391"/>
                <a:gd name="connsiteX1" fmla="*/ 113011 w 1630583"/>
                <a:gd name="connsiteY1" fmla="*/ 560405 h 1308391"/>
                <a:gd name="connsiteX2" fmla="*/ 274454 w 1630583"/>
                <a:gd name="connsiteY2" fmla="*/ 156815 h 1308391"/>
                <a:gd name="connsiteX3" fmla="*/ 355176 w 1630583"/>
                <a:gd name="connsiteY3" fmla="*/ 16904 h 1308391"/>
                <a:gd name="connsiteX4" fmla="*/ 435898 w 1630583"/>
                <a:gd name="connsiteY4" fmla="*/ 16904 h 1308391"/>
                <a:gd name="connsiteX5" fmla="*/ 567820 w 1630583"/>
                <a:gd name="connsiteY5" fmla="*/ 147385 h 1308391"/>
                <a:gd name="connsiteX6" fmla="*/ 985791 w 1630583"/>
                <a:gd name="connsiteY6" fmla="*/ 494498 h 1308391"/>
                <a:gd name="connsiteX7" fmla="*/ 1017096 w 1630583"/>
                <a:gd name="connsiteY7" fmla="*/ 920945 h 1308391"/>
                <a:gd name="connsiteX8" fmla="*/ 1270025 w 1630583"/>
                <a:gd name="connsiteY8" fmla="*/ 1039331 h 1308391"/>
                <a:gd name="connsiteX9" fmla="*/ 1383036 w 1630583"/>
                <a:gd name="connsiteY9" fmla="*/ 1093143 h 1308391"/>
                <a:gd name="connsiteX10" fmla="*/ 1517572 w 1630583"/>
                <a:gd name="connsiteY10" fmla="*/ 1243817 h 1308391"/>
                <a:gd name="connsiteX11" fmla="*/ 1630583 w 1630583"/>
                <a:gd name="connsiteY11" fmla="*/ 1308391 h 1308391"/>
                <a:gd name="connsiteX0" fmla="*/ 0 w 1630583"/>
                <a:gd name="connsiteY0" fmla="*/ 668029 h 1308391"/>
                <a:gd name="connsiteX1" fmla="*/ 113011 w 1630583"/>
                <a:gd name="connsiteY1" fmla="*/ 560405 h 1308391"/>
                <a:gd name="connsiteX2" fmla="*/ 274454 w 1630583"/>
                <a:gd name="connsiteY2" fmla="*/ 156815 h 1308391"/>
                <a:gd name="connsiteX3" fmla="*/ 355176 w 1630583"/>
                <a:gd name="connsiteY3" fmla="*/ 16904 h 1308391"/>
                <a:gd name="connsiteX4" fmla="*/ 435898 w 1630583"/>
                <a:gd name="connsiteY4" fmla="*/ 16904 h 1308391"/>
                <a:gd name="connsiteX5" fmla="*/ 567820 w 1630583"/>
                <a:gd name="connsiteY5" fmla="*/ 147385 h 1308391"/>
                <a:gd name="connsiteX6" fmla="*/ 985791 w 1630583"/>
                <a:gd name="connsiteY6" fmla="*/ 494498 h 1308391"/>
                <a:gd name="connsiteX7" fmla="*/ 1242378 w 1630583"/>
                <a:gd name="connsiteY7" fmla="*/ 920945 h 1308391"/>
                <a:gd name="connsiteX8" fmla="*/ 1270025 w 1630583"/>
                <a:gd name="connsiteY8" fmla="*/ 1039331 h 1308391"/>
                <a:gd name="connsiteX9" fmla="*/ 1383036 w 1630583"/>
                <a:gd name="connsiteY9" fmla="*/ 1093143 h 1308391"/>
                <a:gd name="connsiteX10" fmla="*/ 1517572 w 1630583"/>
                <a:gd name="connsiteY10" fmla="*/ 1243817 h 1308391"/>
                <a:gd name="connsiteX11" fmla="*/ 1630583 w 1630583"/>
                <a:gd name="connsiteY11" fmla="*/ 1308391 h 1308391"/>
                <a:gd name="connsiteX0" fmla="*/ 0 w 1630583"/>
                <a:gd name="connsiteY0" fmla="*/ 668029 h 1308391"/>
                <a:gd name="connsiteX1" fmla="*/ 113011 w 1630583"/>
                <a:gd name="connsiteY1" fmla="*/ 560405 h 1308391"/>
                <a:gd name="connsiteX2" fmla="*/ 274454 w 1630583"/>
                <a:gd name="connsiteY2" fmla="*/ 156815 h 1308391"/>
                <a:gd name="connsiteX3" fmla="*/ 355176 w 1630583"/>
                <a:gd name="connsiteY3" fmla="*/ 16904 h 1308391"/>
                <a:gd name="connsiteX4" fmla="*/ 435898 w 1630583"/>
                <a:gd name="connsiteY4" fmla="*/ 16904 h 1308391"/>
                <a:gd name="connsiteX5" fmla="*/ 834064 w 1630583"/>
                <a:gd name="connsiteY5" fmla="*/ 147385 h 1308391"/>
                <a:gd name="connsiteX6" fmla="*/ 985791 w 1630583"/>
                <a:gd name="connsiteY6" fmla="*/ 494498 h 1308391"/>
                <a:gd name="connsiteX7" fmla="*/ 1242378 w 1630583"/>
                <a:gd name="connsiteY7" fmla="*/ 920945 h 1308391"/>
                <a:gd name="connsiteX8" fmla="*/ 1270025 w 1630583"/>
                <a:gd name="connsiteY8" fmla="*/ 1039331 h 1308391"/>
                <a:gd name="connsiteX9" fmla="*/ 1383036 w 1630583"/>
                <a:gd name="connsiteY9" fmla="*/ 1093143 h 1308391"/>
                <a:gd name="connsiteX10" fmla="*/ 1517572 w 1630583"/>
                <a:gd name="connsiteY10" fmla="*/ 1243817 h 1308391"/>
                <a:gd name="connsiteX11" fmla="*/ 1630583 w 1630583"/>
                <a:gd name="connsiteY11" fmla="*/ 1308391 h 1308391"/>
                <a:gd name="connsiteX0" fmla="*/ 0 w 1630583"/>
                <a:gd name="connsiteY0" fmla="*/ 671610 h 1311972"/>
                <a:gd name="connsiteX1" fmla="*/ 113011 w 1630583"/>
                <a:gd name="connsiteY1" fmla="*/ 563986 h 1311972"/>
                <a:gd name="connsiteX2" fmla="*/ 274454 w 1630583"/>
                <a:gd name="connsiteY2" fmla="*/ 160396 h 1311972"/>
                <a:gd name="connsiteX3" fmla="*/ 355176 w 1630583"/>
                <a:gd name="connsiteY3" fmla="*/ 20485 h 1311972"/>
                <a:gd name="connsiteX4" fmla="*/ 671422 w 1630583"/>
                <a:gd name="connsiteY4" fmla="*/ 14437 h 1311972"/>
                <a:gd name="connsiteX5" fmla="*/ 834064 w 1630583"/>
                <a:gd name="connsiteY5" fmla="*/ 150966 h 1311972"/>
                <a:gd name="connsiteX6" fmla="*/ 985791 w 1630583"/>
                <a:gd name="connsiteY6" fmla="*/ 498079 h 1311972"/>
                <a:gd name="connsiteX7" fmla="*/ 1242378 w 1630583"/>
                <a:gd name="connsiteY7" fmla="*/ 924526 h 1311972"/>
                <a:gd name="connsiteX8" fmla="*/ 1270025 w 1630583"/>
                <a:gd name="connsiteY8" fmla="*/ 1042912 h 1311972"/>
                <a:gd name="connsiteX9" fmla="*/ 1383036 w 1630583"/>
                <a:gd name="connsiteY9" fmla="*/ 1096724 h 1311972"/>
                <a:gd name="connsiteX10" fmla="*/ 1517572 w 1630583"/>
                <a:gd name="connsiteY10" fmla="*/ 1247398 h 1311972"/>
                <a:gd name="connsiteX11" fmla="*/ 1630583 w 1630583"/>
                <a:gd name="connsiteY11" fmla="*/ 1311972 h 1311972"/>
                <a:gd name="connsiteX0" fmla="*/ 0 w 1630583"/>
                <a:gd name="connsiteY0" fmla="*/ 667512 h 1307874"/>
                <a:gd name="connsiteX1" fmla="*/ 113011 w 1630583"/>
                <a:gd name="connsiteY1" fmla="*/ 559888 h 1307874"/>
                <a:gd name="connsiteX2" fmla="*/ 274454 w 1630583"/>
                <a:gd name="connsiteY2" fmla="*/ 156298 h 1307874"/>
                <a:gd name="connsiteX3" fmla="*/ 466193 w 1630583"/>
                <a:gd name="connsiteY3" fmla="*/ 70486 h 1307874"/>
                <a:gd name="connsiteX4" fmla="*/ 355176 w 1630583"/>
                <a:gd name="connsiteY4" fmla="*/ 16387 h 1307874"/>
                <a:gd name="connsiteX5" fmla="*/ 671422 w 1630583"/>
                <a:gd name="connsiteY5" fmla="*/ 10339 h 1307874"/>
                <a:gd name="connsiteX6" fmla="*/ 834064 w 1630583"/>
                <a:gd name="connsiteY6" fmla="*/ 146868 h 1307874"/>
                <a:gd name="connsiteX7" fmla="*/ 985791 w 1630583"/>
                <a:gd name="connsiteY7" fmla="*/ 493981 h 1307874"/>
                <a:gd name="connsiteX8" fmla="*/ 1242378 w 1630583"/>
                <a:gd name="connsiteY8" fmla="*/ 920428 h 1307874"/>
                <a:gd name="connsiteX9" fmla="*/ 1270025 w 1630583"/>
                <a:gd name="connsiteY9" fmla="*/ 1038814 h 1307874"/>
                <a:gd name="connsiteX10" fmla="*/ 1383036 w 1630583"/>
                <a:gd name="connsiteY10" fmla="*/ 1092626 h 1307874"/>
                <a:gd name="connsiteX11" fmla="*/ 1517572 w 1630583"/>
                <a:gd name="connsiteY11" fmla="*/ 1243300 h 1307874"/>
                <a:gd name="connsiteX12" fmla="*/ 1630583 w 1630583"/>
                <a:gd name="connsiteY12" fmla="*/ 1307874 h 1307874"/>
                <a:gd name="connsiteX0" fmla="*/ 0 w 1630583"/>
                <a:gd name="connsiteY0" fmla="*/ 667512 h 1307874"/>
                <a:gd name="connsiteX1" fmla="*/ 113011 w 1630583"/>
                <a:gd name="connsiteY1" fmla="*/ 559888 h 1307874"/>
                <a:gd name="connsiteX2" fmla="*/ 274454 w 1630583"/>
                <a:gd name="connsiteY2" fmla="*/ 156298 h 1307874"/>
                <a:gd name="connsiteX3" fmla="*/ 466193 w 1630583"/>
                <a:gd name="connsiteY3" fmla="*/ 70486 h 1307874"/>
                <a:gd name="connsiteX4" fmla="*/ 488298 w 1630583"/>
                <a:gd name="connsiteY4" fmla="*/ 16387 h 1307874"/>
                <a:gd name="connsiteX5" fmla="*/ 671422 w 1630583"/>
                <a:gd name="connsiteY5" fmla="*/ 10339 h 1307874"/>
                <a:gd name="connsiteX6" fmla="*/ 834064 w 1630583"/>
                <a:gd name="connsiteY6" fmla="*/ 146868 h 1307874"/>
                <a:gd name="connsiteX7" fmla="*/ 985791 w 1630583"/>
                <a:gd name="connsiteY7" fmla="*/ 493981 h 1307874"/>
                <a:gd name="connsiteX8" fmla="*/ 1242378 w 1630583"/>
                <a:gd name="connsiteY8" fmla="*/ 920428 h 1307874"/>
                <a:gd name="connsiteX9" fmla="*/ 1270025 w 1630583"/>
                <a:gd name="connsiteY9" fmla="*/ 1038814 h 1307874"/>
                <a:gd name="connsiteX10" fmla="*/ 1383036 w 1630583"/>
                <a:gd name="connsiteY10" fmla="*/ 1092626 h 1307874"/>
                <a:gd name="connsiteX11" fmla="*/ 1517572 w 1630583"/>
                <a:gd name="connsiteY11" fmla="*/ 1243300 h 1307874"/>
                <a:gd name="connsiteX12" fmla="*/ 1630583 w 1630583"/>
                <a:gd name="connsiteY12" fmla="*/ 1307874 h 1307874"/>
                <a:gd name="connsiteX0" fmla="*/ 0 w 1630583"/>
                <a:gd name="connsiteY0" fmla="*/ 667051 h 1307413"/>
                <a:gd name="connsiteX1" fmla="*/ 113011 w 1630583"/>
                <a:gd name="connsiteY1" fmla="*/ 559427 h 1307413"/>
                <a:gd name="connsiteX2" fmla="*/ 274454 w 1630583"/>
                <a:gd name="connsiteY2" fmla="*/ 155837 h 1307413"/>
                <a:gd name="connsiteX3" fmla="*/ 404752 w 1630583"/>
                <a:gd name="connsiteY3" fmla="*/ 57930 h 1307413"/>
                <a:gd name="connsiteX4" fmla="*/ 488298 w 1630583"/>
                <a:gd name="connsiteY4" fmla="*/ 15926 h 1307413"/>
                <a:gd name="connsiteX5" fmla="*/ 671422 w 1630583"/>
                <a:gd name="connsiteY5" fmla="*/ 9878 h 1307413"/>
                <a:gd name="connsiteX6" fmla="*/ 834064 w 1630583"/>
                <a:gd name="connsiteY6" fmla="*/ 146407 h 1307413"/>
                <a:gd name="connsiteX7" fmla="*/ 985791 w 1630583"/>
                <a:gd name="connsiteY7" fmla="*/ 493520 h 1307413"/>
                <a:gd name="connsiteX8" fmla="*/ 1242378 w 1630583"/>
                <a:gd name="connsiteY8" fmla="*/ 919967 h 1307413"/>
                <a:gd name="connsiteX9" fmla="*/ 1270025 w 1630583"/>
                <a:gd name="connsiteY9" fmla="*/ 1038353 h 1307413"/>
                <a:gd name="connsiteX10" fmla="*/ 1383036 w 1630583"/>
                <a:gd name="connsiteY10" fmla="*/ 1092165 h 1307413"/>
                <a:gd name="connsiteX11" fmla="*/ 1517572 w 1630583"/>
                <a:gd name="connsiteY11" fmla="*/ 1242839 h 1307413"/>
                <a:gd name="connsiteX12" fmla="*/ 1630583 w 1630583"/>
                <a:gd name="connsiteY12" fmla="*/ 1307413 h 1307413"/>
                <a:gd name="connsiteX0" fmla="*/ 0 w 1630583"/>
                <a:gd name="connsiteY0" fmla="*/ 671610 h 1311972"/>
                <a:gd name="connsiteX1" fmla="*/ 113011 w 1630583"/>
                <a:gd name="connsiteY1" fmla="*/ 563986 h 1311972"/>
                <a:gd name="connsiteX2" fmla="*/ 274454 w 1630583"/>
                <a:gd name="connsiteY2" fmla="*/ 160396 h 1311972"/>
                <a:gd name="connsiteX3" fmla="*/ 488298 w 1630583"/>
                <a:gd name="connsiteY3" fmla="*/ 20485 h 1311972"/>
                <a:gd name="connsiteX4" fmla="*/ 671422 w 1630583"/>
                <a:gd name="connsiteY4" fmla="*/ 14437 h 1311972"/>
                <a:gd name="connsiteX5" fmla="*/ 834064 w 1630583"/>
                <a:gd name="connsiteY5" fmla="*/ 150966 h 1311972"/>
                <a:gd name="connsiteX6" fmla="*/ 985791 w 1630583"/>
                <a:gd name="connsiteY6" fmla="*/ 498079 h 1311972"/>
                <a:gd name="connsiteX7" fmla="*/ 1242378 w 1630583"/>
                <a:gd name="connsiteY7" fmla="*/ 924526 h 1311972"/>
                <a:gd name="connsiteX8" fmla="*/ 1270025 w 1630583"/>
                <a:gd name="connsiteY8" fmla="*/ 1042912 h 1311972"/>
                <a:gd name="connsiteX9" fmla="*/ 1383036 w 1630583"/>
                <a:gd name="connsiteY9" fmla="*/ 1096724 h 1311972"/>
                <a:gd name="connsiteX10" fmla="*/ 1517572 w 1630583"/>
                <a:gd name="connsiteY10" fmla="*/ 1247398 h 1311972"/>
                <a:gd name="connsiteX11" fmla="*/ 1630583 w 1630583"/>
                <a:gd name="connsiteY11" fmla="*/ 1311972 h 1311972"/>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834064 w 1630583"/>
                <a:gd name="connsiteY5" fmla="*/ 151304 h 1312310"/>
                <a:gd name="connsiteX6" fmla="*/ 985791 w 1630583"/>
                <a:gd name="connsiteY6" fmla="*/ 498417 h 1312310"/>
                <a:gd name="connsiteX7" fmla="*/ 1242378 w 1630583"/>
                <a:gd name="connsiteY7" fmla="*/ 924864 h 1312310"/>
                <a:gd name="connsiteX8" fmla="*/ 1270025 w 1630583"/>
                <a:gd name="connsiteY8" fmla="*/ 1043250 h 1312310"/>
                <a:gd name="connsiteX9" fmla="*/ 1383036 w 1630583"/>
                <a:gd name="connsiteY9" fmla="*/ 1097062 h 1312310"/>
                <a:gd name="connsiteX10" fmla="*/ 1517572 w 1630583"/>
                <a:gd name="connsiteY10" fmla="*/ 1247736 h 1312310"/>
                <a:gd name="connsiteX11" fmla="*/ 1630583 w 1630583"/>
                <a:gd name="connsiteY11"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834064 w 1630583"/>
                <a:gd name="connsiteY5" fmla="*/ 151304 h 1312310"/>
                <a:gd name="connsiteX6" fmla="*/ 1108674 w 1630583"/>
                <a:gd name="connsiteY6" fmla="*/ 498417 h 1312310"/>
                <a:gd name="connsiteX7" fmla="*/ 1242378 w 1630583"/>
                <a:gd name="connsiteY7" fmla="*/ 924864 h 1312310"/>
                <a:gd name="connsiteX8" fmla="*/ 1270025 w 1630583"/>
                <a:gd name="connsiteY8" fmla="*/ 1043250 h 1312310"/>
                <a:gd name="connsiteX9" fmla="*/ 1383036 w 1630583"/>
                <a:gd name="connsiteY9" fmla="*/ 1097062 h 1312310"/>
                <a:gd name="connsiteX10" fmla="*/ 1517572 w 1630583"/>
                <a:gd name="connsiteY10" fmla="*/ 1247736 h 1312310"/>
                <a:gd name="connsiteX11" fmla="*/ 1630583 w 1630583"/>
                <a:gd name="connsiteY11"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834064 w 1630583"/>
                <a:gd name="connsiteY5" fmla="*/ 151304 h 1312310"/>
                <a:gd name="connsiteX6" fmla="*/ 1108674 w 1630583"/>
                <a:gd name="connsiteY6" fmla="*/ 498417 h 1312310"/>
                <a:gd name="connsiteX7" fmla="*/ 1270025 w 1630583"/>
                <a:gd name="connsiteY7" fmla="*/ 1043250 h 1312310"/>
                <a:gd name="connsiteX8" fmla="*/ 1383036 w 1630583"/>
                <a:gd name="connsiteY8" fmla="*/ 1097062 h 1312310"/>
                <a:gd name="connsiteX9" fmla="*/ 1517572 w 1630583"/>
                <a:gd name="connsiteY9" fmla="*/ 1247736 h 1312310"/>
                <a:gd name="connsiteX10" fmla="*/ 1630583 w 1630583"/>
                <a:gd name="connsiteY10"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834064 w 1630583"/>
                <a:gd name="connsiteY5" fmla="*/ 151304 h 1312310"/>
                <a:gd name="connsiteX6" fmla="*/ 1108674 w 1630583"/>
                <a:gd name="connsiteY6" fmla="*/ 498417 h 1312310"/>
                <a:gd name="connsiteX7" fmla="*/ 1383036 w 1630583"/>
                <a:gd name="connsiteY7" fmla="*/ 1097062 h 1312310"/>
                <a:gd name="connsiteX8" fmla="*/ 1517572 w 1630583"/>
                <a:gd name="connsiteY8" fmla="*/ 1247736 h 1312310"/>
                <a:gd name="connsiteX9" fmla="*/ 1630583 w 1630583"/>
                <a:gd name="connsiteY9"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834064 w 1630583"/>
                <a:gd name="connsiteY5" fmla="*/ 151304 h 1312310"/>
                <a:gd name="connsiteX6" fmla="*/ 1077953 w 1630583"/>
                <a:gd name="connsiteY6" fmla="*/ 546798 h 1312310"/>
                <a:gd name="connsiteX7" fmla="*/ 1383036 w 1630583"/>
                <a:gd name="connsiteY7" fmla="*/ 1097062 h 1312310"/>
                <a:gd name="connsiteX8" fmla="*/ 1517572 w 1630583"/>
                <a:gd name="connsiteY8" fmla="*/ 1247736 h 1312310"/>
                <a:gd name="connsiteX9" fmla="*/ 1630583 w 1630583"/>
                <a:gd name="connsiteY9"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834064 w 1630583"/>
                <a:gd name="connsiteY5" fmla="*/ 151304 h 1312310"/>
                <a:gd name="connsiteX6" fmla="*/ 1028266 w 1630583"/>
                <a:gd name="connsiteY6" fmla="*/ 577037 h 1312310"/>
                <a:gd name="connsiteX7" fmla="*/ 1383036 w 1630583"/>
                <a:gd name="connsiteY7" fmla="*/ 1097062 h 1312310"/>
                <a:gd name="connsiteX8" fmla="*/ 1517572 w 1630583"/>
                <a:gd name="connsiteY8" fmla="*/ 1247736 h 1312310"/>
                <a:gd name="connsiteX9" fmla="*/ 1630583 w 1630583"/>
                <a:gd name="connsiteY9"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943375 w 1630583"/>
                <a:gd name="connsiteY5" fmla="*/ 151304 h 1312310"/>
                <a:gd name="connsiteX6" fmla="*/ 1028266 w 1630583"/>
                <a:gd name="connsiteY6" fmla="*/ 577037 h 1312310"/>
                <a:gd name="connsiteX7" fmla="*/ 1383036 w 1630583"/>
                <a:gd name="connsiteY7" fmla="*/ 1097062 h 1312310"/>
                <a:gd name="connsiteX8" fmla="*/ 1517572 w 1630583"/>
                <a:gd name="connsiteY8" fmla="*/ 1247736 h 1312310"/>
                <a:gd name="connsiteX9" fmla="*/ 1630583 w 1630583"/>
                <a:gd name="connsiteY9"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943375 w 1630583"/>
                <a:gd name="connsiteY5" fmla="*/ 151304 h 1312310"/>
                <a:gd name="connsiteX6" fmla="*/ 1113837 w 1630583"/>
                <a:gd name="connsiteY6" fmla="*/ 546636 h 1312310"/>
                <a:gd name="connsiteX7" fmla="*/ 1028266 w 1630583"/>
                <a:gd name="connsiteY7" fmla="*/ 577037 h 1312310"/>
                <a:gd name="connsiteX8" fmla="*/ 1383036 w 1630583"/>
                <a:gd name="connsiteY8" fmla="*/ 1097062 h 1312310"/>
                <a:gd name="connsiteX9" fmla="*/ 1517572 w 1630583"/>
                <a:gd name="connsiteY9" fmla="*/ 1247736 h 1312310"/>
                <a:gd name="connsiteX10" fmla="*/ 1630583 w 1630583"/>
                <a:gd name="connsiteY10"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943375 w 1630583"/>
                <a:gd name="connsiteY5" fmla="*/ 151304 h 1312310"/>
                <a:gd name="connsiteX6" fmla="*/ 1113837 w 1630583"/>
                <a:gd name="connsiteY6" fmla="*/ 546636 h 1312310"/>
                <a:gd name="connsiteX7" fmla="*/ 1383036 w 1630583"/>
                <a:gd name="connsiteY7" fmla="*/ 1097062 h 1312310"/>
                <a:gd name="connsiteX8" fmla="*/ 1517572 w 1630583"/>
                <a:gd name="connsiteY8" fmla="*/ 1247736 h 1312310"/>
                <a:gd name="connsiteX9" fmla="*/ 1630583 w 1630583"/>
                <a:gd name="connsiteY9"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943375 w 1630583"/>
                <a:gd name="connsiteY5" fmla="*/ 151304 h 1312310"/>
                <a:gd name="connsiteX6" fmla="*/ 905151 w 1630583"/>
                <a:gd name="connsiteY6" fmla="*/ 189827 h 1312310"/>
                <a:gd name="connsiteX7" fmla="*/ 1113837 w 1630583"/>
                <a:gd name="connsiteY7" fmla="*/ 546636 h 1312310"/>
                <a:gd name="connsiteX8" fmla="*/ 1383036 w 1630583"/>
                <a:gd name="connsiteY8" fmla="*/ 1097062 h 1312310"/>
                <a:gd name="connsiteX9" fmla="*/ 1517572 w 1630583"/>
                <a:gd name="connsiteY9" fmla="*/ 1247736 h 1312310"/>
                <a:gd name="connsiteX10" fmla="*/ 1630583 w 1630583"/>
                <a:gd name="connsiteY10" fmla="*/ 1312310 h 1312310"/>
                <a:gd name="connsiteX0" fmla="*/ 0 w 1630583"/>
                <a:gd name="connsiteY0" fmla="*/ 674596 h 1314958"/>
                <a:gd name="connsiteX1" fmla="*/ 113011 w 1630583"/>
                <a:gd name="connsiteY1" fmla="*/ 566972 h 1314958"/>
                <a:gd name="connsiteX2" fmla="*/ 376855 w 1630583"/>
                <a:gd name="connsiteY2" fmla="*/ 169430 h 1314958"/>
                <a:gd name="connsiteX3" fmla="*/ 488298 w 1630583"/>
                <a:gd name="connsiteY3" fmla="*/ 23471 h 1314958"/>
                <a:gd name="connsiteX4" fmla="*/ 671422 w 1630583"/>
                <a:gd name="connsiteY4" fmla="*/ 17423 h 1314958"/>
                <a:gd name="connsiteX5" fmla="*/ 905151 w 1630583"/>
                <a:gd name="connsiteY5" fmla="*/ 192475 h 1314958"/>
                <a:gd name="connsiteX6" fmla="*/ 1113837 w 1630583"/>
                <a:gd name="connsiteY6" fmla="*/ 549284 h 1314958"/>
                <a:gd name="connsiteX7" fmla="*/ 1383036 w 1630583"/>
                <a:gd name="connsiteY7" fmla="*/ 1099710 h 1314958"/>
                <a:gd name="connsiteX8" fmla="*/ 1517572 w 1630583"/>
                <a:gd name="connsiteY8" fmla="*/ 1250384 h 1314958"/>
                <a:gd name="connsiteX9" fmla="*/ 1630583 w 1630583"/>
                <a:gd name="connsiteY9" fmla="*/ 1314958 h 1314958"/>
                <a:gd name="connsiteX0" fmla="*/ 0 w 1630583"/>
                <a:gd name="connsiteY0" fmla="*/ 671969 h 1312331"/>
                <a:gd name="connsiteX1" fmla="*/ 113011 w 1630583"/>
                <a:gd name="connsiteY1" fmla="*/ 564345 h 1312331"/>
                <a:gd name="connsiteX2" fmla="*/ 376855 w 1630583"/>
                <a:gd name="connsiteY2" fmla="*/ 166803 h 1312331"/>
                <a:gd name="connsiteX3" fmla="*/ 547924 w 1630583"/>
                <a:gd name="connsiteY3" fmla="*/ 26891 h 1312331"/>
                <a:gd name="connsiteX4" fmla="*/ 671422 w 1630583"/>
                <a:gd name="connsiteY4" fmla="*/ 14796 h 1312331"/>
                <a:gd name="connsiteX5" fmla="*/ 905151 w 1630583"/>
                <a:gd name="connsiteY5" fmla="*/ 189848 h 1312331"/>
                <a:gd name="connsiteX6" fmla="*/ 1113837 w 1630583"/>
                <a:gd name="connsiteY6" fmla="*/ 546657 h 1312331"/>
                <a:gd name="connsiteX7" fmla="*/ 1383036 w 1630583"/>
                <a:gd name="connsiteY7" fmla="*/ 1097083 h 1312331"/>
                <a:gd name="connsiteX8" fmla="*/ 1517572 w 1630583"/>
                <a:gd name="connsiteY8" fmla="*/ 1247757 h 1312331"/>
                <a:gd name="connsiteX9" fmla="*/ 1630583 w 1630583"/>
                <a:gd name="connsiteY9" fmla="*/ 1312331 h 1312331"/>
                <a:gd name="connsiteX0" fmla="*/ 0 w 1630583"/>
                <a:gd name="connsiteY0" fmla="*/ 671968 h 1312330"/>
                <a:gd name="connsiteX1" fmla="*/ 113011 w 1630583"/>
                <a:gd name="connsiteY1" fmla="*/ 564344 h 1312330"/>
                <a:gd name="connsiteX2" fmla="*/ 376855 w 1630583"/>
                <a:gd name="connsiteY2" fmla="*/ 166802 h 1312330"/>
                <a:gd name="connsiteX3" fmla="*/ 547924 w 1630583"/>
                <a:gd name="connsiteY3" fmla="*/ 26890 h 1312330"/>
                <a:gd name="connsiteX4" fmla="*/ 810546 w 1630583"/>
                <a:gd name="connsiteY4" fmla="*/ 14795 h 1312330"/>
                <a:gd name="connsiteX5" fmla="*/ 905151 w 1630583"/>
                <a:gd name="connsiteY5" fmla="*/ 189847 h 1312330"/>
                <a:gd name="connsiteX6" fmla="*/ 1113837 w 1630583"/>
                <a:gd name="connsiteY6" fmla="*/ 546656 h 1312330"/>
                <a:gd name="connsiteX7" fmla="*/ 1383036 w 1630583"/>
                <a:gd name="connsiteY7" fmla="*/ 1097082 h 1312330"/>
                <a:gd name="connsiteX8" fmla="*/ 1517572 w 1630583"/>
                <a:gd name="connsiteY8" fmla="*/ 1247756 h 1312330"/>
                <a:gd name="connsiteX9" fmla="*/ 1630583 w 1630583"/>
                <a:gd name="connsiteY9" fmla="*/ 1312330 h 1312330"/>
                <a:gd name="connsiteX0" fmla="*/ 0 w 1630583"/>
                <a:gd name="connsiteY0" fmla="*/ 669772 h 1310134"/>
                <a:gd name="connsiteX1" fmla="*/ 113011 w 1630583"/>
                <a:gd name="connsiteY1" fmla="*/ 562148 h 1310134"/>
                <a:gd name="connsiteX2" fmla="*/ 376855 w 1630583"/>
                <a:gd name="connsiteY2" fmla="*/ 164606 h 1310134"/>
                <a:gd name="connsiteX3" fmla="*/ 547924 w 1630583"/>
                <a:gd name="connsiteY3" fmla="*/ 24694 h 1310134"/>
                <a:gd name="connsiteX4" fmla="*/ 810546 w 1630583"/>
                <a:gd name="connsiteY4" fmla="*/ 12599 h 1310134"/>
                <a:gd name="connsiteX5" fmla="*/ 954838 w 1630583"/>
                <a:gd name="connsiteY5" fmla="*/ 157412 h 1310134"/>
                <a:gd name="connsiteX6" fmla="*/ 905151 w 1630583"/>
                <a:gd name="connsiteY6" fmla="*/ 187651 h 1310134"/>
                <a:gd name="connsiteX7" fmla="*/ 1113837 w 1630583"/>
                <a:gd name="connsiteY7" fmla="*/ 544460 h 1310134"/>
                <a:gd name="connsiteX8" fmla="*/ 1383036 w 1630583"/>
                <a:gd name="connsiteY8" fmla="*/ 1094886 h 1310134"/>
                <a:gd name="connsiteX9" fmla="*/ 1517572 w 1630583"/>
                <a:gd name="connsiteY9" fmla="*/ 1245560 h 1310134"/>
                <a:gd name="connsiteX10" fmla="*/ 1630583 w 1630583"/>
                <a:gd name="connsiteY10" fmla="*/ 1310134 h 1310134"/>
                <a:gd name="connsiteX0" fmla="*/ 0 w 1630583"/>
                <a:gd name="connsiteY0" fmla="*/ 669772 h 1310134"/>
                <a:gd name="connsiteX1" fmla="*/ 113011 w 1630583"/>
                <a:gd name="connsiteY1" fmla="*/ 562148 h 1310134"/>
                <a:gd name="connsiteX2" fmla="*/ 376855 w 1630583"/>
                <a:gd name="connsiteY2" fmla="*/ 164606 h 1310134"/>
                <a:gd name="connsiteX3" fmla="*/ 547924 w 1630583"/>
                <a:gd name="connsiteY3" fmla="*/ 24694 h 1310134"/>
                <a:gd name="connsiteX4" fmla="*/ 810546 w 1630583"/>
                <a:gd name="connsiteY4" fmla="*/ 12599 h 1310134"/>
                <a:gd name="connsiteX5" fmla="*/ 954838 w 1630583"/>
                <a:gd name="connsiteY5" fmla="*/ 157412 h 1310134"/>
                <a:gd name="connsiteX6" fmla="*/ 1113837 w 1630583"/>
                <a:gd name="connsiteY6" fmla="*/ 544460 h 1310134"/>
                <a:gd name="connsiteX7" fmla="*/ 1383036 w 1630583"/>
                <a:gd name="connsiteY7" fmla="*/ 1094886 h 1310134"/>
                <a:gd name="connsiteX8" fmla="*/ 1517572 w 1630583"/>
                <a:gd name="connsiteY8" fmla="*/ 1245560 h 1310134"/>
                <a:gd name="connsiteX9" fmla="*/ 1630583 w 1630583"/>
                <a:gd name="connsiteY9" fmla="*/ 1310134 h 1310134"/>
                <a:gd name="connsiteX0" fmla="*/ 0 w 1630583"/>
                <a:gd name="connsiteY0" fmla="*/ 669772 h 1310134"/>
                <a:gd name="connsiteX1" fmla="*/ 113011 w 1630583"/>
                <a:gd name="connsiteY1" fmla="*/ 562148 h 1310134"/>
                <a:gd name="connsiteX2" fmla="*/ 376855 w 1630583"/>
                <a:gd name="connsiteY2" fmla="*/ 164606 h 1310134"/>
                <a:gd name="connsiteX3" fmla="*/ 547924 w 1630583"/>
                <a:gd name="connsiteY3" fmla="*/ 24694 h 1310134"/>
                <a:gd name="connsiteX4" fmla="*/ 810546 w 1630583"/>
                <a:gd name="connsiteY4" fmla="*/ 12599 h 1310134"/>
                <a:gd name="connsiteX5" fmla="*/ 954838 w 1630583"/>
                <a:gd name="connsiteY5" fmla="*/ 157412 h 1310134"/>
                <a:gd name="connsiteX6" fmla="*/ 1113837 w 1630583"/>
                <a:gd name="connsiteY6" fmla="*/ 544460 h 1310134"/>
                <a:gd name="connsiteX7" fmla="*/ 1383036 w 1630583"/>
                <a:gd name="connsiteY7" fmla="*/ 1094886 h 1310134"/>
                <a:gd name="connsiteX8" fmla="*/ 1630583 w 1630583"/>
                <a:gd name="connsiteY8" fmla="*/ 1310134 h 1310134"/>
                <a:gd name="connsiteX0" fmla="*/ 0 w 1630583"/>
                <a:gd name="connsiteY0" fmla="*/ 669772 h 1310134"/>
                <a:gd name="connsiteX1" fmla="*/ 113011 w 1630583"/>
                <a:gd name="connsiteY1" fmla="*/ 562148 h 1310134"/>
                <a:gd name="connsiteX2" fmla="*/ 376855 w 1630583"/>
                <a:gd name="connsiteY2" fmla="*/ 164606 h 1310134"/>
                <a:gd name="connsiteX3" fmla="*/ 547924 w 1630583"/>
                <a:gd name="connsiteY3" fmla="*/ 24694 h 1310134"/>
                <a:gd name="connsiteX4" fmla="*/ 810546 w 1630583"/>
                <a:gd name="connsiteY4" fmla="*/ 12599 h 1310134"/>
                <a:gd name="connsiteX5" fmla="*/ 954838 w 1630583"/>
                <a:gd name="connsiteY5" fmla="*/ 157412 h 1310134"/>
                <a:gd name="connsiteX6" fmla="*/ 1113837 w 1630583"/>
                <a:gd name="connsiteY6" fmla="*/ 544460 h 1310134"/>
                <a:gd name="connsiteX7" fmla="*/ 1344239 w 1630583"/>
                <a:gd name="connsiteY7" fmla="*/ 925553 h 1310134"/>
                <a:gd name="connsiteX8" fmla="*/ 1630583 w 1630583"/>
                <a:gd name="connsiteY8" fmla="*/ 1310134 h 1310134"/>
                <a:gd name="connsiteX0" fmla="*/ 0 w 1604719"/>
                <a:gd name="connsiteY0" fmla="*/ 669772 h 1134753"/>
                <a:gd name="connsiteX1" fmla="*/ 113011 w 1604719"/>
                <a:gd name="connsiteY1" fmla="*/ 562148 h 1134753"/>
                <a:gd name="connsiteX2" fmla="*/ 376855 w 1604719"/>
                <a:gd name="connsiteY2" fmla="*/ 164606 h 1134753"/>
                <a:gd name="connsiteX3" fmla="*/ 547924 w 1604719"/>
                <a:gd name="connsiteY3" fmla="*/ 24694 h 1134753"/>
                <a:gd name="connsiteX4" fmla="*/ 810546 w 1604719"/>
                <a:gd name="connsiteY4" fmla="*/ 12599 h 1134753"/>
                <a:gd name="connsiteX5" fmla="*/ 954838 w 1604719"/>
                <a:gd name="connsiteY5" fmla="*/ 157412 h 1134753"/>
                <a:gd name="connsiteX6" fmla="*/ 1113837 w 1604719"/>
                <a:gd name="connsiteY6" fmla="*/ 544460 h 1134753"/>
                <a:gd name="connsiteX7" fmla="*/ 1344239 w 1604719"/>
                <a:gd name="connsiteY7" fmla="*/ 925553 h 1134753"/>
                <a:gd name="connsiteX8" fmla="*/ 1604719 w 1604719"/>
                <a:gd name="connsiteY8" fmla="*/ 1134753 h 1134753"/>
                <a:gd name="connsiteX0" fmla="*/ 0 w 1565921"/>
                <a:gd name="connsiteY0" fmla="*/ 669772 h 1001706"/>
                <a:gd name="connsiteX1" fmla="*/ 113011 w 1565921"/>
                <a:gd name="connsiteY1" fmla="*/ 562148 h 1001706"/>
                <a:gd name="connsiteX2" fmla="*/ 376855 w 1565921"/>
                <a:gd name="connsiteY2" fmla="*/ 164606 h 1001706"/>
                <a:gd name="connsiteX3" fmla="*/ 547924 w 1565921"/>
                <a:gd name="connsiteY3" fmla="*/ 24694 h 1001706"/>
                <a:gd name="connsiteX4" fmla="*/ 810546 w 1565921"/>
                <a:gd name="connsiteY4" fmla="*/ 12599 h 1001706"/>
                <a:gd name="connsiteX5" fmla="*/ 954838 w 1565921"/>
                <a:gd name="connsiteY5" fmla="*/ 157412 h 1001706"/>
                <a:gd name="connsiteX6" fmla="*/ 1113837 w 1565921"/>
                <a:gd name="connsiteY6" fmla="*/ 544460 h 1001706"/>
                <a:gd name="connsiteX7" fmla="*/ 1344239 w 1565921"/>
                <a:gd name="connsiteY7" fmla="*/ 925553 h 1001706"/>
                <a:gd name="connsiteX8" fmla="*/ 1565921 w 1565921"/>
                <a:gd name="connsiteY8" fmla="*/ 1001706 h 1001706"/>
                <a:gd name="connsiteX0" fmla="*/ 0 w 1565921"/>
                <a:gd name="connsiteY0" fmla="*/ 669772 h 1001706"/>
                <a:gd name="connsiteX1" fmla="*/ 113011 w 1565921"/>
                <a:gd name="connsiteY1" fmla="*/ 562148 h 1001706"/>
                <a:gd name="connsiteX2" fmla="*/ 376855 w 1565921"/>
                <a:gd name="connsiteY2" fmla="*/ 164606 h 1001706"/>
                <a:gd name="connsiteX3" fmla="*/ 547924 w 1565921"/>
                <a:gd name="connsiteY3" fmla="*/ 24694 h 1001706"/>
                <a:gd name="connsiteX4" fmla="*/ 810546 w 1565921"/>
                <a:gd name="connsiteY4" fmla="*/ 12599 h 1001706"/>
                <a:gd name="connsiteX5" fmla="*/ 954838 w 1565921"/>
                <a:gd name="connsiteY5" fmla="*/ 157412 h 1001706"/>
                <a:gd name="connsiteX6" fmla="*/ 1113837 w 1565921"/>
                <a:gd name="connsiteY6" fmla="*/ 544460 h 1001706"/>
                <a:gd name="connsiteX7" fmla="*/ 1292510 w 1565921"/>
                <a:gd name="connsiteY7" fmla="*/ 792505 h 1001706"/>
                <a:gd name="connsiteX8" fmla="*/ 1565921 w 1565921"/>
                <a:gd name="connsiteY8" fmla="*/ 1001706 h 1001706"/>
                <a:gd name="connsiteX0" fmla="*/ 0 w 1565921"/>
                <a:gd name="connsiteY0" fmla="*/ 790725 h 1001706"/>
                <a:gd name="connsiteX1" fmla="*/ 113011 w 1565921"/>
                <a:gd name="connsiteY1" fmla="*/ 562148 h 1001706"/>
                <a:gd name="connsiteX2" fmla="*/ 376855 w 1565921"/>
                <a:gd name="connsiteY2" fmla="*/ 164606 h 1001706"/>
                <a:gd name="connsiteX3" fmla="*/ 547924 w 1565921"/>
                <a:gd name="connsiteY3" fmla="*/ 24694 h 1001706"/>
                <a:gd name="connsiteX4" fmla="*/ 810546 w 1565921"/>
                <a:gd name="connsiteY4" fmla="*/ 12599 h 1001706"/>
                <a:gd name="connsiteX5" fmla="*/ 954838 w 1565921"/>
                <a:gd name="connsiteY5" fmla="*/ 157412 h 1001706"/>
                <a:gd name="connsiteX6" fmla="*/ 1113837 w 1565921"/>
                <a:gd name="connsiteY6" fmla="*/ 544460 h 1001706"/>
                <a:gd name="connsiteX7" fmla="*/ 1292510 w 1565921"/>
                <a:gd name="connsiteY7" fmla="*/ 792505 h 1001706"/>
                <a:gd name="connsiteX8" fmla="*/ 1565921 w 1565921"/>
                <a:gd name="connsiteY8" fmla="*/ 1001706 h 1001706"/>
                <a:gd name="connsiteX0" fmla="*/ 0 w 1565921"/>
                <a:gd name="connsiteY0" fmla="*/ 790725 h 1001706"/>
                <a:gd name="connsiteX1" fmla="*/ 242335 w 1565921"/>
                <a:gd name="connsiteY1" fmla="*/ 562148 h 1001706"/>
                <a:gd name="connsiteX2" fmla="*/ 376855 w 1565921"/>
                <a:gd name="connsiteY2" fmla="*/ 164606 h 1001706"/>
                <a:gd name="connsiteX3" fmla="*/ 547924 w 1565921"/>
                <a:gd name="connsiteY3" fmla="*/ 24694 h 1001706"/>
                <a:gd name="connsiteX4" fmla="*/ 810546 w 1565921"/>
                <a:gd name="connsiteY4" fmla="*/ 12599 h 1001706"/>
                <a:gd name="connsiteX5" fmla="*/ 954838 w 1565921"/>
                <a:gd name="connsiteY5" fmla="*/ 157412 h 1001706"/>
                <a:gd name="connsiteX6" fmla="*/ 1113837 w 1565921"/>
                <a:gd name="connsiteY6" fmla="*/ 544460 h 1001706"/>
                <a:gd name="connsiteX7" fmla="*/ 1292510 w 1565921"/>
                <a:gd name="connsiteY7" fmla="*/ 792505 h 1001706"/>
                <a:gd name="connsiteX8" fmla="*/ 1565921 w 1565921"/>
                <a:gd name="connsiteY8" fmla="*/ 1001706 h 1001706"/>
                <a:gd name="connsiteX0" fmla="*/ 0 w 1565921"/>
                <a:gd name="connsiteY0" fmla="*/ 791162 h 1002143"/>
                <a:gd name="connsiteX1" fmla="*/ 242335 w 1565921"/>
                <a:gd name="connsiteY1" fmla="*/ 562585 h 1002143"/>
                <a:gd name="connsiteX2" fmla="*/ 593337 w 1565921"/>
                <a:gd name="connsiteY2" fmla="*/ 174246 h 1002143"/>
                <a:gd name="connsiteX3" fmla="*/ 547924 w 1565921"/>
                <a:gd name="connsiteY3" fmla="*/ 25131 h 1002143"/>
                <a:gd name="connsiteX4" fmla="*/ 810546 w 1565921"/>
                <a:gd name="connsiteY4" fmla="*/ 13036 h 1002143"/>
                <a:gd name="connsiteX5" fmla="*/ 954838 w 1565921"/>
                <a:gd name="connsiteY5" fmla="*/ 157849 h 1002143"/>
                <a:gd name="connsiteX6" fmla="*/ 1113837 w 1565921"/>
                <a:gd name="connsiteY6" fmla="*/ 544897 h 1002143"/>
                <a:gd name="connsiteX7" fmla="*/ 1292510 w 1565921"/>
                <a:gd name="connsiteY7" fmla="*/ 792942 h 1002143"/>
                <a:gd name="connsiteX8" fmla="*/ 1565921 w 1565921"/>
                <a:gd name="connsiteY8" fmla="*/ 1002143 h 1002143"/>
                <a:gd name="connsiteX0" fmla="*/ 0 w 1565921"/>
                <a:gd name="connsiteY0" fmla="*/ 778218 h 989199"/>
                <a:gd name="connsiteX1" fmla="*/ 242335 w 1565921"/>
                <a:gd name="connsiteY1" fmla="*/ 549641 h 989199"/>
                <a:gd name="connsiteX2" fmla="*/ 593337 w 1565921"/>
                <a:gd name="connsiteY2" fmla="*/ 161302 h 989199"/>
                <a:gd name="connsiteX3" fmla="*/ 810546 w 1565921"/>
                <a:gd name="connsiteY3" fmla="*/ 92 h 989199"/>
                <a:gd name="connsiteX4" fmla="*/ 954838 w 1565921"/>
                <a:gd name="connsiteY4" fmla="*/ 144905 h 989199"/>
                <a:gd name="connsiteX5" fmla="*/ 1113837 w 1565921"/>
                <a:gd name="connsiteY5" fmla="*/ 531953 h 989199"/>
                <a:gd name="connsiteX6" fmla="*/ 1292510 w 1565921"/>
                <a:gd name="connsiteY6" fmla="*/ 779998 h 989199"/>
                <a:gd name="connsiteX7" fmla="*/ 1565921 w 1565921"/>
                <a:gd name="connsiteY7" fmla="*/ 989199 h 989199"/>
                <a:gd name="connsiteX0" fmla="*/ 0 w 1565921"/>
                <a:gd name="connsiteY0" fmla="*/ 778142 h 989123"/>
                <a:gd name="connsiteX1" fmla="*/ 242335 w 1565921"/>
                <a:gd name="connsiteY1" fmla="*/ 549565 h 989123"/>
                <a:gd name="connsiteX2" fmla="*/ 593337 w 1565921"/>
                <a:gd name="connsiteY2" fmla="*/ 161226 h 989123"/>
                <a:gd name="connsiteX3" fmla="*/ 810546 w 1565921"/>
                <a:gd name="connsiteY3" fmla="*/ 16 h 989123"/>
                <a:gd name="connsiteX4" fmla="*/ 1092599 w 1565921"/>
                <a:gd name="connsiteY4" fmla="*/ 154032 h 989123"/>
                <a:gd name="connsiteX5" fmla="*/ 1113837 w 1565921"/>
                <a:gd name="connsiteY5" fmla="*/ 531877 h 989123"/>
                <a:gd name="connsiteX6" fmla="*/ 1292510 w 1565921"/>
                <a:gd name="connsiteY6" fmla="*/ 779922 h 989123"/>
                <a:gd name="connsiteX7" fmla="*/ 1565921 w 1565921"/>
                <a:gd name="connsiteY7" fmla="*/ 989123 h 989123"/>
                <a:gd name="connsiteX0" fmla="*/ 0 w 1565921"/>
                <a:gd name="connsiteY0" fmla="*/ 778142 h 989123"/>
                <a:gd name="connsiteX1" fmla="*/ 242335 w 1565921"/>
                <a:gd name="connsiteY1" fmla="*/ 549565 h 989123"/>
                <a:gd name="connsiteX2" fmla="*/ 593337 w 1565921"/>
                <a:gd name="connsiteY2" fmla="*/ 161226 h 989123"/>
                <a:gd name="connsiteX3" fmla="*/ 938467 w 1565921"/>
                <a:gd name="connsiteY3" fmla="*/ 16 h 989123"/>
                <a:gd name="connsiteX4" fmla="*/ 1092599 w 1565921"/>
                <a:gd name="connsiteY4" fmla="*/ 154032 h 989123"/>
                <a:gd name="connsiteX5" fmla="*/ 1113837 w 1565921"/>
                <a:gd name="connsiteY5" fmla="*/ 531877 h 989123"/>
                <a:gd name="connsiteX6" fmla="*/ 1292510 w 1565921"/>
                <a:gd name="connsiteY6" fmla="*/ 779922 h 989123"/>
                <a:gd name="connsiteX7" fmla="*/ 1565921 w 1565921"/>
                <a:gd name="connsiteY7" fmla="*/ 989123 h 989123"/>
                <a:gd name="connsiteX0" fmla="*/ 0 w 1565921"/>
                <a:gd name="connsiteY0" fmla="*/ 778181 h 989162"/>
                <a:gd name="connsiteX1" fmla="*/ 242335 w 1565921"/>
                <a:gd name="connsiteY1" fmla="*/ 549604 h 989162"/>
                <a:gd name="connsiteX2" fmla="*/ 593337 w 1565921"/>
                <a:gd name="connsiteY2" fmla="*/ 161265 h 989162"/>
                <a:gd name="connsiteX3" fmla="*/ 665873 w 1565921"/>
                <a:gd name="connsiteY3" fmla="*/ 167673 h 989162"/>
                <a:gd name="connsiteX4" fmla="*/ 938467 w 1565921"/>
                <a:gd name="connsiteY4" fmla="*/ 55 h 989162"/>
                <a:gd name="connsiteX5" fmla="*/ 1092599 w 1565921"/>
                <a:gd name="connsiteY5" fmla="*/ 154071 h 989162"/>
                <a:gd name="connsiteX6" fmla="*/ 1113837 w 1565921"/>
                <a:gd name="connsiteY6" fmla="*/ 531916 h 989162"/>
                <a:gd name="connsiteX7" fmla="*/ 1292510 w 1565921"/>
                <a:gd name="connsiteY7" fmla="*/ 779961 h 989162"/>
                <a:gd name="connsiteX8" fmla="*/ 1565921 w 1565921"/>
                <a:gd name="connsiteY8" fmla="*/ 989162 h 989162"/>
                <a:gd name="connsiteX0" fmla="*/ 0 w 1565921"/>
                <a:gd name="connsiteY0" fmla="*/ 778181 h 989162"/>
                <a:gd name="connsiteX1" fmla="*/ 242335 w 1565921"/>
                <a:gd name="connsiteY1" fmla="*/ 549604 h 989162"/>
                <a:gd name="connsiteX2" fmla="*/ 665873 w 1565921"/>
                <a:gd name="connsiteY2" fmla="*/ 167673 h 989162"/>
                <a:gd name="connsiteX3" fmla="*/ 938467 w 1565921"/>
                <a:gd name="connsiteY3" fmla="*/ 55 h 989162"/>
                <a:gd name="connsiteX4" fmla="*/ 1092599 w 1565921"/>
                <a:gd name="connsiteY4" fmla="*/ 154071 h 989162"/>
                <a:gd name="connsiteX5" fmla="*/ 1113837 w 1565921"/>
                <a:gd name="connsiteY5" fmla="*/ 531916 h 989162"/>
                <a:gd name="connsiteX6" fmla="*/ 1292510 w 1565921"/>
                <a:gd name="connsiteY6" fmla="*/ 779961 h 989162"/>
                <a:gd name="connsiteX7" fmla="*/ 1565921 w 1565921"/>
                <a:gd name="connsiteY7" fmla="*/ 989162 h 989162"/>
                <a:gd name="connsiteX0" fmla="*/ 0 w 1565921"/>
                <a:gd name="connsiteY0" fmla="*/ 778675 h 989656"/>
                <a:gd name="connsiteX1" fmla="*/ 242335 w 1565921"/>
                <a:gd name="connsiteY1" fmla="*/ 550098 h 989656"/>
                <a:gd name="connsiteX2" fmla="*/ 744593 w 1565921"/>
                <a:gd name="connsiteY2" fmla="*/ 200377 h 989656"/>
                <a:gd name="connsiteX3" fmla="*/ 938467 w 1565921"/>
                <a:gd name="connsiteY3" fmla="*/ 549 h 989656"/>
                <a:gd name="connsiteX4" fmla="*/ 1092599 w 1565921"/>
                <a:gd name="connsiteY4" fmla="*/ 154565 h 989656"/>
                <a:gd name="connsiteX5" fmla="*/ 1113837 w 1565921"/>
                <a:gd name="connsiteY5" fmla="*/ 532410 h 989656"/>
                <a:gd name="connsiteX6" fmla="*/ 1292510 w 1565921"/>
                <a:gd name="connsiteY6" fmla="*/ 780455 h 989656"/>
                <a:gd name="connsiteX7" fmla="*/ 1565921 w 1565921"/>
                <a:gd name="connsiteY7" fmla="*/ 989656 h 989656"/>
                <a:gd name="connsiteX0" fmla="*/ 0 w 1565921"/>
                <a:gd name="connsiteY0" fmla="*/ 790429 h 1001410"/>
                <a:gd name="connsiteX1" fmla="*/ 242335 w 1565921"/>
                <a:gd name="connsiteY1" fmla="*/ 561852 h 1001410"/>
                <a:gd name="connsiteX2" fmla="*/ 744593 w 1565921"/>
                <a:gd name="connsiteY2" fmla="*/ 212131 h 1001410"/>
                <a:gd name="connsiteX3" fmla="*/ 938467 w 1565921"/>
                <a:gd name="connsiteY3" fmla="*/ 12303 h 1001410"/>
                <a:gd name="connsiteX4" fmla="*/ 1230359 w 1565921"/>
                <a:gd name="connsiteY4" fmla="*/ 78894 h 1001410"/>
                <a:gd name="connsiteX5" fmla="*/ 1113837 w 1565921"/>
                <a:gd name="connsiteY5" fmla="*/ 544164 h 1001410"/>
                <a:gd name="connsiteX6" fmla="*/ 1292510 w 1565921"/>
                <a:gd name="connsiteY6" fmla="*/ 792209 h 1001410"/>
                <a:gd name="connsiteX7" fmla="*/ 1565921 w 1565921"/>
                <a:gd name="connsiteY7" fmla="*/ 1001410 h 1001410"/>
                <a:gd name="connsiteX0" fmla="*/ 0 w 1565921"/>
                <a:gd name="connsiteY0" fmla="*/ 790429 h 1001410"/>
                <a:gd name="connsiteX1" fmla="*/ 242335 w 1565921"/>
                <a:gd name="connsiteY1" fmla="*/ 561852 h 1001410"/>
                <a:gd name="connsiteX2" fmla="*/ 744593 w 1565921"/>
                <a:gd name="connsiteY2" fmla="*/ 212131 h 1001410"/>
                <a:gd name="connsiteX3" fmla="*/ 938467 w 1565921"/>
                <a:gd name="connsiteY3" fmla="*/ 12303 h 1001410"/>
                <a:gd name="connsiteX4" fmla="*/ 1230359 w 1565921"/>
                <a:gd name="connsiteY4" fmla="*/ 78894 h 1001410"/>
                <a:gd name="connsiteX5" fmla="*/ 1409037 w 1565921"/>
                <a:gd name="connsiteY5" fmla="*/ 557968 h 1001410"/>
                <a:gd name="connsiteX6" fmla="*/ 1292510 w 1565921"/>
                <a:gd name="connsiteY6" fmla="*/ 792209 h 1001410"/>
                <a:gd name="connsiteX7" fmla="*/ 1565921 w 1565921"/>
                <a:gd name="connsiteY7" fmla="*/ 1001410 h 1001410"/>
                <a:gd name="connsiteX0" fmla="*/ 0 w 1565921"/>
                <a:gd name="connsiteY0" fmla="*/ 790429 h 1001410"/>
                <a:gd name="connsiteX1" fmla="*/ 242335 w 1565921"/>
                <a:gd name="connsiteY1" fmla="*/ 561852 h 1001410"/>
                <a:gd name="connsiteX2" fmla="*/ 744593 w 1565921"/>
                <a:gd name="connsiteY2" fmla="*/ 212131 h 1001410"/>
                <a:gd name="connsiteX3" fmla="*/ 938467 w 1565921"/>
                <a:gd name="connsiteY3" fmla="*/ 12303 h 1001410"/>
                <a:gd name="connsiteX4" fmla="*/ 1230359 w 1565921"/>
                <a:gd name="connsiteY4" fmla="*/ 78894 h 1001410"/>
                <a:gd name="connsiteX5" fmla="*/ 1409037 w 1565921"/>
                <a:gd name="connsiteY5" fmla="*/ 557968 h 1001410"/>
                <a:gd name="connsiteX6" fmla="*/ 1459791 w 1565921"/>
                <a:gd name="connsiteY6" fmla="*/ 792209 h 1001410"/>
                <a:gd name="connsiteX7" fmla="*/ 1565921 w 1565921"/>
                <a:gd name="connsiteY7" fmla="*/ 1001410 h 1001410"/>
                <a:gd name="connsiteX0" fmla="*/ 0 w 1565921"/>
                <a:gd name="connsiteY0" fmla="*/ 790429 h 1001410"/>
                <a:gd name="connsiteX1" fmla="*/ 242335 w 1565921"/>
                <a:gd name="connsiteY1" fmla="*/ 561852 h 1001410"/>
                <a:gd name="connsiteX2" fmla="*/ 744593 w 1565921"/>
                <a:gd name="connsiteY2" fmla="*/ 212131 h 1001410"/>
                <a:gd name="connsiteX3" fmla="*/ 938467 w 1565921"/>
                <a:gd name="connsiteY3" fmla="*/ 12303 h 1001410"/>
                <a:gd name="connsiteX4" fmla="*/ 1230359 w 1565921"/>
                <a:gd name="connsiteY4" fmla="*/ 78894 h 1001410"/>
                <a:gd name="connsiteX5" fmla="*/ 1310635 w 1565921"/>
                <a:gd name="connsiteY5" fmla="*/ 557968 h 1001410"/>
                <a:gd name="connsiteX6" fmla="*/ 1459791 w 1565921"/>
                <a:gd name="connsiteY6" fmla="*/ 792209 h 1001410"/>
                <a:gd name="connsiteX7" fmla="*/ 1565921 w 1565921"/>
                <a:gd name="connsiteY7" fmla="*/ 1001410 h 1001410"/>
                <a:gd name="connsiteX0" fmla="*/ 0 w 1565921"/>
                <a:gd name="connsiteY0" fmla="*/ 790429 h 1001410"/>
                <a:gd name="connsiteX1" fmla="*/ 242335 w 1565921"/>
                <a:gd name="connsiteY1" fmla="*/ 561852 h 1001410"/>
                <a:gd name="connsiteX2" fmla="*/ 744593 w 1565921"/>
                <a:gd name="connsiteY2" fmla="*/ 212131 h 1001410"/>
                <a:gd name="connsiteX3" fmla="*/ 938467 w 1565921"/>
                <a:gd name="connsiteY3" fmla="*/ 12303 h 1001410"/>
                <a:gd name="connsiteX4" fmla="*/ 1171319 w 1565921"/>
                <a:gd name="connsiteY4" fmla="*/ 78894 h 1001410"/>
                <a:gd name="connsiteX5" fmla="*/ 1310635 w 1565921"/>
                <a:gd name="connsiteY5" fmla="*/ 557968 h 1001410"/>
                <a:gd name="connsiteX6" fmla="*/ 1459791 w 1565921"/>
                <a:gd name="connsiteY6" fmla="*/ 792209 h 1001410"/>
                <a:gd name="connsiteX7" fmla="*/ 1565921 w 1565921"/>
                <a:gd name="connsiteY7" fmla="*/ 1001410 h 1001410"/>
                <a:gd name="connsiteX0" fmla="*/ 0 w 1565921"/>
                <a:gd name="connsiteY0" fmla="*/ 790429 h 1001410"/>
                <a:gd name="connsiteX1" fmla="*/ 242335 w 1565921"/>
                <a:gd name="connsiteY1" fmla="*/ 561852 h 1001410"/>
                <a:gd name="connsiteX2" fmla="*/ 744593 w 1565921"/>
                <a:gd name="connsiteY2" fmla="*/ 212131 h 1001410"/>
                <a:gd name="connsiteX3" fmla="*/ 977827 w 1565921"/>
                <a:gd name="connsiteY3" fmla="*/ 12303 h 1001410"/>
                <a:gd name="connsiteX4" fmla="*/ 1171319 w 1565921"/>
                <a:gd name="connsiteY4" fmla="*/ 78894 h 1001410"/>
                <a:gd name="connsiteX5" fmla="*/ 1310635 w 1565921"/>
                <a:gd name="connsiteY5" fmla="*/ 557968 h 1001410"/>
                <a:gd name="connsiteX6" fmla="*/ 1459791 w 1565921"/>
                <a:gd name="connsiteY6" fmla="*/ 792209 h 1001410"/>
                <a:gd name="connsiteX7" fmla="*/ 1565921 w 1565921"/>
                <a:gd name="connsiteY7" fmla="*/ 1001410 h 1001410"/>
                <a:gd name="connsiteX0" fmla="*/ 0 w 1565921"/>
                <a:gd name="connsiteY0" fmla="*/ 790429 h 1001410"/>
                <a:gd name="connsiteX1" fmla="*/ 242335 w 1565921"/>
                <a:gd name="connsiteY1" fmla="*/ 561852 h 1001410"/>
                <a:gd name="connsiteX2" fmla="*/ 419872 w 1565921"/>
                <a:gd name="connsiteY2" fmla="*/ 543426 h 1001410"/>
                <a:gd name="connsiteX3" fmla="*/ 744593 w 1565921"/>
                <a:gd name="connsiteY3" fmla="*/ 212131 h 1001410"/>
                <a:gd name="connsiteX4" fmla="*/ 977827 w 1565921"/>
                <a:gd name="connsiteY4" fmla="*/ 12303 h 1001410"/>
                <a:gd name="connsiteX5" fmla="*/ 1171319 w 1565921"/>
                <a:gd name="connsiteY5" fmla="*/ 78894 h 1001410"/>
                <a:gd name="connsiteX6" fmla="*/ 1310635 w 1565921"/>
                <a:gd name="connsiteY6" fmla="*/ 557968 h 1001410"/>
                <a:gd name="connsiteX7" fmla="*/ 1459791 w 1565921"/>
                <a:gd name="connsiteY7" fmla="*/ 792209 h 1001410"/>
                <a:gd name="connsiteX8" fmla="*/ 1565921 w 1565921"/>
                <a:gd name="connsiteY8" fmla="*/ 1001410 h 1001410"/>
                <a:gd name="connsiteX0" fmla="*/ 0 w 1565921"/>
                <a:gd name="connsiteY0" fmla="*/ 790429 h 1001410"/>
                <a:gd name="connsiteX1" fmla="*/ 419872 w 1565921"/>
                <a:gd name="connsiteY1" fmla="*/ 543426 h 1001410"/>
                <a:gd name="connsiteX2" fmla="*/ 744593 w 1565921"/>
                <a:gd name="connsiteY2" fmla="*/ 212131 h 1001410"/>
                <a:gd name="connsiteX3" fmla="*/ 977827 w 1565921"/>
                <a:gd name="connsiteY3" fmla="*/ 12303 h 1001410"/>
                <a:gd name="connsiteX4" fmla="*/ 1171319 w 1565921"/>
                <a:gd name="connsiteY4" fmla="*/ 78894 h 1001410"/>
                <a:gd name="connsiteX5" fmla="*/ 1310635 w 1565921"/>
                <a:gd name="connsiteY5" fmla="*/ 557968 h 1001410"/>
                <a:gd name="connsiteX6" fmla="*/ 1459791 w 1565921"/>
                <a:gd name="connsiteY6" fmla="*/ 792209 h 1001410"/>
                <a:gd name="connsiteX7" fmla="*/ 1565921 w 1565921"/>
                <a:gd name="connsiteY7" fmla="*/ 1001410 h 1001410"/>
                <a:gd name="connsiteX0" fmla="*/ 0 w 1565921"/>
                <a:gd name="connsiteY0" fmla="*/ 814969 h 1025950"/>
                <a:gd name="connsiteX1" fmla="*/ 419872 w 1565921"/>
                <a:gd name="connsiteY1" fmla="*/ 567966 h 1025950"/>
                <a:gd name="connsiteX2" fmla="*/ 977827 w 1565921"/>
                <a:gd name="connsiteY2" fmla="*/ 36843 h 1025950"/>
                <a:gd name="connsiteX3" fmla="*/ 1171319 w 1565921"/>
                <a:gd name="connsiteY3" fmla="*/ 103434 h 1025950"/>
                <a:gd name="connsiteX4" fmla="*/ 1310635 w 1565921"/>
                <a:gd name="connsiteY4" fmla="*/ 582508 h 1025950"/>
                <a:gd name="connsiteX5" fmla="*/ 1459791 w 1565921"/>
                <a:gd name="connsiteY5" fmla="*/ 816749 h 1025950"/>
                <a:gd name="connsiteX6" fmla="*/ 1565921 w 1565921"/>
                <a:gd name="connsiteY6" fmla="*/ 1025950 h 1025950"/>
                <a:gd name="connsiteX0" fmla="*/ 0 w 1565921"/>
                <a:gd name="connsiteY0" fmla="*/ 799729 h 1010710"/>
                <a:gd name="connsiteX1" fmla="*/ 419872 w 1565921"/>
                <a:gd name="connsiteY1" fmla="*/ 552726 h 1010710"/>
                <a:gd name="connsiteX2" fmla="*/ 855160 w 1565921"/>
                <a:gd name="connsiteY2" fmla="*/ 50576 h 1010710"/>
                <a:gd name="connsiteX3" fmla="*/ 977827 w 1565921"/>
                <a:gd name="connsiteY3" fmla="*/ 21603 h 1010710"/>
                <a:gd name="connsiteX4" fmla="*/ 1171319 w 1565921"/>
                <a:gd name="connsiteY4" fmla="*/ 88194 h 1010710"/>
                <a:gd name="connsiteX5" fmla="*/ 1310635 w 1565921"/>
                <a:gd name="connsiteY5" fmla="*/ 567268 h 1010710"/>
                <a:gd name="connsiteX6" fmla="*/ 1459791 w 1565921"/>
                <a:gd name="connsiteY6" fmla="*/ 801509 h 1010710"/>
                <a:gd name="connsiteX7" fmla="*/ 1565921 w 1565921"/>
                <a:gd name="connsiteY7" fmla="*/ 1010710 h 1010710"/>
                <a:gd name="connsiteX0" fmla="*/ 0 w 1565921"/>
                <a:gd name="connsiteY0" fmla="*/ 794160 h 1005141"/>
                <a:gd name="connsiteX1" fmla="*/ 419872 w 1565921"/>
                <a:gd name="connsiteY1" fmla="*/ 547157 h 1005141"/>
                <a:gd name="connsiteX2" fmla="*/ 855160 w 1565921"/>
                <a:gd name="connsiteY2" fmla="*/ 45007 h 1005141"/>
                <a:gd name="connsiteX3" fmla="*/ 1171319 w 1565921"/>
                <a:gd name="connsiteY3" fmla="*/ 82625 h 1005141"/>
                <a:gd name="connsiteX4" fmla="*/ 1310635 w 1565921"/>
                <a:gd name="connsiteY4" fmla="*/ 561699 h 1005141"/>
                <a:gd name="connsiteX5" fmla="*/ 1459791 w 1565921"/>
                <a:gd name="connsiteY5" fmla="*/ 795940 h 1005141"/>
                <a:gd name="connsiteX6" fmla="*/ 1565921 w 1565921"/>
                <a:gd name="connsiteY6" fmla="*/ 1005141 h 100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1" h="1005141">
                  <a:moveTo>
                    <a:pt x="0" y="794160"/>
                  </a:moveTo>
                  <a:cubicBezTo>
                    <a:pt x="87473" y="742701"/>
                    <a:pt x="256901" y="676845"/>
                    <a:pt x="419872" y="547157"/>
                  </a:cubicBezTo>
                  <a:cubicBezTo>
                    <a:pt x="575112" y="422298"/>
                    <a:pt x="729919" y="122429"/>
                    <a:pt x="855160" y="45007"/>
                  </a:cubicBezTo>
                  <a:cubicBezTo>
                    <a:pt x="980401" y="-32415"/>
                    <a:pt x="1095407" y="-3490"/>
                    <a:pt x="1171319" y="82625"/>
                  </a:cubicBezTo>
                  <a:cubicBezTo>
                    <a:pt x="1221867" y="171268"/>
                    <a:pt x="1239269" y="405453"/>
                    <a:pt x="1310635" y="561699"/>
                  </a:cubicBezTo>
                  <a:cubicBezTo>
                    <a:pt x="1383658" y="714921"/>
                    <a:pt x="1417243" y="722033"/>
                    <a:pt x="1459791" y="795940"/>
                  </a:cubicBezTo>
                  <a:cubicBezTo>
                    <a:pt x="1502339" y="869847"/>
                    <a:pt x="1514349" y="960298"/>
                    <a:pt x="1565921" y="1005141"/>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a:solidFill>
                  <a:prstClr val="black"/>
                </a:solidFill>
                <a:latin typeface="Calibri"/>
              </a:endParaRPr>
            </a:p>
          </p:txBody>
        </p:sp>
      </p:grpSp>
      <p:sp>
        <p:nvSpPr>
          <p:cNvPr id="225319" name="TextBox 76"/>
          <p:cNvSpPr txBox="1">
            <a:spLocks noChangeArrowheads="1"/>
          </p:cNvSpPr>
          <p:nvPr/>
        </p:nvSpPr>
        <p:spPr bwMode="auto">
          <a:xfrm>
            <a:off x="4232357" y="866574"/>
            <a:ext cx="20103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400" b="1" dirty="0">
                <a:solidFill>
                  <a:prstClr val="black"/>
                </a:solidFill>
                <a:cs typeface="Arial" charset="0"/>
              </a:rPr>
              <a:t>Confocal microscopy</a:t>
            </a:r>
          </a:p>
          <a:p>
            <a:pPr algn="ctr" defTabSz="457200" eaLnBrk="1" fontAlgn="auto" hangingPunct="1">
              <a:spcBef>
                <a:spcPts val="0"/>
              </a:spcBef>
              <a:spcAft>
                <a:spcPts val="0"/>
              </a:spcAft>
            </a:pPr>
            <a:r>
              <a:rPr lang="en-US" sz="1400" b="1" dirty="0">
                <a:solidFill>
                  <a:prstClr val="black"/>
                </a:solidFill>
                <a:cs typeface="Arial" charset="0"/>
              </a:rPr>
              <a:t>(T-tubule staining)</a:t>
            </a:r>
          </a:p>
        </p:txBody>
      </p:sp>
      <p:pic>
        <p:nvPicPr>
          <p:cNvPr id="22532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788" y="1488782"/>
            <a:ext cx="21082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3" name="Straight Arrow Connector 82"/>
          <p:cNvCxnSpPr/>
          <p:nvPr/>
        </p:nvCxnSpPr>
        <p:spPr>
          <a:xfrm flipH="1">
            <a:off x="5333813" y="2050757"/>
            <a:ext cx="273050" cy="228600"/>
          </a:xfrm>
          <a:prstGeom prst="straightConnector1">
            <a:avLst/>
          </a:prstGeom>
          <a:ln w="57150" cmpd="sng">
            <a:solidFill>
              <a:srgbClr val="FFFF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4262718" y="4259893"/>
            <a:ext cx="2100263" cy="1857375"/>
            <a:chOff x="6205070" y="4603541"/>
            <a:chExt cx="2100263" cy="1857375"/>
          </a:xfrm>
        </p:grpSpPr>
        <p:pic>
          <p:nvPicPr>
            <p:cNvPr id="225323"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5070" y="4603541"/>
              <a:ext cx="210026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4" name="Straight Arrow Connector 83"/>
            <p:cNvCxnSpPr/>
            <p:nvPr/>
          </p:nvCxnSpPr>
          <p:spPr>
            <a:xfrm flipH="1">
              <a:off x="6740058" y="4995654"/>
              <a:ext cx="274637" cy="228600"/>
            </a:xfrm>
            <a:prstGeom prst="straightConnector1">
              <a:avLst/>
            </a:prstGeom>
            <a:ln w="5715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a:off x="7198845" y="5878304"/>
              <a:ext cx="274638" cy="228600"/>
            </a:xfrm>
            <a:prstGeom prst="straightConnector1">
              <a:avLst/>
            </a:prstGeom>
            <a:ln w="5715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225330" name="TextBox 89"/>
          <p:cNvSpPr txBox="1">
            <a:spLocks noChangeArrowheads="1"/>
          </p:cNvSpPr>
          <p:nvPr/>
        </p:nvSpPr>
        <p:spPr bwMode="auto">
          <a:xfrm rot="16200000">
            <a:off x="-460981" y="4818356"/>
            <a:ext cx="150674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3200" b="1" dirty="0" err="1" smtClean="0">
                <a:solidFill>
                  <a:srgbClr val="000000"/>
                </a:solidFill>
              </a:rPr>
              <a:t>HFpEF</a:t>
            </a:r>
            <a:endParaRPr lang="en-US" sz="3200" b="1" dirty="0">
              <a:solidFill>
                <a:srgbClr val="000000"/>
              </a:solidFill>
            </a:endParaRPr>
          </a:p>
        </p:txBody>
      </p:sp>
      <p:sp>
        <p:nvSpPr>
          <p:cNvPr id="54" name="TextBox 53"/>
          <p:cNvSpPr txBox="1"/>
          <p:nvPr/>
        </p:nvSpPr>
        <p:spPr>
          <a:xfrm>
            <a:off x="0" y="6480762"/>
            <a:ext cx="9144000" cy="338554"/>
          </a:xfrm>
          <a:prstGeom prst="rect">
            <a:avLst/>
          </a:prstGeom>
          <a:noFill/>
        </p:spPr>
        <p:txBody>
          <a:bodyPr wrap="square">
            <a:spAutoFit/>
          </a:bodyPr>
          <a:lstStyle/>
          <a:p>
            <a:pPr algn="ctr" defTabSz="457200" fontAlgn="auto">
              <a:spcBef>
                <a:spcPts val="0"/>
              </a:spcBef>
              <a:spcAft>
                <a:spcPts val="0"/>
              </a:spcAft>
              <a:defRPr/>
            </a:pPr>
            <a:r>
              <a:rPr lang="en-US" sz="1600" dirty="0">
                <a:solidFill>
                  <a:srgbClr val="0000FF"/>
                </a:solidFill>
                <a:latin typeface="Arial"/>
                <a:ea typeface="ＭＳ Ｐゴシック" charset="0"/>
                <a:cs typeface="Arial"/>
              </a:rPr>
              <a:t>Shah SJ, et al. </a:t>
            </a:r>
            <a:r>
              <a:rPr lang="en-US" sz="1600" i="1" dirty="0">
                <a:solidFill>
                  <a:srgbClr val="0000FF"/>
                </a:solidFill>
                <a:latin typeface="Arial"/>
                <a:ea typeface="ＭＳ Ｐゴシック" charset="0"/>
                <a:cs typeface="Arial"/>
              </a:rPr>
              <a:t>Am J </a:t>
            </a:r>
            <a:r>
              <a:rPr lang="en-US" sz="1600" i="1" dirty="0" err="1">
                <a:solidFill>
                  <a:srgbClr val="0000FF"/>
                </a:solidFill>
                <a:latin typeface="Arial"/>
                <a:ea typeface="ＭＳ Ｐゴシック" charset="0"/>
                <a:cs typeface="Arial"/>
              </a:rPr>
              <a:t>Physiol</a:t>
            </a:r>
            <a:r>
              <a:rPr lang="en-US" sz="1600" i="1" dirty="0">
                <a:solidFill>
                  <a:srgbClr val="0000FF"/>
                </a:solidFill>
                <a:latin typeface="Arial"/>
                <a:ea typeface="ＭＳ Ｐゴシック" charset="0"/>
                <a:cs typeface="Arial"/>
              </a:rPr>
              <a:t> </a:t>
            </a:r>
            <a:r>
              <a:rPr lang="en-US" sz="1600" dirty="0" smtClean="0">
                <a:solidFill>
                  <a:srgbClr val="0000FF"/>
                </a:solidFill>
                <a:latin typeface="Arial"/>
                <a:ea typeface="ＭＳ Ｐゴシック" charset="0"/>
                <a:cs typeface="Arial"/>
              </a:rPr>
              <a:t>2014; Shah SJ, et al. </a:t>
            </a:r>
            <a:r>
              <a:rPr lang="en-US" sz="1600" i="1" dirty="0" smtClean="0">
                <a:solidFill>
                  <a:srgbClr val="0000FF"/>
                </a:solidFill>
                <a:latin typeface="Arial"/>
                <a:ea typeface="ＭＳ Ｐゴシック" charset="0"/>
                <a:cs typeface="Arial"/>
              </a:rPr>
              <a:t>JACC </a:t>
            </a:r>
            <a:r>
              <a:rPr lang="en-US" sz="1600" dirty="0" smtClean="0">
                <a:solidFill>
                  <a:srgbClr val="0000FF"/>
                </a:solidFill>
                <a:latin typeface="Arial"/>
                <a:ea typeface="ＭＳ Ｐゴシック" charset="0"/>
                <a:cs typeface="Arial"/>
              </a:rPr>
              <a:t>2012; </a:t>
            </a:r>
            <a:r>
              <a:rPr lang="en-US" sz="1600" dirty="0" err="1" smtClean="0">
                <a:solidFill>
                  <a:srgbClr val="0000FF"/>
                </a:solidFill>
                <a:latin typeface="Arial"/>
                <a:ea typeface="ＭＳ Ｐゴシック" charset="0"/>
                <a:cs typeface="Arial"/>
              </a:rPr>
              <a:t>Chirinos</a:t>
            </a:r>
            <a:r>
              <a:rPr lang="en-US" sz="1600" dirty="0" smtClean="0">
                <a:solidFill>
                  <a:srgbClr val="0000FF"/>
                </a:solidFill>
                <a:latin typeface="Arial"/>
                <a:ea typeface="ＭＳ Ｐゴシック" charset="0"/>
                <a:cs typeface="Arial"/>
              </a:rPr>
              <a:t> J, et al. </a:t>
            </a:r>
            <a:r>
              <a:rPr lang="en-US" sz="1600" i="1" dirty="0" smtClean="0">
                <a:solidFill>
                  <a:srgbClr val="0000FF"/>
                </a:solidFill>
                <a:latin typeface="Arial"/>
                <a:ea typeface="ＭＳ Ｐゴシック" charset="0"/>
                <a:cs typeface="Arial"/>
              </a:rPr>
              <a:t>JACC</a:t>
            </a:r>
            <a:r>
              <a:rPr lang="en-US" sz="1600" dirty="0" smtClean="0">
                <a:solidFill>
                  <a:srgbClr val="0000FF"/>
                </a:solidFill>
                <a:latin typeface="Arial"/>
                <a:ea typeface="ＭＳ Ｐゴシック" charset="0"/>
                <a:cs typeface="Arial"/>
              </a:rPr>
              <a:t> 2012</a:t>
            </a:r>
          </a:p>
        </p:txBody>
      </p:sp>
      <p:sp>
        <p:nvSpPr>
          <p:cNvPr id="61" name="TextBox 76"/>
          <p:cNvSpPr txBox="1">
            <a:spLocks noChangeArrowheads="1"/>
          </p:cNvSpPr>
          <p:nvPr/>
        </p:nvSpPr>
        <p:spPr bwMode="auto">
          <a:xfrm>
            <a:off x="2753326" y="866723"/>
            <a:ext cx="12988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400" b="1" dirty="0" smtClean="0">
                <a:solidFill>
                  <a:prstClr val="black"/>
                </a:solidFill>
                <a:cs typeface="Arial" charset="0"/>
              </a:rPr>
              <a:t>Time-varying </a:t>
            </a:r>
          </a:p>
          <a:p>
            <a:pPr algn="ctr" defTabSz="457200" eaLnBrk="1" fontAlgn="auto" hangingPunct="1">
              <a:spcBef>
                <a:spcPts val="0"/>
              </a:spcBef>
              <a:spcAft>
                <a:spcPts val="0"/>
              </a:spcAft>
            </a:pPr>
            <a:r>
              <a:rPr lang="en-US" sz="1400" b="1" dirty="0" smtClean="0">
                <a:solidFill>
                  <a:prstClr val="black"/>
                </a:solidFill>
                <a:cs typeface="Arial" charset="0"/>
              </a:rPr>
              <a:t>wall stress</a:t>
            </a:r>
            <a:endParaRPr lang="en-US" sz="1400" b="1" dirty="0">
              <a:solidFill>
                <a:prstClr val="black"/>
              </a:solidFill>
              <a:cs typeface="Arial" charset="0"/>
            </a:endParaRPr>
          </a:p>
        </p:txBody>
      </p:sp>
      <p:sp>
        <p:nvSpPr>
          <p:cNvPr id="62" name="TextBox 76"/>
          <p:cNvSpPr txBox="1">
            <a:spLocks noChangeArrowheads="1"/>
          </p:cNvSpPr>
          <p:nvPr/>
        </p:nvSpPr>
        <p:spPr bwMode="auto">
          <a:xfrm>
            <a:off x="1067383" y="866723"/>
            <a:ext cx="13420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400" b="1" dirty="0" smtClean="0">
                <a:solidFill>
                  <a:prstClr val="black"/>
                </a:solidFill>
                <a:cs typeface="Arial" charset="0"/>
              </a:rPr>
              <a:t>Central aortic</a:t>
            </a:r>
          </a:p>
          <a:p>
            <a:pPr algn="ctr" defTabSz="457200" eaLnBrk="1" fontAlgn="auto" hangingPunct="1">
              <a:spcBef>
                <a:spcPts val="0"/>
              </a:spcBef>
              <a:spcAft>
                <a:spcPts val="0"/>
              </a:spcAft>
            </a:pPr>
            <a:r>
              <a:rPr lang="en-US" sz="1400" b="1" dirty="0" smtClean="0">
                <a:solidFill>
                  <a:prstClr val="black"/>
                </a:solidFill>
                <a:cs typeface="Arial" charset="0"/>
              </a:rPr>
              <a:t>waveform</a:t>
            </a:r>
            <a:endParaRPr lang="en-US" sz="1400" b="1" dirty="0">
              <a:solidFill>
                <a:prstClr val="black"/>
              </a:solidFill>
              <a:cs typeface="Arial" charset="0"/>
            </a:endParaRPr>
          </a:p>
        </p:txBody>
      </p:sp>
      <p:sp>
        <p:nvSpPr>
          <p:cNvPr id="63" name="TextBox 76"/>
          <p:cNvSpPr txBox="1">
            <a:spLocks noChangeArrowheads="1"/>
          </p:cNvSpPr>
          <p:nvPr/>
        </p:nvSpPr>
        <p:spPr bwMode="auto">
          <a:xfrm>
            <a:off x="6745213" y="866723"/>
            <a:ext cx="21901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400" b="1" dirty="0" smtClean="0">
                <a:solidFill>
                  <a:prstClr val="black"/>
                </a:solidFill>
                <a:cs typeface="Arial" charset="0"/>
              </a:rPr>
              <a:t>Cardiac mechanics</a:t>
            </a:r>
          </a:p>
          <a:p>
            <a:pPr algn="ctr" defTabSz="457200" eaLnBrk="1" fontAlgn="auto" hangingPunct="1">
              <a:spcBef>
                <a:spcPts val="0"/>
              </a:spcBef>
              <a:spcAft>
                <a:spcPts val="0"/>
              </a:spcAft>
            </a:pPr>
            <a:r>
              <a:rPr lang="en-US" sz="1400" b="1" dirty="0" smtClean="0">
                <a:solidFill>
                  <a:prstClr val="black"/>
                </a:solidFill>
                <a:cs typeface="Arial" charset="0"/>
              </a:rPr>
              <a:t>(speckle-tracking echo)</a:t>
            </a:r>
            <a:endParaRPr lang="en-US" sz="1400" b="1" dirty="0">
              <a:solidFill>
                <a:prstClr val="black"/>
              </a:solidFill>
              <a:cs typeface="Arial" charset="0"/>
            </a:endParaRPr>
          </a:p>
        </p:txBody>
      </p:sp>
      <p:grpSp>
        <p:nvGrpSpPr>
          <p:cNvPr id="20" name="Group 19"/>
          <p:cNvGrpSpPr/>
          <p:nvPr/>
        </p:nvGrpSpPr>
        <p:grpSpPr>
          <a:xfrm>
            <a:off x="6635096" y="1434067"/>
            <a:ext cx="2165392" cy="2364183"/>
            <a:chOff x="-5108669" y="1807596"/>
            <a:chExt cx="2165392" cy="2364183"/>
          </a:xfrm>
        </p:grpSpPr>
        <p:pic>
          <p:nvPicPr>
            <p:cNvPr id="66" name="Picture 65"/>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24000"/>
                      </a14:imgEffect>
                    </a14:imgLayer>
                  </a14:imgProps>
                </a:ext>
              </a:extLst>
            </a:blip>
            <a:stretch>
              <a:fillRect/>
            </a:stretch>
          </p:blipFill>
          <p:spPr>
            <a:xfrm>
              <a:off x="-4814686" y="1807596"/>
              <a:ext cx="1871409" cy="2134062"/>
            </a:xfrm>
            <a:prstGeom prst="rect">
              <a:avLst/>
            </a:prstGeom>
          </p:spPr>
        </p:pic>
        <p:sp>
          <p:nvSpPr>
            <p:cNvPr id="68" name="TextBox 67"/>
            <p:cNvSpPr txBox="1"/>
            <p:nvPr/>
          </p:nvSpPr>
          <p:spPr>
            <a:xfrm rot="16200000">
              <a:off x="-5757404" y="2764938"/>
              <a:ext cx="1574470" cy="276999"/>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Arial"/>
                  <a:ea typeface="+mn-ea"/>
                  <a:cs typeface="Arial"/>
                </a:rPr>
                <a:t>Longitudinal strain</a:t>
              </a:r>
              <a:endParaRPr lang="en-US" sz="1200" b="1" dirty="0">
                <a:solidFill>
                  <a:prstClr val="black"/>
                </a:solidFill>
                <a:latin typeface="Arial"/>
                <a:ea typeface="+mn-ea"/>
                <a:cs typeface="Arial"/>
              </a:endParaRPr>
            </a:p>
          </p:txBody>
        </p:sp>
        <p:sp>
          <p:nvSpPr>
            <p:cNvPr id="69" name="TextBox 68"/>
            <p:cNvSpPr txBox="1"/>
            <p:nvPr/>
          </p:nvSpPr>
          <p:spPr>
            <a:xfrm>
              <a:off x="-4153299" y="3894780"/>
              <a:ext cx="541059" cy="276999"/>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Arial"/>
                  <a:ea typeface="+mn-ea"/>
                  <a:cs typeface="Arial"/>
                </a:rPr>
                <a:t>Time</a:t>
              </a:r>
              <a:endParaRPr lang="en-US" sz="1200" b="1" dirty="0">
                <a:solidFill>
                  <a:prstClr val="black"/>
                </a:solidFill>
                <a:latin typeface="Arial"/>
                <a:ea typeface="+mn-ea"/>
                <a:cs typeface="Arial"/>
              </a:endParaRPr>
            </a:p>
          </p:txBody>
        </p:sp>
      </p:grpSp>
      <p:sp>
        <p:nvSpPr>
          <p:cNvPr id="225329" name="TextBox 88"/>
          <p:cNvSpPr txBox="1">
            <a:spLocks noChangeArrowheads="1"/>
          </p:cNvSpPr>
          <p:nvPr/>
        </p:nvSpPr>
        <p:spPr bwMode="auto">
          <a:xfrm rot="16200000">
            <a:off x="-697625" y="2035412"/>
            <a:ext cx="198002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3200" b="1" dirty="0">
                <a:solidFill>
                  <a:srgbClr val="000000"/>
                </a:solidFill>
              </a:rPr>
              <a:t>NORMAL</a:t>
            </a:r>
          </a:p>
        </p:txBody>
      </p:sp>
      <p:grpSp>
        <p:nvGrpSpPr>
          <p:cNvPr id="26" name="Group 25"/>
          <p:cNvGrpSpPr/>
          <p:nvPr/>
        </p:nvGrpSpPr>
        <p:grpSpPr>
          <a:xfrm>
            <a:off x="6613286" y="4087459"/>
            <a:ext cx="2172126" cy="2399887"/>
            <a:chOff x="-2172126" y="1801460"/>
            <a:chExt cx="2172126" cy="2399887"/>
          </a:xfrm>
        </p:grpSpPr>
        <p:pic>
          <p:nvPicPr>
            <p:cNvPr id="67" name="Picture 66"/>
            <p:cNvPicPr>
              <a:picLocks noChangeAspect="1"/>
            </p:cNvPicPr>
            <p:nvPr/>
          </p:nvPicPr>
          <p:blipFill>
            <a:blip r:embed="rId7">
              <a:extLst>
                <a:ext uri="{BEBA8EAE-BF5A-486C-A8C5-ECC9F3942E4B}">
                  <a14:imgProps xmlns:a14="http://schemas.microsoft.com/office/drawing/2010/main">
                    <a14:imgLayer r:embed="rId8">
                      <a14:imgEffect>
                        <a14:brightnessContrast bright="68000" contrast="-5000"/>
                      </a14:imgEffect>
                    </a14:imgLayer>
                  </a14:imgProps>
                </a:ext>
              </a:extLst>
            </a:blip>
            <a:stretch>
              <a:fillRect/>
            </a:stretch>
          </p:blipFill>
          <p:spPr>
            <a:xfrm>
              <a:off x="-1869228" y="1801460"/>
              <a:ext cx="1869228" cy="2172567"/>
            </a:xfrm>
            <a:prstGeom prst="rect">
              <a:avLst/>
            </a:prstGeom>
          </p:spPr>
        </p:pic>
        <p:sp>
          <p:nvSpPr>
            <p:cNvPr id="70" name="TextBox 69"/>
            <p:cNvSpPr txBox="1"/>
            <p:nvPr/>
          </p:nvSpPr>
          <p:spPr>
            <a:xfrm rot="16200000">
              <a:off x="-2820861" y="2764938"/>
              <a:ext cx="1574470" cy="276999"/>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Arial"/>
                  <a:ea typeface="+mn-ea"/>
                  <a:cs typeface="Arial"/>
                </a:rPr>
                <a:t>Longitudinal strain</a:t>
              </a:r>
              <a:endParaRPr lang="en-US" sz="1200" b="1" dirty="0">
                <a:solidFill>
                  <a:prstClr val="black"/>
                </a:solidFill>
                <a:latin typeface="Arial"/>
                <a:ea typeface="+mn-ea"/>
                <a:cs typeface="Arial"/>
              </a:endParaRPr>
            </a:p>
          </p:txBody>
        </p:sp>
        <p:sp>
          <p:nvSpPr>
            <p:cNvPr id="71" name="TextBox 70"/>
            <p:cNvSpPr txBox="1"/>
            <p:nvPr/>
          </p:nvSpPr>
          <p:spPr>
            <a:xfrm>
              <a:off x="-1209776" y="3924348"/>
              <a:ext cx="541059" cy="276999"/>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Arial"/>
                  <a:ea typeface="+mn-ea"/>
                  <a:cs typeface="Arial"/>
                </a:rPr>
                <a:t>Time</a:t>
              </a:r>
              <a:endParaRPr lang="en-US" sz="1200" b="1" dirty="0">
                <a:solidFill>
                  <a:prstClr val="black"/>
                </a:solidFill>
                <a:latin typeface="Arial"/>
                <a:ea typeface="+mn-ea"/>
                <a:cs typeface="Arial"/>
              </a:endParaRPr>
            </a:p>
          </p:txBody>
        </p:sp>
      </p:grpSp>
      <p:sp>
        <p:nvSpPr>
          <p:cNvPr id="75" name="Title 1"/>
          <p:cNvSpPr txBox="1">
            <a:spLocks/>
          </p:cNvSpPr>
          <p:nvPr/>
        </p:nvSpPr>
        <p:spPr bwMode="auto">
          <a:xfrm>
            <a:off x="0" y="4528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dirty="0" smtClean="0">
                <a:solidFill>
                  <a:srgbClr val="000000"/>
                </a:solidFill>
                <a:latin typeface="Calibri"/>
              </a:rPr>
              <a:t>Ventricular-arterial interactions</a:t>
            </a:r>
            <a:endParaRPr lang="en-US" sz="4400" b="1" dirty="0">
              <a:solidFill>
                <a:srgbClr val="000000"/>
              </a:solidFill>
              <a:latin typeface="Calibri"/>
            </a:endParaRPr>
          </a:p>
        </p:txBody>
      </p:sp>
      <p:sp>
        <p:nvSpPr>
          <p:cNvPr id="76" name="TextBox 76"/>
          <p:cNvSpPr txBox="1">
            <a:spLocks noChangeArrowheads="1"/>
          </p:cNvSpPr>
          <p:nvPr/>
        </p:nvSpPr>
        <p:spPr bwMode="auto">
          <a:xfrm>
            <a:off x="1487592" y="3932652"/>
            <a:ext cx="1404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200" b="1" dirty="0" smtClean="0">
                <a:solidFill>
                  <a:srgbClr val="FF0000"/>
                </a:solidFill>
                <a:latin typeface="Wingdings"/>
                <a:ea typeface="Wingdings"/>
                <a:cs typeface="Wingdings"/>
                <a:sym typeface="Wingdings"/>
              </a:rPr>
              <a:t></a:t>
            </a:r>
            <a:r>
              <a:rPr lang="en-US" sz="1200" b="1" dirty="0" smtClean="0">
                <a:solidFill>
                  <a:srgbClr val="FF0000"/>
                </a:solidFill>
                <a:cs typeface="Arial" charset="0"/>
              </a:rPr>
              <a:t>aortic stiffness</a:t>
            </a:r>
          </a:p>
          <a:p>
            <a:pPr algn="ctr" defTabSz="457200" eaLnBrk="1" fontAlgn="auto" hangingPunct="1">
              <a:spcBef>
                <a:spcPts val="0"/>
              </a:spcBef>
              <a:spcAft>
                <a:spcPts val="0"/>
              </a:spcAft>
            </a:pPr>
            <a:r>
              <a:rPr lang="en-US" sz="1200" b="1" dirty="0">
                <a:solidFill>
                  <a:srgbClr val="FF0000"/>
                </a:solidFill>
                <a:latin typeface="Wingdings"/>
                <a:ea typeface="Wingdings"/>
                <a:cs typeface="Wingdings"/>
                <a:sym typeface="Wingdings"/>
              </a:rPr>
              <a:t></a:t>
            </a:r>
            <a:r>
              <a:rPr lang="en-US" sz="1200" b="1" dirty="0" smtClean="0">
                <a:solidFill>
                  <a:srgbClr val="FF0000"/>
                </a:solidFill>
                <a:cs typeface="Arial" charset="0"/>
              </a:rPr>
              <a:t>reflected wave</a:t>
            </a:r>
            <a:endParaRPr lang="en-US" sz="1200" b="1" dirty="0">
              <a:solidFill>
                <a:srgbClr val="FF0000"/>
              </a:solidFill>
              <a:cs typeface="Arial" charset="0"/>
            </a:endParaRPr>
          </a:p>
        </p:txBody>
      </p:sp>
      <p:sp>
        <p:nvSpPr>
          <p:cNvPr id="77" name="TextBox 76"/>
          <p:cNvSpPr txBox="1">
            <a:spLocks noChangeArrowheads="1"/>
          </p:cNvSpPr>
          <p:nvPr/>
        </p:nvSpPr>
        <p:spPr bwMode="auto">
          <a:xfrm>
            <a:off x="3104908" y="3965523"/>
            <a:ext cx="12234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200" b="1" dirty="0" smtClean="0">
                <a:solidFill>
                  <a:srgbClr val="FF0000"/>
                </a:solidFill>
                <a:latin typeface="Wingdings"/>
                <a:ea typeface="Wingdings"/>
                <a:cs typeface="Wingdings"/>
                <a:sym typeface="Wingdings"/>
              </a:rPr>
              <a:t></a:t>
            </a:r>
            <a:r>
              <a:rPr lang="en-US" sz="1200" b="1" dirty="0">
                <a:solidFill>
                  <a:srgbClr val="FF0000"/>
                </a:solidFill>
                <a:cs typeface="Arial" charset="0"/>
                <a:sym typeface="Wingdings"/>
              </a:rPr>
              <a:t>t</a:t>
            </a:r>
            <a:r>
              <a:rPr lang="en-US" sz="1200" b="1" dirty="0" smtClean="0">
                <a:solidFill>
                  <a:srgbClr val="FF0000"/>
                </a:solidFill>
                <a:cs typeface="Arial" charset="0"/>
              </a:rPr>
              <a:t>ime to peak </a:t>
            </a:r>
          </a:p>
          <a:p>
            <a:pPr algn="ctr" defTabSz="457200" eaLnBrk="1" fontAlgn="auto" hangingPunct="1">
              <a:spcBef>
                <a:spcPts val="0"/>
              </a:spcBef>
              <a:spcAft>
                <a:spcPts val="0"/>
              </a:spcAft>
            </a:pPr>
            <a:r>
              <a:rPr lang="en-US" sz="1200" b="1" dirty="0" smtClean="0">
                <a:solidFill>
                  <a:srgbClr val="FF0000"/>
                </a:solidFill>
                <a:cs typeface="Arial" charset="0"/>
              </a:rPr>
              <a:t>wall stress</a:t>
            </a:r>
            <a:endParaRPr lang="en-US" sz="1200" b="1" dirty="0">
              <a:solidFill>
                <a:srgbClr val="FF0000"/>
              </a:solidFill>
              <a:cs typeface="Arial" charset="0"/>
            </a:endParaRPr>
          </a:p>
        </p:txBody>
      </p:sp>
      <p:sp>
        <p:nvSpPr>
          <p:cNvPr id="78" name="TextBox 77"/>
          <p:cNvSpPr txBox="1">
            <a:spLocks noChangeArrowheads="1"/>
          </p:cNvSpPr>
          <p:nvPr/>
        </p:nvSpPr>
        <p:spPr bwMode="auto">
          <a:xfrm>
            <a:off x="4347858" y="3834041"/>
            <a:ext cx="19036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200" b="1" dirty="0" smtClean="0">
                <a:solidFill>
                  <a:srgbClr val="FF0000"/>
                </a:solidFill>
                <a:cs typeface="Arial" charset="0"/>
              </a:rPr>
              <a:t>T-tubule disruption</a:t>
            </a:r>
          </a:p>
          <a:p>
            <a:pPr algn="ctr" defTabSz="457200" eaLnBrk="1" fontAlgn="auto" hangingPunct="1">
              <a:spcBef>
                <a:spcPts val="0"/>
              </a:spcBef>
              <a:spcAft>
                <a:spcPts val="0"/>
              </a:spcAft>
            </a:pPr>
            <a:r>
              <a:rPr lang="en-US" sz="1200" b="1" dirty="0" smtClean="0">
                <a:solidFill>
                  <a:srgbClr val="FF0000"/>
                </a:solidFill>
                <a:cs typeface="Arial" charset="0"/>
              </a:rPr>
              <a:t>Abnormal Ca2+ cycling</a:t>
            </a:r>
            <a:endParaRPr lang="en-US" sz="1200" b="1" dirty="0">
              <a:solidFill>
                <a:srgbClr val="FF0000"/>
              </a:solidFill>
              <a:cs typeface="Arial" charset="0"/>
            </a:endParaRPr>
          </a:p>
        </p:txBody>
      </p:sp>
      <p:sp>
        <p:nvSpPr>
          <p:cNvPr id="79" name="TextBox 78"/>
          <p:cNvSpPr txBox="1">
            <a:spLocks noChangeArrowheads="1"/>
          </p:cNvSpPr>
          <p:nvPr/>
        </p:nvSpPr>
        <p:spPr bwMode="auto">
          <a:xfrm>
            <a:off x="6995576" y="3837030"/>
            <a:ext cx="17539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200" b="1" dirty="0" smtClean="0">
                <a:solidFill>
                  <a:srgbClr val="FF0000"/>
                </a:solidFill>
                <a:cs typeface="Arial" charset="0"/>
              </a:rPr>
              <a:t>Abnormal mechanics</a:t>
            </a:r>
            <a:endParaRPr lang="en-US" sz="1200" b="1" dirty="0">
              <a:solidFill>
                <a:srgbClr val="FF0000"/>
              </a:solidFill>
              <a:cs typeface="Arial" charset="0"/>
            </a:endParaRPr>
          </a:p>
        </p:txBody>
      </p:sp>
      <p:cxnSp>
        <p:nvCxnSpPr>
          <p:cNvPr id="80" name="Straight Connector 79"/>
          <p:cNvCxnSpPr/>
          <p:nvPr/>
        </p:nvCxnSpPr>
        <p:spPr>
          <a:xfrm>
            <a:off x="0" y="3839882"/>
            <a:ext cx="9144000" cy="0"/>
          </a:xfrm>
          <a:prstGeom prst="line">
            <a:avLst/>
          </a:prstGeom>
          <a:ln w="9525">
            <a:prstDash val="sysDash"/>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04093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p:cNvSpPr txBox="1"/>
          <p:nvPr/>
        </p:nvSpPr>
        <p:spPr>
          <a:xfrm>
            <a:off x="0" y="6480762"/>
            <a:ext cx="9144000" cy="338554"/>
          </a:xfrm>
          <a:prstGeom prst="rect">
            <a:avLst/>
          </a:prstGeom>
          <a:noFill/>
        </p:spPr>
        <p:txBody>
          <a:bodyPr wrap="square">
            <a:spAutoFit/>
          </a:bodyPr>
          <a:lstStyle/>
          <a:p>
            <a:pPr algn="ctr" defTabSz="457200" fontAlgn="auto">
              <a:spcBef>
                <a:spcPts val="0"/>
              </a:spcBef>
              <a:spcAft>
                <a:spcPts val="0"/>
              </a:spcAft>
              <a:defRPr/>
            </a:pPr>
            <a:r>
              <a:rPr lang="en-US" sz="1600" dirty="0">
                <a:solidFill>
                  <a:srgbClr val="0000FF"/>
                </a:solidFill>
                <a:latin typeface="Arial"/>
                <a:ea typeface="ＭＳ Ｐゴシック" charset="0"/>
                <a:cs typeface="Arial"/>
              </a:rPr>
              <a:t>Shah SJ, et al. </a:t>
            </a:r>
            <a:r>
              <a:rPr lang="en-US" sz="1600" i="1" dirty="0">
                <a:solidFill>
                  <a:srgbClr val="0000FF"/>
                </a:solidFill>
                <a:latin typeface="Arial"/>
                <a:ea typeface="ＭＳ Ｐゴシック" charset="0"/>
                <a:cs typeface="Arial"/>
              </a:rPr>
              <a:t>Am J </a:t>
            </a:r>
            <a:r>
              <a:rPr lang="en-US" sz="1600" i="1" dirty="0" err="1">
                <a:solidFill>
                  <a:srgbClr val="0000FF"/>
                </a:solidFill>
                <a:latin typeface="Arial"/>
                <a:ea typeface="ＭＳ Ｐゴシック" charset="0"/>
                <a:cs typeface="Arial"/>
              </a:rPr>
              <a:t>Physiol</a:t>
            </a:r>
            <a:r>
              <a:rPr lang="en-US" sz="1600" i="1" dirty="0">
                <a:solidFill>
                  <a:srgbClr val="0000FF"/>
                </a:solidFill>
                <a:latin typeface="Arial"/>
                <a:ea typeface="ＭＳ Ｐゴシック" charset="0"/>
                <a:cs typeface="Arial"/>
              </a:rPr>
              <a:t> </a:t>
            </a:r>
            <a:r>
              <a:rPr lang="en-US" sz="1600" dirty="0" smtClean="0">
                <a:solidFill>
                  <a:srgbClr val="0000FF"/>
                </a:solidFill>
                <a:latin typeface="Arial"/>
                <a:ea typeface="ＭＳ Ｐゴシック" charset="0"/>
                <a:cs typeface="Arial"/>
              </a:rPr>
              <a:t>2014; Shah SJ, et al. </a:t>
            </a:r>
            <a:r>
              <a:rPr lang="en-US" sz="1600" i="1" dirty="0" smtClean="0">
                <a:solidFill>
                  <a:srgbClr val="0000FF"/>
                </a:solidFill>
                <a:latin typeface="Arial"/>
                <a:ea typeface="ＭＳ Ｐゴシック" charset="0"/>
                <a:cs typeface="Arial"/>
              </a:rPr>
              <a:t>JACC </a:t>
            </a:r>
            <a:r>
              <a:rPr lang="en-US" sz="1600" dirty="0" smtClean="0">
                <a:solidFill>
                  <a:srgbClr val="0000FF"/>
                </a:solidFill>
                <a:latin typeface="Arial"/>
                <a:ea typeface="ＭＳ Ｐゴシック" charset="0"/>
                <a:cs typeface="Arial"/>
              </a:rPr>
              <a:t>2012; </a:t>
            </a:r>
            <a:r>
              <a:rPr lang="en-US" sz="1600" dirty="0" err="1" smtClean="0">
                <a:solidFill>
                  <a:srgbClr val="0000FF"/>
                </a:solidFill>
                <a:latin typeface="Arial"/>
                <a:ea typeface="ＭＳ Ｐゴシック" charset="0"/>
                <a:cs typeface="Arial"/>
              </a:rPr>
              <a:t>Chirinos</a:t>
            </a:r>
            <a:r>
              <a:rPr lang="en-US" sz="1600" dirty="0" smtClean="0">
                <a:solidFill>
                  <a:srgbClr val="0000FF"/>
                </a:solidFill>
                <a:latin typeface="Arial"/>
                <a:ea typeface="ＭＳ Ｐゴシック" charset="0"/>
                <a:cs typeface="Arial"/>
              </a:rPr>
              <a:t> J, et al. </a:t>
            </a:r>
            <a:r>
              <a:rPr lang="en-US" sz="1600" i="1" dirty="0" smtClean="0">
                <a:solidFill>
                  <a:srgbClr val="0000FF"/>
                </a:solidFill>
                <a:latin typeface="Arial"/>
                <a:ea typeface="ＭＳ Ｐゴシック" charset="0"/>
                <a:cs typeface="Arial"/>
              </a:rPr>
              <a:t>JACC</a:t>
            </a:r>
            <a:r>
              <a:rPr lang="en-US" sz="1600" dirty="0" smtClean="0">
                <a:solidFill>
                  <a:srgbClr val="0000FF"/>
                </a:solidFill>
                <a:latin typeface="Arial"/>
                <a:ea typeface="ＭＳ Ｐゴシック" charset="0"/>
                <a:cs typeface="Arial"/>
              </a:rPr>
              <a:t> 2012</a:t>
            </a:r>
          </a:p>
        </p:txBody>
      </p:sp>
      <p:grpSp>
        <p:nvGrpSpPr>
          <p:cNvPr id="5" name="Group 4"/>
          <p:cNvGrpSpPr/>
          <p:nvPr/>
        </p:nvGrpSpPr>
        <p:grpSpPr>
          <a:xfrm>
            <a:off x="636494" y="1533979"/>
            <a:ext cx="2066925" cy="2041525"/>
            <a:chOff x="1219200" y="398463"/>
            <a:chExt cx="2066925" cy="2041525"/>
          </a:xfrm>
        </p:grpSpPr>
        <p:cxnSp>
          <p:nvCxnSpPr>
            <p:cNvPr id="6" name="Straight Arrow Connector 5"/>
            <p:cNvCxnSpPr/>
            <p:nvPr/>
          </p:nvCxnSpPr>
          <p:spPr>
            <a:xfrm>
              <a:off x="1870075" y="1317625"/>
              <a:ext cx="0" cy="855663"/>
            </a:xfrm>
            <a:prstGeom prst="straightConnector1">
              <a:avLst/>
            </a:prstGeom>
            <a:ln w="12700" cmpd="sng">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2263775" y="1765300"/>
              <a:ext cx="0" cy="411163"/>
            </a:xfrm>
            <a:prstGeom prst="straightConnector1">
              <a:avLst/>
            </a:prstGeom>
            <a:ln w="12700" cmpd="sng">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1504950" y="398463"/>
              <a:ext cx="0" cy="1804987"/>
            </a:xfrm>
            <a:prstGeom prst="line">
              <a:avLst/>
            </a:prstGeom>
            <a:ln w="19050" cmpd="sng"/>
            <a:effectLst/>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flipH="1">
              <a:off x="1497013" y="2193925"/>
              <a:ext cx="1789112" cy="0"/>
            </a:xfrm>
            <a:prstGeom prst="line">
              <a:avLst/>
            </a:prstGeom>
            <a:ln w="19050" cmpd="sng"/>
            <a:effectLst/>
          </p:spPr>
          <p:style>
            <a:lnRef idx="3">
              <a:schemeClr val="dk1"/>
            </a:lnRef>
            <a:fillRef idx="0">
              <a:schemeClr val="dk1"/>
            </a:fillRef>
            <a:effectRef idx="2">
              <a:schemeClr val="dk1"/>
            </a:effectRef>
            <a:fontRef idx="minor">
              <a:schemeClr val="tx1"/>
            </a:fontRef>
          </p:style>
        </p:cxnSp>
        <p:sp>
          <p:nvSpPr>
            <p:cNvPr id="225285" name="TextBox 9"/>
            <p:cNvSpPr txBox="1">
              <a:spLocks noChangeArrowheads="1"/>
            </p:cNvSpPr>
            <p:nvPr/>
          </p:nvSpPr>
          <p:spPr bwMode="auto">
            <a:xfrm rot="-5400000">
              <a:off x="935832" y="1113631"/>
              <a:ext cx="844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b="1">
                  <a:solidFill>
                    <a:prstClr val="black"/>
                  </a:solidFill>
                  <a:cs typeface="Arial" charset="0"/>
                </a:rPr>
                <a:t>Pressure</a:t>
              </a:r>
            </a:p>
          </p:txBody>
        </p:sp>
        <p:sp>
          <p:nvSpPr>
            <p:cNvPr id="225286" name="TextBox 10"/>
            <p:cNvSpPr txBox="1">
              <a:spLocks noChangeArrowheads="1"/>
            </p:cNvSpPr>
            <p:nvPr/>
          </p:nvSpPr>
          <p:spPr bwMode="auto">
            <a:xfrm>
              <a:off x="2120900" y="2163763"/>
              <a:ext cx="541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b="1">
                  <a:solidFill>
                    <a:prstClr val="black"/>
                  </a:solidFill>
                  <a:cs typeface="Arial" charset="0"/>
                </a:rPr>
                <a:t>Time</a:t>
              </a:r>
            </a:p>
          </p:txBody>
        </p:sp>
        <p:sp>
          <p:nvSpPr>
            <p:cNvPr id="12" name="Freeform 11"/>
            <p:cNvSpPr/>
            <p:nvPr/>
          </p:nvSpPr>
          <p:spPr>
            <a:xfrm>
              <a:off x="1570038" y="603250"/>
              <a:ext cx="1539875" cy="1125538"/>
            </a:xfrm>
            <a:custGeom>
              <a:avLst/>
              <a:gdLst>
                <a:gd name="connsiteX0" fmla="*/ 0 w 1738212"/>
                <a:gd name="connsiteY0" fmla="*/ 941964 h 963489"/>
                <a:gd name="connsiteX1" fmla="*/ 53814 w 1738212"/>
                <a:gd name="connsiteY1" fmla="*/ 882771 h 963489"/>
                <a:gd name="connsiteX2" fmla="*/ 129155 w 1738212"/>
                <a:gd name="connsiteY2" fmla="*/ 710573 h 963489"/>
                <a:gd name="connsiteX3" fmla="*/ 188351 w 1738212"/>
                <a:gd name="connsiteY3" fmla="*/ 339270 h 963489"/>
                <a:gd name="connsiteX4" fmla="*/ 247547 w 1738212"/>
                <a:gd name="connsiteY4" fmla="*/ 145547 h 963489"/>
                <a:gd name="connsiteX5" fmla="*/ 360558 w 1738212"/>
                <a:gd name="connsiteY5" fmla="*/ 134785 h 963489"/>
                <a:gd name="connsiteX6" fmla="*/ 430517 w 1738212"/>
                <a:gd name="connsiteY6" fmla="*/ 54067 h 963489"/>
                <a:gd name="connsiteX7" fmla="*/ 522002 w 1738212"/>
                <a:gd name="connsiteY7" fmla="*/ 255 h 963489"/>
                <a:gd name="connsiteX8" fmla="*/ 672682 w 1738212"/>
                <a:gd name="connsiteY8" fmla="*/ 75591 h 963489"/>
                <a:gd name="connsiteX9" fmla="*/ 791075 w 1738212"/>
                <a:gd name="connsiteY9" fmla="*/ 463038 h 963489"/>
                <a:gd name="connsiteX10" fmla="*/ 914848 w 1738212"/>
                <a:gd name="connsiteY10" fmla="*/ 398463 h 963489"/>
                <a:gd name="connsiteX11" fmla="*/ 1006333 w 1738212"/>
                <a:gd name="connsiteY11" fmla="*/ 360795 h 963489"/>
                <a:gd name="connsiteX12" fmla="*/ 1081674 w 1738212"/>
                <a:gd name="connsiteY12" fmla="*/ 414607 h 963489"/>
                <a:gd name="connsiteX13" fmla="*/ 1173158 w 1738212"/>
                <a:gd name="connsiteY13" fmla="*/ 527612 h 963489"/>
                <a:gd name="connsiteX14" fmla="*/ 1259262 w 1738212"/>
                <a:gd name="connsiteY14" fmla="*/ 651380 h 963489"/>
                <a:gd name="connsiteX15" fmla="*/ 1307695 w 1738212"/>
                <a:gd name="connsiteY15" fmla="*/ 726716 h 963489"/>
                <a:gd name="connsiteX16" fmla="*/ 1388417 w 1738212"/>
                <a:gd name="connsiteY16" fmla="*/ 818197 h 963489"/>
                <a:gd name="connsiteX17" fmla="*/ 1490665 w 1738212"/>
                <a:gd name="connsiteY17" fmla="*/ 893533 h 963489"/>
                <a:gd name="connsiteX18" fmla="*/ 1738212 w 1738212"/>
                <a:gd name="connsiteY18" fmla="*/ 963489 h 963489"/>
                <a:gd name="connsiteX0" fmla="*/ 0 w 1738212"/>
                <a:gd name="connsiteY0" fmla="*/ 941964 h 963489"/>
                <a:gd name="connsiteX1" fmla="*/ 53814 w 1738212"/>
                <a:gd name="connsiteY1" fmla="*/ 882771 h 963489"/>
                <a:gd name="connsiteX2" fmla="*/ 129155 w 1738212"/>
                <a:gd name="connsiteY2" fmla="*/ 710573 h 963489"/>
                <a:gd name="connsiteX3" fmla="*/ 188351 w 1738212"/>
                <a:gd name="connsiteY3" fmla="*/ 339270 h 963489"/>
                <a:gd name="connsiteX4" fmla="*/ 247547 w 1738212"/>
                <a:gd name="connsiteY4" fmla="*/ 145547 h 963489"/>
                <a:gd name="connsiteX5" fmla="*/ 360558 w 1738212"/>
                <a:gd name="connsiteY5" fmla="*/ 134785 h 963489"/>
                <a:gd name="connsiteX6" fmla="*/ 430517 w 1738212"/>
                <a:gd name="connsiteY6" fmla="*/ 54067 h 963489"/>
                <a:gd name="connsiteX7" fmla="*/ 522002 w 1738212"/>
                <a:gd name="connsiteY7" fmla="*/ 255 h 963489"/>
                <a:gd name="connsiteX8" fmla="*/ 672682 w 1738212"/>
                <a:gd name="connsiteY8" fmla="*/ 75591 h 963489"/>
                <a:gd name="connsiteX9" fmla="*/ 791075 w 1738212"/>
                <a:gd name="connsiteY9" fmla="*/ 400861 h 963489"/>
                <a:gd name="connsiteX10" fmla="*/ 914848 w 1738212"/>
                <a:gd name="connsiteY10" fmla="*/ 398463 h 963489"/>
                <a:gd name="connsiteX11" fmla="*/ 1006333 w 1738212"/>
                <a:gd name="connsiteY11" fmla="*/ 360795 h 963489"/>
                <a:gd name="connsiteX12" fmla="*/ 1081674 w 1738212"/>
                <a:gd name="connsiteY12" fmla="*/ 414607 h 963489"/>
                <a:gd name="connsiteX13" fmla="*/ 1173158 w 1738212"/>
                <a:gd name="connsiteY13" fmla="*/ 527612 h 963489"/>
                <a:gd name="connsiteX14" fmla="*/ 1259262 w 1738212"/>
                <a:gd name="connsiteY14" fmla="*/ 651380 h 963489"/>
                <a:gd name="connsiteX15" fmla="*/ 1307695 w 1738212"/>
                <a:gd name="connsiteY15" fmla="*/ 726716 h 963489"/>
                <a:gd name="connsiteX16" fmla="*/ 1388417 w 1738212"/>
                <a:gd name="connsiteY16" fmla="*/ 818197 h 963489"/>
                <a:gd name="connsiteX17" fmla="*/ 1490665 w 1738212"/>
                <a:gd name="connsiteY17" fmla="*/ 893533 h 963489"/>
                <a:gd name="connsiteX18" fmla="*/ 1738212 w 1738212"/>
                <a:gd name="connsiteY18" fmla="*/ 963489 h 963489"/>
                <a:gd name="connsiteX0" fmla="*/ 0 w 1738212"/>
                <a:gd name="connsiteY0" fmla="*/ 941964 h 963489"/>
                <a:gd name="connsiteX1" fmla="*/ 53814 w 1738212"/>
                <a:gd name="connsiteY1" fmla="*/ 882771 h 963489"/>
                <a:gd name="connsiteX2" fmla="*/ 129155 w 1738212"/>
                <a:gd name="connsiteY2" fmla="*/ 710573 h 963489"/>
                <a:gd name="connsiteX3" fmla="*/ 188351 w 1738212"/>
                <a:gd name="connsiteY3" fmla="*/ 339270 h 963489"/>
                <a:gd name="connsiteX4" fmla="*/ 247547 w 1738212"/>
                <a:gd name="connsiteY4" fmla="*/ 145547 h 963489"/>
                <a:gd name="connsiteX5" fmla="*/ 360558 w 1738212"/>
                <a:gd name="connsiteY5" fmla="*/ 134785 h 963489"/>
                <a:gd name="connsiteX6" fmla="*/ 430517 w 1738212"/>
                <a:gd name="connsiteY6" fmla="*/ 54067 h 963489"/>
                <a:gd name="connsiteX7" fmla="*/ 522002 w 1738212"/>
                <a:gd name="connsiteY7" fmla="*/ 255 h 963489"/>
                <a:gd name="connsiteX8" fmla="*/ 672682 w 1738212"/>
                <a:gd name="connsiteY8" fmla="*/ 75591 h 963489"/>
                <a:gd name="connsiteX9" fmla="*/ 791075 w 1738212"/>
                <a:gd name="connsiteY9" fmla="*/ 400861 h 963489"/>
                <a:gd name="connsiteX10" fmla="*/ 914848 w 1738212"/>
                <a:gd name="connsiteY10" fmla="*/ 398463 h 963489"/>
                <a:gd name="connsiteX11" fmla="*/ 1006333 w 1738212"/>
                <a:gd name="connsiteY11" fmla="*/ 360795 h 963489"/>
                <a:gd name="connsiteX12" fmla="*/ 1081674 w 1738212"/>
                <a:gd name="connsiteY12" fmla="*/ 414607 h 963489"/>
                <a:gd name="connsiteX13" fmla="*/ 1173158 w 1738212"/>
                <a:gd name="connsiteY13" fmla="*/ 527612 h 963489"/>
                <a:gd name="connsiteX14" fmla="*/ 1259262 w 1738212"/>
                <a:gd name="connsiteY14" fmla="*/ 651380 h 963489"/>
                <a:gd name="connsiteX15" fmla="*/ 1307695 w 1738212"/>
                <a:gd name="connsiteY15" fmla="*/ 726716 h 963489"/>
                <a:gd name="connsiteX16" fmla="*/ 1388417 w 1738212"/>
                <a:gd name="connsiteY16" fmla="*/ 818197 h 963489"/>
                <a:gd name="connsiteX17" fmla="*/ 1490665 w 1738212"/>
                <a:gd name="connsiteY17" fmla="*/ 893533 h 963489"/>
                <a:gd name="connsiteX18" fmla="*/ 1738212 w 1738212"/>
                <a:gd name="connsiteY18" fmla="*/ 963489 h 963489"/>
                <a:gd name="connsiteX0" fmla="*/ 0 w 1738212"/>
                <a:gd name="connsiteY0" fmla="*/ 941964 h 963489"/>
                <a:gd name="connsiteX1" fmla="*/ 53814 w 1738212"/>
                <a:gd name="connsiteY1" fmla="*/ 882771 h 963489"/>
                <a:gd name="connsiteX2" fmla="*/ 129155 w 1738212"/>
                <a:gd name="connsiteY2" fmla="*/ 710573 h 963489"/>
                <a:gd name="connsiteX3" fmla="*/ 188351 w 1738212"/>
                <a:gd name="connsiteY3" fmla="*/ 339270 h 963489"/>
                <a:gd name="connsiteX4" fmla="*/ 247547 w 1738212"/>
                <a:gd name="connsiteY4" fmla="*/ 145547 h 963489"/>
                <a:gd name="connsiteX5" fmla="*/ 360558 w 1738212"/>
                <a:gd name="connsiteY5" fmla="*/ 134785 h 963489"/>
                <a:gd name="connsiteX6" fmla="*/ 430517 w 1738212"/>
                <a:gd name="connsiteY6" fmla="*/ 54067 h 963489"/>
                <a:gd name="connsiteX7" fmla="*/ 522002 w 1738212"/>
                <a:gd name="connsiteY7" fmla="*/ 255 h 963489"/>
                <a:gd name="connsiteX8" fmla="*/ 672682 w 1738212"/>
                <a:gd name="connsiteY8" fmla="*/ 75591 h 963489"/>
                <a:gd name="connsiteX9" fmla="*/ 791075 w 1738212"/>
                <a:gd name="connsiteY9" fmla="*/ 400861 h 963489"/>
                <a:gd name="connsiteX10" fmla="*/ 1006333 w 1738212"/>
                <a:gd name="connsiteY10" fmla="*/ 360795 h 963489"/>
                <a:gd name="connsiteX11" fmla="*/ 1081674 w 1738212"/>
                <a:gd name="connsiteY11" fmla="*/ 414607 h 963489"/>
                <a:gd name="connsiteX12" fmla="*/ 1173158 w 1738212"/>
                <a:gd name="connsiteY12" fmla="*/ 527612 h 963489"/>
                <a:gd name="connsiteX13" fmla="*/ 1259262 w 1738212"/>
                <a:gd name="connsiteY13" fmla="*/ 651380 h 963489"/>
                <a:gd name="connsiteX14" fmla="*/ 1307695 w 1738212"/>
                <a:gd name="connsiteY14" fmla="*/ 726716 h 963489"/>
                <a:gd name="connsiteX15" fmla="*/ 1388417 w 1738212"/>
                <a:gd name="connsiteY15" fmla="*/ 818197 h 963489"/>
                <a:gd name="connsiteX16" fmla="*/ 1490665 w 1738212"/>
                <a:gd name="connsiteY16" fmla="*/ 893533 h 963489"/>
                <a:gd name="connsiteX17" fmla="*/ 1738212 w 1738212"/>
                <a:gd name="connsiteY17" fmla="*/ 963489 h 96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38212" h="963489">
                  <a:moveTo>
                    <a:pt x="0" y="941964"/>
                  </a:moveTo>
                  <a:cubicBezTo>
                    <a:pt x="16144" y="931650"/>
                    <a:pt x="32288" y="921336"/>
                    <a:pt x="53814" y="882771"/>
                  </a:cubicBezTo>
                  <a:cubicBezTo>
                    <a:pt x="75340" y="844206"/>
                    <a:pt x="106732" y="801156"/>
                    <a:pt x="129155" y="710573"/>
                  </a:cubicBezTo>
                  <a:cubicBezTo>
                    <a:pt x="151578" y="619990"/>
                    <a:pt x="168619" y="433441"/>
                    <a:pt x="188351" y="339270"/>
                  </a:cubicBezTo>
                  <a:cubicBezTo>
                    <a:pt x="208083" y="245099"/>
                    <a:pt x="218846" y="179628"/>
                    <a:pt x="247547" y="145547"/>
                  </a:cubicBezTo>
                  <a:cubicBezTo>
                    <a:pt x="276248" y="111466"/>
                    <a:pt x="330063" y="150032"/>
                    <a:pt x="360558" y="134785"/>
                  </a:cubicBezTo>
                  <a:cubicBezTo>
                    <a:pt x="391053" y="119538"/>
                    <a:pt x="403610" y="76489"/>
                    <a:pt x="430517" y="54067"/>
                  </a:cubicBezTo>
                  <a:cubicBezTo>
                    <a:pt x="457424" y="31645"/>
                    <a:pt x="481641" y="-3332"/>
                    <a:pt x="522002" y="255"/>
                  </a:cubicBezTo>
                  <a:cubicBezTo>
                    <a:pt x="562363" y="3842"/>
                    <a:pt x="627837" y="8823"/>
                    <a:pt x="672682" y="75591"/>
                  </a:cubicBezTo>
                  <a:cubicBezTo>
                    <a:pt x="717527" y="142359"/>
                    <a:pt x="735466" y="353327"/>
                    <a:pt x="791075" y="400861"/>
                  </a:cubicBezTo>
                  <a:cubicBezTo>
                    <a:pt x="846684" y="448395"/>
                    <a:pt x="957900" y="358504"/>
                    <a:pt x="1006333" y="360795"/>
                  </a:cubicBezTo>
                  <a:cubicBezTo>
                    <a:pt x="1054766" y="363086"/>
                    <a:pt x="1053870" y="386804"/>
                    <a:pt x="1081674" y="414607"/>
                  </a:cubicBezTo>
                  <a:cubicBezTo>
                    <a:pt x="1109478" y="442410"/>
                    <a:pt x="1143560" y="488150"/>
                    <a:pt x="1173158" y="527612"/>
                  </a:cubicBezTo>
                  <a:cubicBezTo>
                    <a:pt x="1202756" y="567074"/>
                    <a:pt x="1236839" y="618196"/>
                    <a:pt x="1259262" y="651380"/>
                  </a:cubicBezTo>
                  <a:cubicBezTo>
                    <a:pt x="1281685" y="684564"/>
                    <a:pt x="1286169" y="698913"/>
                    <a:pt x="1307695" y="726716"/>
                  </a:cubicBezTo>
                  <a:cubicBezTo>
                    <a:pt x="1329221" y="754519"/>
                    <a:pt x="1357922" y="790394"/>
                    <a:pt x="1388417" y="818197"/>
                  </a:cubicBezTo>
                  <a:cubicBezTo>
                    <a:pt x="1418912" y="846000"/>
                    <a:pt x="1432366" y="869318"/>
                    <a:pt x="1490665" y="893533"/>
                  </a:cubicBezTo>
                  <a:cubicBezTo>
                    <a:pt x="1548964" y="917748"/>
                    <a:pt x="1738212" y="963489"/>
                    <a:pt x="1738212" y="963489"/>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a:solidFill>
                  <a:prstClr val="black"/>
                </a:solidFill>
                <a:latin typeface="Calibri"/>
              </a:endParaRPr>
            </a:p>
          </p:txBody>
        </p:sp>
        <p:sp>
          <p:nvSpPr>
            <p:cNvPr id="13" name="Freeform 12"/>
            <p:cNvSpPr/>
            <p:nvPr/>
          </p:nvSpPr>
          <p:spPr>
            <a:xfrm>
              <a:off x="1592263" y="1749425"/>
              <a:ext cx="687387" cy="279400"/>
            </a:xfrm>
            <a:custGeom>
              <a:avLst/>
              <a:gdLst>
                <a:gd name="connsiteX0" fmla="*/ 0 w 731878"/>
                <a:gd name="connsiteY0" fmla="*/ 258297 h 258297"/>
                <a:gd name="connsiteX1" fmla="*/ 150681 w 731878"/>
                <a:gd name="connsiteY1" fmla="*/ 236772 h 258297"/>
                <a:gd name="connsiteX2" fmla="*/ 252928 w 731878"/>
                <a:gd name="connsiteY2" fmla="*/ 236772 h 258297"/>
                <a:gd name="connsiteX3" fmla="*/ 435898 w 731878"/>
                <a:gd name="connsiteY3" fmla="*/ 188342 h 258297"/>
                <a:gd name="connsiteX4" fmla="*/ 548909 w 731878"/>
                <a:gd name="connsiteY4" fmla="*/ 161436 h 258297"/>
                <a:gd name="connsiteX5" fmla="*/ 656538 w 731878"/>
                <a:gd name="connsiteY5" fmla="*/ 26906 h 258297"/>
                <a:gd name="connsiteX6" fmla="*/ 731878 w 731878"/>
                <a:gd name="connsiteY6" fmla="*/ 0 h 258297"/>
                <a:gd name="connsiteX7" fmla="*/ 731878 w 731878"/>
                <a:gd name="connsiteY7" fmla="*/ 0 h 25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1878" h="258297">
                  <a:moveTo>
                    <a:pt x="0" y="258297"/>
                  </a:moveTo>
                  <a:cubicBezTo>
                    <a:pt x="54263" y="249328"/>
                    <a:pt x="108526" y="240359"/>
                    <a:pt x="150681" y="236772"/>
                  </a:cubicBezTo>
                  <a:cubicBezTo>
                    <a:pt x="192836" y="233185"/>
                    <a:pt x="205392" y="244844"/>
                    <a:pt x="252928" y="236772"/>
                  </a:cubicBezTo>
                  <a:cubicBezTo>
                    <a:pt x="300464" y="228700"/>
                    <a:pt x="386568" y="200898"/>
                    <a:pt x="435898" y="188342"/>
                  </a:cubicBezTo>
                  <a:cubicBezTo>
                    <a:pt x="485228" y="175786"/>
                    <a:pt x="512136" y="188342"/>
                    <a:pt x="548909" y="161436"/>
                  </a:cubicBezTo>
                  <a:cubicBezTo>
                    <a:pt x="585682" y="134530"/>
                    <a:pt x="626043" y="53812"/>
                    <a:pt x="656538" y="26906"/>
                  </a:cubicBezTo>
                  <a:cubicBezTo>
                    <a:pt x="687033" y="0"/>
                    <a:pt x="731878" y="0"/>
                    <a:pt x="731878" y="0"/>
                  </a:cubicBezTo>
                  <a:lnTo>
                    <a:pt x="731878" y="0"/>
                  </a:lnTo>
                </a:path>
              </a:pathLst>
            </a:custGeom>
            <a:ln>
              <a:solidFill>
                <a:srgbClr val="0000FF"/>
              </a:solidFill>
              <a:prstDash val="sysDash"/>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a:solidFill>
                  <a:prstClr val="black"/>
                </a:solidFill>
                <a:latin typeface="Calibri"/>
              </a:endParaRPr>
            </a:p>
          </p:txBody>
        </p:sp>
        <p:sp>
          <p:nvSpPr>
            <p:cNvPr id="14" name="Freeform 13"/>
            <p:cNvSpPr/>
            <p:nvPr/>
          </p:nvSpPr>
          <p:spPr>
            <a:xfrm>
              <a:off x="1592263" y="1292225"/>
              <a:ext cx="677862" cy="693738"/>
            </a:xfrm>
            <a:custGeom>
              <a:avLst/>
              <a:gdLst>
                <a:gd name="connsiteX0" fmla="*/ 0 w 678064"/>
                <a:gd name="connsiteY0" fmla="*/ 694226 h 694226"/>
                <a:gd name="connsiteX1" fmla="*/ 59196 w 678064"/>
                <a:gd name="connsiteY1" fmla="*/ 629651 h 694226"/>
                <a:gd name="connsiteX2" fmla="*/ 129155 w 678064"/>
                <a:gd name="connsiteY2" fmla="*/ 360591 h 694226"/>
                <a:gd name="connsiteX3" fmla="*/ 177588 w 678064"/>
                <a:gd name="connsiteY3" fmla="*/ 134581 h 694226"/>
                <a:gd name="connsiteX4" fmla="*/ 236784 w 678064"/>
                <a:gd name="connsiteY4" fmla="*/ 32338 h 694226"/>
                <a:gd name="connsiteX5" fmla="*/ 322887 w 678064"/>
                <a:gd name="connsiteY5" fmla="*/ 51 h 694226"/>
                <a:gd name="connsiteX6" fmla="*/ 430517 w 678064"/>
                <a:gd name="connsiteY6" fmla="*/ 37719 h 694226"/>
                <a:gd name="connsiteX7" fmla="*/ 559672 w 678064"/>
                <a:gd name="connsiteY7" fmla="*/ 102294 h 694226"/>
                <a:gd name="connsiteX8" fmla="*/ 645775 w 678064"/>
                <a:gd name="connsiteY8" fmla="*/ 204537 h 694226"/>
                <a:gd name="connsiteX9" fmla="*/ 678064 w 678064"/>
                <a:gd name="connsiteY9" fmla="*/ 333685 h 694226"/>
                <a:gd name="connsiteX10" fmla="*/ 678064 w 678064"/>
                <a:gd name="connsiteY10" fmla="*/ 333685 h 69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064" h="694226">
                  <a:moveTo>
                    <a:pt x="0" y="694226"/>
                  </a:moveTo>
                  <a:cubicBezTo>
                    <a:pt x="18835" y="689741"/>
                    <a:pt x="37670" y="685257"/>
                    <a:pt x="59196" y="629651"/>
                  </a:cubicBezTo>
                  <a:cubicBezTo>
                    <a:pt x="80722" y="574045"/>
                    <a:pt x="109423" y="443103"/>
                    <a:pt x="129155" y="360591"/>
                  </a:cubicBezTo>
                  <a:cubicBezTo>
                    <a:pt x="148887" y="278079"/>
                    <a:pt x="159650" y="189290"/>
                    <a:pt x="177588" y="134581"/>
                  </a:cubicBezTo>
                  <a:cubicBezTo>
                    <a:pt x="195526" y="79872"/>
                    <a:pt x="212568" y="54760"/>
                    <a:pt x="236784" y="32338"/>
                  </a:cubicBezTo>
                  <a:cubicBezTo>
                    <a:pt x="261000" y="9916"/>
                    <a:pt x="290598" y="-846"/>
                    <a:pt x="322887" y="51"/>
                  </a:cubicBezTo>
                  <a:cubicBezTo>
                    <a:pt x="355176" y="948"/>
                    <a:pt x="391053" y="20678"/>
                    <a:pt x="430517" y="37719"/>
                  </a:cubicBezTo>
                  <a:cubicBezTo>
                    <a:pt x="469981" y="54760"/>
                    <a:pt x="523796" y="74491"/>
                    <a:pt x="559672" y="102294"/>
                  </a:cubicBezTo>
                  <a:cubicBezTo>
                    <a:pt x="595548" y="130097"/>
                    <a:pt x="626043" y="165972"/>
                    <a:pt x="645775" y="204537"/>
                  </a:cubicBezTo>
                  <a:cubicBezTo>
                    <a:pt x="665507" y="243102"/>
                    <a:pt x="678064" y="333685"/>
                    <a:pt x="678064" y="333685"/>
                  </a:cubicBezTo>
                  <a:lnTo>
                    <a:pt x="678064" y="333685"/>
                  </a:ln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a:solidFill>
                  <a:prstClr val="black"/>
                </a:solidFill>
                <a:latin typeface="Calibri"/>
              </a:endParaRPr>
            </a:p>
          </p:txBody>
        </p:sp>
        <p:sp>
          <p:nvSpPr>
            <p:cNvPr id="225290" name="TextBox 14"/>
            <p:cNvSpPr txBox="1">
              <a:spLocks noChangeArrowheads="1"/>
            </p:cNvSpPr>
            <p:nvPr/>
          </p:nvSpPr>
          <p:spPr bwMode="auto">
            <a:xfrm>
              <a:off x="2216150" y="1885950"/>
              <a:ext cx="3381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100" b="1">
                  <a:solidFill>
                    <a:prstClr val="black"/>
                  </a:solidFill>
                  <a:cs typeface="Arial" charset="0"/>
                </a:rPr>
                <a:t>P</a:t>
              </a:r>
              <a:r>
                <a:rPr lang="en-US" sz="1100" b="1" baseline="-25000">
                  <a:solidFill>
                    <a:prstClr val="black"/>
                  </a:solidFill>
                  <a:cs typeface="Arial" charset="0"/>
                </a:rPr>
                <a:t>b</a:t>
              </a:r>
            </a:p>
          </p:txBody>
        </p:sp>
        <p:sp>
          <p:nvSpPr>
            <p:cNvPr id="225291" name="TextBox 15"/>
            <p:cNvSpPr txBox="1">
              <a:spLocks noChangeArrowheads="1"/>
            </p:cNvSpPr>
            <p:nvPr/>
          </p:nvSpPr>
          <p:spPr bwMode="auto">
            <a:xfrm>
              <a:off x="1819275" y="1550988"/>
              <a:ext cx="3127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100" b="1">
                  <a:solidFill>
                    <a:prstClr val="black"/>
                  </a:solidFill>
                  <a:cs typeface="Arial" charset="0"/>
                </a:rPr>
                <a:t>P</a:t>
              </a:r>
              <a:r>
                <a:rPr lang="en-US" sz="1100" b="1" baseline="-25000">
                  <a:solidFill>
                    <a:prstClr val="black"/>
                  </a:solidFill>
                  <a:cs typeface="Arial" charset="0"/>
                </a:rPr>
                <a:t>f</a:t>
              </a:r>
            </a:p>
          </p:txBody>
        </p:sp>
      </p:grpSp>
      <p:grpSp>
        <p:nvGrpSpPr>
          <p:cNvPr id="2" name="Group 1"/>
          <p:cNvGrpSpPr/>
          <p:nvPr/>
        </p:nvGrpSpPr>
        <p:grpSpPr>
          <a:xfrm>
            <a:off x="2835649" y="1540048"/>
            <a:ext cx="1116013" cy="2032000"/>
            <a:chOff x="1266825" y="2406650"/>
            <a:chExt cx="1116013" cy="2032000"/>
          </a:xfrm>
        </p:grpSpPr>
        <p:cxnSp>
          <p:nvCxnSpPr>
            <p:cNvPr id="17" name="Straight Connector 16"/>
            <p:cNvCxnSpPr/>
            <p:nvPr/>
          </p:nvCxnSpPr>
          <p:spPr>
            <a:xfrm>
              <a:off x="1544638" y="2406650"/>
              <a:ext cx="0" cy="1793875"/>
            </a:xfrm>
            <a:prstGeom prst="line">
              <a:avLst/>
            </a:prstGeom>
            <a:ln w="19050" cmpd="sng"/>
            <a:effectLst/>
          </p:spPr>
          <p:style>
            <a:lnRef idx="3">
              <a:schemeClr val="dk1"/>
            </a:lnRef>
            <a:fillRef idx="0">
              <a:schemeClr val="dk1"/>
            </a:fillRef>
            <a:effectRef idx="2">
              <a:schemeClr val="dk1"/>
            </a:effectRef>
            <a:fontRef idx="minor">
              <a:schemeClr val="tx1"/>
            </a:fontRef>
          </p:style>
        </p:cxnSp>
        <p:cxnSp>
          <p:nvCxnSpPr>
            <p:cNvPr id="18" name="Straight Connector 17"/>
            <p:cNvCxnSpPr/>
            <p:nvPr/>
          </p:nvCxnSpPr>
          <p:spPr>
            <a:xfrm flipH="1">
              <a:off x="1536700" y="4192588"/>
              <a:ext cx="846138" cy="0"/>
            </a:xfrm>
            <a:prstGeom prst="line">
              <a:avLst/>
            </a:prstGeom>
            <a:ln w="19050" cmpd="sng"/>
            <a:effectLst/>
          </p:spPr>
          <p:style>
            <a:lnRef idx="3">
              <a:schemeClr val="dk1"/>
            </a:lnRef>
            <a:fillRef idx="0">
              <a:schemeClr val="dk1"/>
            </a:fillRef>
            <a:effectRef idx="2">
              <a:schemeClr val="dk1"/>
            </a:effectRef>
            <a:fontRef idx="minor">
              <a:schemeClr val="tx1"/>
            </a:fontRef>
          </p:style>
        </p:cxnSp>
        <p:sp>
          <p:nvSpPr>
            <p:cNvPr id="225294" name="TextBox 18"/>
            <p:cNvSpPr txBox="1">
              <a:spLocks noChangeArrowheads="1"/>
            </p:cNvSpPr>
            <p:nvPr/>
          </p:nvSpPr>
          <p:spPr bwMode="auto">
            <a:xfrm rot="-5400000">
              <a:off x="654844" y="3213894"/>
              <a:ext cx="1485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100" b="1">
                  <a:solidFill>
                    <a:prstClr val="black"/>
                  </a:solidFill>
                  <a:cs typeface="Arial" charset="0"/>
                </a:rPr>
                <a:t>Systolic wall stress</a:t>
              </a:r>
            </a:p>
          </p:txBody>
        </p:sp>
        <p:sp>
          <p:nvSpPr>
            <p:cNvPr id="225295" name="TextBox 19"/>
            <p:cNvSpPr txBox="1">
              <a:spLocks noChangeArrowheads="1"/>
            </p:cNvSpPr>
            <p:nvPr/>
          </p:nvSpPr>
          <p:spPr bwMode="auto">
            <a:xfrm>
              <a:off x="1700213" y="4160838"/>
              <a:ext cx="5413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b="1">
                  <a:solidFill>
                    <a:prstClr val="black"/>
                  </a:solidFill>
                  <a:cs typeface="Arial" charset="0"/>
                </a:rPr>
                <a:t>Time</a:t>
              </a:r>
            </a:p>
          </p:txBody>
        </p:sp>
        <p:sp>
          <p:nvSpPr>
            <p:cNvPr id="21" name="Freeform 20"/>
            <p:cNvSpPr/>
            <p:nvPr/>
          </p:nvSpPr>
          <p:spPr>
            <a:xfrm>
              <a:off x="1592263" y="2914650"/>
              <a:ext cx="760412" cy="1074738"/>
            </a:xfrm>
            <a:custGeom>
              <a:avLst/>
              <a:gdLst>
                <a:gd name="connsiteX0" fmla="*/ 0 w 1630583"/>
                <a:gd name="connsiteY0" fmla="*/ 667296 h 1307658"/>
                <a:gd name="connsiteX1" fmla="*/ 113011 w 1630583"/>
                <a:gd name="connsiteY1" fmla="*/ 559672 h 1307658"/>
                <a:gd name="connsiteX2" fmla="*/ 274454 w 1630583"/>
                <a:gd name="connsiteY2" fmla="*/ 156082 h 1307658"/>
                <a:gd name="connsiteX3" fmla="*/ 355176 w 1630583"/>
                <a:gd name="connsiteY3" fmla="*/ 16171 h 1307658"/>
                <a:gd name="connsiteX4" fmla="*/ 435898 w 1630583"/>
                <a:gd name="connsiteY4" fmla="*/ 16171 h 1307658"/>
                <a:gd name="connsiteX5" fmla="*/ 516620 w 1630583"/>
                <a:gd name="connsiteY5" fmla="*/ 134557 h 1307658"/>
                <a:gd name="connsiteX6" fmla="*/ 688827 w 1630583"/>
                <a:gd name="connsiteY6" fmla="*/ 505860 h 1307658"/>
                <a:gd name="connsiteX7" fmla="*/ 1017096 w 1630583"/>
                <a:gd name="connsiteY7" fmla="*/ 920212 h 1307658"/>
                <a:gd name="connsiteX8" fmla="*/ 1270025 w 1630583"/>
                <a:gd name="connsiteY8" fmla="*/ 1038598 h 1307658"/>
                <a:gd name="connsiteX9" fmla="*/ 1383036 w 1630583"/>
                <a:gd name="connsiteY9" fmla="*/ 1092410 h 1307658"/>
                <a:gd name="connsiteX10" fmla="*/ 1517572 w 1630583"/>
                <a:gd name="connsiteY10" fmla="*/ 1243084 h 1307658"/>
                <a:gd name="connsiteX11" fmla="*/ 1630583 w 1630583"/>
                <a:gd name="connsiteY11" fmla="*/ 1307658 h 130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30583" h="1307658">
                  <a:moveTo>
                    <a:pt x="0" y="667296"/>
                  </a:moveTo>
                  <a:cubicBezTo>
                    <a:pt x="33634" y="656085"/>
                    <a:pt x="67269" y="644874"/>
                    <a:pt x="113011" y="559672"/>
                  </a:cubicBezTo>
                  <a:cubicBezTo>
                    <a:pt x="158753" y="474470"/>
                    <a:pt x="234093" y="246665"/>
                    <a:pt x="274454" y="156082"/>
                  </a:cubicBezTo>
                  <a:cubicBezTo>
                    <a:pt x="314815" y="65498"/>
                    <a:pt x="328269" y="39489"/>
                    <a:pt x="355176" y="16171"/>
                  </a:cubicBezTo>
                  <a:cubicBezTo>
                    <a:pt x="382083" y="-7148"/>
                    <a:pt x="408991" y="-3560"/>
                    <a:pt x="435898" y="16171"/>
                  </a:cubicBezTo>
                  <a:cubicBezTo>
                    <a:pt x="462805" y="35902"/>
                    <a:pt x="474465" y="52942"/>
                    <a:pt x="516620" y="134557"/>
                  </a:cubicBezTo>
                  <a:cubicBezTo>
                    <a:pt x="558775" y="216172"/>
                    <a:pt x="605414" y="374918"/>
                    <a:pt x="688827" y="505860"/>
                  </a:cubicBezTo>
                  <a:cubicBezTo>
                    <a:pt x="772240" y="636802"/>
                    <a:pt x="920230" y="831422"/>
                    <a:pt x="1017096" y="920212"/>
                  </a:cubicBezTo>
                  <a:cubicBezTo>
                    <a:pt x="1113962" y="1009002"/>
                    <a:pt x="1270025" y="1038598"/>
                    <a:pt x="1270025" y="1038598"/>
                  </a:cubicBezTo>
                  <a:cubicBezTo>
                    <a:pt x="1331015" y="1067298"/>
                    <a:pt x="1341778" y="1058329"/>
                    <a:pt x="1383036" y="1092410"/>
                  </a:cubicBezTo>
                  <a:cubicBezTo>
                    <a:pt x="1424294" y="1126491"/>
                    <a:pt x="1476314" y="1207209"/>
                    <a:pt x="1517572" y="1243084"/>
                  </a:cubicBezTo>
                  <a:cubicBezTo>
                    <a:pt x="1558830" y="1278959"/>
                    <a:pt x="1630583" y="1307658"/>
                    <a:pt x="1630583" y="1307658"/>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a:solidFill>
                  <a:prstClr val="black"/>
                </a:solidFill>
                <a:latin typeface="Calibri"/>
              </a:endParaRPr>
            </a:p>
          </p:txBody>
        </p:sp>
      </p:grpSp>
      <p:grpSp>
        <p:nvGrpSpPr>
          <p:cNvPr id="4" name="Group 3"/>
          <p:cNvGrpSpPr/>
          <p:nvPr/>
        </p:nvGrpSpPr>
        <p:grpSpPr>
          <a:xfrm>
            <a:off x="636494" y="4264096"/>
            <a:ext cx="2066925" cy="2060575"/>
            <a:chOff x="4151313" y="379413"/>
            <a:chExt cx="2066925" cy="2060575"/>
          </a:xfrm>
        </p:grpSpPr>
        <p:cxnSp>
          <p:nvCxnSpPr>
            <p:cNvPr id="22" name="Straight Arrow Connector 21"/>
            <p:cNvCxnSpPr/>
            <p:nvPr/>
          </p:nvCxnSpPr>
          <p:spPr>
            <a:xfrm>
              <a:off x="4797425" y="1414463"/>
              <a:ext cx="3175" cy="758825"/>
            </a:xfrm>
            <a:prstGeom prst="straightConnector1">
              <a:avLst/>
            </a:prstGeom>
            <a:ln w="12700" cmpd="sng">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200650" y="1711325"/>
              <a:ext cx="0" cy="452438"/>
            </a:xfrm>
            <a:prstGeom prst="straightConnector1">
              <a:avLst/>
            </a:prstGeom>
            <a:ln w="12700" cmpd="sng">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37063" y="398463"/>
              <a:ext cx="0" cy="1804987"/>
            </a:xfrm>
            <a:prstGeom prst="line">
              <a:avLst/>
            </a:prstGeom>
            <a:ln w="19050" cmpd="sng"/>
            <a:effectLst/>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H="1">
              <a:off x="4429125" y="2193925"/>
              <a:ext cx="1789113" cy="0"/>
            </a:xfrm>
            <a:prstGeom prst="line">
              <a:avLst/>
            </a:prstGeom>
            <a:ln w="19050" cmpd="sng"/>
            <a:effectLst/>
          </p:spPr>
          <p:style>
            <a:lnRef idx="3">
              <a:schemeClr val="dk1"/>
            </a:lnRef>
            <a:fillRef idx="0">
              <a:schemeClr val="dk1"/>
            </a:fillRef>
            <a:effectRef idx="2">
              <a:schemeClr val="dk1"/>
            </a:effectRef>
            <a:fontRef idx="minor">
              <a:schemeClr val="tx1"/>
            </a:fontRef>
          </p:style>
        </p:cxnSp>
        <p:sp>
          <p:nvSpPr>
            <p:cNvPr id="225301" name="TextBox 25"/>
            <p:cNvSpPr txBox="1">
              <a:spLocks noChangeArrowheads="1"/>
            </p:cNvSpPr>
            <p:nvPr/>
          </p:nvSpPr>
          <p:spPr bwMode="auto">
            <a:xfrm rot="-5400000">
              <a:off x="3867944" y="1113632"/>
              <a:ext cx="8445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b="1">
                  <a:solidFill>
                    <a:prstClr val="black"/>
                  </a:solidFill>
                  <a:cs typeface="Arial" charset="0"/>
                </a:rPr>
                <a:t>Pressure</a:t>
              </a:r>
            </a:p>
          </p:txBody>
        </p:sp>
        <p:sp>
          <p:nvSpPr>
            <p:cNvPr id="225302" name="TextBox 26"/>
            <p:cNvSpPr txBox="1">
              <a:spLocks noChangeArrowheads="1"/>
            </p:cNvSpPr>
            <p:nvPr/>
          </p:nvSpPr>
          <p:spPr bwMode="auto">
            <a:xfrm>
              <a:off x="5053013" y="2163763"/>
              <a:ext cx="541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b="1">
                  <a:solidFill>
                    <a:prstClr val="black"/>
                  </a:solidFill>
                  <a:cs typeface="Arial" charset="0"/>
                </a:rPr>
                <a:t>Time</a:t>
              </a:r>
            </a:p>
          </p:txBody>
        </p:sp>
        <p:sp>
          <p:nvSpPr>
            <p:cNvPr id="28" name="Freeform 27"/>
            <p:cNvSpPr/>
            <p:nvPr/>
          </p:nvSpPr>
          <p:spPr>
            <a:xfrm>
              <a:off x="4502150" y="379413"/>
              <a:ext cx="1538288" cy="1349375"/>
            </a:xfrm>
            <a:custGeom>
              <a:avLst/>
              <a:gdLst>
                <a:gd name="connsiteX0" fmla="*/ 0 w 1738212"/>
                <a:gd name="connsiteY0" fmla="*/ 941964 h 963489"/>
                <a:gd name="connsiteX1" fmla="*/ 53814 w 1738212"/>
                <a:gd name="connsiteY1" fmla="*/ 882771 h 963489"/>
                <a:gd name="connsiteX2" fmla="*/ 129155 w 1738212"/>
                <a:gd name="connsiteY2" fmla="*/ 710573 h 963489"/>
                <a:gd name="connsiteX3" fmla="*/ 188351 w 1738212"/>
                <a:gd name="connsiteY3" fmla="*/ 339270 h 963489"/>
                <a:gd name="connsiteX4" fmla="*/ 247547 w 1738212"/>
                <a:gd name="connsiteY4" fmla="*/ 145547 h 963489"/>
                <a:gd name="connsiteX5" fmla="*/ 360558 w 1738212"/>
                <a:gd name="connsiteY5" fmla="*/ 134785 h 963489"/>
                <a:gd name="connsiteX6" fmla="*/ 430517 w 1738212"/>
                <a:gd name="connsiteY6" fmla="*/ 54067 h 963489"/>
                <a:gd name="connsiteX7" fmla="*/ 522002 w 1738212"/>
                <a:gd name="connsiteY7" fmla="*/ 255 h 963489"/>
                <a:gd name="connsiteX8" fmla="*/ 672682 w 1738212"/>
                <a:gd name="connsiteY8" fmla="*/ 75591 h 963489"/>
                <a:gd name="connsiteX9" fmla="*/ 791075 w 1738212"/>
                <a:gd name="connsiteY9" fmla="*/ 463038 h 963489"/>
                <a:gd name="connsiteX10" fmla="*/ 914848 w 1738212"/>
                <a:gd name="connsiteY10" fmla="*/ 398463 h 963489"/>
                <a:gd name="connsiteX11" fmla="*/ 1006333 w 1738212"/>
                <a:gd name="connsiteY11" fmla="*/ 360795 h 963489"/>
                <a:gd name="connsiteX12" fmla="*/ 1081674 w 1738212"/>
                <a:gd name="connsiteY12" fmla="*/ 414607 h 963489"/>
                <a:gd name="connsiteX13" fmla="*/ 1173158 w 1738212"/>
                <a:gd name="connsiteY13" fmla="*/ 527612 h 963489"/>
                <a:gd name="connsiteX14" fmla="*/ 1259262 w 1738212"/>
                <a:gd name="connsiteY14" fmla="*/ 651380 h 963489"/>
                <a:gd name="connsiteX15" fmla="*/ 1307695 w 1738212"/>
                <a:gd name="connsiteY15" fmla="*/ 726716 h 963489"/>
                <a:gd name="connsiteX16" fmla="*/ 1388417 w 1738212"/>
                <a:gd name="connsiteY16" fmla="*/ 818197 h 963489"/>
                <a:gd name="connsiteX17" fmla="*/ 1490665 w 1738212"/>
                <a:gd name="connsiteY17" fmla="*/ 893533 h 963489"/>
                <a:gd name="connsiteX18" fmla="*/ 1738212 w 1738212"/>
                <a:gd name="connsiteY18" fmla="*/ 963489 h 963489"/>
                <a:gd name="connsiteX0" fmla="*/ 0 w 1738212"/>
                <a:gd name="connsiteY0" fmla="*/ 991835 h 1013360"/>
                <a:gd name="connsiteX1" fmla="*/ 53814 w 1738212"/>
                <a:gd name="connsiteY1" fmla="*/ 932642 h 1013360"/>
                <a:gd name="connsiteX2" fmla="*/ 129155 w 1738212"/>
                <a:gd name="connsiteY2" fmla="*/ 760444 h 1013360"/>
                <a:gd name="connsiteX3" fmla="*/ 188351 w 1738212"/>
                <a:gd name="connsiteY3" fmla="*/ 389141 h 1013360"/>
                <a:gd name="connsiteX4" fmla="*/ 247547 w 1738212"/>
                <a:gd name="connsiteY4" fmla="*/ 195418 h 1013360"/>
                <a:gd name="connsiteX5" fmla="*/ 360558 w 1738212"/>
                <a:gd name="connsiteY5" fmla="*/ 184656 h 1013360"/>
                <a:gd name="connsiteX6" fmla="*/ 430517 w 1738212"/>
                <a:gd name="connsiteY6" fmla="*/ 103938 h 1013360"/>
                <a:gd name="connsiteX7" fmla="*/ 542490 w 1738212"/>
                <a:gd name="connsiteY7" fmla="*/ 121 h 1013360"/>
                <a:gd name="connsiteX8" fmla="*/ 672682 w 1738212"/>
                <a:gd name="connsiteY8" fmla="*/ 125462 h 1013360"/>
                <a:gd name="connsiteX9" fmla="*/ 791075 w 1738212"/>
                <a:gd name="connsiteY9" fmla="*/ 512909 h 1013360"/>
                <a:gd name="connsiteX10" fmla="*/ 914848 w 1738212"/>
                <a:gd name="connsiteY10" fmla="*/ 448334 h 1013360"/>
                <a:gd name="connsiteX11" fmla="*/ 1006333 w 1738212"/>
                <a:gd name="connsiteY11" fmla="*/ 410666 h 1013360"/>
                <a:gd name="connsiteX12" fmla="*/ 1081674 w 1738212"/>
                <a:gd name="connsiteY12" fmla="*/ 464478 h 1013360"/>
                <a:gd name="connsiteX13" fmla="*/ 1173158 w 1738212"/>
                <a:gd name="connsiteY13" fmla="*/ 577483 h 1013360"/>
                <a:gd name="connsiteX14" fmla="*/ 1259262 w 1738212"/>
                <a:gd name="connsiteY14" fmla="*/ 701251 h 1013360"/>
                <a:gd name="connsiteX15" fmla="*/ 1307695 w 1738212"/>
                <a:gd name="connsiteY15" fmla="*/ 776587 h 1013360"/>
                <a:gd name="connsiteX16" fmla="*/ 1388417 w 1738212"/>
                <a:gd name="connsiteY16" fmla="*/ 868068 h 1013360"/>
                <a:gd name="connsiteX17" fmla="*/ 1490665 w 1738212"/>
                <a:gd name="connsiteY17" fmla="*/ 943404 h 1013360"/>
                <a:gd name="connsiteX18" fmla="*/ 1738212 w 1738212"/>
                <a:gd name="connsiteY18" fmla="*/ 1013360 h 1013360"/>
                <a:gd name="connsiteX0" fmla="*/ 0 w 1738212"/>
                <a:gd name="connsiteY0" fmla="*/ 992358 h 1013883"/>
                <a:gd name="connsiteX1" fmla="*/ 53814 w 1738212"/>
                <a:gd name="connsiteY1" fmla="*/ 933165 h 1013883"/>
                <a:gd name="connsiteX2" fmla="*/ 129155 w 1738212"/>
                <a:gd name="connsiteY2" fmla="*/ 760967 h 1013883"/>
                <a:gd name="connsiteX3" fmla="*/ 188351 w 1738212"/>
                <a:gd name="connsiteY3" fmla="*/ 389664 h 1013883"/>
                <a:gd name="connsiteX4" fmla="*/ 247547 w 1738212"/>
                <a:gd name="connsiteY4" fmla="*/ 195941 h 1013883"/>
                <a:gd name="connsiteX5" fmla="*/ 360558 w 1738212"/>
                <a:gd name="connsiteY5" fmla="*/ 185179 h 1013883"/>
                <a:gd name="connsiteX6" fmla="*/ 403199 w 1738212"/>
                <a:gd name="connsiteY6" fmla="*/ 81732 h 1013883"/>
                <a:gd name="connsiteX7" fmla="*/ 542490 w 1738212"/>
                <a:gd name="connsiteY7" fmla="*/ 644 h 1013883"/>
                <a:gd name="connsiteX8" fmla="*/ 672682 w 1738212"/>
                <a:gd name="connsiteY8" fmla="*/ 125985 h 1013883"/>
                <a:gd name="connsiteX9" fmla="*/ 791075 w 1738212"/>
                <a:gd name="connsiteY9" fmla="*/ 513432 h 1013883"/>
                <a:gd name="connsiteX10" fmla="*/ 914848 w 1738212"/>
                <a:gd name="connsiteY10" fmla="*/ 448857 h 1013883"/>
                <a:gd name="connsiteX11" fmla="*/ 1006333 w 1738212"/>
                <a:gd name="connsiteY11" fmla="*/ 411189 h 1013883"/>
                <a:gd name="connsiteX12" fmla="*/ 1081674 w 1738212"/>
                <a:gd name="connsiteY12" fmla="*/ 465001 h 1013883"/>
                <a:gd name="connsiteX13" fmla="*/ 1173158 w 1738212"/>
                <a:gd name="connsiteY13" fmla="*/ 578006 h 1013883"/>
                <a:gd name="connsiteX14" fmla="*/ 1259262 w 1738212"/>
                <a:gd name="connsiteY14" fmla="*/ 701774 h 1013883"/>
                <a:gd name="connsiteX15" fmla="*/ 1307695 w 1738212"/>
                <a:gd name="connsiteY15" fmla="*/ 777110 h 1013883"/>
                <a:gd name="connsiteX16" fmla="*/ 1388417 w 1738212"/>
                <a:gd name="connsiteY16" fmla="*/ 868591 h 1013883"/>
                <a:gd name="connsiteX17" fmla="*/ 1490665 w 1738212"/>
                <a:gd name="connsiteY17" fmla="*/ 943927 h 1013883"/>
                <a:gd name="connsiteX18" fmla="*/ 1738212 w 1738212"/>
                <a:gd name="connsiteY18" fmla="*/ 1013883 h 1013883"/>
                <a:gd name="connsiteX0" fmla="*/ 0 w 1738212"/>
                <a:gd name="connsiteY0" fmla="*/ 992358 h 1013883"/>
                <a:gd name="connsiteX1" fmla="*/ 53814 w 1738212"/>
                <a:gd name="connsiteY1" fmla="*/ 933165 h 1013883"/>
                <a:gd name="connsiteX2" fmla="*/ 129155 w 1738212"/>
                <a:gd name="connsiteY2" fmla="*/ 760967 h 1013883"/>
                <a:gd name="connsiteX3" fmla="*/ 188351 w 1738212"/>
                <a:gd name="connsiteY3" fmla="*/ 389664 h 1013883"/>
                <a:gd name="connsiteX4" fmla="*/ 247547 w 1738212"/>
                <a:gd name="connsiteY4" fmla="*/ 195941 h 1013883"/>
                <a:gd name="connsiteX5" fmla="*/ 360558 w 1738212"/>
                <a:gd name="connsiteY5" fmla="*/ 185179 h 1013883"/>
                <a:gd name="connsiteX6" fmla="*/ 403199 w 1738212"/>
                <a:gd name="connsiteY6" fmla="*/ 81732 h 1013883"/>
                <a:gd name="connsiteX7" fmla="*/ 542490 w 1738212"/>
                <a:gd name="connsiteY7" fmla="*/ 644 h 1013883"/>
                <a:gd name="connsiteX8" fmla="*/ 672682 w 1738212"/>
                <a:gd name="connsiteY8" fmla="*/ 125985 h 1013883"/>
                <a:gd name="connsiteX9" fmla="*/ 797903 w 1738212"/>
                <a:gd name="connsiteY9" fmla="*/ 467974 h 1013883"/>
                <a:gd name="connsiteX10" fmla="*/ 914848 w 1738212"/>
                <a:gd name="connsiteY10" fmla="*/ 448857 h 1013883"/>
                <a:gd name="connsiteX11" fmla="*/ 1006333 w 1738212"/>
                <a:gd name="connsiteY11" fmla="*/ 411189 h 1013883"/>
                <a:gd name="connsiteX12" fmla="*/ 1081674 w 1738212"/>
                <a:gd name="connsiteY12" fmla="*/ 465001 h 1013883"/>
                <a:gd name="connsiteX13" fmla="*/ 1173158 w 1738212"/>
                <a:gd name="connsiteY13" fmla="*/ 578006 h 1013883"/>
                <a:gd name="connsiteX14" fmla="*/ 1259262 w 1738212"/>
                <a:gd name="connsiteY14" fmla="*/ 701774 h 1013883"/>
                <a:gd name="connsiteX15" fmla="*/ 1307695 w 1738212"/>
                <a:gd name="connsiteY15" fmla="*/ 777110 h 1013883"/>
                <a:gd name="connsiteX16" fmla="*/ 1388417 w 1738212"/>
                <a:gd name="connsiteY16" fmla="*/ 868591 h 1013883"/>
                <a:gd name="connsiteX17" fmla="*/ 1490665 w 1738212"/>
                <a:gd name="connsiteY17" fmla="*/ 943927 h 1013883"/>
                <a:gd name="connsiteX18" fmla="*/ 1738212 w 1738212"/>
                <a:gd name="connsiteY18" fmla="*/ 1013883 h 1013883"/>
                <a:gd name="connsiteX0" fmla="*/ 0 w 1738212"/>
                <a:gd name="connsiteY0" fmla="*/ 992358 h 1013883"/>
                <a:gd name="connsiteX1" fmla="*/ 53814 w 1738212"/>
                <a:gd name="connsiteY1" fmla="*/ 933165 h 1013883"/>
                <a:gd name="connsiteX2" fmla="*/ 129155 w 1738212"/>
                <a:gd name="connsiteY2" fmla="*/ 760967 h 1013883"/>
                <a:gd name="connsiteX3" fmla="*/ 188351 w 1738212"/>
                <a:gd name="connsiteY3" fmla="*/ 389664 h 1013883"/>
                <a:gd name="connsiteX4" fmla="*/ 247547 w 1738212"/>
                <a:gd name="connsiteY4" fmla="*/ 195941 h 1013883"/>
                <a:gd name="connsiteX5" fmla="*/ 360558 w 1738212"/>
                <a:gd name="connsiteY5" fmla="*/ 185179 h 1013883"/>
                <a:gd name="connsiteX6" fmla="*/ 403199 w 1738212"/>
                <a:gd name="connsiteY6" fmla="*/ 81732 h 1013883"/>
                <a:gd name="connsiteX7" fmla="*/ 542490 w 1738212"/>
                <a:gd name="connsiteY7" fmla="*/ 644 h 1013883"/>
                <a:gd name="connsiteX8" fmla="*/ 720487 w 1738212"/>
                <a:gd name="connsiteY8" fmla="*/ 125985 h 1013883"/>
                <a:gd name="connsiteX9" fmla="*/ 797903 w 1738212"/>
                <a:gd name="connsiteY9" fmla="*/ 467974 h 1013883"/>
                <a:gd name="connsiteX10" fmla="*/ 914848 w 1738212"/>
                <a:gd name="connsiteY10" fmla="*/ 448857 h 1013883"/>
                <a:gd name="connsiteX11" fmla="*/ 1006333 w 1738212"/>
                <a:gd name="connsiteY11" fmla="*/ 411189 h 1013883"/>
                <a:gd name="connsiteX12" fmla="*/ 1081674 w 1738212"/>
                <a:gd name="connsiteY12" fmla="*/ 465001 h 1013883"/>
                <a:gd name="connsiteX13" fmla="*/ 1173158 w 1738212"/>
                <a:gd name="connsiteY13" fmla="*/ 578006 h 1013883"/>
                <a:gd name="connsiteX14" fmla="*/ 1259262 w 1738212"/>
                <a:gd name="connsiteY14" fmla="*/ 701774 h 1013883"/>
                <a:gd name="connsiteX15" fmla="*/ 1307695 w 1738212"/>
                <a:gd name="connsiteY15" fmla="*/ 777110 h 1013883"/>
                <a:gd name="connsiteX16" fmla="*/ 1388417 w 1738212"/>
                <a:gd name="connsiteY16" fmla="*/ 868591 h 1013883"/>
                <a:gd name="connsiteX17" fmla="*/ 1490665 w 1738212"/>
                <a:gd name="connsiteY17" fmla="*/ 943927 h 1013883"/>
                <a:gd name="connsiteX18" fmla="*/ 1738212 w 1738212"/>
                <a:gd name="connsiteY18" fmla="*/ 1013883 h 1013883"/>
                <a:gd name="connsiteX0" fmla="*/ 0 w 1738212"/>
                <a:gd name="connsiteY0" fmla="*/ 992358 h 1013883"/>
                <a:gd name="connsiteX1" fmla="*/ 53814 w 1738212"/>
                <a:gd name="connsiteY1" fmla="*/ 933165 h 1013883"/>
                <a:gd name="connsiteX2" fmla="*/ 129155 w 1738212"/>
                <a:gd name="connsiteY2" fmla="*/ 760967 h 1013883"/>
                <a:gd name="connsiteX3" fmla="*/ 188351 w 1738212"/>
                <a:gd name="connsiteY3" fmla="*/ 389664 h 1013883"/>
                <a:gd name="connsiteX4" fmla="*/ 247547 w 1738212"/>
                <a:gd name="connsiteY4" fmla="*/ 195941 h 1013883"/>
                <a:gd name="connsiteX5" fmla="*/ 360558 w 1738212"/>
                <a:gd name="connsiteY5" fmla="*/ 185179 h 1013883"/>
                <a:gd name="connsiteX6" fmla="*/ 403199 w 1738212"/>
                <a:gd name="connsiteY6" fmla="*/ 81732 h 1013883"/>
                <a:gd name="connsiteX7" fmla="*/ 542490 w 1738212"/>
                <a:gd name="connsiteY7" fmla="*/ 644 h 1013883"/>
                <a:gd name="connsiteX8" fmla="*/ 720487 w 1738212"/>
                <a:gd name="connsiteY8" fmla="*/ 125985 h 1013883"/>
                <a:gd name="connsiteX9" fmla="*/ 797903 w 1738212"/>
                <a:gd name="connsiteY9" fmla="*/ 467974 h 1013883"/>
                <a:gd name="connsiteX10" fmla="*/ 914848 w 1738212"/>
                <a:gd name="connsiteY10" fmla="*/ 448857 h 1013883"/>
                <a:gd name="connsiteX11" fmla="*/ 1006333 w 1738212"/>
                <a:gd name="connsiteY11" fmla="*/ 438464 h 1013883"/>
                <a:gd name="connsiteX12" fmla="*/ 1081674 w 1738212"/>
                <a:gd name="connsiteY12" fmla="*/ 465001 h 1013883"/>
                <a:gd name="connsiteX13" fmla="*/ 1173158 w 1738212"/>
                <a:gd name="connsiteY13" fmla="*/ 578006 h 1013883"/>
                <a:gd name="connsiteX14" fmla="*/ 1259262 w 1738212"/>
                <a:gd name="connsiteY14" fmla="*/ 701774 h 1013883"/>
                <a:gd name="connsiteX15" fmla="*/ 1307695 w 1738212"/>
                <a:gd name="connsiteY15" fmla="*/ 777110 h 1013883"/>
                <a:gd name="connsiteX16" fmla="*/ 1388417 w 1738212"/>
                <a:gd name="connsiteY16" fmla="*/ 868591 h 1013883"/>
                <a:gd name="connsiteX17" fmla="*/ 1490665 w 1738212"/>
                <a:gd name="connsiteY17" fmla="*/ 943927 h 1013883"/>
                <a:gd name="connsiteX18" fmla="*/ 1738212 w 1738212"/>
                <a:gd name="connsiteY18" fmla="*/ 1013883 h 101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38212" h="1013883">
                  <a:moveTo>
                    <a:pt x="0" y="992358"/>
                  </a:moveTo>
                  <a:cubicBezTo>
                    <a:pt x="16144" y="982044"/>
                    <a:pt x="32288" y="971730"/>
                    <a:pt x="53814" y="933165"/>
                  </a:cubicBezTo>
                  <a:cubicBezTo>
                    <a:pt x="75340" y="894600"/>
                    <a:pt x="106732" y="851550"/>
                    <a:pt x="129155" y="760967"/>
                  </a:cubicBezTo>
                  <a:cubicBezTo>
                    <a:pt x="151578" y="670384"/>
                    <a:pt x="168619" y="483835"/>
                    <a:pt x="188351" y="389664"/>
                  </a:cubicBezTo>
                  <a:cubicBezTo>
                    <a:pt x="208083" y="295493"/>
                    <a:pt x="218846" y="230022"/>
                    <a:pt x="247547" y="195941"/>
                  </a:cubicBezTo>
                  <a:cubicBezTo>
                    <a:pt x="276248" y="161860"/>
                    <a:pt x="334616" y="204214"/>
                    <a:pt x="360558" y="185179"/>
                  </a:cubicBezTo>
                  <a:cubicBezTo>
                    <a:pt x="386500" y="166144"/>
                    <a:pt x="372877" y="112488"/>
                    <a:pt x="403199" y="81732"/>
                  </a:cubicBezTo>
                  <a:cubicBezTo>
                    <a:pt x="433521" y="50976"/>
                    <a:pt x="489609" y="-6732"/>
                    <a:pt x="542490" y="644"/>
                  </a:cubicBezTo>
                  <a:cubicBezTo>
                    <a:pt x="595371" y="8020"/>
                    <a:pt x="677918" y="48097"/>
                    <a:pt x="720487" y="125985"/>
                  </a:cubicBezTo>
                  <a:cubicBezTo>
                    <a:pt x="763056" y="203873"/>
                    <a:pt x="765510" y="414162"/>
                    <a:pt x="797903" y="467974"/>
                  </a:cubicBezTo>
                  <a:cubicBezTo>
                    <a:pt x="830297" y="521786"/>
                    <a:pt x="880110" y="453775"/>
                    <a:pt x="914848" y="448857"/>
                  </a:cubicBezTo>
                  <a:cubicBezTo>
                    <a:pt x="949586" y="443939"/>
                    <a:pt x="978529" y="435773"/>
                    <a:pt x="1006333" y="438464"/>
                  </a:cubicBezTo>
                  <a:cubicBezTo>
                    <a:pt x="1034137" y="441155"/>
                    <a:pt x="1053870" y="441744"/>
                    <a:pt x="1081674" y="465001"/>
                  </a:cubicBezTo>
                  <a:cubicBezTo>
                    <a:pt x="1109478" y="488258"/>
                    <a:pt x="1143560" y="538544"/>
                    <a:pt x="1173158" y="578006"/>
                  </a:cubicBezTo>
                  <a:cubicBezTo>
                    <a:pt x="1202756" y="617468"/>
                    <a:pt x="1236839" y="668590"/>
                    <a:pt x="1259262" y="701774"/>
                  </a:cubicBezTo>
                  <a:cubicBezTo>
                    <a:pt x="1281685" y="734958"/>
                    <a:pt x="1286169" y="749307"/>
                    <a:pt x="1307695" y="777110"/>
                  </a:cubicBezTo>
                  <a:cubicBezTo>
                    <a:pt x="1329221" y="804913"/>
                    <a:pt x="1357922" y="840788"/>
                    <a:pt x="1388417" y="868591"/>
                  </a:cubicBezTo>
                  <a:cubicBezTo>
                    <a:pt x="1418912" y="896394"/>
                    <a:pt x="1432366" y="919712"/>
                    <a:pt x="1490665" y="943927"/>
                  </a:cubicBezTo>
                  <a:cubicBezTo>
                    <a:pt x="1548964" y="968142"/>
                    <a:pt x="1738212" y="1013883"/>
                    <a:pt x="1738212" y="1013883"/>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a:solidFill>
                  <a:prstClr val="black"/>
                </a:solidFill>
                <a:latin typeface="Calibri"/>
              </a:endParaRPr>
            </a:p>
          </p:txBody>
        </p:sp>
        <p:sp>
          <p:nvSpPr>
            <p:cNvPr id="29" name="Freeform 28"/>
            <p:cNvSpPr/>
            <p:nvPr/>
          </p:nvSpPr>
          <p:spPr>
            <a:xfrm>
              <a:off x="4522788" y="1674813"/>
              <a:ext cx="688975" cy="354012"/>
            </a:xfrm>
            <a:custGeom>
              <a:avLst/>
              <a:gdLst>
                <a:gd name="connsiteX0" fmla="*/ 0 w 731878"/>
                <a:gd name="connsiteY0" fmla="*/ 258297 h 258297"/>
                <a:gd name="connsiteX1" fmla="*/ 150681 w 731878"/>
                <a:gd name="connsiteY1" fmla="*/ 236772 h 258297"/>
                <a:gd name="connsiteX2" fmla="*/ 252928 w 731878"/>
                <a:gd name="connsiteY2" fmla="*/ 236772 h 258297"/>
                <a:gd name="connsiteX3" fmla="*/ 435898 w 731878"/>
                <a:gd name="connsiteY3" fmla="*/ 188342 h 258297"/>
                <a:gd name="connsiteX4" fmla="*/ 548909 w 731878"/>
                <a:gd name="connsiteY4" fmla="*/ 161436 h 258297"/>
                <a:gd name="connsiteX5" fmla="*/ 656538 w 731878"/>
                <a:gd name="connsiteY5" fmla="*/ 26906 h 258297"/>
                <a:gd name="connsiteX6" fmla="*/ 731878 w 731878"/>
                <a:gd name="connsiteY6" fmla="*/ 0 h 258297"/>
                <a:gd name="connsiteX7" fmla="*/ 731878 w 731878"/>
                <a:gd name="connsiteY7" fmla="*/ 0 h 258297"/>
                <a:gd name="connsiteX0" fmla="*/ 0 w 731878"/>
                <a:gd name="connsiteY0" fmla="*/ 258297 h 258297"/>
                <a:gd name="connsiteX1" fmla="*/ 150681 w 731878"/>
                <a:gd name="connsiteY1" fmla="*/ 236772 h 258297"/>
                <a:gd name="connsiteX2" fmla="*/ 252928 w 731878"/>
                <a:gd name="connsiteY2" fmla="*/ 236772 h 258297"/>
                <a:gd name="connsiteX3" fmla="*/ 435898 w 731878"/>
                <a:gd name="connsiteY3" fmla="*/ 188342 h 258297"/>
                <a:gd name="connsiteX4" fmla="*/ 548909 w 731878"/>
                <a:gd name="connsiteY4" fmla="*/ 130627 h 258297"/>
                <a:gd name="connsiteX5" fmla="*/ 656538 w 731878"/>
                <a:gd name="connsiteY5" fmla="*/ 26906 h 258297"/>
                <a:gd name="connsiteX6" fmla="*/ 731878 w 731878"/>
                <a:gd name="connsiteY6" fmla="*/ 0 h 258297"/>
                <a:gd name="connsiteX7" fmla="*/ 731878 w 731878"/>
                <a:gd name="connsiteY7" fmla="*/ 0 h 258297"/>
                <a:gd name="connsiteX0" fmla="*/ 0 w 731878"/>
                <a:gd name="connsiteY0" fmla="*/ 258297 h 258297"/>
                <a:gd name="connsiteX1" fmla="*/ 150681 w 731878"/>
                <a:gd name="connsiteY1" fmla="*/ 236772 h 258297"/>
                <a:gd name="connsiteX2" fmla="*/ 252928 w 731878"/>
                <a:gd name="connsiteY2" fmla="*/ 236772 h 258297"/>
                <a:gd name="connsiteX3" fmla="*/ 435898 w 731878"/>
                <a:gd name="connsiteY3" fmla="*/ 188342 h 258297"/>
                <a:gd name="connsiteX4" fmla="*/ 548909 w 731878"/>
                <a:gd name="connsiteY4" fmla="*/ 130627 h 258297"/>
                <a:gd name="connsiteX5" fmla="*/ 656538 w 731878"/>
                <a:gd name="connsiteY5" fmla="*/ 26906 h 258297"/>
                <a:gd name="connsiteX6" fmla="*/ 731878 w 731878"/>
                <a:gd name="connsiteY6" fmla="*/ 0 h 258297"/>
                <a:gd name="connsiteX7" fmla="*/ 731878 w 731878"/>
                <a:gd name="connsiteY7" fmla="*/ 0 h 258297"/>
                <a:gd name="connsiteX0" fmla="*/ 0 w 731878"/>
                <a:gd name="connsiteY0" fmla="*/ 258297 h 258297"/>
                <a:gd name="connsiteX1" fmla="*/ 150681 w 731878"/>
                <a:gd name="connsiteY1" fmla="*/ 236772 h 258297"/>
                <a:gd name="connsiteX2" fmla="*/ 252928 w 731878"/>
                <a:gd name="connsiteY2" fmla="*/ 236772 h 258297"/>
                <a:gd name="connsiteX3" fmla="*/ 435898 w 731878"/>
                <a:gd name="connsiteY3" fmla="*/ 188342 h 258297"/>
                <a:gd name="connsiteX4" fmla="*/ 656538 w 731878"/>
                <a:gd name="connsiteY4" fmla="*/ 26906 h 258297"/>
                <a:gd name="connsiteX5" fmla="*/ 731878 w 731878"/>
                <a:gd name="connsiteY5" fmla="*/ 0 h 258297"/>
                <a:gd name="connsiteX6" fmla="*/ 731878 w 731878"/>
                <a:gd name="connsiteY6" fmla="*/ 0 h 25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878" h="258297">
                  <a:moveTo>
                    <a:pt x="0" y="258297"/>
                  </a:moveTo>
                  <a:cubicBezTo>
                    <a:pt x="54263" y="249328"/>
                    <a:pt x="108526" y="240359"/>
                    <a:pt x="150681" y="236772"/>
                  </a:cubicBezTo>
                  <a:cubicBezTo>
                    <a:pt x="192836" y="233185"/>
                    <a:pt x="205392" y="244844"/>
                    <a:pt x="252928" y="236772"/>
                  </a:cubicBezTo>
                  <a:cubicBezTo>
                    <a:pt x="300464" y="228700"/>
                    <a:pt x="368630" y="223320"/>
                    <a:pt x="435898" y="188342"/>
                  </a:cubicBezTo>
                  <a:cubicBezTo>
                    <a:pt x="503166" y="153364"/>
                    <a:pt x="607208" y="58296"/>
                    <a:pt x="656538" y="26906"/>
                  </a:cubicBezTo>
                  <a:cubicBezTo>
                    <a:pt x="687033" y="5135"/>
                    <a:pt x="731878" y="0"/>
                    <a:pt x="731878" y="0"/>
                  </a:cubicBezTo>
                  <a:lnTo>
                    <a:pt x="731878" y="0"/>
                  </a:lnTo>
                </a:path>
              </a:pathLst>
            </a:custGeom>
            <a:ln>
              <a:solidFill>
                <a:srgbClr val="0000FF"/>
              </a:solidFill>
              <a:prstDash val="sysDash"/>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a:solidFill>
                  <a:prstClr val="black"/>
                </a:solidFill>
                <a:latin typeface="Calibri"/>
              </a:endParaRPr>
            </a:p>
          </p:txBody>
        </p:sp>
        <p:sp>
          <p:nvSpPr>
            <p:cNvPr id="30" name="Freeform 29"/>
            <p:cNvSpPr/>
            <p:nvPr/>
          </p:nvSpPr>
          <p:spPr>
            <a:xfrm>
              <a:off x="4522788" y="1371600"/>
              <a:ext cx="677862" cy="614363"/>
            </a:xfrm>
            <a:custGeom>
              <a:avLst/>
              <a:gdLst>
                <a:gd name="connsiteX0" fmla="*/ 0 w 678064"/>
                <a:gd name="connsiteY0" fmla="*/ 694226 h 694226"/>
                <a:gd name="connsiteX1" fmla="*/ 59196 w 678064"/>
                <a:gd name="connsiteY1" fmla="*/ 629651 h 694226"/>
                <a:gd name="connsiteX2" fmla="*/ 129155 w 678064"/>
                <a:gd name="connsiteY2" fmla="*/ 360591 h 694226"/>
                <a:gd name="connsiteX3" fmla="*/ 177588 w 678064"/>
                <a:gd name="connsiteY3" fmla="*/ 134581 h 694226"/>
                <a:gd name="connsiteX4" fmla="*/ 236784 w 678064"/>
                <a:gd name="connsiteY4" fmla="*/ 32338 h 694226"/>
                <a:gd name="connsiteX5" fmla="*/ 322887 w 678064"/>
                <a:gd name="connsiteY5" fmla="*/ 51 h 694226"/>
                <a:gd name="connsiteX6" fmla="*/ 430517 w 678064"/>
                <a:gd name="connsiteY6" fmla="*/ 37719 h 694226"/>
                <a:gd name="connsiteX7" fmla="*/ 559672 w 678064"/>
                <a:gd name="connsiteY7" fmla="*/ 102294 h 694226"/>
                <a:gd name="connsiteX8" fmla="*/ 645775 w 678064"/>
                <a:gd name="connsiteY8" fmla="*/ 204537 h 694226"/>
                <a:gd name="connsiteX9" fmla="*/ 678064 w 678064"/>
                <a:gd name="connsiteY9" fmla="*/ 333685 h 694226"/>
                <a:gd name="connsiteX10" fmla="*/ 678064 w 678064"/>
                <a:gd name="connsiteY10" fmla="*/ 333685 h 694226"/>
                <a:gd name="connsiteX0" fmla="*/ 0 w 678064"/>
                <a:gd name="connsiteY0" fmla="*/ 694226 h 694226"/>
                <a:gd name="connsiteX1" fmla="*/ 59196 w 678064"/>
                <a:gd name="connsiteY1" fmla="*/ 629651 h 694226"/>
                <a:gd name="connsiteX2" fmla="*/ 129155 w 678064"/>
                <a:gd name="connsiteY2" fmla="*/ 360591 h 694226"/>
                <a:gd name="connsiteX3" fmla="*/ 177588 w 678064"/>
                <a:gd name="connsiteY3" fmla="*/ 134581 h 694226"/>
                <a:gd name="connsiteX4" fmla="*/ 236784 w 678064"/>
                <a:gd name="connsiteY4" fmla="*/ 32338 h 694226"/>
                <a:gd name="connsiteX5" fmla="*/ 322887 w 678064"/>
                <a:gd name="connsiteY5" fmla="*/ 51 h 694226"/>
                <a:gd name="connsiteX6" fmla="*/ 430517 w 678064"/>
                <a:gd name="connsiteY6" fmla="*/ 37719 h 694226"/>
                <a:gd name="connsiteX7" fmla="*/ 559672 w 678064"/>
                <a:gd name="connsiteY7" fmla="*/ 102294 h 694226"/>
                <a:gd name="connsiteX8" fmla="*/ 645775 w 678064"/>
                <a:gd name="connsiteY8" fmla="*/ 204537 h 694226"/>
                <a:gd name="connsiteX9" fmla="*/ 678064 w 678064"/>
                <a:gd name="connsiteY9" fmla="*/ 333685 h 694226"/>
                <a:gd name="connsiteX0" fmla="*/ 0 w 678064"/>
                <a:gd name="connsiteY0" fmla="*/ 694226 h 694226"/>
                <a:gd name="connsiteX1" fmla="*/ 59196 w 678064"/>
                <a:gd name="connsiteY1" fmla="*/ 629651 h 694226"/>
                <a:gd name="connsiteX2" fmla="*/ 129155 w 678064"/>
                <a:gd name="connsiteY2" fmla="*/ 360591 h 694226"/>
                <a:gd name="connsiteX3" fmla="*/ 177588 w 678064"/>
                <a:gd name="connsiteY3" fmla="*/ 134581 h 694226"/>
                <a:gd name="connsiteX4" fmla="*/ 236784 w 678064"/>
                <a:gd name="connsiteY4" fmla="*/ 32338 h 694226"/>
                <a:gd name="connsiteX5" fmla="*/ 322887 w 678064"/>
                <a:gd name="connsiteY5" fmla="*/ 51 h 694226"/>
                <a:gd name="connsiteX6" fmla="*/ 430517 w 678064"/>
                <a:gd name="connsiteY6" fmla="*/ 37719 h 694226"/>
                <a:gd name="connsiteX7" fmla="*/ 559672 w 678064"/>
                <a:gd name="connsiteY7" fmla="*/ 102294 h 694226"/>
                <a:gd name="connsiteX8" fmla="*/ 645775 w 678064"/>
                <a:gd name="connsiteY8" fmla="*/ 204537 h 694226"/>
                <a:gd name="connsiteX9" fmla="*/ 678064 w 678064"/>
                <a:gd name="connsiteY9" fmla="*/ 231115 h 694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8064" h="694226">
                  <a:moveTo>
                    <a:pt x="0" y="694226"/>
                  </a:moveTo>
                  <a:cubicBezTo>
                    <a:pt x="18835" y="689741"/>
                    <a:pt x="37670" y="685257"/>
                    <a:pt x="59196" y="629651"/>
                  </a:cubicBezTo>
                  <a:cubicBezTo>
                    <a:pt x="80722" y="574045"/>
                    <a:pt x="109423" y="443103"/>
                    <a:pt x="129155" y="360591"/>
                  </a:cubicBezTo>
                  <a:cubicBezTo>
                    <a:pt x="148887" y="278079"/>
                    <a:pt x="159650" y="189290"/>
                    <a:pt x="177588" y="134581"/>
                  </a:cubicBezTo>
                  <a:cubicBezTo>
                    <a:pt x="195526" y="79872"/>
                    <a:pt x="212568" y="54760"/>
                    <a:pt x="236784" y="32338"/>
                  </a:cubicBezTo>
                  <a:cubicBezTo>
                    <a:pt x="261000" y="9916"/>
                    <a:pt x="290598" y="-846"/>
                    <a:pt x="322887" y="51"/>
                  </a:cubicBezTo>
                  <a:cubicBezTo>
                    <a:pt x="355176" y="948"/>
                    <a:pt x="391053" y="20678"/>
                    <a:pt x="430517" y="37719"/>
                  </a:cubicBezTo>
                  <a:cubicBezTo>
                    <a:pt x="469981" y="54760"/>
                    <a:pt x="523796" y="74491"/>
                    <a:pt x="559672" y="102294"/>
                  </a:cubicBezTo>
                  <a:cubicBezTo>
                    <a:pt x="595548" y="130097"/>
                    <a:pt x="626043" y="183067"/>
                    <a:pt x="645775" y="204537"/>
                  </a:cubicBezTo>
                  <a:cubicBezTo>
                    <a:pt x="665507" y="226007"/>
                    <a:pt x="678064" y="231115"/>
                    <a:pt x="678064" y="231115"/>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a:solidFill>
                  <a:prstClr val="black"/>
                </a:solidFill>
                <a:latin typeface="Calibri"/>
              </a:endParaRPr>
            </a:p>
          </p:txBody>
        </p:sp>
        <p:sp>
          <p:nvSpPr>
            <p:cNvPr id="225306" name="TextBox 30"/>
            <p:cNvSpPr txBox="1">
              <a:spLocks noChangeArrowheads="1"/>
            </p:cNvSpPr>
            <p:nvPr/>
          </p:nvSpPr>
          <p:spPr bwMode="auto">
            <a:xfrm>
              <a:off x="5148263" y="1771650"/>
              <a:ext cx="33813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100" b="1">
                  <a:solidFill>
                    <a:prstClr val="black"/>
                  </a:solidFill>
                  <a:cs typeface="Arial" charset="0"/>
                </a:rPr>
                <a:t>P</a:t>
              </a:r>
              <a:r>
                <a:rPr lang="en-US" sz="1100" b="1" baseline="-25000">
                  <a:solidFill>
                    <a:prstClr val="black"/>
                  </a:solidFill>
                  <a:cs typeface="Arial" charset="0"/>
                </a:rPr>
                <a:t>b</a:t>
              </a:r>
            </a:p>
          </p:txBody>
        </p:sp>
        <p:sp>
          <p:nvSpPr>
            <p:cNvPr id="225307" name="TextBox 31"/>
            <p:cNvSpPr txBox="1">
              <a:spLocks noChangeArrowheads="1"/>
            </p:cNvSpPr>
            <p:nvPr/>
          </p:nvSpPr>
          <p:spPr bwMode="auto">
            <a:xfrm>
              <a:off x="4749800" y="1550988"/>
              <a:ext cx="314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100" b="1">
                  <a:solidFill>
                    <a:prstClr val="black"/>
                  </a:solidFill>
                  <a:cs typeface="Arial" charset="0"/>
                </a:rPr>
                <a:t>P</a:t>
              </a:r>
              <a:r>
                <a:rPr lang="en-US" sz="1100" b="1" baseline="-25000">
                  <a:solidFill>
                    <a:prstClr val="black"/>
                  </a:solidFill>
                  <a:cs typeface="Arial" charset="0"/>
                </a:rPr>
                <a:t>f</a:t>
              </a:r>
            </a:p>
          </p:txBody>
        </p:sp>
      </p:grpSp>
      <p:grpSp>
        <p:nvGrpSpPr>
          <p:cNvPr id="16" name="Group 15"/>
          <p:cNvGrpSpPr/>
          <p:nvPr/>
        </p:nvGrpSpPr>
        <p:grpSpPr>
          <a:xfrm>
            <a:off x="2835649" y="4304158"/>
            <a:ext cx="1071562" cy="2032001"/>
            <a:chOff x="2835649" y="4588040"/>
            <a:chExt cx="1071562" cy="2032001"/>
          </a:xfrm>
        </p:grpSpPr>
        <p:sp>
          <p:nvSpPr>
            <p:cNvPr id="225311" name="TextBox 35"/>
            <p:cNvSpPr txBox="1">
              <a:spLocks noChangeArrowheads="1"/>
            </p:cNvSpPr>
            <p:nvPr/>
          </p:nvSpPr>
          <p:spPr bwMode="auto">
            <a:xfrm>
              <a:off x="3272678" y="6342229"/>
              <a:ext cx="5413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200" b="1" dirty="0">
                  <a:solidFill>
                    <a:prstClr val="black"/>
                  </a:solidFill>
                  <a:cs typeface="Arial" charset="0"/>
                </a:rPr>
                <a:t>Time</a:t>
              </a:r>
            </a:p>
          </p:txBody>
        </p:sp>
        <p:cxnSp>
          <p:nvCxnSpPr>
            <p:cNvPr id="33" name="Straight Connector 32"/>
            <p:cNvCxnSpPr/>
            <p:nvPr/>
          </p:nvCxnSpPr>
          <p:spPr>
            <a:xfrm>
              <a:off x="3113461" y="4588040"/>
              <a:ext cx="0" cy="1793875"/>
            </a:xfrm>
            <a:prstGeom prst="line">
              <a:avLst/>
            </a:prstGeom>
            <a:ln w="19050" cmpd="sng"/>
            <a:effectLst/>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flipH="1">
              <a:off x="3105524" y="6373978"/>
              <a:ext cx="801687" cy="0"/>
            </a:xfrm>
            <a:prstGeom prst="line">
              <a:avLst/>
            </a:prstGeom>
            <a:ln w="19050" cmpd="sng"/>
            <a:effectLst/>
          </p:spPr>
          <p:style>
            <a:lnRef idx="3">
              <a:schemeClr val="dk1"/>
            </a:lnRef>
            <a:fillRef idx="0">
              <a:schemeClr val="dk1"/>
            </a:fillRef>
            <a:effectRef idx="2">
              <a:schemeClr val="dk1"/>
            </a:effectRef>
            <a:fontRef idx="minor">
              <a:schemeClr val="tx1"/>
            </a:fontRef>
          </p:style>
        </p:cxnSp>
        <p:sp>
          <p:nvSpPr>
            <p:cNvPr id="225310" name="TextBox 34"/>
            <p:cNvSpPr txBox="1">
              <a:spLocks noChangeArrowheads="1"/>
            </p:cNvSpPr>
            <p:nvPr/>
          </p:nvSpPr>
          <p:spPr bwMode="auto">
            <a:xfrm rot="16200000">
              <a:off x="2222874" y="5396078"/>
              <a:ext cx="14859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1100" b="1" dirty="0">
                  <a:solidFill>
                    <a:prstClr val="black"/>
                  </a:solidFill>
                  <a:cs typeface="Arial" charset="0"/>
                </a:rPr>
                <a:t>Systolic wall stress</a:t>
              </a:r>
            </a:p>
          </p:txBody>
        </p:sp>
        <p:sp>
          <p:nvSpPr>
            <p:cNvPr id="37" name="Freeform 36"/>
            <p:cNvSpPr/>
            <p:nvPr/>
          </p:nvSpPr>
          <p:spPr>
            <a:xfrm>
              <a:off x="3162674" y="4886490"/>
              <a:ext cx="731837" cy="1006475"/>
            </a:xfrm>
            <a:custGeom>
              <a:avLst/>
              <a:gdLst>
                <a:gd name="connsiteX0" fmla="*/ 0 w 1630583"/>
                <a:gd name="connsiteY0" fmla="*/ 667296 h 1307658"/>
                <a:gd name="connsiteX1" fmla="*/ 113011 w 1630583"/>
                <a:gd name="connsiteY1" fmla="*/ 559672 h 1307658"/>
                <a:gd name="connsiteX2" fmla="*/ 274454 w 1630583"/>
                <a:gd name="connsiteY2" fmla="*/ 156082 h 1307658"/>
                <a:gd name="connsiteX3" fmla="*/ 355176 w 1630583"/>
                <a:gd name="connsiteY3" fmla="*/ 16171 h 1307658"/>
                <a:gd name="connsiteX4" fmla="*/ 435898 w 1630583"/>
                <a:gd name="connsiteY4" fmla="*/ 16171 h 1307658"/>
                <a:gd name="connsiteX5" fmla="*/ 516620 w 1630583"/>
                <a:gd name="connsiteY5" fmla="*/ 134557 h 1307658"/>
                <a:gd name="connsiteX6" fmla="*/ 688827 w 1630583"/>
                <a:gd name="connsiteY6" fmla="*/ 505860 h 1307658"/>
                <a:gd name="connsiteX7" fmla="*/ 1017096 w 1630583"/>
                <a:gd name="connsiteY7" fmla="*/ 920212 h 1307658"/>
                <a:gd name="connsiteX8" fmla="*/ 1270025 w 1630583"/>
                <a:gd name="connsiteY8" fmla="*/ 1038598 h 1307658"/>
                <a:gd name="connsiteX9" fmla="*/ 1383036 w 1630583"/>
                <a:gd name="connsiteY9" fmla="*/ 1092410 h 1307658"/>
                <a:gd name="connsiteX10" fmla="*/ 1517572 w 1630583"/>
                <a:gd name="connsiteY10" fmla="*/ 1243084 h 1307658"/>
                <a:gd name="connsiteX11" fmla="*/ 1630583 w 1630583"/>
                <a:gd name="connsiteY11" fmla="*/ 1307658 h 1307658"/>
                <a:gd name="connsiteX0" fmla="*/ 0 w 1630583"/>
                <a:gd name="connsiteY0" fmla="*/ 668029 h 1308391"/>
                <a:gd name="connsiteX1" fmla="*/ 113011 w 1630583"/>
                <a:gd name="connsiteY1" fmla="*/ 560405 h 1308391"/>
                <a:gd name="connsiteX2" fmla="*/ 274454 w 1630583"/>
                <a:gd name="connsiteY2" fmla="*/ 156815 h 1308391"/>
                <a:gd name="connsiteX3" fmla="*/ 355176 w 1630583"/>
                <a:gd name="connsiteY3" fmla="*/ 16904 h 1308391"/>
                <a:gd name="connsiteX4" fmla="*/ 435898 w 1630583"/>
                <a:gd name="connsiteY4" fmla="*/ 16904 h 1308391"/>
                <a:gd name="connsiteX5" fmla="*/ 567820 w 1630583"/>
                <a:gd name="connsiteY5" fmla="*/ 147385 h 1308391"/>
                <a:gd name="connsiteX6" fmla="*/ 688827 w 1630583"/>
                <a:gd name="connsiteY6" fmla="*/ 506593 h 1308391"/>
                <a:gd name="connsiteX7" fmla="*/ 1017096 w 1630583"/>
                <a:gd name="connsiteY7" fmla="*/ 920945 h 1308391"/>
                <a:gd name="connsiteX8" fmla="*/ 1270025 w 1630583"/>
                <a:gd name="connsiteY8" fmla="*/ 1039331 h 1308391"/>
                <a:gd name="connsiteX9" fmla="*/ 1383036 w 1630583"/>
                <a:gd name="connsiteY9" fmla="*/ 1093143 h 1308391"/>
                <a:gd name="connsiteX10" fmla="*/ 1517572 w 1630583"/>
                <a:gd name="connsiteY10" fmla="*/ 1243817 h 1308391"/>
                <a:gd name="connsiteX11" fmla="*/ 1630583 w 1630583"/>
                <a:gd name="connsiteY11" fmla="*/ 1308391 h 1308391"/>
                <a:gd name="connsiteX0" fmla="*/ 0 w 1630583"/>
                <a:gd name="connsiteY0" fmla="*/ 668029 h 1308391"/>
                <a:gd name="connsiteX1" fmla="*/ 113011 w 1630583"/>
                <a:gd name="connsiteY1" fmla="*/ 560405 h 1308391"/>
                <a:gd name="connsiteX2" fmla="*/ 274454 w 1630583"/>
                <a:gd name="connsiteY2" fmla="*/ 156815 h 1308391"/>
                <a:gd name="connsiteX3" fmla="*/ 355176 w 1630583"/>
                <a:gd name="connsiteY3" fmla="*/ 16904 h 1308391"/>
                <a:gd name="connsiteX4" fmla="*/ 435898 w 1630583"/>
                <a:gd name="connsiteY4" fmla="*/ 16904 h 1308391"/>
                <a:gd name="connsiteX5" fmla="*/ 567820 w 1630583"/>
                <a:gd name="connsiteY5" fmla="*/ 147385 h 1308391"/>
                <a:gd name="connsiteX6" fmla="*/ 985791 w 1630583"/>
                <a:gd name="connsiteY6" fmla="*/ 494498 h 1308391"/>
                <a:gd name="connsiteX7" fmla="*/ 1017096 w 1630583"/>
                <a:gd name="connsiteY7" fmla="*/ 920945 h 1308391"/>
                <a:gd name="connsiteX8" fmla="*/ 1270025 w 1630583"/>
                <a:gd name="connsiteY8" fmla="*/ 1039331 h 1308391"/>
                <a:gd name="connsiteX9" fmla="*/ 1383036 w 1630583"/>
                <a:gd name="connsiteY9" fmla="*/ 1093143 h 1308391"/>
                <a:gd name="connsiteX10" fmla="*/ 1517572 w 1630583"/>
                <a:gd name="connsiteY10" fmla="*/ 1243817 h 1308391"/>
                <a:gd name="connsiteX11" fmla="*/ 1630583 w 1630583"/>
                <a:gd name="connsiteY11" fmla="*/ 1308391 h 1308391"/>
                <a:gd name="connsiteX0" fmla="*/ 0 w 1630583"/>
                <a:gd name="connsiteY0" fmla="*/ 668029 h 1308391"/>
                <a:gd name="connsiteX1" fmla="*/ 113011 w 1630583"/>
                <a:gd name="connsiteY1" fmla="*/ 560405 h 1308391"/>
                <a:gd name="connsiteX2" fmla="*/ 274454 w 1630583"/>
                <a:gd name="connsiteY2" fmla="*/ 156815 h 1308391"/>
                <a:gd name="connsiteX3" fmla="*/ 355176 w 1630583"/>
                <a:gd name="connsiteY3" fmla="*/ 16904 h 1308391"/>
                <a:gd name="connsiteX4" fmla="*/ 435898 w 1630583"/>
                <a:gd name="connsiteY4" fmla="*/ 16904 h 1308391"/>
                <a:gd name="connsiteX5" fmla="*/ 567820 w 1630583"/>
                <a:gd name="connsiteY5" fmla="*/ 147385 h 1308391"/>
                <a:gd name="connsiteX6" fmla="*/ 985791 w 1630583"/>
                <a:gd name="connsiteY6" fmla="*/ 494498 h 1308391"/>
                <a:gd name="connsiteX7" fmla="*/ 1242378 w 1630583"/>
                <a:gd name="connsiteY7" fmla="*/ 920945 h 1308391"/>
                <a:gd name="connsiteX8" fmla="*/ 1270025 w 1630583"/>
                <a:gd name="connsiteY8" fmla="*/ 1039331 h 1308391"/>
                <a:gd name="connsiteX9" fmla="*/ 1383036 w 1630583"/>
                <a:gd name="connsiteY9" fmla="*/ 1093143 h 1308391"/>
                <a:gd name="connsiteX10" fmla="*/ 1517572 w 1630583"/>
                <a:gd name="connsiteY10" fmla="*/ 1243817 h 1308391"/>
                <a:gd name="connsiteX11" fmla="*/ 1630583 w 1630583"/>
                <a:gd name="connsiteY11" fmla="*/ 1308391 h 1308391"/>
                <a:gd name="connsiteX0" fmla="*/ 0 w 1630583"/>
                <a:gd name="connsiteY0" fmla="*/ 668029 h 1308391"/>
                <a:gd name="connsiteX1" fmla="*/ 113011 w 1630583"/>
                <a:gd name="connsiteY1" fmla="*/ 560405 h 1308391"/>
                <a:gd name="connsiteX2" fmla="*/ 274454 w 1630583"/>
                <a:gd name="connsiteY2" fmla="*/ 156815 h 1308391"/>
                <a:gd name="connsiteX3" fmla="*/ 355176 w 1630583"/>
                <a:gd name="connsiteY3" fmla="*/ 16904 h 1308391"/>
                <a:gd name="connsiteX4" fmla="*/ 435898 w 1630583"/>
                <a:gd name="connsiteY4" fmla="*/ 16904 h 1308391"/>
                <a:gd name="connsiteX5" fmla="*/ 834064 w 1630583"/>
                <a:gd name="connsiteY5" fmla="*/ 147385 h 1308391"/>
                <a:gd name="connsiteX6" fmla="*/ 985791 w 1630583"/>
                <a:gd name="connsiteY6" fmla="*/ 494498 h 1308391"/>
                <a:gd name="connsiteX7" fmla="*/ 1242378 w 1630583"/>
                <a:gd name="connsiteY7" fmla="*/ 920945 h 1308391"/>
                <a:gd name="connsiteX8" fmla="*/ 1270025 w 1630583"/>
                <a:gd name="connsiteY8" fmla="*/ 1039331 h 1308391"/>
                <a:gd name="connsiteX9" fmla="*/ 1383036 w 1630583"/>
                <a:gd name="connsiteY9" fmla="*/ 1093143 h 1308391"/>
                <a:gd name="connsiteX10" fmla="*/ 1517572 w 1630583"/>
                <a:gd name="connsiteY10" fmla="*/ 1243817 h 1308391"/>
                <a:gd name="connsiteX11" fmla="*/ 1630583 w 1630583"/>
                <a:gd name="connsiteY11" fmla="*/ 1308391 h 1308391"/>
                <a:gd name="connsiteX0" fmla="*/ 0 w 1630583"/>
                <a:gd name="connsiteY0" fmla="*/ 671610 h 1311972"/>
                <a:gd name="connsiteX1" fmla="*/ 113011 w 1630583"/>
                <a:gd name="connsiteY1" fmla="*/ 563986 h 1311972"/>
                <a:gd name="connsiteX2" fmla="*/ 274454 w 1630583"/>
                <a:gd name="connsiteY2" fmla="*/ 160396 h 1311972"/>
                <a:gd name="connsiteX3" fmla="*/ 355176 w 1630583"/>
                <a:gd name="connsiteY3" fmla="*/ 20485 h 1311972"/>
                <a:gd name="connsiteX4" fmla="*/ 671422 w 1630583"/>
                <a:gd name="connsiteY4" fmla="*/ 14437 h 1311972"/>
                <a:gd name="connsiteX5" fmla="*/ 834064 w 1630583"/>
                <a:gd name="connsiteY5" fmla="*/ 150966 h 1311972"/>
                <a:gd name="connsiteX6" fmla="*/ 985791 w 1630583"/>
                <a:gd name="connsiteY6" fmla="*/ 498079 h 1311972"/>
                <a:gd name="connsiteX7" fmla="*/ 1242378 w 1630583"/>
                <a:gd name="connsiteY7" fmla="*/ 924526 h 1311972"/>
                <a:gd name="connsiteX8" fmla="*/ 1270025 w 1630583"/>
                <a:gd name="connsiteY8" fmla="*/ 1042912 h 1311972"/>
                <a:gd name="connsiteX9" fmla="*/ 1383036 w 1630583"/>
                <a:gd name="connsiteY9" fmla="*/ 1096724 h 1311972"/>
                <a:gd name="connsiteX10" fmla="*/ 1517572 w 1630583"/>
                <a:gd name="connsiteY10" fmla="*/ 1247398 h 1311972"/>
                <a:gd name="connsiteX11" fmla="*/ 1630583 w 1630583"/>
                <a:gd name="connsiteY11" fmla="*/ 1311972 h 1311972"/>
                <a:gd name="connsiteX0" fmla="*/ 0 w 1630583"/>
                <a:gd name="connsiteY0" fmla="*/ 667512 h 1307874"/>
                <a:gd name="connsiteX1" fmla="*/ 113011 w 1630583"/>
                <a:gd name="connsiteY1" fmla="*/ 559888 h 1307874"/>
                <a:gd name="connsiteX2" fmla="*/ 274454 w 1630583"/>
                <a:gd name="connsiteY2" fmla="*/ 156298 h 1307874"/>
                <a:gd name="connsiteX3" fmla="*/ 466193 w 1630583"/>
                <a:gd name="connsiteY3" fmla="*/ 70486 h 1307874"/>
                <a:gd name="connsiteX4" fmla="*/ 355176 w 1630583"/>
                <a:gd name="connsiteY4" fmla="*/ 16387 h 1307874"/>
                <a:gd name="connsiteX5" fmla="*/ 671422 w 1630583"/>
                <a:gd name="connsiteY5" fmla="*/ 10339 h 1307874"/>
                <a:gd name="connsiteX6" fmla="*/ 834064 w 1630583"/>
                <a:gd name="connsiteY6" fmla="*/ 146868 h 1307874"/>
                <a:gd name="connsiteX7" fmla="*/ 985791 w 1630583"/>
                <a:gd name="connsiteY7" fmla="*/ 493981 h 1307874"/>
                <a:gd name="connsiteX8" fmla="*/ 1242378 w 1630583"/>
                <a:gd name="connsiteY8" fmla="*/ 920428 h 1307874"/>
                <a:gd name="connsiteX9" fmla="*/ 1270025 w 1630583"/>
                <a:gd name="connsiteY9" fmla="*/ 1038814 h 1307874"/>
                <a:gd name="connsiteX10" fmla="*/ 1383036 w 1630583"/>
                <a:gd name="connsiteY10" fmla="*/ 1092626 h 1307874"/>
                <a:gd name="connsiteX11" fmla="*/ 1517572 w 1630583"/>
                <a:gd name="connsiteY11" fmla="*/ 1243300 h 1307874"/>
                <a:gd name="connsiteX12" fmla="*/ 1630583 w 1630583"/>
                <a:gd name="connsiteY12" fmla="*/ 1307874 h 1307874"/>
                <a:gd name="connsiteX0" fmla="*/ 0 w 1630583"/>
                <a:gd name="connsiteY0" fmla="*/ 667512 h 1307874"/>
                <a:gd name="connsiteX1" fmla="*/ 113011 w 1630583"/>
                <a:gd name="connsiteY1" fmla="*/ 559888 h 1307874"/>
                <a:gd name="connsiteX2" fmla="*/ 274454 w 1630583"/>
                <a:gd name="connsiteY2" fmla="*/ 156298 h 1307874"/>
                <a:gd name="connsiteX3" fmla="*/ 466193 w 1630583"/>
                <a:gd name="connsiteY3" fmla="*/ 70486 h 1307874"/>
                <a:gd name="connsiteX4" fmla="*/ 488298 w 1630583"/>
                <a:gd name="connsiteY4" fmla="*/ 16387 h 1307874"/>
                <a:gd name="connsiteX5" fmla="*/ 671422 w 1630583"/>
                <a:gd name="connsiteY5" fmla="*/ 10339 h 1307874"/>
                <a:gd name="connsiteX6" fmla="*/ 834064 w 1630583"/>
                <a:gd name="connsiteY6" fmla="*/ 146868 h 1307874"/>
                <a:gd name="connsiteX7" fmla="*/ 985791 w 1630583"/>
                <a:gd name="connsiteY7" fmla="*/ 493981 h 1307874"/>
                <a:gd name="connsiteX8" fmla="*/ 1242378 w 1630583"/>
                <a:gd name="connsiteY8" fmla="*/ 920428 h 1307874"/>
                <a:gd name="connsiteX9" fmla="*/ 1270025 w 1630583"/>
                <a:gd name="connsiteY9" fmla="*/ 1038814 h 1307874"/>
                <a:gd name="connsiteX10" fmla="*/ 1383036 w 1630583"/>
                <a:gd name="connsiteY10" fmla="*/ 1092626 h 1307874"/>
                <a:gd name="connsiteX11" fmla="*/ 1517572 w 1630583"/>
                <a:gd name="connsiteY11" fmla="*/ 1243300 h 1307874"/>
                <a:gd name="connsiteX12" fmla="*/ 1630583 w 1630583"/>
                <a:gd name="connsiteY12" fmla="*/ 1307874 h 1307874"/>
                <a:gd name="connsiteX0" fmla="*/ 0 w 1630583"/>
                <a:gd name="connsiteY0" fmla="*/ 667051 h 1307413"/>
                <a:gd name="connsiteX1" fmla="*/ 113011 w 1630583"/>
                <a:gd name="connsiteY1" fmla="*/ 559427 h 1307413"/>
                <a:gd name="connsiteX2" fmla="*/ 274454 w 1630583"/>
                <a:gd name="connsiteY2" fmla="*/ 155837 h 1307413"/>
                <a:gd name="connsiteX3" fmla="*/ 404752 w 1630583"/>
                <a:gd name="connsiteY3" fmla="*/ 57930 h 1307413"/>
                <a:gd name="connsiteX4" fmla="*/ 488298 w 1630583"/>
                <a:gd name="connsiteY4" fmla="*/ 15926 h 1307413"/>
                <a:gd name="connsiteX5" fmla="*/ 671422 w 1630583"/>
                <a:gd name="connsiteY5" fmla="*/ 9878 h 1307413"/>
                <a:gd name="connsiteX6" fmla="*/ 834064 w 1630583"/>
                <a:gd name="connsiteY6" fmla="*/ 146407 h 1307413"/>
                <a:gd name="connsiteX7" fmla="*/ 985791 w 1630583"/>
                <a:gd name="connsiteY7" fmla="*/ 493520 h 1307413"/>
                <a:gd name="connsiteX8" fmla="*/ 1242378 w 1630583"/>
                <a:gd name="connsiteY8" fmla="*/ 919967 h 1307413"/>
                <a:gd name="connsiteX9" fmla="*/ 1270025 w 1630583"/>
                <a:gd name="connsiteY9" fmla="*/ 1038353 h 1307413"/>
                <a:gd name="connsiteX10" fmla="*/ 1383036 w 1630583"/>
                <a:gd name="connsiteY10" fmla="*/ 1092165 h 1307413"/>
                <a:gd name="connsiteX11" fmla="*/ 1517572 w 1630583"/>
                <a:gd name="connsiteY11" fmla="*/ 1242839 h 1307413"/>
                <a:gd name="connsiteX12" fmla="*/ 1630583 w 1630583"/>
                <a:gd name="connsiteY12" fmla="*/ 1307413 h 1307413"/>
                <a:gd name="connsiteX0" fmla="*/ 0 w 1630583"/>
                <a:gd name="connsiteY0" fmla="*/ 671610 h 1311972"/>
                <a:gd name="connsiteX1" fmla="*/ 113011 w 1630583"/>
                <a:gd name="connsiteY1" fmla="*/ 563986 h 1311972"/>
                <a:gd name="connsiteX2" fmla="*/ 274454 w 1630583"/>
                <a:gd name="connsiteY2" fmla="*/ 160396 h 1311972"/>
                <a:gd name="connsiteX3" fmla="*/ 488298 w 1630583"/>
                <a:gd name="connsiteY3" fmla="*/ 20485 h 1311972"/>
                <a:gd name="connsiteX4" fmla="*/ 671422 w 1630583"/>
                <a:gd name="connsiteY4" fmla="*/ 14437 h 1311972"/>
                <a:gd name="connsiteX5" fmla="*/ 834064 w 1630583"/>
                <a:gd name="connsiteY5" fmla="*/ 150966 h 1311972"/>
                <a:gd name="connsiteX6" fmla="*/ 985791 w 1630583"/>
                <a:gd name="connsiteY6" fmla="*/ 498079 h 1311972"/>
                <a:gd name="connsiteX7" fmla="*/ 1242378 w 1630583"/>
                <a:gd name="connsiteY7" fmla="*/ 924526 h 1311972"/>
                <a:gd name="connsiteX8" fmla="*/ 1270025 w 1630583"/>
                <a:gd name="connsiteY8" fmla="*/ 1042912 h 1311972"/>
                <a:gd name="connsiteX9" fmla="*/ 1383036 w 1630583"/>
                <a:gd name="connsiteY9" fmla="*/ 1096724 h 1311972"/>
                <a:gd name="connsiteX10" fmla="*/ 1517572 w 1630583"/>
                <a:gd name="connsiteY10" fmla="*/ 1247398 h 1311972"/>
                <a:gd name="connsiteX11" fmla="*/ 1630583 w 1630583"/>
                <a:gd name="connsiteY11" fmla="*/ 1311972 h 1311972"/>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834064 w 1630583"/>
                <a:gd name="connsiteY5" fmla="*/ 151304 h 1312310"/>
                <a:gd name="connsiteX6" fmla="*/ 985791 w 1630583"/>
                <a:gd name="connsiteY6" fmla="*/ 498417 h 1312310"/>
                <a:gd name="connsiteX7" fmla="*/ 1242378 w 1630583"/>
                <a:gd name="connsiteY7" fmla="*/ 924864 h 1312310"/>
                <a:gd name="connsiteX8" fmla="*/ 1270025 w 1630583"/>
                <a:gd name="connsiteY8" fmla="*/ 1043250 h 1312310"/>
                <a:gd name="connsiteX9" fmla="*/ 1383036 w 1630583"/>
                <a:gd name="connsiteY9" fmla="*/ 1097062 h 1312310"/>
                <a:gd name="connsiteX10" fmla="*/ 1517572 w 1630583"/>
                <a:gd name="connsiteY10" fmla="*/ 1247736 h 1312310"/>
                <a:gd name="connsiteX11" fmla="*/ 1630583 w 1630583"/>
                <a:gd name="connsiteY11"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834064 w 1630583"/>
                <a:gd name="connsiteY5" fmla="*/ 151304 h 1312310"/>
                <a:gd name="connsiteX6" fmla="*/ 1108674 w 1630583"/>
                <a:gd name="connsiteY6" fmla="*/ 498417 h 1312310"/>
                <a:gd name="connsiteX7" fmla="*/ 1242378 w 1630583"/>
                <a:gd name="connsiteY7" fmla="*/ 924864 h 1312310"/>
                <a:gd name="connsiteX8" fmla="*/ 1270025 w 1630583"/>
                <a:gd name="connsiteY8" fmla="*/ 1043250 h 1312310"/>
                <a:gd name="connsiteX9" fmla="*/ 1383036 w 1630583"/>
                <a:gd name="connsiteY9" fmla="*/ 1097062 h 1312310"/>
                <a:gd name="connsiteX10" fmla="*/ 1517572 w 1630583"/>
                <a:gd name="connsiteY10" fmla="*/ 1247736 h 1312310"/>
                <a:gd name="connsiteX11" fmla="*/ 1630583 w 1630583"/>
                <a:gd name="connsiteY11"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834064 w 1630583"/>
                <a:gd name="connsiteY5" fmla="*/ 151304 h 1312310"/>
                <a:gd name="connsiteX6" fmla="*/ 1108674 w 1630583"/>
                <a:gd name="connsiteY6" fmla="*/ 498417 h 1312310"/>
                <a:gd name="connsiteX7" fmla="*/ 1270025 w 1630583"/>
                <a:gd name="connsiteY7" fmla="*/ 1043250 h 1312310"/>
                <a:gd name="connsiteX8" fmla="*/ 1383036 w 1630583"/>
                <a:gd name="connsiteY8" fmla="*/ 1097062 h 1312310"/>
                <a:gd name="connsiteX9" fmla="*/ 1517572 w 1630583"/>
                <a:gd name="connsiteY9" fmla="*/ 1247736 h 1312310"/>
                <a:gd name="connsiteX10" fmla="*/ 1630583 w 1630583"/>
                <a:gd name="connsiteY10"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834064 w 1630583"/>
                <a:gd name="connsiteY5" fmla="*/ 151304 h 1312310"/>
                <a:gd name="connsiteX6" fmla="*/ 1108674 w 1630583"/>
                <a:gd name="connsiteY6" fmla="*/ 498417 h 1312310"/>
                <a:gd name="connsiteX7" fmla="*/ 1383036 w 1630583"/>
                <a:gd name="connsiteY7" fmla="*/ 1097062 h 1312310"/>
                <a:gd name="connsiteX8" fmla="*/ 1517572 w 1630583"/>
                <a:gd name="connsiteY8" fmla="*/ 1247736 h 1312310"/>
                <a:gd name="connsiteX9" fmla="*/ 1630583 w 1630583"/>
                <a:gd name="connsiteY9"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834064 w 1630583"/>
                <a:gd name="connsiteY5" fmla="*/ 151304 h 1312310"/>
                <a:gd name="connsiteX6" fmla="*/ 1077953 w 1630583"/>
                <a:gd name="connsiteY6" fmla="*/ 546798 h 1312310"/>
                <a:gd name="connsiteX7" fmla="*/ 1383036 w 1630583"/>
                <a:gd name="connsiteY7" fmla="*/ 1097062 h 1312310"/>
                <a:gd name="connsiteX8" fmla="*/ 1517572 w 1630583"/>
                <a:gd name="connsiteY8" fmla="*/ 1247736 h 1312310"/>
                <a:gd name="connsiteX9" fmla="*/ 1630583 w 1630583"/>
                <a:gd name="connsiteY9"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834064 w 1630583"/>
                <a:gd name="connsiteY5" fmla="*/ 151304 h 1312310"/>
                <a:gd name="connsiteX6" fmla="*/ 1028266 w 1630583"/>
                <a:gd name="connsiteY6" fmla="*/ 577037 h 1312310"/>
                <a:gd name="connsiteX7" fmla="*/ 1383036 w 1630583"/>
                <a:gd name="connsiteY7" fmla="*/ 1097062 h 1312310"/>
                <a:gd name="connsiteX8" fmla="*/ 1517572 w 1630583"/>
                <a:gd name="connsiteY8" fmla="*/ 1247736 h 1312310"/>
                <a:gd name="connsiteX9" fmla="*/ 1630583 w 1630583"/>
                <a:gd name="connsiteY9"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943375 w 1630583"/>
                <a:gd name="connsiteY5" fmla="*/ 151304 h 1312310"/>
                <a:gd name="connsiteX6" fmla="*/ 1028266 w 1630583"/>
                <a:gd name="connsiteY6" fmla="*/ 577037 h 1312310"/>
                <a:gd name="connsiteX7" fmla="*/ 1383036 w 1630583"/>
                <a:gd name="connsiteY7" fmla="*/ 1097062 h 1312310"/>
                <a:gd name="connsiteX8" fmla="*/ 1517572 w 1630583"/>
                <a:gd name="connsiteY8" fmla="*/ 1247736 h 1312310"/>
                <a:gd name="connsiteX9" fmla="*/ 1630583 w 1630583"/>
                <a:gd name="connsiteY9"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943375 w 1630583"/>
                <a:gd name="connsiteY5" fmla="*/ 151304 h 1312310"/>
                <a:gd name="connsiteX6" fmla="*/ 1113837 w 1630583"/>
                <a:gd name="connsiteY6" fmla="*/ 546636 h 1312310"/>
                <a:gd name="connsiteX7" fmla="*/ 1028266 w 1630583"/>
                <a:gd name="connsiteY7" fmla="*/ 577037 h 1312310"/>
                <a:gd name="connsiteX8" fmla="*/ 1383036 w 1630583"/>
                <a:gd name="connsiteY8" fmla="*/ 1097062 h 1312310"/>
                <a:gd name="connsiteX9" fmla="*/ 1517572 w 1630583"/>
                <a:gd name="connsiteY9" fmla="*/ 1247736 h 1312310"/>
                <a:gd name="connsiteX10" fmla="*/ 1630583 w 1630583"/>
                <a:gd name="connsiteY10"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943375 w 1630583"/>
                <a:gd name="connsiteY5" fmla="*/ 151304 h 1312310"/>
                <a:gd name="connsiteX6" fmla="*/ 1113837 w 1630583"/>
                <a:gd name="connsiteY6" fmla="*/ 546636 h 1312310"/>
                <a:gd name="connsiteX7" fmla="*/ 1383036 w 1630583"/>
                <a:gd name="connsiteY7" fmla="*/ 1097062 h 1312310"/>
                <a:gd name="connsiteX8" fmla="*/ 1517572 w 1630583"/>
                <a:gd name="connsiteY8" fmla="*/ 1247736 h 1312310"/>
                <a:gd name="connsiteX9" fmla="*/ 1630583 w 1630583"/>
                <a:gd name="connsiteY9" fmla="*/ 1312310 h 1312310"/>
                <a:gd name="connsiteX0" fmla="*/ 0 w 1630583"/>
                <a:gd name="connsiteY0" fmla="*/ 671948 h 1312310"/>
                <a:gd name="connsiteX1" fmla="*/ 113011 w 1630583"/>
                <a:gd name="connsiteY1" fmla="*/ 564324 h 1312310"/>
                <a:gd name="connsiteX2" fmla="*/ 376855 w 1630583"/>
                <a:gd name="connsiteY2" fmla="*/ 166782 h 1312310"/>
                <a:gd name="connsiteX3" fmla="*/ 488298 w 1630583"/>
                <a:gd name="connsiteY3" fmla="*/ 20823 h 1312310"/>
                <a:gd name="connsiteX4" fmla="*/ 671422 w 1630583"/>
                <a:gd name="connsiteY4" fmla="*/ 14775 h 1312310"/>
                <a:gd name="connsiteX5" fmla="*/ 943375 w 1630583"/>
                <a:gd name="connsiteY5" fmla="*/ 151304 h 1312310"/>
                <a:gd name="connsiteX6" fmla="*/ 905151 w 1630583"/>
                <a:gd name="connsiteY6" fmla="*/ 189827 h 1312310"/>
                <a:gd name="connsiteX7" fmla="*/ 1113837 w 1630583"/>
                <a:gd name="connsiteY7" fmla="*/ 546636 h 1312310"/>
                <a:gd name="connsiteX8" fmla="*/ 1383036 w 1630583"/>
                <a:gd name="connsiteY8" fmla="*/ 1097062 h 1312310"/>
                <a:gd name="connsiteX9" fmla="*/ 1517572 w 1630583"/>
                <a:gd name="connsiteY9" fmla="*/ 1247736 h 1312310"/>
                <a:gd name="connsiteX10" fmla="*/ 1630583 w 1630583"/>
                <a:gd name="connsiteY10" fmla="*/ 1312310 h 1312310"/>
                <a:gd name="connsiteX0" fmla="*/ 0 w 1630583"/>
                <a:gd name="connsiteY0" fmla="*/ 674596 h 1314958"/>
                <a:gd name="connsiteX1" fmla="*/ 113011 w 1630583"/>
                <a:gd name="connsiteY1" fmla="*/ 566972 h 1314958"/>
                <a:gd name="connsiteX2" fmla="*/ 376855 w 1630583"/>
                <a:gd name="connsiteY2" fmla="*/ 169430 h 1314958"/>
                <a:gd name="connsiteX3" fmla="*/ 488298 w 1630583"/>
                <a:gd name="connsiteY3" fmla="*/ 23471 h 1314958"/>
                <a:gd name="connsiteX4" fmla="*/ 671422 w 1630583"/>
                <a:gd name="connsiteY4" fmla="*/ 17423 h 1314958"/>
                <a:gd name="connsiteX5" fmla="*/ 905151 w 1630583"/>
                <a:gd name="connsiteY5" fmla="*/ 192475 h 1314958"/>
                <a:gd name="connsiteX6" fmla="*/ 1113837 w 1630583"/>
                <a:gd name="connsiteY6" fmla="*/ 549284 h 1314958"/>
                <a:gd name="connsiteX7" fmla="*/ 1383036 w 1630583"/>
                <a:gd name="connsiteY7" fmla="*/ 1099710 h 1314958"/>
                <a:gd name="connsiteX8" fmla="*/ 1517572 w 1630583"/>
                <a:gd name="connsiteY8" fmla="*/ 1250384 h 1314958"/>
                <a:gd name="connsiteX9" fmla="*/ 1630583 w 1630583"/>
                <a:gd name="connsiteY9" fmla="*/ 1314958 h 1314958"/>
                <a:gd name="connsiteX0" fmla="*/ 0 w 1630583"/>
                <a:gd name="connsiteY0" fmla="*/ 671969 h 1312331"/>
                <a:gd name="connsiteX1" fmla="*/ 113011 w 1630583"/>
                <a:gd name="connsiteY1" fmla="*/ 564345 h 1312331"/>
                <a:gd name="connsiteX2" fmla="*/ 376855 w 1630583"/>
                <a:gd name="connsiteY2" fmla="*/ 166803 h 1312331"/>
                <a:gd name="connsiteX3" fmla="*/ 547924 w 1630583"/>
                <a:gd name="connsiteY3" fmla="*/ 26891 h 1312331"/>
                <a:gd name="connsiteX4" fmla="*/ 671422 w 1630583"/>
                <a:gd name="connsiteY4" fmla="*/ 14796 h 1312331"/>
                <a:gd name="connsiteX5" fmla="*/ 905151 w 1630583"/>
                <a:gd name="connsiteY5" fmla="*/ 189848 h 1312331"/>
                <a:gd name="connsiteX6" fmla="*/ 1113837 w 1630583"/>
                <a:gd name="connsiteY6" fmla="*/ 546657 h 1312331"/>
                <a:gd name="connsiteX7" fmla="*/ 1383036 w 1630583"/>
                <a:gd name="connsiteY7" fmla="*/ 1097083 h 1312331"/>
                <a:gd name="connsiteX8" fmla="*/ 1517572 w 1630583"/>
                <a:gd name="connsiteY8" fmla="*/ 1247757 h 1312331"/>
                <a:gd name="connsiteX9" fmla="*/ 1630583 w 1630583"/>
                <a:gd name="connsiteY9" fmla="*/ 1312331 h 1312331"/>
                <a:gd name="connsiteX0" fmla="*/ 0 w 1630583"/>
                <a:gd name="connsiteY0" fmla="*/ 671968 h 1312330"/>
                <a:gd name="connsiteX1" fmla="*/ 113011 w 1630583"/>
                <a:gd name="connsiteY1" fmla="*/ 564344 h 1312330"/>
                <a:gd name="connsiteX2" fmla="*/ 376855 w 1630583"/>
                <a:gd name="connsiteY2" fmla="*/ 166802 h 1312330"/>
                <a:gd name="connsiteX3" fmla="*/ 547924 w 1630583"/>
                <a:gd name="connsiteY3" fmla="*/ 26890 h 1312330"/>
                <a:gd name="connsiteX4" fmla="*/ 810546 w 1630583"/>
                <a:gd name="connsiteY4" fmla="*/ 14795 h 1312330"/>
                <a:gd name="connsiteX5" fmla="*/ 905151 w 1630583"/>
                <a:gd name="connsiteY5" fmla="*/ 189847 h 1312330"/>
                <a:gd name="connsiteX6" fmla="*/ 1113837 w 1630583"/>
                <a:gd name="connsiteY6" fmla="*/ 546656 h 1312330"/>
                <a:gd name="connsiteX7" fmla="*/ 1383036 w 1630583"/>
                <a:gd name="connsiteY7" fmla="*/ 1097082 h 1312330"/>
                <a:gd name="connsiteX8" fmla="*/ 1517572 w 1630583"/>
                <a:gd name="connsiteY8" fmla="*/ 1247756 h 1312330"/>
                <a:gd name="connsiteX9" fmla="*/ 1630583 w 1630583"/>
                <a:gd name="connsiteY9" fmla="*/ 1312330 h 1312330"/>
                <a:gd name="connsiteX0" fmla="*/ 0 w 1630583"/>
                <a:gd name="connsiteY0" fmla="*/ 669772 h 1310134"/>
                <a:gd name="connsiteX1" fmla="*/ 113011 w 1630583"/>
                <a:gd name="connsiteY1" fmla="*/ 562148 h 1310134"/>
                <a:gd name="connsiteX2" fmla="*/ 376855 w 1630583"/>
                <a:gd name="connsiteY2" fmla="*/ 164606 h 1310134"/>
                <a:gd name="connsiteX3" fmla="*/ 547924 w 1630583"/>
                <a:gd name="connsiteY3" fmla="*/ 24694 h 1310134"/>
                <a:gd name="connsiteX4" fmla="*/ 810546 w 1630583"/>
                <a:gd name="connsiteY4" fmla="*/ 12599 h 1310134"/>
                <a:gd name="connsiteX5" fmla="*/ 954838 w 1630583"/>
                <a:gd name="connsiteY5" fmla="*/ 157412 h 1310134"/>
                <a:gd name="connsiteX6" fmla="*/ 905151 w 1630583"/>
                <a:gd name="connsiteY6" fmla="*/ 187651 h 1310134"/>
                <a:gd name="connsiteX7" fmla="*/ 1113837 w 1630583"/>
                <a:gd name="connsiteY7" fmla="*/ 544460 h 1310134"/>
                <a:gd name="connsiteX8" fmla="*/ 1383036 w 1630583"/>
                <a:gd name="connsiteY8" fmla="*/ 1094886 h 1310134"/>
                <a:gd name="connsiteX9" fmla="*/ 1517572 w 1630583"/>
                <a:gd name="connsiteY9" fmla="*/ 1245560 h 1310134"/>
                <a:gd name="connsiteX10" fmla="*/ 1630583 w 1630583"/>
                <a:gd name="connsiteY10" fmla="*/ 1310134 h 1310134"/>
                <a:gd name="connsiteX0" fmla="*/ 0 w 1630583"/>
                <a:gd name="connsiteY0" fmla="*/ 669772 h 1310134"/>
                <a:gd name="connsiteX1" fmla="*/ 113011 w 1630583"/>
                <a:gd name="connsiteY1" fmla="*/ 562148 h 1310134"/>
                <a:gd name="connsiteX2" fmla="*/ 376855 w 1630583"/>
                <a:gd name="connsiteY2" fmla="*/ 164606 h 1310134"/>
                <a:gd name="connsiteX3" fmla="*/ 547924 w 1630583"/>
                <a:gd name="connsiteY3" fmla="*/ 24694 h 1310134"/>
                <a:gd name="connsiteX4" fmla="*/ 810546 w 1630583"/>
                <a:gd name="connsiteY4" fmla="*/ 12599 h 1310134"/>
                <a:gd name="connsiteX5" fmla="*/ 954838 w 1630583"/>
                <a:gd name="connsiteY5" fmla="*/ 157412 h 1310134"/>
                <a:gd name="connsiteX6" fmla="*/ 1113837 w 1630583"/>
                <a:gd name="connsiteY6" fmla="*/ 544460 h 1310134"/>
                <a:gd name="connsiteX7" fmla="*/ 1383036 w 1630583"/>
                <a:gd name="connsiteY7" fmla="*/ 1094886 h 1310134"/>
                <a:gd name="connsiteX8" fmla="*/ 1517572 w 1630583"/>
                <a:gd name="connsiteY8" fmla="*/ 1245560 h 1310134"/>
                <a:gd name="connsiteX9" fmla="*/ 1630583 w 1630583"/>
                <a:gd name="connsiteY9" fmla="*/ 1310134 h 1310134"/>
                <a:gd name="connsiteX0" fmla="*/ 0 w 1630583"/>
                <a:gd name="connsiteY0" fmla="*/ 669772 h 1310134"/>
                <a:gd name="connsiteX1" fmla="*/ 113011 w 1630583"/>
                <a:gd name="connsiteY1" fmla="*/ 562148 h 1310134"/>
                <a:gd name="connsiteX2" fmla="*/ 376855 w 1630583"/>
                <a:gd name="connsiteY2" fmla="*/ 164606 h 1310134"/>
                <a:gd name="connsiteX3" fmla="*/ 547924 w 1630583"/>
                <a:gd name="connsiteY3" fmla="*/ 24694 h 1310134"/>
                <a:gd name="connsiteX4" fmla="*/ 810546 w 1630583"/>
                <a:gd name="connsiteY4" fmla="*/ 12599 h 1310134"/>
                <a:gd name="connsiteX5" fmla="*/ 954838 w 1630583"/>
                <a:gd name="connsiteY5" fmla="*/ 157412 h 1310134"/>
                <a:gd name="connsiteX6" fmla="*/ 1113837 w 1630583"/>
                <a:gd name="connsiteY6" fmla="*/ 544460 h 1310134"/>
                <a:gd name="connsiteX7" fmla="*/ 1383036 w 1630583"/>
                <a:gd name="connsiteY7" fmla="*/ 1094886 h 1310134"/>
                <a:gd name="connsiteX8" fmla="*/ 1630583 w 1630583"/>
                <a:gd name="connsiteY8" fmla="*/ 1310134 h 1310134"/>
                <a:gd name="connsiteX0" fmla="*/ 0 w 1630583"/>
                <a:gd name="connsiteY0" fmla="*/ 669772 h 1310134"/>
                <a:gd name="connsiteX1" fmla="*/ 113011 w 1630583"/>
                <a:gd name="connsiteY1" fmla="*/ 562148 h 1310134"/>
                <a:gd name="connsiteX2" fmla="*/ 376855 w 1630583"/>
                <a:gd name="connsiteY2" fmla="*/ 164606 h 1310134"/>
                <a:gd name="connsiteX3" fmla="*/ 547924 w 1630583"/>
                <a:gd name="connsiteY3" fmla="*/ 24694 h 1310134"/>
                <a:gd name="connsiteX4" fmla="*/ 810546 w 1630583"/>
                <a:gd name="connsiteY4" fmla="*/ 12599 h 1310134"/>
                <a:gd name="connsiteX5" fmla="*/ 954838 w 1630583"/>
                <a:gd name="connsiteY5" fmla="*/ 157412 h 1310134"/>
                <a:gd name="connsiteX6" fmla="*/ 1113837 w 1630583"/>
                <a:gd name="connsiteY6" fmla="*/ 544460 h 1310134"/>
                <a:gd name="connsiteX7" fmla="*/ 1344239 w 1630583"/>
                <a:gd name="connsiteY7" fmla="*/ 925553 h 1310134"/>
                <a:gd name="connsiteX8" fmla="*/ 1630583 w 1630583"/>
                <a:gd name="connsiteY8" fmla="*/ 1310134 h 1310134"/>
                <a:gd name="connsiteX0" fmla="*/ 0 w 1604719"/>
                <a:gd name="connsiteY0" fmla="*/ 669772 h 1134753"/>
                <a:gd name="connsiteX1" fmla="*/ 113011 w 1604719"/>
                <a:gd name="connsiteY1" fmla="*/ 562148 h 1134753"/>
                <a:gd name="connsiteX2" fmla="*/ 376855 w 1604719"/>
                <a:gd name="connsiteY2" fmla="*/ 164606 h 1134753"/>
                <a:gd name="connsiteX3" fmla="*/ 547924 w 1604719"/>
                <a:gd name="connsiteY3" fmla="*/ 24694 h 1134753"/>
                <a:gd name="connsiteX4" fmla="*/ 810546 w 1604719"/>
                <a:gd name="connsiteY4" fmla="*/ 12599 h 1134753"/>
                <a:gd name="connsiteX5" fmla="*/ 954838 w 1604719"/>
                <a:gd name="connsiteY5" fmla="*/ 157412 h 1134753"/>
                <a:gd name="connsiteX6" fmla="*/ 1113837 w 1604719"/>
                <a:gd name="connsiteY6" fmla="*/ 544460 h 1134753"/>
                <a:gd name="connsiteX7" fmla="*/ 1344239 w 1604719"/>
                <a:gd name="connsiteY7" fmla="*/ 925553 h 1134753"/>
                <a:gd name="connsiteX8" fmla="*/ 1604719 w 1604719"/>
                <a:gd name="connsiteY8" fmla="*/ 1134753 h 1134753"/>
                <a:gd name="connsiteX0" fmla="*/ 0 w 1565921"/>
                <a:gd name="connsiteY0" fmla="*/ 669772 h 1001706"/>
                <a:gd name="connsiteX1" fmla="*/ 113011 w 1565921"/>
                <a:gd name="connsiteY1" fmla="*/ 562148 h 1001706"/>
                <a:gd name="connsiteX2" fmla="*/ 376855 w 1565921"/>
                <a:gd name="connsiteY2" fmla="*/ 164606 h 1001706"/>
                <a:gd name="connsiteX3" fmla="*/ 547924 w 1565921"/>
                <a:gd name="connsiteY3" fmla="*/ 24694 h 1001706"/>
                <a:gd name="connsiteX4" fmla="*/ 810546 w 1565921"/>
                <a:gd name="connsiteY4" fmla="*/ 12599 h 1001706"/>
                <a:gd name="connsiteX5" fmla="*/ 954838 w 1565921"/>
                <a:gd name="connsiteY5" fmla="*/ 157412 h 1001706"/>
                <a:gd name="connsiteX6" fmla="*/ 1113837 w 1565921"/>
                <a:gd name="connsiteY6" fmla="*/ 544460 h 1001706"/>
                <a:gd name="connsiteX7" fmla="*/ 1344239 w 1565921"/>
                <a:gd name="connsiteY7" fmla="*/ 925553 h 1001706"/>
                <a:gd name="connsiteX8" fmla="*/ 1565921 w 1565921"/>
                <a:gd name="connsiteY8" fmla="*/ 1001706 h 1001706"/>
                <a:gd name="connsiteX0" fmla="*/ 0 w 1565921"/>
                <a:gd name="connsiteY0" fmla="*/ 669772 h 1001706"/>
                <a:gd name="connsiteX1" fmla="*/ 113011 w 1565921"/>
                <a:gd name="connsiteY1" fmla="*/ 562148 h 1001706"/>
                <a:gd name="connsiteX2" fmla="*/ 376855 w 1565921"/>
                <a:gd name="connsiteY2" fmla="*/ 164606 h 1001706"/>
                <a:gd name="connsiteX3" fmla="*/ 547924 w 1565921"/>
                <a:gd name="connsiteY3" fmla="*/ 24694 h 1001706"/>
                <a:gd name="connsiteX4" fmla="*/ 810546 w 1565921"/>
                <a:gd name="connsiteY4" fmla="*/ 12599 h 1001706"/>
                <a:gd name="connsiteX5" fmla="*/ 954838 w 1565921"/>
                <a:gd name="connsiteY5" fmla="*/ 157412 h 1001706"/>
                <a:gd name="connsiteX6" fmla="*/ 1113837 w 1565921"/>
                <a:gd name="connsiteY6" fmla="*/ 544460 h 1001706"/>
                <a:gd name="connsiteX7" fmla="*/ 1292510 w 1565921"/>
                <a:gd name="connsiteY7" fmla="*/ 792505 h 1001706"/>
                <a:gd name="connsiteX8" fmla="*/ 1565921 w 1565921"/>
                <a:gd name="connsiteY8" fmla="*/ 1001706 h 1001706"/>
                <a:gd name="connsiteX0" fmla="*/ 0 w 1565921"/>
                <a:gd name="connsiteY0" fmla="*/ 790725 h 1001706"/>
                <a:gd name="connsiteX1" fmla="*/ 113011 w 1565921"/>
                <a:gd name="connsiteY1" fmla="*/ 562148 h 1001706"/>
                <a:gd name="connsiteX2" fmla="*/ 376855 w 1565921"/>
                <a:gd name="connsiteY2" fmla="*/ 164606 h 1001706"/>
                <a:gd name="connsiteX3" fmla="*/ 547924 w 1565921"/>
                <a:gd name="connsiteY3" fmla="*/ 24694 h 1001706"/>
                <a:gd name="connsiteX4" fmla="*/ 810546 w 1565921"/>
                <a:gd name="connsiteY4" fmla="*/ 12599 h 1001706"/>
                <a:gd name="connsiteX5" fmla="*/ 954838 w 1565921"/>
                <a:gd name="connsiteY5" fmla="*/ 157412 h 1001706"/>
                <a:gd name="connsiteX6" fmla="*/ 1113837 w 1565921"/>
                <a:gd name="connsiteY6" fmla="*/ 544460 h 1001706"/>
                <a:gd name="connsiteX7" fmla="*/ 1292510 w 1565921"/>
                <a:gd name="connsiteY7" fmla="*/ 792505 h 1001706"/>
                <a:gd name="connsiteX8" fmla="*/ 1565921 w 1565921"/>
                <a:gd name="connsiteY8" fmla="*/ 1001706 h 1001706"/>
                <a:gd name="connsiteX0" fmla="*/ 0 w 1565921"/>
                <a:gd name="connsiteY0" fmla="*/ 790725 h 1001706"/>
                <a:gd name="connsiteX1" fmla="*/ 242335 w 1565921"/>
                <a:gd name="connsiteY1" fmla="*/ 562148 h 1001706"/>
                <a:gd name="connsiteX2" fmla="*/ 376855 w 1565921"/>
                <a:gd name="connsiteY2" fmla="*/ 164606 h 1001706"/>
                <a:gd name="connsiteX3" fmla="*/ 547924 w 1565921"/>
                <a:gd name="connsiteY3" fmla="*/ 24694 h 1001706"/>
                <a:gd name="connsiteX4" fmla="*/ 810546 w 1565921"/>
                <a:gd name="connsiteY4" fmla="*/ 12599 h 1001706"/>
                <a:gd name="connsiteX5" fmla="*/ 954838 w 1565921"/>
                <a:gd name="connsiteY5" fmla="*/ 157412 h 1001706"/>
                <a:gd name="connsiteX6" fmla="*/ 1113837 w 1565921"/>
                <a:gd name="connsiteY6" fmla="*/ 544460 h 1001706"/>
                <a:gd name="connsiteX7" fmla="*/ 1292510 w 1565921"/>
                <a:gd name="connsiteY7" fmla="*/ 792505 h 1001706"/>
                <a:gd name="connsiteX8" fmla="*/ 1565921 w 1565921"/>
                <a:gd name="connsiteY8" fmla="*/ 1001706 h 1001706"/>
                <a:gd name="connsiteX0" fmla="*/ 0 w 1565921"/>
                <a:gd name="connsiteY0" fmla="*/ 791162 h 1002143"/>
                <a:gd name="connsiteX1" fmla="*/ 242335 w 1565921"/>
                <a:gd name="connsiteY1" fmla="*/ 562585 h 1002143"/>
                <a:gd name="connsiteX2" fmla="*/ 593337 w 1565921"/>
                <a:gd name="connsiteY2" fmla="*/ 174246 h 1002143"/>
                <a:gd name="connsiteX3" fmla="*/ 547924 w 1565921"/>
                <a:gd name="connsiteY3" fmla="*/ 25131 h 1002143"/>
                <a:gd name="connsiteX4" fmla="*/ 810546 w 1565921"/>
                <a:gd name="connsiteY4" fmla="*/ 13036 h 1002143"/>
                <a:gd name="connsiteX5" fmla="*/ 954838 w 1565921"/>
                <a:gd name="connsiteY5" fmla="*/ 157849 h 1002143"/>
                <a:gd name="connsiteX6" fmla="*/ 1113837 w 1565921"/>
                <a:gd name="connsiteY6" fmla="*/ 544897 h 1002143"/>
                <a:gd name="connsiteX7" fmla="*/ 1292510 w 1565921"/>
                <a:gd name="connsiteY7" fmla="*/ 792942 h 1002143"/>
                <a:gd name="connsiteX8" fmla="*/ 1565921 w 1565921"/>
                <a:gd name="connsiteY8" fmla="*/ 1002143 h 1002143"/>
                <a:gd name="connsiteX0" fmla="*/ 0 w 1565921"/>
                <a:gd name="connsiteY0" fmla="*/ 778218 h 989199"/>
                <a:gd name="connsiteX1" fmla="*/ 242335 w 1565921"/>
                <a:gd name="connsiteY1" fmla="*/ 549641 h 989199"/>
                <a:gd name="connsiteX2" fmla="*/ 593337 w 1565921"/>
                <a:gd name="connsiteY2" fmla="*/ 161302 h 989199"/>
                <a:gd name="connsiteX3" fmla="*/ 810546 w 1565921"/>
                <a:gd name="connsiteY3" fmla="*/ 92 h 989199"/>
                <a:gd name="connsiteX4" fmla="*/ 954838 w 1565921"/>
                <a:gd name="connsiteY4" fmla="*/ 144905 h 989199"/>
                <a:gd name="connsiteX5" fmla="*/ 1113837 w 1565921"/>
                <a:gd name="connsiteY5" fmla="*/ 531953 h 989199"/>
                <a:gd name="connsiteX6" fmla="*/ 1292510 w 1565921"/>
                <a:gd name="connsiteY6" fmla="*/ 779998 h 989199"/>
                <a:gd name="connsiteX7" fmla="*/ 1565921 w 1565921"/>
                <a:gd name="connsiteY7" fmla="*/ 989199 h 989199"/>
                <a:gd name="connsiteX0" fmla="*/ 0 w 1565921"/>
                <a:gd name="connsiteY0" fmla="*/ 778142 h 989123"/>
                <a:gd name="connsiteX1" fmla="*/ 242335 w 1565921"/>
                <a:gd name="connsiteY1" fmla="*/ 549565 h 989123"/>
                <a:gd name="connsiteX2" fmla="*/ 593337 w 1565921"/>
                <a:gd name="connsiteY2" fmla="*/ 161226 h 989123"/>
                <a:gd name="connsiteX3" fmla="*/ 810546 w 1565921"/>
                <a:gd name="connsiteY3" fmla="*/ 16 h 989123"/>
                <a:gd name="connsiteX4" fmla="*/ 1092599 w 1565921"/>
                <a:gd name="connsiteY4" fmla="*/ 154032 h 989123"/>
                <a:gd name="connsiteX5" fmla="*/ 1113837 w 1565921"/>
                <a:gd name="connsiteY5" fmla="*/ 531877 h 989123"/>
                <a:gd name="connsiteX6" fmla="*/ 1292510 w 1565921"/>
                <a:gd name="connsiteY6" fmla="*/ 779922 h 989123"/>
                <a:gd name="connsiteX7" fmla="*/ 1565921 w 1565921"/>
                <a:gd name="connsiteY7" fmla="*/ 989123 h 989123"/>
                <a:gd name="connsiteX0" fmla="*/ 0 w 1565921"/>
                <a:gd name="connsiteY0" fmla="*/ 778142 h 989123"/>
                <a:gd name="connsiteX1" fmla="*/ 242335 w 1565921"/>
                <a:gd name="connsiteY1" fmla="*/ 549565 h 989123"/>
                <a:gd name="connsiteX2" fmla="*/ 593337 w 1565921"/>
                <a:gd name="connsiteY2" fmla="*/ 161226 h 989123"/>
                <a:gd name="connsiteX3" fmla="*/ 938467 w 1565921"/>
                <a:gd name="connsiteY3" fmla="*/ 16 h 989123"/>
                <a:gd name="connsiteX4" fmla="*/ 1092599 w 1565921"/>
                <a:gd name="connsiteY4" fmla="*/ 154032 h 989123"/>
                <a:gd name="connsiteX5" fmla="*/ 1113837 w 1565921"/>
                <a:gd name="connsiteY5" fmla="*/ 531877 h 989123"/>
                <a:gd name="connsiteX6" fmla="*/ 1292510 w 1565921"/>
                <a:gd name="connsiteY6" fmla="*/ 779922 h 989123"/>
                <a:gd name="connsiteX7" fmla="*/ 1565921 w 1565921"/>
                <a:gd name="connsiteY7" fmla="*/ 989123 h 989123"/>
                <a:gd name="connsiteX0" fmla="*/ 0 w 1565921"/>
                <a:gd name="connsiteY0" fmla="*/ 778181 h 989162"/>
                <a:gd name="connsiteX1" fmla="*/ 242335 w 1565921"/>
                <a:gd name="connsiteY1" fmla="*/ 549604 h 989162"/>
                <a:gd name="connsiteX2" fmla="*/ 593337 w 1565921"/>
                <a:gd name="connsiteY2" fmla="*/ 161265 h 989162"/>
                <a:gd name="connsiteX3" fmla="*/ 665873 w 1565921"/>
                <a:gd name="connsiteY3" fmla="*/ 167673 h 989162"/>
                <a:gd name="connsiteX4" fmla="*/ 938467 w 1565921"/>
                <a:gd name="connsiteY4" fmla="*/ 55 h 989162"/>
                <a:gd name="connsiteX5" fmla="*/ 1092599 w 1565921"/>
                <a:gd name="connsiteY5" fmla="*/ 154071 h 989162"/>
                <a:gd name="connsiteX6" fmla="*/ 1113837 w 1565921"/>
                <a:gd name="connsiteY6" fmla="*/ 531916 h 989162"/>
                <a:gd name="connsiteX7" fmla="*/ 1292510 w 1565921"/>
                <a:gd name="connsiteY7" fmla="*/ 779961 h 989162"/>
                <a:gd name="connsiteX8" fmla="*/ 1565921 w 1565921"/>
                <a:gd name="connsiteY8" fmla="*/ 989162 h 989162"/>
                <a:gd name="connsiteX0" fmla="*/ 0 w 1565921"/>
                <a:gd name="connsiteY0" fmla="*/ 778181 h 989162"/>
                <a:gd name="connsiteX1" fmla="*/ 242335 w 1565921"/>
                <a:gd name="connsiteY1" fmla="*/ 549604 h 989162"/>
                <a:gd name="connsiteX2" fmla="*/ 665873 w 1565921"/>
                <a:gd name="connsiteY2" fmla="*/ 167673 h 989162"/>
                <a:gd name="connsiteX3" fmla="*/ 938467 w 1565921"/>
                <a:gd name="connsiteY3" fmla="*/ 55 h 989162"/>
                <a:gd name="connsiteX4" fmla="*/ 1092599 w 1565921"/>
                <a:gd name="connsiteY4" fmla="*/ 154071 h 989162"/>
                <a:gd name="connsiteX5" fmla="*/ 1113837 w 1565921"/>
                <a:gd name="connsiteY5" fmla="*/ 531916 h 989162"/>
                <a:gd name="connsiteX6" fmla="*/ 1292510 w 1565921"/>
                <a:gd name="connsiteY6" fmla="*/ 779961 h 989162"/>
                <a:gd name="connsiteX7" fmla="*/ 1565921 w 1565921"/>
                <a:gd name="connsiteY7" fmla="*/ 989162 h 989162"/>
                <a:gd name="connsiteX0" fmla="*/ 0 w 1565921"/>
                <a:gd name="connsiteY0" fmla="*/ 778675 h 989656"/>
                <a:gd name="connsiteX1" fmla="*/ 242335 w 1565921"/>
                <a:gd name="connsiteY1" fmla="*/ 550098 h 989656"/>
                <a:gd name="connsiteX2" fmla="*/ 744593 w 1565921"/>
                <a:gd name="connsiteY2" fmla="*/ 200377 h 989656"/>
                <a:gd name="connsiteX3" fmla="*/ 938467 w 1565921"/>
                <a:gd name="connsiteY3" fmla="*/ 549 h 989656"/>
                <a:gd name="connsiteX4" fmla="*/ 1092599 w 1565921"/>
                <a:gd name="connsiteY4" fmla="*/ 154565 h 989656"/>
                <a:gd name="connsiteX5" fmla="*/ 1113837 w 1565921"/>
                <a:gd name="connsiteY5" fmla="*/ 532410 h 989656"/>
                <a:gd name="connsiteX6" fmla="*/ 1292510 w 1565921"/>
                <a:gd name="connsiteY6" fmla="*/ 780455 h 989656"/>
                <a:gd name="connsiteX7" fmla="*/ 1565921 w 1565921"/>
                <a:gd name="connsiteY7" fmla="*/ 989656 h 989656"/>
                <a:gd name="connsiteX0" fmla="*/ 0 w 1565921"/>
                <a:gd name="connsiteY0" fmla="*/ 790429 h 1001410"/>
                <a:gd name="connsiteX1" fmla="*/ 242335 w 1565921"/>
                <a:gd name="connsiteY1" fmla="*/ 561852 h 1001410"/>
                <a:gd name="connsiteX2" fmla="*/ 744593 w 1565921"/>
                <a:gd name="connsiteY2" fmla="*/ 212131 h 1001410"/>
                <a:gd name="connsiteX3" fmla="*/ 938467 w 1565921"/>
                <a:gd name="connsiteY3" fmla="*/ 12303 h 1001410"/>
                <a:gd name="connsiteX4" fmla="*/ 1230359 w 1565921"/>
                <a:gd name="connsiteY4" fmla="*/ 78894 h 1001410"/>
                <a:gd name="connsiteX5" fmla="*/ 1113837 w 1565921"/>
                <a:gd name="connsiteY5" fmla="*/ 544164 h 1001410"/>
                <a:gd name="connsiteX6" fmla="*/ 1292510 w 1565921"/>
                <a:gd name="connsiteY6" fmla="*/ 792209 h 1001410"/>
                <a:gd name="connsiteX7" fmla="*/ 1565921 w 1565921"/>
                <a:gd name="connsiteY7" fmla="*/ 1001410 h 1001410"/>
                <a:gd name="connsiteX0" fmla="*/ 0 w 1565921"/>
                <a:gd name="connsiteY0" fmla="*/ 790429 h 1001410"/>
                <a:gd name="connsiteX1" fmla="*/ 242335 w 1565921"/>
                <a:gd name="connsiteY1" fmla="*/ 561852 h 1001410"/>
                <a:gd name="connsiteX2" fmla="*/ 744593 w 1565921"/>
                <a:gd name="connsiteY2" fmla="*/ 212131 h 1001410"/>
                <a:gd name="connsiteX3" fmla="*/ 938467 w 1565921"/>
                <a:gd name="connsiteY3" fmla="*/ 12303 h 1001410"/>
                <a:gd name="connsiteX4" fmla="*/ 1230359 w 1565921"/>
                <a:gd name="connsiteY4" fmla="*/ 78894 h 1001410"/>
                <a:gd name="connsiteX5" fmla="*/ 1409037 w 1565921"/>
                <a:gd name="connsiteY5" fmla="*/ 557968 h 1001410"/>
                <a:gd name="connsiteX6" fmla="*/ 1292510 w 1565921"/>
                <a:gd name="connsiteY6" fmla="*/ 792209 h 1001410"/>
                <a:gd name="connsiteX7" fmla="*/ 1565921 w 1565921"/>
                <a:gd name="connsiteY7" fmla="*/ 1001410 h 1001410"/>
                <a:gd name="connsiteX0" fmla="*/ 0 w 1565921"/>
                <a:gd name="connsiteY0" fmla="*/ 790429 h 1001410"/>
                <a:gd name="connsiteX1" fmla="*/ 242335 w 1565921"/>
                <a:gd name="connsiteY1" fmla="*/ 561852 h 1001410"/>
                <a:gd name="connsiteX2" fmla="*/ 744593 w 1565921"/>
                <a:gd name="connsiteY2" fmla="*/ 212131 h 1001410"/>
                <a:gd name="connsiteX3" fmla="*/ 938467 w 1565921"/>
                <a:gd name="connsiteY3" fmla="*/ 12303 h 1001410"/>
                <a:gd name="connsiteX4" fmla="*/ 1230359 w 1565921"/>
                <a:gd name="connsiteY4" fmla="*/ 78894 h 1001410"/>
                <a:gd name="connsiteX5" fmla="*/ 1409037 w 1565921"/>
                <a:gd name="connsiteY5" fmla="*/ 557968 h 1001410"/>
                <a:gd name="connsiteX6" fmla="*/ 1459791 w 1565921"/>
                <a:gd name="connsiteY6" fmla="*/ 792209 h 1001410"/>
                <a:gd name="connsiteX7" fmla="*/ 1565921 w 1565921"/>
                <a:gd name="connsiteY7" fmla="*/ 1001410 h 1001410"/>
                <a:gd name="connsiteX0" fmla="*/ 0 w 1565921"/>
                <a:gd name="connsiteY0" fmla="*/ 790429 h 1001410"/>
                <a:gd name="connsiteX1" fmla="*/ 242335 w 1565921"/>
                <a:gd name="connsiteY1" fmla="*/ 561852 h 1001410"/>
                <a:gd name="connsiteX2" fmla="*/ 744593 w 1565921"/>
                <a:gd name="connsiteY2" fmla="*/ 212131 h 1001410"/>
                <a:gd name="connsiteX3" fmla="*/ 938467 w 1565921"/>
                <a:gd name="connsiteY3" fmla="*/ 12303 h 1001410"/>
                <a:gd name="connsiteX4" fmla="*/ 1230359 w 1565921"/>
                <a:gd name="connsiteY4" fmla="*/ 78894 h 1001410"/>
                <a:gd name="connsiteX5" fmla="*/ 1310635 w 1565921"/>
                <a:gd name="connsiteY5" fmla="*/ 557968 h 1001410"/>
                <a:gd name="connsiteX6" fmla="*/ 1459791 w 1565921"/>
                <a:gd name="connsiteY6" fmla="*/ 792209 h 1001410"/>
                <a:gd name="connsiteX7" fmla="*/ 1565921 w 1565921"/>
                <a:gd name="connsiteY7" fmla="*/ 1001410 h 1001410"/>
                <a:gd name="connsiteX0" fmla="*/ 0 w 1565921"/>
                <a:gd name="connsiteY0" fmla="*/ 790429 h 1001410"/>
                <a:gd name="connsiteX1" fmla="*/ 242335 w 1565921"/>
                <a:gd name="connsiteY1" fmla="*/ 561852 h 1001410"/>
                <a:gd name="connsiteX2" fmla="*/ 744593 w 1565921"/>
                <a:gd name="connsiteY2" fmla="*/ 212131 h 1001410"/>
                <a:gd name="connsiteX3" fmla="*/ 938467 w 1565921"/>
                <a:gd name="connsiteY3" fmla="*/ 12303 h 1001410"/>
                <a:gd name="connsiteX4" fmla="*/ 1171319 w 1565921"/>
                <a:gd name="connsiteY4" fmla="*/ 78894 h 1001410"/>
                <a:gd name="connsiteX5" fmla="*/ 1310635 w 1565921"/>
                <a:gd name="connsiteY5" fmla="*/ 557968 h 1001410"/>
                <a:gd name="connsiteX6" fmla="*/ 1459791 w 1565921"/>
                <a:gd name="connsiteY6" fmla="*/ 792209 h 1001410"/>
                <a:gd name="connsiteX7" fmla="*/ 1565921 w 1565921"/>
                <a:gd name="connsiteY7" fmla="*/ 1001410 h 1001410"/>
                <a:gd name="connsiteX0" fmla="*/ 0 w 1565921"/>
                <a:gd name="connsiteY0" fmla="*/ 790429 h 1001410"/>
                <a:gd name="connsiteX1" fmla="*/ 242335 w 1565921"/>
                <a:gd name="connsiteY1" fmla="*/ 561852 h 1001410"/>
                <a:gd name="connsiteX2" fmla="*/ 744593 w 1565921"/>
                <a:gd name="connsiteY2" fmla="*/ 212131 h 1001410"/>
                <a:gd name="connsiteX3" fmla="*/ 977827 w 1565921"/>
                <a:gd name="connsiteY3" fmla="*/ 12303 h 1001410"/>
                <a:gd name="connsiteX4" fmla="*/ 1171319 w 1565921"/>
                <a:gd name="connsiteY4" fmla="*/ 78894 h 1001410"/>
                <a:gd name="connsiteX5" fmla="*/ 1310635 w 1565921"/>
                <a:gd name="connsiteY5" fmla="*/ 557968 h 1001410"/>
                <a:gd name="connsiteX6" fmla="*/ 1459791 w 1565921"/>
                <a:gd name="connsiteY6" fmla="*/ 792209 h 1001410"/>
                <a:gd name="connsiteX7" fmla="*/ 1565921 w 1565921"/>
                <a:gd name="connsiteY7" fmla="*/ 1001410 h 1001410"/>
                <a:gd name="connsiteX0" fmla="*/ 0 w 1565921"/>
                <a:gd name="connsiteY0" fmla="*/ 790429 h 1001410"/>
                <a:gd name="connsiteX1" fmla="*/ 242335 w 1565921"/>
                <a:gd name="connsiteY1" fmla="*/ 561852 h 1001410"/>
                <a:gd name="connsiteX2" fmla="*/ 419872 w 1565921"/>
                <a:gd name="connsiteY2" fmla="*/ 543426 h 1001410"/>
                <a:gd name="connsiteX3" fmla="*/ 744593 w 1565921"/>
                <a:gd name="connsiteY3" fmla="*/ 212131 h 1001410"/>
                <a:gd name="connsiteX4" fmla="*/ 977827 w 1565921"/>
                <a:gd name="connsiteY4" fmla="*/ 12303 h 1001410"/>
                <a:gd name="connsiteX5" fmla="*/ 1171319 w 1565921"/>
                <a:gd name="connsiteY5" fmla="*/ 78894 h 1001410"/>
                <a:gd name="connsiteX6" fmla="*/ 1310635 w 1565921"/>
                <a:gd name="connsiteY6" fmla="*/ 557968 h 1001410"/>
                <a:gd name="connsiteX7" fmla="*/ 1459791 w 1565921"/>
                <a:gd name="connsiteY7" fmla="*/ 792209 h 1001410"/>
                <a:gd name="connsiteX8" fmla="*/ 1565921 w 1565921"/>
                <a:gd name="connsiteY8" fmla="*/ 1001410 h 1001410"/>
                <a:gd name="connsiteX0" fmla="*/ 0 w 1565921"/>
                <a:gd name="connsiteY0" fmla="*/ 790429 h 1001410"/>
                <a:gd name="connsiteX1" fmla="*/ 419872 w 1565921"/>
                <a:gd name="connsiteY1" fmla="*/ 543426 h 1001410"/>
                <a:gd name="connsiteX2" fmla="*/ 744593 w 1565921"/>
                <a:gd name="connsiteY2" fmla="*/ 212131 h 1001410"/>
                <a:gd name="connsiteX3" fmla="*/ 977827 w 1565921"/>
                <a:gd name="connsiteY3" fmla="*/ 12303 h 1001410"/>
                <a:gd name="connsiteX4" fmla="*/ 1171319 w 1565921"/>
                <a:gd name="connsiteY4" fmla="*/ 78894 h 1001410"/>
                <a:gd name="connsiteX5" fmla="*/ 1310635 w 1565921"/>
                <a:gd name="connsiteY5" fmla="*/ 557968 h 1001410"/>
                <a:gd name="connsiteX6" fmla="*/ 1459791 w 1565921"/>
                <a:gd name="connsiteY6" fmla="*/ 792209 h 1001410"/>
                <a:gd name="connsiteX7" fmla="*/ 1565921 w 1565921"/>
                <a:gd name="connsiteY7" fmla="*/ 1001410 h 1001410"/>
                <a:gd name="connsiteX0" fmla="*/ 0 w 1565921"/>
                <a:gd name="connsiteY0" fmla="*/ 814969 h 1025950"/>
                <a:gd name="connsiteX1" fmla="*/ 419872 w 1565921"/>
                <a:gd name="connsiteY1" fmla="*/ 567966 h 1025950"/>
                <a:gd name="connsiteX2" fmla="*/ 977827 w 1565921"/>
                <a:gd name="connsiteY2" fmla="*/ 36843 h 1025950"/>
                <a:gd name="connsiteX3" fmla="*/ 1171319 w 1565921"/>
                <a:gd name="connsiteY3" fmla="*/ 103434 h 1025950"/>
                <a:gd name="connsiteX4" fmla="*/ 1310635 w 1565921"/>
                <a:gd name="connsiteY4" fmla="*/ 582508 h 1025950"/>
                <a:gd name="connsiteX5" fmla="*/ 1459791 w 1565921"/>
                <a:gd name="connsiteY5" fmla="*/ 816749 h 1025950"/>
                <a:gd name="connsiteX6" fmla="*/ 1565921 w 1565921"/>
                <a:gd name="connsiteY6" fmla="*/ 1025950 h 1025950"/>
                <a:gd name="connsiteX0" fmla="*/ 0 w 1565921"/>
                <a:gd name="connsiteY0" fmla="*/ 799729 h 1010710"/>
                <a:gd name="connsiteX1" fmla="*/ 419872 w 1565921"/>
                <a:gd name="connsiteY1" fmla="*/ 552726 h 1010710"/>
                <a:gd name="connsiteX2" fmla="*/ 855160 w 1565921"/>
                <a:gd name="connsiteY2" fmla="*/ 50576 h 1010710"/>
                <a:gd name="connsiteX3" fmla="*/ 977827 w 1565921"/>
                <a:gd name="connsiteY3" fmla="*/ 21603 h 1010710"/>
                <a:gd name="connsiteX4" fmla="*/ 1171319 w 1565921"/>
                <a:gd name="connsiteY4" fmla="*/ 88194 h 1010710"/>
                <a:gd name="connsiteX5" fmla="*/ 1310635 w 1565921"/>
                <a:gd name="connsiteY5" fmla="*/ 567268 h 1010710"/>
                <a:gd name="connsiteX6" fmla="*/ 1459791 w 1565921"/>
                <a:gd name="connsiteY6" fmla="*/ 801509 h 1010710"/>
                <a:gd name="connsiteX7" fmla="*/ 1565921 w 1565921"/>
                <a:gd name="connsiteY7" fmla="*/ 1010710 h 1010710"/>
                <a:gd name="connsiteX0" fmla="*/ 0 w 1565921"/>
                <a:gd name="connsiteY0" fmla="*/ 794160 h 1005141"/>
                <a:gd name="connsiteX1" fmla="*/ 419872 w 1565921"/>
                <a:gd name="connsiteY1" fmla="*/ 547157 h 1005141"/>
                <a:gd name="connsiteX2" fmla="*/ 855160 w 1565921"/>
                <a:gd name="connsiteY2" fmla="*/ 45007 h 1005141"/>
                <a:gd name="connsiteX3" fmla="*/ 1171319 w 1565921"/>
                <a:gd name="connsiteY3" fmla="*/ 82625 h 1005141"/>
                <a:gd name="connsiteX4" fmla="*/ 1310635 w 1565921"/>
                <a:gd name="connsiteY4" fmla="*/ 561699 h 1005141"/>
                <a:gd name="connsiteX5" fmla="*/ 1459791 w 1565921"/>
                <a:gd name="connsiteY5" fmla="*/ 795940 h 1005141"/>
                <a:gd name="connsiteX6" fmla="*/ 1565921 w 1565921"/>
                <a:gd name="connsiteY6" fmla="*/ 1005141 h 100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5921" h="1005141">
                  <a:moveTo>
                    <a:pt x="0" y="794160"/>
                  </a:moveTo>
                  <a:cubicBezTo>
                    <a:pt x="87473" y="742701"/>
                    <a:pt x="256901" y="676845"/>
                    <a:pt x="419872" y="547157"/>
                  </a:cubicBezTo>
                  <a:cubicBezTo>
                    <a:pt x="575112" y="422298"/>
                    <a:pt x="729919" y="122429"/>
                    <a:pt x="855160" y="45007"/>
                  </a:cubicBezTo>
                  <a:cubicBezTo>
                    <a:pt x="980401" y="-32415"/>
                    <a:pt x="1095407" y="-3490"/>
                    <a:pt x="1171319" y="82625"/>
                  </a:cubicBezTo>
                  <a:cubicBezTo>
                    <a:pt x="1221867" y="171268"/>
                    <a:pt x="1239269" y="405453"/>
                    <a:pt x="1310635" y="561699"/>
                  </a:cubicBezTo>
                  <a:cubicBezTo>
                    <a:pt x="1383658" y="714921"/>
                    <a:pt x="1417243" y="722033"/>
                    <a:pt x="1459791" y="795940"/>
                  </a:cubicBezTo>
                  <a:cubicBezTo>
                    <a:pt x="1502339" y="869847"/>
                    <a:pt x="1514349" y="960298"/>
                    <a:pt x="1565921" y="1005141"/>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fontAlgn="auto">
                <a:spcBef>
                  <a:spcPts val="0"/>
                </a:spcBef>
                <a:spcAft>
                  <a:spcPts val="0"/>
                </a:spcAft>
                <a:defRPr/>
              </a:pPr>
              <a:endParaRPr lang="en-US">
                <a:solidFill>
                  <a:prstClr val="black"/>
                </a:solidFill>
                <a:latin typeface="Calibri"/>
              </a:endParaRPr>
            </a:p>
          </p:txBody>
        </p:sp>
      </p:grpSp>
      <p:sp>
        <p:nvSpPr>
          <p:cNvPr id="225319" name="TextBox 76"/>
          <p:cNvSpPr txBox="1">
            <a:spLocks noChangeArrowheads="1"/>
          </p:cNvSpPr>
          <p:nvPr/>
        </p:nvSpPr>
        <p:spPr bwMode="auto">
          <a:xfrm>
            <a:off x="4232357" y="866574"/>
            <a:ext cx="20103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400" b="1" dirty="0">
                <a:solidFill>
                  <a:prstClr val="black"/>
                </a:solidFill>
                <a:cs typeface="Arial" charset="0"/>
              </a:rPr>
              <a:t>Confocal microscopy</a:t>
            </a:r>
          </a:p>
          <a:p>
            <a:pPr algn="ctr" defTabSz="457200" eaLnBrk="1" fontAlgn="auto" hangingPunct="1">
              <a:spcBef>
                <a:spcPts val="0"/>
              </a:spcBef>
              <a:spcAft>
                <a:spcPts val="0"/>
              </a:spcAft>
            </a:pPr>
            <a:r>
              <a:rPr lang="en-US" sz="1400" b="1" dirty="0">
                <a:solidFill>
                  <a:prstClr val="black"/>
                </a:solidFill>
                <a:cs typeface="Arial" charset="0"/>
              </a:rPr>
              <a:t>(T-tubule staining)</a:t>
            </a:r>
          </a:p>
        </p:txBody>
      </p:sp>
      <p:pic>
        <p:nvPicPr>
          <p:cNvPr id="22532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788" y="1488782"/>
            <a:ext cx="21082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3" name="Straight Arrow Connector 82"/>
          <p:cNvCxnSpPr/>
          <p:nvPr/>
        </p:nvCxnSpPr>
        <p:spPr>
          <a:xfrm flipH="1">
            <a:off x="5333813" y="2050757"/>
            <a:ext cx="273050" cy="228600"/>
          </a:xfrm>
          <a:prstGeom prst="straightConnector1">
            <a:avLst/>
          </a:prstGeom>
          <a:ln w="57150" cmpd="sng">
            <a:solidFill>
              <a:srgbClr val="FFFF00"/>
            </a:solidFill>
            <a:headEnd type="none"/>
            <a:tailEnd type="triangle"/>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4262718" y="4259893"/>
            <a:ext cx="2100263" cy="1857375"/>
            <a:chOff x="6205070" y="4603541"/>
            <a:chExt cx="2100263" cy="1857375"/>
          </a:xfrm>
        </p:grpSpPr>
        <p:pic>
          <p:nvPicPr>
            <p:cNvPr id="225323"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5070" y="4603541"/>
              <a:ext cx="2100263"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4" name="Straight Arrow Connector 83"/>
            <p:cNvCxnSpPr/>
            <p:nvPr/>
          </p:nvCxnSpPr>
          <p:spPr>
            <a:xfrm flipH="1">
              <a:off x="6740058" y="4995654"/>
              <a:ext cx="274637" cy="228600"/>
            </a:xfrm>
            <a:prstGeom prst="straightConnector1">
              <a:avLst/>
            </a:prstGeom>
            <a:ln w="5715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H="1">
              <a:off x="7198845" y="5878304"/>
              <a:ext cx="274638" cy="228600"/>
            </a:xfrm>
            <a:prstGeom prst="straightConnector1">
              <a:avLst/>
            </a:prstGeom>
            <a:ln w="5715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grpSp>
      <p:sp>
        <p:nvSpPr>
          <p:cNvPr id="225330" name="TextBox 89"/>
          <p:cNvSpPr txBox="1">
            <a:spLocks noChangeArrowheads="1"/>
          </p:cNvSpPr>
          <p:nvPr/>
        </p:nvSpPr>
        <p:spPr bwMode="auto">
          <a:xfrm rot="16200000">
            <a:off x="-460981" y="4818356"/>
            <a:ext cx="150674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3200" b="1" dirty="0" err="1" smtClean="0">
                <a:solidFill>
                  <a:srgbClr val="000000"/>
                </a:solidFill>
              </a:rPr>
              <a:t>HFpEF</a:t>
            </a:r>
            <a:endParaRPr lang="en-US" sz="3200" b="1" dirty="0">
              <a:solidFill>
                <a:srgbClr val="000000"/>
              </a:solidFill>
            </a:endParaRPr>
          </a:p>
        </p:txBody>
      </p:sp>
      <p:sp>
        <p:nvSpPr>
          <p:cNvPr id="61" name="TextBox 76"/>
          <p:cNvSpPr txBox="1">
            <a:spLocks noChangeArrowheads="1"/>
          </p:cNvSpPr>
          <p:nvPr/>
        </p:nvSpPr>
        <p:spPr bwMode="auto">
          <a:xfrm>
            <a:off x="2753326" y="866723"/>
            <a:ext cx="12988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400" b="1" dirty="0" smtClean="0">
                <a:solidFill>
                  <a:prstClr val="black"/>
                </a:solidFill>
                <a:cs typeface="Arial" charset="0"/>
              </a:rPr>
              <a:t>Time-varying </a:t>
            </a:r>
          </a:p>
          <a:p>
            <a:pPr algn="ctr" defTabSz="457200" eaLnBrk="1" fontAlgn="auto" hangingPunct="1">
              <a:spcBef>
                <a:spcPts val="0"/>
              </a:spcBef>
              <a:spcAft>
                <a:spcPts val="0"/>
              </a:spcAft>
            </a:pPr>
            <a:r>
              <a:rPr lang="en-US" sz="1400" b="1" dirty="0" smtClean="0">
                <a:solidFill>
                  <a:prstClr val="black"/>
                </a:solidFill>
                <a:cs typeface="Arial" charset="0"/>
              </a:rPr>
              <a:t>wall stress</a:t>
            </a:r>
            <a:endParaRPr lang="en-US" sz="1400" b="1" dirty="0">
              <a:solidFill>
                <a:prstClr val="black"/>
              </a:solidFill>
              <a:cs typeface="Arial" charset="0"/>
            </a:endParaRPr>
          </a:p>
        </p:txBody>
      </p:sp>
      <p:sp>
        <p:nvSpPr>
          <p:cNvPr id="62" name="TextBox 76"/>
          <p:cNvSpPr txBox="1">
            <a:spLocks noChangeArrowheads="1"/>
          </p:cNvSpPr>
          <p:nvPr/>
        </p:nvSpPr>
        <p:spPr bwMode="auto">
          <a:xfrm>
            <a:off x="1067383" y="866723"/>
            <a:ext cx="13420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400" b="1" dirty="0" smtClean="0">
                <a:solidFill>
                  <a:prstClr val="black"/>
                </a:solidFill>
                <a:cs typeface="Arial" charset="0"/>
              </a:rPr>
              <a:t>Central aortic</a:t>
            </a:r>
          </a:p>
          <a:p>
            <a:pPr algn="ctr" defTabSz="457200" eaLnBrk="1" fontAlgn="auto" hangingPunct="1">
              <a:spcBef>
                <a:spcPts val="0"/>
              </a:spcBef>
              <a:spcAft>
                <a:spcPts val="0"/>
              </a:spcAft>
            </a:pPr>
            <a:r>
              <a:rPr lang="en-US" sz="1400" b="1" dirty="0" smtClean="0">
                <a:solidFill>
                  <a:prstClr val="black"/>
                </a:solidFill>
                <a:cs typeface="Arial" charset="0"/>
              </a:rPr>
              <a:t>waveform</a:t>
            </a:r>
            <a:endParaRPr lang="en-US" sz="1400" b="1" dirty="0">
              <a:solidFill>
                <a:prstClr val="black"/>
              </a:solidFill>
              <a:cs typeface="Arial" charset="0"/>
            </a:endParaRPr>
          </a:p>
        </p:txBody>
      </p:sp>
      <p:sp>
        <p:nvSpPr>
          <p:cNvPr id="63" name="TextBox 76"/>
          <p:cNvSpPr txBox="1">
            <a:spLocks noChangeArrowheads="1"/>
          </p:cNvSpPr>
          <p:nvPr/>
        </p:nvSpPr>
        <p:spPr bwMode="auto">
          <a:xfrm>
            <a:off x="6745213" y="866723"/>
            <a:ext cx="21901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400" b="1" dirty="0" smtClean="0">
                <a:solidFill>
                  <a:prstClr val="black"/>
                </a:solidFill>
                <a:cs typeface="Arial" charset="0"/>
              </a:rPr>
              <a:t>Cardiac mechanics</a:t>
            </a:r>
          </a:p>
          <a:p>
            <a:pPr algn="ctr" defTabSz="457200" eaLnBrk="1" fontAlgn="auto" hangingPunct="1">
              <a:spcBef>
                <a:spcPts val="0"/>
              </a:spcBef>
              <a:spcAft>
                <a:spcPts val="0"/>
              </a:spcAft>
            </a:pPr>
            <a:r>
              <a:rPr lang="en-US" sz="1400" b="1" dirty="0" smtClean="0">
                <a:solidFill>
                  <a:prstClr val="black"/>
                </a:solidFill>
                <a:cs typeface="Arial" charset="0"/>
              </a:rPr>
              <a:t>(speckle-tracking echo)</a:t>
            </a:r>
            <a:endParaRPr lang="en-US" sz="1400" b="1" dirty="0">
              <a:solidFill>
                <a:prstClr val="black"/>
              </a:solidFill>
              <a:cs typeface="Arial" charset="0"/>
            </a:endParaRPr>
          </a:p>
        </p:txBody>
      </p:sp>
      <p:grpSp>
        <p:nvGrpSpPr>
          <p:cNvPr id="20" name="Group 19"/>
          <p:cNvGrpSpPr/>
          <p:nvPr/>
        </p:nvGrpSpPr>
        <p:grpSpPr>
          <a:xfrm>
            <a:off x="6635096" y="1434067"/>
            <a:ext cx="2165392" cy="2364183"/>
            <a:chOff x="-5108669" y="1807596"/>
            <a:chExt cx="2165392" cy="2364183"/>
          </a:xfrm>
        </p:grpSpPr>
        <p:pic>
          <p:nvPicPr>
            <p:cNvPr id="66" name="Picture 65"/>
            <p:cNvPicPr>
              <a:picLocks noChangeAspect="1"/>
            </p:cNvPicPr>
            <p:nvPr/>
          </p:nvPicPr>
          <p:blipFill>
            <a:blip r:embed="rId5">
              <a:extLst>
                <a:ext uri="{BEBA8EAE-BF5A-486C-A8C5-ECC9F3942E4B}">
                  <a14:imgProps xmlns:a14="http://schemas.microsoft.com/office/drawing/2010/main">
                    <a14:imgLayer r:embed="rId6">
                      <a14:imgEffect>
                        <a14:brightnessContrast bright="65000" contrast="24000"/>
                      </a14:imgEffect>
                    </a14:imgLayer>
                  </a14:imgProps>
                </a:ext>
              </a:extLst>
            </a:blip>
            <a:stretch>
              <a:fillRect/>
            </a:stretch>
          </p:blipFill>
          <p:spPr>
            <a:xfrm>
              <a:off x="-4814686" y="1807596"/>
              <a:ext cx="1871409" cy="2134062"/>
            </a:xfrm>
            <a:prstGeom prst="rect">
              <a:avLst/>
            </a:prstGeom>
          </p:spPr>
        </p:pic>
        <p:sp>
          <p:nvSpPr>
            <p:cNvPr id="68" name="TextBox 67"/>
            <p:cNvSpPr txBox="1"/>
            <p:nvPr/>
          </p:nvSpPr>
          <p:spPr>
            <a:xfrm rot="16200000">
              <a:off x="-5757404" y="2764938"/>
              <a:ext cx="1574470" cy="276999"/>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Arial"/>
                  <a:ea typeface="+mn-ea"/>
                  <a:cs typeface="Arial"/>
                </a:rPr>
                <a:t>Longitudinal strain</a:t>
              </a:r>
              <a:endParaRPr lang="en-US" sz="1200" b="1" dirty="0">
                <a:solidFill>
                  <a:prstClr val="black"/>
                </a:solidFill>
                <a:latin typeface="Arial"/>
                <a:ea typeface="+mn-ea"/>
                <a:cs typeface="Arial"/>
              </a:endParaRPr>
            </a:p>
          </p:txBody>
        </p:sp>
        <p:sp>
          <p:nvSpPr>
            <p:cNvPr id="69" name="TextBox 68"/>
            <p:cNvSpPr txBox="1"/>
            <p:nvPr/>
          </p:nvSpPr>
          <p:spPr>
            <a:xfrm>
              <a:off x="-4153299" y="3894780"/>
              <a:ext cx="541059" cy="276999"/>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Arial"/>
                  <a:ea typeface="+mn-ea"/>
                  <a:cs typeface="Arial"/>
                </a:rPr>
                <a:t>Time</a:t>
              </a:r>
              <a:endParaRPr lang="en-US" sz="1200" b="1" dirty="0">
                <a:solidFill>
                  <a:prstClr val="black"/>
                </a:solidFill>
                <a:latin typeface="Arial"/>
                <a:ea typeface="+mn-ea"/>
                <a:cs typeface="Arial"/>
              </a:endParaRPr>
            </a:p>
          </p:txBody>
        </p:sp>
      </p:grpSp>
      <p:sp>
        <p:nvSpPr>
          <p:cNvPr id="225329" name="TextBox 88"/>
          <p:cNvSpPr txBox="1">
            <a:spLocks noChangeArrowheads="1"/>
          </p:cNvSpPr>
          <p:nvPr/>
        </p:nvSpPr>
        <p:spPr bwMode="auto">
          <a:xfrm rot="16200000">
            <a:off x="-697625" y="2035412"/>
            <a:ext cx="198002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3200" b="1" dirty="0">
                <a:solidFill>
                  <a:srgbClr val="000000"/>
                </a:solidFill>
              </a:rPr>
              <a:t>NORMAL</a:t>
            </a:r>
          </a:p>
        </p:txBody>
      </p:sp>
      <p:grpSp>
        <p:nvGrpSpPr>
          <p:cNvPr id="26" name="Group 25"/>
          <p:cNvGrpSpPr/>
          <p:nvPr/>
        </p:nvGrpSpPr>
        <p:grpSpPr>
          <a:xfrm>
            <a:off x="6613286" y="4087459"/>
            <a:ext cx="2172126" cy="2399887"/>
            <a:chOff x="-2172126" y="1801460"/>
            <a:chExt cx="2172126" cy="2399887"/>
          </a:xfrm>
        </p:grpSpPr>
        <p:pic>
          <p:nvPicPr>
            <p:cNvPr id="67" name="Picture 66"/>
            <p:cNvPicPr>
              <a:picLocks noChangeAspect="1"/>
            </p:cNvPicPr>
            <p:nvPr/>
          </p:nvPicPr>
          <p:blipFill>
            <a:blip r:embed="rId7">
              <a:extLst>
                <a:ext uri="{BEBA8EAE-BF5A-486C-A8C5-ECC9F3942E4B}">
                  <a14:imgProps xmlns:a14="http://schemas.microsoft.com/office/drawing/2010/main">
                    <a14:imgLayer r:embed="rId8">
                      <a14:imgEffect>
                        <a14:brightnessContrast bright="68000" contrast="-5000"/>
                      </a14:imgEffect>
                    </a14:imgLayer>
                  </a14:imgProps>
                </a:ext>
              </a:extLst>
            </a:blip>
            <a:stretch>
              <a:fillRect/>
            </a:stretch>
          </p:blipFill>
          <p:spPr>
            <a:xfrm>
              <a:off x="-1869228" y="1801460"/>
              <a:ext cx="1869228" cy="2172567"/>
            </a:xfrm>
            <a:prstGeom prst="rect">
              <a:avLst/>
            </a:prstGeom>
          </p:spPr>
        </p:pic>
        <p:sp>
          <p:nvSpPr>
            <p:cNvPr id="70" name="TextBox 69"/>
            <p:cNvSpPr txBox="1"/>
            <p:nvPr/>
          </p:nvSpPr>
          <p:spPr>
            <a:xfrm rot="16200000">
              <a:off x="-2820861" y="2764938"/>
              <a:ext cx="1574470" cy="276999"/>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Arial"/>
                  <a:ea typeface="+mn-ea"/>
                  <a:cs typeface="Arial"/>
                </a:rPr>
                <a:t>Longitudinal strain</a:t>
              </a:r>
              <a:endParaRPr lang="en-US" sz="1200" b="1" dirty="0">
                <a:solidFill>
                  <a:prstClr val="black"/>
                </a:solidFill>
                <a:latin typeface="Arial"/>
                <a:ea typeface="+mn-ea"/>
                <a:cs typeface="Arial"/>
              </a:endParaRPr>
            </a:p>
          </p:txBody>
        </p:sp>
        <p:sp>
          <p:nvSpPr>
            <p:cNvPr id="71" name="TextBox 70"/>
            <p:cNvSpPr txBox="1"/>
            <p:nvPr/>
          </p:nvSpPr>
          <p:spPr>
            <a:xfrm>
              <a:off x="-1209776" y="3924348"/>
              <a:ext cx="541059" cy="276999"/>
            </a:xfrm>
            <a:prstGeom prst="rect">
              <a:avLst/>
            </a:prstGeom>
            <a:noFill/>
          </p:spPr>
          <p:txBody>
            <a:bodyPr wrap="none" rtlCol="0">
              <a:spAutoFit/>
            </a:bodyPr>
            <a:lstStyle/>
            <a:p>
              <a:pPr fontAlgn="auto">
                <a:spcBef>
                  <a:spcPts val="0"/>
                </a:spcBef>
                <a:spcAft>
                  <a:spcPts val="0"/>
                </a:spcAft>
              </a:pPr>
              <a:r>
                <a:rPr lang="en-US" sz="1200" b="1" dirty="0" smtClean="0">
                  <a:solidFill>
                    <a:prstClr val="black"/>
                  </a:solidFill>
                  <a:latin typeface="Arial"/>
                  <a:ea typeface="+mn-ea"/>
                  <a:cs typeface="Arial"/>
                </a:rPr>
                <a:t>Time</a:t>
              </a:r>
              <a:endParaRPr lang="en-US" sz="1200" b="1" dirty="0">
                <a:solidFill>
                  <a:prstClr val="black"/>
                </a:solidFill>
                <a:latin typeface="Arial"/>
                <a:ea typeface="+mn-ea"/>
                <a:cs typeface="Arial"/>
              </a:endParaRPr>
            </a:p>
          </p:txBody>
        </p:sp>
      </p:grpSp>
      <p:sp>
        <p:nvSpPr>
          <p:cNvPr id="75" name="Title 1"/>
          <p:cNvSpPr txBox="1">
            <a:spLocks/>
          </p:cNvSpPr>
          <p:nvPr/>
        </p:nvSpPr>
        <p:spPr bwMode="auto">
          <a:xfrm>
            <a:off x="0" y="4528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b="1" dirty="0" smtClean="0">
                <a:solidFill>
                  <a:srgbClr val="000000"/>
                </a:solidFill>
                <a:latin typeface="Calibri"/>
              </a:rPr>
              <a:t>Ventricular-arterial interactions</a:t>
            </a:r>
            <a:endParaRPr lang="en-US" sz="4400" b="1" dirty="0">
              <a:solidFill>
                <a:srgbClr val="000000"/>
              </a:solidFill>
              <a:latin typeface="Calibri"/>
            </a:endParaRPr>
          </a:p>
        </p:txBody>
      </p:sp>
      <p:sp>
        <p:nvSpPr>
          <p:cNvPr id="76" name="TextBox 76"/>
          <p:cNvSpPr txBox="1">
            <a:spLocks noChangeArrowheads="1"/>
          </p:cNvSpPr>
          <p:nvPr/>
        </p:nvSpPr>
        <p:spPr bwMode="auto">
          <a:xfrm>
            <a:off x="1487592" y="3932652"/>
            <a:ext cx="1404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200" b="1" dirty="0" smtClean="0">
                <a:solidFill>
                  <a:srgbClr val="FF0000"/>
                </a:solidFill>
                <a:latin typeface="Wingdings"/>
                <a:ea typeface="Wingdings"/>
                <a:cs typeface="Wingdings"/>
                <a:sym typeface="Wingdings"/>
              </a:rPr>
              <a:t></a:t>
            </a:r>
            <a:r>
              <a:rPr lang="en-US" sz="1200" b="1" dirty="0" smtClean="0">
                <a:solidFill>
                  <a:srgbClr val="FF0000"/>
                </a:solidFill>
                <a:cs typeface="Arial" charset="0"/>
              </a:rPr>
              <a:t>aortic stiffness</a:t>
            </a:r>
          </a:p>
          <a:p>
            <a:pPr algn="ctr" defTabSz="457200" eaLnBrk="1" fontAlgn="auto" hangingPunct="1">
              <a:spcBef>
                <a:spcPts val="0"/>
              </a:spcBef>
              <a:spcAft>
                <a:spcPts val="0"/>
              </a:spcAft>
            </a:pPr>
            <a:r>
              <a:rPr lang="en-US" sz="1200" b="1" dirty="0">
                <a:solidFill>
                  <a:srgbClr val="FF0000"/>
                </a:solidFill>
                <a:latin typeface="Wingdings"/>
                <a:ea typeface="Wingdings"/>
                <a:cs typeface="Wingdings"/>
                <a:sym typeface="Wingdings"/>
              </a:rPr>
              <a:t></a:t>
            </a:r>
            <a:r>
              <a:rPr lang="en-US" sz="1200" b="1" dirty="0" smtClean="0">
                <a:solidFill>
                  <a:srgbClr val="FF0000"/>
                </a:solidFill>
                <a:cs typeface="Arial" charset="0"/>
              </a:rPr>
              <a:t>reflected wave</a:t>
            </a:r>
            <a:endParaRPr lang="en-US" sz="1200" b="1" dirty="0">
              <a:solidFill>
                <a:srgbClr val="FF0000"/>
              </a:solidFill>
              <a:cs typeface="Arial" charset="0"/>
            </a:endParaRPr>
          </a:p>
        </p:txBody>
      </p:sp>
      <p:sp>
        <p:nvSpPr>
          <p:cNvPr id="77" name="TextBox 76"/>
          <p:cNvSpPr txBox="1">
            <a:spLocks noChangeArrowheads="1"/>
          </p:cNvSpPr>
          <p:nvPr/>
        </p:nvSpPr>
        <p:spPr bwMode="auto">
          <a:xfrm>
            <a:off x="3104908" y="3965523"/>
            <a:ext cx="12234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200" b="1" dirty="0" smtClean="0">
                <a:solidFill>
                  <a:srgbClr val="FF0000"/>
                </a:solidFill>
                <a:latin typeface="Wingdings"/>
                <a:ea typeface="Wingdings"/>
                <a:cs typeface="Wingdings"/>
                <a:sym typeface="Wingdings"/>
              </a:rPr>
              <a:t></a:t>
            </a:r>
            <a:r>
              <a:rPr lang="en-US" sz="1200" b="1" dirty="0">
                <a:solidFill>
                  <a:srgbClr val="FF0000"/>
                </a:solidFill>
                <a:cs typeface="Arial" charset="0"/>
                <a:sym typeface="Wingdings"/>
              </a:rPr>
              <a:t>t</a:t>
            </a:r>
            <a:r>
              <a:rPr lang="en-US" sz="1200" b="1" dirty="0" smtClean="0">
                <a:solidFill>
                  <a:srgbClr val="FF0000"/>
                </a:solidFill>
                <a:cs typeface="Arial" charset="0"/>
              </a:rPr>
              <a:t>ime to peak </a:t>
            </a:r>
          </a:p>
          <a:p>
            <a:pPr algn="ctr" defTabSz="457200" eaLnBrk="1" fontAlgn="auto" hangingPunct="1">
              <a:spcBef>
                <a:spcPts val="0"/>
              </a:spcBef>
              <a:spcAft>
                <a:spcPts val="0"/>
              </a:spcAft>
            </a:pPr>
            <a:r>
              <a:rPr lang="en-US" sz="1200" b="1" dirty="0" smtClean="0">
                <a:solidFill>
                  <a:srgbClr val="FF0000"/>
                </a:solidFill>
                <a:cs typeface="Arial" charset="0"/>
              </a:rPr>
              <a:t>wall stress</a:t>
            </a:r>
            <a:endParaRPr lang="en-US" sz="1200" b="1" dirty="0">
              <a:solidFill>
                <a:srgbClr val="FF0000"/>
              </a:solidFill>
              <a:cs typeface="Arial" charset="0"/>
            </a:endParaRPr>
          </a:p>
        </p:txBody>
      </p:sp>
      <p:sp>
        <p:nvSpPr>
          <p:cNvPr id="78" name="TextBox 77"/>
          <p:cNvSpPr txBox="1">
            <a:spLocks noChangeArrowheads="1"/>
          </p:cNvSpPr>
          <p:nvPr/>
        </p:nvSpPr>
        <p:spPr bwMode="auto">
          <a:xfrm>
            <a:off x="4347858" y="3834041"/>
            <a:ext cx="19036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200" b="1" dirty="0" smtClean="0">
                <a:solidFill>
                  <a:srgbClr val="FF0000"/>
                </a:solidFill>
                <a:cs typeface="Arial" charset="0"/>
              </a:rPr>
              <a:t>T-tubule disruption</a:t>
            </a:r>
          </a:p>
          <a:p>
            <a:pPr algn="ctr" defTabSz="457200" eaLnBrk="1" fontAlgn="auto" hangingPunct="1">
              <a:spcBef>
                <a:spcPts val="0"/>
              </a:spcBef>
              <a:spcAft>
                <a:spcPts val="0"/>
              </a:spcAft>
            </a:pPr>
            <a:r>
              <a:rPr lang="en-US" sz="1200" b="1" dirty="0" smtClean="0">
                <a:solidFill>
                  <a:srgbClr val="FF0000"/>
                </a:solidFill>
                <a:cs typeface="Arial" charset="0"/>
              </a:rPr>
              <a:t>Abnormal Ca2+ cycling</a:t>
            </a:r>
            <a:endParaRPr lang="en-US" sz="1200" b="1" dirty="0">
              <a:solidFill>
                <a:srgbClr val="FF0000"/>
              </a:solidFill>
              <a:cs typeface="Arial" charset="0"/>
            </a:endParaRPr>
          </a:p>
        </p:txBody>
      </p:sp>
      <p:sp>
        <p:nvSpPr>
          <p:cNvPr id="79" name="TextBox 78"/>
          <p:cNvSpPr txBox="1">
            <a:spLocks noChangeArrowheads="1"/>
          </p:cNvSpPr>
          <p:nvPr/>
        </p:nvSpPr>
        <p:spPr bwMode="auto">
          <a:xfrm>
            <a:off x="6995576" y="3837030"/>
            <a:ext cx="17539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sz="1200" b="1" dirty="0" smtClean="0">
                <a:solidFill>
                  <a:srgbClr val="FF0000"/>
                </a:solidFill>
                <a:cs typeface="Arial" charset="0"/>
              </a:rPr>
              <a:t>Abnormal mechanics</a:t>
            </a:r>
            <a:endParaRPr lang="en-US" sz="1200" b="1" dirty="0">
              <a:solidFill>
                <a:srgbClr val="FF0000"/>
              </a:solidFill>
              <a:cs typeface="Arial" charset="0"/>
            </a:endParaRPr>
          </a:p>
        </p:txBody>
      </p:sp>
      <p:cxnSp>
        <p:nvCxnSpPr>
          <p:cNvPr id="80" name="Straight Connector 79"/>
          <p:cNvCxnSpPr/>
          <p:nvPr/>
        </p:nvCxnSpPr>
        <p:spPr>
          <a:xfrm>
            <a:off x="0" y="3839882"/>
            <a:ext cx="9144000" cy="0"/>
          </a:xfrm>
          <a:prstGeom prst="line">
            <a:avLst/>
          </a:prstGeom>
          <a:ln w="9525">
            <a:prstDash val="sysDash"/>
          </a:ln>
          <a:effectLst/>
        </p:spPr>
        <p:style>
          <a:lnRef idx="2">
            <a:schemeClr val="dk1"/>
          </a:lnRef>
          <a:fillRef idx="0">
            <a:schemeClr val="dk1"/>
          </a:fillRef>
          <a:effectRef idx="1">
            <a:schemeClr val="dk1"/>
          </a:effectRef>
          <a:fontRef idx="minor">
            <a:schemeClr val="tx1"/>
          </a:fontRef>
        </p:style>
      </p:cxnSp>
      <p:sp>
        <p:nvSpPr>
          <p:cNvPr id="65" name="Rectangle 64"/>
          <p:cNvSpPr/>
          <p:nvPr/>
        </p:nvSpPr>
        <p:spPr>
          <a:xfrm>
            <a:off x="0" y="0"/>
            <a:ext cx="9144000" cy="6858000"/>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72" name="TextBox 71"/>
          <p:cNvSpPr txBox="1"/>
          <p:nvPr/>
        </p:nvSpPr>
        <p:spPr>
          <a:xfrm>
            <a:off x="304800" y="2514600"/>
            <a:ext cx="8534400" cy="1692771"/>
          </a:xfrm>
          <a:prstGeom prst="rect">
            <a:avLst/>
          </a:prstGeom>
          <a:solidFill>
            <a:schemeClr val="bg1"/>
          </a:solidFill>
          <a:ln w="57150" cmpd="sng">
            <a:solidFill>
              <a:srgbClr val="FF0000"/>
            </a:solidFill>
            <a:prstDash val="sysDash"/>
          </a:ln>
        </p:spPr>
        <p:txBody>
          <a:bodyPr wrap="square" rtlCol="0">
            <a:spAutoFit/>
          </a:bodyPr>
          <a:lstStyle/>
          <a:p>
            <a:pPr algn="ctr" defTabSz="457200" fontAlgn="auto">
              <a:spcBef>
                <a:spcPts val="0"/>
              </a:spcBef>
              <a:spcAft>
                <a:spcPts val="0"/>
              </a:spcAft>
            </a:pPr>
            <a:r>
              <a:rPr lang="en-US" sz="2600" b="1" u="sng" dirty="0" smtClean="0">
                <a:solidFill>
                  <a:prstClr val="black"/>
                </a:solidFill>
                <a:latin typeface="Arial"/>
                <a:ea typeface="+mn-ea"/>
                <a:cs typeface="Arial"/>
              </a:rPr>
              <a:t>HYPOTHESIS</a:t>
            </a:r>
            <a:r>
              <a:rPr lang="en-US" sz="2600" b="1" dirty="0" smtClean="0">
                <a:solidFill>
                  <a:prstClr val="black"/>
                </a:solidFill>
                <a:latin typeface="Arial"/>
                <a:ea typeface="+mn-ea"/>
                <a:cs typeface="Arial"/>
              </a:rPr>
              <a:t>: Risk factors </a:t>
            </a:r>
            <a:r>
              <a:rPr lang="en-US" sz="2600" b="1" dirty="0">
                <a:solidFill>
                  <a:prstClr val="black"/>
                </a:solidFill>
                <a:latin typeface="Arial"/>
                <a:ea typeface="+mn-ea"/>
                <a:cs typeface="Arial"/>
              </a:rPr>
              <a:t>(alone and in combination) </a:t>
            </a:r>
            <a:r>
              <a:rPr lang="en-US" sz="2600" b="1" dirty="0" smtClean="0">
                <a:solidFill>
                  <a:prstClr val="black"/>
                </a:solidFill>
                <a:latin typeface="Arial"/>
                <a:ea typeface="+mn-ea"/>
                <a:cs typeface="Arial"/>
              </a:rPr>
              <a:t>have differential effects on cardiac mechanics, arterial stiffening, and the deleterious interplay between heart and arteries </a:t>
            </a:r>
            <a:endParaRPr lang="en-US" sz="2600" b="1" dirty="0">
              <a:solidFill>
                <a:prstClr val="black"/>
              </a:solidFill>
              <a:latin typeface="Arial"/>
              <a:ea typeface="+mn-ea"/>
              <a:cs typeface="Arial"/>
            </a:endParaRPr>
          </a:p>
        </p:txBody>
      </p:sp>
    </p:spTree>
    <p:extLst>
      <p:ext uri="{BB962C8B-B14F-4D97-AF65-F5344CB8AC3E}">
        <p14:creationId xmlns:p14="http://schemas.microsoft.com/office/powerpoint/2010/main" val="363071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a:xfrm>
            <a:off x="0" y="161925"/>
            <a:ext cx="9144000" cy="1143000"/>
          </a:xfrm>
        </p:spPr>
        <p:txBody>
          <a:bodyPr/>
          <a:lstStyle/>
          <a:p>
            <a:pPr eaLnBrk="1" hangingPunct="1"/>
            <a:r>
              <a:rPr lang="en-US" sz="3800">
                <a:latin typeface="Georgia" charset="0"/>
              </a:rPr>
              <a:t>Pathophysiologic contributors to HFpEF</a:t>
            </a:r>
          </a:p>
        </p:txBody>
      </p:sp>
      <p:sp>
        <p:nvSpPr>
          <p:cNvPr id="88066" name="Text Box 4"/>
          <p:cNvSpPr txBox="1">
            <a:spLocks noChangeArrowheads="1"/>
          </p:cNvSpPr>
          <p:nvPr/>
        </p:nvSpPr>
        <p:spPr bwMode="auto">
          <a:xfrm>
            <a:off x="411163" y="6453188"/>
            <a:ext cx="8686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da-DK" sz="1600" dirty="0" smtClean="0">
                <a:solidFill>
                  <a:srgbClr val="FFFFFF"/>
                </a:solidFill>
                <a:cs typeface="Arial" charset="0"/>
                <a:sym typeface="Wingdings" charset="0"/>
              </a:rPr>
              <a:t>Shah SJ, et al. </a:t>
            </a:r>
            <a:r>
              <a:rPr lang="da-DK" sz="1600" i="1" dirty="0" smtClean="0">
                <a:solidFill>
                  <a:srgbClr val="FFFFFF"/>
                </a:solidFill>
                <a:cs typeface="Arial" charset="0"/>
                <a:sym typeface="Wingdings" charset="0"/>
              </a:rPr>
              <a:t>Heart </a:t>
            </a:r>
            <a:r>
              <a:rPr lang="da-DK" sz="1600" i="1" dirty="0" err="1" smtClean="0">
                <a:solidFill>
                  <a:srgbClr val="FFFFFF"/>
                </a:solidFill>
                <a:cs typeface="Arial" charset="0"/>
                <a:sym typeface="Wingdings" charset="0"/>
              </a:rPr>
              <a:t>Fail</a:t>
            </a:r>
            <a:r>
              <a:rPr lang="da-DK" sz="1600" i="1" dirty="0" smtClean="0">
                <a:solidFill>
                  <a:srgbClr val="FFFFFF"/>
                </a:solidFill>
                <a:cs typeface="Arial" charset="0"/>
                <a:sym typeface="Wingdings" charset="0"/>
              </a:rPr>
              <a:t> </a:t>
            </a:r>
            <a:r>
              <a:rPr lang="da-DK" sz="1600" i="1" dirty="0" err="1" smtClean="0">
                <a:solidFill>
                  <a:srgbClr val="FFFFFF"/>
                </a:solidFill>
                <a:cs typeface="Arial" charset="0"/>
                <a:sym typeface="Wingdings" charset="0"/>
              </a:rPr>
              <a:t>Clin</a:t>
            </a:r>
            <a:r>
              <a:rPr lang="da-DK" sz="1600" i="1" dirty="0" smtClean="0">
                <a:solidFill>
                  <a:srgbClr val="FFFFFF"/>
                </a:solidFill>
                <a:cs typeface="Arial" charset="0"/>
                <a:sym typeface="Wingdings" charset="0"/>
              </a:rPr>
              <a:t> </a:t>
            </a:r>
            <a:r>
              <a:rPr lang="da-DK" sz="1600" dirty="0" smtClean="0">
                <a:solidFill>
                  <a:srgbClr val="FFFFFF"/>
                </a:solidFill>
                <a:cs typeface="Arial" charset="0"/>
                <a:sym typeface="Wingdings" charset="0"/>
              </a:rPr>
              <a:t>2014</a:t>
            </a:r>
          </a:p>
        </p:txBody>
      </p:sp>
      <p:sp>
        <p:nvSpPr>
          <p:cNvPr id="7" name="Rounded Rectangle 6"/>
          <p:cNvSpPr/>
          <p:nvPr/>
        </p:nvSpPr>
        <p:spPr>
          <a:xfrm>
            <a:off x="3346450" y="3540125"/>
            <a:ext cx="2424113" cy="919163"/>
          </a:xfrm>
          <a:prstGeom prst="roundRect">
            <a:avLst/>
          </a:prstGeom>
          <a:solidFill>
            <a:srgbClr val="0000FF"/>
          </a:solidFill>
          <a:ln w="38100" cmpd="sng">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4800" b="1" dirty="0" err="1">
                <a:solidFill>
                  <a:srgbClr val="FFFF00"/>
                </a:solidFill>
                <a:latin typeface="Arial"/>
                <a:ea typeface="ＭＳ Ｐゴシック" charset="0"/>
                <a:cs typeface="Arial"/>
              </a:rPr>
              <a:t>HFpEF</a:t>
            </a:r>
            <a:endParaRPr lang="en-US" sz="4800" b="1" dirty="0">
              <a:solidFill>
                <a:srgbClr val="FFFF00"/>
              </a:solidFill>
              <a:latin typeface="Arial"/>
              <a:ea typeface="ＭＳ Ｐゴシック" charset="0"/>
              <a:cs typeface="Arial"/>
            </a:endParaRPr>
          </a:p>
        </p:txBody>
      </p:sp>
      <p:sp>
        <p:nvSpPr>
          <p:cNvPr id="8" name="Rounded Rectangle 7"/>
          <p:cNvSpPr/>
          <p:nvPr/>
        </p:nvSpPr>
        <p:spPr>
          <a:xfrm>
            <a:off x="1406525" y="1782763"/>
            <a:ext cx="2139950" cy="919162"/>
          </a:xfrm>
          <a:prstGeom prst="roundRect">
            <a:avLst/>
          </a:prstGeom>
          <a:solidFill>
            <a:srgbClr val="00009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400" b="1" dirty="0">
                <a:solidFill>
                  <a:srgbClr val="FFFF00"/>
                </a:solidFill>
                <a:latin typeface="Arial"/>
                <a:ea typeface="ＭＳ Ｐゴシック" charset="0"/>
                <a:cs typeface="Arial"/>
              </a:rPr>
              <a:t>Diastolic dysfunction</a:t>
            </a:r>
          </a:p>
        </p:txBody>
      </p:sp>
      <p:sp>
        <p:nvSpPr>
          <p:cNvPr id="9" name="Rounded Rectangle 8"/>
          <p:cNvSpPr/>
          <p:nvPr/>
        </p:nvSpPr>
        <p:spPr>
          <a:xfrm>
            <a:off x="3819525" y="1579563"/>
            <a:ext cx="2141538" cy="1122362"/>
          </a:xfrm>
          <a:prstGeom prst="roundRect">
            <a:avLst/>
          </a:prstGeom>
          <a:solidFill>
            <a:srgbClr val="00009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000" b="1" dirty="0">
                <a:solidFill>
                  <a:srgbClr val="FFFF00"/>
                </a:solidFill>
                <a:latin typeface="Arial"/>
                <a:ea typeface="ＭＳ Ｐゴシック" charset="0"/>
                <a:cs typeface="Arial"/>
              </a:rPr>
              <a:t>Longitudinal systolic dysfunction</a:t>
            </a:r>
          </a:p>
        </p:txBody>
      </p:sp>
      <p:sp>
        <p:nvSpPr>
          <p:cNvPr id="10" name="Rounded Rectangle 9"/>
          <p:cNvSpPr/>
          <p:nvPr/>
        </p:nvSpPr>
        <p:spPr>
          <a:xfrm>
            <a:off x="6178550" y="1906588"/>
            <a:ext cx="2139950" cy="782637"/>
          </a:xfrm>
          <a:prstGeom prst="roundRect">
            <a:avLst/>
          </a:prstGeom>
          <a:solidFill>
            <a:srgbClr val="00009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000" b="1" dirty="0" err="1">
                <a:solidFill>
                  <a:srgbClr val="FFFF00"/>
                </a:solidFill>
                <a:latin typeface="Arial"/>
                <a:ea typeface="ＭＳ Ｐゴシック" charset="0"/>
                <a:cs typeface="Arial"/>
              </a:rPr>
              <a:t>Chronotropic</a:t>
            </a:r>
            <a:r>
              <a:rPr lang="en-US" sz="2000" b="1" dirty="0">
                <a:solidFill>
                  <a:srgbClr val="FFFF00"/>
                </a:solidFill>
                <a:latin typeface="Arial"/>
                <a:ea typeface="ＭＳ Ｐゴシック" charset="0"/>
                <a:cs typeface="Arial"/>
              </a:rPr>
              <a:t> incompetence</a:t>
            </a:r>
          </a:p>
        </p:txBody>
      </p:sp>
      <p:sp>
        <p:nvSpPr>
          <p:cNvPr id="11" name="Rounded Rectangle 10"/>
          <p:cNvSpPr/>
          <p:nvPr/>
        </p:nvSpPr>
        <p:spPr>
          <a:xfrm>
            <a:off x="6510338" y="4127500"/>
            <a:ext cx="2139950" cy="919163"/>
          </a:xfrm>
          <a:prstGeom prst="roundRect">
            <a:avLst/>
          </a:prstGeom>
          <a:solidFill>
            <a:srgbClr val="00009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400" b="1" dirty="0">
                <a:solidFill>
                  <a:srgbClr val="FFFF00"/>
                </a:solidFill>
                <a:latin typeface="Arial"/>
                <a:ea typeface="ＭＳ Ｐゴシック" charset="0"/>
                <a:cs typeface="Arial"/>
              </a:rPr>
              <a:t>Endothelial dysfunction</a:t>
            </a:r>
          </a:p>
        </p:txBody>
      </p:sp>
      <p:sp>
        <p:nvSpPr>
          <p:cNvPr id="12" name="Rounded Rectangle 11"/>
          <p:cNvSpPr/>
          <p:nvPr/>
        </p:nvSpPr>
        <p:spPr>
          <a:xfrm>
            <a:off x="5488416" y="5221288"/>
            <a:ext cx="2139950" cy="1123950"/>
          </a:xfrm>
          <a:prstGeom prst="roundRect">
            <a:avLst/>
          </a:prstGeom>
          <a:solidFill>
            <a:srgbClr val="00009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000" b="1" dirty="0">
                <a:solidFill>
                  <a:srgbClr val="FFFF00"/>
                </a:solidFill>
                <a:latin typeface="Arial"/>
                <a:ea typeface="ＭＳ Ｐゴシック" charset="0"/>
                <a:cs typeface="Arial"/>
              </a:rPr>
              <a:t>Pulmonary hypertension / RV failure</a:t>
            </a:r>
          </a:p>
        </p:txBody>
      </p:sp>
      <p:sp>
        <p:nvSpPr>
          <p:cNvPr id="13" name="Rounded Rectangle 12"/>
          <p:cNvSpPr/>
          <p:nvPr/>
        </p:nvSpPr>
        <p:spPr>
          <a:xfrm>
            <a:off x="3809641" y="5364970"/>
            <a:ext cx="1538287" cy="1123950"/>
          </a:xfrm>
          <a:prstGeom prst="roundRect">
            <a:avLst/>
          </a:prstGeom>
          <a:solidFill>
            <a:srgbClr val="00009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000" b="1" dirty="0">
                <a:solidFill>
                  <a:srgbClr val="FFFF00"/>
                </a:solidFill>
                <a:latin typeface="Arial"/>
                <a:ea typeface="ＭＳ Ｐゴシック" charset="0"/>
                <a:cs typeface="Arial"/>
              </a:rPr>
              <a:t>Abnormal V-A coupling</a:t>
            </a:r>
          </a:p>
        </p:txBody>
      </p:sp>
      <p:sp>
        <p:nvSpPr>
          <p:cNvPr id="14" name="Rounded Rectangle 13"/>
          <p:cNvSpPr/>
          <p:nvPr/>
        </p:nvSpPr>
        <p:spPr>
          <a:xfrm>
            <a:off x="587375" y="4139003"/>
            <a:ext cx="2230438" cy="920750"/>
          </a:xfrm>
          <a:prstGeom prst="roundRect">
            <a:avLst/>
          </a:prstGeom>
          <a:solidFill>
            <a:srgbClr val="00009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400" b="1" dirty="0">
                <a:solidFill>
                  <a:srgbClr val="FFFF00"/>
                </a:solidFill>
                <a:latin typeface="Arial"/>
                <a:ea typeface="ＭＳ Ｐゴシック" charset="0"/>
                <a:cs typeface="Arial"/>
              </a:rPr>
              <a:t>Arterial stiffness</a:t>
            </a:r>
          </a:p>
        </p:txBody>
      </p:sp>
      <p:sp>
        <p:nvSpPr>
          <p:cNvPr id="15" name="Rounded Rectangle 14"/>
          <p:cNvSpPr/>
          <p:nvPr/>
        </p:nvSpPr>
        <p:spPr>
          <a:xfrm>
            <a:off x="6389688" y="2933700"/>
            <a:ext cx="2139950" cy="919163"/>
          </a:xfrm>
          <a:prstGeom prst="roundRect">
            <a:avLst/>
          </a:prstGeom>
          <a:solidFill>
            <a:srgbClr val="00009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400" b="1" dirty="0">
                <a:solidFill>
                  <a:srgbClr val="FFFF00"/>
                </a:solidFill>
                <a:latin typeface="Arial"/>
                <a:ea typeface="ＭＳ Ｐゴシック" charset="0"/>
                <a:cs typeface="Arial"/>
              </a:rPr>
              <a:t>Autonomic dysfunction</a:t>
            </a:r>
          </a:p>
        </p:txBody>
      </p:sp>
      <p:sp>
        <p:nvSpPr>
          <p:cNvPr id="16" name="Rounded Rectangle 15"/>
          <p:cNvSpPr/>
          <p:nvPr/>
        </p:nvSpPr>
        <p:spPr>
          <a:xfrm>
            <a:off x="219075" y="2853128"/>
            <a:ext cx="2598738" cy="1123950"/>
          </a:xfrm>
          <a:prstGeom prst="roundRect">
            <a:avLst/>
          </a:prstGeom>
          <a:solidFill>
            <a:srgbClr val="00009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000" b="1" dirty="0">
                <a:solidFill>
                  <a:srgbClr val="FFFF00"/>
                </a:solidFill>
                <a:latin typeface="Arial"/>
                <a:ea typeface="ＭＳ Ｐゴシック" charset="0"/>
                <a:cs typeface="Arial"/>
              </a:rPr>
              <a:t>Extra-cardiac causes of volume overload</a:t>
            </a:r>
          </a:p>
        </p:txBody>
      </p:sp>
      <p:cxnSp>
        <p:nvCxnSpPr>
          <p:cNvPr id="17" name="Straight Arrow Connector 16"/>
          <p:cNvCxnSpPr/>
          <p:nvPr/>
        </p:nvCxnSpPr>
        <p:spPr>
          <a:xfrm>
            <a:off x="3362325" y="2701925"/>
            <a:ext cx="679450" cy="795338"/>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9" idx="2"/>
            <a:endCxn id="7" idx="0"/>
          </p:cNvCxnSpPr>
          <p:nvPr/>
        </p:nvCxnSpPr>
        <p:spPr>
          <a:xfrm flipH="1">
            <a:off x="4557713" y="2701925"/>
            <a:ext cx="331787" cy="838200"/>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5426075" y="2689225"/>
            <a:ext cx="787400" cy="833438"/>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5" idx="1"/>
            <a:endCxn id="7" idx="3"/>
          </p:cNvCxnSpPr>
          <p:nvPr/>
        </p:nvCxnSpPr>
        <p:spPr>
          <a:xfrm flipH="1">
            <a:off x="5770563" y="3394075"/>
            <a:ext cx="619125" cy="604838"/>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1" idx="1"/>
          </p:cNvCxnSpPr>
          <p:nvPr/>
        </p:nvCxnSpPr>
        <p:spPr>
          <a:xfrm flipH="1" flipV="1">
            <a:off x="5786438" y="4138613"/>
            <a:ext cx="723900" cy="447675"/>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5488416" y="4524375"/>
            <a:ext cx="642938" cy="696913"/>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3" idx="0"/>
          </p:cNvCxnSpPr>
          <p:nvPr/>
        </p:nvCxnSpPr>
        <p:spPr>
          <a:xfrm flipV="1">
            <a:off x="4579578" y="4588683"/>
            <a:ext cx="28575" cy="776287"/>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4" idx="3"/>
          </p:cNvCxnSpPr>
          <p:nvPr/>
        </p:nvCxnSpPr>
        <p:spPr>
          <a:xfrm flipV="1">
            <a:off x="2817813" y="4273940"/>
            <a:ext cx="544512" cy="325438"/>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6" idx="3"/>
          </p:cNvCxnSpPr>
          <p:nvPr/>
        </p:nvCxnSpPr>
        <p:spPr>
          <a:xfrm>
            <a:off x="2817813" y="3415103"/>
            <a:ext cx="544512" cy="182562"/>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6" name="Rounded Rectangle 25"/>
          <p:cNvSpPr/>
          <p:nvPr/>
        </p:nvSpPr>
        <p:spPr>
          <a:xfrm>
            <a:off x="754248" y="5195833"/>
            <a:ext cx="2198688" cy="511175"/>
          </a:xfrm>
          <a:prstGeom prst="roundRect">
            <a:avLst/>
          </a:prstGeom>
          <a:solidFill>
            <a:srgbClr val="00009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400" b="1" dirty="0">
                <a:solidFill>
                  <a:srgbClr val="FFFF00"/>
                </a:solidFill>
                <a:latin typeface="Arial"/>
                <a:ea typeface="ＭＳ Ｐゴシック" charset="0"/>
                <a:cs typeface="Arial"/>
              </a:rPr>
              <a:t>Inflammation</a:t>
            </a:r>
          </a:p>
        </p:txBody>
      </p:sp>
      <p:cxnSp>
        <p:nvCxnSpPr>
          <p:cNvPr id="27" name="Straight Arrow Connector 26"/>
          <p:cNvCxnSpPr/>
          <p:nvPr/>
        </p:nvCxnSpPr>
        <p:spPr>
          <a:xfrm flipV="1">
            <a:off x="2978757" y="4468774"/>
            <a:ext cx="783883" cy="752635"/>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3415053" y="4531494"/>
            <a:ext cx="755207" cy="1283795"/>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1471047" y="5834310"/>
            <a:ext cx="2198688" cy="715089"/>
          </a:xfrm>
          <a:prstGeom prst="roundRect">
            <a:avLst/>
          </a:prstGeom>
          <a:solidFill>
            <a:srgbClr val="00009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b="1" dirty="0" smtClean="0">
                <a:solidFill>
                  <a:srgbClr val="FFFF00"/>
                </a:solidFill>
                <a:latin typeface="Arial"/>
                <a:ea typeface="ＭＳ Ｐゴシック" charset="0"/>
                <a:cs typeface="Arial"/>
              </a:rPr>
              <a:t>Skeletal muscle abnormalities</a:t>
            </a:r>
            <a:endParaRPr lang="en-US" b="1" dirty="0">
              <a:solidFill>
                <a:srgbClr val="FFFF00"/>
              </a:solidFill>
              <a:latin typeface="Arial"/>
              <a:ea typeface="ＭＳ Ｐゴシック" charset="0"/>
              <a:cs typeface="Arial"/>
            </a:endParaRPr>
          </a:p>
        </p:txBody>
      </p:sp>
    </p:spTree>
    <p:extLst>
      <p:ext uri="{BB962C8B-B14F-4D97-AF65-F5344CB8AC3E}">
        <p14:creationId xmlns:p14="http://schemas.microsoft.com/office/powerpoint/2010/main" val="170953617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a:xfrm>
            <a:off x="0" y="161925"/>
            <a:ext cx="9144000" cy="1143000"/>
          </a:xfrm>
        </p:spPr>
        <p:txBody>
          <a:bodyPr/>
          <a:lstStyle/>
          <a:p>
            <a:pPr eaLnBrk="1" hangingPunct="1"/>
            <a:r>
              <a:rPr lang="en-US" sz="3800">
                <a:latin typeface="Georgia" charset="0"/>
              </a:rPr>
              <a:t>Pathophysiologic contributors to HFpEF</a:t>
            </a:r>
          </a:p>
        </p:txBody>
      </p:sp>
      <p:sp>
        <p:nvSpPr>
          <p:cNvPr id="88066" name="Text Box 4"/>
          <p:cNvSpPr txBox="1">
            <a:spLocks noChangeArrowheads="1"/>
          </p:cNvSpPr>
          <p:nvPr/>
        </p:nvSpPr>
        <p:spPr bwMode="auto">
          <a:xfrm>
            <a:off x="411163" y="6453188"/>
            <a:ext cx="8686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da-DK" sz="1600" dirty="0" smtClean="0">
                <a:solidFill>
                  <a:srgbClr val="FFFFFF"/>
                </a:solidFill>
                <a:cs typeface="Arial" charset="0"/>
                <a:sym typeface="Wingdings" charset="0"/>
              </a:rPr>
              <a:t>Shah SJ, et al. </a:t>
            </a:r>
            <a:r>
              <a:rPr lang="da-DK" sz="1600" i="1" dirty="0" smtClean="0">
                <a:solidFill>
                  <a:srgbClr val="FFFFFF"/>
                </a:solidFill>
                <a:cs typeface="Arial" charset="0"/>
                <a:sym typeface="Wingdings" charset="0"/>
              </a:rPr>
              <a:t>Heart </a:t>
            </a:r>
            <a:r>
              <a:rPr lang="da-DK" sz="1600" i="1" dirty="0" err="1" smtClean="0">
                <a:solidFill>
                  <a:srgbClr val="FFFFFF"/>
                </a:solidFill>
                <a:cs typeface="Arial" charset="0"/>
                <a:sym typeface="Wingdings" charset="0"/>
              </a:rPr>
              <a:t>Fail</a:t>
            </a:r>
            <a:r>
              <a:rPr lang="da-DK" sz="1600" i="1" dirty="0" smtClean="0">
                <a:solidFill>
                  <a:srgbClr val="FFFFFF"/>
                </a:solidFill>
                <a:cs typeface="Arial" charset="0"/>
                <a:sym typeface="Wingdings" charset="0"/>
              </a:rPr>
              <a:t> </a:t>
            </a:r>
            <a:r>
              <a:rPr lang="da-DK" sz="1600" i="1" dirty="0" err="1" smtClean="0">
                <a:solidFill>
                  <a:srgbClr val="FFFFFF"/>
                </a:solidFill>
                <a:cs typeface="Arial" charset="0"/>
                <a:sym typeface="Wingdings" charset="0"/>
              </a:rPr>
              <a:t>Clin</a:t>
            </a:r>
            <a:r>
              <a:rPr lang="da-DK" sz="1600" i="1" dirty="0" smtClean="0">
                <a:solidFill>
                  <a:srgbClr val="FFFFFF"/>
                </a:solidFill>
                <a:cs typeface="Arial" charset="0"/>
                <a:sym typeface="Wingdings" charset="0"/>
              </a:rPr>
              <a:t> </a:t>
            </a:r>
            <a:r>
              <a:rPr lang="da-DK" sz="1600" dirty="0" smtClean="0">
                <a:solidFill>
                  <a:srgbClr val="FFFFFF"/>
                </a:solidFill>
                <a:cs typeface="Arial" charset="0"/>
                <a:sym typeface="Wingdings" charset="0"/>
              </a:rPr>
              <a:t>2014</a:t>
            </a:r>
          </a:p>
        </p:txBody>
      </p:sp>
      <p:sp>
        <p:nvSpPr>
          <p:cNvPr id="7" name="Rounded Rectangle 6"/>
          <p:cNvSpPr/>
          <p:nvPr/>
        </p:nvSpPr>
        <p:spPr>
          <a:xfrm>
            <a:off x="3346450" y="3540125"/>
            <a:ext cx="2424113" cy="919163"/>
          </a:xfrm>
          <a:prstGeom prst="roundRect">
            <a:avLst/>
          </a:prstGeom>
          <a:solidFill>
            <a:srgbClr val="0000FF"/>
          </a:solidFill>
          <a:ln w="38100" cmpd="sng">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4800" b="1" dirty="0" err="1">
                <a:solidFill>
                  <a:srgbClr val="FFFF00"/>
                </a:solidFill>
                <a:latin typeface="Arial"/>
                <a:ea typeface="ＭＳ Ｐゴシック" charset="0"/>
                <a:cs typeface="Arial"/>
              </a:rPr>
              <a:t>HFpEF</a:t>
            </a:r>
            <a:endParaRPr lang="en-US" sz="4800" b="1" dirty="0">
              <a:solidFill>
                <a:srgbClr val="FFFF00"/>
              </a:solidFill>
              <a:latin typeface="Arial"/>
              <a:ea typeface="ＭＳ Ｐゴシック" charset="0"/>
              <a:cs typeface="Arial"/>
            </a:endParaRPr>
          </a:p>
        </p:txBody>
      </p:sp>
      <p:sp>
        <p:nvSpPr>
          <p:cNvPr id="8" name="Rounded Rectangle 7"/>
          <p:cNvSpPr/>
          <p:nvPr/>
        </p:nvSpPr>
        <p:spPr>
          <a:xfrm>
            <a:off x="1406525" y="1782763"/>
            <a:ext cx="2139950" cy="919162"/>
          </a:xfrm>
          <a:prstGeom prst="roundRect">
            <a:avLst/>
          </a:prstGeom>
          <a:solidFill>
            <a:srgbClr val="00CC0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400" b="1" dirty="0">
                <a:solidFill>
                  <a:srgbClr val="FFFFFF"/>
                </a:solidFill>
                <a:latin typeface="Arial"/>
                <a:ea typeface="ＭＳ Ｐゴシック" charset="0"/>
                <a:cs typeface="Arial"/>
              </a:rPr>
              <a:t>Diastolic dysfunction</a:t>
            </a:r>
          </a:p>
        </p:txBody>
      </p:sp>
      <p:sp>
        <p:nvSpPr>
          <p:cNvPr id="9" name="Rounded Rectangle 8"/>
          <p:cNvSpPr/>
          <p:nvPr/>
        </p:nvSpPr>
        <p:spPr>
          <a:xfrm>
            <a:off x="3819525" y="1579563"/>
            <a:ext cx="2141538" cy="1122362"/>
          </a:xfrm>
          <a:prstGeom prst="roundRect">
            <a:avLst/>
          </a:prstGeom>
          <a:solidFill>
            <a:srgbClr val="00CC0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000" b="1" dirty="0">
                <a:solidFill>
                  <a:srgbClr val="FFFFFF"/>
                </a:solidFill>
                <a:latin typeface="Arial"/>
                <a:ea typeface="ＭＳ Ｐゴシック" charset="0"/>
                <a:cs typeface="Arial"/>
              </a:rPr>
              <a:t>Longitudinal systolic dysfunction</a:t>
            </a:r>
          </a:p>
        </p:txBody>
      </p:sp>
      <p:sp>
        <p:nvSpPr>
          <p:cNvPr id="10" name="Rounded Rectangle 9"/>
          <p:cNvSpPr/>
          <p:nvPr/>
        </p:nvSpPr>
        <p:spPr>
          <a:xfrm>
            <a:off x="6178550" y="1906588"/>
            <a:ext cx="2139950" cy="782637"/>
          </a:xfrm>
          <a:prstGeom prst="roundRect">
            <a:avLst/>
          </a:prstGeom>
          <a:solidFill>
            <a:srgbClr val="00CC0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000" b="1" dirty="0" err="1">
                <a:solidFill>
                  <a:srgbClr val="FFFFFF"/>
                </a:solidFill>
                <a:latin typeface="Arial"/>
                <a:ea typeface="ＭＳ Ｐゴシック" charset="0"/>
                <a:cs typeface="Arial"/>
              </a:rPr>
              <a:t>Chronotropic</a:t>
            </a:r>
            <a:r>
              <a:rPr lang="en-US" sz="2000" b="1" dirty="0">
                <a:solidFill>
                  <a:srgbClr val="FFFFFF"/>
                </a:solidFill>
                <a:latin typeface="Arial"/>
                <a:ea typeface="ＭＳ Ｐゴシック" charset="0"/>
                <a:cs typeface="Arial"/>
              </a:rPr>
              <a:t> incompetence</a:t>
            </a:r>
          </a:p>
        </p:txBody>
      </p:sp>
      <p:sp>
        <p:nvSpPr>
          <p:cNvPr id="11" name="Rounded Rectangle 10"/>
          <p:cNvSpPr/>
          <p:nvPr/>
        </p:nvSpPr>
        <p:spPr>
          <a:xfrm>
            <a:off x="6510338" y="4127500"/>
            <a:ext cx="2139950" cy="919163"/>
          </a:xfrm>
          <a:prstGeom prst="roundRect">
            <a:avLst/>
          </a:prstGeom>
          <a:solidFill>
            <a:srgbClr val="00009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400" b="1" dirty="0">
                <a:solidFill>
                  <a:srgbClr val="FFFF00"/>
                </a:solidFill>
                <a:latin typeface="Arial"/>
                <a:ea typeface="ＭＳ Ｐゴシック" charset="0"/>
                <a:cs typeface="Arial"/>
              </a:rPr>
              <a:t>Endothelial dysfunction</a:t>
            </a:r>
          </a:p>
        </p:txBody>
      </p:sp>
      <p:sp>
        <p:nvSpPr>
          <p:cNvPr id="12" name="Rounded Rectangle 11"/>
          <p:cNvSpPr/>
          <p:nvPr/>
        </p:nvSpPr>
        <p:spPr>
          <a:xfrm>
            <a:off x="5488416" y="5221288"/>
            <a:ext cx="2139950" cy="1123950"/>
          </a:xfrm>
          <a:prstGeom prst="roundRect">
            <a:avLst/>
          </a:prstGeom>
          <a:solidFill>
            <a:srgbClr val="00CC0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000" b="1" dirty="0">
                <a:solidFill>
                  <a:srgbClr val="FFFFFF"/>
                </a:solidFill>
                <a:latin typeface="Arial"/>
                <a:ea typeface="ＭＳ Ｐゴシック" charset="0"/>
                <a:cs typeface="Arial"/>
              </a:rPr>
              <a:t>Pulmonary hypertension / RV failure</a:t>
            </a:r>
          </a:p>
        </p:txBody>
      </p:sp>
      <p:sp>
        <p:nvSpPr>
          <p:cNvPr id="13" name="Rounded Rectangle 12"/>
          <p:cNvSpPr/>
          <p:nvPr/>
        </p:nvSpPr>
        <p:spPr>
          <a:xfrm>
            <a:off x="3809641" y="5364970"/>
            <a:ext cx="1538287" cy="1123950"/>
          </a:xfrm>
          <a:prstGeom prst="roundRect">
            <a:avLst/>
          </a:prstGeom>
          <a:solidFill>
            <a:srgbClr val="00CC0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000" b="1" dirty="0">
                <a:solidFill>
                  <a:srgbClr val="FFFFFF"/>
                </a:solidFill>
                <a:latin typeface="Arial"/>
                <a:ea typeface="ＭＳ Ｐゴシック" charset="0"/>
                <a:cs typeface="Arial"/>
              </a:rPr>
              <a:t>Abnormal V-A coupling</a:t>
            </a:r>
          </a:p>
        </p:txBody>
      </p:sp>
      <p:sp>
        <p:nvSpPr>
          <p:cNvPr id="14" name="Rounded Rectangle 13"/>
          <p:cNvSpPr/>
          <p:nvPr/>
        </p:nvSpPr>
        <p:spPr>
          <a:xfrm>
            <a:off x="587375" y="4139003"/>
            <a:ext cx="2230438" cy="920750"/>
          </a:xfrm>
          <a:prstGeom prst="roundRect">
            <a:avLst/>
          </a:prstGeom>
          <a:solidFill>
            <a:srgbClr val="00CC0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400" b="1" dirty="0">
                <a:solidFill>
                  <a:srgbClr val="FFFFFF"/>
                </a:solidFill>
                <a:latin typeface="Arial"/>
                <a:ea typeface="ＭＳ Ｐゴシック" charset="0"/>
                <a:cs typeface="Arial"/>
              </a:rPr>
              <a:t>Arterial stiffness</a:t>
            </a:r>
          </a:p>
        </p:txBody>
      </p:sp>
      <p:sp>
        <p:nvSpPr>
          <p:cNvPr id="15" name="Rounded Rectangle 14"/>
          <p:cNvSpPr/>
          <p:nvPr/>
        </p:nvSpPr>
        <p:spPr>
          <a:xfrm>
            <a:off x="6389688" y="2933700"/>
            <a:ext cx="2139950" cy="919163"/>
          </a:xfrm>
          <a:prstGeom prst="roundRect">
            <a:avLst/>
          </a:prstGeom>
          <a:solidFill>
            <a:srgbClr val="00CC0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400" b="1" dirty="0">
                <a:solidFill>
                  <a:srgbClr val="FFFFFF"/>
                </a:solidFill>
                <a:latin typeface="Arial"/>
                <a:ea typeface="ＭＳ Ｐゴシック" charset="0"/>
                <a:cs typeface="Arial"/>
              </a:rPr>
              <a:t>Autonomic dysfunction</a:t>
            </a:r>
          </a:p>
        </p:txBody>
      </p:sp>
      <p:sp>
        <p:nvSpPr>
          <p:cNvPr id="16" name="Rounded Rectangle 15"/>
          <p:cNvSpPr/>
          <p:nvPr/>
        </p:nvSpPr>
        <p:spPr>
          <a:xfrm>
            <a:off x="219075" y="2853128"/>
            <a:ext cx="2598738" cy="1123950"/>
          </a:xfrm>
          <a:prstGeom prst="roundRect">
            <a:avLst/>
          </a:prstGeom>
          <a:solidFill>
            <a:srgbClr val="00009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000" b="1" dirty="0">
                <a:solidFill>
                  <a:srgbClr val="FFFF00"/>
                </a:solidFill>
                <a:latin typeface="Arial"/>
                <a:ea typeface="ＭＳ Ｐゴシック" charset="0"/>
                <a:cs typeface="Arial"/>
              </a:rPr>
              <a:t>Extra-cardiac causes of volume overload</a:t>
            </a:r>
          </a:p>
        </p:txBody>
      </p:sp>
      <p:cxnSp>
        <p:nvCxnSpPr>
          <p:cNvPr id="17" name="Straight Arrow Connector 16"/>
          <p:cNvCxnSpPr/>
          <p:nvPr/>
        </p:nvCxnSpPr>
        <p:spPr>
          <a:xfrm>
            <a:off x="3362325" y="2701925"/>
            <a:ext cx="679450" cy="795338"/>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9" idx="2"/>
            <a:endCxn id="7" idx="0"/>
          </p:cNvCxnSpPr>
          <p:nvPr/>
        </p:nvCxnSpPr>
        <p:spPr>
          <a:xfrm flipH="1">
            <a:off x="4557713" y="2701925"/>
            <a:ext cx="331787" cy="838200"/>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5426075" y="2689225"/>
            <a:ext cx="787400" cy="833438"/>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5" idx="1"/>
            <a:endCxn id="7" idx="3"/>
          </p:cNvCxnSpPr>
          <p:nvPr/>
        </p:nvCxnSpPr>
        <p:spPr>
          <a:xfrm flipH="1">
            <a:off x="5770563" y="3394075"/>
            <a:ext cx="619125" cy="604838"/>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1" idx="1"/>
          </p:cNvCxnSpPr>
          <p:nvPr/>
        </p:nvCxnSpPr>
        <p:spPr>
          <a:xfrm flipH="1" flipV="1">
            <a:off x="5786438" y="4138613"/>
            <a:ext cx="723900" cy="447675"/>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5488416" y="4524375"/>
            <a:ext cx="642938" cy="696913"/>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3" idx="0"/>
          </p:cNvCxnSpPr>
          <p:nvPr/>
        </p:nvCxnSpPr>
        <p:spPr>
          <a:xfrm flipV="1">
            <a:off x="4579578" y="4588683"/>
            <a:ext cx="28575" cy="776287"/>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4" idx="3"/>
          </p:cNvCxnSpPr>
          <p:nvPr/>
        </p:nvCxnSpPr>
        <p:spPr>
          <a:xfrm flipV="1">
            <a:off x="2817813" y="4273940"/>
            <a:ext cx="544512" cy="325438"/>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6" idx="3"/>
          </p:cNvCxnSpPr>
          <p:nvPr/>
        </p:nvCxnSpPr>
        <p:spPr>
          <a:xfrm>
            <a:off x="2817813" y="3415103"/>
            <a:ext cx="544512" cy="182562"/>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6" name="Rounded Rectangle 25"/>
          <p:cNvSpPr/>
          <p:nvPr/>
        </p:nvSpPr>
        <p:spPr>
          <a:xfrm>
            <a:off x="754248" y="5195833"/>
            <a:ext cx="2198688" cy="511175"/>
          </a:xfrm>
          <a:prstGeom prst="roundRect">
            <a:avLst/>
          </a:prstGeom>
          <a:solidFill>
            <a:srgbClr val="00CC0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sz="2400" b="1" dirty="0">
                <a:solidFill>
                  <a:srgbClr val="FFFFFF"/>
                </a:solidFill>
                <a:latin typeface="Arial"/>
                <a:ea typeface="ＭＳ Ｐゴシック" charset="0"/>
                <a:cs typeface="Arial"/>
              </a:rPr>
              <a:t>Inflammation</a:t>
            </a:r>
          </a:p>
        </p:txBody>
      </p:sp>
      <p:cxnSp>
        <p:nvCxnSpPr>
          <p:cNvPr id="27" name="Straight Arrow Connector 26"/>
          <p:cNvCxnSpPr/>
          <p:nvPr/>
        </p:nvCxnSpPr>
        <p:spPr>
          <a:xfrm flipV="1">
            <a:off x="2978757" y="4468774"/>
            <a:ext cx="783883" cy="752635"/>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3415053" y="4531494"/>
            <a:ext cx="755207" cy="1283795"/>
          </a:xfrm>
          <a:prstGeom prst="straightConnector1">
            <a:avLst/>
          </a:prstGeom>
          <a:ln w="57150" cmpd="sng">
            <a:solidFill>
              <a:schemeClr val="bg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1471047" y="5834310"/>
            <a:ext cx="2198688" cy="715089"/>
          </a:xfrm>
          <a:prstGeom prst="roundRect">
            <a:avLst/>
          </a:prstGeom>
          <a:solidFill>
            <a:srgbClr val="000090"/>
          </a:solidFill>
          <a:ln>
            <a:solidFill>
              <a:srgbClr val="FFFF00"/>
            </a:solidFill>
          </a:ln>
          <a:effectLst>
            <a:outerShdw blurRad="50800" dist="38100" dir="2700000" algn="tl" rotWithShape="0">
              <a:prstClr val="black">
                <a:alpha val="40000"/>
              </a:prstClr>
            </a:outerShdw>
          </a:effectLst>
        </p:spPr>
        <p:txBody>
          <a:bodyPr>
            <a:spAutoFit/>
          </a:bodyPr>
          <a:lstStyle/>
          <a:p>
            <a:pPr algn="ctr" defTabSz="457200" fontAlgn="auto">
              <a:spcBef>
                <a:spcPts val="0"/>
              </a:spcBef>
              <a:spcAft>
                <a:spcPts val="0"/>
              </a:spcAft>
              <a:defRPr/>
            </a:pPr>
            <a:r>
              <a:rPr lang="en-US" b="1" dirty="0" smtClean="0">
                <a:solidFill>
                  <a:srgbClr val="FFFF00"/>
                </a:solidFill>
                <a:latin typeface="Arial"/>
                <a:ea typeface="ＭＳ Ｐゴシック" charset="0"/>
                <a:cs typeface="Arial"/>
              </a:rPr>
              <a:t>Skeletal muscle abnormalities</a:t>
            </a:r>
            <a:endParaRPr lang="en-US" b="1" dirty="0">
              <a:solidFill>
                <a:srgbClr val="FFFF00"/>
              </a:solidFill>
              <a:latin typeface="Arial"/>
              <a:ea typeface="ＭＳ Ｐゴシック" charset="0"/>
              <a:cs typeface="Arial"/>
            </a:endParaRPr>
          </a:p>
        </p:txBody>
      </p:sp>
    </p:spTree>
    <p:extLst>
      <p:ext uri="{BB962C8B-B14F-4D97-AF65-F5344CB8AC3E}">
        <p14:creationId xmlns:p14="http://schemas.microsoft.com/office/powerpoint/2010/main" val="4107120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288285"/>
            <a:ext cx="8642574" cy="3124200"/>
          </a:xfrm>
          <a:solidFill>
            <a:srgbClr val="FFFFFF"/>
          </a:solidFill>
        </p:spPr>
        <p:txBody>
          <a:bodyPr>
            <a:noAutofit/>
          </a:bodyPr>
          <a:lstStyle/>
          <a:p>
            <a:r>
              <a:rPr lang="en-US" sz="3200" dirty="0" smtClean="0"/>
              <a:t>To perform </a:t>
            </a:r>
            <a:r>
              <a:rPr lang="en-US" sz="3200" dirty="0" err="1"/>
              <a:t>phenomics</a:t>
            </a:r>
            <a:r>
              <a:rPr lang="en-US" sz="3200" dirty="0"/>
              <a:t> (machine learning analysis) of previously ascertained quantitative MESA data </a:t>
            </a:r>
            <a:r>
              <a:rPr lang="en-US" sz="3200" dirty="0" smtClean="0"/>
              <a:t>to </a:t>
            </a:r>
            <a:r>
              <a:rPr lang="en-US" sz="3200" dirty="0"/>
              <a:t>define differential phenotype signatures (</a:t>
            </a:r>
            <a:r>
              <a:rPr lang="en-US" sz="3200" dirty="0" err="1"/>
              <a:t>pheno</a:t>
            </a:r>
            <a:r>
              <a:rPr lang="en-US" sz="3200" dirty="0"/>
              <a:t>-groups) and relate these </a:t>
            </a:r>
            <a:r>
              <a:rPr lang="en-US" sz="3200" dirty="0" err="1"/>
              <a:t>pheno</a:t>
            </a:r>
            <a:r>
              <a:rPr lang="en-US" sz="3200" dirty="0"/>
              <a:t>-groups to cardiac structure/function at Y15 and the prevalence and type of HF (e.g., early or overt HFpEF or </a:t>
            </a:r>
            <a:r>
              <a:rPr lang="en-US" sz="3200" dirty="0" err="1"/>
              <a:t>HFrEF</a:t>
            </a:r>
            <a:r>
              <a:rPr lang="en-US" sz="3200" dirty="0"/>
              <a:t>)</a:t>
            </a:r>
          </a:p>
        </p:txBody>
      </p:sp>
      <p:sp>
        <p:nvSpPr>
          <p:cNvPr id="3" name="Title 2"/>
          <p:cNvSpPr>
            <a:spLocks noGrp="1"/>
          </p:cNvSpPr>
          <p:nvPr>
            <p:ph type="title"/>
          </p:nvPr>
        </p:nvSpPr>
        <p:spPr/>
        <p:txBody>
          <a:bodyPr>
            <a:noAutofit/>
          </a:bodyPr>
          <a:lstStyle/>
          <a:p>
            <a:r>
              <a:rPr lang="en-US" sz="5400" b="1" dirty="0" smtClean="0">
                <a:solidFill>
                  <a:srgbClr val="000000"/>
                </a:solidFill>
              </a:rPr>
              <a:t>AIM 3</a:t>
            </a:r>
            <a:r>
              <a:rPr lang="en-US" sz="4800" b="1" dirty="0" smtClean="0">
                <a:solidFill>
                  <a:srgbClr val="000000"/>
                </a:solidFill>
              </a:rPr>
              <a:t/>
            </a:r>
            <a:br>
              <a:rPr lang="en-US" sz="4800" b="1" dirty="0" smtClean="0">
                <a:solidFill>
                  <a:srgbClr val="000000"/>
                </a:solidFill>
              </a:rPr>
            </a:br>
            <a:r>
              <a:rPr lang="en-US" sz="4800" b="1" i="1" dirty="0" err="1" smtClean="0">
                <a:solidFill>
                  <a:srgbClr val="000000"/>
                </a:solidFill>
              </a:rPr>
              <a:t>Phenomics</a:t>
            </a:r>
            <a:r>
              <a:rPr lang="en-US" sz="4800" b="1" dirty="0" smtClean="0">
                <a:solidFill>
                  <a:srgbClr val="000000"/>
                </a:solidFill>
              </a:rPr>
              <a:t> </a:t>
            </a:r>
            <a:r>
              <a:rPr lang="en-US" sz="5400" b="1" dirty="0" smtClean="0">
                <a:solidFill>
                  <a:srgbClr val="000000"/>
                </a:solidFill>
              </a:rPr>
              <a:t>of early HF</a:t>
            </a:r>
            <a:endParaRPr lang="en-US" sz="5400" b="1" dirty="0">
              <a:solidFill>
                <a:srgbClr val="00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0"/>
            <a:ext cx="9525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7549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loud 30"/>
          <p:cNvSpPr/>
          <p:nvPr/>
        </p:nvSpPr>
        <p:spPr>
          <a:xfrm>
            <a:off x="2113988" y="843955"/>
            <a:ext cx="4466661" cy="1580334"/>
          </a:xfrm>
          <a:prstGeom prst="cloud">
            <a:avLst/>
          </a:prstGeom>
          <a:gradFill flip="none" rotWithShape="1">
            <a:gsLst>
              <a:gs pos="0">
                <a:schemeClr val="accent1">
                  <a:tint val="100000"/>
                  <a:shade val="100000"/>
                  <a:satMod val="130000"/>
                  <a:alpha val="16000"/>
                </a:schemeClr>
              </a:gs>
              <a:gs pos="100000">
                <a:schemeClr val="accent1">
                  <a:tint val="50000"/>
                  <a:shade val="100000"/>
                  <a:satMod val="350000"/>
                  <a:alpha val="16000"/>
                </a:schemeClr>
              </a:gs>
            </a:gsLst>
            <a:lin ang="16200000" scaled="0"/>
            <a:tileRect/>
          </a:gradFill>
          <a:ln/>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pPr>
            <a:endParaRPr lang="en-US">
              <a:solidFill>
                <a:prstClr val="white"/>
              </a:solidFill>
              <a:latin typeface="Calibri"/>
            </a:endParaRPr>
          </a:p>
        </p:txBody>
      </p:sp>
      <p:sp>
        <p:nvSpPr>
          <p:cNvPr id="2" name="TextBox 1"/>
          <p:cNvSpPr txBox="1"/>
          <p:nvPr/>
        </p:nvSpPr>
        <p:spPr>
          <a:xfrm>
            <a:off x="1980444" y="2977468"/>
            <a:ext cx="4816674" cy="707886"/>
          </a:xfrm>
          <a:prstGeom prst="rect">
            <a:avLst/>
          </a:prstGeom>
          <a:solidFill>
            <a:srgbClr val="00FF00"/>
          </a:solidFill>
          <a:ln>
            <a:solidFill>
              <a:schemeClr val="tx1"/>
            </a:solidFill>
          </a:ln>
        </p:spPr>
        <p:txBody>
          <a:bodyPr wrap="square" rtlCol="0">
            <a:spAutoFit/>
          </a:bodyPr>
          <a:lstStyle/>
          <a:p>
            <a:pPr algn="ctr" defTabSz="457200" fontAlgn="auto">
              <a:spcBef>
                <a:spcPts val="0"/>
              </a:spcBef>
              <a:spcAft>
                <a:spcPts val="0"/>
              </a:spcAft>
            </a:pPr>
            <a:r>
              <a:rPr lang="en-US" sz="4000" b="1" dirty="0" smtClean="0">
                <a:solidFill>
                  <a:prstClr val="black"/>
                </a:solidFill>
                <a:latin typeface="Arial"/>
                <a:ea typeface="+mn-ea"/>
                <a:cs typeface="Arial"/>
              </a:rPr>
              <a:t>HEART FAILURE</a:t>
            </a:r>
          </a:p>
        </p:txBody>
      </p:sp>
      <p:sp>
        <p:nvSpPr>
          <p:cNvPr id="3" name="TextBox 2"/>
          <p:cNvSpPr txBox="1"/>
          <p:nvPr/>
        </p:nvSpPr>
        <p:spPr>
          <a:xfrm>
            <a:off x="555988" y="1086125"/>
            <a:ext cx="7702849" cy="1015663"/>
          </a:xfrm>
          <a:prstGeom prst="rect">
            <a:avLst/>
          </a:prstGeom>
          <a:noFill/>
          <a:ln>
            <a:noFill/>
          </a:ln>
        </p:spPr>
        <p:txBody>
          <a:bodyPr wrap="square" rtlCol="0">
            <a:spAutoFit/>
          </a:bodyPr>
          <a:lstStyle/>
          <a:p>
            <a:pPr algn="ctr" defTabSz="457200" fontAlgn="auto">
              <a:spcBef>
                <a:spcPts val="0"/>
              </a:spcBef>
              <a:spcAft>
                <a:spcPts val="0"/>
              </a:spcAft>
            </a:pPr>
            <a:r>
              <a:rPr lang="en-US" sz="2000" b="1" dirty="0" smtClean="0">
                <a:solidFill>
                  <a:prstClr val="black"/>
                </a:solidFill>
                <a:latin typeface="Arial"/>
                <a:ea typeface="+mn-ea"/>
                <a:cs typeface="Arial"/>
              </a:rPr>
              <a:t>1 OR 2 RISK FACTORS</a:t>
            </a:r>
          </a:p>
          <a:p>
            <a:pPr algn="ctr" defTabSz="457200" fontAlgn="auto">
              <a:spcBef>
                <a:spcPts val="0"/>
              </a:spcBef>
              <a:spcAft>
                <a:spcPts val="0"/>
              </a:spcAft>
            </a:pPr>
            <a:r>
              <a:rPr lang="en-US" sz="2000" b="1" i="1" dirty="0" smtClean="0">
                <a:solidFill>
                  <a:prstClr val="black"/>
                </a:solidFill>
                <a:latin typeface="Arial"/>
                <a:ea typeface="+mn-ea"/>
                <a:cs typeface="Arial"/>
              </a:rPr>
              <a:t>or</a:t>
            </a:r>
          </a:p>
          <a:p>
            <a:pPr algn="ctr" defTabSz="457200" fontAlgn="auto">
              <a:spcBef>
                <a:spcPts val="0"/>
              </a:spcBef>
              <a:spcAft>
                <a:spcPts val="0"/>
              </a:spcAft>
            </a:pPr>
            <a:r>
              <a:rPr lang="en-US" sz="2000" b="1" dirty="0" smtClean="0">
                <a:solidFill>
                  <a:prstClr val="black"/>
                </a:solidFill>
                <a:latin typeface="Arial"/>
                <a:ea typeface="+mn-ea"/>
                <a:cs typeface="Arial"/>
              </a:rPr>
              <a:t>RISK FACTOR SCORE</a:t>
            </a:r>
          </a:p>
        </p:txBody>
      </p:sp>
      <p:sp>
        <p:nvSpPr>
          <p:cNvPr id="4" name="TextBox 3"/>
          <p:cNvSpPr txBox="1"/>
          <p:nvPr/>
        </p:nvSpPr>
        <p:spPr>
          <a:xfrm>
            <a:off x="1904162" y="3833011"/>
            <a:ext cx="5239306" cy="3693318"/>
          </a:xfrm>
          <a:prstGeom prst="rect">
            <a:avLst/>
          </a:prstGeom>
          <a:noFill/>
          <a:ln>
            <a:noFill/>
          </a:ln>
        </p:spPr>
        <p:txBody>
          <a:bodyPr wrap="square" rtlCol="0">
            <a:spAutoFit/>
          </a:bodyPr>
          <a:lstStyle/>
          <a:p>
            <a:pPr marL="457200" indent="-457200" defTabSz="457200" fontAlgn="auto">
              <a:spcBef>
                <a:spcPts val="0"/>
              </a:spcBef>
              <a:spcAft>
                <a:spcPts val="0"/>
              </a:spcAft>
              <a:buFont typeface="Arial"/>
              <a:buChar char="•"/>
            </a:pPr>
            <a:r>
              <a:rPr lang="en-US" sz="2600" b="1" dirty="0" smtClean="0">
                <a:solidFill>
                  <a:srgbClr val="0000FF"/>
                </a:solidFill>
                <a:latin typeface="Arial"/>
                <a:ea typeface="+mn-ea"/>
                <a:cs typeface="Arial"/>
              </a:rPr>
              <a:t>Assumes HF is a homogenous syndrome</a:t>
            </a:r>
          </a:p>
          <a:p>
            <a:pPr marL="457200" indent="-457200" defTabSz="457200" fontAlgn="auto">
              <a:spcBef>
                <a:spcPts val="0"/>
              </a:spcBef>
              <a:spcAft>
                <a:spcPts val="0"/>
              </a:spcAft>
              <a:buFont typeface="Arial"/>
              <a:buChar char="•"/>
            </a:pPr>
            <a:r>
              <a:rPr lang="en-US" sz="2600" b="1" dirty="0" smtClean="0">
                <a:solidFill>
                  <a:srgbClr val="0000FF"/>
                </a:solidFill>
                <a:latin typeface="Arial"/>
                <a:ea typeface="+mn-ea"/>
                <a:cs typeface="Arial"/>
              </a:rPr>
              <a:t>Ignores complex interactions between risk factors</a:t>
            </a:r>
          </a:p>
          <a:p>
            <a:pPr marL="457200" indent="-457200" defTabSz="457200" fontAlgn="auto">
              <a:spcBef>
                <a:spcPts val="0"/>
              </a:spcBef>
              <a:spcAft>
                <a:spcPts val="0"/>
              </a:spcAft>
              <a:buFont typeface="Arial"/>
              <a:buChar char="•"/>
            </a:pPr>
            <a:r>
              <a:rPr lang="en-US" sz="2600" b="1" dirty="0" smtClean="0">
                <a:solidFill>
                  <a:srgbClr val="0000FF"/>
                </a:solidFill>
                <a:latin typeface="Arial"/>
                <a:ea typeface="+mn-ea"/>
                <a:cs typeface="Arial"/>
              </a:rPr>
              <a:t>Does not take advantage of wealth of high-density, quantitative phenotypic data</a:t>
            </a:r>
          </a:p>
          <a:p>
            <a:pPr algn="ctr" defTabSz="457200" fontAlgn="auto">
              <a:spcBef>
                <a:spcPts val="0"/>
              </a:spcBef>
              <a:spcAft>
                <a:spcPts val="0"/>
              </a:spcAft>
            </a:pPr>
            <a:endParaRPr lang="en-US" sz="2600" b="1" dirty="0" smtClean="0">
              <a:solidFill>
                <a:srgbClr val="0000FF"/>
              </a:solidFill>
              <a:latin typeface="Arial"/>
              <a:ea typeface="+mn-ea"/>
              <a:cs typeface="Arial"/>
            </a:endParaRPr>
          </a:p>
          <a:p>
            <a:pPr algn="ctr" defTabSz="457200" fontAlgn="auto">
              <a:spcBef>
                <a:spcPts val="0"/>
              </a:spcBef>
              <a:spcAft>
                <a:spcPts val="0"/>
              </a:spcAft>
            </a:pPr>
            <a:endParaRPr lang="en-US" sz="2600" b="1" dirty="0">
              <a:solidFill>
                <a:srgbClr val="0000FF"/>
              </a:solidFill>
              <a:latin typeface="Arial"/>
              <a:ea typeface="+mn-ea"/>
              <a:cs typeface="Arial"/>
            </a:endParaRPr>
          </a:p>
        </p:txBody>
      </p:sp>
      <p:cxnSp>
        <p:nvCxnSpPr>
          <p:cNvPr id="11" name="Straight Arrow Connector 10"/>
          <p:cNvCxnSpPr/>
          <p:nvPr/>
        </p:nvCxnSpPr>
        <p:spPr>
          <a:xfrm>
            <a:off x="4402559" y="2222263"/>
            <a:ext cx="0" cy="692654"/>
          </a:xfrm>
          <a:prstGeom prst="straightConnector1">
            <a:avLst/>
          </a:prstGeom>
          <a:ln w="762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itle 2"/>
          <p:cNvSpPr txBox="1">
            <a:spLocks/>
          </p:cNvSpPr>
          <p:nvPr/>
        </p:nvSpPr>
        <p:spPr>
          <a:xfrm>
            <a:off x="457200" y="194025"/>
            <a:ext cx="8229600" cy="642932"/>
          </a:xfrm>
          <a:prstGeom prst="rect">
            <a:avLst/>
          </a:prstGeom>
        </p:spPr>
        <p:txBody>
          <a:bodyP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b="1" dirty="0" smtClean="0">
                <a:solidFill>
                  <a:srgbClr val="000000"/>
                </a:solidFill>
                <a:latin typeface="Candara"/>
                <a:cs typeface="Candara"/>
              </a:rPr>
              <a:t>Traditional epidemiology of HF</a:t>
            </a:r>
            <a:endParaRPr lang="en-US" b="1" dirty="0">
              <a:solidFill>
                <a:srgbClr val="000000"/>
              </a:solidFill>
              <a:latin typeface="Candara"/>
              <a:cs typeface="Candara"/>
            </a:endParaRPr>
          </a:p>
        </p:txBody>
      </p:sp>
    </p:spTree>
    <p:extLst>
      <p:ext uri="{BB962C8B-B14F-4D97-AF65-F5344CB8AC3E}">
        <p14:creationId xmlns:p14="http://schemas.microsoft.com/office/powerpoint/2010/main" val="256753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5538" y="2977468"/>
            <a:ext cx="4145339" cy="707886"/>
          </a:xfrm>
          <a:prstGeom prst="rect">
            <a:avLst/>
          </a:prstGeom>
          <a:noFill/>
          <a:ln>
            <a:solidFill>
              <a:schemeClr val="tx1"/>
            </a:solidFill>
          </a:ln>
        </p:spPr>
        <p:txBody>
          <a:bodyPr wrap="square" rtlCol="0">
            <a:spAutoFit/>
          </a:bodyPr>
          <a:lstStyle/>
          <a:p>
            <a:pPr algn="ctr" defTabSz="457200" fontAlgn="auto">
              <a:spcBef>
                <a:spcPts val="0"/>
              </a:spcBef>
              <a:spcAft>
                <a:spcPts val="0"/>
              </a:spcAft>
            </a:pPr>
            <a:r>
              <a:rPr lang="en-US" sz="4000" b="1" dirty="0" smtClean="0">
                <a:solidFill>
                  <a:prstClr val="black"/>
                </a:solidFill>
                <a:latin typeface="Arial"/>
                <a:ea typeface="+mn-ea"/>
                <a:cs typeface="Arial"/>
              </a:rPr>
              <a:t>HFpEF</a:t>
            </a:r>
          </a:p>
        </p:txBody>
      </p:sp>
      <p:sp>
        <p:nvSpPr>
          <p:cNvPr id="3" name="TextBox 2"/>
          <p:cNvSpPr txBox="1"/>
          <p:nvPr/>
        </p:nvSpPr>
        <p:spPr>
          <a:xfrm>
            <a:off x="671436" y="177021"/>
            <a:ext cx="7702849" cy="1292662"/>
          </a:xfrm>
          <a:prstGeom prst="rect">
            <a:avLst/>
          </a:prstGeom>
          <a:noFill/>
          <a:ln>
            <a:noFill/>
          </a:ln>
        </p:spPr>
        <p:txBody>
          <a:bodyPr wrap="square" rtlCol="0">
            <a:spAutoFit/>
          </a:bodyPr>
          <a:lstStyle/>
          <a:p>
            <a:pPr algn="ctr" defTabSz="457200" fontAlgn="auto">
              <a:spcBef>
                <a:spcPts val="0"/>
              </a:spcBef>
              <a:spcAft>
                <a:spcPts val="0"/>
              </a:spcAft>
            </a:pPr>
            <a:r>
              <a:rPr lang="en-US" sz="2600" b="1" dirty="0" smtClean="0">
                <a:solidFill>
                  <a:prstClr val="black"/>
                </a:solidFill>
                <a:latin typeface="Arial"/>
                <a:ea typeface="+mn-ea"/>
                <a:cs typeface="Arial"/>
              </a:rPr>
              <a:t>Multiple different risk factors, combinations of risk factors lead to abnormal myocardial structure/function</a:t>
            </a:r>
            <a:endParaRPr lang="en-US" sz="2600" b="1" dirty="0">
              <a:solidFill>
                <a:prstClr val="black"/>
              </a:solidFill>
              <a:latin typeface="Arial"/>
              <a:ea typeface="+mn-ea"/>
              <a:cs typeface="Arial"/>
            </a:endParaRPr>
          </a:p>
        </p:txBody>
      </p:sp>
      <p:sp>
        <p:nvSpPr>
          <p:cNvPr id="4" name="TextBox 3"/>
          <p:cNvSpPr txBox="1"/>
          <p:nvPr/>
        </p:nvSpPr>
        <p:spPr>
          <a:xfrm>
            <a:off x="821817" y="5276039"/>
            <a:ext cx="7702849" cy="892552"/>
          </a:xfrm>
          <a:prstGeom prst="rect">
            <a:avLst/>
          </a:prstGeom>
          <a:noFill/>
          <a:ln>
            <a:noFill/>
          </a:ln>
        </p:spPr>
        <p:txBody>
          <a:bodyPr wrap="square" rtlCol="0">
            <a:spAutoFit/>
          </a:bodyPr>
          <a:lstStyle/>
          <a:p>
            <a:pPr algn="ctr" defTabSz="457200" fontAlgn="auto">
              <a:spcBef>
                <a:spcPts val="0"/>
              </a:spcBef>
              <a:spcAft>
                <a:spcPts val="0"/>
              </a:spcAft>
            </a:pPr>
            <a:r>
              <a:rPr lang="en-US" sz="2600" b="1" dirty="0" smtClean="0">
                <a:solidFill>
                  <a:prstClr val="black"/>
                </a:solidFill>
                <a:latin typeface="Arial"/>
                <a:ea typeface="+mn-ea"/>
                <a:cs typeface="Arial"/>
              </a:rPr>
              <a:t>Multiple different (heterogeneous) clinical presentations / pathophysiologic phenotypes</a:t>
            </a:r>
            <a:endParaRPr lang="en-US" sz="2600" b="1" dirty="0">
              <a:solidFill>
                <a:prstClr val="black"/>
              </a:solidFill>
              <a:latin typeface="Arial"/>
              <a:ea typeface="+mn-ea"/>
              <a:cs typeface="Arial"/>
            </a:endParaRPr>
          </a:p>
        </p:txBody>
      </p:sp>
      <p:cxnSp>
        <p:nvCxnSpPr>
          <p:cNvPr id="6" name="Straight Arrow Connector 5"/>
          <p:cNvCxnSpPr/>
          <p:nvPr/>
        </p:nvCxnSpPr>
        <p:spPr>
          <a:xfrm>
            <a:off x="1740813" y="1569955"/>
            <a:ext cx="818741" cy="1237586"/>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559554" y="1569955"/>
            <a:ext cx="561770" cy="1237586"/>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278041" y="1569955"/>
            <a:ext cx="405053" cy="1237586"/>
          </a:xfrm>
          <a:prstGeom prst="straightConnector1">
            <a:avLst/>
          </a:prstGeom>
          <a:ln w="38100" cmpd="sng">
            <a:solidFill>
              <a:srgbClr val="66006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996528" y="1569955"/>
            <a:ext cx="248336" cy="1237586"/>
          </a:xfrm>
          <a:prstGeom prst="straightConnector1">
            <a:avLst/>
          </a:prstGeom>
          <a:ln w="38100" cmpd="sng">
            <a:solidFill>
              <a:srgbClr val="FF66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806634" y="1569955"/>
            <a:ext cx="0" cy="1237586"/>
          </a:xfrm>
          <a:prstGeom prst="straightConnector1">
            <a:avLst/>
          </a:prstGeom>
          <a:ln w="381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368404" y="1569955"/>
            <a:ext cx="131934" cy="1237586"/>
          </a:xfrm>
          <a:prstGeom prst="straightConnector1">
            <a:avLst/>
          </a:prstGeom>
          <a:ln w="38100" cmpd="sng">
            <a:solidFill>
              <a:schemeClr val="bg2">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930174" y="1569955"/>
            <a:ext cx="405614" cy="1237586"/>
          </a:xfrm>
          <a:prstGeom prst="straightConnector1">
            <a:avLst/>
          </a:prstGeom>
          <a:ln w="38100" cmpd="sng">
            <a:solidFill>
              <a:schemeClr val="accent2">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6491944" y="1569955"/>
            <a:ext cx="712712" cy="1237586"/>
          </a:xfrm>
          <a:prstGeom prst="straightConnector1">
            <a:avLst/>
          </a:prstGeom>
          <a:ln w="38100" cmpd="sng">
            <a:solidFill>
              <a:schemeClr val="accent5">
                <a:lumMod val="7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0800000">
            <a:off x="6571733" y="3928279"/>
            <a:ext cx="818741" cy="1237586"/>
          </a:xfrm>
          <a:prstGeom prst="straightConnector1">
            <a:avLst/>
          </a:prstGeom>
          <a:ln w="38100" cmpd="sng">
            <a:solidFill>
              <a:srgbClr val="FF0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0800000">
            <a:off x="6009963" y="3928279"/>
            <a:ext cx="561770" cy="1237586"/>
          </a:xfrm>
          <a:prstGeom prst="straightConnector1">
            <a:avLst/>
          </a:prstGeom>
          <a:ln w="38100" cmpd="sng">
            <a:solidFill>
              <a:srgbClr val="0000FF"/>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0800000">
            <a:off x="5448193" y="3928279"/>
            <a:ext cx="405053" cy="1237586"/>
          </a:xfrm>
          <a:prstGeom prst="straightConnector1">
            <a:avLst/>
          </a:prstGeom>
          <a:ln w="38100" cmpd="sng">
            <a:solidFill>
              <a:srgbClr val="660066"/>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0800000">
            <a:off x="4886423" y="3928279"/>
            <a:ext cx="248336" cy="1237586"/>
          </a:xfrm>
          <a:prstGeom prst="straightConnector1">
            <a:avLst/>
          </a:prstGeom>
          <a:ln w="38100" cmpd="sng">
            <a:solidFill>
              <a:srgbClr val="FF66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a:off x="4324653" y="3928279"/>
            <a:ext cx="0" cy="1237586"/>
          </a:xfrm>
          <a:prstGeom prst="straightConnector1">
            <a:avLst/>
          </a:prstGeom>
          <a:ln w="38100" cmpd="sng">
            <a:solidFill>
              <a:srgbClr val="008000"/>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flipH="1">
            <a:off x="3630949" y="3928279"/>
            <a:ext cx="131934" cy="1237586"/>
          </a:xfrm>
          <a:prstGeom prst="straightConnector1">
            <a:avLst/>
          </a:prstGeom>
          <a:ln w="38100" cmpd="sng">
            <a:solidFill>
              <a:schemeClr val="bg2">
                <a:lumMod val="50000"/>
              </a:schemeClr>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10800000" flipH="1">
            <a:off x="2795499" y="3928279"/>
            <a:ext cx="405614" cy="1237586"/>
          </a:xfrm>
          <a:prstGeom prst="straightConnector1">
            <a:avLst/>
          </a:prstGeom>
          <a:ln w="38100" cmpd="sng">
            <a:solidFill>
              <a:schemeClr val="accent2">
                <a:lumMod val="50000"/>
              </a:schemeClr>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0800000" flipH="1">
            <a:off x="1926631" y="3928279"/>
            <a:ext cx="712712" cy="1237586"/>
          </a:xfrm>
          <a:prstGeom prst="straightConnector1">
            <a:avLst/>
          </a:prstGeom>
          <a:ln w="38100" cmpd="sng">
            <a:solidFill>
              <a:schemeClr val="accent5">
                <a:lumMod val="75000"/>
              </a:schemeClr>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583150" y="6474718"/>
            <a:ext cx="3525925" cy="338554"/>
          </a:xfrm>
          <a:prstGeom prst="rect">
            <a:avLst/>
          </a:prstGeom>
          <a:noFill/>
        </p:spPr>
        <p:txBody>
          <a:bodyPr wrap="none">
            <a:spAutoFit/>
          </a:bodyPr>
          <a:lstStyle/>
          <a:p>
            <a:pPr algn="r" defTabSz="457200" fontAlgn="auto">
              <a:spcBef>
                <a:spcPts val="0"/>
              </a:spcBef>
              <a:spcAft>
                <a:spcPts val="0"/>
              </a:spcAft>
              <a:defRPr/>
            </a:pPr>
            <a:r>
              <a:rPr lang="en-US" sz="1600" b="1" dirty="0">
                <a:solidFill>
                  <a:srgbClr val="000000"/>
                </a:solidFill>
                <a:latin typeface="Arial"/>
                <a:ea typeface="ＭＳ Ｐゴシック" charset="0"/>
                <a:cs typeface="Arial"/>
              </a:rPr>
              <a:t>Shah </a:t>
            </a:r>
            <a:r>
              <a:rPr lang="en-US" sz="1600" b="1" dirty="0" smtClean="0">
                <a:solidFill>
                  <a:srgbClr val="000000"/>
                </a:solidFill>
                <a:latin typeface="Arial"/>
                <a:ea typeface="ＭＳ Ｐゴシック" charset="0"/>
                <a:cs typeface="Arial"/>
              </a:rPr>
              <a:t>SJ, et al. </a:t>
            </a:r>
            <a:r>
              <a:rPr lang="en-US" sz="1600" b="1" i="1" dirty="0" smtClean="0">
                <a:solidFill>
                  <a:srgbClr val="000000"/>
                </a:solidFill>
                <a:latin typeface="Arial"/>
                <a:ea typeface="ＭＳ Ｐゴシック" charset="0"/>
                <a:cs typeface="Arial"/>
              </a:rPr>
              <a:t>Heart Fail </a:t>
            </a:r>
            <a:r>
              <a:rPr lang="en-US" sz="1600" b="1" i="1" dirty="0" err="1" smtClean="0">
                <a:solidFill>
                  <a:srgbClr val="000000"/>
                </a:solidFill>
                <a:latin typeface="Arial"/>
                <a:ea typeface="ＭＳ Ｐゴシック" charset="0"/>
                <a:cs typeface="Arial"/>
              </a:rPr>
              <a:t>Clin</a:t>
            </a:r>
            <a:r>
              <a:rPr lang="en-US" sz="1600" b="1" dirty="0" smtClean="0">
                <a:solidFill>
                  <a:srgbClr val="000000"/>
                </a:solidFill>
                <a:latin typeface="Arial"/>
                <a:ea typeface="ＭＳ Ｐゴシック" charset="0"/>
                <a:cs typeface="Arial"/>
              </a:rPr>
              <a:t> 2014</a:t>
            </a:r>
            <a:endParaRPr lang="en-US" sz="1600" b="1"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87367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smtClean="0"/>
              <a:t>MESA started in the year 2000</a:t>
            </a:r>
          </a:p>
          <a:p>
            <a:r>
              <a:rPr lang="en-US" sz="3200" dirty="0" smtClean="0"/>
              <a:t>N= 6,814 original cohort</a:t>
            </a:r>
          </a:p>
          <a:p>
            <a:r>
              <a:rPr lang="en-US" sz="3200" dirty="0" smtClean="0"/>
              <a:t>45-84 years old at baseline exam </a:t>
            </a:r>
            <a:r>
              <a:rPr lang="en-US" sz="2000" dirty="0" smtClean="0"/>
              <a:t>(2000-2002)</a:t>
            </a:r>
          </a:p>
          <a:p>
            <a:r>
              <a:rPr lang="en-US" sz="3200" dirty="0" smtClean="0"/>
              <a:t>Multi-ethnic: 38% white; 28% African American; 22% Hispanic; 12% Chinese </a:t>
            </a:r>
          </a:p>
          <a:p>
            <a:r>
              <a:rPr lang="en-US" sz="3200" dirty="0" smtClean="0"/>
              <a:t>6 Field Centers (Chicago, Minneapolis, Los Angeles, Baltimore, Winston-Salem, New York City)</a:t>
            </a:r>
            <a:endParaRPr lang="en-US" sz="2800" dirty="0" smtClean="0"/>
          </a:p>
          <a:p>
            <a:endParaRPr lang="en-US" sz="3200" dirty="0" smtClean="0"/>
          </a:p>
          <a:p>
            <a:endParaRPr lang="en-US" sz="3200" dirty="0" smtClean="0"/>
          </a:p>
          <a:p>
            <a:endParaRPr lang="en-US" sz="3200" dirty="0" smtClean="0"/>
          </a:p>
          <a:p>
            <a:endParaRPr lang="en-US" sz="3200" dirty="0"/>
          </a:p>
        </p:txBody>
      </p:sp>
      <p:sp>
        <p:nvSpPr>
          <p:cNvPr id="3" name="Title 2"/>
          <p:cNvSpPr>
            <a:spLocks noGrp="1"/>
          </p:cNvSpPr>
          <p:nvPr>
            <p:ph type="title"/>
          </p:nvPr>
        </p:nvSpPr>
        <p:spPr/>
        <p:txBody>
          <a:bodyPr/>
          <a:lstStyle/>
          <a:p>
            <a:r>
              <a:rPr lang="en-US" sz="4000" dirty="0" smtClean="0"/>
              <a:t>MESA Study Cohort</a:t>
            </a:r>
            <a:endParaRPr lang="en-US" sz="4000" dirty="0"/>
          </a:p>
        </p:txBody>
      </p:sp>
    </p:spTree>
    <p:extLst>
      <p:ext uri="{BB962C8B-B14F-4D97-AF65-F5344CB8AC3E}">
        <p14:creationId xmlns:p14="http://schemas.microsoft.com/office/powerpoint/2010/main" val="26162129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tock_000010950692Mediu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2418" y="-440086"/>
            <a:ext cx="4552285" cy="4447496"/>
          </a:xfrm>
          <a:prstGeom prst="rect">
            <a:avLst/>
          </a:prstGeom>
        </p:spPr>
      </p:pic>
      <p:pic>
        <p:nvPicPr>
          <p:cNvPr id="4" name="Picture 3"/>
          <p:cNvPicPr>
            <a:picLocks noChangeAspect="1"/>
          </p:cNvPicPr>
          <p:nvPr/>
        </p:nvPicPr>
        <p:blipFill>
          <a:blip r:embed="rId4"/>
          <a:stretch>
            <a:fillRect/>
          </a:stretch>
        </p:blipFill>
        <p:spPr>
          <a:xfrm>
            <a:off x="119576" y="1030188"/>
            <a:ext cx="3834234" cy="1902512"/>
          </a:xfrm>
          <a:prstGeom prst="rect">
            <a:avLst/>
          </a:prstGeom>
        </p:spPr>
      </p:pic>
      <p:sp>
        <p:nvSpPr>
          <p:cNvPr id="7" name="Right Arrow 6"/>
          <p:cNvSpPr/>
          <p:nvPr/>
        </p:nvSpPr>
        <p:spPr>
          <a:xfrm>
            <a:off x="4193959" y="1538607"/>
            <a:ext cx="1019249" cy="595577"/>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8" name="TextBox 7"/>
          <p:cNvSpPr txBox="1"/>
          <p:nvPr/>
        </p:nvSpPr>
        <p:spPr>
          <a:xfrm>
            <a:off x="1031542" y="3660972"/>
            <a:ext cx="2031325" cy="923330"/>
          </a:xfrm>
          <a:prstGeom prst="rect">
            <a:avLst/>
          </a:prstGeom>
          <a:noFill/>
          <a:ln>
            <a:solidFill>
              <a:schemeClr val="tx1"/>
            </a:solidFill>
          </a:ln>
        </p:spPr>
        <p:txBody>
          <a:bodyPr wrap="none" rtlCol="0">
            <a:spAutoFit/>
          </a:bodyPr>
          <a:lstStyle/>
          <a:p>
            <a:pPr algn="ctr" defTabSz="457200" fontAlgn="auto">
              <a:spcBef>
                <a:spcPts val="0"/>
              </a:spcBef>
              <a:spcAft>
                <a:spcPts val="0"/>
              </a:spcAft>
            </a:pPr>
            <a:r>
              <a:rPr lang="en-US" b="1" dirty="0" smtClean="0">
                <a:solidFill>
                  <a:prstClr val="black"/>
                </a:solidFill>
                <a:latin typeface="Arial"/>
                <a:ea typeface="+mn-ea"/>
                <a:cs typeface="Arial"/>
              </a:rPr>
              <a:t>HEART FAILURE </a:t>
            </a:r>
          </a:p>
          <a:p>
            <a:pPr algn="ctr" defTabSz="457200" fontAlgn="auto">
              <a:spcBef>
                <a:spcPts val="0"/>
              </a:spcBef>
              <a:spcAft>
                <a:spcPts val="0"/>
              </a:spcAft>
            </a:pPr>
            <a:r>
              <a:rPr lang="en-US" b="1" dirty="0" smtClean="0">
                <a:solidFill>
                  <a:prstClr val="black"/>
                </a:solidFill>
                <a:latin typeface="Arial"/>
                <a:ea typeface="+mn-ea"/>
                <a:cs typeface="Arial"/>
              </a:rPr>
              <a:t>RISK FACTOR</a:t>
            </a:r>
          </a:p>
          <a:p>
            <a:pPr algn="ctr" defTabSz="457200" fontAlgn="auto">
              <a:spcBef>
                <a:spcPts val="0"/>
              </a:spcBef>
              <a:spcAft>
                <a:spcPts val="0"/>
              </a:spcAft>
            </a:pPr>
            <a:r>
              <a:rPr lang="en-US" b="1" dirty="0" smtClean="0">
                <a:solidFill>
                  <a:prstClr val="black"/>
                </a:solidFill>
                <a:latin typeface="Arial"/>
                <a:ea typeface="+mn-ea"/>
                <a:cs typeface="Arial"/>
              </a:rPr>
              <a:t>COMBINATIONS</a:t>
            </a:r>
            <a:endParaRPr lang="en-US" b="1" dirty="0">
              <a:solidFill>
                <a:prstClr val="black"/>
              </a:solidFill>
              <a:latin typeface="Arial"/>
              <a:ea typeface="+mn-ea"/>
              <a:cs typeface="Arial"/>
            </a:endParaRPr>
          </a:p>
        </p:txBody>
      </p:sp>
      <p:sp>
        <p:nvSpPr>
          <p:cNvPr id="9" name="TextBox 8"/>
          <p:cNvSpPr txBox="1"/>
          <p:nvPr/>
        </p:nvSpPr>
        <p:spPr>
          <a:xfrm>
            <a:off x="6132146" y="3660972"/>
            <a:ext cx="2561342" cy="923330"/>
          </a:xfrm>
          <a:prstGeom prst="rect">
            <a:avLst/>
          </a:prstGeom>
          <a:noFill/>
          <a:ln>
            <a:solidFill>
              <a:schemeClr val="tx1"/>
            </a:solidFill>
          </a:ln>
        </p:spPr>
        <p:txBody>
          <a:bodyPr wrap="none" rtlCol="0">
            <a:spAutoFit/>
          </a:bodyPr>
          <a:lstStyle/>
          <a:p>
            <a:pPr algn="ctr" defTabSz="457200" fontAlgn="auto">
              <a:spcBef>
                <a:spcPts val="0"/>
              </a:spcBef>
              <a:spcAft>
                <a:spcPts val="0"/>
              </a:spcAft>
            </a:pPr>
            <a:r>
              <a:rPr lang="en-US" b="1" dirty="0" smtClean="0">
                <a:solidFill>
                  <a:prstClr val="black"/>
                </a:solidFill>
                <a:latin typeface="Arial"/>
                <a:ea typeface="+mn-ea"/>
                <a:cs typeface="Arial"/>
              </a:rPr>
              <a:t>HEART FAILURE</a:t>
            </a:r>
          </a:p>
          <a:p>
            <a:pPr algn="ctr" defTabSz="457200" fontAlgn="auto">
              <a:spcBef>
                <a:spcPts val="0"/>
              </a:spcBef>
              <a:spcAft>
                <a:spcPts val="0"/>
              </a:spcAft>
            </a:pPr>
            <a:r>
              <a:rPr lang="en-US" b="1" dirty="0" smtClean="0">
                <a:solidFill>
                  <a:prstClr val="black"/>
                </a:solidFill>
                <a:latin typeface="Arial"/>
                <a:ea typeface="+mn-ea"/>
                <a:cs typeface="Arial"/>
              </a:rPr>
              <a:t>PATHOPHYSIOLOGIC</a:t>
            </a:r>
          </a:p>
          <a:p>
            <a:pPr algn="ctr" defTabSz="457200" fontAlgn="auto">
              <a:spcBef>
                <a:spcPts val="0"/>
              </a:spcBef>
              <a:spcAft>
                <a:spcPts val="0"/>
              </a:spcAft>
            </a:pPr>
            <a:r>
              <a:rPr lang="en-US" b="1" dirty="0" smtClean="0">
                <a:solidFill>
                  <a:prstClr val="black"/>
                </a:solidFill>
                <a:latin typeface="Arial"/>
                <a:ea typeface="+mn-ea"/>
                <a:cs typeface="Arial"/>
              </a:rPr>
              <a:t>SUBTYPES</a:t>
            </a:r>
            <a:endParaRPr lang="en-US" b="1" dirty="0">
              <a:solidFill>
                <a:prstClr val="black"/>
              </a:solidFill>
              <a:latin typeface="Arial"/>
              <a:ea typeface="+mn-ea"/>
              <a:cs typeface="Arial"/>
            </a:endParaRPr>
          </a:p>
        </p:txBody>
      </p:sp>
      <p:sp>
        <p:nvSpPr>
          <p:cNvPr id="10" name="TextBox 9"/>
          <p:cNvSpPr txBox="1"/>
          <p:nvPr/>
        </p:nvSpPr>
        <p:spPr>
          <a:xfrm>
            <a:off x="1" y="5077271"/>
            <a:ext cx="9144000" cy="1292662"/>
          </a:xfrm>
          <a:prstGeom prst="rect">
            <a:avLst/>
          </a:prstGeom>
          <a:noFill/>
          <a:ln>
            <a:noFill/>
          </a:ln>
        </p:spPr>
        <p:txBody>
          <a:bodyPr wrap="square" rtlCol="0">
            <a:spAutoFit/>
          </a:bodyPr>
          <a:lstStyle/>
          <a:p>
            <a:pPr algn="ctr" defTabSz="457200" fontAlgn="auto">
              <a:spcBef>
                <a:spcPts val="0"/>
              </a:spcBef>
              <a:spcAft>
                <a:spcPts val="0"/>
              </a:spcAft>
            </a:pPr>
            <a:r>
              <a:rPr lang="en-US" sz="2600" b="1" u="sng" dirty="0" smtClean="0">
                <a:solidFill>
                  <a:prstClr val="black"/>
                </a:solidFill>
                <a:latin typeface="Arial"/>
                <a:ea typeface="+mn-ea"/>
                <a:cs typeface="Arial"/>
              </a:rPr>
              <a:t>HYPOTHESIS</a:t>
            </a:r>
            <a:r>
              <a:rPr lang="en-US" sz="2600" b="1" dirty="0" smtClean="0">
                <a:solidFill>
                  <a:prstClr val="black"/>
                </a:solidFill>
                <a:latin typeface="Arial"/>
                <a:ea typeface="+mn-ea"/>
                <a:cs typeface="Arial"/>
              </a:rPr>
              <a:t>: Specific HF risk factor phenotypic signatures are associated with specific </a:t>
            </a:r>
          </a:p>
          <a:p>
            <a:pPr algn="ctr" defTabSz="457200" fontAlgn="auto">
              <a:spcBef>
                <a:spcPts val="0"/>
              </a:spcBef>
              <a:spcAft>
                <a:spcPts val="0"/>
              </a:spcAft>
            </a:pPr>
            <a:r>
              <a:rPr lang="en-US" sz="2600" b="1" dirty="0" smtClean="0">
                <a:solidFill>
                  <a:prstClr val="black"/>
                </a:solidFill>
                <a:latin typeface="Arial"/>
                <a:ea typeface="+mn-ea"/>
                <a:cs typeface="Arial"/>
              </a:rPr>
              <a:t>HF pathophysiologic subtypes</a:t>
            </a:r>
            <a:endParaRPr lang="en-US" sz="2600" b="1" dirty="0">
              <a:solidFill>
                <a:prstClr val="black"/>
              </a:solidFill>
              <a:latin typeface="Arial"/>
              <a:ea typeface="+mn-ea"/>
              <a:cs typeface="Arial"/>
            </a:endParaRPr>
          </a:p>
        </p:txBody>
      </p:sp>
      <p:sp>
        <p:nvSpPr>
          <p:cNvPr id="12" name="TextBox 11"/>
          <p:cNvSpPr txBox="1"/>
          <p:nvPr/>
        </p:nvSpPr>
        <p:spPr>
          <a:xfrm>
            <a:off x="5583150" y="6474718"/>
            <a:ext cx="3525925" cy="338554"/>
          </a:xfrm>
          <a:prstGeom prst="rect">
            <a:avLst/>
          </a:prstGeom>
          <a:noFill/>
        </p:spPr>
        <p:txBody>
          <a:bodyPr wrap="none">
            <a:spAutoFit/>
          </a:bodyPr>
          <a:lstStyle/>
          <a:p>
            <a:pPr algn="r" defTabSz="457200" fontAlgn="auto">
              <a:spcBef>
                <a:spcPts val="0"/>
              </a:spcBef>
              <a:spcAft>
                <a:spcPts val="0"/>
              </a:spcAft>
              <a:defRPr/>
            </a:pPr>
            <a:r>
              <a:rPr lang="en-US" sz="1600" b="1" dirty="0">
                <a:solidFill>
                  <a:srgbClr val="000000"/>
                </a:solidFill>
                <a:latin typeface="Arial"/>
                <a:ea typeface="ＭＳ Ｐゴシック" charset="0"/>
                <a:cs typeface="Arial"/>
              </a:rPr>
              <a:t>Shah </a:t>
            </a:r>
            <a:r>
              <a:rPr lang="en-US" sz="1600" b="1" dirty="0" smtClean="0">
                <a:solidFill>
                  <a:srgbClr val="000000"/>
                </a:solidFill>
                <a:latin typeface="Arial"/>
                <a:ea typeface="ＭＳ Ｐゴシック" charset="0"/>
                <a:cs typeface="Arial"/>
              </a:rPr>
              <a:t>SJ, et al. </a:t>
            </a:r>
            <a:r>
              <a:rPr lang="en-US" sz="1600" b="1" i="1" dirty="0" smtClean="0">
                <a:solidFill>
                  <a:srgbClr val="000000"/>
                </a:solidFill>
                <a:latin typeface="Arial"/>
                <a:ea typeface="ＭＳ Ｐゴシック" charset="0"/>
                <a:cs typeface="Arial"/>
              </a:rPr>
              <a:t>Heart Fail </a:t>
            </a:r>
            <a:r>
              <a:rPr lang="en-US" sz="1600" b="1" i="1" dirty="0" err="1" smtClean="0">
                <a:solidFill>
                  <a:srgbClr val="000000"/>
                </a:solidFill>
                <a:latin typeface="Arial"/>
                <a:ea typeface="ＭＳ Ｐゴシック" charset="0"/>
                <a:cs typeface="Arial"/>
              </a:rPr>
              <a:t>Clin</a:t>
            </a:r>
            <a:r>
              <a:rPr lang="en-US" sz="1600" b="1" dirty="0" smtClean="0">
                <a:solidFill>
                  <a:srgbClr val="000000"/>
                </a:solidFill>
                <a:latin typeface="Arial"/>
                <a:ea typeface="ＭＳ Ｐゴシック" charset="0"/>
                <a:cs typeface="Arial"/>
              </a:rPr>
              <a:t> 2014</a:t>
            </a:r>
            <a:endParaRPr lang="en-US" sz="1600" b="1" dirty="0">
              <a:solidFill>
                <a:srgbClr val="000000"/>
              </a:solidFill>
              <a:latin typeface="Arial"/>
              <a:ea typeface="ＭＳ Ｐゴシック" charset="0"/>
              <a:cs typeface="Arial"/>
            </a:endParaRPr>
          </a:p>
        </p:txBody>
      </p:sp>
    </p:spTree>
    <p:extLst>
      <p:ext uri="{BB962C8B-B14F-4D97-AF65-F5344CB8AC3E}">
        <p14:creationId xmlns:p14="http://schemas.microsoft.com/office/powerpoint/2010/main" val="3920887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2225342"/>
            <a:ext cx="8458200" cy="3124200"/>
          </a:xfrm>
        </p:spPr>
        <p:txBody>
          <a:bodyPr>
            <a:noAutofit/>
          </a:bodyPr>
          <a:lstStyle/>
          <a:p>
            <a:r>
              <a:rPr lang="en-US" dirty="0" smtClean="0"/>
              <a:t>Anthropomorphic data</a:t>
            </a:r>
          </a:p>
          <a:p>
            <a:r>
              <a:rPr lang="en-US" dirty="0" smtClean="0"/>
              <a:t>Environmental data</a:t>
            </a:r>
          </a:p>
          <a:p>
            <a:pPr lvl="1">
              <a:buFont typeface="Wingdings" charset="2"/>
              <a:buChar char="ü"/>
            </a:pPr>
            <a:r>
              <a:rPr lang="en-US" sz="2400" dirty="0" smtClean="0"/>
              <a:t>Diet, geocoding, pollution</a:t>
            </a:r>
          </a:p>
          <a:p>
            <a:r>
              <a:rPr lang="en-US" dirty="0" smtClean="0"/>
              <a:t>Sleep questionnaire data</a:t>
            </a:r>
          </a:p>
          <a:p>
            <a:r>
              <a:rPr lang="en-US" dirty="0" smtClean="0"/>
              <a:t>Biomarkers, laboratory data</a:t>
            </a:r>
          </a:p>
          <a:p>
            <a:r>
              <a:rPr lang="en-US" dirty="0" err="1" smtClean="0"/>
              <a:t>Spirometry</a:t>
            </a:r>
            <a:r>
              <a:rPr lang="en-US" dirty="0" smtClean="0"/>
              <a:t> (lung function)</a:t>
            </a:r>
          </a:p>
          <a:p>
            <a:r>
              <a:rPr lang="en-US" dirty="0" smtClean="0"/>
              <a:t>Electrocardiography</a:t>
            </a:r>
          </a:p>
          <a:p>
            <a:r>
              <a:rPr lang="en-US" dirty="0" smtClean="0"/>
              <a:t>Arterial tonometry</a:t>
            </a:r>
          </a:p>
          <a:p>
            <a:r>
              <a:rPr lang="en-US" dirty="0" smtClean="0"/>
              <a:t>Coronary CT</a:t>
            </a:r>
          </a:p>
          <a:p>
            <a:r>
              <a:rPr lang="en-US" dirty="0" smtClean="0"/>
              <a:t>Cardiac MRI</a:t>
            </a:r>
          </a:p>
          <a:p>
            <a:endParaRPr lang="en-US" dirty="0" smtClean="0"/>
          </a:p>
          <a:p>
            <a:endParaRPr lang="en-US" dirty="0"/>
          </a:p>
        </p:txBody>
      </p:sp>
      <p:sp>
        <p:nvSpPr>
          <p:cNvPr id="3" name="Title 2"/>
          <p:cNvSpPr>
            <a:spLocks noGrp="1"/>
          </p:cNvSpPr>
          <p:nvPr>
            <p:ph type="title"/>
          </p:nvPr>
        </p:nvSpPr>
        <p:spPr/>
        <p:txBody>
          <a:bodyPr>
            <a:noAutofit/>
          </a:bodyPr>
          <a:lstStyle/>
          <a:p>
            <a:r>
              <a:rPr lang="en-US" sz="4800" b="1" dirty="0" smtClean="0">
                <a:solidFill>
                  <a:srgbClr val="000000"/>
                </a:solidFill>
              </a:rPr>
              <a:t>MESA existing quantitative phenotype domains </a:t>
            </a:r>
            <a:r>
              <a:rPr lang="en-US" sz="3600" b="1" dirty="0" smtClean="0">
                <a:solidFill>
                  <a:srgbClr val="000000"/>
                </a:solidFill>
              </a:rPr>
              <a:t>(pre-Y15)</a:t>
            </a:r>
            <a:endParaRPr lang="en-US" sz="4800" b="1" dirty="0">
              <a:solidFill>
                <a:srgbClr val="000000"/>
              </a:solidFill>
            </a:endParaRPr>
          </a:p>
        </p:txBody>
      </p:sp>
      <p:sp>
        <p:nvSpPr>
          <p:cNvPr id="6" name="Right Brace 5"/>
          <p:cNvSpPr/>
          <p:nvPr/>
        </p:nvSpPr>
        <p:spPr>
          <a:xfrm>
            <a:off x="4747881" y="2510872"/>
            <a:ext cx="574037" cy="3881751"/>
          </a:xfrm>
          <a:prstGeom prst="rightBrace">
            <a:avLst>
              <a:gd name="adj1" fmla="val 48554"/>
              <a:gd name="adj2" fmla="val 50000"/>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a:solidFill>
                <a:prstClr val="black"/>
              </a:solidFill>
              <a:latin typeface="Candara"/>
            </a:endParaRPr>
          </a:p>
        </p:txBody>
      </p:sp>
      <p:sp>
        <p:nvSpPr>
          <p:cNvPr id="7" name="Title 1"/>
          <p:cNvSpPr txBox="1">
            <a:spLocks/>
          </p:cNvSpPr>
          <p:nvPr/>
        </p:nvSpPr>
        <p:spPr>
          <a:xfrm>
            <a:off x="5472467" y="3961217"/>
            <a:ext cx="354706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fontAlgn="auto">
              <a:spcAft>
                <a:spcPts val="0"/>
              </a:spcAft>
            </a:pPr>
            <a:r>
              <a:rPr lang="en-US" sz="3600" b="1" dirty="0" err="1" smtClean="0">
                <a:solidFill>
                  <a:prstClr val="black"/>
                </a:solidFill>
                <a:latin typeface="Arial" charset="0"/>
              </a:rPr>
              <a:t>Phenomics</a:t>
            </a:r>
            <a:endParaRPr lang="en-US" sz="3600" b="1" dirty="0" smtClean="0">
              <a:solidFill>
                <a:prstClr val="black"/>
              </a:solidFill>
              <a:latin typeface="Arial" charset="0"/>
            </a:endParaRPr>
          </a:p>
          <a:p>
            <a:pPr algn="l" fontAlgn="auto">
              <a:spcAft>
                <a:spcPts val="0"/>
              </a:spcAft>
            </a:pPr>
            <a:r>
              <a:rPr lang="en-US" sz="3600" b="1" dirty="0">
                <a:solidFill>
                  <a:prstClr val="black"/>
                </a:solidFill>
                <a:latin typeface="Arial" charset="0"/>
              </a:rPr>
              <a:t>a</a:t>
            </a:r>
            <a:r>
              <a:rPr lang="en-US" sz="3600" b="1" dirty="0" smtClean="0">
                <a:solidFill>
                  <a:prstClr val="black"/>
                </a:solidFill>
                <a:latin typeface="Arial" charset="0"/>
              </a:rPr>
              <a:t>nalysis</a:t>
            </a:r>
          </a:p>
          <a:p>
            <a:pPr algn="l" fontAlgn="auto">
              <a:spcAft>
                <a:spcPts val="0"/>
              </a:spcAft>
            </a:pPr>
            <a:endParaRPr lang="en-US" sz="3600" b="1" dirty="0">
              <a:solidFill>
                <a:prstClr val="black"/>
              </a:solidFill>
              <a:latin typeface="Arial" charset="0"/>
            </a:endParaRPr>
          </a:p>
          <a:p>
            <a:pPr algn="l" fontAlgn="auto">
              <a:spcAft>
                <a:spcPts val="0"/>
              </a:spcAft>
            </a:pPr>
            <a:r>
              <a:rPr lang="en-US" sz="3600" b="1" dirty="0" smtClean="0">
                <a:solidFill>
                  <a:prstClr val="black"/>
                </a:solidFill>
                <a:latin typeface="Arial" charset="0"/>
              </a:rPr>
              <a:t>Unique phenotype </a:t>
            </a:r>
          </a:p>
          <a:p>
            <a:pPr algn="l" fontAlgn="auto">
              <a:spcAft>
                <a:spcPts val="0"/>
              </a:spcAft>
            </a:pPr>
            <a:r>
              <a:rPr lang="en-US" sz="3600" b="1" dirty="0" smtClean="0">
                <a:solidFill>
                  <a:prstClr val="black"/>
                </a:solidFill>
                <a:latin typeface="Arial" charset="0"/>
              </a:rPr>
              <a:t>signatures</a:t>
            </a:r>
            <a:endParaRPr lang="en-US" sz="3600" b="1" dirty="0">
              <a:solidFill>
                <a:prstClr val="black"/>
              </a:solidFill>
              <a:latin typeface="Arial" charset="0"/>
            </a:endParaRPr>
          </a:p>
        </p:txBody>
      </p:sp>
      <p:sp>
        <p:nvSpPr>
          <p:cNvPr id="4" name="Down Arrow 3"/>
          <p:cNvSpPr/>
          <p:nvPr/>
        </p:nvSpPr>
        <p:spPr>
          <a:xfrm>
            <a:off x="6219868" y="4083775"/>
            <a:ext cx="404075" cy="490630"/>
          </a:xfrm>
          <a:prstGeom prst="downArrow">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ndara"/>
            </a:endParaRPr>
          </a:p>
        </p:txBody>
      </p:sp>
    </p:spTree>
    <p:extLst>
      <p:ext uri="{BB962C8B-B14F-4D97-AF65-F5344CB8AC3E}">
        <p14:creationId xmlns:p14="http://schemas.microsoft.com/office/powerpoint/2010/main" val="585733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0901" y="1686262"/>
            <a:ext cx="8716474" cy="3657600"/>
          </a:xfrm>
          <a:solidFill>
            <a:srgbClr val="FFFFFF"/>
          </a:solidFill>
        </p:spPr>
        <p:txBody>
          <a:bodyPr>
            <a:noAutofit/>
          </a:bodyPr>
          <a:lstStyle/>
          <a:p>
            <a:r>
              <a:rPr lang="en-US" sz="3200" b="1" dirty="0" smtClean="0"/>
              <a:t>All participants (N=3500) will undergo   contract exam, PLUS</a:t>
            </a:r>
          </a:p>
          <a:p>
            <a:pPr lvl="1"/>
            <a:r>
              <a:rPr lang="en-US" sz="2800" dirty="0" smtClean="0"/>
              <a:t>6-minute walk test</a:t>
            </a:r>
          </a:p>
          <a:p>
            <a:pPr lvl="1"/>
            <a:r>
              <a:rPr lang="en-US" sz="2800" dirty="0" smtClean="0"/>
              <a:t>Kansas City Cardiomyopathy Questionnaire (KCCQ12)</a:t>
            </a:r>
          </a:p>
          <a:p>
            <a:pPr lvl="1"/>
            <a:r>
              <a:rPr lang="en-US" sz="2800" dirty="0" smtClean="0"/>
              <a:t>PROMIS Dyspnea Questionnaire</a:t>
            </a:r>
          </a:p>
          <a:p>
            <a:pPr lvl="1"/>
            <a:r>
              <a:rPr lang="en-US" sz="2800" dirty="0" smtClean="0"/>
              <a:t>Physical Activity Survey (MESA TWPAS)</a:t>
            </a:r>
          </a:p>
        </p:txBody>
      </p:sp>
      <p:sp>
        <p:nvSpPr>
          <p:cNvPr id="3" name="Title 2"/>
          <p:cNvSpPr>
            <a:spLocks noGrp="1"/>
          </p:cNvSpPr>
          <p:nvPr>
            <p:ph type="title"/>
          </p:nvPr>
        </p:nvSpPr>
        <p:spPr/>
        <p:txBody>
          <a:bodyPr>
            <a:normAutofit/>
          </a:bodyPr>
          <a:lstStyle/>
          <a:p>
            <a:r>
              <a:rPr lang="en-US" sz="5400" b="1" dirty="0" smtClean="0">
                <a:solidFill>
                  <a:srgbClr val="000000"/>
                </a:solidFill>
              </a:rPr>
              <a:t>METHODS (1)</a:t>
            </a:r>
            <a:endParaRPr lang="en-US" sz="5400" b="1" dirty="0">
              <a:solidFill>
                <a:srgbClr val="00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0"/>
            <a:ext cx="9525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988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0901" y="1686262"/>
            <a:ext cx="8716474" cy="3657600"/>
          </a:xfrm>
          <a:solidFill>
            <a:srgbClr val="FFFFFF"/>
          </a:solidFill>
        </p:spPr>
        <p:txBody>
          <a:bodyPr>
            <a:noAutofit/>
          </a:bodyPr>
          <a:lstStyle/>
          <a:p>
            <a:r>
              <a:rPr lang="en-US" sz="3200" b="1" dirty="0" smtClean="0"/>
              <a:t>Laboratory Testing</a:t>
            </a:r>
          </a:p>
          <a:p>
            <a:pPr lvl="1"/>
            <a:r>
              <a:rPr lang="en-US" sz="2800" dirty="0" smtClean="0"/>
              <a:t>All: Serum </a:t>
            </a:r>
            <a:r>
              <a:rPr lang="en-US" sz="2800" dirty="0" err="1" smtClean="0"/>
              <a:t>NTproBNP</a:t>
            </a:r>
            <a:r>
              <a:rPr lang="en-US" sz="2800" dirty="0" smtClean="0"/>
              <a:t>, glucose, creatinine, urine </a:t>
            </a:r>
            <a:r>
              <a:rPr lang="en-US" sz="2800" dirty="0" err="1" smtClean="0"/>
              <a:t>microalbumin</a:t>
            </a:r>
            <a:endParaRPr lang="en-US" sz="2800" dirty="0" smtClean="0"/>
          </a:p>
          <a:p>
            <a:pPr lvl="1"/>
            <a:r>
              <a:rPr lang="en-US" sz="2800" dirty="0" smtClean="0"/>
              <a:t>Case-cohort approach: novel biomarkers (ST2, galectin-3, FGF23) to be performed after exam 6</a:t>
            </a:r>
          </a:p>
          <a:p>
            <a:pPr lvl="2"/>
            <a:r>
              <a:rPr lang="en-US" sz="2600" dirty="0" smtClean="0"/>
              <a:t>Budgeted to run 1000 assays for each biomarker</a:t>
            </a:r>
          </a:p>
        </p:txBody>
      </p:sp>
      <p:sp>
        <p:nvSpPr>
          <p:cNvPr id="3" name="Title 2"/>
          <p:cNvSpPr>
            <a:spLocks noGrp="1"/>
          </p:cNvSpPr>
          <p:nvPr>
            <p:ph type="title"/>
          </p:nvPr>
        </p:nvSpPr>
        <p:spPr/>
        <p:txBody>
          <a:bodyPr>
            <a:normAutofit/>
          </a:bodyPr>
          <a:lstStyle/>
          <a:p>
            <a:r>
              <a:rPr lang="en-US" sz="5400" b="1" dirty="0" smtClean="0">
                <a:solidFill>
                  <a:srgbClr val="000000"/>
                </a:solidFill>
              </a:rPr>
              <a:t>METHODS (2)</a:t>
            </a:r>
            <a:endParaRPr lang="en-US" sz="5400" b="1" dirty="0">
              <a:solidFill>
                <a:srgbClr val="00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0"/>
            <a:ext cx="9525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9883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0900" y="1642972"/>
            <a:ext cx="8774199" cy="3450696"/>
          </a:xfrm>
          <a:solidFill>
            <a:srgbClr val="FFFFFF"/>
          </a:solidFill>
        </p:spPr>
        <p:txBody>
          <a:bodyPr>
            <a:noAutofit/>
          </a:bodyPr>
          <a:lstStyle/>
          <a:p>
            <a:r>
              <a:rPr lang="en-US" sz="3200" b="1" dirty="0" smtClean="0"/>
              <a:t>Echocardiography </a:t>
            </a:r>
            <a:r>
              <a:rPr lang="en-US" sz="3200" dirty="0"/>
              <a:t>with </a:t>
            </a:r>
            <a:r>
              <a:rPr lang="en-US" sz="3200" dirty="0" smtClean="0"/>
              <a:t>Doppler, tissue Doppler and speckle-tracking</a:t>
            </a:r>
          </a:p>
          <a:p>
            <a:pPr lvl="1">
              <a:buFont typeface="Wingdings" charset="2"/>
              <a:buChar char="ü"/>
            </a:pPr>
            <a:r>
              <a:rPr lang="en-US" sz="2800" dirty="0" smtClean="0"/>
              <a:t>At </a:t>
            </a:r>
            <a:r>
              <a:rPr lang="en-US" sz="2800" dirty="0"/>
              <a:t>r</a:t>
            </a:r>
            <a:r>
              <a:rPr lang="en-US" sz="2800" dirty="0" smtClean="0"/>
              <a:t>est</a:t>
            </a:r>
          </a:p>
          <a:p>
            <a:pPr lvl="1">
              <a:buFont typeface="Wingdings" charset="2"/>
              <a:buChar char="ü"/>
            </a:pPr>
            <a:r>
              <a:rPr lang="en-US" sz="2800" dirty="0" smtClean="0"/>
              <a:t>Passive </a:t>
            </a:r>
            <a:r>
              <a:rPr lang="en-US" sz="2800" dirty="0"/>
              <a:t>leg </a:t>
            </a:r>
            <a:r>
              <a:rPr lang="en-US" sz="2800" dirty="0" smtClean="0"/>
              <a:t>raise (</a:t>
            </a:r>
            <a:r>
              <a:rPr lang="en-US" sz="2800" dirty="0" smtClean="0">
                <a:latin typeface="Wingdings"/>
                <a:ea typeface="Wingdings"/>
                <a:cs typeface="Wingdings"/>
                <a:sym typeface="Wingdings"/>
              </a:rPr>
              <a:t></a:t>
            </a:r>
            <a:r>
              <a:rPr lang="en-US" sz="2800" dirty="0" smtClean="0">
                <a:sym typeface="Wingdings"/>
              </a:rPr>
              <a:t>preload)</a:t>
            </a:r>
            <a:endParaRPr lang="en-US" sz="2800" dirty="0" smtClean="0"/>
          </a:p>
          <a:p>
            <a:r>
              <a:rPr lang="en-US" sz="3200" b="1" dirty="0" smtClean="0"/>
              <a:t>Arterial stiffness (Fukuda </a:t>
            </a:r>
            <a:r>
              <a:rPr lang="en-US" sz="3200" b="1" dirty="0" err="1" smtClean="0"/>
              <a:t>VaSera</a:t>
            </a:r>
            <a:r>
              <a:rPr lang="en-US" sz="3200" b="1" dirty="0" smtClean="0"/>
              <a:t>)</a:t>
            </a:r>
          </a:p>
          <a:p>
            <a:r>
              <a:rPr lang="en-US" sz="3200" b="1" dirty="0" smtClean="0"/>
              <a:t>Microsoft Aurora “smart watch”</a:t>
            </a:r>
            <a:endParaRPr lang="en-US" sz="3200" b="1" dirty="0" smtClean="0"/>
          </a:p>
          <a:p>
            <a:r>
              <a:rPr lang="en-US" sz="3200" b="1" dirty="0" smtClean="0"/>
              <a:t>Cardiopulmonary exercise testing </a:t>
            </a:r>
            <a:r>
              <a:rPr lang="en-US" sz="3200" dirty="0" smtClean="0"/>
              <a:t>in a subset (n=300) to validate early HF dx, as CPEX is gold standard for evaluating exercise intolerance </a:t>
            </a:r>
            <a:endParaRPr lang="en-US" sz="3200" b="1" dirty="0"/>
          </a:p>
        </p:txBody>
      </p:sp>
      <p:sp>
        <p:nvSpPr>
          <p:cNvPr id="3" name="Title 2"/>
          <p:cNvSpPr>
            <a:spLocks noGrp="1"/>
          </p:cNvSpPr>
          <p:nvPr>
            <p:ph type="title"/>
          </p:nvPr>
        </p:nvSpPr>
        <p:spPr/>
        <p:txBody>
          <a:bodyPr>
            <a:normAutofit/>
          </a:bodyPr>
          <a:lstStyle/>
          <a:p>
            <a:r>
              <a:rPr lang="en-US" sz="5400" b="1" dirty="0" smtClean="0">
                <a:solidFill>
                  <a:srgbClr val="000000"/>
                </a:solidFill>
              </a:rPr>
              <a:t>METHODS (3)</a:t>
            </a:r>
            <a:endParaRPr lang="en-US" sz="5400" b="1" dirty="0">
              <a:solidFill>
                <a:srgbClr val="000000"/>
              </a:solidFill>
            </a:endParaRPr>
          </a:p>
        </p:txBody>
      </p:sp>
    </p:spTree>
    <p:extLst>
      <p:ext uri="{BB962C8B-B14F-4D97-AF65-F5344CB8AC3E}">
        <p14:creationId xmlns:p14="http://schemas.microsoft.com/office/powerpoint/2010/main" val="752474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353" y="0"/>
            <a:ext cx="320264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75" y="-1"/>
            <a:ext cx="3009900" cy="6860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stretch>
            <a:fillRect/>
          </a:stretch>
        </p:blipFill>
        <p:spPr>
          <a:xfrm>
            <a:off x="3473991" y="0"/>
            <a:ext cx="2889310" cy="2217741"/>
          </a:xfrm>
          <a:prstGeom prst="rect">
            <a:avLst/>
          </a:prstGeom>
        </p:spPr>
      </p:pic>
      <p:sp>
        <p:nvSpPr>
          <p:cNvPr id="4" name="TextBox 3"/>
          <p:cNvSpPr txBox="1"/>
          <p:nvPr/>
        </p:nvSpPr>
        <p:spPr>
          <a:xfrm>
            <a:off x="2539806" y="3210049"/>
            <a:ext cx="1395497" cy="1200329"/>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Arial"/>
                <a:ea typeface="+mn-ea"/>
                <a:cs typeface="Arial"/>
              </a:rPr>
              <a:t>Vivid T8 cardiac ultrasound system</a:t>
            </a:r>
            <a:endParaRPr lang="en-US" b="1" dirty="0">
              <a:solidFill>
                <a:prstClr val="black"/>
              </a:solidFill>
              <a:latin typeface="Arial"/>
              <a:ea typeface="+mn-ea"/>
              <a:cs typeface="Arial"/>
            </a:endParaRPr>
          </a:p>
        </p:txBody>
      </p:sp>
      <p:sp>
        <p:nvSpPr>
          <p:cNvPr id="6" name="TextBox 5"/>
          <p:cNvSpPr txBox="1"/>
          <p:nvPr/>
        </p:nvSpPr>
        <p:spPr>
          <a:xfrm>
            <a:off x="3767844" y="2162171"/>
            <a:ext cx="2189828" cy="1200329"/>
          </a:xfrm>
          <a:prstGeom prst="rect">
            <a:avLst/>
          </a:prstGeom>
          <a:noFill/>
        </p:spPr>
        <p:txBody>
          <a:bodyPr wrap="square" rtlCol="0">
            <a:spAutoFit/>
          </a:bodyPr>
          <a:lstStyle/>
          <a:p>
            <a:pPr algn="r" fontAlgn="auto">
              <a:spcBef>
                <a:spcPts val="0"/>
              </a:spcBef>
              <a:spcAft>
                <a:spcPts val="0"/>
              </a:spcAft>
            </a:pPr>
            <a:r>
              <a:rPr lang="en-US" b="1" dirty="0" smtClean="0">
                <a:solidFill>
                  <a:prstClr val="black"/>
                </a:solidFill>
                <a:latin typeface="Arial"/>
                <a:ea typeface="+mn-ea"/>
                <a:cs typeface="Arial"/>
              </a:rPr>
              <a:t>Fukuda</a:t>
            </a:r>
          </a:p>
          <a:p>
            <a:pPr algn="r" fontAlgn="auto">
              <a:spcBef>
                <a:spcPts val="0"/>
              </a:spcBef>
              <a:spcAft>
                <a:spcPts val="0"/>
              </a:spcAft>
            </a:pPr>
            <a:r>
              <a:rPr lang="en-US" b="1" dirty="0" err="1" smtClean="0">
                <a:solidFill>
                  <a:prstClr val="black"/>
                </a:solidFill>
                <a:latin typeface="Arial"/>
                <a:ea typeface="+mn-ea"/>
                <a:cs typeface="Arial"/>
              </a:rPr>
              <a:t>VaSera</a:t>
            </a:r>
            <a:endParaRPr lang="en-US" b="1" dirty="0" smtClean="0">
              <a:solidFill>
                <a:prstClr val="black"/>
              </a:solidFill>
              <a:latin typeface="Arial"/>
              <a:ea typeface="+mn-ea"/>
              <a:cs typeface="Arial"/>
            </a:endParaRPr>
          </a:p>
          <a:p>
            <a:pPr algn="r" fontAlgn="auto">
              <a:spcBef>
                <a:spcPts val="0"/>
              </a:spcBef>
              <a:spcAft>
                <a:spcPts val="0"/>
              </a:spcAft>
            </a:pPr>
            <a:r>
              <a:rPr lang="en-US" b="1" dirty="0" smtClean="0">
                <a:solidFill>
                  <a:prstClr val="black"/>
                </a:solidFill>
                <a:latin typeface="Arial"/>
                <a:ea typeface="+mn-ea"/>
                <a:cs typeface="Arial"/>
              </a:rPr>
              <a:t>(automated</a:t>
            </a:r>
          </a:p>
          <a:p>
            <a:pPr algn="r" fontAlgn="auto">
              <a:spcBef>
                <a:spcPts val="0"/>
              </a:spcBef>
              <a:spcAft>
                <a:spcPts val="0"/>
              </a:spcAft>
            </a:pPr>
            <a:r>
              <a:rPr lang="en-US" b="1" dirty="0" smtClean="0">
                <a:solidFill>
                  <a:prstClr val="black"/>
                </a:solidFill>
                <a:latin typeface="Arial"/>
                <a:ea typeface="+mn-ea"/>
                <a:cs typeface="Arial"/>
              </a:rPr>
              <a:t>PWV, ABI, HRV)</a:t>
            </a:r>
            <a:endParaRPr lang="en-US" b="1" dirty="0">
              <a:solidFill>
                <a:prstClr val="black"/>
              </a:solidFill>
              <a:latin typeface="Arial"/>
              <a:ea typeface="+mn-ea"/>
              <a:cs typeface="Arial"/>
            </a:endParaRPr>
          </a:p>
        </p:txBody>
      </p:sp>
      <p:sp>
        <p:nvSpPr>
          <p:cNvPr id="7" name="TextBox 6"/>
          <p:cNvSpPr txBox="1"/>
          <p:nvPr/>
        </p:nvSpPr>
        <p:spPr>
          <a:xfrm>
            <a:off x="2525851" y="4311508"/>
            <a:ext cx="2135112" cy="646331"/>
          </a:xfrm>
          <a:prstGeom prst="rect">
            <a:avLst/>
          </a:prstGeom>
          <a:noFill/>
        </p:spPr>
        <p:txBody>
          <a:bodyPr wrap="square" rtlCol="0">
            <a:spAutoFit/>
          </a:bodyPr>
          <a:lstStyle/>
          <a:p>
            <a:pPr fontAlgn="auto">
              <a:spcBef>
                <a:spcPts val="0"/>
              </a:spcBef>
              <a:spcAft>
                <a:spcPts val="0"/>
              </a:spcAft>
            </a:pPr>
            <a:r>
              <a:rPr lang="en-US" b="1" dirty="0" smtClean="0">
                <a:solidFill>
                  <a:prstClr val="black"/>
                </a:solidFill>
                <a:latin typeface="Arial"/>
                <a:ea typeface="+mn-ea"/>
                <a:cs typeface="Arial"/>
              </a:rPr>
              <a:t>(tissue Doppler, speckle-tracking)</a:t>
            </a:r>
            <a:endParaRPr lang="en-US" b="1" dirty="0">
              <a:solidFill>
                <a:prstClr val="black"/>
              </a:solidFill>
              <a:latin typeface="Arial"/>
              <a:ea typeface="+mn-ea"/>
              <a:cs typeface="Arial"/>
            </a:endParaRPr>
          </a:p>
        </p:txBody>
      </p:sp>
      <p:sp>
        <p:nvSpPr>
          <p:cNvPr id="5" name="Rectangle 4"/>
          <p:cNvSpPr/>
          <p:nvPr/>
        </p:nvSpPr>
        <p:spPr>
          <a:xfrm>
            <a:off x="2121157" y="2093513"/>
            <a:ext cx="348874" cy="3070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9" name="Rectangle 8"/>
          <p:cNvSpPr/>
          <p:nvPr/>
        </p:nvSpPr>
        <p:spPr>
          <a:xfrm>
            <a:off x="2566612" y="2483182"/>
            <a:ext cx="348874" cy="3070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0" name="Rectangle 9"/>
          <p:cNvSpPr/>
          <p:nvPr/>
        </p:nvSpPr>
        <p:spPr>
          <a:xfrm>
            <a:off x="2607373" y="5078014"/>
            <a:ext cx="348874" cy="3070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Tree>
    <p:extLst>
      <p:ext uri="{BB962C8B-B14F-4D97-AF65-F5344CB8AC3E}">
        <p14:creationId xmlns:p14="http://schemas.microsoft.com/office/powerpoint/2010/main" val="18521969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0900" y="1665497"/>
            <a:ext cx="8716474" cy="3886200"/>
          </a:xfrm>
          <a:solidFill>
            <a:srgbClr val="FFFFFF"/>
          </a:solidFill>
        </p:spPr>
        <p:txBody>
          <a:bodyPr>
            <a:noAutofit/>
          </a:bodyPr>
          <a:lstStyle/>
          <a:p>
            <a:r>
              <a:rPr lang="en-US" sz="3600" b="1" dirty="0" smtClean="0"/>
              <a:t>Definition of early HF:</a:t>
            </a:r>
          </a:p>
          <a:p>
            <a:pPr lvl="1">
              <a:buFont typeface="Wingdings" charset="2"/>
              <a:buChar char="ü"/>
            </a:pPr>
            <a:r>
              <a:rPr lang="en-US" sz="3200" dirty="0" smtClean="0"/>
              <a:t>No prior HF hospitalization </a:t>
            </a:r>
            <a:r>
              <a:rPr lang="en-US" sz="3200" b="1" i="1" dirty="0" smtClean="0"/>
              <a:t>and</a:t>
            </a:r>
            <a:endParaRPr lang="en-US" sz="3200" b="1" dirty="0" smtClean="0"/>
          </a:p>
          <a:p>
            <a:pPr lvl="1">
              <a:buFont typeface="Wingdings" charset="2"/>
              <a:buChar char="ü"/>
            </a:pPr>
            <a:r>
              <a:rPr lang="en-US" sz="3200" dirty="0" smtClean="0"/>
              <a:t>Presence of HF symptoms or functional limitation suggestive of HF</a:t>
            </a:r>
            <a:r>
              <a:rPr lang="en-US" sz="3200" i="1" dirty="0" smtClean="0"/>
              <a:t> </a:t>
            </a:r>
            <a:r>
              <a:rPr lang="en-US" sz="3200" b="1" i="1" dirty="0" smtClean="0"/>
              <a:t>and</a:t>
            </a:r>
            <a:endParaRPr lang="en-US" sz="3200" b="1" dirty="0" smtClean="0"/>
          </a:p>
          <a:p>
            <a:pPr lvl="1">
              <a:buFont typeface="Wingdings" charset="2"/>
              <a:buChar char="ü"/>
            </a:pPr>
            <a:r>
              <a:rPr lang="en-US" sz="3200" dirty="0" smtClean="0">
                <a:latin typeface="Wingdings"/>
                <a:ea typeface="Wingdings"/>
                <a:cs typeface="Wingdings"/>
                <a:sym typeface="Wingdings"/>
              </a:rPr>
              <a:t></a:t>
            </a:r>
            <a:r>
              <a:rPr lang="en-US" sz="3200" dirty="0" err="1" smtClean="0"/>
              <a:t>NTproBNP</a:t>
            </a:r>
            <a:r>
              <a:rPr lang="en-US" sz="3200" dirty="0"/>
              <a:t> </a:t>
            </a:r>
            <a:r>
              <a:rPr lang="en-US" sz="3200" dirty="0" smtClean="0"/>
              <a:t>or echo evidence of elevated LV filling pressure (at rest or with passive leg raise or bilateral cuff occlusion)</a:t>
            </a:r>
            <a:endParaRPr lang="en-US" sz="3200" dirty="0"/>
          </a:p>
        </p:txBody>
      </p:sp>
      <p:sp>
        <p:nvSpPr>
          <p:cNvPr id="3" name="Title 2"/>
          <p:cNvSpPr>
            <a:spLocks noGrp="1"/>
          </p:cNvSpPr>
          <p:nvPr>
            <p:ph type="title"/>
          </p:nvPr>
        </p:nvSpPr>
        <p:spPr/>
        <p:txBody>
          <a:bodyPr>
            <a:normAutofit/>
          </a:bodyPr>
          <a:lstStyle/>
          <a:p>
            <a:r>
              <a:rPr lang="en-US" sz="5400" b="1" dirty="0" smtClean="0">
                <a:solidFill>
                  <a:srgbClr val="000000"/>
                </a:solidFill>
              </a:rPr>
              <a:t>METHODS (3)</a:t>
            </a:r>
            <a:endParaRPr lang="en-US" sz="5400" b="1" dirty="0">
              <a:solidFill>
                <a:srgbClr val="00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0"/>
            <a:ext cx="9525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8034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solidFill>
                  <a:schemeClr val="tx1"/>
                </a:solidFill>
              </a:rPr>
              <a:t>Approach to Early HF Classification</a:t>
            </a:r>
            <a:endParaRPr lang="en-US" b="1"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6947" y="1601152"/>
            <a:ext cx="5715953" cy="5043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665220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8268" y="2398172"/>
            <a:ext cx="7616563" cy="3450696"/>
          </a:xfrm>
        </p:spPr>
        <p:txBody>
          <a:bodyPr>
            <a:noAutofit/>
          </a:bodyPr>
          <a:lstStyle/>
          <a:p>
            <a:r>
              <a:rPr lang="en-US" sz="3200" b="1" dirty="0" smtClean="0"/>
              <a:t>Clinical impact within the next 5 years: </a:t>
            </a:r>
          </a:p>
          <a:p>
            <a:pPr lvl="1">
              <a:buFont typeface="Wingdings" charset="2"/>
              <a:buChar char="ü"/>
            </a:pPr>
            <a:r>
              <a:rPr lang="en-US" sz="2800" dirty="0" smtClean="0"/>
              <a:t>Characterization of the early HF syndrome, including prevalence data, diagnostic criteria, and clinical characteristics will help inform design of prevention and intervention trials</a:t>
            </a:r>
          </a:p>
          <a:p>
            <a:pPr lvl="1">
              <a:buFont typeface="Wingdings" charset="2"/>
              <a:buChar char="ü"/>
            </a:pPr>
            <a:r>
              <a:rPr lang="en-US" sz="2800" dirty="0" smtClean="0"/>
              <a:t>Identification of patients at highest risk for transitioning from Stage B</a:t>
            </a:r>
            <a:r>
              <a:rPr lang="en-US" sz="2800" dirty="0" smtClean="0">
                <a:sym typeface="Wingdings" panose="05000000000000000000" pitchFamily="2" charset="2"/>
              </a:rPr>
              <a:t>C (early) HF</a:t>
            </a:r>
            <a:endParaRPr lang="en-US" sz="2800" dirty="0" smtClean="0"/>
          </a:p>
        </p:txBody>
      </p:sp>
      <p:sp>
        <p:nvSpPr>
          <p:cNvPr id="3" name="Title 2"/>
          <p:cNvSpPr>
            <a:spLocks noGrp="1"/>
          </p:cNvSpPr>
          <p:nvPr>
            <p:ph type="title"/>
          </p:nvPr>
        </p:nvSpPr>
        <p:spPr/>
        <p:txBody>
          <a:bodyPr>
            <a:normAutofit/>
          </a:bodyPr>
          <a:lstStyle/>
          <a:p>
            <a:r>
              <a:rPr lang="en-US" sz="6600" b="1" dirty="0" smtClean="0">
                <a:solidFill>
                  <a:srgbClr val="000000"/>
                </a:solidFill>
              </a:rPr>
              <a:t>IMPACT</a:t>
            </a:r>
            <a:endParaRPr lang="en-US" sz="6600" b="1" dirty="0">
              <a:solidFill>
                <a:srgbClr val="00000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0"/>
            <a:ext cx="9525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245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2050"/>
          <p:cNvSpPr>
            <a:spLocks noGrp="1" noChangeArrowheads="1"/>
          </p:cNvSpPr>
          <p:nvPr>
            <p:ph type="title"/>
          </p:nvPr>
        </p:nvSpPr>
        <p:spPr>
          <a:xfrm>
            <a:off x="0" y="165100"/>
            <a:ext cx="9144000" cy="1143000"/>
          </a:xfrm>
        </p:spPr>
        <p:txBody>
          <a:bodyPr/>
          <a:lstStyle/>
          <a:p>
            <a:r>
              <a:rPr lang="en-US" altLang="en-US" sz="4000" dirty="0" smtClean="0"/>
              <a:t>Why do echo instead of MRI in MESA?</a:t>
            </a:r>
          </a:p>
        </p:txBody>
      </p:sp>
      <p:sp>
        <p:nvSpPr>
          <p:cNvPr id="16386" name="Rectangle 2051"/>
          <p:cNvSpPr>
            <a:spLocks noGrp="1" noChangeArrowheads="1"/>
          </p:cNvSpPr>
          <p:nvPr>
            <p:ph type="body" idx="1"/>
          </p:nvPr>
        </p:nvSpPr>
        <p:spPr>
          <a:xfrm>
            <a:off x="457200" y="1690075"/>
            <a:ext cx="8229600" cy="4160838"/>
          </a:xfrm>
        </p:spPr>
        <p:txBody>
          <a:bodyPr/>
          <a:lstStyle/>
          <a:p>
            <a:r>
              <a:rPr lang="en-US" altLang="en-US" dirty="0" smtClean="0"/>
              <a:t>Echo can be done in virtually all participants</a:t>
            </a:r>
          </a:p>
          <a:p>
            <a:r>
              <a:rPr lang="en-US" altLang="en-US" dirty="0" smtClean="0"/>
              <a:t>Assessment of response to </a:t>
            </a:r>
            <a:r>
              <a:rPr lang="en-US" altLang="en-US" dirty="0" smtClean="0">
                <a:latin typeface="Wingdings"/>
                <a:ea typeface="Wingdings"/>
                <a:cs typeface="Wingdings"/>
                <a:sym typeface="Wingdings"/>
              </a:rPr>
              <a:t></a:t>
            </a:r>
            <a:r>
              <a:rPr lang="en-US" altLang="en-US" dirty="0" smtClean="0">
                <a:sym typeface="Wingdings"/>
              </a:rPr>
              <a:t>preload</a:t>
            </a:r>
            <a:endParaRPr lang="en-US" altLang="en-US" dirty="0" smtClean="0"/>
          </a:p>
          <a:p>
            <a:r>
              <a:rPr lang="en-US" altLang="en-US" dirty="0" smtClean="0"/>
              <a:t>Assessment of </a:t>
            </a:r>
            <a:r>
              <a:rPr lang="en-US" altLang="en-US" dirty="0" err="1" smtClean="0"/>
              <a:t>valvular</a:t>
            </a:r>
            <a:r>
              <a:rPr lang="en-US" altLang="en-US" dirty="0" smtClean="0"/>
              <a:t> disease</a:t>
            </a:r>
          </a:p>
          <a:p>
            <a:r>
              <a:rPr lang="en-US" altLang="en-US" dirty="0" smtClean="0"/>
              <a:t>Assessment of diastolic dysfunction</a:t>
            </a:r>
          </a:p>
          <a:p>
            <a:r>
              <a:rPr lang="en-US" altLang="en-US" dirty="0" smtClean="0"/>
              <a:t>Low cost, high feasibility</a:t>
            </a:r>
          </a:p>
        </p:txBody>
      </p:sp>
    </p:spTree>
    <p:extLst>
      <p:ext uri="{BB962C8B-B14F-4D97-AF65-F5344CB8AC3E}">
        <p14:creationId xmlns:p14="http://schemas.microsoft.com/office/powerpoint/2010/main" val="354155408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MESA Sites</a:t>
            </a:r>
            <a:endParaRPr lang="en-US" dirty="0"/>
          </a:p>
        </p:txBody>
      </p:sp>
      <p:pic>
        <p:nvPicPr>
          <p:cNvPr id="1026" name="Picture 2" descr="H:\WP\DOCS\MESA III\Exam\MESAMap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143000"/>
            <a:ext cx="7848600" cy="460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7014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a:xfrm>
            <a:off x="0" y="-58737"/>
            <a:ext cx="9144000" cy="1143000"/>
          </a:xfrm>
        </p:spPr>
        <p:txBody>
          <a:bodyPr/>
          <a:lstStyle/>
          <a:p>
            <a:pPr eaLnBrk="1" hangingPunct="1"/>
            <a:r>
              <a:rPr lang="en-US" sz="5400" b="1" dirty="0">
                <a:latin typeface="Candara"/>
                <a:cs typeface="Candara"/>
              </a:rPr>
              <a:t>Cardiac MRI in MESA</a:t>
            </a:r>
          </a:p>
        </p:txBody>
      </p:sp>
      <p:graphicFrame>
        <p:nvGraphicFramePr>
          <p:cNvPr id="3" name="Table 2"/>
          <p:cNvGraphicFramePr>
            <a:graphicFrameLocks noGrp="1"/>
          </p:cNvGraphicFramePr>
          <p:nvPr>
            <p:extLst>
              <p:ext uri="{D42A27DB-BD31-4B8C-83A1-F6EECF244321}">
                <p14:modId xmlns:p14="http://schemas.microsoft.com/office/powerpoint/2010/main" val="3694493758"/>
              </p:ext>
            </p:extLst>
          </p:nvPr>
        </p:nvGraphicFramePr>
        <p:xfrm>
          <a:off x="233363" y="1150205"/>
          <a:ext cx="8621712" cy="4680618"/>
        </p:xfrm>
        <a:graphic>
          <a:graphicData uri="http://schemas.openxmlformats.org/drawingml/2006/table">
            <a:tbl>
              <a:tblPr firstRow="1" bandRow="1">
                <a:tableStyleId>{5C22544A-7EE6-4342-B048-85BDC9FD1C3A}</a:tableStyleId>
              </a:tblPr>
              <a:tblGrid>
                <a:gridCol w="2671762"/>
                <a:gridCol w="1639094"/>
                <a:gridCol w="2155428"/>
                <a:gridCol w="2155428"/>
              </a:tblGrid>
              <a:tr h="383064">
                <a:tc>
                  <a:txBody>
                    <a:bodyPr/>
                    <a:lstStyle/>
                    <a:p>
                      <a:r>
                        <a:rPr lang="en-US" sz="1800" dirty="0" smtClean="0">
                          <a:latin typeface="Arial"/>
                          <a:cs typeface="Arial"/>
                        </a:rPr>
                        <a:t>Characteristic</a:t>
                      </a:r>
                      <a:endParaRPr lang="en-US" sz="1800" dirty="0">
                        <a:latin typeface="Arial"/>
                        <a:cs typeface="Arial"/>
                      </a:endParaRPr>
                    </a:p>
                  </a:txBody>
                  <a:tcPr marL="91439" marR="91439" marT="45713" marB="45713"/>
                </a:tc>
                <a:tc>
                  <a:txBody>
                    <a:bodyPr/>
                    <a:lstStyle/>
                    <a:p>
                      <a:pPr algn="ctr"/>
                      <a:r>
                        <a:rPr lang="en-US" sz="1800" dirty="0" smtClean="0">
                          <a:latin typeface="Arial"/>
                          <a:cs typeface="Arial"/>
                        </a:rPr>
                        <a:t>MRI</a:t>
                      </a:r>
                    </a:p>
                    <a:p>
                      <a:pPr algn="ctr"/>
                      <a:r>
                        <a:rPr lang="en-US" sz="1800" b="0" dirty="0" smtClean="0">
                          <a:latin typeface="Arial"/>
                          <a:cs typeface="Arial"/>
                        </a:rPr>
                        <a:t>(N=5090)</a:t>
                      </a:r>
                      <a:endParaRPr lang="en-US" sz="1800" b="0" dirty="0">
                        <a:latin typeface="Arial"/>
                        <a:cs typeface="Arial"/>
                      </a:endParaRPr>
                    </a:p>
                  </a:txBody>
                  <a:tcPr marL="91439" marR="91439" marT="45713" marB="45713"/>
                </a:tc>
                <a:tc>
                  <a:txBody>
                    <a:bodyPr/>
                    <a:lstStyle/>
                    <a:p>
                      <a:pPr algn="ctr"/>
                      <a:r>
                        <a:rPr lang="en-US" sz="1800" dirty="0" smtClean="0">
                          <a:latin typeface="Arial"/>
                          <a:cs typeface="Arial"/>
                        </a:rPr>
                        <a:t>No MRI</a:t>
                      </a:r>
                    </a:p>
                    <a:p>
                      <a:pPr algn="ctr"/>
                      <a:r>
                        <a:rPr lang="en-US" sz="1800" b="0" dirty="0" smtClean="0">
                          <a:latin typeface="Arial"/>
                          <a:cs typeface="Arial"/>
                        </a:rPr>
                        <a:t>(N=1615)</a:t>
                      </a:r>
                      <a:endParaRPr lang="en-US" sz="1800" b="0" dirty="0">
                        <a:latin typeface="Arial"/>
                        <a:cs typeface="Arial"/>
                      </a:endParaRPr>
                    </a:p>
                  </a:txBody>
                  <a:tcPr marL="91439" marR="91439" marT="45713" marB="45713"/>
                </a:tc>
                <a:tc>
                  <a:txBody>
                    <a:bodyPr/>
                    <a:lstStyle/>
                    <a:p>
                      <a:pPr algn="ctr"/>
                      <a:r>
                        <a:rPr lang="en-US" sz="1800" dirty="0" smtClean="0">
                          <a:latin typeface="Arial"/>
                          <a:cs typeface="Arial"/>
                        </a:rPr>
                        <a:t>P-value</a:t>
                      </a:r>
                      <a:endParaRPr lang="en-US" sz="1800" dirty="0">
                        <a:latin typeface="Arial"/>
                        <a:cs typeface="Arial"/>
                      </a:endParaRPr>
                    </a:p>
                  </a:txBody>
                  <a:tcPr marL="91439" marR="91439" marT="45713" marB="45713"/>
                </a:tc>
              </a:tr>
              <a:tr h="383064">
                <a:tc>
                  <a:txBody>
                    <a:bodyPr/>
                    <a:lstStyle/>
                    <a:p>
                      <a:r>
                        <a:rPr lang="en-US" sz="1800" dirty="0" smtClean="0">
                          <a:latin typeface="Arial"/>
                          <a:cs typeface="Arial"/>
                        </a:rPr>
                        <a:t>Age (years) </a:t>
                      </a:r>
                      <a:r>
                        <a:rPr lang="en-US" sz="2400" dirty="0" smtClean="0">
                          <a:solidFill>
                            <a:srgbClr val="FF6600"/>
                          </a:solidFill>
                          <a:latin typeface="Zapf Dingbats"/>
                          <a:ea typeface="Zapf Dingbats"/>
                          <a:cs typeface="Zapf Dingbats"/>
                          <a:sym typeface="Zapf Dingbats"/>
                        </a:rPr>
                        <a:t>✓</a:t>
                      </a:r>
                      <a:endParaRPr lang="en-US" sz="2400" dirty="0">
                        <a:solidFill>
                          <a:srgbClr val="FF6600"/>
                        </a:solidFill>
                        <a:latin typeface="Arial"/>
                        <a:cs typeface="Arial"/>
                      </a:endParaRPr>
                    </a:p>
                  </a:txBody>
                  <a:tcPr marL="91439" marR="91439" marT="45713" marB="45713"/>
                </a:tc>
                <a:tc>
                  <a:txBody>
                    <a:bodyPr/>
                    <a:lstStyle/>
                    <a:p>
                      <a:pPr marL="0" marR="0" algn="ctr">
                        <a:spcBef>
                          <a:spcPts val="0"/>
                        </a:spcBef>
                        <a:spcAft>
                          <a:spcPts val="0"/>
                        </a:spcAft>
                      </a:pPr>
                      <a:r>
                        <a:rPr lang="en-US" sz="1600" dirty="0">
                          <a:effectLst/>
                          <a:latin typeface="Arial"/>
                          <a:ea typeface="Times New Roman"/>
                          <a:cs typeface="Arial"/>
                        </a:rPr>
                        <a:t>61.2 (10.0)</a:t>
                      </a:r>
                    </a:p>
                  </a:txBody>
                  <a:tcPr marL="68579" marR="68579" marT="0" marB="0"/>
                </a:tc>
                <a:tc>
                  <a:txBody>
                    <a:bodyPr/>
                    <a:lstStyle/>
                    <a:p>
                      <a:pPr marL="0" marR="0" algn="ctr">
                        <a:spcBef>
                          <a:spcPts val="0"/>
                        </a:spcBef>
                        <a:spcAft>
                          <a:spcPts val="0"/>
                        </a:spcAft>
                      </a:pPr>
                      <a:r>
                        <a:rPr lang="en-US" sz="1600">
                          <a:effectLst/>
                          <a:latin typeface="Arial"/>
                          <a:ea typeface="Times New Roman"/>
                          <a:cs typeface="Arial"/>
                        </a:rPr>
                        <a:t>63.5 (10.4)</a:t>
                      </a:r>
                    </a:p>
                  </a:txBody>
                  <a:tcPr marL="68579" marR="68579" marT="0" marB="0"/>
                </a:tc>
                <a:tc>
                  <a:txBody>
                    <a:bodyPr/>
                    <a:lstStyle/>
                    <a:p>
                      <a:pPr marL="0" marR="0" algn="ctr">
                        <a:spcBef>
                          <a:spcPts val="0"/>
                        </a:spcBef>
                        <a:spcAft>
                          <a:spcPts val="0"/>
                        </a:spcAft>
                      </a:pPr>
                      <a:r>
                        <a:rPr lang="en-US" sz="1600">
                          <a:effectLst/>
                          <a:latin typeface="Arial"/>
                          <a:ea typeface="Times New Roman"/>
                          <a:cs typeface="Arial"/>
                        </a:rPr>
                        <a:t>&lt;0.001</a:t>
                      </a:r>
                    </a:p>
                  </a:txBody>
                  <a:tcPr marL="68579" marR="68579" marT="0" marB="0"/>
                </a:tc>
              </a:tr>
              <a:tr h="383064">
                <a:tc>
                  <a:txBody>
                    <a:bodyPr/>
                    <a:lstStyle/>
                    <a:p>
                      <a:r>
                        <a:rPr lang="en-US" sz="1800" dirty="0" smtClean="0">
                          <a:latin typeface="Arial"/>
                          <a:cs typeface="Arial"/>
                        </a:rPr>
                        <a:t>Male (%)</a:t>
                      </a:r>
                      <a:endParaRPr lang="en-US" sz="1800" dirty="0">
                        <a:latin typeface="Arial"/>
                        <a:cs typeface="Arial"/>
                      </a:endParaRPr>
                    </a:p>
                  </a:txBody>
                  <a:tcPr marL="91439" marR="91439" marT="45713" marB="45713"/>
                </a:tc>
                <a:tc>
                  <a:txBody>
                    <a:bodyPr/>
                    <a:lstStyle/>
                    <a:p>
                      <a:pPr marL="0" marR="0" algn="ctr">
                        <a:spcBef>
                          <a:spcPts val="0"/>
                        </a:spcBef>
                        <a:spcAft>
                          <a:spcPts val="0"/>
                        </a:spcAft>
                      </a:pPr>
                      <a:r>
                        <a:rPr lang="en-US" sz="1600">
                          <a:effectLst/>
                          <a:latin typeface="Arial"/>
                          <a:ea typeface="Times New Roman"/>
                          <a:cs typeface="Arial"/>
                        </a:rPr>
                        <a:t>47.1</a:t>
                      </a:r>
                    </a:p>
                  </a:txBody>
                  <a:tcPr marL="68579" marR="68579" marT="0" marB="0"/>
                </a:tc>
                <a:tc>
                  <a:txBody>
                    <a:bodyPr/>
                    <a:lstStyle/>
                    <a:p>
                      <a:pPr marL="0" marR="0" algn="ctr">
                        <a:spcBef>
                          <a:spcPts val="0"/>
                        </a:spcBef>
                        <a:spcAft>
                          <a:spcPts val="0"/>
                        </a:spcAft>
                      </a:pPr>
                      <a:r>
                        <a:rPr lang="en-US" sz="1600">
                          <a:effectLst/>
                          <a:latin typeface="Arial"/>
                          <a:ea typeface="Times New Roman"/>
                          <a:cs typeface="Arial"/>
                        </a:rPr>
                        <a:t>45.0</a:t>
                      </a:r>
                    </a:p>
                  </a:txBody>
                  <a:tcPr marL="68579" marR="68579" marT="0" marB="0"/>
                </a:tc>
                <a:tc>
                  <a:txBody>
                    <a:bodyPr/>
                    <a:lstStyle/>
                    <a:p>
                      <a:pPr marL="0" marR="0" algn="ctr">
                        <a:spcBef>
                          <a:spcPts val="0"/>
                        </a:spcBef>
                        <a:spcAft>
                          <a:spcPts val="0"/>
                        </a:spcAft>
                      </a:pPr>
                      <a:r>
                        <a:rPr lang="en-US" sz="1600">
                          <a:effectLst/>
                          <a:latin typeface="Arial"/>
                          <a:ea typeface="Times New Roman"/>
                          <a:cs typeface="Arial"/>
                        </a:rPr>
                        <a:t>0.153</a:t>
                      </a:r>
                    </a:p>
                  </a:txBody>
                  <a:tcPr marL="68579" marR="68579" marT="0" marB="0"/>
                </a:tc>
              </a:tr>
              <a:tr h="383064">
                <a:tc>
                  <a:txBody>
                    <a:bodyPr/>
                    <a:lstStyle/>
                    <a:p>
                      <a:pPr marL="0" marR="0" indent="0" algn="l" defTabSz="914287" rtl="0" eaLnBrk="1" fontAlgn="auto" latinLnBrk="0" hangingPunct="1">
                        <a:lnSpc>
                          <a:spcPct val="100000"/>
                        </a:lnSpc>
                        <a:spcBef>
                          <a:spcPts val="0"/>
                        </a:spcBef>
                        <a:spcAft>
                          <a:spcPts val="0"/>
                        </a:spcAft>
                        <a:buClrTx/>
                        <a:buSzTx/>
                        <a:buFontTx/>
                        <a:buNone/>
                        <a:tabLst/>
                        <a:defRPr/>
                      </a:pPr>
                      <a:r>
                        <a:rPr lang="en-US" sz="1800" dirty="0" smtClean="0">
                          <a:latin typeface="Arial"/>
                          <a:cs typeface="Arial"/>
                        </a:rPr>
                        <a:t>African-American</a:t>
                      </a:r>
                      <a:r>
                        <a:rPr lang="en-US" sz="1800" baseline="0" dirty="0" smtClean="0">
                          <a:latin typeface="Arial"/>
                          <a:cs typeface="Arial"/>
                        </a:rPr>
                        <a:t> (%)</a:t>
                      </a:r>
                      <a:r>
                        <a:rPr kumimoji="0" lang="en-US" sz="2400" b="0" i="0" u="none" strike="noStrike" kern="1200" cap="none" spc="0" normalizeH="0" baseline="0" noProof="0" dirty="0" smtClean="0">
                          <a:ln>
                            <a:noFill/>
                          </a:ln>
                          <a:solidFill>
                            <a:srgbClr val="FF6600"/>
                          </a:solidFill>
                          <a:effectLst/>
                          <a:uLnTx/>
                          <a:uFillTx/>
                          <a:latin typeface="Zapf Dingbats"/>
                          <a:ea typeface="Zapf Dingbats"/>
                          <a:cs typeface="Zapf Dingbats"/>
                          <a:sym typeface="Zapf Dingbats"/>
                        </a:rPr>
                        <a:t> ✓</a:t>
                      </a:r>
                      <a:endParaRPr lang="en-US" sz="1800" dirty="0">
                        <a:latin typeface="Arial"/>
                        <a:cs typeface="Arial"/>
                      </a:endParaRPr>
                    </a:p>
                  </a:txBody>
                  <a:tcPr marL="91439" marR="91439" marT="45713" marB="45713"/>
                </a:tc>
                <a:tc>
                  <a:txBody>
                    <a:bodyPr/>
                    <a:lstStyle/>
                    <a:p>
                      <a:pPr marL="0" marR="0" algn="ctr">
                        <a:spcBef>
                          <a:spcPts val="0"/>
                        </a:spcBef>
                        <a:spcAft>
                          <a:spcPts val="0"/>
                        </a:spcAft>
                      </a:pPr>
                      <a:r>
                        <a:rPr lang="en-US" sz="1600">
                          <a:effectLst/>
                          <a:latin typeface="Arial"/>
                          <a:ea typeface="Times New Roman"/>
                          <a:cs typeface="Arial"/>
                        </a:rPr>
                        <a:t>25.1</a:t>
                      </a:r>
                    </a:p>
                  </a:txBody>
                  <a:tcPr marL="68579" marR="68579" marT="0" marB="0"/>
                </a:tc>
                <a:tc>
                  <a:txBody>
                    <a:bodyPr/>
                    <a:lstStyle/>
                    <a:p>
                      <a:pPr marL="0" marR="0" algn="ctr">
                        <a:spcBef>
                          <a:spcPts val="0"/>
                        </a:spcBef>
                        <a:spcAft>
                          <a:spcPts val="0"/>
                        </a:spcAft>
                      </a:pPr>
                      <a:r>
                        <a:rPr lang="en-US" sz="1600">
                          <a:effectLst/>
                          <a:latin typeface="Arial"/>
                          <a:ea typeface="Times New Roman"/>
                          <a:cs typeface="Arial"/>
                        </a:rPr>
                        <a:t>32.4</a:t>
                      </a:r>
                    </a:p>
                  </a:txBody>
                  <a:tcPr marL="68579" marR="68579" marT="0" marB="0"/>
                </a:tc>
                <a:tc>
                  <a:txBody>
                    <a:bodyPr/>
                    <a:lstStyle/>
                    <a:p>
                      <a:pPr marL="0" marR="0" algn="ctr">
                        <a:spcBef>
                          <a:spcPts val="0"/>
                        </a:spcBef>
                        <a:spcAft>
                          <a:spcPts val="0"/>
                        </a:spcAft>
                      </a:pPr>
                      <a:r>
                        <a:rPr lang="en-US" sz="1600">
                          <a:effectLst/>
                          <a:latin typeface="Arial"/>
                          <a:ea typeface="Times New Roman"/>
                          <a:cs typeface="Arial"/>
                        </a:rPr>
                        <a:t>&lt;0.001</a:t>
                      </a:r>
                    </a:p>
                  </a:txBody>
                  <a:tcPr marL="68579" marR="68579" marT="0" marB="0"/>
                </a:tc>
              </a:tr>
              <a:tr h="383064">
                <a:tc>
                  <a:txBody>
                    <a:bodyPr/>
                    <a:lstStyle/>
                    <a:p>
                      <a:pPr marL="0" marR="0" indent="0" algn="l" defTabSz="914287" rtl="0" eaLnBrk="1" fontAlgn="auto" latinLnBrk="0" hangingPunct="1">
                        <a:lnSpc>
                          <a:spcPct val="100000"/>
                        </a:lnSpc>
                        <a:spcBef>
                          <a:spcPts val="0"/>
                        </a:spcBef>
                        <a:spcAft>
                          <a:spcPts val="0"/>
                        </a:spcAft>
                        <a:buClrTx/>
                        <a:buSzTx/>
                        <a:buFontTx/>
                        <a:buNone/>
                        <a:tabLst/>
                        <a:defRPr/>
                      </a:pPr>
                      <a:r>
                        <a:rPr lang="en-US" sz="1800" dirty="0" smtClean="0">
                          <a:latin typeface="Arial"/>
                          <a:cs typeface="Arial"/>
                        </a:rPr>
                        <a:t>BMI</a:t>
                      </a:r>
                      <a:r>
                        <a:rPr lang="en-US" sz="1800" baseline="0" dirty="0" smtClean="0">
                          <a:latin typeface="Arial"/>
                          <a:cs typeface="Arial"/>
                        </a:rPr>
                        <a:t> (kg/m</a:t>
                      </a:r>
                      <a:r>
                        <a:rPr lang="en-US" sz="1800" baseline="30000" dirty="0" smtClean="0">
                          <a:latin typeface="Arial"/>
                          <a:cs typeface="Arial"/>
                        </a:rPr>
                        <a:t>2</a:t>
                      </a:r>
                      <a:r>
                        <a:rPr lang="en-US" sz="1800" baseline="0" dirty="0" smtClean="0">
                          <a:latin typeface="Arial"/>
                          <a:cs typeface="Arial"/>
                        </a:rPr>
                        <a:t>)</a:t>
                      </a:r>
                      <a:r>
                        <a:rPr kumimoji="0" lang="en-US" sz="2400" b="0" i="0" u="none" strike="noStrike" kern="1200" cap="none" spc="0" normalizeH="0" baseline="0" noProof="0" dirty="0" smtClean="0">
                          <a:ln>
                            <a:noFill/>
                          </a:ln>
                          <a:solidFill>
                            <a:srgbClr val="FF6600"/>
                          </a:solidFill>
                          <a:effectLst/>
                          <a:uLnTx/>
                          <a:uFillTx/>
                          <a:latin typeface="Zapf Dingbats"/>
                          <a:ea typeface="Zapf Dingbats"/>
                          <a:cs typeface="Zapf Dingbats"/>
                          <a:sym typeface="Zapf Dingbats"/>
                        </a:rPr>
                        <a:t> ✓</a:t>
                      </a:r>
                      <a:endParaRPr lang="en-US" sz="1800" dirty="0">
                        <a:latin typeface="Arial"/>
                        <a:cs typeface="Arial"/>
                      </a:endParaRPr>
                    </a:p>
                  </a:txBody>
                  <a:tcPr marL="91439" marR="91439" marT="45713" marB="45713"/>
                </a:tc>
                <a:tc>
                  <a:txBody>
                    <a:bodyPr/>
                    <a:lstStyle/>
                    <a:p>
                      <a:pPr marL="0" marR="0" algn="ctr">
                        <a:spcBef>
                          <a:spcPts val="0"/>
                        </a:spcBef>
                        <a:spcAft>
                          <a:spcPts val="0"/>
                        </a:spcAft>
                      </a:pPr>
                      <a:r>
                        <a:rPr lang="en-US" sz="1600">
                          <a:effectLst/>
                          <a:latin typeface="Arial"/>
                          <a:ea typeface="Times New Roman"/>
                          <a:cs typeface="Arial"/>
                        </a:rPr>
                        <a:t>27.7 (4.9)</a:t>
                      </a:r>
                    </a:p>
                  </a:txBody>
                  <a:tcPr marL="68579" marR="68579" marT="0" marB="0"/>
                </a:tc>
                <a:tc>
                  <a:txBody>
                    <a:bodyPr/>
                    <a:lstStyle/>
                    <a:p>
                      <a:pPr marL="0" marR="0" algn="ctr">
                        <a:spcBef>
                          <a:spcPts val="0"/>
                        </a:spcBef>
                        <a:spcAft>
                          <a:spcPts val="0"/>
                        </a:spcAft>
                      </a:pPr>
                      <a:r>
                        <a:rPr lang="en-US" sz="1600">
                          <a:effectLst/>
                          <a:latin typeface="Arial"/>
                          <a:ea typeface="Times New Roman"/>
                          <a:cs typeface="Arial"/>
                        </a:rPr>
                        <a:t>30.1 (6.5)</a:t>
                      </a:r>
                    </a:p>
                  </a:txBody>
                  <a:tcPr marL="68579" marR="68579" marT="0" marB="0"/>
                </a:tc>
                <a:tc>
                  <a:txBody>
                    <a:bodyPr/>
                    <a:lstStyle/>
                    <a:p>
                      <a:pPr marL="0" marR="0" algn="ctr">
                        <a:spcBef>
                          <a:spcPts val="0"/>
                        </a:spcBef>
                        <a:spcAft>
                          <a:spcPts val="0"/>
                        </a:spcAft>
                      </a:pPr>
                      <a:r>
                        <a:rPr lang="en-US" sz="1600">
                          <a:effectLst/>
                          <a:latin typeface="Arial"/>
                          <a:ea typeface="Times New Roman"/>
                          <a:cs typeface="Arial"/>
                        </a:rPr>
                        <a:t>&lt;0.001</a:t>
                      </a:r>
                    </a:p>
                  </a:txBody>
                  <a:tcPr marL="68579" marR="68579" marT="0" marB="0"/>
                </a:tc>
              </a:tr>
              <a:tr h="383064">
                <a:tc>
                  <a:txBody>
                    <a:bodyPr/>
                    <a:lstStyle/>
                    <a:p>
                      <a:pPr marL="0" marR="0" indent="0" algn="l" defTabSz="914287" rtl="0" eaLnBrk="1" fontAlgn="auto" latinLnBrk="0" hangingPunct="1">
                        <a:lnSpc>
                          <a:spcPct val="100000"/>
                        </a:lnSpc>
                        <a:spcBef>
                          <a:spcPts val="0"/>
                        </a:spcBef>
                        <a:spcAft>
                          <a:spcPts val="0"/>
                        </a:spcAft>
                        <a:buClrTx/>
                        <a:buSzTx/>
                        <a:buFontTx/>
                        <a:buNone/>
                        <a:tabLst/>
                        <a:defRPr/>
                      </a:pPr>
                      <a:r>
                        <a:rPr lang="en-US" sz="1800" dirty="0" smtClean="0">
                          <a:latin typeface="Arial"/>
                          <a:cs typeface="Arial"/>
                        </a:rPr>
                        <a:t>SBP (mmHg)</a:t>
                      </a:r>
                      <a:r>
                        <a:rPr kumimoji="0" lang="en-US" sz="2400" b="0" i="0" u="none" strike="noStrike" kern="1200" cap="none" spc="0" normalizeH="0" baseline="0" noProof="0" dirty="0" smtClean="0">
                          <a:ln>
                            <a:noFill/>
                          </a:ln>
                          <a:solidFill>
                            <a:srgbClr val="FF6600"/>
                          </a:solidFill>
                          <a:effectLst/>
                          <a:uLnTx/>
                          <a:uFillTx/>
                          <a:latin typeface="Zapf Dingbats"/>
                          <a:ea typeface="Zapf Dingbats"/>
                          <a:cs typeface="Zapf Dingbats"/>
                          <a:sym typeface="Zapf Dingbats"/>
                        </a:rPr>
                        <a:t> ✓</a:t>
                      </a:r>
                      <a:endParaRPr lang="en-US" sz="1800" dirty="0">
                        <a:latin typeface="Arial"/>
                        <a:cs typeface="Arial"/>
                      </a:endParaRPr>
                    </a:p>
                  </a:txBody>
                  <a:tcPr marL="91439" marR="91439" marT="45713" marB="45713"/>
                </a:tc>
                <a:tc>
                  <a:txBody>
                    <a:bodyPr/>
                    <a:lstStyle/>
                    <a:p>
                      <a:pPr marL="0" marR="0" algn="ctr">
                        <a:spcBef>
                          <a:spcPts val="0"/>
                        </a:spcBef>
                        <a:spcAft>
                          <a:spcPts val="0"/>
                        </a:spcAft>
                      </a:pPr>
                      <a:r>
                        <a:rPr lang="en-US" sz="1600">
                          <a:effectLst/>
                          <a:latin typeface="Arial"/>
                          <a:ea typeface="Times New Roman"/>
                          <a:cs typeface="Arial"/>
                        </a:rPr>
                        <a:t>125.3 (21.2)</a:t>
                      </a:r>
                    </a:p>
                  </a:txBody>
                  <a:tcPr marL="68579" marR="68579" marT="0" marB="0"/>
                </a:tc>
                <a:tc>
                  <a:txBody>
                    <a:bodyPr/>
                    <a:lstStyle/>
                    <a:p>
                      <a:pPr marL="0" marR="0" algn="ctr">
                        <a:spcBef>
                          <a:spcPts val="0"/>
                        </a:spcBef>
                        <a:spcAft>
                          <a:spcPts val="0"/>
                        </a:spcAft>
                      </a:pPr>
                      <a:r>
                        <a:rPr lang="en-US" sz="1600">
                          <a:effectLst/>
                          <a:latin typeface="Arial"/>
                          <a:ea typeface="Times New Roman"/>
                          <a:cs typeface="Arial"/>
                        </a:rPr>
                        <a:t>129.3 (21.8)</a:t>
                      </a:r>
                    </a:p>
                  </a:txBody>
                  <a:tcPr marL="68579" marR="68579" marT="0" marB="0"/>
                </a:tc>
                <a:tc>
                  <a:txBody>
                    <a:bodyPr/>
                    <a:lstStyle/>
                    <a:p>
                      <a:pPr marL="0" marR="0" algn="ctr">
                        <a:spcBef>
                          <a:spcPts val="0"/>
                        </a:spcBef>
                        <a:spcAft>
                          <a:spcPts val="0"/>
                        </a:spcAft>
                      </a:pPr>
                      <a:r>
                        <a:rPr lang="en-US" sz="1600">
                          <a:effectLst/>
                          <a:latin typeface="Arial"/>
                          <a:ea typeface="Times New Roman"/>
                          <a:cs typeface="Arial"/>
                        </a:rPr>
                        <a:t>&lt;0.001</a:t>
                      </a:r>
                    </a:p>
                  </a:txBody>
                  <a:tcPr marL="68579" marR="68579" marT="0" marB="0"/>
                </a:tc>
              </a:tr>
              <a:tr h="383064">
                <a:tc>
                  <a:txBody>
                    <a:bodyPr/>
                    <a:lstStyle/>
                    <a:p>
                      <a:pPr marL="0" marR="0" indent="0" algn="l" defTabSz="914287" rtl="0" eaLnBrk="1" fontAlgn="auto" latinLnBrk="0" hangingPunct="1">
                        <a:lnSpc>
                          <a:spcPct val="100000"/>
                        </a:lnSpc>
                        <a:spcBef>
                          <a:spcPts val="0"/>
                        </a:spcBef>
                        <a:spcAft>
                          <a:spcPts val="0"/>
                        </a:spcAft>
                        <a:buClrTx/>
                        <a:buSzTx/>
                        <a:buFontTx/>
                        <a:buNone/>
                        <a:tabLst/>
                        <a:defRPr/>
                      </a:pPr>
                      <a:r>
                        <a:rPr lang="en-US" sz="1800" dirty="0" smtClean="0">
                          <a:latin typeface="Arial"/>
                          <a:cs typeface="Arial"/>
                        </a:rPr>
                        <a:t>HR (</a:t>
                      </a:r>
                      <a:r>
                        <a:rPr lang="en-US" sz="1800" dirty="0" err="1" smtClean="0">
                          <a:latin typeface="Arial"/>
                          <a:cs typeface="Arial"/>
                        </a:rPr>
                        <a:t>bpm</a:t>
                      </a:r>
                      <a:r>
                        <a:rPr lang="en-US" sz="1800" dirty="0" smtClean="0">
                          <a:latin typeface="Arial"/>
                          <a:cs typeface="Arial"/>
                        </a:rPr>
                        <a:t>)</a:t>
                      </a:r>
                      <a:r>
                        <a:rPr kumimoji="0" lang="en-US" sz="2400" b="0" i="0" u="none" strike="noStrike" kern="1200" cap="none" spc="0" normalizeH="0" baseline="0" noProof="0" dirty="0" smtClean="0">
                          <a:ln>
                            <a:noFill/>
                          </a:ln>
                          <a:solidFill>
                            <a:srgbClr val="FF6600"/>
                          </a:solidFill>
                          <a:effectLst/>
                          <a:uLnTx/>
                          <a:uFillTx/>
                          <a:latin typeface="Zapf Dingbats"/>
                          <a:ea typeface="Zapf Dingbats"/>
                          <a:cs typeface="Zapf Dingbats"/>
                          <a:sym typeface="Zapf Dingbats"/>
                        </a:rPr>
                        <a:t> ✓</a:t>
                      </a:r>
                      <a:endParaRPr lang="en-US" sz="1800" dirty="0">
                        <a:latin typeface="Arial"/>
                        <a:cs typeface="Arial"/>
                      </a:endParaRPr>
                    </a:p>
                  </a:txBody>
                  <a:tcPr marL="91439" marR="91439" marT="45713" marB="45713"/>
                </a:tc>
                <a:tc>
                  <a:txBody>
                    <a:bodyPr/>
                    <a:lstStyle/>
                    <a:p>
                      <a:pPr marL="0" marR="0" algn="ctr">
                        <a:spcBef>
                          <a:spcPts val="0"/>
                        </a:spcBef>
                        <a:spcAft>
                          <a:spcPts val="0"/>
                        </a:spcAft>
                      </a:pPr>
                      <a:r>
                        <a:rPr lang="en-US" sz="1600">
                          <a:effectLst/>
                          <a:latin typeface="Arial"/>
                          <a:ea typeface="Times New Roman"/>
                          <a:cs typeface="Arial"/>
                        </a:rPr>
                        <a:t>62.8 (9.3)</a:t>
                      </a:r>
                    </a:p>
                  </a:txBody>
                  <a:tcPr marL="68579" marR="68579" marT="0" marB="0"/>
                </a:tc>
                <a:tc>
                  <a:txBody>
                    <a:bodyPr/>
                    <a:lstStyle/>
                    <a:p>
                      <a:pPr marL="0" marR="0" algn="ctr">
                        <a:spcBef>
                          <a:spcPts val="0"/>
                        </a:spcBef>
                        <a:spcAft>
                          <a:spcPts val="0"/>
                        </a:spcAft>
                      </a:pPr>
                      <a:r>
                        <a:rPr lang="en-US" sz="1600">
                          <a:effectLst/>
                          <a:latin typeface="Arial"/>
                          <a:ea typeface="Times New Roman"/>
                          <a:cs typeface="Arial"/>
                        </a:rPr>
                        <a:t>63.9 (10.1)</a:t>
                      </a:r>
                    </a:p>
                  </a:txBody>
                  <a:tcPr marL="68579" marR="68579" marT="0" marB="0"/>
                </a:tc>
                <a:tc>
                  <a:txBody>
                    <a:bodyPr/>
                    <a:lstStyle/>
                    <a:p>
                      <a:pPr marL="0" marR="0" algn="ctr">
                        <a:spcBef>
                          <a:spcPts val="0"/>
                        </a:spcBef>
                        <a:spcAft>
                          <a:spcPts val="0"/>
                        </a:spcAft>
                      </a:pPr>
                      <a:r>
                        <a:rPr lang="en-US" sz="1600">
                          <a:effectLst/>
                          <a:latin typeface="Arial"/>
                          <a:ea typeface="Times New Roman"/>
                          <a:cs typeface="Arial"/>
                        </a:rPr>
                        <a:t>&lt;0.001</a:t>
                      </a:r>
                    </a:p>
                  </a:txBody>
                  <a:tcPr marL="68579" marR="68579" marT="0" marB="0"/>
                </a:tc>
              </a:tr>
              <a:tr h="383064">
                <a:tc>
                  <a:txBody>
                    <a:bodyPr/>
                    <a:lstStyle/>
                    <a:p>
                      <a:pPr marL="0" marR="0" indent="0" algn="l" defTabSz="914287" rtl="0" eaLnBrk="1" fontAlgn="auto" latinLnBrk="0" hangingPunct="1">
                        <a:lnSpc>
                          <a:spcPct val="100000"/>
                        </a:lnSpc>
                        <a:spcBef>
                          <a:spcPts val="0"/>
                        </a:spcBef>
                        <a:spcAft>
                          <a:spcPts val="0"/>
                        </a:spcAft>
                        <a:buClrTx/>
                        <a:buSzTx/>
                        <a:buFontTx/>
                        <a:buNone/>
                        <a:tabLst/>
                        <a:defRPr/>
                      </a:pPr>
                      <a:r>
                        <a:rPr lang="en-US" sz="1800" dirty="0" smtClean="0">
                          <a:latin typeface="Arial"/>
                          <a:cs typeface="Arial"/>
                        </a:rPr>
                        <a:t>Diabetes (%)</a:t>
                      </a:r>
                      <a:r>
                        <a:rPr kumimoji="0" lang="en-US" sz="2400" b="0" i="0" u="none" strike="noStrike" kern="1200" cap="none" spc="0" normalizeH="0" baseline="0" noProof="0" dirty="0" smtClean="0">
                          <a:ln>
                            <a:noFill/>
                          </a:ln>
                          <a:solidFill>
                            <a:srgbClr val="FF6600"/>
                          </a:solidFill>
                          <a:effectLst/>
                          <a:uLnTx/>
                          <a:uFillTx/>
                          <a:latin typeface="Zapf Dingbats"/>
                          <a:ea typeface="Zapf Dingbats"/>
                          <a:cs typeface="Zapf Dingbats"/>
                          <a:sym typeface="Zapf Dingbats"/>
                        </a:rPr>
                        <a:t> ✓</a:t>
                      </a:r>
                      <a:endParaRPr lang="en-US" sz="1800" dirty="0">
                        <a:latin typeface="Arial"/>
                        <a:cs typeface="Arial"/>
                      </a:endParaRPr>
                    </a:p>
                  </a:txBody>
                  <a:tcPr marL="91439" marR="91439" marT="45713" marB="45713"/>
                </a:tc>
                <a:tc>
                  <a:txBody>
                    <a:bodyPr/>
                    <a:lstStyle/>
                    <a:p>
                      <a:pPr marL="0" marR="0" algn="ctr">
                        <a:spcBef>
                          <a:spcPts val="0"/>
                        </a:spcBef>
                        <a:spcAft>
                          <a:spcPts val="0"/>
                        </a:spcAft>
                      </a:pPr>
                      <a:r>
                        <a:rPr lang="en-US" sz="1600">
                          <a:effectLst/>
                          <a:latin typeface="Arial"/>
                          <a:ea typeface="Times New Roman"/>
                          <a:cs typeface="Arial"/>
                        </a:rPr>
                        <a:t>11.5</a:t>
                      </a:r>
                    </a:p>
                  </a:txBody>
                  <a:tcPr marL="68579" marR="68579" marT="0" marB="0"/>
                </a:tc>
                <a:tc>
                  <a:txBody>
                    <a:bodyPr/>
                    <a:lstStyle/>
                    <a:p>
                      <a:pPr marL="0" marR="0" algn="ctr">
                        <a:spcBef>
                          <a:spcPts val="0"/>
                        </a:spcBef>
                        <a:spcAft>
                          <a:spcPts val="0"/>
                        </a:spcAft>
                      </a:pPr>
                      <a:r>
                        <a:rPr lang="en-US" sz="1600">
                          <a:effectLst/>
                          <a:latin typeface="Arial"/>
                          <a:ea typeface="Times New Roman"/>
                          <a:cs typeface="Arial"/>
                        </a:rPr>
                        <a:t>15.5</a:t>
                      </a:r>
                    </a:p>
                  </a:txBody>
                  <a:tcPr marL="68579" marR="68579" marT="0" marB="0"/>
                </a:tc>
                <a:tc>
                  <a:txBody>
                    <a:bodyPr/>
                    <a:lstStyle/>
                    <a:p>
                      <a:pPr marL="0" marR="0" algn="ctr">
                        <a:spcBef>
                          <a:spcPts val="0"/>
                        </a:spcBef>
                        <a:spcAft>
                          <a:spcPts val="0"/>
                        </a:spcAft>
                      </a:pPr>
                      <a:r>
                        <a:rPr lang="en-US" sz="1600">
                          <a:effectLst/>
                          <a:latin typeface="Arial"/>
                          <a:ea typeface="Times New Roman"/>
                          <a:cs typeface="Arial"/>
                        </a:rPr>
                        <a:t>&lt;0.001</a:t>
                      </a:r>
                    </a:p>
                  </a:txBody>
                  <a:tcPr marL="68579" marR="68579" marT="0" marB="0"/>
                </a:tc>
              </a:tr>
              <a:tr h="383064">
                <a:tc>
                  <a:txBody>
                    <a:bodyPr/>
                    <a:lstStyle/>
                    <a:p>
                      <a:pPr marL="0" marR="0" indent="0" algn="l" defTabSz="914287" rtl="0" eaLnBrk="1" fontAlgn="auto" latinLnBrk="0" hangingPunct="1">
                        <a:lnSpc>
                          <a:spcPct val="100000"/>
                        </a:lnSpc>
                        <a:spcBef>
                          <a:spcPts val="0"/>
                        </a:spcBef>
                        <a:spcAft>
                          <a:spcPts val="0"/>
                        </a:spcAft>
                        <a:buClrTx/>
                        <a:buSzTx/>
                        <a:buFontTx/>
                        <a:buNone/>
                        <a:tabLst/>
                        <a:defRPr/>
                      </a:pPr>
                      <a:r>
                        <a:rPr lang="en-US" sz="1800" dirty="0" smtClean="0">
                          <a:latin typeface="Arial"/>
                          <a:cs typeface="Arial"/>
                        </a:rPr>
                        <a:t>CRP (mg/L)</a:t>
                      </a:r>
                      <a:r>
                        <a:rPr kumimoji="0" lang="en-US" sz="2400" b="0" i="0" u="none" strike="noStrike" kern="1200" cap="none" spc="0" normalizeH="0" baseline="0" noProof="0" dirty="0" smtClean="0">
                          <a:ln>
                            <a:noFill/>
                          </a:ln>
                          <a:solidFill>
                            <a:srgbClr val="FF6600"/>
                          </a:solidFill>
                          <a:effectLst/>
                          <a:uLnTx/>
                          <a:uFillTx/>
                          <a:latin typeface="Zapf Dingbats"/>
                          <a:ea typeface="Zapf Dingbats"/>
                          <a:cs typeface="Zapf Dingbats"/>
                          <a:sym typeface="Zapf Dingbats"/>
                        </a:rPr>
                        <a:t> ✓</a:t>
                      </a:r>
                      <a:endParaRPr lang="en-US" sz="1800" dirty="0">
                        <a:latin typeface="Arial"/>
                        <a:cs typeface="Arial"/>
                      </a:endParaRPr>
                    </a:p>
                  </a:txBody>
                  <a:tcPr marL="91439" marR="91439" marT="45713" marB="45713"/>
                </a:tc>
                <a:tc>
                  <a:txBody>
                    <a:bodyPr/>
                    <a:lstStyle/>
                    <a:p>
                      <a:pPr marL="0" marR="0" algn="ctr">
                        <a:spcBef>
                          <a:spcPts val="0"/>
                        </a:spcBef>
                        <a:spcAft>
                          <a:spcPts val="0"/>
                        </a:spcAft>
                      </a:pPr>
                      <a:r>
                        <a:rPr lang="en-US" sz="1600">
                          <a:effectLst/>
                          <a:latin typeface="Arial"/>
                          <a:ea typeface="Times New Roman"/>
                          <a:cs typeface="Arial"/>
                        </a:rPr>
                        <a:t>1.8 (0.8 to 4.0)</a:t>
                      </a:r>
                    </a:p>
                  </a:txBody>
                  <a:tcPr marL="68579" marR="68579" marT="0" marB="0"/>
                </a:tc>
                <a:tc>
                  <a:txBody>
                    <a:bodyPr/>
                    <a:lstStyle/>
                    <a:p>
                      <a:pPr marL="0" marR="0" algn="ctr">
                        <a:spcBef>
                          <a:spcPts val="0"/>
                        </a:spcBef>
                        <a:spcAft>
                          <a:spcPts val="0"/>
                        </a:spcAft>
                      </a:pPr>
                      <a:r>
                        <a:rPr lang="en-US" sz="1600">
                          <a:effectLst/>
                          <a:latin typeface="Arial"/>
                          <a:ea typeface="Times New Roman"/>
                          <a:cs typeface="Arial"/>
                        </a:rPr>
                        <a:t>2.2 (1.0 to 4.9)</a:t>
                      </a:r>
                    </a:p>
                  </a:txBody>
                  <a:tcPr marL="68579" marR="68579" marT="0" marB="0"/>
                </a:tc>
                <a:tc>
                  <a:txBody>
                    <a:bodyPr/>
                    <a:lstStyle/>
                    <a:p>
                      <a:pPr marL="0" marR="0" algn="ctr">
                        <a:spcBef>
                          <a:spcPts val="0"/>
                        </a:spcBef>
                        <a:spcAft>
                          <a:spcPts val="0"/>
                        </a:spcAft>
                      </a:pPr>
                      <a:r>
                        <a:rPr lang="en-US" sz="1600">
                          <a:effectLst/>
                          <a:latin typeface="Arial"/>
                          <a:ea typeface="Times New Roman"/>
                          <a:cs typeface="Arial"/>
                        </a:rPr>
                        <a:t>&lt;0.001</a:t>
                      </a:r>
                    </a:p>
                  </a:txBody>
                  <a:tcPr marL="68579" marR="68579" marT="0" marB="0"/>
                </a:tc>
              </a:tr>
              <a:tr h="383064">
                <a:tc>
                  <a:txBody>
                    <a:bodyPr/>
                    <a:lstStyle/>
                    <a:p>
                      <a:pPr marL="0" marR="0" indent="0" algn="l" defTabSz="914287" rtl="0" eaLnBrk="1" fontAlgn="auto" latinLnBrk="0" hangingPunct="1">
                        <a:lnSpc>
                          <a:spcPct val="100000"/>
                        </a:lnSpc>
                        <a:spcBef>
                          <a:spcPts val="0"/>
                        </a:spcBef>
                        <a:spcAft>
                          <a:spcPts val="0"/>
                        </a:spcAft>
                        <a:buClrTx/>
                        <a:buSzTx/>
                        <a:buFontTx/>
                        <a:buNone/>
                        <a:tabLst/>
                        <a:defRPr/>
                      </a:pPr>
                      <a:r>
                        <a:rPr lang="en-US" sz="1800" dirty="0" smtClean="0">
                          <a:latin typeface="Arial"/>
                          <a:cs typeface="Arial"/>
                        </a:rPr>
                        <a:t>CAC score &gt; 10 (%)</a:t>
                      </a:r>
                      <a:r>
                        <a:rPr kumimoji="0" lang="en-US" sz="2400" b="0" i="0" u="none" strike="noStrike" kern="1200" cap="none" spc="0" normalizeH="0" baseline="0" noProof="0" dirty="0" smtClean="0">
                          <a:ln>
                            <a:noFill/>
                          </a:ln>
                          <a:solidFill>
                            <a:srgbClr val="FF6600"/>
                          </a:solidFill>
                          <a:effectLst/>
                          <a:uLnTx/>
                          <a:uFillTx/>
                          <a:latin typeface="Zapf Dingbats"/>
                          <a:ea typeface="Zapf Dingbats"/>
                          <a:cs typeface="Zapf Dingbats"/>
                          <a:sym typeface="Zapf Dingbats"/>
                        </a:rPr>
                        <a:t> ✓</a:t>
                      </a:r>
                      <a:endParaRPr lang="en-US" sz="1800" dirty="0">
                        <a:latin typeface="Arial"/>
                        <a:cs typeface="Arial"/>
                      </a:endParaRPr>
                    </a:p>
                  </a:txBody>
                  <a:tcPr marL="91439" marR="91439" marT="45713" marB="45713"/>
                </a:tc>
                <a:tc>
                  <a:txBody>
                    <a:bodyPr/>
                    <a:lstStyle/>
                    <a:p>
                      <a:pPr marL="0" marR="0" algn="ctr">
                        <a:spcBef>
                          <a:spcPts val="0"/>
                        </a:spcBef>
                        <a:spcAft>
                          <a:spcPts val="0"/>
                        </a:spcAft>
                      </a:pPr>
                      <a:r>
                        <a:rPr lang="en-US" sz="1600" dirty="0">
                          <a:effectLst/>
                          <a:latin typeface="Arial"/>
                          <a:ea typeface="Times New Roman"/>
                          <a:cs typeface="Arial"/>
                        </a:rPr>
                        <a:t>40.2</a:t>
                      </a:r>
                    </a:p>
                  </a:txBody>
                  <a:tcPr marL="68579" marR="68579" marT="0" marB="0"/>
                </a:tc>
                <a:tc>
                  <a:txBody>
                    <a:bodyPr/>
                    <a:lstStyle/>
                    <a:p>
                      <a:pPr marL="0" marR="0" algn="ctr">
                        <a:spcBef>
                          <a:spcPts val="0"/>
                        </a:spcBef>
                        <a:spcAft>
                          <a:spcPts val="0"/>
                        </a:spcAft>
                      </a:pPr>
                      <a:r>
                        <a:rPr lang="en-US" sz="1600" dirty="0">
                          <a:effectLst/>
                          <a:latin typeface="Arial"/>
                          <a:ea typeface="Times New Roman"/>
                          <a:cs typeface="Arial"/>
                        </a:rPr>
                        <a:t>45.0</a:t>
                      </a:r>
                    </a:p>
                  </a:txBody>
                  <a:tcPr marL="68579" marR="68579" marT="0" marB="0"/>
                </a:tc>
                <a:tc>
                  <a:txBody>
                    <a:bodyPr/>
                    <a:lstStyle/>
                    <a:p>
                      <a:pPr marL="0" marR="0" algn="ctr">
                        <a:spcBef>
                          <a:spcPts val="0"/>
                        </a:spcBef>
                        <a:spcAft>
                          <a:spcPts val="0"/>
                        </a:spcAft>
                      </a:pPr>
                      <a:r>
                        <a:rPr lang="en-US" sz="1600" dirty="0">
                          <a:effectLst/>
                          <a:latin typeface="Arial"/>
                          <a:ea typeface="Times New Roman"/>
                          <a:cs typeface="Arial"/>
                        </a:rPr>
                        <a:t>0.001</a:t>
                      </a:r>
                    </a:p>
                  </a:txBody>
                  <a:tcPr marL="68579" marR="68579" marT="0" marB="0"/>
                </a:tc>
              </a:tr>
            </a:tbl>
          </a:graphicData>
        </a:graphic>
      </p:graphicFrame>
      <p:sp>
        <p:nvSpPr>
          <p:cNvPr id="2" name="Rectangle 1"/>
          <p:cNvSpPr/>
          <p:nvPr/>
        </p:nvSpPr>
        <p:spPr>
          <a:xfrm>
            <a:off x="1532399" y="6006584"/>
            <a:ext cx="5780398" cy="461665"/>
          </a:xfrm>
          <a:prstGeom prst="rect">
            <a:avLst/>
          </a:prstGeom>
        </p:spPr>
        <p:txBody>
          <a:bodyPr wrap="none">
            <a:spAutoFit/>
          </a:bodyPr>
          <a:lstStyle/>
          <a:p>
            <a:pPr lvl="0" algn="ctr" defTabSz="914287" fontAlgn="auto">
              <a:spcBef>
                <a:spcPts val="0"/>
              </a:spcBef>
              <a:spcAft>
                <a:spcPts val="0"/>
              </a:spcAft>
              <a:defRPr/>
            </a:pPr>
            <a:r>
              <a:rPr lang="en-US" sz="2400" dirty="0" smtClean="0">
                <a:solidFill>
                  <a:srgbClr val="FF6600"/>
                </a:solidFill>
                <a:latin typeface="Zapf Dingbats"/>
                <a:ea typeface="Zapf Dingbats"/>
                <a:cs typeface="Zapf Dingbats"/>
                <a:sym typeface="Zapf Dingbats"/>
              </a:rPr>
              <a:t>✓</a:t>
            </a:r>
            <a:r>
              <a:rPr lang="en-US" sz="2400" b="1" dirty="0" smtClean="0">
                <a:solidFill>
                  <a:srgbClr val="000000"/>
                </a:solidFill>
                <a:latin typeface="Arial"/>
                <a:ea typeface="Zapf Dingbats"/>
                <a:cs typeface="Arial"/>
                <a:sym typeface="Zapf Dingbats"/>
              </a:rPr>
              <a:t>RISK FACTOR FOR HEART FAILURE</a:t>
            </a:r>
            <a:endParaRPr lang="en-US" b="1" dirty="0">
              <a:solidFill>
                <a:srgbClr val="000000"/>
              </a:solidFill>
              <a:latin typeface="Arial"/>
              <a:ea typeface="+mn-ea"/>
              <a:cs typeface="Arial"/>
            </a:endParaRPr>
          </a:p>
        </p:txBody>
      </p:sp>
    </p:spTree>
    <p:extLst>
      <p:ext uri="{BB962C8B-B14F-4D97-AF65-F5344CB8AC3E}">
        <p14:creationId xmlns:p14="http://schemas.microsoft.com/office/powerpoint/2010/main" val="2299614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p:cNvSpPr>
            <a:spLocks noGrp="1"/>
          </p:cNvSpPr>
          <p:nvPr>
            <p:ph type="title"/>
          </p:nvPr>
        </p:nvSpPr>
        <p:spPr>
          <a:xfrm>
            <a:off x="0" y="-187590"/>
            <a:ext cx="9144000" cy="1143000"/>
          </a:xfrm>
        </p:spPr>
        <p:txBody>
          <a:bodyPr/>
          <a:lstStyle/>
          <a:p>
            <a:pPr eaLnBrk="1" hangingPunct="1"/>
            <a:r>
              <a:rPr lang="en-US" b="1" dirty="0" smtClean="0">
                <a:latin typeface="Candara"/>
                <a:cs typeface="Candara"/>
              </a:rPr>
              <a:t>Incident HF by MRI completion status</a:t>
            </a:r>
            <a:endParaRPr lang="en-US" b="1" dirty="0">
              <a:latin typeface="Candara"/>
              <a:cs typeface="Candara"/>
            </a:endParaRPr>
          </a:p>
        </p:txBody>
      </p:sp>
      <p:graphicFrame>
        <p:nvGraphicFramePr>
          <p:cNvPr id="7" name="Table 6"/>
          <p:cNvGraphicFramePr>
            <a:graphicFrameLocks noGrp="1"/>
          </p:cNvGraphicFramePr>
          <p:nvPr>
            <p:extLst>
              <p:ext uri="{D42A27DB-BD31-4B8C-83A1-F6EECF244321}">
                <p14:modId xmlns:p14="http://schemas.microsoft.com/office/powerpoint/2010/main" val="1241603178"/>
              </p:ext>
            </p:extLst>
          </p:nvPr>
        </p:nvGraphicFramePr>
        <p:xfrm>
          <a:off x="620542" y="5023455"/>
          <a:ext cx="7937188" cy="1574097"/>
        </p:xfrm>
        <a:graphic>
          <a:graphicData uri="http://schemas.openxmlformats.org/drawingml/2006/table">
            <a:tbl>
              <a:tblPr firstRow="1" bandRow="1">
                <a:tableStyleId>{5C22544A-7EE6-4342-B048-85BDC9FD1C3A}</a:tableStyleId>
              </a:tblPr>
              <a:tblGrid>
                <a:gridCol w="1984297"/>
                <a:gridCol w="2036735"/>
                <a:gridCol w="2141113"/>
                <a:gridCol w="1775043"/>
              </a:tblGrid>
              <a:tr h="364567">
                <a:tc>
                  <a:txBody>
                    <a:bodyPr/>
                    <a:lstStyle/>
                    <a:p>
                      <a:pPr marL="0" marR="0">
                        <a:lnSpc>
                          <a:spcPct val="107000"/>
                        </a:lnSpc>
                        <a:spcBef>
                          <a:spcPts val="0"/>
                        </a:spcBef>
                        <a:spcAft>
                          <a:spcPts val="0"/>
                        </a:spcAft>
                      </a:pPr>
                      <a:r>
                        <a:rPr lang="en-US" sz="2000" b="1" dirty="0">
                          <a:effectLst/>
                          <a:latin typeface="Arial"/>
                          <a:ea typeface="Calibri"/>
                          <a:cs typeface="Arial"/>
                        </a:rPr>
                        <a:t>Model</a:t>
                      </a:r>
                      <a:endParaRPr lang="en-US" sz="2000" dirty="0">
                        <a:effectLst/>
                        <a:latin typeface="Arial"/>
                        <a:ea typeface="Calibri"/>
                        <a:cs typeface="Arial"/>
                      </a:endParaRPr>
                    </a:p>
                  </a:txBody>
                  <a:tcPr marL="68580" marR="68580" marT="0" marB="0">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2000" b="1" dirty="0">
                          <a:effectLst/>
                          <a:latin typeface="Arial"/>
                          <a:ea typeface="Calibri"/>
                          <a:cs typeface="Arial"/>
                        </a:rPr>
                        <a:t>MRI</a:t>
                      </a:r>
                      <a:endParaRPr lang="en-US" sz="2000" dirty="0">
                        <a:effectLst/>
                        <a:latin typeface="Arial"/>
                        <a:ea typeface="Calibri"/>
                        <a:cs typeface="Arial"/>
                      </a:endParaRPr>
                    </a:p>
                    <a:p>
                      <a:pPr marL="0" marR="0" algn="ctr">
                        <a:lnSpc>
                          <a:spcPct val="107000"/>
                        </a:lnSpc>
                        <a:spcBef>
                          <a:spcPts val="0"/>
                        </a:spcBef>
                        <a:spcAft>
                          <a:spcPts val="0"/>
                        </a:spcAft>
                      </a:pPr>
                      <a:r>
                        <a:rPr lang="en-US" sz="2000" b="0" dirty="0" smtClean="0">
                          <a:effectLst/>
                          <a:latin typeface="Arial"/>
                          <a:ea typeface="Calibri"/>
                          <a:cs typeface="Arial"/>
                        </a:rPr>
                        <a:t>(N=5090)</a:t>
                      </a:r>
                      <a:endParaRPr lang="en-US" sz="2000" b="0" dirty="0">
                        <a:effectLst/>
                        <a:latin typeface="Arial"/>
                        <a:ea typeface="Calibri"/>
                        <a:cs typeface="Arial"/>
                      </a:endParaRPr>
                    </a:p>
                  </a:txBody>
                  <a:tcPr marL="68580" marR="68580" marT="0" marB="0">
                    <a:lnT w="12700" cap="flat" cmpd="sng" algn="ctr">
                      <a:solidFill>
                        <a:scrgbClr r="0" g="0" b="0"/>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2000" b="1" dirty="0">
                          <a:effectLst/>
                          <a:latin typeface="Arial"/>
                          <a:ea typeface="Calibri"/>
                          <a:cs typeface="Arial"/>
                        </a:rPr>
                        <a:t>No MRI</a:t>
                      </a:r>
                      <a:endParaRPr lang="en-US" sz="2000" dirty="0">
                        <a:effectLst/>
                        <a:latin typeface="Arial"/>
                        <a:ea typeface="Calibri"/>
                        <a:cs typeface="Arial"/>
                      </a:endParaRPr>
                    </a:p>
                    <a:p>
                      <a:pPr marL="0" marR="0" algn="ctr">
                        <a:lnSpc>
                          <a:spcPct val="107000"/>
                        </a:lnSpc>
                        <a:spcBef>
                          <a:spcPts val="0"/>
                        </a:spcBef>
                        <a:spcAft>
                          <a:spcPts val="0"/>
                        </a:spcAft>
                      </a:pPr>
                      <a:r>
                        <a:rPr lang="en-US" sz="2000" b="0" dirty="0" smtClean="0">
                          <a:effectLst/>
                          <a:latin typeface="Arial"/>
                          <a:ea typeface="Calibri"/>
                          <a:cs typeface="Arial"/>
                        </a:rPr>
                        <a:t>(N=1615)</a:t>
                      </a:r>
                      <a:endParaRPr lang="en-US" sz="2000" b="0" dirty="0">
                        <a:effectLst/>
                        <a:latin typeface="Arial"/>
                        <a:ea typeface="Calibri"/>
                        <a:cs typeface="Arial"/>
                      </a:endParaRPr>
                    </a:p>
                  </a:txBody>
                  <a:tcPr marL="68580" marR="68580" marT="0" marB="0">
                    <a:lnT w="12700" cap="flat" cmpd="sng" algn="ctr">
                      <a:solidFill>
                        <a:scrgbClr r="0" g="0" b="0"/>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2000" b="1" i="1" dirty="0">
                          <a:effectLst/>
                          <a:latin typeface="Arial"/>
                          <a:ea typeface="Calibri"/>
                          <a:cs typeface="Arial"/>
                        </a:rPr>
                        <a:t>p-</a:t>
                      </a:r>
                      <a:r>
                        <a:rPr lang="en-US" sz="2000" b="1" dirty="0">
                          <a:effectLst/>
                          <a:latin typeface="Arial"/>
                          <a:ea typeface="Calibri"/>
                          <a:cs typeface="Arial"/>
                        </a:rPr>
                        <a:t>value</a:t>
                      </a:r>
                      <a:endParaRPr lang="en-US" sz="2000" dirty="0">
                        <a:effectLst/>
                        <a:latin typeface="Arial"/>
                        <a:ea typeface="Calibri"/>
                        <a:cs typeface="Arial"/>
                      </a:endParaRPr>
                    </a:p>
                  </a:txBody>
                  <a:tcPr marL="68580" marR="68580" marT="0" marB="0">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334781">
                <a:tc>
                  <a:txBody>
                    <a:bodyPr/>
                    <a:lstStyle/>
                    <a:p>
                      <a:pPr marL="0" marR="0">
                        <a:lnSpc>
                          <a:spcPct val="107000"/>
                        </a:lnSpc>
                        <a:spcBef>
                          <a:spcPts val="0"/>
                        </a:spcBef>
                        <a:spcAft>
                          <a:spcPts val="0"/>
                        </a:spcAft>
                      </a:pPr>
                      <a:r>
                        <a:rPr lang="en-US" sz="1800" dirty="0">
                          <a:effectLst/>
                          <a:latin typeface="Arial"/>
                          <a:ea typeface="Calibri"/>
                          <a:cs typeface="Arial"/>
                        </a:rPr>
                        <a:t>Unadjusted</a:t>
                      </a:r>
                    </a:p>
                  </a:txBody>
                  <a:tcPr marL="68580" marR="68580" marT="0" marB="0">
                    <a:lnL w="12700" cap="flat" cmpd="sng" algn="ctr">
                      <a:solidFill>
                        <a:scrgbClr r="0" g="0" b="0"/>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1800" dirty="0">
                          <a:effectLst/>
                          <a:latin typeface="Arial"/>
                          <a:ea typeface="Calibri"/>
                          <a:cs typeface="Arial"/>
                        </a:rPr>
                        <a:t>reference</a:t>
                      </a:r>
                    </a:p>
                  </a:txBody>
                  <a:tcPr marL="68580" marR="68580" marT="0" marB="0"/>
                </a:tc>
                <a:tc>
                  <a:txBody>
                    <a:bodyPr/>
                    <a:lstStyle/>
                    <a:p>
                      <a:pPr marL="0" marR="0" algn="ctr">
                        <a:spcBef>
                          <a:spcPts val="0"/>
                        </a:spcBef>
                        <a:spcAft>
                          <a:spcPts val="0"/>
                        </a:spcAft>
                      </a:pPr>
                      <a:r>
                        <a:rPr lang="en-US" sz="1800" kern="1200" dirty="0">
                          <a:solidFill>
                            <a:schemeClr val="dk1"/>
                          </a:solidFill>
                          <a:effectLst/>
                          <a:latin typeface="Arial"/>
                          <a:ea typeface="Calibri"/>
                          <a:cs typeface="Arial"/>
                        </a:rPr>
                        <a:t>1.73 (1.28 to 2.33)</a:t>
                      </a:r>
                    </a:p>
                  </a:txBody>
                  <a:tcPr marL="68580" marR="68580" marT="0" marB="0"/>
                </a:tc>
                <a:tc>
                  <a:txBody>
                    <a:bodyPr/>
                    <a:lstStyle/>
                    <a:p>
                      <a:pPr marL="0" marR="0" algn="ctr">
                        <a:lnSpc>
                          <a:spcPct val="107000"/>
                        </a:lnSpc>
                        <a:spcBef>
                          <a:spcPts val="0"/>
                        </a:spcBef>
                        <a:spcAft>
                          <a:spcPts val="0"/>
                        </a:spcAft>
                      </a:pPr>
                      <a:r>
                        <a:rPr lang="en-US" sz="1800">
                          <a:effectLst/>
                          <a:latin typeface="Arial"/>
                          <a:ea typeface="Calibri"/>
                          <a:cs typeface="Arial"/>
                        </a:rPr>
                        <a:t>&lt;0.001</a:t>
                      </a:r>
                    </a:p>
                  </a:txBody>
                  <a:tcPr marL="68580" marR="68580" marT="0" marB="0">
                    <a:lnR w="12700" cap="flat" cmpd="sng" algn="ctr">
                      <a:solidFill>
                        <a:scrgbClr r="0" g="0" b="0"/>
                      </a:solidFill>
                      <a:prstDash val="solid"/>
                      <a:round/>
                      <a:headEnd type="none" w="med" len="med"/>
                      <a:tailEnd type="none" w="med" len="med"/>
                    </a:lnR>
                  </a:tcPr>
                </a:tc>
              </a:tr>
              <a:tr h="328110">
                <a:tc>
                  <a:txBody>
                    <a:bodyPr/>
                    <a:lstStyle/>
                    <a:p>
                      <a:pPr marL="0" marR="0">
                        <a:lnSpc>
                          <a:spcPct val="107000"/>
                        </a:lnSpc>
                        <a:spcBef>
                          <a:spcPts val="0"/>
                        </a:spcBef>
                        <a:spcAft>
                          <a:spcPts val="0"/>
                        </a:spcAft>
                      </a:pPr>
                      <a:r>
                        <a:rPr lang="en-US" sz="1800">
                          <a:effectLst/>
                          <a:latin typeface="Arial"/>
                          <a:ea typeface="Calibri"/>
                          <a:cs typeface="Arial"/>
                        </a:rPr>
                        <a:t>Age-, race-, and sex-adjusted</a:t>
                      </a:r>
                    </a:p>
                  </a:txBody>
                  <a:tcPr marL="68580" marR="68580" marT="0" marB="0">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a:ea typeface="Calibri"/>
                          <a:cs typeface="Arial"/>
                        </a:rPr>
                        <a:t>reference</a:t>
                      </a:r>
                    </a:p>
                  </a:txBody>
                  <a:tcPr marL="68580" marR="68580" marT="0" marB="0">
                    <a:lnB w="12700" cap="flat" cmpd="sng" algn="ctr">
                      <a:solidFill>
                        <a:scrgbClr r="0" g="0" b="0"/>
                      </a:solidFill>
                      <a:prstDash val="solid"/>
                      <a:round/>
                      <a:headEnd type="none" w="med" len="med"/>
                      <a:tailEnd type="none" w="med" len="med"/>
                    </a:lnB>
                  </a:tcPr>
                </a:tc>
                <a:tc>
                  <a:txBody>
                    <a:bodyPr/>
                    <a:lstStyle/>
                    <a:p>
                      <a:pPr marL="0" marR="0" algn="ctr">
                        <a:spcBef>
                          <a:spcPts val="0"/>
                        </a:spcBef>
                        <a:spcAft>
                          <a:spcPts val="0"/>
                        </a:spcAft>
                      </a:pPr>
                      <a:r>
                        <a:rPr lang="en-US" sz="1800" kern="1200" dirty="0">
                          <a:solidFill>
                            <a:schemeClr val="dk1"/>
                          </a:solidFill>
                          <a:effectLst/>
                          <a:latin typeface="Arial"/>
                          <a:ea typeface="Calibri"/>
                          <a:cs typeface="Arial"/>
                        </a:rPr>
                        <a:t>1.44 (1.06 to 1.94)</a:t>
                      </a:r>
                    </a:p>
                  </a:txBody>
                  <a:tcPr marL="68580" marR="68580" marT="0" marB="0">
                    <a:lnB w="12700" cap="flat" cmpd="sng" algn="ctr">
                      <a:solidFill>
                        <a:scrgbClr r="0" g="0" b="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Arial"/>
                          <a:ea typeface="Calibri"/>
                          <a:cs typeface="Arial"/>
                        </a:rPr>
                        <a:t>0.011</a:t>
                      </a:r>
                    </a:p>
                  </a:txBody>
                  <a:tcPr marL="68580" marR="68580" marT="0" marB="0">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pic>
        <p:nvPicPr>
          <p:cNvPr id="8" name="Picture 7"/>
          <p:cNvPicPr>
            <a:picLocks noChangeAspect="1"/>
          </p:cNvPicPr>
          <p:nvPr/>
        </p:nvPicPr>
        <p:blipFill rotWithShape="1">
          <a:blip r:embed="rId3"/>
          <a:srcRect l="3427" t="3972" r="423" b="6035"/>
          <a:stretch/>
        </p:blipFill>
        <p:spPr>
          <a:xfrm>
            <a:off x="1674025" y="750376"/>
            <a:ext cx="5714774" cy="4011624"/>
          </a:xfrm>
          <a:prstGeom prst="rect">
            <a:avLst/>
          </a:prstGeom>
        </p:spPr>
      </p:pic>
      <p:sp>
        <p:nvSpPr>
          <p:cNvPr id="9" name="TextBox 8"/>
          <p:cNvSpPr txBox="1"/>
          <p:nvPr/>
        </p:nvSpPr>
        <p:spPr>
          <a:xfrm>
            <a:off x="5310694" y="1298728"/>
            <a:ext cx="979618" cy="369332"/>
          </a:xfrm>
          <a:prstGeom prst="rect">
            <a:avLst/>
          </a:prstGeom>
          <a:solidFill>
            <a:schemeClr val="bg1"/>
          </a:solidFill>
        </p:spPr>
        <p:txBody>
          <a:bodyPr wrap="none" rtlCol="0">
            <a:spAutoFit/>
          </a:bodyPr>
          <a:lstStyle/>
          <a:p>
            <a:pPr fontAlgn="auto">
              <a:spcBef>
                <a:spcPts val="0"/>
              </a:spcBef>
              <a:spcAft>
                <a:spcPts val="0"/>
              </a:spcAft>
            </a:pPr>
            <a:r>
              <a:rPr lang="en-US" b="1" dirty="0" smtClean="0">
                <a:solidFill>
                  <a:prstClr val="black"/>
                </a:solidFill>
                <a:latin typeface="Arial"/>
                <a:ea typeface="+mn-ea"/>
                <a:cs typeface="Arial"/>
              </a:rPr>
              <a:t>No MRI</a:t>
            </a:r>
          </a:p>
        </p:txBody>
      </p:sp>
      <p:sp>
        <p:nvSpPr>
          <p:cNvPr id="11" name="TextBox 10"/>
          <p:cNvSpPr txBox="1"/>
          <p:nvPr/>
        </p:nvSpPr>
        <p:spPr>
          <a:xfrm>
            <a:off x="5823875" y="2446817"/>
            <a:ext cx="607784" cy="369332"/>
          </a:xfrm>
          <a:prstGeom prst="rect">
            <a:avLst/>
          </a:prstGeom>
          <a:solidFill>
            <a:schemeClr val="bg1"/>
          </a:solidFill>
        </p:spPr>
        <p:txBody>
          <a:bodyPr wrap="none" rtlCol="0">
            <a:spAutoFit/>
          </a:bodyPr>
          <a:lstStyle/>
          <a:p>
            <a:pPr fontAlgn="auto">
              <a:spcBef>
                <a:spcPts val="0"/>
              </a:spcBef>
              <a:spcAft>
                <a:spcPts val="0"/>
              </a:spcAft>
            </a:pPr>
            <a:r>
              <a:rPr lang="en-US" b="1" dirty="0" smtClean="0">
                <a:solidFill>
                  <a:prstClr val="black"/>
                </a:solidFill>
                <a:latin typeface="Arial"/>
                <a:ea typeface="+mn-ea"/>
                <a:cs typeface="Arial"/>
              </a:rPr>
              <a:t>MRI</a:t>
            </a:r>
          </a:p>
        </p:txBody>
      </p:sp>
      <p:sp>
        <p:nvSpPr>
          <p:cNvPr id="2" name="Rectangle 1"/>
          <p:cNvSpPr/>
          <p:nvPr/>
        </p:nvSpPr>
        <p:spPr>
          <a:xfrm>
            <a:off x="5204473" y="4212359"/>
            <a:ext cx="2230098" cy="367216"/>
          </a:xfrm>
          <a:prstGeom prst="rect">
            <a:avLst/>
          </a:prstGeom>
        </p:spPr>
        <p:txBody>
          <a:bodyPr wrap="none">
            <a:spAutoFit/>
          </a:bodyPr>
          <a:lstStyle/>
          <a:p>
            <a:pPr fontAlgn="auto">
              <a:lnSpc>
                <a:spcPct val="107000"/>
              </a:lnSpc>
              <a:spcBef>
                <a:spcPts val="0"/>
              </a:spcBef>
              <a:spcAft>
                <a:spcPts val="0"/>
              </a:spcAft>
            </a:pPr>
            <a:r>
              <a:rPr lang="en-US" b="1" dirty="0" smtClean="0">
                <a:solidFill>
                  <a:prstClr val="black"/>
                </a:solidFill>
                <a:latin typeface="Arial"/>
                <a:ea typeface="Calibri"/>
                <a:cs typeface="Arial"/>
              </a:rPr>
              <a:t>Log-rank P&lt;0.0001</a:t>
            </a:r>
            <a:endParaRPr lang="en-US" b="1" dirty="0">
              <a:solidFill>
                <a:prstClr val="black"/>
              </a:solidFill>
              <a:latin typeface="Arial"/>
              <a:ea typeface="Calibri"/>
              <a:cs typeface="Arial"/>
            </a:endParaRPr>
          </a:p>
        </p:txBody>
      </p:sp>
    </p:spTree>
    <p:extLst>
      <p:ext uri="{BB962C8B-B14F-4D97-AF65-F5344CB8AC3E}">
        <p14:creationId xmlns:p14="http://schemas.microsoft.com/office/powerpoint/2010/main" val="428087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2050"/>
          <p:cNvSpPr>
            <a:spLocks noGrp="1" noChangeArrowheads="1"/>
          </p:cNvSpPr>
          <p:nvPr>
            <p:ph type="title"/>
          </p:nvPr>
        </p:nvSpPr>
        <p:spPr/>
        <p:txBody>
          <a:bodyPr/>
          <a:lstStyle/>
          <a:p>
            <a:r>
              <a:rPr lang="en-US" altLang="en-US" dirty="0" smtClean="0"/>
              <a:t>Goals of the echo core lab (1)</a:t>
            </a:r>
          </a:p>
        </p:txBody>
      </p:sp>
      <p:sp>
        <p:nvSpPr>
          <p:cNvPr id="16386" name="Rectangle 2051"/>
          <p:cNvSpPr>
            <a:spLocks noGrp="1" noChangeArrowheads="1"/>
          </p:cNvSpPr>
          <p:nvPr>
            <p:ph type="body" idx="1"/>
          </p:nvPr>
        </p:nvSpPr>
        <p:spPr>
          <a:xfrm>
            <a:off x="457200" y="1690075"/>
            <a:ext cx="8229600" cy="4160838"/>
          </a:xfrm>
        </p:spPr>
        <p:txBody>
          <a:bodyPr/>
          <a:lstStyle/>
          <a:p>
            <a:pPr marL="742950" indent="-742950">
              <a:buFont typeface="+mj-lt"/>
              <a:buAutoNum type="arabicPeriod"/>
            </a:pPr>
            <a:r>
              <a:rPr lang="en-US" altLang="en-US" dirty="0" smtClean="0"/>
              <a:t>QA of </a:t>
            </a:r>
            <a:r>
              <a:rPr lang="en-US" altLang="en-US" dirty="0" err="1" smtClean="0"/>
              <a:t>echos</a:t>
            </a:r>
            <a:r>
              <a:rPr lang="en-US" altLang="en-US" dirty="0" smtClean="0"/>
              <a:t> with rapid feedback</a:t>
            </a:r>
          </a:p>
          <a:p>
            <a:pPr marL="742950" indent="-742950">
              <a:buFont typeface="+mj-lt"/>
              <a:buAutoNum type="arabicPeriod"/>
            </a:pPr>
            <a:r>
              <a:rPr lang="en-US" altLang="en-US" dirty="0" smtClean="0"/>
              <a:t>Provide accurate and reproducible quantitation of </a:t>
            </a:r>
            <a:r>
              <a:rPr lang="en-US" altLang="en-US" dirty="0" err="1" smtClean="0"/>
              <a:t>echos</a:t>
            </a:r>
            <a:endParaRPr lang="en-US" altLang="en-US" dirty="0" smtClean="0"/>
          </a:p>
          <a:p>
            <a:pPr marL="742950" indent="-742950">
              <a:buFont typeface="+mj-lt"/>
              <a:buAutoNum type="arabicPeriod"/>
            </a:pPr>
            <a:r>
              <a:rPr lang="en-US" altLang="en-US" dirty="0" smtClean="0"/>
              <a:t>Determine cardiac structure/function characteristics of the study cohort (assist with the diagnosis of early HF)</a:t>
            </a:r>
          </a:p>
          <a:p>
            <a:pPr marL="742950" indent="-742950">
              <a:buFont typeface="+mj-lt"/>
              <a:buAutoNum type="arabicPeriod"/>
            </a:pPr>
            <a:r>
              <a:rPr lang="en-US" altLang="en-US" dirty="0" smtClean="0"/>
              <a:t>Compare cardiac structure/function among MESA sites</a:t>
            </a:r>
          </a:p>
        </p:txBody>
      </p:sp>
    </p:spTree>
    <p:extLst>
      <p:ext uri="{BB962C8B-B14F-4D97-AF65-F5344CB8AC3E}">
        <p14:creationId xmlns:p14="http://schemas.microsoft.com/office/powerpoint/2010/main" val="46282272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2050"/>
          <p:cNvSpPr>
            <a:spLocks noGrp="1" noChangeArrowheads="1"/>
          </p:cNvSpPr>
          <p:nvPr>
            <p:ph type="title"/>
          </p:nvPr>
        </p:nvSpPr>
        <p:spPr/>
        <p:txBody>
          <a:bodyPr/>
          <a:lstStyle/>
          <a:p>
            <a:r>
              <a:rPr lang="en-US" altLang="en-US" dirty="0" smtClean="0"/>
              <a:t>Goals of the echo core lab (2)</a:t>
            </a:r>
          </a:p>
        </p:txBody>
      </p:sp>
      <p:sp>
        <p:nvSpPr>
          <p:cNvPr id="16386" name="Rectangle 2051"/>
          <p:cNvSpPr>
            <a:spLocks noGrp="1" noChangeArrowheads="1"/>
          </p:cNvSpPr>
          <p:nvPr>
            <p:ph type="body" idx="1"/>
          </p:nvPr>
        </p:nvSpPr>
        <p:spPr>
          <a:xfrm>
            <a:off x="457200" y="1690075"/>
            <a:ext cx="8229600" cy="4160838"/>
          </a:xfrm>
        </p:spPr>
        <p:txBody>
          <a:bodyPr/>
          <a:lstStyle/>
          <a:p>
            <a:pPr marL="742950" indent="-742950">
              <a:buFont typeface="+mj-lt"/>
              <a:buAutoNum type="arabicPeriod" startAt="5"/>
            </a:pPr>
            <a:r>
              <a:rPr lang="en-US" altLang="en-US" dirty="0" smtClean="0"/>
              <a:t>Determine echo characteristics associated with risk for early HF: </a:t>
            </a:r>
            <a:r>
              <a:rPr lang="en-US" altLang="en-US" i="1" dirty="0" smtClean="0">
                <a:solidFill>
                  <a:srgbClr val="FFFF00"/>
                </a:solidFill>
              </a:rPr>
              <a:t>are there echo parameters that are associated with risk factors for HF?</a:t>
            </a:r>
          </a:p>
          <a:p>
            <a:pPr marL="742950" indent="-742950">
              <a:buFont typeface="+mj-lt"/>
              <a:buAutoNum type="arabicPeriod" startAt="5"/>
            </a:pPr>
            <a:r>
              <a:rPr lang="en-US" altLang="en-US" dirty="0" smtClean="0"/>
              <a:t>Provide novel echo data for future research: </a:t>
            </a:r>
            <a:r>
              <a:rPr lang="en-US" altLang="en-US" i="1" dirty="0" smtClean="0">
                <a:solidFill>
                  <a:srgbClr val="FFFF00"/>
                </a:solidFill>
              </a:rPr>
              <a:t>cardiac mechanics, dynamic maneuvers (leg raise), echo PWV, </a:t>
            </a:r>
            <a:r>
              <a:rPr lang="en-US" altLang="en-US" i="1" dirty="0" err="1" smtClean="0">
                <a:solidFill>
                  <a:srgbClr val="FFFF00"/>
                </a:solidFill>
              </a:rPr>
              <a:t>phenomapping</a:t>
            </a:r>
            <a:r>
              <a:rPr lang="en-US" altLang="en-US" i="1" dirty="0" smtClean="0">
                <a:solidFill>
                  <a:srgbClr val="FFFF00"/>
                </a:solidFill>
              </a:rPr>
              <a:t>, and more…</a:t>
            </a:r>
            <a:endParaRPr lang="en-US" altLang="en-US" i="1" dirty="0">
              <a:solidFill>
                <a:srgbClr val="FFFF00"/>
              </a:solidFill>
            </a:endParaRPr>
          </a:p>
          <a:p>
            <a:pPr marL="742950" indent="-742950">
              <a:buFont typeface="+mj-lt"/>
              <a:buAutoNum type="arabicPeriod" startAt="5"/>
            </a:pPr>
            <a:endParaRPr lang="en-US" altLang="en-US" dirty="0" smtClean="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2050"/>
          <p:cNvSpPr>
            <a:spLocks noGrp="1" noChangeArrowheads="1"/>
          </p:cNvSpPr>
          <p:nvPr>
            <p:ph type="title"/>
          </p:nvPr>
        </p:nvSpPr>
        <p:spPr>
          <a:xfrm>
            <a:off x="0" y="165100"/>
            <a:ext cx="9144000" cy="1143000"/>
          </a:xfrm>
        </p:spPr>
        <p:txBody>
          <a:bodyPr/>
          <a:lstStyle/>
          <a:p>
            <a:r>
              <a:rPr lang="en-US" altLang="en-US" sz="4000" dirty="0" smtClean="0"/>
              <a:t>Novel aspects of MESA Exam 6 echo</a:t>
            </a:r>
          </a:p>
        </p:txBody>
      </p:sp>
      <p:sp>
        <p:nvSpPr>
          <p:cNvPr id="16386" name="Rectangle 2051"/>
          <p:cNvSpPr>
            <a:spLocks noGrp="1" noChangeArrowheads="1"/>
          </p:cNvSpPr>
          <p:nvPr>
            <p:ph type="body" idx="1"/>
          </p:nvPr>
        </p:nvSpPr>
        <p:spPr>
          <a:xfrm>
            <a:off x="457200" y="1690075"/>
            <a:ext cx="8229600" cy="4160838"/>
          </a:xfrm>
        </p:spPr>
        <p:txBody>
          <a:bodyPr/>
          <a:lstStyle/>
          <a:p>
            <a:r>
              <a:rPr lang="en-US" altLang="en-US" dirty="0" smtClean="0"/>
              <a:t>Speckle-tracking of all cardiac chambers</a:t>
            </a:r>
          </a:p>
          <a:p>
            <a:r>
              <a:rPr lang="en-US" altLang="en-US" dirty="0" smtClean="0"/>
              <a:t>Dynamic echo (passive leg raise)</a:t>
            </a:r>
          </a:p>
          <a:p>
            <a:r>
              <a:rPr lang="en-US" altLang="en-US" dirty="0" smtClean="0"/>
              <a:t>LA strain with leg raise</a:t>
            </a:r>
          </a:p>
          <a:p>
            <a:r>
              <a:rPr lang="en-US" altLang="en-US" dirty="0" smtClean="0"/>
              <a:t>Time-varying pressure-stress analyses</a:t>
            </a:r>
          </a:p>
          <a:p>
            <a:pPr lvl="1"/>
            <a:r>
              <a:rPr lang="en-US" altLang="en-US" dirty="0" smtClean="0"/>
              <a:t>Integration of echo + arterial waveform</a:t>
            </a:r>
          </a:p>
          <a:p>
            <a:r>
              <a:rPr lang="en-US" altLang="en-US" dirty="0" smtClean="0"/>
              <a:t>Echo/Doppler-based pulse wave velocity</a:t>
            </a:r>
          </a:p>
          <a:p>
            <a:r>
              <a:rPr lang="en-US" altLang="en-US" dirty="0" smtClean="0"/>
              <a:t>Color M-mode for </a:t>
            </a:r>
            <a:r>
              <a:rPr lang="en-US" altLang="en-US" dirty="0" err="1" smtClean="0"/>
              <a:t>intraventricular</a:t>
            </a:r>
            <a:r>
              <a:rPr lang="en-US" altLang="en-US" dirty="0" smtClean="0"/>
              <a:t> pressure gradients</a:t>
            </a:r>
          </a:p>
          <a:p>
            <a:endParaRPr lang="en-US" altLang="en-US" dirty="0"/>
          </a:p>
          <a:p>
            <a:pPr marL="742950" indent="-742950">
              <a:buFont typeface="+mj-lt"/>
              <a:buAutoNum type="arabicPeriod" startAt="5"/>
            </a:pPr>
            <a:endParaRPr lang="en-US" altLang="en-US" dirty="0" smtClean="0"/>
          </a:p>
        </p:txBody>
      </p:sp>
    </p:spTree>
    <p:extLst>
      <p:ext uri="{BB962C8B-B14F-4D97-AF65-F5344CB8AC3E}">
        <p14:creationId xmlns:p14="http://schemas.microsoft.com/office/powerpoint/2010/main" val="297872705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 y="0"/>
            <a:ext cx="861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4528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strain?</a:t>
            </a:r>
            <a:endParaRPr lang="en-US" dirty="0"/>
          </a:p>
        </p:txBody>
      </p:sp>
      <p:sp>
        <p:nvSpPr>
          <p:cNvPr id="4" name="Content Placeholder 3"/>
          <p:cNvSpPr>
            <a:spLocks noGrp="1"/>
          </p:cNvSpPr>
          <p:nvPr>
            <p:ph sz="half" idx="1"/>
          </p:nvPr>
        </p:nvSpPr>
        <p:spPr>
          <a:xfrm>
            <a:off x="408969" y="1744875"/>
            <a:ext cx="4038600" cy="4160838"/>
          </a:xfrm>
        </p:spPr>
        <p:txBody>
          <a:bodyPr/>
          <a:lstStyle/>
          <a:p>
            <a:r>
              <a:rPr lang="en-US" sz="2600" dirty="0" smtClean="0"/>
              <a:t>Strain is a tool used to characterize myocardial deformation</a:t>
            </a:r>
          </a:p>
          <a:p>
            <a:r>
              <a:rPr lang="en-US" sz="2600" dirty="0" smtClean="0"/>
              <a:t>Enhances assessment of systolic and diastolic function</a:t>
            </a:r>
          </a:p>
          <a:p>
            <a:r>
              <a:rPr lang="en-US" sz="2600" dirty="0" smtClean="0"/>
              <a:t>Not affected by translational motion or tethering</a:t>
            </a:r>
            <a:endParaRPr lang="en-US" sz="2600" dirty="0"/>
          </a:p>
        </p:txBody>
      </p:sp>
      <p:pic>
        <p:nvPicPr>
          <p:cNvPr id="6" name="2DS66_08872786_BUSCH_18_08_2010_4CH_SL.AVI">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4648200" y="1847638"/>
            <a:ext cx="3836988" cy="4097337"/>
          </a:xfrm>
        </p:spPr>
      </p:pic>
    </p:spTree>
    <p:extLst>
      <p:ext uri="{BB962C8B-B14F-4D97-AF65-F5344CB8AC3E}">
        <p14:creationId xmlns:p14="http://schemas.microsoft.com/office/powerpoint/2010/main" val="26781561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0" y="152400"/>
            <a:ext cx="9144000" cy="1143000"/>
          </a:xfrm>
        </p:spPr>
        <p:txBody>
          <a:bodyPr/>
          <a:lstStyle/>
          <a:p>
            <a:r>
              <a:rPr lang="en-US" sz="4200" dirty="0" smtClean="0"/>
              <a:t>Speckle (tissue) tracking</a:t>
            </a:r>
          </a:p>
        </p:txBody>
      </p:sp>
      <p:pic>
        <p:nvPicPr>
          <p:cNvPr id="39939" name="Picture 2"/>
          <p:cNvPicPr>
            <a:picLocks noChangeAspect="1" noChangeArrowheads="1"/>
          </p:cNvPicPr>
          <p:nvPr/>
        </p:nvPicPr>
        <p:blipFill>
          <a:blip r:embed="rId3"/>
          <a:srcRect/>
          <a:stretch>
            <a:fillRect/>
          </a:stretch>
        </p:blipFill>
        <p:spPr bwMode="auto">
          <a:xfrm>
            <a:off x="1638300" y="1943513"/>
            <a:ext cx="5695950" cy="4238625"/>
          </a:xfrm>
          <a:prstGeom prst="rect">
            <a:avLst/>
          </a:prstGeom>
          <a:noFill/>
          <a:ln w="50800">
            <a:solidFill>
              <a:srgbClr val="FFFF00"/>
            </a:solidFill>
            <a:miter lim="800000"/>
            <a:headEnd type="none" w="lg" len="lg"/>
            <a:tailEnd type="none" w="lg" len="med"/>
          </a:ln>
        </p:spPr>
      </p:pic>
      <p:sp>
        <p:nvSpPr>
          <p:cNvPr id="7" name="Rectangle 6"/>
          <p:cNvSpPr>
            <a:spLocks noChangeArrowheads="1"/>
          </p:cNvSpPr>
          <p:nvPr/>
        </p:nvSpPr>
        <p:spPr bwMode="auto">
          <a:xfrm>
            <a:off x="3881438" y="3526250"/>
            <a:ext cx="292100" cy="379413"/>
          </a:xfrm>
          <a:prstGeom prst="rect">
            <a:avLst/>
          </a:prstGeom>
          <a:noFill/>
          <a:ln w="38100" algn="ctr">
            <a:solidFill>
              <a:srgbClr val="FF0000"/>
            </a:solidFill>
            <a:round/>
            <a:headEnd type="triangle" w="lg" len="lg"/>
            <a:tailEnd type="none" w="lg" len="med"/>
          </a:ln>
        </p:spPr>
        <p:txBody>
          <a:bodyPr/>
          <a:lstStyle/>
          <a:p>
            <a:pPr fontAlgn="auto">
              <a:spcBef>
                <a:spcPts val="0"/>
              </a:spcBef>
              <a:spcAft>
                <a:spcPts val="0"/>
              </a:spcAft>
            </a:pPr>
            <a:endParaRPr lang="en-US">
              <a:solidFill>
                <a:srgbClr val="000000"/>
              </a:solidFill>
              <a:latin typeface="Trebuchet MS"/>
              <a:ea typeface="+mn-ea"/>
            </a:endParaRPr>
          </a:p>
        </p:txBody>
      </p:sp>
      <p:grpSp>
        <p:nvGrpSpPr>
          <p:cNvPr id="2" name="Group 25"/>
          <p:cNvGrpSpPr>
            <a:grpSpLocks/>
          </p:cNvGrpSpPr>
          <p:nvPr/>
        </p:nvGrpSpPr>
        <p:grpSpPr bwMode="auto">
          <a:xfrm>
            <a:off x="3883025" y="2489613"/>
            <a:ext cx="2701925" cy="1431925"/>
            <a:chOff x="3883125" y="2329055"/>
            <a:chExt cx="2702500" cy="1431056"/>
          </a:xfrm>
        </p:grpSpPr>
        <p:sp>
          <p:nvSpPr>
            <p:cNvPr id="39942" name="Rectangle 7"/>
            <p:cNvSpPr>
              <a:spLocks noChangeArrowheads="1"/>
            </p:cNvSpPr>
            <p:nvPr/>
          </p:nvSpPr>
          <p:spPr bwMode="auto">
            <a:xfrm>
              <a:off x="6125182" y="2331396"/>
              <a:ext cx="460443" cy="606357"/>
            </a:xfrm>
            <a:prstGeom prst="rect">
              <a:avLst/>
            </a:prstGeom>
            <a:noFill/>
            <a:ln w="38100" algn="ctr">
              <a:solidFill>
                <a:srgbClr val="FF0000"/>
              </a:solidFill>
              <a:round/>
              <a:headEnd type="triangle" w="lg" len="lg"/>
              <a:tailEnd type="none" w="lg" len="med"/>
            </a:ln>
          </p:spPr>
          <p:txBody>
            <a:bodyPr/>
            <a:lstStyle/>
            <a:p>
              <a:pPr fontAlgn="auto">
                <a:spcBef>
                  <a:spcPts val="0"/>
                </a:spcBef>
                <a:spcAft>
                  <a:spcPts val="0"/>
                </a:spcAft>
              </a:pPr>
              <a:endParaRPr lang="en-US">
                <a:solidFill>
                  <a:srgbClr val="000000"/>
                </a:solidFill>
                <a:latin typeface="Trebuchet MS"/>
                <a:ea typeface="+mn-ea"/>
              </a:endParaRPr>
            </a:p>
          </p:txBody>
        </p:sp>
        <p:cxnSp>
          <p:nvCxnSpPr>
            <p:cNvPr id="39943" name="Straight Connector 9"/>
            <p:cNvCxnSpPr>
              <a:cxnSpLocks noChangeShapeType="1"/>
            </p:cNvCxnSpPr>
            <p:nvPr/>
          </p:nvCxnSpPr>
          <p:spPr bwMode="auto">
            <a:xfrm flipV="1">
              <a:off x="3883125" y="2329055"/>
              <a:ext cx="2247045" cy="1033315"/>
            </a:xfrm>
            <a:prstGeom prst="line">
              <a:avLst/>
            </a:prstGeom>
            <a:noFill/>
            <a:ln w="19050" algn="ctr">
              <a:solidFill>
                <a:srgbClr val="FF0000"/>
              </a:solidFill>
              <a:round/>
              <a:headEnd/>
              <a:tailEnd/>
            </a:ln>
          </p:spPr>
        </p:cxnSp>
        <p:cxnSp>
          <p:nvCxnSpPr>
            <p:cNvPr id="39944" name="Straight Connector 10"/>
            <p:cNvCxnSpPr>
              <a:cxnSpLocks noChangeShapeType="1"/>
            </p:cNvCxnSpPr>
            <p:nvPr/>
          </p:nvCxnSpPr>
          <p:spPr bwMode="auto">
            <a:xfrm flipV="1">
              <a:off x="4157855" y="2947482"/>
              <a:ext cx="2418043" cy="812629"/>
            </a:xfrm>
            <a:prstGeom prst="line">
              <a:avLst/>
            </a:prstGeom>
            <a:noFill/>
            <a:ln w="19050" algn="ctr">
              <a:solidFill>
                <a:srgbClr val="FF0000"/>
              </a:solidFill>
              <a:round/>
              <a:headEnd/>
              <a:tailEnd/>
            </a:ln>
          </p:spPr>
        </p:cxnSp>
        <p:cxnSp>
          <p:nvCxnSpPr>
            <p:cNvPr id="39945" name="Straight Connector 12"/>
            <p:cNvCxnSpPr>
              <a:cxnSpLocks noChangeShapeType="1"/>
            </p:cNvCxnSpPr>
            <p:nvPr/>
          </p:nvCxnSpPr>
          <p:spPr bwMode="auto">
            <a:xfrm flipV="1">
              <a:off x="3891326" y="2935921"/>
              <a:ext cx="2238844" cy="807788"/>
            </a:xfrm>
            <a:prstGeom prst="line">
              <a:avLst/>
            </a:prstGeom>
            <a:noFill/>
            <a:ln w="19050" algn="ctr">
              <a:solidFill>
                <a:srgbClr val="FF0000"/>
              </a:solidFill>
              <a:round/>
              <a:headEnd/>
              <a:tailEnd/>
            </a:ln>
          </p:spPr>
        </p:cxnSp>
      </p:grpSp>
    </p:spTree>
    <p:extLst>
      <p:ext uri="{BB962C8B-B14F-4D97-AF65-F5344CB8AC3E}">
        <p14:creationId xmlns:p14="http://schemas.microsoft.com/office/powerpoint/2010/main" val="349099654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116149"/>
            <a:ext cx="9144000" cy="1143000"/>
          </a:xfrm>
        </p:spPr>
        <p:txBody>
          <a:bodyPr/>
          <a:lstStyle/>
          <a:p>
            <a:pPr eaLnBrk="1" hangingPunct="1"/>
            <a:r>
              <a:rPr lang="en-US" sz="4800" dirty="0" smtClean="0"/>
              <a:t>Strain imaging</a:t>
            </a:r>
            <a:endParaRPr lang="en-US" sz="4800" dirty="0"/>
          </a:p>
        </p:txBody>
      </p:sp>
      <p:cxnSp>
        <p:nvCxnSpPr>
          <p:cNvPr id="3" name="Straight Connector 2"/>
          <p:cNvCxnSpPr/>
          <p:nvPr/>
        </p:nvCxnSpPr>
        <p:spPr bwMode="auto">
          <a:xfrm>
            <a:off x="783675" y="5471539"/>
            <a:ext cx="1189024" cy="0"/>
          </a:xfrm>
          <a:prstGeom prst="line">
            <a:avLst/>
          </a:prstGeom>
          <a:noFill/>
          <a:ln w="50800" cap="flat" cmpd="sng" algn="ctr">
            <a:solidFill>
              <a:srgbClr val="FF6600"/>
            </a:solidFill>
            <a:prstDash val="sysDash"/>
            <a:round/>
            <a:headEnd type="none" w="lg" len="lg"/>
            <a:tailEnd type="none" w="lg" len="med"/>
          </a:ln>
          <a:effectLst/>
        </p:spPr>
      </p:cxnSp>
      <p:sp>
        <p:nvSpPr>
          <p:cNvPr id="12" name="TextBox 11"/>
          <p:cNvSpPr txBox="1"/>
          <p:nvPr/>
        </p:nvSpPr>
        <p:spPr>
          <a:xfrm>
            <a:off x="243209" y="1718488"/>
            <a:ext cx="2283467" cy="1200328"/>
          </a:xfrm>
          <a:prstGeom prst="rect">
            <a:avLst/>
          </a:prstGeom>
          <a:noFill/>
        </p:spPr>
        <p:txBody>
          <a:bodyPr wrap="square">
            <a:spAutoFit/>
          </a:bodyPr>
          <a:lstStyle/>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Displacement</a:t>
            </a:r>
          </a:p>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(distance)</a:t>
            </a:r>
          </a:p>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e.g., TAPSE</a:t>
            </a:r>
            <a:endParaRPr 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cxnSp>
        <p:nvCxnSpPr>
          <p:cNvPr id="13" name="Straight Connector 12"/>
          <p:cNvCxnSpPr/>
          <p:nvPr/>
        </p:nvCxnSpPr>
        <p:spPr bwMode="auto">
          <a:xfrm>
            <a:off x="787446" y="3192144"/>
            <a:ext cx="1189024" cy="0"/>
          </a:xfrm>
          <a:prstGeom prst="line">
            <a:avLst/>
          </a:prstGeom>
          <a:noFill/>
          <a:ln w="50800" cap="flat" cmpd="sng" algn="ctr">
            <a:solidFill>
              <a:srgbClr val="00FF00"/>
            </a:solidFill>
            <a:prstDash val="solid"/>
            <a:round/>
            <a:headEnd type="none" w="lg" len="lg"/>
            <a:tailEnd type="none" w="lg" len="med"/>
          </a:ln>
          <a:effectLst/>
        </p:spPr>
      </p:cxnSp>
      <p:cxnSp>
        <p:nvCxnSpPr>
          <p:cNvPr id="5" name="Straight Arrow Connector 4"/>
          <p:cNvCxnSpPr/>
          <p:nvPr/>
        </p:nvCxnSpPr>
        <p:spPr bwMode="auto">
          <a:xfrm flipV="1">
            <a:off x="1405210" y="3282923"/>
            <a:ext cx="13512" cy="2080536"/>
          </a:xfrm>
          <a:prstGeom prst="straightConnector1">
            <a:avLst/>
          </a:prstGeom>
          <a:noFill/>
          <a:ln w="50800" cap="flat" cmpd="sng" algn="ctr">
            <a:solidFill>
              <a:schemeClr val="bg1"/>
            </a:solidFill>
            <a:prstDash val="solid"/>
            <a:round/>
            <a:headEnd type="none" w="lg" len="lg"/>
            <a:tailEnd type="arrow"/>
          </a:ln>
          <a:effectLst/>
        </p:spPr>
      </p:cxnSp>
    </p:spTree>
    <p:extLst>
      <p:ext uri="{BB962C8B-B14F-4D97-AF65-F5344CB8AC3E}">
        <p14:creationId xmlns:p14="http://schemas.microsoft.com/office/powerpoint/2010/main" val="3604965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783675" y="5471539"/>
            <a:ext cx="1189024" cy="0"/>
          </a:xfrm>
          <a:prstGeom prst="line">
            <a:avLst/>
          </a:prstGeom>
          <a:noFill/>
          <a:ln w="50800" cap="flat" cmpd="sng" algn="ctr">
            <a:solidFill>
              <a:srgbClr val="FF6600"/>
            </a:solidFill>
            <a:prstDash val="sysDash"/>
            <a:round/>
            <a:headEnd type="none" w="lg" len="lg"/>
            <a:tailEnd type="none" w="lg" len="med"/>
          </a:ln>
          <a:effectLst/>
        </p:spPr>
      </p:cxnSp>
      <p:sp>
        <p:nvSpPr>
          <p:cNvPr id="12" name="TextBox 11"/>
          <p:cNvSpPr txBox="1"/>
          <p:nvPr/>
        </p:nvSpPr>
        <p:spPr>
          <a:xfrm>
            <a:off x="243209" y="1718488"/>
            <a:ext cx="2283467" cy="1200328"/>
          </a:xfrm>
          <a:prstGeom prst="rect">
            <a:avLst/>
          </a:prstGeom>
          <a:noFill/>
        </p:spPr>
        <p:txBody>
          <a:bodyPr wrap="square">
            <a:spAutoFit/>
          </a:bodyPr>
          <a:lstStyle/>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Displacement</a:t>
            </a:r>
          </a:p>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(distance)</a:t>
            </a:r>
          </a:p>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e.g., TAPSE</a:t>
            </a:r>
            <a:endParaRPr 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cxnSp>
        <p:nvCxnSpPr>
          <p:cNvPr id="13" name="Straight Connector 12"/>
          <p:cNvCxnSpPr/>
          <p:nvPr/>
        </p:nvCxnSpPr>
        <p:spPr bwMode="auto">
          <a:xfrm>
            <a:off x="787446" y="3192144"/>
            <a:ext cx="1189024" cy="0"/>
          </a:xfrm>
          <a:prstGeom prst="line">
            <a:avLst/>
          </a:prstGeom>
          <a:noFill/>
          <a:ln w="50800" cap="flat" cmpd="sng" algn="ctr">
            <a:solidFill>
              <a:srgbClr val="00FF00"/>
            </a:solidFill>
            <a:prstDash val="solid"/>
            <a:round/>
            <a:headEnd type="none" w="lg" len="lg"/>
            <a:tailEnd type="none" w="lg" len="med"/>
          </a:ln>
          <a:effectLst/>
        </p:spPr>
      </p:cxnSp>
      <p:cxnSp>
        <p:nvCxnSpPr>
          <p:cNvPr id="5" name="Straight Arrow Connector 4"/>
          <p:cNvCxnSpPr/>
          <p:nvPr/>
        </p:nvCxnSpPr>
        <p:spPr bwMode="auto">
          <a:xfrm flipV="1">
            <a:off x="1405210" y="3282923"/>
            <a:ext cx="13512" cy="2080536"/>
          </a:xfrm>
          <a:prstGeom prst="straightConnector1">
            <a:avLst/>
          </a:prstGeom>
          <a:noFill/>
          <a:ln w="50800" cap="flat" cmpd="sng" algn="ctr">
            <a:solidFill>
              <a:schemeClr val="bg1"/>
            </a:solidFill>
            <a:prstDash val="solid"/>
            <a:round/>
            <a:headEnd type="none" w="lg" len="lg"/>
            <a:tailEnd type="arrow"/>
          </a:ln>
          <a:effectLst/>
        </p:spPr>
      </p:cxnSp>
      <p:sp>
        <p:nvSpPr>
          <p:cNvPr id="14" name="TextBox 13"/>
          <p:cNvSpPr txBox="1"/>
          <p:nvPr/>
        </p:nvSpPr>
        <p:spPr>
          <a:xfrm>
            <a:off x="4425848" y="2938176"/>
            <a:ext cx="1266323" cy="461665"/>
          </a:xfrm>
          <a:prstGeom prst="rect">
            <a:avLst/>
          </a:prstGeom>
          <a:noFill/>
        </p:spPr>
        <p:txBody>
          <a:bodyPr wrap="square">
            <a:spAutoFit/>
          </a:bodyPr>
          <a:lstStyle/>
          <a:p>
            <a:pPr eaLnBrk="0" hangingPunct="0">
              <a:defRPr/>
            </a:pPr>
            <a:r>
              <a:rPr lang="en-US" sz="2400" b="1" dirty="0" smtClean="0">
                <a:solidFill>
                  <a:srgbClr val="00FF00"/>
                </a:solidFill>
                <a:effectLst>
                  <a:outerShdw blurRad="38100" dist="38100" dir="2700000" algn="tl">
                    <a:srgbClr val="000000">
                      <a:alpha val="43137"/>
                    </a:srgbClr>
                  </a:outerShdw>
                </a:effectLst>
                <a:latin typeface="Arial" charset="0"/>
                <a:ea typeface="ＭＳ Ｐゴシック" charset="0"/>
                <a:cs typeface="ＭＳ Ｐゴシック" charset="0"/>
              </a:rPr>
              <a:t>systole</a:t>
            </a:r>
            <a:endParaRPr lang="en-US" sz="2400" b="1" dirty="0">
              <a:solidFill>
                <a:srgbClr val="00FF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5" name="TextBox 14"/>
          <p:cNvSpPr txBox="1"/>
          <p:nvPr/>
        </p:nvSpPr>
        <p:spPr>
          <a:xfrm>
            <a:off x="4425848" y="5211642"/>
            <a:ext cx="1654390" cy="461665"/>
          </a:xfrm>
          <a:prstGeom prst="rect">
            <a:avLst/>
          </a:prstGeom>
          <a:noFill/>
        </p:spPr>
        <p:txBody>
          <a:bodyPr wrap="square">
            <a:spAutoFit/>
          </a:bodyPr>
          <a:lstStyle/>
          <a:p>
            <a:pPr eaLnBrk="0" hangingPunct="0">
              <a:defRPr/>
            </a:pPr>
            <a:r>
              <a:rPr lang="en-US" sz="2400" b="1" dirty="0" smtClean="0">
                <a:solidFill>
                  <a:srgbClr val="FF6600"/>
                </a:solidFill>
                <a:effectLst>
                  <a:outerShdw blurRad="38100" dist="38100" dir="2700000" algn="tl">
                    <a:srgbClr val="000000">
                      <a:alpha val="43137"/>
                    </a:srgbClr>
                  </a:outerShdw>
                </a:effectLst>
                <a:latin typeface="Arial" charset="0"/>
                <a:ea typeface="ＭＳ Ｐゴシック" charset="0"/>
                <a:cs typeface="ＭＳ Ｐゴシック" charset="0"/>
              </a:rPr>
              <a:t>diastole</a:t>
            </a:r>
            <a:endParaRPr lang="en-US" sz="2400" b="1" dirty="0">
              <a:solidFill>
                <a:srgbClr val="FF66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cxnSp>
        <p:nvCxnSpPr>
          <p:cNvPr id="9" name="Straight Connector 8"/>
          <p:cNvCxnSpPr/>
          <p:nvPr/>
        </p:nvCxnSpPr>
        <p:spPr bwMode="auto">
          <a:xfrm>
            <a:off x="3151985" y="5475330"/>
            <a:ext cx="1189024" cy="0"/>
          </a:xfrm>
          <a:prstGeom prst="line">
            <a:avLst/>
          </a:prstGeom>
          <a:noFill/>
          <a:ln w="254000" cap="flat" cmpd="sng" algn="ctr">
            <a:solidFill>
              <a:srgbClr val="FF6600"/>
            </a:solidFill>
            <a:prstDash val="solid"/>
            <a:round/>
            <a:headEnd type="none" w="lg" len="lg"/>
            <a:tailEnd type="none" w="lg" len="med"/>
          </a:ln>
          <a:effectLst/>
        </p:spPr>
      </p:cxnSp>
      <p:cxnSp>
        <p:nvCxnSpPr>
          <p:cNvPr id="10" name="Straight Connector 9"/>
          <p:cNvCxnSpPr/>
          <p:nvPr/>
        </p:nvCxnSpPr>
        <p:spPr bwMode="auto">
          <a:xfrm>
            <a:off x="3142244" y="5479120"/>
            <a:ext cx="1189024" cy="0"/>
          </a:xfrm>
          <a:prstGeom prst="line">
            <a:avLst/>
          </a:prstGeom>
          <a:noFill/>
          <a:ln w="254000" cap="flat" cmpd="sng" algn="ctr">
            <a:solidFill>
              <a:srgbClr val="00FF00"/>
            </a:solidFill>
            <a:prstDash val="solid"/>
            <a:round/>
            <a:headEnd type="none" w="lg" len="lg"/>
            <a:tailEnd type="none" w="lg" len="med"/>
          </a:ln>
          <a:effectLst/>
        </p:spPr>
      </p:cxnSp>
      <p:cxnSp>
        <p:nvCxnSpPr>
          <p:cNvPr id="11" name="Straight Arrow Connector 10"/>
          <p:cNvCxnSpPr/>
          <p:nvPr/>
        </p:nvCxnSpPr>
        <p:spPr bwMode="auto">
          <a:xfrm flipV="1">
            <a:off x="3769747" y="3431533"/>
            <a:ext cx="15987" cy="1783317"/>
          </a:xfrm>
          <a:prstGeom prst="straightConnector1">
            <a:avLst/>
          </a:prstGeom>
          <a:noFill/>
          <a:ln w="50800" cap="flat" cmpd="sng" algn="ctr">
            <a:solidFill>
              <a:schemeClr val="bg1"/>
            </a:solidFill>
            <a:prstDash val="solid"/>
            <a:round/>
            <a:headEnd type="none" w="lg" len="lg"/>
            <a:tailEnd type="arrow"/>
          </a:ln>
          <a:effectLst/>
        </p:spPr>
      </p:cxnSp>
      <p:sp>
        <p:nvSpPr>
          <p:cNvPr id="16" name="TextBox 15"/>
          <p:cNvSpPr txBox="1"/>
          <p:nvPr/>
        </p:nvSpPr>
        <p:spPr>
          <a:xfrm>
            <a:off x="2543961" y="1722279"/>
            <a:ext cx="2536415" cy="1200328"/>
          </a:xfrm>
          <a:prstGeom prst="rect">
            <a:avLst/>
          </a:prstGeom>
          <a:noFill/>
        </p:spPr>
        <p:txBody>
          <a:bodyPr wrap="square">
            <a:spAutoFit/>
          </a:bodyPr>
          <a:lstStyle/>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Velocity</a:t>
            </a:r>
          </a:p>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(distance/time)</a:t>
            </a:r>
          </a:p>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e.g., TDI s’</a:t>
            </a:r>
            <a:endParaRPr 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9" name="Rectangle 2"/>
          <p:cNvSpPr>
            <a:spLocks noGrp="1" noChangeArrowheads="1"/>
          </p:cNvSpPr>
          <p:nvPr>
            <p:ph type="title"/>
          </p:nvPr>
        </p:nvSpPr>
        <p:spPr>
          <a:xfrm>
            <a:off x="0" y="116149"/>
            <a:ext cx="9144000" cy="1143000"/>
          </a:xfrm>
        </p:spPr>
        <p:txBody>
          <a:bodyPr/>
          <a:lstStyle/>
          <a:p>
            <a:pPr eaLnBrk="1" hangingPunct="1"/>
            <a:r>
              <a:rPr lang="en-US" sz="4800" dirty="0" smtClean="0"/>
              <a:t>Strain imaging</a:t>
            </a:r>
            <a:endParaRPr lang="en-US" sz="4800" dirty="0"/>
          </a:p>
        </p:txBody>
      </p:sp>
    </p:spTree>
    <p:extLst>
      <p:ext uri="{BB962C8B-B14F-4D97-AF65-F5344CB8AC3E}">
        <p14:creationId xmlns:p14="http://schemas.microsoft.com/office/powerpoint/2010/main" val="3336615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600"/>
                                        <p:tgtEl>
                                          <p:spTgt spid="11"/>
                                        </p:tgtEl>
                                      </p:cBhvr>
                                    </p:animEffect>
                                  </p:childTnLst>
                                </p:cTn>
                              </p:par>
                              <p:par>
                                <p:cTn id="8" presetID="42" presetClass="path" presetSubtype="0" accel="50000" decel="50000" fill="hold" nodeType="withEffect">
                                  <p:stCondLst>
                                    <p:cond delay="0"/>
                                  </p:stCondLst>
                                  <p:childTnLst>
                                    <p:animMotion origin="layout" path="M -8.26963E-7 1.77423E-6 L 0.00174 -0.33241 " pathEditMode="relative" rAng="0" ptsTypes="AA">
                                      <p:cBhvr>
                                        <p:cTn id="9" dur="500" fill="hold"/>
                                        <p:tgtEl>
                                          <p:spTgt spid="10"/>
                                        </p:tgtEl>
                                        <p:attrNameLst>
                                          <p:attrName>ppt_x</p:attrName>
                                          <p:attrName>ppt_y</p:attrName>
                                        </p:attrNameLst>
                                      </p:cBhvr>
                                      <p:rCtr x="87" y="-166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283838" y="175696"/>
            <a:ext cx="6492875" cy="830263"/>
          </a:xfrm>
        </p:spPr>
        <p:txBody>
          <a:bodyPr/>
          <a:lstStyle/>
          <a:p>
            <a:pPr algn="ctr"/>
            <a:r>
              <a:rPr lang="en-US" sz="4000" u="none" dirty="0" smtClean="0">
                <a:solidFill>
                  <a:srgbClr val="FFFFFF"/>
                </a:solidFill>
                <a:latin typeface="Arial" pitchFamily="34" charset="0"/>
              </a:rPr>
              <a:t>MESA Examinations</a:t>
            </a:r>
            <a:endParaRPr lang="en-US" sz="4000" u="none" dirty="0">
              <a:solidFill>
                <a:srgbClr val="FFFFFF"/>
              </a:solidFill>
              <a:latin typeface="Arial" pitchFamily="34" charset="0"/>
            </a:endParaRPr>
          </a:p>
        </p:txBody>
      </p:sp>
      <p:sp>
        <p:nvSpPr>
          <p:cNvPr id="292870" name="Text Box 6"/>
          <p:cNvSpPr txBox="1">
            <a:spLocks noChangeArrowheads="1"/>
          </p:cNvSpPr>
          <p:nvPr/>
        </p:nvSpPr>
        <p:spPr bwMode="auto">
          <a:xfrm>
            <a:off x="213377" y="2686411"/>
            <a:ext cx="7918676" cy="553998"/>
          </a:xfrm>
          <a:prstGeom prst="rect">
            <a:avLst/>
          </a:prstGeom>
          <a:noFill/>
          <a:ln w="9525">
            <a:noFill/>
            <a:miter lim="800000"/>
            <a:headEnd/>
            <a:tailEnd/>
          </a:ln>
          <a:effectLst/>
        </p:spPr>
        <p:txBody>
          <a:bodyPr wrap="square">
            <a:spAutoFit/>
          </a:bodyPr>
          <a:lstStyle/>
          <a:p>
            <a:pPr defTabSz="457200" fontAlgn="auto">
              <a:spcBef>
                <a:spcPts val="0"/>
              </a:spcBef>
              <a:spcAft>
                <a:spcPts val="0"/>
              </a:spcAft>
            </a:pPr>
            <a:endParaRPr lang="en-US" sz="1600" b="1" dirty="0" smtClean="0">
              <a:solidFill>
                <a:prstClr val="black"/>
              </a:solidFill>
              <a:latin typeface="Arial"/>
              <a:ea typeface="+mn-ea"/>
            </a:endParaRPr>
          </a:p>
          <a:p>
            <a:pPr defTabSz="457200" fontAlgn="auto">
              <a:spcBef>
                <a:spcPts val="0"/>
              </a:spcBef>
              <a:spcAft>
                <a:spcPts val="0"/>
              </a:spcAft>
            </a:pPr>
            <a:r>
              <a:rPr lang="en-US" sz="1400" b="1" dirty="0" smtClean="0">
                <a:solidFill>
                  <a:prstClr val="black"/>
                </a:solidFill>
                <a:latin typeface="Arial"/>
                <a:ea typeface="+mn-ea"/>
              </a:rPr>
              <a:t> </a:t>
            </a:r>
          </a:p>
        </p:txBody>
      </p:sp>
      <p:sp>
        <p:nvSpPr>
          <p:cNvPr id="292869" name="Line 5"/>
          <p:cNvSpPr>
            <a:spLocks noChangeShapeType="1"/>
          </p:cNvSpPr>
          <p:nvPr/>
        </p:nvSpPr>
        <p:spPr bwMode="auto">
          <a:xfrm>
            <a:off x="327667" y="2738450"/>
            <a:ext cx="7169870" cy="3562"/>
          </a:xfrm>
          <a:prstGeom prst="line">
            <a:avLst/>
          </a:prstGeom>
          <a:noFill/>
          <a:ln w="63500">
            <a:solidFill>
              <a:schemeClr val="tx1"/>
            </a:solidFill>
            <a:round/>
            <a:headEnd/>
            <a:tailEnd/>
          </a:ln>
          <a:effectLst/>
        </p:spPr>
        <p:txBody>
          <a:bodyPr/>
          <a:lstStyle/>
          <a:p>
            <a:pPr defTabSz="457200" fontAlgn="auto">
              <a:spcBef>
                <a:spcPts val="0"/>
              </a:spcBef>
              <a:spcAft>
                <a:spcPts val="0"/>
              </a:spcAft>
            </a:pPr>
            <a:endParaRPr lang="en-US">
              <a:solidFill>
                <a:prstClr val="black"/>
              </a:solidFill>
              <a:latin typeface="Arial"/>
              <a:ea typeface="+mn-ea"/>
            </a:endParaRPr>
          </a:p>
        </p:txBody>
      </p:sp>
      <p:sp>
        <p:nvSpPr>
          <p:cNvPr id="292878" name="Text Box 14"/>
          <p:cNvSpPr txBox="1">
            <a:spLocks noChangeArrowheads="1"/>
          </p:cNvSpPr>
          <p:nvPr/>
        </p:nvSpPr>
        <p:spPr bwMode="auto">
          <a:xfrm>
            <a:off x="1547224" y="1614169"/>
            <a:ext cx="1075727" cy="338554"/>
          </a:xfrm>
          <a:prstGeom prst="rect">
            <a:avLst/>
          </a:prstGeom>
          <a:noFill/>
          <a:ln w="9525">
            <a:noFill/>
            <a:miter lim="800000"/>
            <a:headEnd/>
            <a:tailEnd/>
          </a:ln>
          <a:effectLst/>
        </p:spPr>
        <p:txBody>
          <a:bodyPr wrap="square">
            <a:spAutoFit/>
          </a:bodyPr>
          <a:lstStyle/>
          <a:p>
            <a:pPr defTabSz="457200" fontAlgn="auto">
              <a:spcBef>
                <a:spcPts val="0"/>
              </a:spcBef>
              <a:spcAft>
                <a:spcPts val="0"/>
              </a:spcAft>
            </a:pPr>
            <a:endParaRPr lang="en-US" sz="1600" b="1" dirty="0">
              <a:solidFill>
                <a:prstClr val="black"/>
              </a:solidFill>
              <a:latin typeface="Arial"/>
              <a:ea typeface="+mn-ea"/>
            </a:endParaRPr>
          </a:p>
        </p:txBody>
      </p:sp>
      <p:sp>
        <p:nvSpPr>
          <p:cNvPr id="292882" name="Text Box 18"/>
          <p:cNvSpPr txBox="1">
            <a:spLocks noChangeArrowheads="1"/>
          </p:cNvSpPr>
          <p:nvPr/>
        </p:nvSpPr>
        <p:spPr bwMode="auto">
          <a:xfrm>
            <a:off x="222331" y="1480563"/>
            <a:ext cx="8016505" cy="830997"/>
          </a:xfrm>
          <a:prstGeom prst="rect">
            <a:avLst/>
          </a:prstGeom>
          <a:noFill/>
          <a:ln w="9525">
            <a:noFill/>
            <a:miter lim="800000"/>
            <a:headEnd/>
            <a:tailEnd/>
          </a:ln>
          <a:effectLst/>
        </p:spPr>
        <p:txBody>
          <a:bodyPr wrap="square">
            <a:spAutoFit/>
          </a:bodyPr>
          <a:lstStyle/>
          <a:p>
            <a:pPr defTabSz="457200" fontAlgn="auto">
              <a:spcBef>
                <a:spcPts val="0"/>
              </a:spcBef>
              <a:spcAft>
                <a:spcPts val="0"/>
              </a:spcAft>
            </a:pPr>
            <a:r>
              <a:rPr lang="en-US" sz="1600" b="1" dirty="0" smtClean="0">
                <a:solidFill>
                  <a:prstClr val="black"/>
                </a:solidFill>
                <a:latin typeface="Arial"/>
                <a:ea typeface="+mn-ea"/>
              </a:rPr>
              <a:t>Baseline</a:t>
            </a:r>
          </a:p>
          <a:p>
            <a:pPr defTabSz="457200" fontAlgn="auto">
              <a:spcBef>
                <a:spcPts val="0"/>
              </a:spcBef>
              <a:spcAft>
                <a:spcPts val="0"/>
              </a:spcAft>
            </a:pPr>
            <a:r>
              <a:rPr lang="en-US" sz="1600" b="1" dirty="0" smtClean="0">
                <a:solidFill>
                  <a:prstClr val="black"/>
                </a:solidFill>
                <a:latin typeface="Arial"/>
                <a:ea typeface="+mn-ea"/>
              </a:rPr>
              <a:t>Exam</a:t>
            </a:r>
          </a:p>
          <a:p>
            <a:pPr defTabSz="457200" fontAlgn="auto">
              <a:spcBef>
                <a:spcPts val="0"/>
              </a:spcBef>
              <a:spcAft>
                <a:spcPts val="0"/>
              </a:spcAft>
            </a:pPr>
            <a:r>
              <a:rPr lang="en-US" sz="1600" b="1" dirty="0" smtClean="0">
                <a:solidFill>
                  <a:prstClr val="black"/>
                </a:solidFill>
                <a:latin typeface="Arial"/>
                <a:ea typeface="+mn-ea"/>
              </a:rPr>
              <a:t>2000-2002</a:t>
            </a:r>
            <a:endParaRPr lang="en-US" sz="1600" b="1" dirty="0">
              <a:solidFill>
                <a:prstClr val="black"/>
              </a:solidFill>
              <a:latin typeface="Arial"/>
              <a:ea typeface="+mn-ea"/>
            </a:endParaRPr>
          </a:p>
        </p:txBody>
      </p:sp>
      <p:sp>
        <p:nvSpPr>
          <p:cNvPr id="292883" name="Text Box 19"/>
          <p:cNvSpPr txBox="1">
            <a:spLocks noChangeArrowheads="1"/>
          </p:cNvSpPr>
          <p:nvPr/>
        </p:nvSpPr>
        <p:spPr bwMode="auto">
          <a:xfrm>
            <a:off x="2823685" y="1692861"/>
            <a:ext cx="1311648" cy="584775"/>
          </a:xfrm>
          <a:prstGeom prst="rect">
            <a:avLst/>
          </a:prstGeom>
          <a:noFill/>
          <a:ln w="9525">
            <a:noFill/>
            <a:miter lim="800000"/>
            <a:headEnd/>
            <a:tailEnd/>
          </a:ln>
          <a:effectLst/>
        </p:spPr>
        <p:txBody>
          <a:bodyPr wrap="square">
            <a:spAutoFit/>
          </a:bodyPr>
          <a:lstStyle/>
          <a:p>
            <a:pPr algn="ctr" defTabSz="457200" fontAlgn="auto">
              <a:spcBef>
                <a:spcPts val="0"/>
              </a:spcBef>
              <a:spcAft>
                <a:spcPts val="0"/>
              </a:spcAft>
            </a:pPr>
            <a:r>
              <a:rPr lang="en-US" sz="1600" b="1" dirty="0" smtClean="0">
                <a:solidFill>
                  <a:prstClr val="black"/>
                </a:solidFill>
                <a:latin typeface="Arial"/>
                <a:ea typeface="+mn-ea"/>
              </a:rPr>
              <a:t>Exam 3</a:t>
            </a:r>
          </a:p>
          <a:p>
            <a:pPr algn="ctr" defTabSz="457200" fontAlgn="auto">
              <a:spcBef>
                <a:spcPts val="0"/>
              </a:spcBef>
              <a:spcAft>
                <a:spcPts val="0"/>
              </a:spcAft>
            </a:pPr>
            <a:r>
              <a:rPr lang="en-US" sz="1600" b="1" dirty="0" smtClean="0">
                <a:solidFill>
                  <a:prstClr val="black"/>
                </a:solidFill>
                <a:latin typeface="Arial"/>
                <a:ea typeface="+mn-ea"/>
              </a:rPr>
              <a:t>2004-2005</a:t>
            </a:r>
            <a:endParaRPr lang="en-US" sz="1600" b="1" dirty="0">
              <a:solidFill>
                <a:prstClr val="black"/>
              </a:solidFill>
              <a:latin typeface="Arial"/>
              <a:ea typeface="+mn-ea"/>
            </a:endParaRPr>
          </a:p>
        </p:txBody>
      </p:sp>
      <p:sp>
        <p:nvSpPr>
          <p:cNvPr id="292885" name="Text Box 21"/>
          <p:cNvSpPr txBox="1">
            <a:spLocks noChangeArrowheads="1"/>
          </p:cNvSpPr>
          <p:nvPr/>
        </p:nvSpPr>
        <p:spPr bwMode="auto">
          <a:xfrm>
            <a:off x="5647711" y="1692861"/>
            <a:ext cx="1275280" cy="584775"/>
          </a:xfrm>
          <a:prstGeom prst="rect">
            <a:avLst/>
          </a:prstGeom>
          <a:noFill/>
          <a:ln w="9525">
            <a:noFill/>
            <a:miter lim="800000"/>
            <a:headEnd/>
            <a:tailEnd/>
          </a:ln>
          <a:effectLst/>
        </p:spPr>
        <p:txBody>
          <a:bodyPr wrap="square">
            <a:spAutoFit/>
          </a:bodyPr>
          <a:lstStyle/>
          <a:p>
            <a:pPr algn="ctr" defTabSz="457200" fontAlgn="auto">
              <a:spcBef>
                <a:spcPts val="0"/>
              </a:spcBef>
              <a:spcAft>
                <a:spcPts val="0"/>
              </a:spcAft>
            </a:pPr>
            <a:r>
              <a:rPr lang="en-US" sz="1600" b="1" dirty="0" smtClean="0">
                <a:solidFill>
                  <a:prstClr val="black"/>
                </a:solidFill>
                <a:latin typeface="Arial"/>
                <a:ea typeface="+mn-ea"/>
              </a:rPr>
              <a:t>Exam 5</a:t>
            </a:r>
          </a:p>
          <a:p>
            <a:pPr algn="ctr" defTabSz="457200" fontAlgn="auto">
              <a:spcBef>
                <a:spcPts val="0"/>
              </a:spcBef>
              <a:spcAft>
                <a:spcPts val="0"/>
              </a:spcAft>
            </a:pPr>
            <a:r>
              <a:rPr lang="en-US" sz="1600" b="1" dirty="0" smtClean="0">
                <a:solidFill>
                  <a:prstClr val="black"/>
                </a:solidFill>
                <a:latin typeface="Arial"/>
                <a:ea typeface="+mn-ea"/>
              </a:rPr>
              <a:t>2010-2011</a:t>
            </a:r>
            <a:endParaRPr lang="en-US" sz="1600" b="1" dirty="0">
              <a:solidFill>
                <a:prstClr val="black"/>
              </a:solidFill>
              <a:latin typeface="Arial"/>
              <a:ea typeface="+mn-ea"/>
            </a:endParaRPr>
          </a:p>
        </p:txBody>
      </p:sp>
      <p:sp>
        <p:nvSpPr>
          <p:cNvPr id="292900" name="Line 36"/>
          <p:cNvSpPr>
            <a:spLocks noChangeShapeType="1"/>
          </p:cNvSpPr>
          <p:nvPr/>
        </p:nvSpPr>
        <p:spPr bwMode="auto">
          <a:xfrm>
            <a:off x="303422" y="2514806"/>
            <a:ext cx="0" cy="450850"/>
          </a:xfrm>
          <a:prstGeom prst="line">
            <a:avLst/>
          </a:prstGeom>
          <a:noFill/>
          <a:ln w="38100">
            <a:solidFill>
              <a:schemeClr val="accent2"/>
            </a:solidFill>
            <a:round/>
            <a:headEnd/>
            <a:tailEnd/>
          </a:ln>
          <a:effectLst/>
        </p:spPr>
        <p:txBody>
          <a:bodyPr/>
          <a:lstStyle/>
          <a:p>
            <a:pPr defTabSz="457200" fontAlgn="auto">
              <a:spcBef>
                <a:spcPts val="0"/>
              </a:spcBef>
              <a:spcAft>
                <a:spcPts val="0"/>
              </a:spcAft>
            </a:pPr>
            <a:endParaRPr lang="en-US" dirty="0">
              <a:solidFill>
                <a:prstClr val="black"/>
              </a:solidFill>
              <a:latin typeface="Arial"/>
              <a:ea typeface="+mn-ea"/>
            </a:endParaRPr>
          </a:p>
        </p:txBody>
      </p:sp>
      <p:sp>
        <p:nvSpPr>
          <p:cNvPr id="292902" name="Line 38"/>
          <p:cNvSpPr>
            <a:spLocks noChangeShapeType="1"/>
          </p:cNvSpPr>
          <p:nvPr/>
        </p:nvSpPr>
        <p:spPr bwMode="auto">
          <a:xfrm>
            <a:off x="2137210" y="2514806"/>
            <a:ext cx="0" cy="450850"/>
          </a:xfrm>
          <a:prstGeom prst="line">
            <a:avLst/>
          </a:prstGeom>
          <a:noFill/>
          <a:ln w="38100">
            <a:solidFill>
              <a:schemeClr val="accent2"/>
            </a:solidFill>
            <a:round/>
            <a:headEnd/>
            <a:tailEnd/>
          </a:ln>
          <a:effectLst/>
        </p:spPr>
        <p:txBody>
          <a:bodyPr/>
          <a:lstStyle/>
          <a:p>
            <a:pPr defTabSz="457200" fontAlgn="auto">
              <a:spcBef>
                <a:spcPts val="0"/>
              </a:spcBef>
              <a:spcAft>
                <a:spcPts val="0"/>
              </a:spcAft>
            </a:pPr>
            <a:endParaRPr lang="en-US">
              <a:solidFill>
                <a:prstClr val="black"/>
              </a:solidFill>
              <a:latin typeface="Arial"/>
              <a:ea typeface="+mn-ea"/>
            </a:endParaRPr>
          </a:p>
        </p:txBody>
      </p:sp>
      <p:sp>
        <p:nvSpPr>
          <p:cNvPr id="292904" name="Line 40"/>
          <p:cNvSpPr>
            <a:spLocks noChangeShapeType="1"/>
          </p:cNvSpPr>
          <p:nvPr/>
        </p:nvSpPr>
        <p:spPr bwMode="auto">
          <a:xfrm>
            <a:off x="3457266" y="2514806"/>
            <a:ext cx="0" cy="450850"/>
          </a:xfrm>
          <a:prstGeom prst="line">
            <a:avLst/>
          </a:prstGeom>
          <a:noFill/>
          <a:ln w="38100">
            <a:solidFill>
              <a:schemeClr val="accent2"/>
            </a:solidFill>
            <a:round/>
            <a:headEnd/>
            <a:tailEnd/>
          </a:ln>
          <a:effectLst/>
        </p:spPr>
        <p:txBody>
          <a:bodyPr/>
          <a:lstStyle/>
          <a:p>
            <a:pPr defTabSz="457200" fontAlgn="auto">
              <a:spcBef>
                <a:spcPts val="0"/>
              </a:spcBef>
              <a:spcAft>
                <a:spcPts val="0"/>
              </a:spcAft>
            </a:pPr>
            <a:endParaRPr lang="en-US">
              <a:solidFill>
                <a:prstClr val="black"/>
              </a:solidFill>
              <a:latin typeface="Arial"/>
              <a:ea typeface="+mn-ea"/>
            </a:endParaRPr>
          </a:p>
        </p:txBody>
      </p:sp>
      <p:sp>
        <p:nvSpPr>
          <p:cNvPr id="292906" name="Line 42"/>
          <p:cNvSpPr>
            <a:spLocks noChangeShapeType="1"/>
          </p:cNvSpPr>
          <p:nvPr/>
        </p:nvSpPr>
        <p:spPr bwMode="auto">
          <a:xfrm>
            <a:off x="4885532" y="2514806"/>
            <a:ext cx="0" cy="450850"/>
          </a:xfrm>
          <a:prstGeom prst="line">
            <a:avLst/>
          </a:prstGeom>
          <a:noFill/>
          <a:ln w="38100">
            <a:solidFill>
              <a:schemeClr val="accent2"/>
            </a:solidFill>
            <a:round/>
            <a:headEnd/>
            <a:tailEnd/>
          </a:ln>
          <a:effectLst/>
        </p:spPr>
        <p:txBody>
          <a:bodyPr/>
          <a:lstStyle/>
          <a:p>
            <a:pPr defTabSz="457200" fontAlgn="auto">
              <a:spcBef>
                <a:spcPts val="0"/>
              </a:spcBef>
              <a:spcAft>
                <a:spcPts val="0"/>
              </a:spcAft>
            </a:pPr>
            <a:endParaRPr lang="en-US">
              <a:solidFill>
                <a:prstClr val="black"/>
              </a:solidFill>
              <a:latin typeface="Arial"/>
              <a:ea typeface="+mn-ea"/>
            </a:endParaRPr>
          </a:p>
        </p:txBody>
      </p:sp>
      <p:sp>
        <p:nvSpPr>
          <p:cNvPr id="292894" name="Text Box 30"/>
          <p:cNvSpPr txBox="1">
            <a:spLocks noChangeArrowheads="1"/>
          </p:cNvSpPr>
          <p:nvPr/>
        </p:nvSpPr>
        <p:spPr bwMode="auto">
          <a:xfrm>
            <a:off x="6922991" y="1608138"/>
            <a:ext cx="709613" cy="457200"/>
          </a:xfrm>
          <a:prstGeom prst="rect">
            <a:avLst/>
          </a:prstGeom>
          <a:noFill/>
          <a:ln w="9525">
            <a:noFill/>
            <a:miter lim="800000"/>
            <a:headEnd/>
            <a:tailEnd/>
          </a:ln>
          <a:effectLst/>
        </p:spPr>
        <p:txBody>
          <a:bodyPr wrap="none">
            <a:spAutoFit/>
          </a:bodyPr>
          <a:lstStyle/>
          <a:p>
            <a:pPr defTabSz="457200" fontAlgn="auto">
              <a:spcBef>
                <a:spcPts val="0"/>
              </a:spcBef>
              <a:spcAft>
                <a:spcPts val="0"/>
              </a:spcAft>
            </a:pPr>
            <a:r>
              <a:rPr lang="en-US">
                <a:solidFill>
                  <a:srgbClr val="FFFFFF"/>
                </a:solidFill>
                <a:latin typeface="Arial"/>
                <a:ea typeface="+mn-ea"/>
              </a:rPr>
              <a:t>VIII</a:t>
            </a:r>
          </a:p>
        </p:txBody>
      </p:sp>
      <p:sp>
        <p:nvSpPr>
          <p:cNvPr id="44" name="Line 42"/>
          <p:cNvSpPr>
            <a:spLocks noChangeShapeType="1"/>
          </p:cNvSpPr>
          <p:nvPr/>
        </p:nvSpPr>
        <p:spPr bwMode="auto">
          <a:xfrm>
            <a:off x="6248400" y="2514806"/>
            <a:ext cx="0" cy="450850"/>
          </a:xfrm>
          <a:prstGeom prst="line">
            <a:avLst/>
          </a:prstGeom>
          <a:noFill/>
          <a:ln w="38100">
            <a:solidFill>
              <a:schemeClr val="accent2"/>
            </a:solidFill>
            <a:round/>
            <a:headEnd/>
            <a:tailEnd/>
          </a:ln>
          <a:effectLst/>
        </p:spPr>
        <p:txBody>
          <a:bodyPr/>
          <a:lstStyle/>
          <a:p>
            <a:pPr defTabSz="457200" fontAlgn="auto">
              <a:spcBef>
                <a:spcPts val="0"/>
              </a:spcBef>
              <a:spcAft>
                <a:spcPts val="0"/>
              </a:spcAft>
            </a:pPr>
            <a:endParaRPr lang="en-US">
              <a:solidFill>
                <a:prstClr val="black"/>
              </a:solidFill>
              <a:latin typeface="Arial"/>
              <a:ea typeface="+mn-ea"/>
            </a:endParaRPr>
          </a:p>
        </p:txBody>
      </p:sp>
      <p:sp>
        <p:nvSpPr>
          <p:cNvPr id="45" name="Text Box 21"/>
          <p:cNvSpPr txBox="1">
            <a:spLocks noChangeArrowheads="1"/>
          </p:cNvSpPr>
          <p:nvPr/>
        </p:nvSpPr>
        <p:spPr bwMode="auto">
          <a:xfrm>
            <a:off x="7113492" y="1692861"/>
            <a:ext cx="1315844" cy="584775"/>
          </a:xfrm>
          <a:prstGeom prst="rect">
            <a:avLst/>
          </a:prstGeom>
          <a:noFill/>
          <a:ln w="9525">
            <a:noFill/>
            <a:miter lim="800000"/>
            <a:headEnd/>
            <a:tailEnd/>
          </a:ln>
          <a:effectLst/>
        </p:spPr>
        <p:txBody>
          <a:bodyPr wrap="square">
            <a:spAutoFit/>
          </a:bodyPr>
          <a:lstStyle/>
          <a:p>
            <a:pPr algn="ctr" defTabSz="457200" fontAlgn="auto">
              <a:spcBef>
                <a:spcPts val="0"/>
              </a:spcBef>
              <a:spcAft>
                <a:spcPts val="0"/>
              </a:spcAft>
            </a:pPr>
            <a:r>
              <a:rPr lang="en-US" sz="1600" b="1" dirty="0" smtClean="0">
                <a:solidFill>
                  <a:prstClr val="black"/>
                </a:solidFill>
                <a:latin typeface="Arial"/>
                <a:ea typeface="+mn-ea"/>
              </a:rPr>
              <a:t>Exam 6</a:t>
            </a:r>
          </a:p>
          <a:p>
            <a:pPr algn="ctr" defTabSz="457200" fontAlgn="auto">
              <a:spcBef>
                <a:spcPts val="0"/>
              </a:spcBef>
              <a:spcAft>
                <a:spcPts val="0"/>
              </a:spcAft>
            </a:pPr>
            <a:r>
              <a:rPr lang="en-US" sz="1600" b="1" dirty="0" smtClean="0">
                <a:solidFill>
                  <a:prstClr val="black"/>
                </a:solidFill>
                <a:latin typeface="Arial"/>
                <a:ea typeface="+mn-ea"/>
              </a:rPr>
              <a:t>2016-2018</a:t>
            </a:r>
            <a:endParaRPr lang="en-US" sz="1600" b="1" dirty="0">
              <a:solidFill>
                <a:prstClr val="black"/>
              </a:solidFill>
              <a:latin typeface="Arial"/>
              <a:ea typeface="+mn-ea"/>
            </a:endParaRPr>
          </a:p>
        </p:txBody>
      </p:sp>
      <p:sp>
        <p:nvSpPr>
          <p:cNvPr id="36" name="Line 42"/>
          <p:cNvSpPr>
            <a:spLocks noChangeShapeType="1"/>
          </p:cNvSpPr>
          <p:nvPr/>
        </p:nvSpPr>
        <p:spPr bwMode="auto">
          <a:xfrm>
            <a:off x="7473291" y="2514806"/>
            <a:ext cx="0" cy="450850"/>
          </a:xfrm>
          <a:prstGeom prst="line">
            <a:avLst/>
          </a:prstGeom>
          <a:noFill/>
          <a:ln w="38100">
            <a:solidFill>
              <a:schemeClr val="accent2"/>
            </a:solidFill>
            <a:round/>
            <a:headEnd/>
            <a:tailEnd/>
          </a:ln>
          <a:effectLst/>
        </p:spPr>
        <p:txBody>
          <a:bodyPr/>
          <a:lstStyle/>
          <a:p>
            <a:pPr defTabSz="457200" fontAlgn="auto">
              <a:spcBef>
                <a:spcPts val="0"/>
              </a:spcBef>
              <a:spcAft>
                <a:spcPts val="0"/>
              </a:spcAft>
            </a:pPr>
            <a:endParaRPr lang="en-US">
              <a:solidFill>
                <a:prstClr val="black"/>
              </a:solidFill>
              <a:latin typeface="Arial"/>
              <a:ea typeface="+mn-ea"/>
            </a:endParaRPr>
          </a:p>
        </p:txBody>
      </p:sp>
      <p:sp>
        <p:nvSpPr>
          <p:cNvPr id="37" name="Text Box 18"/>
          <p:cNvSpPr txBox="1">
            <a:spLocks noChangeArrowheads="1"/>
          </p:cNvSpPr>
          <p:nvPr/>
        </p:nvSpPr>
        <p:spPr bwMode="auto">
          <a:xfrm>
            <a:off x="1466090" y="1692861"/>
            <a:ext cx="1354389" cy="584775"/>
          </a:xfrm>
          <a:prstGeom prst="rect">
            <a:avLst/>
          </a:prstGeom>
          <a:noFill/>
          <a:ln w="9525">
            <a:noFill/>
            <a:miter lim="800000"/>
            <a:headEnd/>
            <a:tailEnd/>
          </a:ln>
          <a:effectLst/>
        </p:spPr>
        <p:txBody>
          <a:bodyPr wrap="square">
            <a:spAutoFit/>
          </a:bodyPr>
          <a:lstStyle/>
          <a:p>
            <a:pPr algn="ctr" defTabSz="457200" fontAlgn="auto">
              <a:spcBef>
                <a:spcPts val="0"/>
              </a:spcBef>
              <a:spcAft>
                <a:spcPts val="0"/>
              </a:spcAft>
            </a:pPr>
            <a:r>
              <a:rPr lang="en-US" sz="1600" b="1" dirty="0" smtClean="0">
                <a:solidFill>
                  <a:prstClr val="black"/>
                </a:solidFill>
                <a:latin typeface="Arial"/>
                <a:ea typeface="+mn-ea"/>
              </a:rPr>
              <a:t>Exam 2</a:t>
            </a:r>
          </a:p>
          <a:p>
            <a:pPr algn="ctr" defTabSz="457200" fontAlgn="auto">
              <a:spcBef>
                <a:spcPts val="0"/>
              </a:spcBef>
              <a:spcAft>
                <a:spcPts val="0"/>
              </a:spcAft>
            </a:pPr>
            <a:r>
              <a:rPr lang="en-US" sz="1600" b="1" dirty="0" smtClean="0">
                <a:solidFill>
                  <a:prstClr val="black"/>
                </a:solidFill>
                <a:latin typeface="Arial"/>
                <a:ea typeface="+mn-ea"/>
              </a:rPr>
              <a:t>2002-2004</a:t>
            </a:r>
          </a:p>
        </p:txBody>
      </p:sp>
      <p:sp>
        <p:nvSpPr>
          <p:cNvPr id="38" name="Text Box 19"/>
          <p:cNvSpPr txBox="1">
            <a:spLocks noChangeArrowheads="1"/>
          </p:cNvSpPr>
          <p:nvPr/>
        </p:nvSpPr>
        <p:spPr bwMode="auto">
          <a:xfrm>
            <a:off x="4303482" y="1692861"/>
            <a:ext cx="1164101" cy="584775"/>
          </a:xfrm>
          <a:prstGeom prst="rect">
            <a:avLst/>
          </a:prstGeom>
          <a:noFill/>
          <a:ln w="9525">
            <a:noFill/>
            <a:miter lim="800000"/>
            <a:headEnd/>
            <a:tailEnd/>
          </a:ln>
          <a:effectLst/>
        </p:spPr>
        <p:txBody>
          <a:bodyPr wrap="none">
            <a:spAutoFit/>
          </a:bodyPr>
          <a:lstStyle/>
          <a:p>
            <a:pPr algn="ctr" defTabSz="457200" fontAlgn="auto">
              <a:spcBef>
                <a:spcPts val="0"/>
              </a:spcBef>
              <a:spcAft>
                <a:spcPts val="0"/>
              </a:spcAft>
            </a:pPr>
            <a:r>
              <a:rPr lang="en-US" sz="1600" b="1" dirty="0" smtClean="0">
                <a:solidFill>
                  <a:prstClr val="black"/>
                </a:solidFill>
                <a:latin typeface="Arial"/>
                <a:ea typeface="+mn-ea"/>
              </a:rPr>
              <a:t>Exam 4</a:t>
            </a:r>
          </a:p>
          <a:p>
            <a:pPr algn="ctr" defTabSz="457200" fontAlgn="auto">
              <a:spcBef>
                <a:spcPts val="0"/>
              </a:spcBef>
              <a:spcAft>
                <a:spcPts val="0"/>
              </a:spcAft>
            </a:pPr>
            <a:r>
              <a:rPr lang="en-US" sz="1600" b="1" dirty="0" smtClean="0">
                <a:solidFill>
                  <a:prstClr val="black"/>
                </a:solidFill>
                <a:latin typeface="Arial"/>
                <a:ea typeface="+mn-ea"/>
              </a:rPr>
              <a:t>2005-2007</a:t>
            </a:r>
            <a:endParaRPr lang="en-US" sz="1600" b="1" dirty="0">
              <a:solidFill>
                <a:prstClr val="black"/>
              </a:solidFill>
              <a:latin typeface="Arial"/>
              <a:ea typeface="+mn-ea"/>
            </a:endParaRPr>
          </a:p>
        </p:txBody>
      </p:sp>
      <p:sp>
        <p:nvSpPr>
          <p:cNvPr id="6" name="TextBox 5"/>
          <p:cNvSpPr txBox="1"/>
          <p:nvPr/>
        </p:nvSpPr>
        <p:spPr>
          <a:xfrm>
            <a:off x="118996" y="3120842"/>
            <a:ext cx="1081632" cy="338554"/>
          </a:xfrm>
          <a:prstGeom prst="rect">
            <a:avLst/>
          </a:prstGeom>
          <a:noFill/>
        </p:spPr>
        <p:txBody>
          <a:bodyPr wrap="square" rtlCol="0">
            <a:spAutoFit/>
          </a:bodyPr>
          <a:lstStyle/>
          <a:p>
            <a:pPr fontAlgn="auto">
              <a:spcBef>
                <a:spcPts val="0"/>
              </a:spcBef>
              <a:spcAft>
                <a:spcPts val="0"/>
              </a:spcAft>
            </a:pPr>
            <a:r>
              <a:rPr lang="en-US" sz="1600" b="1" dirty="0" smtClean="0">
                <a:solidFill>
                  <a:prstClr val="black"/>
                </a:solidFill>
                <a:latin typeface="Arial"/>
                <a:ea typeface="+mn-ea"/>
              </a:rPr>
              <a:t>N=6,814</a:t>
            </a:r>
            <a:endParaRPr lang="en-US" sz="1600" b="1" dirty="0">
              <a:solidFill>
                <a:prstClr val="black"/>
              </a:solidFill>
              <a:latin typeface="Arial"/>
              <a:ea typeface="+mn-ea"/>
            </a:endParaRPr>
          </a:p>
        </p:txBody>
      </p:sp>
      <p:sp>
        <p:nvSpPr>
          <p:cNvPr id="51" name="TextBox 50"/>
          <p:cNvSpPr txBox="1"/>
          <p:nvPr/>
        </p:nvSpPr>
        <p:spPr>
          <a:xfrm>
            <a:off x="1612134" y="3120842"/>
            <a:ext cx="1090192" cy="338554"/>
          </a:xfrm>
          <a:prstGeom prst="rect">
            <a:avLst/>
          </a:prstGeom>
          <a:noFill/>
        </p:spPr>
        <p:txBody>
          <a:bodyPr wrap="square" rtlCol="0">
            <a:spAutoFit/>
          </a:bodyPr>
          <a:lstStyle/>
          <a:p>
            <a:pPr fontAlgn="auto">
              <a:spcBef>
                <a:spcPts val="0"/>
              </a:spcBef>
              <a:spcAft>
                <a:spcPts val="0"/>
              </a:spcAft>
            </a:pPr>
            <a:r>
              <a:rPr lang="en-US" sz="1600" b="1" dirty="0" smtClean="0">
                <a:solidFill>
                  <a:prstClr val="black"/>
                </a:solidFill>
                <a:latin typeface="Arial"/>
                <a:ea typeface="+mn-ea"/>
              </a:rPr>
              <a:t>N=6,232</a:t>
            </a:r>
            <a:endParaRPr lang="en-US" sz="1600" b="1" dirty="0">
              <a:solidFill>
                <a:prstClr val="black"/>
              </a:solidFill>
              <a:latin typeface="Arial"/>
              <a:ea typeface="+mn-ea"/>
            </a:endParaRPr>
          </a:p>
        </p:txBody>
      </p:sp>
      <p:sp>
        <p:nvSpPr>
          <p:cNvPr id="52" name="TextBox 51"/>
          <p:cNvSpPr txBox="1"/>
          <p:nvPr/>
        </p:nvSpPr>
        <p:spPr>
          <a:xfrm>
            <a:off x="2915729" y="3120842"/>
            <a:ext cx="1079142" cy="338554"/>
          </a:xfrm>
          <a:prstGeom prst="rect">
            <a:avLst/>
          </a:prstGeom>
          <a:noFill/>
        </p:spPr>
        <p:txBody>
          <a:bodyPr wrap="square" rtlCol="0">
            <a:spAutoFit/>
          </a:bodyPr>
          <a:lstStyle/>
          <a:p>
            <a:pPr fontAlgn="auto">
              <a:spcBef>
                <a:spcPts val="0"/>
              </a:spcBef>
              <a:spcAft>
                <a:spcPts val="0"/>
              </a:spcAft>
            </a:pPr>
            <a:r>
              <a:rPr lang="en-US" sz="1600" b="1" dirty="0" smtClean="0">
                <a:solidFill>
                  <a:prstClr val="black"/>
                </a:solidFill>
                <a:latin typeface="Arial"/>
                <a:ea typeface="+mn-ea"/>
              </a:rPr>
              <a:t>N=5,939</a:t>
            </a:r>
            <a:endParaRPr lang="en-US" sz="1600" b="1" dirty="0">
              <a:solidFill>
                <a:prstClr val="black"/>
              </a:solidFill>
              <a:latin typeface="Arial"/>
              <a:ea typeface="+mn-ea"/>
            </a:endParaRPr>
          </a:p>
        </p:txBody>
      </p:sp>
      <p:sp>
        <p:nvSpPr>
          <p:cNvPr id="53" name="TextBox 52"/>
          <p:cNvSpPr txBox="1"/>
          <p:nvPr/>
        </p:nvSpPr>
        <p:spPr>
          <a:xfrm>
            <a:off x="4369609" y="3120842"/>
            <a:ext cx="1026740" cy="338554"/>
          </a:xfrm>
          <a:prstGeom prst="rect">
            <a:avLst/>
          </a:prstGeom>
          <a:noFill/>
        </p:spPr>
        <p:txBody>
          <a:bodyPr wrap="square" rtlCol="0">
            <a:spAutoFit/>
          </a:bodyPr>
          <a:lstStyle/>
          <a:p>
            <a:pPr fontAlgn="auto">
              <a:spcBef>
                <a:spcPts val="0"/>
              </a:spcBef>
              <a:spcAft>
                <a:spcPts val="0"/>
              </a:spcAft>
            </a:pPr>
            <a:r>
              <a:rPr lang="en-US" sz="1600" b="1" dirty="0" smtClean="0">
                <a:solidFill>
                  <a:prstClr val="black"/>
                </a:solidFill>
                <a:latin typeface="Arial"/>
                <a:ea typeface="+mn-ea"/>
              </a:rPr>
              <a:t>N=5,704</a:t>
            </a:r>
            <a:endParaRPr lang="en-US" sz="1600" b="1" dirty="0">
              <a:solidFill>
                <a:prstClr val="black"/>
              </a:solidFill>
              <a:latin typeface="Arial"/>
              <a:ea typeface="+mn-ea"/>
            </a:endParaRPr>
          </a:p>
        </p:txBody>
      </p:sp>
      <p:sp>
        <p:nvSpPr>
          <p:cNvPr id="54" name="TextBox 53"/>
          <p:cNvSpPr txBox="1"/>
          <p:nvPr/>
        </p:nvSpPr>
        <p:spPr>
          <a:xfrm>
            <a:off x="5727087" y="3120842"/>
            <a:ext cx="1029193" cy="338554"/>
          </a:xfrm>
          <a:prstGeom prst="rect">
            <a:avLst/>
          </a:prstGeom>
          <a:noFill/>
        </p:spPr>
        <p:txBody>
          <a:bodyPr wrap="square" rtlCol="0">
            <a:spAutoFit/>
          </a:bodyPr>
          <a:lstStyle/>
          <a:p>
            <a:pPr fontAlgn="auto">
              <a:spcBef>
                <a:spcPts val="0"/>
              </a:spcBef>
              <a:spcAft>
                <a:spcPts val="0"/>
              </a:spcAft>
            </a:pPr>
            <a:r>
              <a:rPr lang="en-US" sz="1600" b="1" dirty="0" smtClean="0">
                <a:solidFill>
                  <a:prstClr val="black"/>
                </a:solidFill>
                <a:latin typeface="Arial"/>
                <a:ea typeface="+mn-ea"/>
              </a:rPr>
              <a:t>N=4,651</a:t>
            </a:r>
            <a:endParaRPr lang="en-US" sz="1600" b="1" dirty="0">
              <a:solidFill>
                <a:prstClr val="black"/>
              </a:solidFill>
              <a:latin typeface="Arial"/>
              <a:ea typeface="+mn-ea"/>
            </a:endParaRPr>
          </a:p>
        </p:txBody>
      </p:sp>
      <p:sp>
        <p:nvSpPr>
          <p:cNvPr id="55" name="TextBox 54"/>
          <p:cNvSpPr txBox="1"/>
          <p:nvPr/>
        </p:nvSpPr>
        <p:spPr>
          <a:xfrm>
            <a:off x="7259510" y="3120842"/>
            <a:ext cx="1113828" cy="338554"/>
          </a:xfrm>
          <a:prstGeom prst="rect">
            <a:avLst/>
          </a:prstGeom>
          <a:noFill/>
        </p:spPr>
        <p:txBody>
          <a:bodyPr wrap="square" rtlCol="0">
            <a:spAutoFit/>
          </a:bodyPr>
          <a:lstStyle/>
          <a:p>
            <a:pPr fontAlgn="auto">
              <a:spcBef>
                <a:spcPts val="0"/>
              </a:spcBef>
              <a:spcAft>
                <a:spcPts val="0"/>
              </a:spcAft>
            </a:pPr>
            <a:r>
              <a:rPr lang="en-US" sz="1600" b="1" dirty="0" smtClean="0">
                <a:solidFill>
                  <a:prstClr val="black"/>
                </a:solidFill>
                <a:latin typeface="Arial"/>
                <a:ea typeface="+mn-ea"/>
              </a:rPr>
              <a:t>N=4,000</a:t>
            </a:r>
            <a:r>
              <a:rPr lang="en-US" sz="1600" dirty="0" smtClean="0">
                <a:solidFill>
                  <a:prstClr val="black"/>
                </a:solidFill>
                <a:latin typeface="Arial"/>
                <a:ea typeface="+mn-ea"/>
              </a:rPr>
              <a:t> </a:t>
            </a:r>
            <a:endParaRPr lang="en-US" sz="1600" dirty="0">
              <a:solidFill>
                <a:prstClr val="black"/>
              </a:solidFill>
              <a:latin typeface="Arial"/>
              <a:ea typeface="+mn-ea"/>
            </a:endParaRPr>
          </a:p>
        </p:txBody>
      </p:sp>
      <p:cxnSp>
        <p:nvCxnSpPr>
          <p:cNvPr id="8" name="Straight Connector 7"/>
          <p:cNvCxnSpPr/>
          <p:nvPr/>
        </p:nvCxnSpPr>
        <p:spPr>
          <a:xfrm flipV="1">
            <a:off x="7474677" y="2740231"/>
            <a:ext cx="660536" cy="0"/>
          </a:xfrm>
          <a:prstGeom prst="line">
            <a:avLst/>
          </a:prstGeom>
          <a:ln w="38100">
            <a:solidFill>
              <a:srgbClr val="FF0000"/>
            </a:solidFill>
            <a:prstDash val="sysDot"/>
          </a:ln>
          <a:effectLst/>
        </p:spPr>
        <p:style>
          <a:lnRef idx="2">
            <a:schemeClr val="accent1"/>
          </a:lnRef>
          <a:fillRef idx="0">
            <a:schemeClr val="accent1"/>
          </a:fillRef>
          <a:effectRef idx="1">
            <a:schemeClr val="accent1"/>
          </a:effectRef>
          <a:fontRef idx="minor">
            <a:schemeClr val="tx1"/>
          </a:fontRef>
        </p:style>
      </p:cxnSp>
      <p:sp>
        <p:nvSpPr>
          <p:cNvPr id="59" name="Line 42"/>
          <p:cNvSpPr>
            <a:spLocks noChangeShapeType="1"/>
          </p:cNvSpPr>
          <p:nvPr/>
        </p:nvSpPr>
        <p:spPr bwMode="auto">
          <a:xfrm>
            <a:off x="8132053" y="2514806"/>
            <a:ext cx="0" cy="450850"/>
          </a:xfrm>
          <a:prstGeom prst="line">
            <a:avLst/>
          </a:prstGeom>
          <a:noFill/>
          <a:ln w="38100">
            <a:solidFill>
              <a:schemeClr val="accent2"/>
            </a:solidFill>
            <a:round/>
            <a:headEnd/>
            <a:tailEnd/>
          </a:ln>
          <a:effectLst/>
        </p:spPr>
        <p:txBody>
          <a:bodyPr/>
          <a:lstStyle/>
          <a:p>
            <a:pPr defTabSz="457200" fontAlgn="auto">
              <a:spcBef>
                <a:spcPts val="0"/>
              </a:spcBef>
              <a:spcAft>
                <a:spcPts val="0"/>
              </a:spcAft>
            </a:pPr>
            <a:endParaRPr lang="en-US">
              <a:solidFill>
                <a:prstClr val="black"/>
              </a:solidFill>
              <a:latin typeface="Arial"/>
              <a:ea typeface="+mn-ea"/>
            </a:endParaRPr>
          </a:p>
        </p:txBody>
      </p:sp>
      <p:sp>
        <p:nvSpPr>
          <p:cNvPr id="2" name="TextBox 1"/>
          <p:cNvSpPr txBox="1"/>
          <p:nvPr/>
        </p:nvSpPr>
        <p:spPr>
          <a:xfrm>
            <a:off x="222331" y="4419600"/>
            <a:ext cx="8491523" cy="2062103"/>
          </a:xfrm>
          <a:prstGeom prst="rect">
            <a:avLst/>
          </a:prstGeom>
          <a:noFill/>
        </p:spPr>
        <p:txBody>
          <a:bodyPr wrap="square" rtlCol="0">
            <a:spAutoFit/>
          </a:bodyPr>
          <a:lstStyle/>
          <a:p>
            <a:pPr algn="ctr" fontAlgn="auto">
              <a:spcBef>
                <a:spcPts val="0"/>
              </a:spcBef>
              <a:spcAft>
                <a:spcPts val="0"/>
              </a:spcAft>
            </a:pPr>
            <a:r>
              <a:rPr lang="en-US" sz="2600" dirty="0" smtClean="0">
                <a:solidFill>
                  <a:prstClr val="black"/>
                </a:solidFill>
                <a:ea typeface="+mn-ea"/>
              </a:rPr>
              <a:t>Regular </a:t>
            </a:r>
            <a:r>
              <a:rPr lang="en-US" sz="2600" dirty="0">
                <a:solidFill>
                  <a:prstClr val="black"/>
                </a:solidFill>
                <a:ea typeface="+mn-ea"/>
              </a:rPr>
              <a:t>participant follow-up </a:t>
            </a:r>
            <a:r>
              <a:rPr lang="en-US" sz="2600" dirty="0" smtClean="0">
                <a:solidFill>
                  <a:prstClr val="black"/>
                </a:solidFill>
                <a:ea typeface="+mn-ea"/>
              </a:rPr>
              <a:t>for:</a:t>
            </a:r>
          </a:p>
          <a:p>
            <a:pPr fontAlgn="auto">
              <a:spcBef>
                <a:spcPts val="0"/>
              </a:spcBef>
              <a:spcAft>
                <a:spcPts val="0"/>
              </a:spcAft>
            </a:pPr>
            <a:r>
              <a:rPr lang="en-US" sz="2600" dirty="0" smtClean="0">
                <a:solidFill>
                  <a:prstClr val="black"/>
                </a:solidFill>
                <a:ea typeface="+mn-ea"/>
              </a:rPr>
              <a:t>		-</a:t>
            </a:r>
            <a:r>
              <a:rPr lang="en-US" sz="2400" dirty="0" smtClean="0">
                <a:solidFill>
                  <a:prstClr val="black"/>
                </a:solidFill>
                <a:ea typeface="+mn-ea"/>
              </a:rPr>
              <a:t>Updating contact information</a:t>
            </a:r>
          </a:p>
          <a:p>
            <a:pPr fontAlgn="auto">
              <a:spcBef>
                <a:spcPts val="0"/>
              </a:spcBef>
              <a:spcAft>
                <a:spcPts val="0"/>
              </a:spcAft>
            </a:pPr>
            <a:r>
              <a:rPr lang="en-US" sz="2600" dirty="0" smtClean="0">
                <a:solidFill>
                  <a:prstClr val="black"/>
                </a:solidFill>
                <a:ea typeface="+mn-ea"/>
              </a:rPr>
              <a:t>		-</a:t>
            </a:r>
            <a:r>
              <a:rPr lang="en-US" sz="2400" dirty="0" smtClean="0">
                <a:solidFill>
                  <a:prstClr val="black"/>
                </a:solidFill>
                <a:ea typeface="+mn-ea"/>
              </a:rPr>
              <a:t>Determining vital status</a:t>
            </a:r>
          </a:p>
          <a:p>
            <a:pPr fontAlgn="auto">
              <a:spcBef>
                <a:spcPts val="0"/>
              </a:spcBef>
              <a:spcAft>
                <a:spcPts val="0"/>
              </a:spcAft>
            </a:pPr>
            <a:r>
              <a:rPr lang="en-US" sz="2600" dirty="0" smtClean="0">
                <a:solidFill>
                  <a:prstClr val="black"/>
                </a:solidFill>
                <a:ea typeface="+mn-ea"/>
              </a:rPr>
              <a:t>		-</a:t>
            </a:r>
            <a:r>
              <a:rPr lang="en-US" sz="2400" dirty="0" smtClean="0">
                <a:solidFill>
                  <a:prstClr val="black"/>
                </a:solidFill>
                <a:ea typeface="+mn-ea"/>
              </a:rPr>
              <a:t>Event ascertainment</a:t>
            </a:r>
          </a:p>
          <a:p>
            <a:pPr algn="ctr" fontAlgn="auto">
              <a:spcBef>
                <a:spcPts val="0"/>
              </a:spcBef>
              <a:spcAft>
                <a:spcPts val="0"/>
              </a:spcAft>
            </a:pPr>
            <a:endParaRPr lang="en-US" sz="2400" dirty="0" smtClean="0">
              <a:solidFill>
                <a:prstClr val="black"/>
              </a:solidFill>
              <a:ea typeface="+mn-ea"/>
            </a:endParaRPr>
          </a:p>
        </p:txBody>
      </p:sp>
      <p:sp>
        <p:nvSpPr>
          <p:cNvPr id="5" name="Left Brace 4"/>
          <p:cNvSpPr/>
          <p:nvPr/>
        </p:nvSpPr>
        <p:spPr>
          <a:xfrm rot="16200000">
            <a:off x="3771899" y="146052"/>
            <a:ext cx="742953" cy="7467598"/>
          </a:xfrm>
          <a:prstGeom prst="leftBrace">
            <a:avLst>
              <a:gd name="adj1" fmla="val 37955"/>
              <a:gd name="adj2" fmla="val 50000"/>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a:solidFill>
                <a:prstClr val="black"/>
              </a:solidFill>
              <a:latin typeface="Arial"/>
            </a:endParaRPr>
          </a:p>
        </p:txBody>
      </p:sp>
    </p:spTree>
    <p:extLst>
      <p:ext uri="{BB962C8B-B14F-4D97-AF65-F5344CB8AC3E}">
        <p14:creationId xmlns:p14="http://schemas.microsoft.com/office/powerpoint/2010/main" val="35151442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783675" y="5471539"/>
            <a:ext cx="1189024" cy="0"/>
          </a:xfrm>
          <a:prstGeom prst="line">
            <a:avLst/>
          </a:prstGeom>
          <a:noFill/>
          <a:ln w="50800" cap="flat" cmpd="sng" algn="ctr">
            <a:solidFill>
              <a:srgbClr val="FF6600"/>
            </a:solidFill>
            <a:prstDash val="sysDash"/>
            <a:round/>
            <a:headEnd type="none" w="lg" len="lg"/>
            <a:tailEnd type="none" w="lg" len="med"/>
          </a:ln>
          <a:effectLst/>
        </p:spPr>
      </p:cxnSp>
      <p:sp>
        <p:nvSpPr>
          <p:cNvPr id="12" name="TextBox 11"/>
          <p:cNvSpPr txBox="1"/>
          <p:nvPr/>
        </p:nvSpPr>
        <p:spPr>
          <a:xfrm>
            <a:off x="243209" y="1718488"/>
            <a:ext cx="2283467" cy="1200328"/>
          </a:xfrm>
          <a:prstGeom prst="rect">
            <a:avLst/>
          </a:prstGeom>
          <a:noFill/>
        </p:spPr>
        <p:txBody>
          <a:bodyPr wrap="square">
            <a:spAutoFit/>
          </a:bodyPr>
          <a:lstStyle/>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Displacement</a:t>
            </a:r>
          </a:p>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(distance)</a:t>
            </a:r>
          </a:p>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e.g., TAPSE</a:t>
            </a:r>
            <a:endParaRPr 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cxnSp>
        <p:nvCxnSpPr>
          <p:cNvPr id="13" name="Straight Connector 12"/>
          <p:cNvCxnSpPr/>
          <p:nvPr/>
        </p:nvCxnSpPr>
        <p:spPr bwMode="auto">
          <a:xfrm>
            <a:off x="787446" y="3192144"/>
            <a:ext cx="1189024" cy="0"/>
          </a:xfrm>
          <a:prstGeom prst="line">
            <a:avLst/>
          </a:prstGeom>
          <a:noFill/>
          <a:ln w="50800" cap="flat" cmpd="sng" algn="ctr">
            <a:solidFill>
              <a:srgbClr val="00FF00"/>
            </a:solidFill>
            <a:prstDash val="solid"/>
            <a:round/>
            <a:headEnd type="none" w="lg" len="lg"/>
            <a:tailEnd type="none" w="lg" len="med"/>
          </a:ln>
          <a:effectLst/>
        </p:spPr>
      </p:cxnSp>
      <p:cxnSp>
        <p:nvCxnSpPr>
          <p:cNvPr id="5" name="Straight Arrow Connector 4"/>
          <p:cNvCxnSpPr/>
          <p:nvPr/>
        </p:nvCxnSpPr>
        <p:spPr bwMode="auto">
          <a:xfrm flipV="1">
            <a:off x="1405210" y="3282923"/>
            <a:ext cx="13512" cy="2080536"/>
          </a:xfrm>
          <a:prstGeom prst="straightConnector1">
            <a:avLst/>
          </a:prstGeom>
          <a:noFill/>
          <a:ln w="50800" cap="flat" cmpd="sng" algn="ctr">
            <a:solidFill>
              <a:schemeClr val="bg1"/>
            </a:solidFill>
            <a:prstDash val="solid"/>
            <a:round/>
            <a:headEnd type="none" w="lg" len="lg"/>
            <a:tailEnd type="arrow"/>
          </a:ln>
          <a:effectLst/>
        </p:spPr>
      </p:cxnSp>
      <p:sp>
        <p:nvSpPr>
          <p:cNvPr id="14" name="TextBox 13"/>
          <p:cNvSpPr txBox="1"/>
          <p:nvPr/>
        </p:nvSpPr>
        <p:spPr>
          <a:xfrm>
            <a:off x="4425848" y="2938176"/>
            <a:ext cx="1266323" cy="461665"/>
          </a:xfrm>
          <a:prstGeom prst="rect">
            <a:avLst/>
          </a:prstGeom>
          <a:noFill/>
        </p:spPr>
        <p:txBody>
          <a:bodyPr wrap="square">
            <a:spAutoFit/>
          </a:bodyPr>
          <a:lstStyle/>
          <a:p>
            <a:pPr eaLnBrk="0" hangingPunct="0">
              <a:defRPr/>
            </a:pPr>
            <a:r>
              <a:rPr lang="en-US" sz="2400" b="1" dirty="0" smtClean="0">
                <a:solidFill>
                  <a:srgbClr val="00FF00"/>
                </a:solidFill>
                <a:effectLst>
                  <a:outerShdw blurRad="38100" dist="38100" dir="2700000" algn="tl">
                    <a:srgbClr val="000000">
                      <a:alpha val="43137"/>
                    </a:srgbClr>
                  </a:outerShdw>
                </a:effectLst>
                <a:latin typeface="Arial" charset="0"/>
                <a:ea typeface="ＭＳ Ｐゴシック" charset="0"/>
                <a:cs typeface="ＭＳ Ｐゴシック" charset="0"/>
              </a:rPr>
              <a:t>systole</a:t>
            </a:r>
            <a:endParaRPr lang="en-US" sz="2400" b="1" dirty="0">
              <a:solidFill>
                <a:srgbClr val="00FF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5" name="TextBox 14"/>
          <p:cNvSpPr txBox="1"/>
          <p:nvPr/>
        </p:nvSpPr>
        <p:spPr>
          <a:xfrm>
            <a:off x="4425848" y="5211642"/>
            <a:ext cx="1654390" cy="461665"/>
          </a:xfrm>
          <a:prstGeom prst="rect">
            <a:avLst/>
          </a:prstGeom>
          <a:noFill/>
        </p:spPr>
        <p:txBody>
          <a:bodyPr wrap="square">
            <a:spAutoFit/>
          </a:bodyPr>
          <a:lstStyle/>
          <a:p>
            <a:pPr eaLnBrk="0" hangingPunct="0">
              <a:defRPr/>
            </a:pPr>
            <a:r>
              <a:rPr lang="en-US" sz="2400" b="1" dirty="0" smtClean="0">
                <a:solidFill>
                  <a:srgbClr val="FF6600"/>
                </a:solidFill>
                <a:effectLst>
                  <a:outerShdw blurRad="38100" dist="38100" dir="2700000" algn="tl">
                    <a:srgbClr val="000000">
                      <a:alpha val="43137"/>
                    </a:srgbClr>
                  </a:outerShdw>
                </a:effectLst>
                <a:latin typeface="Arial" charset="0"/>
                <a:ea typeface="ＭＳ Ｐゴシック" charset="0"/>
                <a:cs typeface="ＭＳ Ｐゴシック" charset="0"/>
              </a:rPr>
              <a:t>diastole</a:t>
            </a:r>
            <a:endParaRPr lang="en-US" sz="2400" b="1" dirty="0">
              <a:solidFill>
                <a:srgbClr val="FF66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cxnSp>
        <p:nvCxnSpPr>
          <p:cNvPr id="9" name="Straight Connector 8"/>
          <p:cNvCxnSpPr/>
          <p:nvPr/>
        </p:nvCxnSpPr>
        <p:spPr bwMode="auto">
          <a:xfrm>
            <a:off x="3151985" y="5475330"/>
            <a:ext cx="1189024" cy="0"/>
          </a:xfrm>
          <a:prstGeom prst="line">
            <a:avLst/>
          </a:prstGeom>
          <a:noFill/>
          <a:ln w="254000" cap="flat" cmpd="sng" algn="ctr">
            <a:solidFill>
              <a:srgbClr val="FF6600"/>
            </a:solidFill>
            <a:prstDash val="solid"/>
            <a:round/>
            <a:headEnd type="none" w="lg" len="lg"/>
            <a:tailEnd type="none" w="lg" len="med"/>
          </a:ln>
          <a:effectLst/>
        </p:spPr>
      </p:cxnSp>
      <p:cxnSp>
        <p:nvCxnSpPr>
          <p:cNvPr id="10" name="Straight Connector 9"/>
          <p:cNvCxnSpPr/>
          <p:nvPr/>
        </p:nvCxnSpPr>
        <p:spPr bwMode="auto">
          <a:xfrm>
            <a:off x="3142244" y="5479120"/>
            <a:ext cx="1189024" cy="0"/>
          </a:xfrm>
          <a:prstGeom prst="line">
            <a:avLst/>
          </a:prstGeom>
          <a:noFill/>
          <a:ln w="254000" cap="flat" cmpd="sng" algn="ctr">
            <a:solidFill>
              <a:srgbClr val="00FF00"/>
            </a:solidFill>
            <a:prstDash val="solid"/>
            <a:round/>
            <a:headEnd type="none" w="lg" len="lg"/>
            <a:tailEnd type="none" w="lg" len="med"/>
          </a:ln>
          <a:effectLst/>
        </p:spPr>
      </p:cxnSp>
      <p:cxnSp>
        <p:nvCxnSpPr>
          <p:cNvPr id="11" name="Straight Arrow Connector 10"/>
          <p:cNvCxnSpPr/>
          <p:nvPr/>
        </p:nvCxnSpPr>
        <p:spPr bwMode="auto">
          <a:xfrm flipV="1">
            <a:off x="3769747" y="3431533"/>
            <a:ext cx="15987" cy="1783317"/>
          </a:xfrm>
          <a:prstGeom prst="straightConnector1">
            <a:avLst/>
          </a:prstGeom>
          <a:noFill/>
          <a:ln w="50800" cap="flat" cmpd="sng" algn="ctr">
            <a:solidFill>
              <a:schemeClr val="bg1"/>
            </a:solidFill>
            <a:prstDash val="solid"/>
            <a:round/>
            <a:headEnd type="none" w="lg" len="lg"/>
            <a:tailEnd type="arrow"/>
          </a:ln>
          <a:effectLst/>
        </p:spPr>
      </p:cxnSp>
      <p:sp>
        <p:nvSpPr>
          <p:cNvPr id="16" name="TextBox 15"/>
          <p:cNvSpPr txBox="1"/>
          <p:nvPr/>
        </p:nvSpPr>
        <p:spPr>
          <a:xfrm>
            <a:off x="2543961" y="1722279"/>
            <a:ext cx="2536415" cy="1200328"/>
          </a:xfrm>
          <a:prstGeom prst="rect">
            <a:avLst/>
          </a:prstGeom>
          <a:noFill/>
        </p:spPr>
        <p:txBody>
          <a:bodyPr wrap="square">
            <a:spAutoFit/>
          </a:bodyPr>
          <a:lstStyle/>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Velocity</a:t>
            </a:r>
          </a:p>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(distance/time)</a:t>
            </a:r>
          </a:p>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e.g., TDI s’</a:t>
            </a:r>
            <a:endParaRPr 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8" name="Rectangle 2"/>
          <p:cNvSpPr>
            <a:spLocks noGrp="1" noChangeArrowheads="1"/>
          </p:cNvSpPr>
          <p:nvPr>
            <p:ph type="title"/>
          </p:nvPr>
        </p:nvSpPr>
        <p:spPr>
          <a:xfrm>
            <a:off x="0" y="116149"/>
            <a:ext cx="9144000" cy="1143000"/>
          </a:xfrm>
        </p:spPr>
        <p:txBody>
          <a:bodyPr/>
          <a:lstStyle/>
          <a:p>
            <a:pPr eaLnBrk="1" hangingPunct="1"/>
            <a:r>
              <a:rPr lang="en-US" sz="4800" dirty="0" smtClean="0"/>
              <a:t>Strain imaging</a:t>
            </a:r>
            <a:endParaRPr lang="en-US" sz="4800" dirty="0"/>
          </a:p>
        </p:txBody>
      </p:sp>
    </p:spTree>
    <p:extLst>
      <p:ext uri="{BB962C8B-B14F-4D97-AF65-F5344CB8AC3E}">
        <p14:creationId xmlns:p14="http://schemas.microsoft.com/office/powerpoint/2010/main" val="3811503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100"/>
                                        <p:tgtEl>
                                          <p:spTgt spid="11"/>
                                        </p:tgtEl>
                                      </p:cBhvr>
                                    </p:animEffect>
                                  </p:childTnLst>
                                </p:cTn>
                              </p:par>
                              <p:par>
                                <p:cTn id="8" presetID="42" presetClass="path" presetSubtype="0" accel="50000" decel="50000" fill="hold" nodeType="withEffect">
                                  <p:stCondLst>
                                    <p:cond delay="0"/>
                                  </p:stCondLst>
                                  <p:childTnLst>
                                    <p:animMotion origin="layout" path="M -8.26963E-7 1.77423E-6 L 0.00191 -0.33241 " pathEditMode="relative" rAng="0" ptsTypes="AA">
                                      <p:cBhvr>
                                        <p:cTn id="9" dur="1000" fill="hold"/>
                                        <p:tgtEl>
                                          <p:spTgt spid="10"/>
                                        </p:tgtEl>
                                        <p:attrNameLst>
                                          <p:attrName>ppt_x</p:attrName>
                                          <p:attrName>ppt_y</p:attrName>
                                        </p:attrNameLst>
                                      </p:cBhvr>
                                      <p:rCtr x="87" y="-166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116149"/>
            <a:ext cx="9144000" cy="1143000"/>
          </a:xfrm>
        </p:spPr>
        <p:txBody>
          <a:bodyPr/>
          <a:lstStyle/>
          <a:p>
            <a:pPr eaLnBrk="1" hangingPunct="1"/>
            <a:r>
              <a:rPr lang="en-US" sz="4800" dirty="0" smtClean="0"/>
              <a:t>Strain imaging</a:t>
            </a:r>
            <a:endParaRPr lang="en-US" sz="4800" dirty="0"/>
          </a:p>
        </p:txBody>
      </p:sp>
      <p:cxnSp>
        <p:nvCxnSpPr>
          <p:cNvPr id="3" name="Straight Connector 2"/>
          <p:cNvCxnSpPr/>
          <p:nvPr/>
        </p:nvCxnSpPr>
        <p:spPr bwMode="auto">
          <a:xfrm>
            <a:off x="783675" y="5471539"/>
            <a:ext cx="1189024" cy="0"/>
          </a:xfrm>
          <a:prstGeom prst="line">
            <a:avLst/>
          </a:prstGeom>
          <a:noFill/>
          <a:ln w="50800" cap="flat" cmpd="sng" algn="ctr">
            <a:solidFill>
              <a:srgbClr val="FF6600"/>
            </a:solidFill>
            <a:prstDash val="sysDash"/>
            <a:round/>
            <a:headEnd type="none" w="lg" len="lg"/>
            <a:tailEnd type="none" w="lg" len="med"/>
          </a:ln>
          <a:effectLst/>
        </p:spPr>
      </p:cxnSp>
      <p:sp>
        <p:nvSpPr>
          <p:cNvPr id="12" name="TextBox 11"/>
          <p:cNvSpPr txBox="1"/>
          <p:nvPr/>
        </p:nvSpPr>
        <p:spPr>
          <a:xfrm>
            <a:off x="243209" y="1718488"/>
            <a:ext cx="2283467" cy="1200328"/>
          </a:xfrm>
          <a:prstGeom prst="rect">
            <a:avLst/>
          </a:prstGeom>
          <a:noFill/>
        </p:spPr>
        <p:txBody>
          <a:bodyPr wrap="square">
            <a:spAutoFit/>
          </a:bodyPr>
          <a:lstStyle/>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Displacement</a:t>
            </a:r>
          </a:p>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(distance)</a:t>
            </a:r>
          </a:p>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e.g., TAPSE</a:t>
            </a:r>
            <a:endParaRPr 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cxnSp>
        <p:nvCxnSpPr>
          <p:cNvPr id="13" name="Straight Connector 12"/>
          <p:cNvCxnSpPr/>
          <p:nvPr/>
        </p:nvCxnSpPr>
        <p:spPr bwMode="auto">
          <a:xfrm>
            <a:off x="787446" y="3192144"/>
            <a:ext cx="1189024" cy="0"/>
          </a:xfrm>
          <a:prstGeom prst="line">
            <a:avLst/>
          </a:prstGeom>
          <a:noFill/>
          <a:ln w="50800" cap="flat" cmpd="sng" algn="ctr">
            <a:solidFill>
              <a:srgbClr val="00FF00"/>
            </a:solidFill>
            <a:prstDash val="solid"/>
            <a:round/>
            <a:headEnd type="none" w="lg" len="lg"/>
            <a:tailEnd type="none" w="lg" len="med"/>
          </a:ln>
          <a:effectLst/>
        </p:spPr>
      </p:cxnSp>
      <p:cxnSp>
        <p:nvCxnSpPr>
          <p:cNvPr id="5" name="Straight Arrow Connector 4"/>
          <p:cNvCxnSpPr/>
          <p:nvPr/>
        </p:nvCxnSpPr>
        <p:spPr bwMode="auto">
          <a:xfrm flipV="1">
            <a:off x="1405210" y="3282923"/>
            <a:ext cx="13512" cy="2080536"/>
          </a:xfrm>
          <a:prstGeom prst="straightConnector1">
            <a:avLst/>
          </a:prstGeom>
          <a:noFill/>
          <a:ln w="50800" cap="flat" cmpd="sng" algn="ctr">
            <a:solidFill>
              <a:schemeClr val="bg1"/>
            </a:solidFill>
            <a:prstDash val="solid"/>
            <a:round/>
            <a:headEnd type="none" w="lg" len="lg"/>
            <a:tailEnd type="arrow"/>
          </a:ln>
          <a:effectLst/>
        </p:spPr>
      </p:cxnSp>
      <p:sp>
        <p:nvSpPr>
          <p:cNvPr id="15" name="TextBox 14"/>
          <p:cNvSpPr txBox="1"/>
          <p:nvPr/>
        </p:nvSpPr>
        <p:spPr>
          <a:xfrm>
            <a:off x="7074878" y="4417790"/>
            <a:ext cx="1654390" cy="461665"/>
          </a:xfrm>
          <a:prstGeom prst="rect">
            <a:avLst/>
          </a:prstGeom>
          <a:noFill/>
        </p:spPr>
        <p:txBody>
          <a:bodyPr wrap="square">
            <a:spAutoFit/>
          </a:bodyPr>
          <a:lstStyle/>
          <a:p>
            <a:pPr eaLnBrk="0" hangingPunct="0">
              <a:defRPr/>
            </a:pPr>
            <a:r>
              <a:rPr lang="en-US" sz="2400" b="1" dirty="0" smtClean="0">
                <a:solidFill>
                  <a:srgbClr val="FF6600"/>
                </a:solidFill>
                <a:effectLst>
                  <a:outerShdw blurRad="38100" dist="38100" dir="2700000" algn="tl">
                    <a:srgbClr val="000000">
                      <a:alpha val="43137"/>
                    </a:srgbClr>
                  </a:outerShdw>
                </a:effectLst>
                <a:latin typeface="Arial" charset="0"/>
                <a:ea typeface="ＭＳ Ｐゴシック" charset="0"/>
                <a:cs typeface="ＭＳ Ｐゴシック" charset="0"/>
              </a:rPr>
              <a:t>diastole</a:t>
            </a:r>
            <a:endParaRPr lang="en-US" sz="2400" b="1" dirty="0">
              <a:solidFill>
                <a:srgbClr val="FF66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cxnSp>
        <p:nvCxnSpPr>
          <p:cNvPr id="9" name="Straight Connector 8"/>
          <p:cNvCxnSpPr/>
          <p:nvPr/>
        </p:nvCxnSpPr>
        <p:spPr bwMode="auto">
          <a:xfrm>
            <a:off x="3151985" y="5475330"/>
            <a:ext cx="1189024" cy="0"/>
          </a:xfrm>
          <a:prstGeom prst="line">
            <a:avLst/>
          </a:prstGeom>
          <a:noFill/>
          <a:ln w="254000" cap="flat" cmpd="sng" algn="ctr">
            <a:solidFill>
              <a:srgbClr val="FF6600"/>
            </a:solidFill>
            <a:prstDash val="solid"/>
            <a:round/>
            <a:headEnd type="none" w="lg" len="lg"/>
            <a:tailEnd type="none" w="lg" len="med"/>
          </a:ln>
          <a:effectLst/>
        </p:spPr>
      </p:cxnSp>
      <p:cxnSp>
        <p:nvCxnSpPr>
          <p:cNvPr id="10" name="Straight Connector 9"/>
          <p:cNvCxnSpPr/>
          <p:nvPr/>
        </p:nvCxnSpPr>
        <p:spPr bwMode="auto">
          <a:xfrm>
            <a:off x="3155756" y="3195935"/>
            <a:ext cx="1189024" cy="0"/>
          </a:xfrm>
          <a:prstGeom prst="line">
            <a:avLst/>
          </a:prstGeom>
          <a:noFill/>
          <a:ln w="254000" cap="flat" cmpd="sng" algn="ctr">
            <a:solidFill>
              <a:srgbClr val="00FF00"/>
            </a:solidFill>
            <a:prstDash val="solid"/>
            <a:round/>
            <a:headEnd type="none" w="lg" len="lg"/>
            <a:tailEnd type="none" w="lg" len="med"/>
          </a:ln>
          <a:effectLst/>
        </p:spPr>
      </p:cxnSp>
      <p:cxnSp>
        <p:nvCxnSpPr>
          <p:cNvPr id="11" name="Straight Arrow Connector 10"/>
          <p:cNvCxnSpPr/>
          <p:nvPr/>
        </p:nvCxnSpPr>
        <p:spPr bwMode="auto">
          <a:xfrm flipV="1">
            <a:off x="3769747" y="3431533"/>
            <a:ext cx="15987" cy="1783317"/>
          </a:xfrm>
          <a:prstGeom prst="straightConnector1">
            <a:avLst/>
          </a:prstGeom>
          <a:noFill/>
          <a:ln w="50800" cap="flat" cmpd="sng" algn="ctr">
            <a:solidFill>
              <a:schemeClr val="bg1"/>
            </a:solidFill>
            <a:prstDash val="solid"/>
            <a:round/>
            <a:headEnd type="none" w="lg" len="lg"/>
            <a:tailEnd type="arrow"/>
          </a:ln>
          <a:effectLst/>
        </p:spPr>
      </p:cxnSp>
      <p:sp>
        <p:nvSpPr>
          <p:cNvPr id="16" name="TextBox 15"/>
          <p:cNvSpPr txBox="1"/>
          <p:nvPr/>
        </p:nvSpPr>
        <p:spPr>
          <a:xfrm>
            <a:off x="2543961" y="1722279"/>
            <a:ext cx="2536415" cy="1200328"/>
          </a:xfrm>
          <a:prstGeom prst="rect">
            <a:avLst/>
          </a:prstGeom>
          <a:noFill/>
        </p:spPr>
        <p:txBody>
          <a:bodyPr wrap="square">
            <a:spAutoFit/>
          </a:bodyPr>
          <a:lstStyle/>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Velocity</a:t>
            </a:r>
          </a:p>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(distance/time)</a:t>
            </a:r>
          </a:p>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e.g., TDI s’</a:t>
            </a:r>
            <a:endParaRPr lang="en-US" sz="24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cxnSp>
        <p:nvCxnSpPr>
          <p:cNvPr id="17" name="Straight Connector 16"/>
          <p:cNvCxnSpPr/>
          <p:nvPr/>
        </p:nvCxnSpPr>
        <p:spPr bwMode="auto">
          <a:xfrm>
            <a:off x="5533805" y="5479121"/>
            <a:ext cx="1189024" cy="0"/>
          </a:xfrm>
          <a:prstGeom prst="line">
            <a:avLst/>
          </a:prstGeom>
          <a:noFill/>
          <a:ln w="254000" cap="flat" cmpd="sng" algn="ctr">
            <a:solidFill>
              <a:srgbClr val="FF6600"/>
            </a:solidFill>
            <a:prstDash val="solid"/>
            <a:round/>
            <a:headEnd type="none" w="lg" len="lg"/>
            <a:tailEnd type="none" w="lg" len="med"/>
          </a:ln>
          <a:effectLst/>
        </p:spPr>
      </p:cxnSp>
      <p:cxnSp>
        <p:nvCxnSpPr>
          <p:cNvPr id="18" name="Straight Connector 17"/>
          <p:cNvCxnSpPr/>
          <p:nvPr/>
        </p:nvCxnSpPr>
        <p:spPr bwMode="auto">
          <a:xfrm>
            <a:off x="5537576" y="4187630"/>
            <a:ext cx="1189024" cy="0"/>
          </a:xfrm>
          <a:prstGeom prst="line">
            <a:avLst/>
          </a:prstGeom>
          <a:noFill/>
          <a:ln w="254000" cap="flat" cmpd="sng" algn="ctr">
            <a:solidFill>
              <a:srgbClr val="FF6600"/>
            </a:solidFill>
            <a:prstDash val="solid"/>
            <a:round/>
            <a:headEnd type="none" w="lg" len="lg"/>
            <a:tailEnd type="none" w="lg" len="med"/>
          </a:ln>
          <a:effectLst/>
        </p:spPr>
      </p:cxnSp>
      <p:cxnSp>
        <p:nvCxnSpPr>
          <p:cNvPr id="19" name="Straight Arrow Connector 18"/>
          <p:cNvCxnSpPr/>
          <p:nvPr/>
        </p:nvCxnSpPr>
        <p:spPr bwMode="auto">
          <a:xfrm flipV="1">
            <a:off x="6138055" y="5645170"/>
            <a:ext cx="574" cy="600231"/>
          </a:xfrm>
          <a:prstGeom prst="straightConnector1">
            <a:avLst/>
          </a:prstGeom>
          <a:noFill/>
          <a:ln w="50800" cap="flat" cmpd="sng" algn="ctr">
            <a:solidFill>
              <a:schemeClr val="bg1"/>
            </a:solidFill>
            <a:prstDash val="solid"/>
            <a:round/>
            <a:headEnd type="none" w="lg" len="lg"/>
            <a:tailEnd type="arrow"/>
          </a:ln>
          <a:effectLst/>
        </p:spPr>
      </p:cxnSp>
      <p:cxnSp>
        <p:nvCxnSpPr>
          <p:cNvPr id="20" name="Straight Arrow Connector 19"/>
          <p:cNvCxnSpPr/>
          <p:nvPr/>
        </p:nvCxnSpPr>
        <p:spPr bwMode="auto">
          <a:xfrm flipH="1" flipV="1">
            <a:off x="6138055" y="3027124"/>
            <a:ext cx="574" cy="642237"/>
          </a:xfrm>
          <a:prstGeom prst="straightConnector1">
            <a:avLst/>
          </a:prstGeom>
          <a:noFill/>
          <a:ln w="50800" cap="flat" cmpd="sng" algn="ctr">
            <a:solidFill>
              <a:schemeClr val="bg1"/>
            </a:solidFill>
            <a:prstDash val="solid"/>
            <a:round/>
            <a:headEnd type="arrow" w="med" len="med"/>
            <a:tailEnd type="none"/>
          </a:ln>
          <a:effectLst/>
        </p:spPr>
      </p:cxnSp>
      <p:sp>
        <p:nvSpPr>
          <p:cNvPr id="21" name="TextBox 20"/>
          <p:cNvSpPr txBox="1"/>
          <p:nvPr/>
        </p:nvSpPr>
        <p:spPr>
          <a:xfrm>
            <a:off x="4898758" y="1712560"/>
            <a:ext cx="2536415" cy="1200328"/>
          </a:xfrm>
          <a:prstGeom prst="rect">
            <a:avLst/>
          </a:prstGeom>
          <a:noFill/>
        </p:spPr>
        <p:txBody>
          <a:bodyPr wrap="square">
            <a:spAutoFit/>
          </a:bodyPr>
          <a:lstStyle/>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Strain</a:t>
            </a:r>
          </a:p>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en-US" sz="2400" b="1" dirty="0" err="1"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Δ</a:t>
            </a: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length)</a:t>
            </a:r>
          </a:p>
          <a:p>
            <a:pPr algn="ctr" eaLnBrk="0" hangingPunct="0">
              <a:defRPr/>
            </a:pPr>
            <a:r>
              <a:rPr lang="en-US" sz="24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e.g., RVFWS</a:t>
            </a:r>
            <a:endParaRPr lang="en-US" sz="2000"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2" name="TextBox 21"/>
          <p:cNvSpPr txBox="1"/>
          <p:nvPr/>
        </p:nvSpPr>
        <p:spPr>
          <a:xfrm>
            <a:off x="7086162" y="4411420"/>
            <a:ext cx="1654390" cy="461665"/>
          </a:xfrm>
          <a:prstGeom prst="rect">
            <a:avLst/>
          </a:prstGeom>
          <a:noFill/>
        </p:spPr>
        <p:txBody>
          <a:bodyPr wrap="square">
            <a:spAutoFit/>
          </a:bodyPr>
          <a:lstStyle/>
          <a:p>
            <a:pPr eaLnBrk="0" hangingPunct="0">
              <a:defRPr/>
            </a:pPr>
            <a:r>
              <a:rPr lang="en-US" sz="2400" b="1" dirty="0" smtClean="0">
                <a:solidFill>
                  <a:srgbClr val="00FF00"/>
                </a:solidFill>
                <a:effectLst>
                  <a:outerShdw blurRad="38100" dist="38100" dir="2700000" algn="tl">
                    <a:srgbClr val="000000">
                      <a:alpha val="43137"/>
                    </a:srgbClr>
                  </a:outerShdw>
                </a:effectLst>
                <a:latin typeface="Arial" charset="0"/>
                <a:ea typeface="ＭＳ Ｐゴシック" charset="0"/>
                <a:cs typeface="ＭＳ Ｐゴシック" charset="0"/>
              </a:rPr>
              <a:t>systole</a:t>
            </a:r>
            <a:endParaRPr lang="en-US" sz="2400" b="1" dirty="0">
              <a:solidFill>
                <a:srgbClr val="00FF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cxnSp>
        <p:nvCxnSpPr>
          <p:cNvPr id="23" name="Straight Connector 22"/>
          <p:cNvCxnSpPr/>
          <p:nvPr/>
        </p:nvCxnSpPr>
        <p:spPr bwMode="auto">
          <a:xfrm>
            <a:off x="5545087" y="4661257"/>
            <a:ext cx="1189024" cy="0"/>
          </a:xfrm>
          <a:prstGeom prst="line">
            <a:avLst/>
          </a:prstGeom>
          <a:noFill/>
          <a:ln w="254000" cap="flat" cmpd="sng" algn="ctr">
            <a:solidFill>
              <a:srgbClr val="00FF00"/>
            </a:solidFill>
            <a:prstDash val="solid"/>
            <a:round/>
            <a:headEnd type="none" w="lg" len="lg"/>
            <a:tailEnd type="none" w="lg" len="med"/>
          </a:ln>
          <a:effectLst/>
        </p:spPr>
      </p:cxnSp>
      <p:cxnSp>
        <p:nvCxnSpPr>
          <p:cNvPr id="24" name="Straight Connector 23"/>
          <p:cNvCxnSpPr/>
          <p:nvPr/>
        </p:nvCxnSpPr>
        <p:spPr bwMode="auto">
          <a:xfrm>
            <a:off x="5548858" y="3846078"/>
            <a:ext cx="1189024" cy="0"/>
          </a:xfrm>
          <a:prstGeom prst="line">
            <a:avLst/>
          </a:prstGeom>
          <a:noFill/>
          <a:ln w="254000" cap="flat" cmpd="sng" algn="ctr">
            <a:solidFill>
              <a:srgbClr val="00FF00"/>
            </a:solidFill>
            <a:prstDash val="solid"/>
            <a:round/>
            <a:headEnd type="none" w="lg" len="lg"/>
            <a:tailEnd type="none" w="lg" len="med"/>
          </a:ln>
          <a:effectLst/>
        </p:spPr>
      </p:cxnSp>
      <p:cxnSp>
        <p:nvCxnSpPr>
          <p:cNvPr id="26" name="Straight Arrow Connector 25"/>
          <p:cNvCxnSpPr/>
          <p:nvPr/>
        </p:nvCxnSpPr>
        <p:spPr bwMode="auto">
          <a:xfrm flipV="1">
            <a:off x="6149337" y="4833677"/>
            <a:ext cx="0" cy="1405354"/>
          </a:xfrm>
          <a:prstGeom prst="straightConnector1">
            <a:avLst/>
          </a:prstGeom>
          <a:noFill/>
          <a:ln w="50800" cap="flat" cmpd="sng" algn="ctr">
            <a:solidFill>
              <a:schemeClr val="bg1"/>
            </a:solidFill>
            <a:prstDash val="solid"/>
            <a:round/>
            <a:headEnd type="none" w="lg" len="lg"/>
            <a:tailEnd type="arrow"/>
          </a:ln>
          <a:effectLst/>
        </p:spPr>
      </p:cxnSp>
    </p:spTree>
    <p:extLst>
      <p:ext uri="{BB962C8B-B14F-4D97-AF65-F5344CB8AC3E}">
        <p14:creationId xmlns:p14="http://schemas.microsoft.com/office/powerpoint/2010/main" val="1906867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652E-6 1.77423E-6 L 0.00192 -0.11705 " pathEditMode="relative" rAng="0" ptsTypes="AA">
                                      <p:cBhvr>
                                        <p:cTn id="6" dur="800" fill="hold"/>
                                        <p:tgtEl>
                                          <p:spTgt spid="17"/>
                                        </p:tgtEl>
                                        <p:attrNameLst>
                                          <p:attrName>ppt_x</p:attrName>
                                          <p:attrName>ppt_y</p:attrName>
                                        </p:attrNameLst>
                                      </p:cBhvr>
                                      <p:rCtr x="87" y="-5852"/>
                                    </p:animMotion>
                                  </p:childTnLst>
                                </p:cTn>
                              </p:par>
                              <p:par>
                                <p:cTn id="7" presetID="42" presetClass="path" presetSubtype="0" accel="50000" decel="50000" fill="hold" nodeType="withEffect">
                                  <p:stCondLst>
                                    <p:cond delay="0"/>
                                  </p:stCondLst>
                                  <p:childTnLst>
                                    <p:animMotion origin="layout" path="M -2.05003E-6 5.36664E-7 L -2.05003E-6 -0.05529 " pathEditMode="relative" rAng="0" ptsTypes="AA">
                                      <p:cBhvr>
                                        <p:cTn id="8" dur="800" fill="hold"/>
                                        <p:tgtEl>
                                          <p:spTgt spid="18"/>
                                        </p:tgtEl>
                                        <p:attrNameLst>
                                          <p:attrName>ppt_x</p:attrName>
                                          <p:attrName>ppt_y</p:attrName>
                                        </p:attrNameLst>
                                      </p:cBhvr>
                                      <p:rCtr x="0" y="-2776"/>
                                    </p:animMotion>
                                  </p:childTnLst>
                                </p:cTn>
                              </p:par>
                            </p:childTnLst>
                          </p:cTn>
                        </p:par>
                        <p:par>
                          <p:cTn id="9" fill="hold">
                            <p:stCondLst>
                              <p:cond delay="800"/>
                            </p:stCondLst>
                            <p:childTnLst>
                              <p:par>
                                <p:cTn id="10" presetID="1" presetClass="entr" presetSubtype="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 presetClass="exit" presetSubtype="0" fill="hold" nodeType="withEffect">
                                  <p:stCondLst>
                                    <p:cond delay="0"/>
                                  </p:stCondLst>
                                  <p:childTnLst>
                                    <p:set>
                                      <p:cBhvr>
                                        <p:cTn id="15" dur="1" fill="hold">
                                          <p:stCondLst>
                                            <p:cond delay="0"/>
                                          </p:stCondLst>
                                        </p:cTn>
                                        <p:tgtEl>
                                          <p:spTgt spid="18"/>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7"/>
                                        </p:tgtEl>
                                        <p:attrNameLst>
                                          <p:attrName>style.visibility</p:attrName>
                                        </p:attrNameLst>
                                      </p:cBhvr>
                                      <p:to>
                                        <p:strVal val="hidden"/>
                                      </p:to>
                                    </p:set>
                                  </p:childTnLst>
                                </p:cTn>
                              </p:par>
                            </p:childTnLst>
                          </p:cTn>
                        </p:par>
                        <p:par>
                          <p:cTn id="18" fill="hold">
                            <p:stCondLst>
                              <p:cond delay="800"/>
                            </p:stCondLst>
                            <p:childTnLst>
                              <p:par>
                                <p:cTn id="19" presetID="1"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xit"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par>
                          <p:cTn id="23" fill="hold">
                            <p:stCondLst>
                              <p:cond delay="800"/>
                            </p:stCondLst>
                            <p:childTnLst>
                              <p:par>
                                <p:cTn id="24" presetID="1"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499612" cy="3401568"/>
          </a:xfrm>
          <a:prstGeom prst="rect">
            <a:avLst/>
          </a:prstGeom>
        </p:spPr>
      </p:pic>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4661811" y="0"/>
            <a:ext cx="4482189" cy="339702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56432"/>
            <a:ext cx="4499612" cy="3401568"/>
          </a:xfrm>
          <a:prstGeom prst="rect">
            <a:avLst/>
          </a:prstGeom>
        </p:spPr>
      </p:pic>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4645102" y="3456972"/>
            <a:ext cx="4498898" cy="3401028"/>
          </a:xfrm>
          <a:prstGeom prst="rect">
            <a:avLst/>
          </a:prstGeom>
        </p:spPr>
      </p:pic>
      <p:sp>
        <p:nvSpPr>
          <p:cNvPr id="7" name="TextBox 6"/>
          <p:cNvSpPr txBox="1"/>
          <p:nvPr/>
        </p:nvSpPr>
        <p:spPr>
          <a:xfrm>
            <a:off x="1700013" y="530254"/>
            <a:ext cx="2877849" cy="584776"/>
          </a:xfrm>
          <a:prstGeom prst="rect">
            <a:avLst/>
          </a:prstGeom>
          <a:noFill/>
        </p:spPr>
        <p:txBody>
          <a:bodyPr wrap="square" rtlCol="0">
            <a:spAutoFit/>
          </a:bodyPr>
          <a:lstStyle/>
          <a:p>
            <a:pPr algn="ctr" fontAlgn="auto">
              <a:spcBef>
                <a:spcPts val="0"/>
              </a:spcBef>
              <a:spcAft>
                <a:spcPts val="0"/>
              </a:spcAft>
            </a:pPr>
            <a:r>
              <a:rPr lang="en-US" sz="1600" b="1" dirty="0" smtClean="0">
                <a:solidFill>
                  <a:srgbClr val="66FF33"/>
                </a:solidFill>
                <a:latin typeface="Arial"/>
                <a:ea typeface="ＭＳ Ｐゴシック"/>
                <a:cs typeface="Arial"/>
              </a:rPr>
              <a:t>LV global </a:t>
            </a:r>
          </a:p>
          <a:p>
            <a:pPr algn="ctr" fontAlgn="auto">
              <a:spcBef>
                <a:spcPts val="0"/>
              </a:spcBef>
              <a:spcAft>
                <a:spcPts val="0"/>
              </a:spcAft>
            </a:pPr>
            <a:r>
              <a:rPr lang="en-US" sz="1600" b="1" dirty="0" smtClean="0">
                <a:solidFill>
                  <a:srgbClr val="66FF33"/>
                </a:solidFill>
                <a:latin typeface="Arial"/>
                <a:ea typeface="ＭＳ Ｐゴシック"/>
                <a:cs typeface="Arial"/>
              </a:rPr>
              <a:t>longitudinal strain</a:t>
            </a:r>
            <a:endParaRPr lang="en-US" sz="1600" b="1" dirty="0">
              <a:solidFill>
                <a:srgbClr val="66FF33"/>
              </a:solidFill>
              <a:latin typeface="Arial"/>
              <a:ea typeface="ＭＳ Ｐゴシック"/>
              <a:cs typeface="Arial"/>
            </a:endParaRPr>
          </a:p>
        </p:txBody>
      </p:sp>
      <p:sp>
        <p:nvSpPr>
          <p:cNvPr id="8" name="TextBox 7"/>
          <p:cNvSpPr txBox="1"/>
          <p:nvPr/>
        </p:nvSpPr>
        <p:spPr>
          <a:xfrm>
            <a:off x="6245885" y="530254"/>
            <a:ext cx="2877849" cy="584776"/>
          </a:xfrm>
          <a:prstGeom prst="rect">
            <a:avLst/>
          </a:prstGeom>
          <a:noFill/>
        </p:spPr>
        <p:txBody>
          <a:bodyPr wrap="square" rtlCol="0">
            <a:spAutoFit/>
          </a:bodyPr>
          <a:lstStyle/>
          <a:p>
            <a:pPr algn="ctr" fontAlgn="auto">
              <a:spcBef>
                <a:spcPts val="0"/>
              </a:spcBef>
              <a:spcAft>
                <a:spcPts val="0"/>
              </a:spcAft>
            </a:pPr>
            <a:r>
              <a:rPr lang="en-US" sz="1600" b="1" dirty="0" smtClean="0">
                <a:solidFill>
                  <a:srgbClr val="66FF33"/>
                </a:solidFill>
                <a:latin typeface="Arial"/>
                <a:ea typeface="ＭＳ Ｐゴシック"/>
                <a:cs typeface="Arial"/>
              </a:rPr>
              <a:t>RV free wall </a:t>
            </a:r>
          </a:p>
          <a:p>
            <a:pPr algn="ctr" fontAlgn="auto">
              <a:spcBef>
                <a:spcPts val="0"/>
              </a:spcBef>
              <a:spcAft>
                <a:spcPts val="0"/>
              </a:spcAft>
            </a:pPr>
            <a:r>
              <a:rPr lang="en-US" sz="1600" b="1" dirty="0" smtClean="0">
                <a:solidFill>
                  <a:srgbClr val="66FF33"/>
                </a:solidFill>
                <a:latin typeface="Arial"/>
                <a:ea typeface="ＭＳ Ｐゴシック"/>
                <a:cs typeface="Arial"/>
              </a:rPr>
              <a:t>longitudinal strain</a:t>
            </a:r>
            <a:endParaRPr lang="en-US" sz="1600" b="1" dirty="0">
              <a:solidFill>
                <a:srgbClr val="66FF33"/>
              </a:solidFill>
              <a:latin typeface="Arial"/>
              <a:ea typeface="ＭＳ Ｐゴシック"/>
              <a:cs typeface="Arial"/>
            </a:endParaRPr>
          </a:p>
        </p:txBody>
      </p:sp>
      <p:sp>
        <p:nvSpPr>
          <p:cNvPr id="9" name="TextBox 8"/>
          <p:cNvSpPr txBox="1"/>
          <p:nvPr/>
        </p:nvSpPr>
        <p:spPr>
          <a:xfrm>
            <a:off x="1507089" y="5521231"/>
            <a:ext cx="2877849" cy="584776"/>
          </a:xfrm>
          <a:prstGeom prst="rect">
            <a:avLst/>
          </a:prstGeom>
          <a:noFill/>
        </p:spPr>
        <p:txBody>
          <a:bodyPr wrap="square" rtlCol="0">
            <a:spAutoFit/>
          </a:bodyPr>
          <a:lstStyle/>
          <a:p>
            <a:pPr algn="ctr" fontAlgn="auto">
              <a:spcBef>
                <a:spcPts val="0"/>
              </a:spcBef>
              <a:spcAft>
                <a:spcPts val="0"/>
              </a:spcAft>
            </a:pPr>
            <a:r>
              <a:rPr lang="en-US" sz="1600" b="1" dirty="0" smtClean="0">
                <a:solidFill>
                  <a:srgbClr val="66FF33"/>
                </a:solidFill>
                <a:latin typeface="Arial"/>
                <a:ea typeface="ＭＳ Ｐゴシック"/>
                <a:cs typeface="Arial"/>
              </a:rPr>
              <a:t>LV global </a:t>
            </a:r>
          </a:p>
          <a:p>
            <a:pPr algn="ctr" fontAlgn="auto">
              <a:spcBef>
                <a:spcPts val="0"/>
              </a:spcBef>
              <a:spcAft>
                <a:spcPts val="0"/>
              </a:spcAft>
            </a:pPr>
            <a:r>
              <a:rPr lang="en-US" sz="1600" b="1" dirty="0" smtClean="0">
                <a:solidFill>
                  <a:srgbClr val="66FF33"/>
                </a:solidFill>
                <a:latin typeface="Arial"/>
                <a:ea typeface="ＭＳ Ｐゴシック"/>
                <a:cs typeface="Arial"/>
              </a:rPr>
              <a:t>radial strain</a:t>
            </a:r>
            <a:endParaRPr lang="en-US" sz="1600" b="1" dirty="0">
              <a:solidFill>
                <a:srgbClr val="66FF33"/>
              </a:solidFill>
              <a:latin typeface="Arial"/>
              <a:ea typeface="ＭＳ Ｐゴシック"/>
              <a:cs typeface="Arial"/>
            </a:endParaRPr>
          </a:p>
        </p:txBody>
      </p:sp>
      <p:sp>
        <p:nvSpPr>
          <p:cNvPr id="10" name="TextBox 9"/>
          <p:cNvSpPr txBox="1"/>
          <p:nvPr/>
        </p:nvSpPr>
        <p:spPr>
          <a:xfrm>
            <a:off x="6165500" y="4178655"/>
            <a:ext cx="2877849" cy="584776"/>
          </a:xfrm>
          <a:prstGeom prst="rect">
            <a:avLst/>
          </a:prstGeom>
          <a:noFill/>
        </p:spPr>
        <p:txBody>
          <a:bodyPr wrap="square" rtlCol="0">
            <a:spAutoFit/>
          </a:bodyPr>
          <a:lstStyle/>
          <a:p>
            <a:pPr algn="ctr" fontAlgn="auto">
              <a:spcBef>
                <a:spcPts val="0"/>
              </a:spcBef>
              <a:spcAft>
                <a:spcPts val="0"/>
              </a:spcAft>
            </a:pPr>
            <a:r>
              <a:rPr lang="en-US" sz="1600" b="1" dirty="0" smtClean="0">
                <a:solidFill>
                  <a:srgbClr val="66FF33"/>
                </a:solidFill>
                <a:latin typeface="Arial"/>
                <a:ea typeface="ＭＳ Ｐゴシック"/>
                <a:cs typeface="Arial"/>
              </a:rPr>
              <a:t>LV global </a:t>
            </a:r>
          </a:p>
          <a:p>
            <a:pPr algn="ctr" fontAlgn="auto">
              <a:spcBef>
                <a:spcPts val="0"/>
              </a:spcBef>
              <a:spcAft>
                <a:spcPts val="0"/>
              </a:spcAft>
            </a:pPr>
            <a:r>
              <a:rPr lang="en-US" sz="1600" b="1" dirty="0" smtClean="0">
                <a:solidFill>
                  <a:srgbClr val="66FF33"/>
                </a:solidFill>
                <a:latin typeface="Arial"/>
                <a:ea typeface="ＭＳ Ｐゴシック"/>
                <a:cs typeface="Arial"/>
              </a:rPr>
              <a:t>circumferential strain</a:t>
            </a:r>
            <a:endParaRPr lang="en-US" sz="1600" b="1" dirty="0">
              <a:solidFill>
                <a:srgbClr val="66FF33"/>
              </a:solidFill>
              <a:latin typeface="Arial"/>
              <a:ea typeface="ＭＳ Ｐゴシック"/>
              <a:cs typeface="Arial"/>
            </a:endParaRPr>
          </a:p>
        </p:txBody>
      </p:sp>
    </p:spTree>
    <p:extLst>
      <p:ext uri="{BB962C8B-B14F-4D97-AF65-F5344CB8AC3E}">
        <p14:creationId xmlns:p14="http://schemas.microsoft.com/office/powerpoint/2010/main" val="107689390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2DS66_12071946_COBBS_04_02_2010_4CH_SL.JPG"/>
          <p:cNvPicPr>
            <a:picLocks noChangeAspect="1"/>
          </p:cNvPicPr>
          <p:nvPr/>
        </p:nvPicPr>
        <p:blipFill>
          <a:blip r:embed="rId5" cstate="print"/>
          <a:stretch>
            <a:fillRect/>
          </a:stretch>
        </p:blipFill>
        <p:spPr>
          <a:xfrm>
            <a:off x="685800" y="400050"/>
            <a:ext cx="7848600" cy="5695950"/>
          </a:xfrm>
          <a:prstGeom prst="rect">
            <a:avLst/>
          </a:prstGeom>
          <a:solidFill>
            <a:schemeClr val="bg1"/>
          </a:solidFill>
        </p:spPr>
      </p:pic>
      <p:sp>
        <p:nvSpPr>
          <p:cNvPr id="16" name="Rectangle 15"/>
          <p:cNvSpPr/>
          <p:nvPr/>
        </p:nvSpPr>
        <p:spPr bwMode="auto">
          <a:xfrm>
            <a:off x="6019800" y="533400"/>
            <a:ext cx="609600" cy="228600"/>
          </a:xfrm>
          <a:prstGeom prst="rect">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b="1" smtClean="0">
              <a:solidFill>
                <a:srgbClr val="FFFFFF"/>
              </a:solidFill>
              <a:effectLst>
                <a:outerShdw blurRad="38100" dist="38100" dir="2700000" algn="tl">
                  <a:srgbClr val="000000">
                    <a:alpha val="43137"/>
                  </a:srgbClr>
                </a:outerShdw>
              </a:effectLst>
              <a:latin typeface="Arial" charset="0"/>
              <a:ea typeface="+mn-ea"/>
            </a:endParaRPr>
          </a:p>
        </p:txBody>
      </p:sp>
      <p:pic>
        <p:nvPicPr>
          <p:cNvPr id="3" name="2DS66_12071946_COBBS_04_02_2010_4CH_SL.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685800" y="400469"/>
            <a:ext cx="2667000" cy="2847556"/>
          </a:xfrm>
        </p:spPr>
      </p:pic>
    </p:spTree>
    <p:extLst>
      <p:ext uri="{BB962C8B-B14F-4D97-AF65-F5344CB8AC3E}">
        <p14:creationId xmlns:p14="http://schemas.microsoft.com/office/powerpoint/2010/main" val="3616561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2DS66_05251948_Jones_23_06_2010_4CH_SL.JPG"/>
          <p:cNvPicPr>
            <a:picLocks noChangeAspect="1"/>
          </p:cNvPicPr>
          <p:nvPr/>
        </p:nvPicPr>
        <p:blipFill>
          <a:blip r:embed="rId5" cstate="print"/>
          <a:stretch>
            <a:fillRect/>
          </a:stretch>
        </p:blipFill>
        <p:spPr>
          <a:xfrm>
            <a:off x="533400" y="381000"/>
            <a:ext cx="7848600" cy="5695950"/>
          </a:xfrm>
          <a:prstGeom prst="rect">
            <a:avLst/>
          </a:prstGeom>
        </p:spPr>
      </p:pic>
      <p:sp>
        <p:nvSpPr>
          <p:cNvPr id="7" name="Rectangle 6"/>
          <p:cNvSpPr/>
          <p:nvPr/>
        </p:nvSpPr>
        <p:spPr bwMode="auto">
          <a:xfrm>
            <a:off x="5867400" y="457200"/>
            <a:ext cx="609600" cy="228600"/>
          </a:xfrm>
          <a:prstGeom prst="rect">
            <a:avLst/>
          </a:prstGeom>
          <a:solidFill>
            <a:schemeClr val="bg1"/>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000" b="1" smtClean="0">
              <a:solidFill>
                <a:srgbClr val="FFFFFF"/>
              </a:solidFill>
              <a:effectLst>
                <a:outerShdw blurRad="38100" dist="38100" dir="2700000" algn="tl">
                  <a:srgbClr val="000000">
                    <a:alpha val="43137"/>
                  </a:srgbClr>
                </a:outerShdw>
              </a:effectLst>
              <a:latin typeface="Arial" charset="0"/>
              <a:ea typeface="+mn-ea"/>
            </a:endParaRPr>
          </a:p>
        </p:txBody>
      </p:sp>
      <p:pic>
        <p:nvPicPr>
          <p:cNvPr id="3" name="2DS66_05251948_Jones_23_06_2010_4CH_SL.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33400" y="381000"/>
            <a:ext cx="2590800" cy="2766197"/>
          </a:xfrm>
        </p:spPr>
      </p:pic>
    </p:spTree>
    <p:extLst>
      <p:ext uri="{BB962C8B-B14F-4D97-AF65-F5344CB8AC3E}">
        <p14:creationId xmlns:p14="http://schemas.microsoft.com/office/powerpoint/2010/main" val="25693338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V-baseline-ph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49518" y="2227992"/>
            <a:ext cx="4115587" cy="2795493"/>
          </a:xfrm>
          <a:prstGeom prst="rect">
            <a:avLst/>
          </a:prstGeom>
        </p:spPr>
      </p:pic>
      <p:pic>
        <p:nvPicPr>
          <p:cNvPr id="3" name="RV-peak-ph1.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754880" y="2135094"/>
            <a:ext cx="4389120" cy="2981289"/>
          </a:xfrm>
          <a:prstGeom prst="rect">
            <a:avLst/>
          </a:prstGeom>
        </p:spPr>
      </p:pic>
      <p:sp>
        <p:nvSpPr>
          <p:cNvPr id="4" name="TextBox 3"/>
          <p:cNvSpPr txBox="1"/>
          <p:nvPr/>
        </p:nvSpPr>
        <p:spPr>
          <a:xfrm>
            <a:off x="0" y="443512"/>
            <a:ext cx="9144000" cy="954107"/>
          </a:xfrm>
          <a:prstGeom prst="rect">
            <a:avLst/>
          </a:prstGeom>
          <a:noFill/>
        </p:spPr>
        <p:txBody>
          <a:bodyPr wrap="square" rtlCol="0">
            <a:spAutoFit/>
          </a:bodyPr>
          <a:lstStyle/>
          <a:p>
            <a:pPr algn="ctr" fontAlgn="auto">
              <a:spcBef>
                <a:spcPts val="0"/>
              </a:spcBef>
              <a:spcAft>
                <a:spcPts val="0"/>
              </a:spcAft>
            </a:pPr>
            <a:r>
              <a:rPr lang="en-US" sz="2800" b="1" dirty="0" smtClean="0">
                <a:solidFill>
                  <a:srgbClr val="66FF33"/>
                </a:solidFill>
                <a:latin typeface="Arial"/>
                <a:ea typeface="ＭＳ Ｐゴシック"/>
                <a:cs typeface="Arial"/>
              </a:rPr>
              <a:t>Bicycle stress echocardiography in a </a:t>
            </a:r>
          </a:p>
          <a:p>
            <a:pPr algn="ctr" fontAlgn="auto">
              <a:spcBef>
                <a:spcPts val="0"/>
              </a:spcBef>
              <a:spcAft>
                <a:spcPts val="0"/>
              </a:spcAft>
            </a:pPr>
            <a:r>
              <a:rPr lang="en-US" sz="2800" b="1" dirty="0" smtClean="0">
                <a:solidFill>
                  <a:srgbClr val="66FF33"/>
                </a:solidFill>
                <a:latin typeface="Arial"/>
                <a:ea typeface="ＭＳ Ｐゴシック"/>
                <a:cs typeface="Arial"/>
              </a:rPr>
              <a:t>68-year-old woman with pulmonary hypertension</a:t>
            </a:r>
            <a:endParaRPr lang="en-US" sz="2800" b="1" dirty="0">
              <a:solidFill>
                <a:srgbClr val="66FF33"/>
              </a:solidFill>
              <a:latin typeface="Arial"/>
              <a:ea typeface="ＭＳ Ｐゴシック"/>
              <a:cs typeface="Arial"/>
            </a:endParaRPr>
          </a:p>
        </p:txBody>
      </p:sp>
      <p:sp>
        <p:nvSpPr>
          <p:cNvPr id="5" name="TextBox 4"/>
          <p:cNvSpPr txBox="1"/>
          <p:nvPr/>
        </p:nvSpPr>
        <p:spPr>
          <a:xfrm>
            <a:off x="0" y="5322047"/>
            <a:ext cx="4482353" cy="584776"/>
          </a:xfrm>
          <a:prstGeom prst="rect">
            <a:avLst/>
          </a:prstGeom>
          <a:noFill/>
        </p:spPr>
        <p:txBody>
          <a:bodyPr wrap="square" rtlCol="0">
            <a:spAutoFit/>
          </a:bodyPr>
          <a:lstStyle/>
          <a:p>
            <a:pPr algn="ctr" fontAlgn="auto">
              <a:spcBef>
                <a:spcPts val="0"/>
              </a:spcBef>
              <a:spcAft>
                <a:spcPts val="0"/>
              </a:spcAft>
            </a:pPr>
            <a:r>
              <a:rPr lang="en-US" sz="3200" b="1" dirty="0" smtClean="0">
                <a:solidFill>
                  <a:srgbClr val="66FF33"/>
                </a:solidFill>
                <a:latin typeface="Arial"/>
                <a:ea typeface="ＭＳ Ｐゴシック"/>
                <a:cs typeface="Arial"/>
              </a:rPr>
              <a:t>Baseline (rest)</a:t>
            </a:r>
            <a:endParaRPr lang="en-US" sz="3200" b="1" dirty="0">
              <a:solidFill>
                <a:srgbClr val="66FF33"/>
              </a:solidFill>
              <a:latin typeface="Arial"/>
              <a:ea typeface="ＭＳ Ｐゴシック"/>
              <a:cs typeface="Arial"/>
            </a:endParaRPr>
          </a:p>
        </p:txBody>
      </p:sp>
      <p:sp>
        <p:nvSpPr>
          <p:cNvPr id="6" name="TextBox 5"/>
          <p:cNvSpPr txBox="1"/>
          <p:nvPr/>
        </p:nvSpPr>
        <p:spPr>
          <a:xfrm>
            <a:off x="4661647" y="5310094"/>
            <a:ext cx="4482353" cy="584776"/>
          </a:xfrm>
          <a:prstGeom prst="rect">
            <a:avLst/>
          </a:prstGeom>
          <a:noFill/>
        </p:spPr>
        <p:txBody>
          <a:bodyPr wrap="square" rtlCol="0">
            <a:spAutoFit/>
          </a:bodyPr>
          <a:lstStyle/>
          <a:p>
            <a:pPr algn="ctr" fontAlgn="auto">
              <a:spcBef>
                <a:spcPts val="0"/>
              </a:spcBef>
              <a:spcAft>
                <a:spcPts val="0"/>
              </a:spcAft>
            </a:pPr>
            <a:r>
              <a:rPr lang="en-US" sz="3200" b="1" dirty="0" smtClean="0">
                <a:solidFill>
                  <a:srgbClr val="66FF33"/>
                </a:solidFill>
                <a:latin typeface="Arial"/>
                <a:ea typeface="ＭＳ Ｐゴシック"/>
                <a:cs typeface="Arial"/>
              </a:rPr>
              <a:t>Peak (45W)</a:t>
            </a:r>
            <a:endParaRPr lang="en-US" sz="3200" b="1" dirty="0">
              <a:solidFill>
                <a:srgbClr val="66FF33"/>
              </a:solidFill>
              <a:latin typeface="Arial"/>
              <a:ea typeface="ＭＳ Ｐゴシック"/>
              <a:cs typeface="Arial"/>
            </a:endParaRPr>
          </a:p>
        </p:txBody>
      </p:sp>
    </p:spTree>
    <p:extLst>
      <p:ext uri="{BB962C8B-B14F-4D97-AF65-F5344CB8AC3E}">
        <p14:creationId xmlns:p14="http://schemas.microsoft.com/office/powerpoint/2010/main" val="199624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8" fill="hold"/>
                                        <p:tgtEl>
                                          <p:spTgt spid="2"/>
                                        </p:tgtEl>
                                      </p:cBhvr>
                                    </p:cmd>
                                  </p:childTnLst>
                                </p:cTn>
                              </p:par>
                            </p:childTnLst>
                          </p:cTn>
                        </p:par>
                        <p:par>
                          <p:cTn id="7" fill="hold">
                            <p:stCondLst>
                              <p:cond delay="768"/>
                            </p:stCondLst>
                            <p:childTnLst>
                              <p:par>
                                <p:cTn id="8" presetID="1" presetClass="mediacall" presetSubtype="0" fill="hold" nodeType="afterEffect">
                                  <p:stCondLst>
                                    <p:cond delay="0"/>
                                  </p:stCondLst>
                                  <p:childTnLst>
                                    <p:cmd type="call" cmd="playFrom(0.0)">
                                      <p:cBhvr>
                                        <p:cTn id="9" dur="4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APSE-baseline-ph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1881"/>
            <a:ext cx="4572000" cy="3119887"/>
          </a:xfrm>
          <a:prstGeom prst="rect">
            <a:avLst/>
          </a:prstGeom>
        </p:spPr>
      </p:pic>
      <p:pic>
        <p:nvPicPr>
          <p:cNvPr id="8" name="Picture 7" descr="TAPSE-peak-ph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061883"/>
            <a:ext cx="4572000" cy="3119887"/>
          </a:xfrm>
          <a:prstGeom prst="rect">
            <a:avLst/>
          </a:prstGeom>
        </p:spPr>
      </p:pic>
      <p:sp>
        <p:nvSpPr>
          <p:cNvPr id="14" name="TextBox 13"/>
          <p:cNvSpPr txBox="1"/>
          <p:nvPr/>
        </p:nvSpPr>
        <p:spPr>
          <a:xfrm>
            <a:off x="0" y="508000"/>
            <a:ext cx="9144000" cy="984885"/>
          </a:xfrm>
          <a:prstGeom prst="rect">
            <a:avLst/>
          </a:prstGeom>
          <a:noFill/>
        </p:spPr>
        <p:txBody>
          <a:bodyPr wrap="square" rtlCol="0">
            <a:spAutoFit/>
          </a:bodyPr>
          <a:lstStyle/>
          <a:p>
            <a:pPr algn="ctr" fontAlgn="auto">
              <a:spcBef>
                <a:spcPts val="0"/>
              </a:spcBef>
              <a:spcAft>
                <a:spcPts val="0"/>
              </a:spcAft>
            </a:pPr>
            <a:r>
              <a:rPr lang="en-US" sz="2800" b="1" dirty="0" smtClean="0">
                <a:solidFill>
                  <a:srgbClr val="66FF33"/>
                </a:solidFill>
                <a:latin typeface="Arial"/>
                <a:ea typeface="ＭＳ Ｐゴシック"/>
                <a:cs typeface="Arial"/>
              </a:rPr>
              <a:t>Tricuspid annular plane systolic excursion </a:t>
            </a:r>
            <a:r>
              <a:rPr lang="en-US" sz="2900" b="1" dirty="0" smtClean="0">
                <a:solidFill>
                  <a:srgbClr val="66FF33"/>
                </a:solidFill>
                <a:latin typeface="Arial"/>
                <a:ea typeface="ＭＳ Ｐゴシック"/>
                <a:cs typeface="Arial"/>
              </a:rPr>
              <a:t>(TAPSE): </a:t>
            </a:r>
          </a:p>
          <a:p>
            <a:pPr algn="ctr" fontAlgn="auto">
              <a:spcBef>
                <a:spcPts val="0"/>
              </a:spcBef>
              <a:spcAft>
                <a:spcPts val="0"/>
              </a:spcAft>
            </a:pPr>
            <a:r>
              <a:rPr lang="en-US" sz="2900" b="1" i="1" dirty="0" smtClean="0">
                <a:solidFill>
                  <a:srgbClr val="FFFFFF"/>
                </a:solidFill>
                <a:latin typeface="Arial"/>
                <a:ea typeface="ＭＳ Ｐゴシック"/>
                <a:cs typeface="Arial"/>
              </a:rPr>
              <a:t>Increases with exercise</a:t>
            </a:r>
            <a:endParaRPr lang="en-US" sz="3200" b="1" i="1" dirty="0">
              <a:solidFill>
                <a:srgbClr val="FFFFFF"/>
              </a:solidFill>
              <a:latin typeface="Arial"/>
              <a:ea typeface="ＭＳ Ｐゴシック"/>
              <a:cs typeface="Arial"/>
            </a:endParaRPr>
          </a:p>
        </p:txBody>
      </p:sp>
      <p:sp>
        <p:nvSpPr>
          <p:cNvPr id="15" name="TextBox 14"/>
          <p:cNvSpPr txBox="1"/>
          <p:nvPr/>
        </p:nvSpPr>
        <p:spPr>
          <a:xfrm>
            <a:off x="0" y="5256306"/>
            <a:ext cx="4482353" cy="584776"/>
          </a:xfrm>
          <a:prstGeom prst="rect">
            <a:avLst/>
          </a:prstGeom>
          <a:noFill/>
        </p:spPr>
        <p:txBody>
          <a:bodyPr wrap="square" rtlCol="0">
            <a:spAutoFit/>
          </a:bodyPr>
          <a:lstStyle/>
          <a:p>
            <a:pPr algn="ctr" fontAlgn="auto">
              <a:spcBef>
                <a:spcPts val="0"/>
              </a:spcBef>
              <a:spcAft>
                <a:spcPts val="0"/>
              </a:spcAft>
            </a:pPr>
            <a:r>
              <a:rPr lang="en-US" sz="3200" b="1" dirty="0" smtClean="0">
                <a:solidFill>
                  <a:srgbClr val="66FF33"/>
                </a:solidFill>
                <a:latin typeface="Arial"/>
                <a:ea typeface="ＭＳ Ｐゴシック"/>
                <a:cs typeface="Arial"/>
              </a:rPr>
              <a:t>Baseline (rest)</a:t>
            </a:r>
            <a:endParaRPr lang="en-US" sz="3200" b="1" dirty="0">
              <a:solidFill>
                <a:srgbClr val="66FF33"/>
              </a:solidFill>
              <a:latin typeface="Arial"/>
              <a:ea typeface="ＭＳ Ｐゴシック"/>
              <a:cs typeface="Arial"/>
            </a:endParaRPr>
          </a:p>
        </p:txBody>
      </p:sp>
      <p:sp>
        <p:nvSpPr>
          <p:cNvPr id="16" name="TextBox 15"/>
          <p:cNvSpPr txBox="1"/>
          <p:nvPr/>
        </p:nvSpPr>
        <p:spPr>
          <a:xfrm>
            <a:off x="4661647" y="5256306"/>
            <a:ext cx="4482353" cy="584776"/>
          </a:xfrm>
          <a:prstGeom prst="rect">
            <a:avLst/>
          </a:prstGeom>
          <a:noFill/>
        </p:spPr>
        <p:txBody>
          <a:bodyPr wrap="square" rtlCol="0">
            <a:spAutoFit/>
          </a:bodyPr>
          <a:lstStyle/>
          <a:p>
            <a:pPr algn="ctr" fontAlgn="auto">
              <a:spcBef>
                <a:spcPts val="0"/>
              </a:spcBef>
              <a:spcAft>
                <a:spcPts val="0"/>
              </a:spcAft>
            </a:pPr>
            <a:r>
              <a:rPr lang="en-US" sz="3200" b="1" dirty="0" smtClean="0">
                <a:solidFill>
                  <a:srgbClr val="66FF33"/>
                </a:solidFill>
                <a:latin typeface="Arial"/>
                <a:ea typeface="ＭＳ Ｐゴシック"/>
                <a:cs typeface="Arial"/>
              </a:rPr>
              <a:t>Peak (45W)</a:t>
            </a:r>
            <a:endParaRPr lang="en-US" sz="3200" b="1" dirty="0">
              <a:solidFill>
                <a:srgbClr val="66FF33"/>
              </a:solidFill>
              <a:latin typeface="Arial"/>
              <a:ea typeface="ＭＳ Ｐゴシック"/>
              <a:cs typeface="Arial"/>
            </a:endParaRPr>
          </a:p>
        </p:txBody>
      </p:sp>
      <p:sp>
        <p:nvSpPr>
          <p:cNvPr id="17" name="TextBox 16"/>
          <p:cNvSpPr txBox="1"/>
          <p:nvPr/>
        </p:nvSpPr>
        <p:spPr>
          <a:xfrm>
            <a:off x="-1446308" y="2375647"/>
            <a:ext cx="4482353" cy="461665"/>
          </a:xfrm>
          <a:prstGeom prst="rect">
            <a:avLst/>
          </a:prstGeom>
          <a:noFill/>
        </p:spPr>
        <p:txBody>
          <a:bodyPr wrap="square" rtlCol="0">
            <a:spAutoFit/>
          </a:bodyPr>
          <a:lstStyle/>
          <a:p>
            <a:pPr algn="ctr" fontAlgn="auto">
              <a:spcBef>
                <a:spcPts val="0"/>
              </a:spcBef>
              <a:spcAft>
                <a:spcPts val="0"/>
              </a:spcAft>
            </a:pPr>
            <a:r>
              <a:rPr lang="en-US" sz="2400" b="1" dirty="0" smtClean="0">
                <a:solidFill>
                  <a:srgbClr val="FFFF00"/>
                </a:solidFill>
                <a:latin typeface="Arial"/>
                <a:ea typeface="ＭＳ Ｐゴシック"/>
                <a:cs typeface="Arial"/>
              </a:rPr>
              <a:t>1.8 cm</a:t>
            </a:r>
            <a:endParaRPr lang="en-US" sz="2400" b="1" dirty="0">
              <a:solidFill>
                <a:srgbClr val="FFFF00"/>
              </a:solidFill>
              <a:latin typeface="Arial"/>
              <a:ea typeface="ＭＳ Ｐゴシック"/>
              <a:cs typeface="Arial"/>
            </a:endParaRPr>
          </a:p>
        </p:txBody>
      </p:sp>
      <p:sp>
        <p:nvSpPr>
          <p:cNvPr id="18" name="TextBox 17"/>
          <p:cNvSpPr txBox="1"/>
          <p:nvPr/>
        </p:nvSpPr>
        <p:spPr>
          <a:xfrm>
            <a:off x="3039033" y="2375645"/>
            <a:ext cx="4482353" cy="461665"/>
          </a:xfrm>
          <a:prstGeom prst="rect">
            <a:avLst/>
          </a:prstGeom>
          <a:noFill/>
        </p:spPr>
        <p:txBody>
          <a:bodyPr wrap="square" rtlCol="0">
            <a:spAutoFit/>
          </a:bodyPr>
          <a:lstStyle/>
          <a:p>
            <a:pPr algn="ctr" fontAlgn="auto">
              <a:spcBef>
                <a:spcPts val="0"/>
              </a:spcBef>
              <a:spcAft>
                <a:spcPts val="0"/>
              </a:spcAft>
            </a:pPr>
            <a:r>
              <a:rPr lang="en-US" sz="2400" b="1" dirty="0" smtClean="0">
                <a:solidFill>
                  <a:srgbClr val="FFFF00"/>
                </a:solidFill>
                <a:latin typeface="Arial"/>
                <a:ea typeface="ＭＳ Ｐゴシック"/>
                <a:cs typeface="Arial"/>
              </a:rPr>
              <a:t>2.5 cm</a:t>
            </a:r>
            <a:endParaRPr lang="en-US" sz="2400" b="1" dirty="0">
              <a:solidFill>
                <a:srgbClr val="FFFF00"/>
              </a:solidFill>
              <a:latin typeface="Arial"/>
              <a:ea typeface="ＭＳ Ｐゴシック"/>
              <a:cs typeface="Arial"/>
            </a:endParaRPr>
          </a:p>
        </p:txBody>
      </p:sp>
    </p:spTree>
    <p:extLst>
      <p:ext uri="{BB962C8B-B14F-4D97-AF65-F5344CB8AC3E}">
        <p14:creationId xmlns:p14="http://schemas.microsoft.com/office/powerpoint/2010/main" val="2275853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baseline-ph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2313"/>
            <a:ext cx="4572000" cy="3119887"/>
          </a:xfrm>
          <a:prstGeom prst="rect">
            <a:avLst/>
          </a:prstGeom>
        </p:spPr>
      </p:pic>
      <p:pic>
        <p:nvPicPr>
          <p:cNvPr id="3" name="Picture 2" descr="S'-peak-ph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762313"/>
            <a:ext cx="4572000" cy="3119887"/>
          </a:xfrm>
          <a:prstGeom prst="rect">
            <a:avLst/>
          </a:prstGeom>
        </p:spPr>
      </p:pic>
      <p:sp>
        <p:nvSpPr>
          <p:cNvPr id="9" name="TextBox 8"/>
          <p:cNvSpPr txBox="1"/>
          <p:nvPr/>
        </p:nvSpPr>
        <p:spPr>
          <a:xfrm>
            <a:off x="0" y="508000"/>
            <a:ext cx="9144000" cy="984885"/>
          </a:xfrm>
          <a:prstGeom prst="rect">
            <a:avLst/>
          </a:prstGeom>
          <a:noFill/>
        </p:spPr>
        <p:txBody>
          <a:bodyPr wrap="square" rtlCol="0">
            <a:spAutoFit/>
          </a:bodyPr>
          <a:lstStyle/>
          <a:p>
            <a:pPr algn="ctr" fontAlgn="auto">
              <a:spcBef>
                <a:spcPts val="0"/>
              </a:spcBef>
              <a:spcAft>
                <a:spcPts val="0"/>
              </a:spcAft>
            </a:pPr>
            <a:r>
              <a:rPr lang="en-US" sz="2900" b="1" dirty="0" smtClean="0">
                <a:solidFill>
                  <a:srgbClr val="66FF33"/>
                </a:solidFill>
                <a:latin typeface="Arial"/>
                <a:ea typeface="ＭＳ Ｐゴシック"/>
                <a:cs typeface="Arial"/>
              </a:rPr>
              <a:t>RV free wall peak tissue Doppler S’ velocity: </a:t>
            </a:r>
          </a:p>
          <a:p>
            <a:pPr algn="ctr" fontAlgn="auto">
              <a:spcBef>
                <a:spcPts val="0"/>
              </a:spcBef>
              <a:spcAft>
                <a:spcPts val="0"/>
              </a:spcAft>
            </a:pPr>
            <a:r>
              <a:rPr lang="en-US" sz="2900" b="1" i="1" dirty="0" smtClean="0">
                <a:solidFill>
                  <a:srgbClr val="FFFFFF"/>
                </a:solidFill>
                <a:latin typeface="Arial"/>
                <a:ea typeface="ＭＳ Ｐゴシック"/>
                <a:cs typeface="Arial"/>
              </a:rPr>
              <a:t>Increases with exercise</a:t>
            </a:r>
            <a:endParaRPr lang="en-US" sz="3200" b="1" i="1" dirty="0">
              <a:solidFill>
                <a:srgbClr val="FFFFFF"/>
              </a:solidFill>
              <a:latin typeface="Arial"/>
              <a:ea typeface="ＭＳ Ｐゴシック"/>
              <a:cs typeface="Arial"/>
            </a:endParaRPr>
          </a:p>
        </p:txBody>
      </p:sp>
      <p:sp>
        <p:nvSpPr>
          <p:cNvPr id="10" name="TextBox 9"/>
          <p:cNvSpPr txBox="1"/>
          <p:nvPr/>
        </p:nvSpPr>
        <p:spPr>
          <a:xfrm>
            <a:off x="0" y="5256306"/>
            <a:ext cx="4482353" cy="584776"/>
          </a:xfrm>
          <a:prstGeom prst="rect">
            <a:avLst/>
          </a:prstGeom>
          <a:noFill/>
        </p:spPr>
        <p:txBody>
          <a:bodyPr wrap="square" rtlCol="0">
            <a:spAutoFit/>
          </a:bodyPr>
          <a:lstStyle/>
          <a:p>
            <a:pPr algn="ctr" fontAlgn="auto">
              <a:spcBef>
                <a:spcPts val="0"/>
              </a:spcBef>
              <a:spcAft>
                <a:spcPts val="0"/>
              </a:spcAft>
            </a:pPr>
            <a:r>
              <a:rPr lang="en-US" sz="3200" b="1" dirty="0" smtClean="0">
                <a:solidFill>
                  <a:srgbClr val="66FF33"/>
                </a:solidFill>
                <a:latin typeface="Arial"/>
                <a:ea typeface="ＭＳ Ｐゴシック"/>
                <a:cs typeface="Arial"/>
              </a:rPr>
              <a:t>Baseline (rest)</a:t>
            </a:r>
            <a:endParaRPr lang="en-US" sz="3200" b="1" dirty="0">
              <a:solidFill>
                <a:srgbClr val="66FF33"/>
              </a:solidFill>
              <a:latin typeface="Arial"/>
              <a:ea typeface="ＭＳ Ｐゴシック"/>
              <a:cs typeface="Arial"/>
            </a:endParaRPr>
          </a:p>
        </p:txBody>
      </p:sp>
      <p:sp>
        <p:nvSpPr>
          <p:cNvPr id="11" name="TextBox 10"/>
          <p:cNvSpPr txBox="1"/>
          <p:nvPr/>
        </p:nvSpPr>
        <p:spPr>
          <a:xfrm>
            <a:off x="4661647" y="5256306"/>
            <a:ext cx="4482353" cy="584776"/>
          </a:xfrm>
          <a:prstGeom prst="rect">
            <a:avLst/>
          </a:prstGeom>
          <a:noFill/>
        </p:spPr>
        <p:txBody>
          <a:bodyPr wrap="square" rtlCol="0">
            <a:spAutoFit/>
          </a:bodyPr>
          <a:lstStyle/>
          <a:p>
            <a:pPr algn="ctr" fontAlgn="auto">
              <a:spcBef>
                <a:spcPts val="0"/>
              </a:spcBef>
              <a:spcAft>
                <a:spcPts val="0"/>
              </a:spcAft>
            </a:pPr>
            <a:r>
              <a:rPr lang="en-US" sz="3200" b="1" dirty="0" smtClean="0">
                <a:solidFill>
                  <a:srgbClr val="66FF33"/>
                </a:solidFill>
                <a:latin typeface="Arial"/>
                <a:ea typeface="ＭＳ Ｐゴシック"/>
                <a:cs typeface="Arial"/>
              </a:rPr>
              <a:t>Peak (45W)</a:t>
            </a:r>
            <a:endParaRPr lang="en-US" sz="3200" b="1" dirty="0">
              <a:solidFill>
                <a:srgbClr val="66FF33"/>
              </a:solidFill>
              <a:latin typeface="Arial"/>
              <a:ea typeface="ＭＳ Ｐゴシック"/>
              <a:cs typeface="Arial"/>
            </a:endParaRPr>
          </a:p>
        </p:txBody>
      </p:sp>
      <p:sp>
        <p:nvSpPr>
          <p:cNvPr id="12" name="TextBox 11"/>
          <p:cNvSpPr txBox="1"/>
          <p:nvPr/>
        </p:nvSpPr>
        <p:spPr>
          <a:xfrm>
            <a:off x="-1446308" y="2375647"/>
            <a:ext cx="4482353" cy="461665"/>
          </a:xfrm>
          <a:prstGeom prst="rect">
            <a:avLst/>
          </a:prstGeom>
          <a:noFill/>
        </p:spPr>
        <p:txBody>
          <a:bodyPr wrap="square" rtlCol="0">
            <a:spAutoFit/>
          </a:bodyPr>
          <a:lstStyle/>
          <a:p>
            <a:pPr algn="ctr" fontAlgn="auto">
              <a:spcBef>
                <a:spcPts val="0"/>
              </a:spcBef>
              <a:spcAft>
                <a:spcPts val="0"/>
              </a:spcAft>
            </a:pPr>
            <a:r>
              <a:rPr lang="en-US" sz="2400" b="1" dirty="0" smtClean="0">
                <a:solidFill>
                  <a:srgbClr val="FFFF00"/>
                </a:solidFill>
                <a:latin typeface="Arial"/>
                <a:ea typeface="ＭＳ Ｐゴシック"/>
                <a:cs typeface="Arial"/>
              </a:rPr>
              <a:t>13 cm/s</a:t>
            </a:r>
            <a:endParaRPr lang="en-US" sz="2400" b="1" dirty="0">
              <a:solidFill>
                <a:srgbClr val="FFFF00"/>
              </a:solidFill>
              <a:latin typeface="Arial"/>
              <a:ea typeface="ＭＳ Ｐゴシック"/>
              <a:cs typeface="Arial"/>
            </a:endParaRPr>
          </a:p>
        </p:txBody>
      </p:sp>
      <p:sp>
        <p:nvSpPr>
          <p:cNvPr id="13" name="TextBox 12"/>
          <p:cNvSpPr txBox="1"/>
          <p:nvPr/>
        </p:nvSpPr>
        <p:spPr>
          <a:xfrm>
            <a:off x="3039033" y="2375645"/>
            <a:ext cx="4482353" cy="461665"/>
          </a:xfrm>
          <a:prstGeom prst="rect">
            <a:avLst/>
          </a:prstGeom>
          <a:noFill/>
        </p:spPr>
        <p:txBody>
          <a:bodyPr wrap="square" rtlCol="0">
            <a:spAutoFit/>
          </a:bodyPr>
          <a:lstStyle/>
          <a:p>
            <a:pPr algn="ctr" fontAlgn="auto">
              <a:spcBef>
                <a:spcPts val="0"/>
              </a:spcBef>
              <a:spcAft>
                <a:spcPts val="0"/>
              </a:spcAft>
            </a:pPr>
            <a:r>
              <a:rPr lang="en-US" sz="2400" b="1" dirty="0" smtClean="0">
                <a:solidFill>
                  <a:srgbClr val="FFFF00"/>
                </a:solidFill>
                <a:latin typeface="Arial"/>
                <a:ea typeface="ＭＳ Ｐゴシック"/>
                <a:cs typeface="Arial"/>
              </a:rPr>
              <a:t>19 cm/s</a:t>
            </a:r>
            <a:endParaRPr lang="en-US" sz="2400" b="1" dirty="0">
              <a:solidFill>
                <a:srgbClr val="FFFF00"/>
              </a:solidFill>
              <a:latin typeface="Arial"/>
              <a:ea typeface="ＭＳ Ｐゴシック"/>
              <a:cs typeface="Arial"/>
            </a:endParaRPr>
          </a:p>
        </p:txBody>
      </p:sp>
    </p:spTree>
    <p:extLst>
      <p:ext uri="{BB962C8B-B14F-4D97-AF65-F5344CB8AC3E}">
        <p14:creationId xmlns:p14="http://schemas.microsoft.com/office/powerpoint/2010/main" val="211733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43649"/>
            <a:ext cx="9144000" cy="1031051"/>
          </a:xfrm>
          <a:prstGeom prst="rect">
            <a:avLst/>
          </a:prstGeom>
          <a:noFill/>
        </p:spPr>
        <p:txBody>
          <a:bodyPr wrap="square" rtlCol="0">
            <a:spAutoFit/>
          </a:bodyPr>
          <a:lstStyle/>
          <a:p>
            <a:pPr algn="ctr"/>
            <a:r>
              <a:rPr lang="en-US" sz="2900" b="1" dirty="0" smtClean="0">
                <a:solidFill>
                  <a:srgbClr val="66FF33"/>
                </a:solidFill>
                <a:latin typeface="Arial"/>
                <a:ea typeface="ＭＳ Ｐゴシック"/>
                <a:cs typeface="Arial"/>
              </a:rPr>
              <a:t>RV free wall peak strain (local deformation): </a:t>
            </a:r>
          </a:p>
          <a:p>
            <a:pPr algn="ctr"/>
            <a:r>
              <a:rPr lang="en-US" sz="2900" b="1" i="1" dirty="0" smtClean="0">
                <a:solidFill>
                  <a:srgbClr val="FFFFFF"/>
                </a:solidFill>
                <a:latin typeface="Arial"/>
                <a:ea typeface="ＭＳ Ｐゴシック"/>
                <a:cs typeface="Arial"/>
              </a:rPr>
              <a:t>Decreases with exercise on speckle-tracking echo</a:t>
            </a:r>
            <a:r>
              <a:rPr lang="en-US" sz="3200" b="1" i="1" dirty="0" smtClean="0">
                <a:solidFill>
                  <a:srgbClr val="FFFFFF"/>
                </a:solidFill>
                <a:latin typeface="Arial"/>
                <a:ea typeface="ＭＳ Ｐゴシック"/>
                <a:cs typeface="Arial"/>
              </a:rPr>
              <a:t> </a:t>
            </a:r>
            <a:endParaRPr lang="en-US" sz="3200" b="1" i="1" dirty="0">
              <a:solidFill>
                <a:srgbClr val="FFFFFF"/>
              </a:solidFill>
              <a:latin typeface="Arial"/>
              <a:ea typeface="ＭＳ Ｐゴシック"/>
              <a:cs typeface="Arial"/>
            </a:endParaRPr>
          </a:p>
        </p:txBody>
      </p:sp>
      <p:sp>
        <p:nvSpPr>
          <p:cNvPr id="5" name="TextBox 4"/>
          <p:cNvSpPr txBox="1"/>
          <p:nvPr/>
        </p:nvSpPr>
        <p:spPr>
          <a:xfrm>
            <a:off x="911411" y="5426637"/>
            <a:ext cx="4482353" cy="584776"/>
          </a:xfrm>
          <a:prstGeom prst="rect">
            <a:avLst/>
          </a:prstGeom>
          <a:noFill/>
        </p:spPr>
        <p:txBody>
          <a:bodyPr wrap="square" rtlCol="0">
            <a:spAutoFit/>
          </a:bodyPr>
          <a:lstStyle/>
          <a:p>
            <a:pPr algn="ctr"/>
            <a:r>
              <a:rPr lang="en-US" sz="3200" b="1" dirty="0" smtClean="0">
                <a:solidFill>
                  <a:srgbClr val="66FF33"/>
                </a:solidFill>
                <a:latin typeface="Arial"/>
                <a:ea typeface="ＭＳ Ｐゴシック"/>
                <a:cs typeface="Arial"/>
              </a:rPr>
              <a:t>Baseline (rest)</a:t>
            </a:r>
            <a:endParaRPr lang="en-US" sz="3200" b="1" dirty="0">
              <a:solidFill>
                <a:srgbClr val="66FF33"/>
              </a:solidFill>
              <a:latin typeface="Arial"/>
              <a:ea typeface="ＭＳ Ｐゴシック"/>
              <a:cs typeface="Arial"/>
            </a:endParaRPr>
          </a:p>
        </p:txBody>
      </p:sp>
      <p:sp>
        <p:nvSpPr>
          <p:cNvPr id="6" name="TextBox 5"/>
          <p:cNvSpPr txBox="1"/>
          <p:nvPr/>
        </p:nvSpPr>
        <p:spPr>
          <a:xfrm>
            <a:off x="5259294" y="5414682"/>
            <a:ext cx="4482353" cy="584776"/>
          </a:xfrm>
          <a:prstGeom prst="rect">
            <a:avLst/>
          </a:prstGeom>
          <a:noFill/>
        </p:spPr>
        <p:txBody>
          <a:bodyPr wrap="square" rtlCol="0">
            <a:spAutoFit/>
          </a:bodyPr>
          <a:lstStyle/>
          <a:p>
            <a:pPr algn="ctr"/>
            <a:r>
              <a:rPr lang="en-US" sz="3200" b="1" dirty="0" smtClean="0">
                <a:solidFill>
                  <a:srgbClr val="66FF33"/>
                </a:solidFill>
                <a:latin typeface="Arial"/>
                <a:ea typeface="ＭＳ Ｐゴシック"/>
                <a:cs typeface="Arial"/>
              </a:rPr>
              <a:t>Peak (45W)</a:t>
            </a:r>
            <a:endParaRPr lang="en-US" sz="3200" b="1" dirty="0">
              <a:solidFill>
                <a:srgbClr val="66FF33"/>
              </a:solidFill>
              <a:latin typeface="Arial"/>
              <a:ea typeface="ＭＳ Ｐゴシック"/>
              <a:cs typeface="Arial"/>
            </a:endParaRPr>
          </a:p>
        </p:txBody>
      </p:sp>
      <p:pic>
        <p:nvPicPr>
          <p:cNvPr id="10" name="Picture 9" descr="RVstrain-peak-ph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22825"/>
            <a:ext cx="4572000" cy="3462867"/>
          </a:xfrm>
          <a:prstGeom prst="rect">
            <a:avLst/>
          </a:prstGeom>
        </p:spPr>
      </p:pic>
      <p:pic>
        <p:nvPicPr>
          <p:cNvPr id="11" name="Picture 10" descr="RVstrain-baseline-ph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51546"/>
            <a:ext cx="4572000" cy="3462866"/>
          </a:xfrm>
          <a:prstGeom prst="rect">
            <a:avLst/>
          </a:prstGeom>
        </p:spPr>
      </p:pic>
      <p:sp>
        <p:nvSpPr>
          <p:cNvPr id="12" name="TextBox 11"/>
          <p:cNvSpPr txBox="1"/>
          <p:nvPr/>
        </p:nvSpPr>
        <p:spPr>
          <a:xfrm>
            <a:off x="899458" y="4153648"/>
            <a:ext cx="4482353" cy="584776"/>
          </a:xfrm>
          <a:prstGeom prst="rect">
            <a:avLst/>
          </a:prstGeom>
          <a:noFill/>
        </p:spPr>
        <p:txBody>
          <a:bodyPr wrap="square" rtlCol="0">
            <a:spAutoFit/>
          </a:bodyPr>
          <a:lstStyle/>
          <a:p>
            <a:pPr algn="ctr"/>
            <a:r>
              <a:rPr lang="en-US" sz="3200" b="1" dirty="0" smtClean="0">
                <a:solidFill>
                  <a:srgbClr val="FFFF00"/>
                </a:solidFill>
                <a:latin typeface="Arial"/>
                <a:ea typeface="ＭＳ Ｐゴシック"/>
                <a:cs typeface="Arial"/>
              </a:rPr>
              <a:t>-14%</a:t>
            </a:r>
            <a:endParaRPr lang="en-US" sz="3200" b="1" dirty="0">
              <a:solidFill>
                <a:srgbClr val="FFFF00"/>
              </a:solidFill>
              <a:latin typeface="Arial"/>
              <a:ea typeface="ＭＳ Ｐゴシック"/>
              <a:cs typeface="Arial"/>
            </a:endParaRPr>
          </a:p>
        </p:txBody>
      </p:sp>
      <p:sp>
        <p:nvSpPr>
          <p:cNvPr id="13" name="TextBox 12"/>
          <p:cNvSpPr txBox="1"/>
          <p:nvPr/>
        </p:nvSpPr>
        <p:spPr>
          <a:xfrm>
            <a:off x="5250328" y="4317999"/>
            <a:ext cx="4482353" cy="584776"/>
          </a:xfrm>
          <a:prstGeom prst="rect">
            <a:avLst/>
          </a:prstGeom>
          <a:noFill/>
        </p:spPr>
        <p:txBody>
          <a:bodyPr wrap="square" rtlCol="0">
            <a:spAutoFit/>
          </a:bodyPr>
          <a:lstStyle/>
          <a:p>
            <a:pPr algn="ctr"/>
            <a:r>
              <a:rPr lang="en-US" sz="3200" b="1" dirty="0" smtClean="0">
                <a:solidFill>
                  <a:srgbClr val="FFFF00"/>
                </a:solidFill>
                <a:latin typeface="Arial"/>
                <a:ea typeface="ＭＳ Ｐゴシック"/>
                <a:cs typeface="Arial"/>
              </a:rPr>
              <a:t>-10%</a:t>
            </a:r>
            <a:endParaRPr lang="en-US" sz="3200" b="1" dirty="0">
              <a:solidFill>
                <a:srgbClr val="FFFF00"/>
              </a:solidFill>
              <a:latin typeface="Arial"/>
              <a:ea typeface="ＭＳ Ｐゴシック"/>
              <a:cs typeface="Arial"/>
            </a:endParaRPr>
          </a:p>
        </p:txBody>
      </p:sp>
      <p:sp>
        <p:nvSpPr>
          <p:cNvPr id="9" name="TextBox 8"/>
          <p:cNvSpPr txBox="1"/>
          <p:nvPr/>
        </p:nvSpPr>
        <p:spPr>
          <a:xfrm>
            <a:off x="0" y="6092140"/>
            <a:ext cx="9143999" cy="646331"/>
          </a:xfrm>
          <a:prstGeom prst="rect">
            <a:avLst/>
          </a:prstGeom>
          <a:noFill/>
        </p:spPr>
        <p:txBody>
          <a:bodyPr wrap="square" rtlCol="0">
            <a:spAutoFit/>
          </a:bodyPr>
          <a:lstStyle/>
          <a:p>
            <a:pPr algn="ctr"/>
            <a:r>
              <a:rPr lang="en-US" b="1" dirty="0" smtClean="0">
                <a:solidFill>
                  <a:srgbClr val="FF6600"/>
                </a:solidFill>
                <a:latin typeface="Arial"/>
                <a:ea typeface="ＭＳ Ｐゴシック"/>
                <a:cs typeface="Arial"/>
              </a:rPr>
              <a:t>ONLY SPECKLE-TRACKING STRAIN IMAGING SHOWS TRUE </a:t>
            </a:r>
          </a:p>
          <a:p>
            <a:pPr algn="ctr"/>
            <a:r>
              <a:rPr lang="en-US" b="1" dirty="0" smtClean="0">
                <a:solidFill>
                  <a:srgbClr val="FF6600"/>
                </a:solidFill>
                <a:latin typeface="Arial"/>
                <a:ea typeface="ＭＳ Ｐゴシック"/>
                <a:cs typeface="Arial"/>
              </a:rPr>
              <a:t>DECREASE IN RV SYSTOLIC FUNCTION WITH EXERCISE</a:t>
            </a:r>
            <a:endParaRPr lang="en-US" b="1" dirty="0">
              <a:solidFill>
                <a:srgbClr val="FF6600"/>
              </a:solidFill>
              <a:latin typeface="Arial"/>
              <a:ea typeface="ＭＳ Ｐゴシック"/>
              <a:cs typeface="Arial"/>
            </a:endParaRPr>
          </a:p>
        </p:txBody>
      </p:sp>
    </p:spTree>
    <p:extLst>
      <p:ext uri="{BB962C8B-B14F-4D97-AF65-F5344CB8AC3E}">
        <p14:creationId xmlns:p14="http://schemas.microsoft.com/office/powerpoint/2010/main" val="2127590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219200" y="1988127"/>
            <a:ext cx="6172200" cy="4488873"/>
          </a:xfrm>
          <a:prstGeom prst="rect">
            <a:avLst/>
          </a:prstGeom>
        </p:spPr>
      </p:pic>
      <p:sp>
        <p:nvSpPr>
          <p:cNvPr id="3" name="Title 2"/>
          <p:cNvSpPr>
            <a:spLocks noGrp="1"/>
          </p:cNvSpPr>
          <p:nvPr>
            <p:ph type="title"/>
          </p:nvPr>
        </p:nvSpPr>
        <p:spPr>
          <a:xfrm>
            <a:off x="0" y="338328"/>
            <a:ext cx="9144000" cy="1252728"/>
          </a:xfrm>
        </p:spPr>
        <p:txBody>
          <a:bodyPr>
            <a:noAutofit/>
          </a:bodyPr>
          <a:lstStyle/>
          <a:p>
            <a:r>
              <a:rPr lang="en-US" sz="3900" b="1" dirty="0" err="1" smtClean="0">
                <a:solidFill>
                  <a:srgbClr val="000000"/>
                </a:solidFill>
              </a:rPr>
              <a:t>Cardiomyocyte</a:t>
            </a:r>
            <a:r>
              <a:rPr lang="en-US" sz="3900" b="1" dirty="0" smtClean="0">
                <a:solidFill>
                  <a:srgbClr val="000000"/>
                </a:solidFill>
              </a:rPr>
              <a:t> T-tubule disorganization   = worse cardiac mechanics</a:t>
            </a:r>
            <a:endParaRPr lang="en-US" sz="3900" b="1" dirty="0">
              <a:solidFill>
                <a:srgbClr val="000000"/>
              </a:solidFill>
            </a:endParaRPr>
          </a:p>
        </p:txBody>
      </p:sp>
      <p:sp>
        <p:nvSpPr>
          <p:cNvPr id="6" name="Text Box 4"/>
          <p:cNvSpPr txBox="1">
            <a:spLocks noChangeArrowheads="1"/>
          </p:cNvSpPr>
          <p:nvPr/>
        </p:nvSpPr>
        <p:spPr bwMode="auto">
          <a:xfrm>
            <a:off x="269875" y="6550242"/>
            <a:ext cx="8874125" cy="307758"/>
          </a:xfrm>
          <a:prstGeom prst="rect">
            <a:avLst/>
          </a:prstGeom>
          <a:noFill/>
          <a:ln w="9525" algn="ctr">
            <a:noFill/>
            <a:miter lim="800000"/>
            <a:headEnd/>
            <a:tailEnd/>
          </a:ln>
          <a:effectLst/>
        </p:spPr>
        <p:txBody>
          <a:bodyPr lIns="91420" tIns="45711" rIns="91420" bIns="45711">
            <a:spAutoFit/>
          </a:bodyPr>
          <a:lstStyle/>
          <a:p>
            <a:pPr algn="r">
              <a:defRPr/>
            </a:pPr>
            <a:r>
              <a:rPr lang="da-DK" sz="1400" dirty="0">
                <a:solidFill>
                  <a:srgbClr val="0000FF"/>
                </a:solidFill>
                <a:latin typeface="Arial"/>
                <a:ea typeface="ＭＳ Ｐゴシック" charset="0"/>
                <a:cs typeface="Arial"/>
              </a:rPr>
              <a:t>Shah SJ, et al. Am J </a:t>
            </a:r>
            <a:r>
              <a:rPr lang="da-DK" sz="1400" dirty="0" err="1">
                <a:solidFill>
                  <a:srgbClr val="0000FF"/>
                </a:solidFill>
                <a:latin typeface="Arial"/>
                <a:ea typeface="ＭＳ Ｐゴシック" charset="0"/>
                <a:cs typeface="Arial"/>
              </a:rPr>
              <a:t>Physiol</a:t>
            </a:r>
            <a:r>
              <a:rPr lang="da-DK" sz="1400" dirty="0">
                <a:solidFill>
                  <a:srgbClr val="0000FF"/>
                </a:solidFill>
                <a:latin typeface="Arial"/>
                <a:ea typeface="ＭＳ Ｐゴシック" charset="0"/>
                <a:cs typeface="Arial"/>
              </a:rPr>
              <a:t> Heart </a:t>
            </a:r>
            <a:r>
              <a:rPr lang="da-DK" sz="1400" dirty="0" err="1">
                <a:solidFill>
                  <a:srgbClr val="0000FF"/>
                </a:solidFill>
                <a:latin typeface="Arial"/>
                <a:ea typeface="ＭＳ Ｐゴシック" charset="0"/>
                <a:cs typeface="Arial"/>
              </a:rPr>
              <a:t>Circ</a:t>
            </a:r>
            <a:r>
              <a:rPr lang="da-DK" sz="1400" dirty="0">
                <a:solidFill>
                  <a:srgbClr val="0000FF"/>
                </a:solidFill>
                <a:latin typeface="Arial"/>
                <a:ea typeface="ＭＳ Ｐゴシック" charset="0"/>
                <a:cs typeface="Arial"/>
              </a:rPr>
              <a:t> </a:t>
            </a:r>
            <a:r>
              <a:rPr lang="da-DK" sz="1400" dirty="0" err="1">
                <a:solidFill>
                  <a:srgbClr val="0000FF"/>
                </a:solidFill>
                <a:latin typeface="Arial"/>
                <a:ea typeface="ＭＳ Ｐゴシック" charset="0"/>
                <a:cs typeface="Arial"/>
              </a:rPr>
              <a:t>Physiol</a:t>
            </a:r>
            <a:r>
              <a:rPr lang="da-DK" sz="1400" dirty="0">
                <a:solidFill>
                  <a:srgbClr val="0000FF"/>
                </a:solidFill>
                <a:latin typeface="Arial"/>
                <a:ea typeface="ＭＳ Ｐゴシック" charset="0"/>
                <a:cs typeface="Arial"/>
              </a:rPr>
              <a:t> 2014</a:t>
            </a:r>
          </a:p>
        </p:txBody>
      </p:sp>
      <p:grpSp>
        <p:nvGrpSpPr>
          <p:cNvPr id="9" name="Group 8"/>
          <p:cNvGrpSpPr/>
          <p:nvPr/>
        </p:nvGrpSpPr>
        <p:grpSpPr>
          <a:xfrm>
            <a:off x="2133600" y="2286000"/>
            <a:ext cx="2487518" cy="540458"/>
            <a:chOff x="2295543" y="4433693"/>
            <a:chExt cx="2487518" cy="540458"/>
          </a:xfrm>
        </p:grpSpPr>
        <p:sp>
          <p:nvSpPr>
            <p:cNvPr id="10" name="TextBox 9"/>
            <p:cNvSpPr txBox="1"/>
            <p:nvPr/>
          </p:nvSpPr>
          <p:spPr>
            <a:xfrm>
              <a:off x="2645558" y="4666374"/>
              <a:ext cx="2074210" cy="307777"/>
            </a:xfrm>
            <a:prstGeom prst="rect">
              <a:avLst/>
            </a:prstGeom>
            <a:noFill/>
          </p:spPr>
          <p:txBody>
            <a:bodyPr wrap="none" rtlCol="0">
              <a:spAutoFit/>
            </a:bodyPr>
            <a:lstStyle/>
            <a:p>
              <a:pPr fontAlgn="auto">
                <a:spcBef>
                  <a:spcPts val="0"/>
                </a:spcBef>
                <a:spcAft>
                  <a:spcPts val="0"/>
                </a:spcAft>
              </a:pPr>
              <a:r>
                <a:rPr lang="en-US" sz="1400" b="1" dirty="0" smtClean="0">
                  <a:solidFill>
                    <a:srgbClr val="000000"/>
                  </a:solidFill>
                  <a:ea typeface="+mn-ea"/>
                  <a:cs typeface="Arial" pitchFamily="34" charset="0"/>
                </a:rPr>
                <a:t>WKY R</a:t>
              </a:r>
              <a:r>
                <a:rPr lang="en-US" sz="1400" b="1" baseline="30000" dirty="0" smtClean="0">
                  <a:solidFill>
                    <a:srgbClr val="000000"/>
                  </a:solidFill>
                  <a:ea typeface="+mn-ea"/>
                  <a:cs typeface="Arial" pitchFamily="34" charset="0"/>
                </a:rPr>
                <a:t>2</a:t>
              </a:r>
              <a:r>
                <a:rPr lang="en-US" sz="1400" b="1" dirty="0" smtClean="0">
                  <a:solidFill>
                    <a:srgbClr val="000000"/>
                  </a:solidFill>
                  <a:ea typeface="+mn-ea"/>
                  <a:cs typeface="Arial" pitchFamily="34" charset="0"/>
                </a:rPr>
                <a:t> = 0.14, P=0.10</a:t>
              </a:r>
              <a:endParaRPr lang="en-US" sz="1400" b="1" dirty="0">
                <a:solidFill>
                  <a:srgbClr val="000000"/>
                </a:solidFill>
                <a:ea typeface="+mn-ea"/>
                <a:cs typeface="Arial" pitchFamily="34" charset="0"/>
              </a:endParaRPr>
            </a:p>
          </p:txBody>
        </p:sp>
        <p:sp>
          <p:nvSpPr>
            <p:cNvPr id="11" name="TextBox 10"/>
            <p:cNvSpPr txBox="1"/>
            <p:nvPr/>
          </p:nvSpPr>
          <p:spPr>
            <a:xfrm>
              <a:off x="2645558" y="4433693"/>
              <a:ext cx="2137503" cy="307777"/>
            </a:xfrm>
            <a:prstGeom prst="rect">
              <a:avLst/>
            </a:prstGeom>
            <a:noFill/>
          </p:spPr>
          <p:txBody>
            <a:bodyPr wrap="none" rtlCol="0">
              <a:spAutoFit/>
            </a:bodyPr>
            <a:lstStyle/>
            <a:p>
              <a:pPr fontAlgn="auto">
                <a:spcBef>
                  <a:spcPts val="0"/>
                </a:spcBef>
                <a:spcAft>
                  <a:spcPts val="0"/>
                </a:spcAft>
              </a:pPr>
              <a:r>
                <a:rPr lang="en-US" sz="1400" b="1" dirty="0" smtClean="0">
                  <a:solidFill>
                    <a:srgbClr val="000000"/>
                  </a:solidFill>
                  <a:ea typeface="+mn-ea"/>
                  <a:cs typeface="Arial" pitchFamily="34" charset="0"/>
                </a:rPr>
                <a:t>SHR R</a:t>
              </a:r>
              <a:r>
                <a:rPr lang="en-US" sz="1400" b="1" baseline="30000" dirty="0" smtClean="0">
                  <a:solidFill>
                    <a:srgbClr val="000000"/>
                  </a:solidFill>
                  <a:ea typeface="+mn-ea"/>
                  <a:cs typeface="Arial" pitchFamily="34" charset="0"/>
                </a:rPr>
                <a:t>2</a:t>
              </a:r>
              <a:r>
                <a:rPr lang="en-US" sz="1400" b="1" dirty="0" smtClean="0">
                  <a:solidFill>
                    <a:srgbClr val="000000"/>
                  </a:solidFill>
                  <a:ea typeface="+mn-ea"/>
                  <a:cs typeface="Arial" pitchFamily="34" charset="0"/>
                </a:rPr>
                <a:t> = 0.56, P&lt;0.001</a:t>
              </a:r>
              <a:endParaRPr lang="en-US" sz="1400" b="1" dirty="0">
                <a:solidFill>
                  <a:srgbClr val="000000"/>
                </a:solidFill>
                <a:ea typeface="+mn-ea"/>
                <a:cs typeface="Arial" pitchFamily="34" charset="0"/>
              </a:endParaRPr>
            </a:p>
          </p:txBody>
        </p:sp>
        <p:cxnSp>
          <p:nvCxnSpPr>
            <p:cNvPr id="12" name="Straight Connector 11"/>
            <p:cNvCxnSpPr/>
            <p:nvPr/>
          </p:nvCxnSpPr>
          <p:spPr>
            <a:xfrm>
              <a:off x="2295543" y="4560651"/>
              <a:ext cx="38404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295543" y="4793332"/>
              <a:ext cx="384048" cy="0"/>
            </a:xfrm>
            <a:prstGeom prst="line">
              <a:avLst/>
            </a:prstGeom>
            <a:ln w="12700" cmpd="sng">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2438721" y="4744486"/>
              <a:ext cx="97692" cy="97692"/>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ndara"/>
              </a:endParaRPr>
            </a:p>
          </p:txBody>
        </p:sp>
        <p:sp>
          <p:nvSpPr>
            <p:cNvPr id="17" name="Oval 16"/>
            <p:cNvSpPr/>
            <p:nvPr/>
          </p:nvSpPr>
          <p:spPr>
            <a:xfrm>
              <a:off x="2438721" y="4511805"/>
              <a:ext cx="97692" cy="9769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2800">
                <a:solidFill>
                  <a:prstClr val="white"/>
                </a:solidFill>
                <a:latin typeface="Candara"/>
              </a:endParaRPr>
            </a:p>
          </p:txBody>
        </p:sp>
      </p:grpSp>
      <p:sp>
        <p:nvSpPr>
          <p:cNvPr id="5" name="TextBox 4"/>
          <p:cNvSpPr txBox="1"/>
          <p:nvPr/>
        </p:nvSpPr>
        <p:spPr>
          <a:xfrm>
            <a:off x="2819153" y="6089583"/>
            <a:ext cx="3448726" cy="523220"/>
          </a:xfrm>
          <a:prstGeom prst="rect">
            <a:avLst/>
          </a:prstGeom>
          <a:solidFill>
            <a:srgbClr val="FFFFFF"/>
          </a:solidFill>
        </p:spPr>
        <p:txBody>
          <a:bodyPr wrap="none" rtlCol="0">
            <a:spAutoFit/>
          </a:bodyPr>
          <a:lstStyle/>
          <a:p>
            <a:pPr algn="ctr" fontAlgn="auto">
              <a:spcBef>
                <a:spcPts val="0"/>
              </a:spcBef>
              <a:spcAft>
                <a:spcPts val="0"/>
              </a:spcAft>
            </a:pPr>
            <a:r>
              <a:rPr lang="en-US" sz="1400" b="1" dirty="0" smtClean="0">
                <a:solidFill>
                  <a:prstClr val="black"/>
                </a:solidFill>
                <a:latin typeface="Arial"/>
                <a:ea typeface="+mn-ea"/>
                <a:cs typeface="Arial"/>
              </a:rPr>
              <a:t>T-tubule organizational index</a:t>
            </a:r>
          </a:p>
          <a:p>
            <a:pPr algn="ctr" fontAlgn="auto">
              <a:spcBef>
                <a:spcPts val="0"/>
              </a:spcBef>
              <a:spcAft>
                <a:spcPts val="0"/>
              </a:spcAft>
            </a:pPr>
            <a:r>
              <a:rPr lang="en-US" sz="1400" b="1" dirty="0" smtClean="0">
                <a:solidFill>
                  <a:prstClr val="black"/>
                </a:solidFill>
                <a:latin typeface="Arial"/>
                <a:ea typeface="+mn-ea"/>
                <a:cs typeface="Arial"/>
              </a:rPr>
              <a:t>(~efficiency of </a:t>
            </a:r>
            <a:r>
              <a:rPr lang="en-US" sz="1400" b="1" dirty="0" err="1" smtClean="0">
                <a:solidFill>
                  <a:prstClr val="black"/>
                </a:solidFill>
                <a:latin typeface="Arial"/>
                <a:ea typeface="+mn-ea"/>
                <a:cs typeface="Arial"/>
              </a:rPr>
              <a:t>myocyte</a:t>
            </a:r>
            <a:r>
              <a:rPr lang="en-US" sz="1400" b="1" dirty="0" smtClean="0">
                <a:solidFill>
                  <a:prstClr val="black"/>
                </a:solidFill>
                <a:latin typeface="Arial"/>
                <a:ea typeface="+mn-ea"/>
                <a:cs typeface="Arial"/>
              </a:rPr>
              <a:t> Ca</a:t>
            </a:r>
            <a:r>
              <a:rPr lang="en-US" sz="1400" b="1" baseline="30000" dirty="0" smtClean="0">
                <a:solidFill>
                  <a:prstClr val="black"/>
                </a:solidFill>
                <a:latin typeface="Arial"/>
                <a:ea typeface="+mn-ea"/>
                <a:cs typeface="Arial"/>
              </a:rPr>
              <a:t>2+</a:t>
            </a:r>
            <a:r>
              <a:rPr lang="en-US" sz="1400" b="1" dirty="0" smtClean="0">
                <a:solidFill>
                  <a:prstClr val="black"/>
                </a:solidFill>
                <a:latin typeface="Arial"/>
                <a:ea typeface="+mn-ea"/>
                <a:cs typeface="Arial"/>
              </a:rPr>
              <a:t> handling)</a:t>
            </a:r>
            <a:endParaRPr lang="en-US" sz="1400" b="1" dirty="0">
              <a:solidFill>
                <a:prstClr val="black"/>
              </a:solidFill>
              <a:latin typeface="Arial"/>
              <a:ea typeface="+mn-ea"/>
              <a:cs typeface="Arial"/>
            </a:endParaRPr>
          </a:p>
        </p:txBody>
      </p:sp>
      <p:sp>
        <p:nvSpPr>
          <p:cNvPr id="18" name="TextBox 17"/>
          <p:cNvSpPr txBox="1"/>
          <p:nvPr/>
        </p:nvSpPr>
        <p:spPr>
          <a:xfrm rot="16200000">
            <a:off x="-260852" y="3836910"/>
            <a:ext cx="3390622" cy="369332"/>
          </a:xfrm>
          <a:prstGeom prst="rect">
            <a:avLst/>
          </a:prstGeom>
          <a:solidFill>
            <a:srgbClr val="FFFFFF"/>
          </a:solidFill>
        </p:spPr>
        <p:txBody>
          <a:bodyPr wrap="none" rtlCol="0">
            <a:spAutoFit/>
          </a:bodyPr>
          <a:lstStyle/>
          <a:p>
            <a:pPr algn="ctr" fontAlgn="auto">
              <a:spcBef>
                <a:spcPts val="0"/>
              </a:spcBef>
              <a:spcAft>
                <a:spcPts val="0"/>
              </a:spcAft>
            </a:pPr>
            <a:r>
              <a:rPr lang="en-US" b="1" dirty="0" smtClean="0">
                <a:solidFill>
                  <a:prstClr val="black"/>
                </a:solidFill>
                <a:latin typeface="Arial"/>
                <a:ea typeface="+mn-ea"/>
                <a:cs typeface="Arial"/>
              </a:rPr>
              <a:t>Global longitudinal strain (%)</a:t>
            </a:r>
            <a:endParaRPr lang="en-US" b="1" dirty="0">
              <a:solidFill>
                <a:prstClr val="black"/>
              </a:solidFill>
              <a:latin typeface="Arial"/>
              <a:ea typeface="+mn-ea"/>
              <a:cs typeface="Arial"/>
            </a:endParaRPr>
          </a:p>
        </p:txBody>
      </p:sp>
    </p:spTree>
    <p:extLst>
      <p:ext uri="{BB962C8B-B14F-4D97-AF65-F5344CB8AC3E}">
        <p14:creationId xmlns:p14="http://schemas.microsoft.com/office/powerpoint/2010/main" val="2027142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Scientific</a:t>
            </a:r>
          </a:p>
          <a:p>
            <a:pPr lvl="1"/>
            <a:r>
              <a:rPr lang="en-US" dirty="0" smtClean="0"/>
              <a:t>Study the progression of subclinical CVD to CVD </a:t>
            </a:r>
          </a:p>
          <a:p>
            <a:pPr lvl="1"/>
            <a:r>
              <a:rPr lang="en-US" dirty="0" smtClean="0"/>
              <a:t>Identify new risk factors and interactions among risk factors</a:t>
            </a:r>
          </a:p>
          <a:p>
            <a:r>
              <a:rPr lang="en-US" dirty="0" smtClean="0"/>
              <a:t>Operational </a:t>
            </a:r>
          </a:p>
          <a:p>
            <a:pPr lvl="1"/>
            <a:r>
              <a:rPr lang="en-US" dirty="0" smtClean="0"/>
              <a:t>Conduct </a:t>
            </a:r>
            <a:r>
              <a:rPr lang="en-US" dirty="0"/>
              <a:t>cohort follow-up for vital status and events</a:t>
            </a:r>
          </a:p>
          <a:p>
            <a:pPr lvl="1"/>
            <a:r>
              <a:rPr lang="en-US" dirty="0"/>
              <a:t>Ascertain clinical events to improve statistical power for </a:t>
            </a:r>
            <a:r>
              <a:rPr lang="en-US" dirty="0" smtClean="0"/>
              <a:t>analyses</a:t>
            </a:r>
          </a:p>
          <a:p>
            <a:pPr lvl="1"/>
            <a:r>
              <a:rPr lang="en-US" dirty="0" smtClean="0"/>
              <a:t>Conduct Exam 6</a:t>
            </a:r>
          </a:p>
          <a:p>
            <a:endParaRPr lang="en-US" dirty="0"/>
          </a:p>
          <a:p>
            <a:pPr marL="0" indent="0">
              <a:buNone/>
            </a:pPr>
            <a:endParaRPr lang="en-US" dirty="0"/>
          </a:p>
        </p:txBody>
      </p:sp>
      <p:sp>
        <p:nvSpPr>
          <p:cNvPr id="3" name="Title 2"/>
          <p:cNvSpPr>
            <a:spLocks noGrp="1"/>
          </p:cNvSpPr>
          <p:nvPr>
            <p:ph type="title"/>
          </p:nvPr>
        </p:nvSpPr>
        <p:spPr/>
        <p:txBody>
          <a:bodyPr/>
          <a:lstStyle/>
          <a:p>
            <a:r>
              <a:rPr lang="en-US" dirty="0" smtClean="0"/>
              <a:t>Current MESA Objectives</a:t>
            </a:r>
            <a:endParaRPr lang="en-US" dirty="0"/>
          </a:p>
        </p:txBody>
      </p:sp>
    </p:spTree>
    <p:extLst>
      <p:ext uri="{BB962C8B-B14F-4D97-AF65-F5344CB8AC3E}">
        <p14:creationId xmlns:p14="http://schemas.microsoft.com/office/powerpoint/2010/main" val="160887140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38328"/>
            <a:ext cx="9144000" cy="1252728"/>
          </a:xfrm>
        </p:spPr>
        <p:txBody>
          <a:bodyPr>
            <a:noAutofit/>
          </a:bodyPr>
          <a:lstStyle/>
          <a:p>
            <a:r>
              <a:rPr lang="en-US" sz="4800" b="1" dirty="0" smtClean="0">
                <a:solidFill>
                  <a:srgbClr val="000000"/>
                </a:solidFill>
              </a:rPr>
              <a:t>Endothelial dysfunction and cardiac mechanics (</a:t>
            </a:r>
            <a:r>
              <a:rPr lang="en-US" sz="4800" b="1" dirty="0" err="1" smtClean="0">
                <a:solidFill>
                  <a:srgbClr val="000000"/>
                </a:solidFill>
              </a:rPr>
              <a:t>HyperGEN</a:t>
            </a:r>
            <a:r>
              <a:rPr lang="en-US" sz="4800" b="1" dirty="0" smtClean="0">
                <a:solidFill>
                  <a:srgbClr val="000000"/>
                </a:solidFill>
              </a:rPr>
              <a:t>)</a:t>
            </a:r>
            <a:endParaRPr lang="en-US" sz="4800" b="1" dirty="0">
              <a:solidFill>
                <a:srgbClr val="000000"/>
              </a:solidFill>
            </a:endParaRPr>
          </a:p>
        </p:txBody>
      </p:sp>
      <p:sp>
        <p:nvSpPr>
          <p:cNvPr id="6" name="Text Box 4"/>
          <p:cNvSpPr txBox="1">
            <a:spLocks noChangeArrowheads="1"/>
          </p:cNvSpPr>
          <p:nvPr/>
        </p:nvSpPr>
        <p:spPr bwMode="auto">
          <a:xfrm>
            <a:off x="269875" y="6211687"/>
            <a:ext cx="8874125" cy="584757"/>
          </a:xfrm>
          <a:prstGeom prst="rect">
            <a:avLst/>
          </a:prstGeom>
          <a:noFill/>
          <a:ln w="9525" algn="ctr">
            <a:noFill/>
            <a:miter lim="800000"/>
            <a:headEnd/>
            <a:tailEnd/>
          </a:ln>
          <a:effectLst/>
        </p:spPr>
        <p:txBody>
          <a:bodyPr lIns="91420" tIns="45711" rIns="91420" bIns="45711">
            <a:spAutoFit/>
          </a:bodyPr>
          <a:lstStyle/>
          <a:p>
            <a:pPr algn="r">
              <a:defRPr/>
            </a:pPr>
            <a:r>
              <a:rPr lang="da-DK" sz="1600" b="1" dirty="0">
                <a:solidFill>
                  <a:prstClr val="black"/>
                </a:solidFill>
                <a:latin typeface="Arial"/>
                <a:ea typeface="ＭＳ Ｐゴシック" charset="0"/>
                <a:cs typeface="Arial"/>
              </a:rPr>
              <a:t>Katz DH….Shah SJ. </a:t>
            </a:r>
            <a:endParaRPr lang="da-DK" sz="1600" b="1" dirty="0" smtClean="0">
              <a:solidFill>
                <a:prstClr val="black"/>
              </a:solidFill>
              <a:latin typeface="Arial"/>
              <a:ea typeface="ＭＳ Ｐゴシック" charset="0"/>
              <a:cs typeface="Arial"/>
            </a:endParaRPr>
          </a:p>
          <a:p>
            <a:pPr algn="r">
              <a:defRPr/>
            </a:pPr>
            <a:r>
              <a:rPr lang="da-DK" sz="1600" b="1" i="1" dirty="0" err="1" smtClean="0">
                <a:solidFill>
                  <a:prstClr val="black"/>
                </a:solidFill>
                <a:latin typeface="Arial"/>
                <a:ea typeface="ＭＳ Ｐゴシック" charset="0"/>
                <a:cs typeface="Arial"/>
              </a:rPr>
              <a:t>Circulation</a:t>
            </a:r>
            <a:r>
              <a:rPr lang="da-DK" sz="1600" b="1" i="1" dirty="0" smtClean="0">
                <a:solidFill>
                  <a:prstClr val="black"/>
                </a:solidFill>
                <a:latin typeface="Arial"/>
                <a:ea typeface="ＭＳ Ｐゴシック" charset="0"/>
                <a:cs typeface="Arial"/>
              </a:rPr>
              <a:t> </a:t>
            </a:r>
            <a:r>
              <a:rPr lang="da-DK" sz="1600" b="1" dirty="0">
                <a:solidFill>
                  <a:prstClr val="black"/>
                </a:solidFill>
                <a:latin typeface="Arial"/>
                <a:ea typeface="ＭＳ Ｐゴシック" charset="0"/>
                <a:cs typeface="Arial"/>
              </a:rPr>
              <a:t>2014</a:t>
            </a: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t="10358" r="22380"/>
          <a:stretch>
            <a:fillRect/>
          </a:stretch>
        </p:blipFill>
        <p:spPr bwMode="auto">
          <a:xfrm>
            <a:off x="184150" y="1752600"/>
            <a:ext cx="5911850" cy="49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8113" y="2979738"/>
            <a:ext cx="175577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51688" y="2678668"/>
            <a:ext cx="2711312" cy="369332"/>
          </a:xfrm>
          <a:prstGeom prst="rect">
            <a:avLst/>
          </a:prstGeom>
          <a:noFill/>
        </p:spPr>
        <p:txBody>
          <a:bodyPr wrap="none" rtlCol="0">
            <a:spAutoFit/>
          </a:bodyPr>
          <a:lstStyle/>
          <a:p>
            <a:pPr fontAlgn="auto">
              <a:spcBef>
                <a:spcPts val="0"/>
              </a:spcBef>
              <a:spcAft>
                <a:spcPts val="0"/>
              </a:spcAft>
            </a:pPr>
            <a:r>
              <a:rPr lang="en-US" b="1" u="sng" dirty="0" smtClean="0">
                <a:solidFill>
                  <a:prstClr val="black"/>
                </a:solidFill>
                <a:latin typeface="Arial"/>
                <a:ea typeface="+mn-ea"/>
                <a:cs typeface="Arial"/>
              </a:rPr>
              <a:t>Quartile of albuminuria</a:t>
            </a:r>
            <a:endParaRPr lang="en-US" b="1" u="sng" dirty="0">
              <a:solidFill>
                <a:prstClr val="black"/>
              </a:solidFill>
              <a:latin typeface="Arial"/>
              <a:ea typeface="+mn-ea"/>
              <a:cs typeface="Arial"/>
            </a:endParaRPr>
          </a:p>
        </p:txBody>
      </p:sp>
    </p:spTree>
    <p:extLst>
      <p:ext uri="{BB962C8B-B14F-4D97-AF65-F5344CB8AC3E}">
        <p14:creationId xmlns:p14="http://schemas.microsoft.com/office/powerpoint/2010/main" val="1453504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2DS66_2457A_TGFB3_1_PRE_OP_25_07_2011_4CH_S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0"/>
            <a:ext cx="9054572" cy="6858000"/>
          </a:xfrm>
          <a:prstGeom prst="rect">
            <a:avLst/>
          </a:prstGeom>
        </p:spPr>
      </p:pic>
      <p:pic>
        <p:nvPicPr>
          <p:cNvPr id="5" name="2DS66_2457A_TGFB3_1_PRE_OP_25_07_2011_4CH_S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5705"/>
            <a:ext cx="3234148" cy="3444705"/>
          </a:xfrm>
          <a:prstGeom prst="rect">
            <a:avLst/>
          </a:prstGeom>
        </p:spPr>
      </p:pic>
      <p:cxnSp>
        <p:nvCxnSpPr>
          <p:cNvPr id="7" name="Straight Connector 6"/>
          <p:cNvCxnSpPr/>
          <p:nvPr/>
        </p:nvCxnSpPr>
        <p:spPr>
          <a:xfrm>
            <a:off x="4191000" y="1238250"/>
            <a:ext cx="0" cy="411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105400" y="1238250"/>
            <a:ext cx="0" cy="411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410200" y="1238250"/>
            <a:ext cx="0" cy="411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543800" y="1238250"/>
            <a:ext cx="0" cy="411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305800" y="1238250"/>
            <a:ext cx="0" cy="411480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981564" y="5181600"/>
            <a:ext cx="1301859" cy="584776"/>
          </a:xfrm>
          <a:prstGeom prst="rect">
            <a:avLst/>
          </a:prstGeom>
          <a:noFill/>
        </p:spPr>
        <p:txBody>
          <a:bodyPr wrap="none" rtlCol="0">
            <a:spAutoFit/>
          </a:bodyPr>
          <a:lstStyle/>
          <a:p>
            <a:pPr algn="ctr" eaLnBrk="0" hangingPunct="0"/>
            <a:r>
              <a:rPr lang="en-US" sz="1600" b="1" dirty="0" smtClean="0">
                <a:solidFill>
                  <a:srgbClr val="1F497D">
                    <a:lumMod val="40000"/>
                    <a:lumOff val="60000"/>
                  </a:srgbClr>
                </a:solidFill>
                <a:effectLst>
                  <a:outerShdw blurRad="38100" dist="38100" dir="2700000" algn="tl">
                    <a:srgbClr val="000000">
                      <a:alpha val="43137"/>
                    </a:srgbClr>
                  </a:outerShdw>
                </a:effectLst>
                <a:latin typeface="Arial" charset="0"/>
                <a:ea typeface="+mn-ea"/>
              </a:rPr>
              <a:t>Atrial </a:t>
            </a:r>
          </a:p>
          <a:p>
            <a:pPr algn="ctr" eaLnBrk="0" hangingPunct="0"/>
            <a:r>
              <a:rPr lang="en-US" sz="1600" b="1" dirty="0" smtClean="0">
                <a:solidFill>
                  <a:srgbClr val="1F497D">
                    <a:lumMod val="40000"/>
                    <a:lumOff val="60000"/>
                  </a:srgbClr>
                </a:solidFill>
                <a:effectLst>
                  <a:outerShdw blurRad="38100" dist="38100" dir="2700000" algn="tl">
                    <a:srgbClr val="000000">
                      <a:alpha val="43137"/>
                    </a:srgbClr>
                  </a:outerShdw>
                </a:effectLst>
                <a:latin typeface="Arial" charset="0"/>
                <a:ea typeface="+mn-ea"/>
              </a:rPr>
              <a:t>contraction</a:t>
            </a:r>
            <a:endParaRPr lang="en-US" sz="1600" b="1" dirty="0">
              <a:solidFill>
                <a:srgbClr val="1F497D">
                  <a:lumMod val="40000"/>
                  <a:lumOff val="60000"/>
                </a:srgbClr>
              </a:solidFill>
              <a:effectLst>
                <a:outerShdw blurRad="38100" dist="38100" dir="2700000" algn="tl">
                  <a:srgbClr val="000000">
                    <a:alpha val="43137"/>
                  </a:srgbClr>
                </a:outerShdw>
              </a:effectLst>
              <a:latin typeface="Arial" charset="0"/>
              <a:ea typeface="+mn-ea"/>
            </a:endParaRPr>
          </a:p>
        </p:txBody>
      </p:sp>
      <p:sp>
        <p:nvSpPr>
          <p:cNvPr id="12" name="TextBox 11"/>
          <p:cNvSpPr txBox="1"/>
          <p:nvPr/>
        </p:nvSpPr>
        <p:spPr>
          <a:xfrm>
            <a:off x="4713418" y="685800"/>
            <a:ext cx="1153982" cy="584776"/>
          </a:xfrm>
          <a:prstGeom prst="rect">
            <a:avLst/>
          </a:prstGeom>
          <a:noFill/>
        </p:spPr>
        <p:txBody>
          <a:bodyPr wrap="none" rtlCol="0">
            <a:spAutoFit/>
          </a:bodyPr>
          <a:lstStyle/>
          <a:p>
            <a:pPr algn="ctr" eaLnBrk="0" hangingPunct="0"/>
            <a:r>
              <a:rPr lang="en-US" sz="1600" b="1" dirty="0" smtClean="0">
                <a:solidFill>
                  <a:srgbClr val="1F497D">
                    <a:lumMod val="40000"/>
                    <a:lumOff val="60000"/>
                  </a:srgbClr>
                </a:solidFill>
                <a:effectLst>
                  <a:outerShdw blurRad="38100" dist="38100" dir="2700000" algn="tl">
                    <a:srgbClr val="000000">
                      <a:alpha val="43137"/>
                    </a:srgbClr>
                  </a:outerShdw>
                </a:effectLst>
                <a:latin typeface="Arial" charset="0"/>
                <a:ea typeface="+mn-ea"/>
              </a:rPr>
              <a:t>Atrial </a:t>
            </a:r>
          </a:p>
          <a:p>
            <a:pPr algn="ctr" eaLnBrk="0" hangingPunct="0"/>
            <a:r>
              <a:rPr lang="en-US" sz="1600" b="1" dirty="0" smtClean="0">
                <a:solidFill>
                  <a:srgbClr val="1F497D">
                    <a:lumMod val="40000"/>
                    <a:lumOff val="60000"/>
                  </a:srgbClr>
                </a:solidFill>
                <a:effectLst>
                  <a:outerShdw blurRad="38100" dist="38100" dir="2700000" algn="tl">
                    <a:srgbClr val="000000">
                      <a:alpha val="43137"/>
                    </a:srgbClr>
                  </a:outerShdw>
                </a:effectLst>
                <a:latin typeface="Arial" charset="0"/>
                <a:ea typeface="+mn-ea"/>
              </a:rPr>
              <a:t>relaxation</a:t>
            </a:r>
            <a:endParaRPr lang="en-US" sz="1600" b="1" dirty="0">
              <a:solidFill>
                <a:srgbClr val="1F497D">
                  <a:lumMod val="40000"/>
                  <a:lumOff val="60000"/>
                </a:srgbClr>
              </a:solidFill>
              <a:effectLst>
                <a:outerShdw blurRad="38100" dist="38100" dir="2700000" algn="tl">
                  <a:srgbClr val="000000">
                    <a:alpha val="43137"/>
                  </a:srgbClr>
                </a:outerShdw>
              </a:effectLst>
              <a:latin typeface="Arial" charset="0"/>
              <a:ea typeface="+mn-ea"/>
            </a:endParaRPr>
          </a:p>
        </p:txBody>
      </p:sp>
      <p:cxnSp>
        <p:nvCxnSpPr>
          <p:cNvPr id="13" name="Straight Connector 12"/>
          <p:cNvCxnSpPr/>
          <p:nvPr/>
        </p:nvCxnSpPr>
        <p:spPr>
          <a:xfrm>
            <a:off x="6477000" y="1238250"/>
            <a:ext cx="0" cy="411480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429455" y="685800"/>
            <a:ext cx="1096674" cy="584776"/>
          </a:xfrm>
          <a:prstGeom prst="rect">
            <a:avLst/>
          </a:prstGeom>
          <a:noFill/>
        </p:spPr>
        <p:txBody>
          <a:bodyPr wrap="none" rtlCol="0">
            <a:spAutoFit/>
          </a:bodyPr>
          <a:lstStyle/>
          <a:p>
            <a:pPr algn="ctr" eaLnBrk="0" hangingPunct="0"/>
            <a:r>
              <a:rPr lang="en-US" sz="1600" b="1" dirty="0" smtClean="0">
                <a:solidFill>
                  <a:srgbClr val="1F497D">
                    <a:lumMod val="40000"/>
                    <a:lumOff val="60000"/>
                  </a:srgbClr>
                </a:solidFill>
                <a:effectLst>
                  <a:outerShdw blurRad="38100" dist="38100" dir="2700000" algn="tl">
                    <a:srgbClr val="000000">
                      <a:alpha val="43137"/>
                    </a:srgbClr>
                  </a:outerShdw>
                </a:effectLst>
                <a:latin typeface="Arial" charset="0"/>
                <a:ea typeface="+mn-ea"/>
              </a:rPr>
              <a:t>Passive</a:t>
            </a:r>
          </a:p>
          <a:p>
            <a:pPr algn="ctr" eaLnBrk="0" hangingPunct="0"/>
            <a:r>
              <a:rPr lang="en-US" sz="1600" b="1" dirty="0" smtClean="0">
                <a:solidFill>
                  <a:srgbClr val="1F497D">
                    <a:lumMod val="40000"/>
                    <a:lumOff val="60000"/>
                  </a:srgbClr>
                </a:solidFill>
                <a:effectLst>
                  <a:outerShdw blurRad="38100" dist="38100" dir="2700000" algn="tl">
                    <a:srgbClr val="000000">
                      <a:alpha val="43137"/>
                    </a:srgbClr>
                  </a:outerShdw>
                </a:effectLst>
                <a:latin typeface="Arial" charset="0"/>
                <a:ea typeface="+mn-ea"/>
              </a:rPr>
              <a:t>emptying</a:t>
            </a:r>
            <a:endParaRPr lang="en-US" sz="1600" b="1" dirty="0">
              <a:solidFill>
                <a:srgbClr val="1F497D">
                  <a:lumMod val="40000"/>
                  <a:lumOff val="60000"/>
                </a:srgbClr>
              </a:solidFill>
              <a:effectLst>
                <a:outerShdw blurRad="38100" dist="38100" dir="2700000" algn="tl">
                  <a:srgbClr val="000000">
                    <a:alpha val="43137"/>
                  </a:srgbClr>
                </a:outerShdw>
              </a:effectLst>
              <a:latin typeface="Arial" charset="0"/>
              <a:ea typeface="+mn-ea"/>
            </a:endParaRPr>
          </a:p>
        </p:txBody>
      </p:sp>
      <p:sp>
        <p:nvSpPr>
          <p:cNvPr id="15" name="TextBox 14"/>
          <p:cNvSpPr txBox="1"/>
          <p:nvPr/>
        </p:nvSpPr>
        <p:spPr>
          <a:xfrm>
            <a:off x="7391400" y="804446"/>
            <a:ext cx="1085754" cy="338554"/>
          </a:xfrm>
          <a:prstGeom prst="rect">
            <a:avLst/>
          </a:prstGeom>
          <a:noFill/>
        </p:spPr>
        <p:txBody>
          <a:bodyPr wrap="none" rtlCol="0">
            <a:spAutoFit/>
          </a:bodyPr>
          <a:lstStyle/>
          <a:p>
            <a:pPr algn="ctr" eaLnBrk="0" hangingPunct="0"/>
            <a:r>
              <a:rPr lang="en-US" sz="1600" b="1" dirty="0" smtClean="0">
                <a:solidFill>
                  <a:srgbClr val="1F497D">
                    <a:lumMod val="40000"/>
                    <a:lumOff val="60000"/>
                  </a:srgbClr>
                </a:solidFill>
                <a:effectLst>
                  <a:outerShdw blurRad="38100" dist="38100" dir="2700000" algn="tl">
                    <a:srgbClr val="000000">
                      <a:alpha val="43137"/>
                    </a:srgbClr>
                  </a:outerShdw>
                </a:effectLst>
                <a:latin typeface="Arial" charset="0"/>
                <a:ea typeface="+mn-ea"/>
              </a:rPr>
              <a:t>Diastasis</a:t>
            </a:r>
            <a:endParaRPr lang="en-US" sz="1600" b="1" dirty="0">
              <a:solidFill>
                <a:srgbClr val="1F497D">
                  <a:lumMod val="40000"/>
                  <a:lumOff val="60000"/>
                </a:srgbClr>
              </a:solidFill>
              <a:effectLst>
                <a:outerShdw blurRad="38100" dist="38100" dir="2700000" algn="tl">
                  <a:srgbClr val="000000">
                    <a:alpha val="43137"/>
                  </a:srgbClr>
                </a:outerShdw>
              </a:effectLst>
              <a:latin typeface="Arial" charset="0"/>
              <a:ea typeface="+mn-ea"/>
            </a:endParaRPr>
          </a:p>
        </p:txBody>
      </p:sp>
      <p:sp>
        <p:nvSpPr>
          <p:cNvPr id="16" name="TextBox 15"/>
          <p:cNvSpPr txBox="1"/>
          <p:nvPr/>
        </p:nvSpPr>
        <p:spPr>
          <a:xfrm>
            <a:off x="5592909" y="5181600"/>
            <a:ext cx="731691" cy="584776"/>
          </a:xfrm>
          <a:prstGeom prst="rect">
            <a:avLst/>
          </a:prstGeom>
          <a:noFill/>
        </p:spPr>
        <p:txBody>
          <a:bodyPr wrap="none" rtlCol="0">
            <a:spAutoFit/>
          </a:bodyPr>
          <a:lstStyle/>
          <a:p>
            <a:pPr algn="ctr" eaLnBrk="0" hangingPunct="0"/>
            <a:r>
              <a:rPr lang="en-US" sz="1600" b="1" dirty="0" smtClean="0">
                <a:solidFill>
                  <a:srgbClr val="1F497D">
                    <a:lumMod val="40000"/>
                    <a:lumOff val="60000"/>
                  </a:srgbClr>
                </a:solidFill>
                <a:effectLst>
                  <a:outerShdw blurRad="38100" dist="38100" dir="2700000" algn="tl">
                    <a:srgbClr val="000000">
                      <a:alpha val="43137"/>
                    </a:srgbClr>
                  </a:outerShdw>
                </a:effectLst>
                <a:latin typeface="Arial" charset="0"/>
                <a:ea typeface="+mn-ea"/>
              </a:rPr>
              <a:t>Atrial</a:t>
            </a:r>
          </a:p>
          <a:p>
            <a:pPr algn="ctr" eaLnBrk="0" hangingPunct="0"/>
            <a:r>
              <a:rPr lang="en-US" sz="1600" b="1" dirty="0" smtClean="0">
                <a:solidFill>
                  <a:srgbClr val="1F497D">
                    <a:lumMod val="40000"/>
                    <a:lumOff val="60000"/>
                  </a:srgbClr>
                </a:solidFill>
                <a:effectLst>
                  <a:outerShdw blurRad="38100" dist="38100" dir="2700000" algn="tl">
                    <a:srgbClr val="000000">
                      <a:alpha val="43137"/>
                    </a:srgbClr>
                  </a:outerShdw>
                </a:effectLst>
                <a:latin typeface="Arial" charset="0"/>
                <a:ea typeface="+mn-ea"/>
              </a:rPr>
              <a:t>filling</a:t>
            </a:r>
            <a:endParaRPr lang="en-US" sz="1600" b="1" dirty="0">
              <a:solidFill>
                <a:srgbClr val="1F497D">
                  <a:lumMod val="40000"/>
                  <a:lumOff val="60000"/>
                </a:srgbClr>
              </a:solidFill>
              <a:effectLst>
                <a:outerShdw blurRad="38100" dist="38100" dir="2700000" algn="tl">
                  <a:srgbClr val="000000">
                    <a:alpha val="43137"/>
                  </a:srgbClr>
                </a:outerShdw>
              </a:effectLst>
              <a:latin typeface="Arial" charset="0"/>
              <a:ea typeface="+mn-ea"/>
            </a:endParaRPr>
          </a:p>
        </p:txBody>
      </p:sp>
    </p:spTree>
    <p:extLst>
      <p:ext uri="{BB962C8B-B14F-4D97-AF65-F5344CB8AC3E}">
        <p14:creationId xmlns:p14="http://schemas.microsoft.com/office/powerpoint/2010/main" val="29998755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2DS66_2457A_TGFB3_1_PRE_OP_25_07_2011_4CH_S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0"/>
            <a:ext cx="9054572" cy="6858000"/>
          </a:xfrm>
          <a:prstGeom prst="rect">
            <a:avLst/>
          </a:prstGeom>
        </p:spPr>
      </p:pic>
      <p:pic>
        <p:nvPicPr>
          <p:cNvPr id="5" name="2DS66_2457A_TGFB3_1_PRE_OP_25_07_2011_4CH_S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5705"/>
            <a:ext cx="3234148" cy="3444705"/>
          </a:xfrm>
          <a:prstGeom prst="rect">
            <a:avLst/>
          </a:prstGeom>
        </p:spPr>
      </p:pic>
      <p:sp>
        <p:nvSpPr>
          <p:cNvPr id="17" name="TextBox 16"/>
          <p:cNvSpPr txBox="1"/>
          <p:nvPr/>
        </p:nvSpPr>
        <p:spPr>
          <a:xfrm>
            <a:off x="6768277" y="2352057"/>
            <a:ext cx="1352980" cy="400110"/>
          </a:xfrm>
          <a:prstGeom prst="rect">
            <a:avLst/>
          </a:prstGeom>
          <a:solidFill>
            <a:schemeClr val="tx1">
              <a:alpha val="34000"/>
            </a:schemeClr>
          </a:solidFill>
        </p:spPr>
        <p:txBody>
          <a:bodyPr wrap="none" rtlCol="0">
            <a:spAutoFit/>
          </a:bodyPr>
          <a:lstStyle/>
          <a:p>
            <a:r>
              <a:rPr lang="en-US" sz="2000" b="1" dirty="0" smtClean="0">
                <a:solidFill>
                  <a:srgbClr val="30FF1E"/>
                </a:solidFill>
                <a:effectLst>
                  <a:outerShdw blurRad="50800" dist="38100" dir="2700000" algn="tl" rotWithShape="0">
                    <a:prstClr val="black">
                      <a:alpha val="40000"/>
                    </a:prstClr>
                  </a:outerShdw>
                </a:effectLst>
                <a:latin typeface="Arial"/>
                <a:cs typeface="Arial"/>
              </a:rPr>
              <a:t>CONDUIT</a:t>
            </a:r>
            <a:endParaRPr lang="en-US" sz="2000" b="1" dirty="0">
              <a:solidFill>
                <a:srgbClr val="30FF1E"/>
              </a:solidFill>
              <a:effectLst>
                <a:outerShdw blurRad="50800" dist="38100" dir="2700000" algn="tl" rotWithShape="0">
                  <a:prstClr val="black">
                    <a:alpha val="40000"/>
                  </a:prstClr>
                </a:outerShdw>
              </a:effectLst>
              <a:latin typeface="Arial"/>
              <a:cs typeface="Arial"/>
            </a:endParaRPr>
          </a:p>
        </p:txBody>
      </p:sp>
      <p:sp>
        <p:nvSpPr>
          <p:cNvPr id="18" name="TextBox 17"/>
          <p:cNvSpPr txBox="1"/>
          <p:nvPr/>
        </p:nvSpPr>
        <p:spPr>
          <a:xfrm>
            <a:off x="3942889" y="4411554"/>
            <a:ext cx="1452917" cy="400110"/>
          </a:xfrm>
          <a:prstGeom prst="rect">
            <a:avLst/>
          </a:prstGeom>
          <a:solidFill>
            <a:schemeClr val="tx1">
              <a:alpha val="34000"/>
            </a:schemeClr>
          </a:solidFill>
        </p:spPr>
        <p:txBody>
          <a:bodyPr wrap="none" rtlCol="0">
            <a:spAutoFit/>
          </a:bodyPr>
          <a:lstStyle/>
          <a:p>
            <a:r>
              <a:rPr lang="en-US" sz="2000" b="1" dirty="0" smtClean="0">
                <a:solidFill>
                  <a:srgbClr val="FFFF00"/>
                </a:solidFill>
                <a:effectLst>
                  <a:outerShdw blurRad="50800" dist="38100" dir="2700000" algn="tl" rotWithShape="0">
                    <a:prstClr val="black">
                      <a:alpha val="40000"/>
                    </a:prstClr>
                  </a:outerShdw>
                </a:effectLst>
                <a:latin typeface="Arial"/>
                <a:cs typeface="Arial"/>
              </a:rPr>
              <a:t>BOOSTER</a:t>
            </a:r>
            <a:endParaRPr lang="en-US" sz="2000" b="1" dirty="0">
              <a:solidFill>
                <a:srgbClr val="FFFF00"/>
              </a:solidFill>
              <a:effectLst>
                <a:outerShdw blurRad="50800" dist="38100" dir="2700000" algn="tl" rotWithShape="0">
                  <a:prstClr val="black">
                    <a:alpha val="40000"/>
                  </a:prstClr>
                </a:outerShdw>
              </a:effectLst>
              <a:latin typeface="Arial"/>
              <a:cs typeface="Arial"/>
            </a:endParaRPr>
          </a:p>
        </p:txBody>
      </p:sp>
      <p:cxnSp>
        <p:nvCxnSpPr>
          <p:cNvPr id="19" name="Straight Arrow Connector 18"/>
          <p:cNvCxnSpPr/>
          <p:nvPr/>
        </p:nvCxnSpPr>
        <p:spPr>
          <a:xfrm>
            <a:off x="6507978" y="1686658"/>
            <a:ext cx="0" cy="1560493"/>
          </a:xfrm>
          <a:prstGeom prst="straightConnector1">
            <a:avLst/>
          </a:prstGeom>
          <a:ln w="76200" cmpd="sng">
            <a:solidFill>
              <a:srgbClr val="30FF1E"/>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087007" y="3305604"/>
            <a:ext cx="0" cy="954273"/>
          </a:xfrm>
          <a:prstGeom prst="straightConnector1">
            <a:avLst/>
          </a:prstGeom>
          <a:ln w="76200" cmpd="sng">
            <a:solidFill>
              <a:srgbClr val="FFFF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220561" y="2159157"/>
            <a:ext cx="1690737" cy="400110"/>
          </a:xfrm>
          <a:prstGeom prst="rect">
            <a:avLst/>
          </a:prstGeom>
          <a:solidFill>
            <a:schemeClr val="tx1">
              <a:alpha val="34000"/>
            </a:schemeClr>
          </a:solidFill>
        </p:spPr>
        <p:txBody>
          <a:bodyPr wrap="none" rtlCol="0">
            <a:spAutoFit/>
          </a:bodyPr>
          <a:lstStyle/>
          <a:p>
            <a:r>
              <a:rPr lang="en-US" sz="2000" b="1" dirty="0" smtClean="0">
                <a:solidFill>
                  <a:srgbClr val="FF6600"/>
                </a:solidFill>
                <a:effectLst>
                  <a:outerShdw blurRad="50800" dist="38100" dir="2700000" algn="tl" rotWithShape="0">
                    <a:prstClr val="black">
                      <a:alpha val="40000"/>
                    </a:prstClr>
                  </a:outerShdw>
                </a:effectLst>
                <a:latin typeface="Arial"/>
                <a:cs typeface="Arial"/>
              </a:rPr>
              <a:t>RESERVOIR</a:t>
            </a:r>
            <a:endParaRPr lang="en-US" sz="2000" b="1" dirty="0">
              <a:solidFill>
                <a:srgbClr val="FF6600"/>
              </a:solidFill>
              <a:effectLst>
                <a:outerShdw blurRad="50800" dist="38100" dir="2700000" algn="tl" rotWithShape="0">
                  <a:prstClr val="black">
                    <a:alpha val="40000"/>
                  </a:prstClr>
                </a:outerShdw>
              </a:effectLst>
              <a:latin typeface="Arial"/>
              <a:cs typeface="Arial"/>
            </a:endParaRPr>
          </a:p>
        </p:txBody>
      </p:sp>
      <p:cxnSp>
        <p:nvCxnSpPr>
          <p:cNvPr id="22" name="Straight Arrow Connector 21"/>
          <p:cNvCxnSpPr/>
          <p:nvPr/>
        </p:nvCxnSpPr>
        <p:spPr>
          <a:xfrm>
            <a:off x="5947689" y="1638434"/>
            <a:ext cx="0" cy="2637518"/>
          </a:xfrm>
          <a:prstGeom prst="straightConnector1">
            <a:avLst/>
          </a:prstGeom>
          <a:ln w="76200" cmpd="sng">
            <a:solidFill>
              <a:srgbClr val="FF66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60894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955" y="1512963"/>
            <a:ext cx="8861588" cy="3293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1" y="105088"/>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dirty="0" smtClean="0">
                <a:latin typeface="Georgia"/>
                <a:cs typeface="Georgia"/>
              </a:rPr>
              <a:t>LA strain in a canine model of HF</a:t>
            </a:r>
            <a:endParaRPr lang="en-US" sz="4200" i="1" dirty="0">
              <a:latin typeface="Georgia"/>
              <a:cs typeface="Georgia"/>
            </a:endParaRPr>
          </a:p>
        </p:txBody>
      </p:sp>
    </p:spTree>
    <p:extLst>
      <p:ext uri="{BB962C8B-B14F-4D97-AF65-F5344CB8AC3E}">
        <p14:creationId xmlns:p14="http://schemas.microsoft.com/office/powerpoint/2010/main" val="37938279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564" y="193427"/>
            <a:ext cx="8381365" cy="666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193387197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0" y="1933600"/>
            <a:ext cx="9144000" cy="3484208"/>
          </a:xfrm>
          <a:prstGeom prst="rect">
            <a:avLst/>
          </a:prstGeom>
        </p:spPr>
      </p:pic>
      <p:sp>
        <p:nvSpPr>
          <p:cNvPr id="18" name="Title 1"/>
          <p:cNvSpPr txBox="1">
            <a:spLocks/>
          </p:cNvSpPr>
          <p:nvPr/>
        </p:nvSpPr>
        <p:spPr>
          <a:xfrm>
            <a:off x="1" y="217613"/>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dirty="0" smtClean="0">
                <a:solidFill>
                  <a:srgbClr val="33FF0B"/>
                </a:solidFill>
                <a:latin typeface="Georgia"/>
                <a:cs typeface="Georgia"/>
              </a:rPr>
              <a:t>Effect of </a:t>
            </a:r>
            <a:r>
              <a:rPr lang="en-US" sz="4200" dirty="0" smtClean="0">
                <a:solidFill>
                  <a:srgbClr val="33FF0B"/>
                </a:solidFill>
                <a:latin typeface="Wingdings"/>
                <a:ea typeface="Wingdings"/>
                <a:cs typeface="Wingdings"/>
                <a:sym typeface="Wingdings"/>
              </a:rPr>
              <a:t></a:t>
            </a:r>
            <a:r>
              <a:rPr lang="en-US" sz="4200" dirty="0" smtClean="0">
                <a:solidFill>
                  <a:srgbClr val="33FF0B"/>
                </a:solidFill>
                <a:latin typeface="Georgia"/>
                <a:cs typeface="Georgia"/>
              </a:rPr>
              <a:t>preload on LA strain</a:t>
            </a:r>
          </a:p>
          <a:p>
            <a:r>
              <a:rPr lang="en-US" sz="4200" i="1" dirty="0" smtClean="0">
                <a:solidFill>
                  <a:srgbClr val="33FF0B"/>
                </a:solidFill>
                <a:latin typeface="Georgia"/>
                <a:cs typeface="Georgia"/>
              </a:rPr>
              <a:t>HFpEF vs. non-cardiac dyspnea</a:t>
            </a:r>
            <a:r>
              <a:rPr lang="en-US" sz="4200" dirty="0" smtClean="0">
                <a:solidFill>
                  <a:srgbClr val="33FF0B"/>
                </a:solidFill>
                <a:latin typeface="Georgia"/>
                <a:cs typeface="Georgia"/>
              </a:rPr>
              <a:t> </a:t>
            </a:r>
            <a:endParaRPr lang="en-US" sz="4200" i="1" dirty="0">
              <a:solidFill>
                <a:srgbClr val="33FF0B"/>
              </a:solidFill>
              <a:latin typeface="Georgia"/>
              <a:cs typeface="Georgia"/>
            </a:endParaRPr>
          </a:p>
        </p:txBody>
      </p:sp>
    </p:spTree>
    <p:extLst>
      <p:ext uri="{BB962C8B-B14F-4D97-AF65-F5344CB8AC3E}">
        <p14:creationId xmlns:p14="http://schemas.microsoft.com/office/powerpoint/2010/main" val="403239931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768970"/>
            <a:ext cx="9144000" cy="5298697"/>
          </a:xfrm>
          <a:prstGeom prst="rect">
            <a:avLst/>
          </a:prstGeom>
        </p:spPr>
      </p:pic>
    </p:spTree>
    <p:extLst>
      <p:ext uri="{BB962C8B-B14F-4D97-AF65-F5344CB8AC3E}">
        <p14:creationId xmlns:p14="http://schemas.microsoft.com/office/powerpoint/2010/main" val="64415486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txBox="1">
            <a:spLocks/>
          </p:cNvSpPr>
          <p:nvPr/>
        </p:nvSpPr>
        <p:spPr>
          <a:xfrm>
            <a:off x="1" y="105088"/>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dirty="0" smtClean="0">
                <a:latin typeface="Georgia"/>
                <a:cs typeface="Georgia"/>
              </a:rPr>
              <a:t>Abnormal LA mechanics in HFpEF</a:t>
            </a:r>
            <a:endParaRPr lang="en-US" sz="4200" i="1" dirty="0">
              <a:latin typeface="Georgia"/>
              <a:cs typeface="Georgia"/>
            </a:endParaRPr>
          </a:p>
        </p:txBody>
      </p:sp>
      <p:pic>
        <p:nvPicPr>
          <p:cNvPr id="42" name="Picture 41"/>
          <p:cNvPicPr/>
          <p:nvPr/>
        </p:nvPicPr>
        <p:blipFill rotWithShape="1">
          <a:blip r:embed="rId2">
            <a:extLst>
              <a:ext uri="{28A0092B-C50C-407E-A947-70E740481C1C}">
                <a14:useLocalDpi xmlns:a14="http://schemas.microsoft.com/office/drawing/2010/main" val="0"/>
              </a:ext>
            </a:extLst>
          </a:blip>
          <a:srcRect l="9694" r="14128"/>
          <a:stretch/>
        </p:blipFill>
        <p:spPr bwMode="auto">
          <a:xfrm>
            <a:off x="-80384" y="1345591"/>
            <a:ext cx="4349300" cy="4152062"/>
          </a:xfrm>
          <a:prstGeom prst="rect">
            <a:avLst/>
          </a:prstGeom>
          <a:noFill/>
          <a:ln>
            <a:noFill/>
          </a:ln>
        </p:spPr>
      </p:pic>
      <p:sp>
        <p:nvSpPr>
          <p:cNvPr id="43" name="Text Box 5"/>
          <p:cNvSpPr txBox="1"/>
          <p:nvPr/>
        </p:nvSpPr>
        <p:spPr>
          <a:xfrm>
            <a:off x="2328702" y="1575976"/>
            <a:ext cx="1948180" cy="61912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r">
              <a:spcBef>
                <a:spcPts val="0"/>
              </a:spcBef>
              <a:spcAft>
                <a:spcPts val="1000"/>
              </a:spcAft>
            </a:pPr>
            <a:r>
              <a:rPr lang="en-US" b="1" dirty="0">
                <a:effectLst/>
                <a:latin typeface="Arial"/>
                <a:ea typeface="ＭＳ 明朝"/>
                <a:cs typeface="Times New Roman"/>
              </a:rPr>
              <a:t>P=0.001</a:t>
            </a:r>
            <a:endParaRPr lang="en-US" sz="1600" dirty="0">
              <a:effectLst/>
              <a:ea typeface="ＭＳ 明朝"/>
              <a:cs typeface="Times New Roman"/>
            </a:endParaRPr>
          </a:p>
        </p:txBody>
      </p:sp>
      <p:pic>
        <p:nvPicPr>
          <p:cNvPr id="44" name="Picture 43"/>
          <p:cNvPicPr/>
          <p:nvPr/>
        </p:nvPicPr>
        <p:blipFill rotWithShape="1">
          <a:blip r:embed="rId3">
            <a:extLst>
              <a:ext uri="{28A0092B-C50C-407E-A947-70E740481C1C}">
                <a14:useLocalDpi xmlns:a14="http://schemas.microsoft.com/office/drawing/2010/main" val="0"/>
              </a:ext>
            </a:extLst>
          </a:blip>
          <a:srcRect l="20150" b="12341"/>
          <a:stretch/>
        </p:blipFill>
        <p:spPr bwMode="auto">
          <a:xfrm>
            <a:off x="4244426" y="1648425"/>
            <a:ext cx="4861456" cy="3881378"/>
          </a:xfrm>
          <a:prstGeom prst="rect">
            <a:avLst/>
          </a:prstGeom>
          <a:noFill/>
          <a:ln>
            <a:noFill/>
          </a:ln>
        </p:spPr>
      </p:pic>
      <p:sp>
        <p:nvSpPr>
          <p:cNvPr id="45" name="Text Box 12"/>
          <p:cNvSpPr txBox="1"/>
          <p:nvPr/>
        </p:nvSpPr>
        <p:spPr>
          <a:xfrm>
            <a:off x="6945150" y="1618285"/>
            <a:ext cx="1948180" cy="61912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r">
              <a:spcBef>
                <a:spcPts val="0"/>
              </a:spcBef>
              <a:spcAft>
                <a:spcPts val="0"/>
              </a:spcAft>
            </a:pPr>
            <a:r>
              <a:rPr lang="en-US" b="1" dirty="0" smtClean="0">
                <a:effectLst/>
                <a:latin typeface="Arial"/>
                <a:ea typeface="ＭＳ 明朝"/>
                <a:cs typeface="Times New Roman"/>
              </a:rPr>
              <a:t>P</a:t>
            </a:r>
            <a:r>
              <a:rPr lang="en-US" b="1" dirty="0">
                <a:effectLst/>
                <a:latin typeface="Arial"/>
                <a:ea typeface="ＭＳ 明朝"/>
                <a:cs typeface="Times New Roman"/>
              </a:rPr>
              <a:t>=0.0009</a:t>
            </a:r>
            <a:endParaRPr lang="en-US" sz="1600" dirty="0">
              <a:effectLst/>
              <a:ea typeface="ＭＳ 明朝"/>
              <a:cs typeface="Times New Roman"/>
            </a:endParaRPr>
          </a:p>
        </p:txBody>
      </p:sp>
      <p:sp>
        <p:nvSpPr>
          <p:cNvPr id="2" name="Rectangle 1"/>
          <p:cNvSpPr/>
          <p:nvPr/>
        </p:nvSpPr>
        <p:spPr>
          <a:xfrm>
            <a:off x="4067575" y="5352977"/>
            <a:ext cx="1237956" cy="36972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 Box 15"/>
          <p:cNvSpPr txBox="1"/>
          <p:nvPr/>
        </p:nvSpPr>
        <p:spPr>
          <a:xfrm>
            <a:off x="5627243" y="4212539"/>
            <a:ext cx="2359025" cy="61912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a:effectLst/>
                <a:latin typeface="Arial"/>
                <a:ea typeface="ＭＳ 明朝"/>
                <a:cs typeface="Times New Roman"/>
              </a:rPr>
              <a:t>LA reservoir strain &gt; 31.2%</a:t>
            </a:r>
            <a:endParaRPr lang="en-US" sz="1200">
              <a:effectLst/>
              <a:ea typeface="ＭＳ 明朝"/>
              <a:cs typeface="Times New Roman"/>
            </a:endParaRPr>
          </a:p>
          <a:p>
            <a:pPr marL="0" marR="0">
              <a:spcBef>
                <a:spcPts val="0"/>
              </a:spcBef>
              <a:spcAft>
                <a:spcPts val="0"/>
              </a:spcAft>
            </a:pPr>
            <a:r>
              <a:rPr lang="en-US" sz="1200" b="1">
                <a:effectLst/>
                <a:latin typeface="Arial"/>
                <a:ea typeface="ＭＳ 明朝"/>
                <a:cs typeface="Times New Roman"/>
              </a:rPr>
              <a:t>LA reservoir strain &lt; 31.2%</a:t>
            </a:r>
            <a:endParaRPr lang="en-US" sz="1200">
              <a:effectLst/>
              <a:ea typeface="ＭＳ 明朝"/>
              <a:cs typeface="Times New Roman"/>
            </a:endParaRPr>
          </a:p>
        </p:txBody>
      </p:sp>
      <p:cxnSp>
        <p:nvCxnSpPr>
          <p:cNvPr id="47" name="Straight Connector 46"/>
          <p:cNvCxnSpPr/>
          <p:nvPr/>
        </p:nvCxnSpPr>
        <p:spPr>
          <a:xfrm>
            <a:off x="5297043" y="4352874"/>
            <a:ext cx="383540" cy="0"/>
          </a:xfrm>
          <a:prstGeom prst="line">
            <a:avLst/>
          </a:prstGeom>
          <a:ln w="381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297043" y="4529404"/>
            <a:ext cx="383540"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763991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422114" y="2554117"/>
            <a:ext cx="4086635" cy="1786443"/>
          </a:xfrm>
          <a:prstGeom prst="roundRect">
            <a:avLst/>
          </a:prstGeom>
          <a:solidFill>
            <a:schemeClr val="tx1"/>
          </a:solidFill>
          <a:ln w="762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 name="Picture 39"/>
          <p:cNvPicPr>
            <a:picLocks noChangeAspect="1"/>
          </p:cNvPicPr>
          <p:nvPr/>
        </p:nvPicPr>
        <p:blipFill>
          <a:blip r:embed="rId2"/>
          <a:stretch>
            <a:fillRect/>
          </a:stretch>
        </p:blipFill>
        <p:spPr>
          <a:xfrm>
            <a:off x="2537197" y="2999740"/>
            <a:ext cx="3860800" cy="1244600"/>
          </a:xfrm>
          <a:prstGeom prst="rect">
            <a:avLst/>
          </a:prstGeom>
        </p:spPr>
      </p:pic>
      <p:sp>
        <p:nvSpPr>
          <p:cNvPr id="36" name="Rectangle 35"/>
          <p:cNvSpPr/>
          <p:nvPr/>
        </p:nvSpPr>
        <p:spPr>
          <a:xfrm>
            <a:off x="2923160" y="4903217"/>
            <a:ext cx="3079088" cy="738664"/>
          </a:xfrm>
          <a:prstGeom prst="rect">
            <a:avLst/>
          </a:prstGeom>
          <a:solidFill>
            <a:schemeClr val="tx2">
              <a:lumMod val="20000"/>
              <a:lumOff val="80000"/>
            </a:schemeClr>
          </a:solidFill>
          <a:ln w="381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837016" y="2566449"/>
            <a:ext cx="3352075" cy="369332"/>
          </a:xfrm>
          <a:prstGeom prst="rect">
            <a:avLst/>
          </a:prstGeom>
          <a:noFill/>
        </p:spPr>
        <p:txBody>
          <a:bodyPr wrap="none" rtlCol="0">
            <a:spAutoFit/>
          </a:bodyPr>
          <a:lstStyle/>
          <a:p>
            <a:r>
              <a:rPr lang="en-US" b="1" dirty="0" smtClean="0">
                <a:solidFill>
                  <a:schemeClr val="bg1"/>
                </a:solidFill>
                <a:latin typeface="Arial"/>
                <a:cs typeface="Arial"/>
              </a:rPr>
              <a:t>ABNORMAL LA MECHANICS</a:t>
            </a:r>
            <a:endParaRPr lang="en-US" b="1" dirty="0">
              <a:solidFill>
                <a:schemeClr val="bg1"/>
              </a:solidFill>
              <a:latin typeface="Arial"/>
              <a:cs typeface="Arial"/>
            </a:endParaRPr>
          </a:p>
        </p:txBody>
      </p:sp>
      <p:cxnSp>
        <p:nvCxnSpPr>
          <p:cNvPr id="8" name="Straight Arrow Connector 7"/>
          <p:cNvCxnSpPr/>
          <p:nvPr/>
        </p:nvCxnSpPr>
        <p:spPr>
          <a:xfrm rot="5400000">
            <a:off x="5625335" y="2207409"/>
            <a:ext cx="591252" cy="0"/>
          </a:xfrm>
          <a:prstGeom prst="straightConnector1">
            <a:avLst/>
          </a:prstGeom>
          <a:ln w="7620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a:off x="4655267" y="2207409"/>
            <a:ext cx="591252" cy="0"/>
          </a:xfrm>
          <a:prstGeom prst="straightConnector1">
            <a:avLst/>
          </a:prstGeom>
          <a:ln w="7620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a:off x="3685200" y="2207409"/>
            <a:ext cx="591252" cy="0"/>
          </a:xfrm>
          <a:prstGeom prst="straightConnector1">
            <a:avLst/>
          </a:prstGeom>
          <a:ln w="7620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2715133" y="2207409"/>
            <a:ext cx="591252" cy="0"/>
          </a:xfrm>
          <a:prstGeom prst="straightConnector1">
            <a:avLst/>
          </a:prstGeom>
          <a:ln w="76200" cmpd="sng">
            <a:solidFill>
              <a:srgbClr val="0000FF"/>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492087" y="1428308"/>
            <a:ext cx="1037343" cy="430887"/>
          </a:xfrm>
          <a:prstGeom prst="rect">
            <a:avLst/>
          </a:prstGeom>
          <a:noFill/>
        </p:spPr>
        <p:txBody>
          <a:bodyPr wrap="square" rtlCol="0">
            <a:spAutoFit/>
          </a:bodyPr>
          <a:lstStyle/>
          <a:p>
            <a:pPr algn="ctr"/>
            <a:r>
              <a:rPr lang="en-US" sz="1100" b="1" dirty="0" smtClean="0">
                <a:latin typeface="Arial"/>
                <a:cs typeface="Arial"/>
              </a:rPr>
              <a:t>LV diastolic dysfunction</a:t>
            </a:r>
            <a:endParaRPr lang="en-US" sz="1100" b="1" dirty="0">
              <a:latin typeface="Arial"/>
              <a:cs typeface="Arial"/>
            </a:endParaRPr>
          </a:p>
        </p:txBody>
      </p:sp>
      <p:sp>
        <p:nvSpPr>
          <p:cNvPr id="16" name="TextBox 15"/>
          <p:cNvSpPr txBox="1"/>
          <p:nvPr/>
        </p:nvSpPr>
        <p:spPr>
          <a:xfrm>
            <a:off x="3462154" y="1436002"/>
            <a:ext cx="1037343" cy="430887"/>
          </a:xfrm>
          <a:prstGeom prst="rect">
            <a:avLst/>
          </a:prstGeom>
          <a:noFill/>
        </p:spPr>
        <p:txBody>
          <a:bodyPr wrap="square" rtlCol="0">
            <a:spAutoFit/>
          </a:bodyPr>
          <a:lstStyle/>
          <a:p>
            <a:pPr algn="ctr"/>
            <a:r>
              <a:rPr lang="en-US" sz="1100" b="1" dirty="0" smtClean="0">
                <a:latin typeface="Arial"/>
                <a:cs typeface="Arial"/>
              </a:rPr>
              <a:t>LA </a:t>
            </a:r>
          </a:p>
          <a:p>
            <a:pPr algn="ctr"/>
            <a:r>
              <a:rPr lang="en-US" sz="1100" b="1" dirty="0" smtClean="0">
                <a:latin typeface="Arial"/>
                <a:cs typeface="Arial"/>
              </a:rPr>
              <a:t>fibrosis</a:t>
            </a:r>
            <a:endParaRPr lang="en-US" sz="1100" b="1" dirty="0">
              <a:latin typeface="Arial"/>
              <a:cs typeface="Arial"/>
            </a:endParaRPr>
          </a:p>
        </p:txBody>
      </p:sp>
      <p:sp>
        <p:nvSpPr>
          <p:cNvPr id="17" name="TextBox 16"/>
          <p:cNvSpPr txBox="1"/>
          <p:nvPr/>
        </p:nvSpPr>
        <p:spPr>
          <a:xfrm>
            <a:off x="4432221" y="1436002"/>
            <a:ext cx="1037343" cy="430887"/>
          </a:xfrm>
          <a:prstGeom prst="rect">
            <a:avLst/>
          </a:prstGeom>
          <a:noFill/>
        </p:spPr>
        <p:txBody>
          <a:bodyPr wrap="square" rtlCol="0">
            <a:spAutoFit/>
          </a:bodyPr>
          <a:lstStyle/>
          <a:p>
            <a:pPr algn="ctr"/>
            <a:r>
              <a:rPr lang="en-US" sz="1100" b="1" dirty="0" smtClean="0">
                <a:latin typeface="Arial"/>
                <a:cs typeface="Arial"/>
              </a:rPr>
              <a:t>Atrial</a:t>
            </a:r>
          </a:p>
          <a:p>
            <a:pPr algn="ctr"/>
            <a:r>
              <a:rPr lang="en-US" sz="1100" b="1" dirty="0" smtClean="0">
                <a:latin typeface="Arial"/>
                <a:cs typeface="Arial"/>
              </a:rPr>
              <a:t>fibrillation</a:t>
            </a:r>
            <a:endParaRPr lang="en-US" sz="1100" b="1" dirty="0">
              <a:latin typeface="Arial"/>
              <a:cs typeface="Arial"/>
            </a:endParaRPr>
          </a:p>
        </p:txBody>
      </p:sp>
      <p:sp>
        <p:nvSpPr>
          <p:cNvPr id="18" name="TextBox 17"/>
          <p:cNvSpPr txBox="1"/>
          <p:nvPr/>
        </p:nvSpPr>
        <p:spPr>
          <a:xfrm>
            <a:off x="5386450" y="1436002"/>
            <a:ext cx="1037343" cy="430887"/>
          </a:xfrm>
          <a:prstGeom prst="rect">
            <a:avLst/>
          </a:prstGeom>
          <a:noFill/>
        </p:spPr>
        <p:txBody>
          <a:bodyPr wrap="square" rtlCol="0">
            <a:spAutoFit/>
          </a:bodyPr>
          <a:lstStyle/>
          <a:p>
            <a:pPr algn="ctr"/>
            <a:r>
              <a:rPr lang="en-US" sz="1100" b="1" dirty="0" smtClean="0">
                <a:latin typeface="Arial"/>
                <a:cs typeface="Arial"/>
              </a:rPr>
              <a:t>Atrial myopathy</a:t>
            </a:r>
            <a:endParaRPr lang="en-US" sz="1100" b="1" dirty="0">
              <a:latin typeface="Arial"/>
              <a:cs typeface="Arial"/>
            </a:endParaRPr>
          </a:p>
        </p:txBody>
      </p:sp>
      <p:sp>
        <p:nvSpPr>
          <p:cNvPr id="19" name="Down Arrow 18"/>
          <p:cNvSpPr/>
          <p:nvPr/>
        </p:nvSpPr>
        <p:spPr>
          <a:xfrm rot="16200000">
            <a:off x="6634415" y="3055969"/>
            <a:ext cx="520617" cy="771949"/>
          </a:xfrm>
          <a:prstGeom prst="downArrow">
            <a:avLst/>
          </a:prstGeom>
          <a:solidFill>
            <a:srgbClr val="3366FF"/>
          </a:solid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0" name="Down Arrow 19"/>
          <p:cNvSpPr/>
          <p:nvPr/>
        </p:nvSpPr>
        <p:spPr>
          <a:xfrm rot="5400000">
            <a:off x="1775831" y="3055969"/>
            <a:ext cx="520617" cy="771949"/>
          </a:xfrm>
          <a:prstGeom prst="downArrow">
            <a:avLst/>
          </a:prstGeom>
          <a:solidFill>
            <a:srgbClr val="3366FF"/>
          </a:solid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1" name="TextBox 20"/>
          <p:cNvSpPr txBox="1"/>
          <p:nvPr/>
        </p:nvSpPr>
        <p:spPr>
          <a:xfrm>
            <a:off x="325120" y="1954159"/>
            <a:ext cx="1353119" cy="2970043"/>
          </a:xfrm>
          <a:prstGeom prst="rect">
            <a:avLst/>
          </a:prstGeom>
          <a:noFill/>
        </p:spPr>
        <p:txBody>
          <a:bodyPr wrap="square" rtlCol="0">
            <a:spAutoFit/>
          </a:bodyPr>
          <a:lstStyle/>
          <a:p>
            <a:pPr algn="ctr"/>
            <a:r>
              <a:rPr lang="en-US" sz="1100" b="1" dirty="0" smtClean="0">
                <a:latin typeface="Arial"/>
                <a:cs typeface="Arial"/>
              </a:rPr>
              <a:t>Chronic </a:t>
            </a:r>
          </a:p>
          <a:p>
            <a:pPr algn="ctr"/>
            <a:r>
              <a:rPr lang="en-US" sz="1100" b="1" dirty="0" smtClean="0">
                <a:latin typeface="Arial"/>
                <a:cs typeface="Arial"/>
              </a:rPr>
              <a:t>LA pressure and volume overload</a:t>
            </a:r>
          </a:p>
          <a:p>
            <a:pPr algn="ctr"/>
            <a:endParaRPr lang="en-US" sz="1100" b="1" dirty="0">
              <a:latin typeface="Arial"/>
              <a:cs typeface="Arial"/>
            </a:endParaRPr>
          </a:p>
          <a:p>
            <a:pPr algn="ctr"/>
            <a:r>
              <a:rPr lang="en-US" sz="1100" b="1" dirty="0" smtClean="0">
                <a:latin typeface="Arial"/>
                <a:cs typeface="Arial"/>
              </a:rPr>
              <a:t>Pulmonary venous congestion</a:t>
            </a:r>
          </a:p>
          <a:p>
            <a:pPr algn="ctr"/>
            <a:endParaRPr lang="en-US" sz="1100" b="1" dirty="0">
              <a:latin typeface="Arial"/>
              <a:cs typeface="Arial"/>
            </a:endParaRPr>
          </a:p>
          <a:p>
            <a:pPr algn="ctr"/>
            <a:r>
              <a:rPr lang="en-US" sz="1100" b="1" dirty="0" smtClean="0">
                <a:latin typeface="Arial"/>
                <a:cs typeface="Arial"/>
              </a:rPr>
              <a:t>Pulmonary vasoconstriction</a:t>
            </a:r>
          </a:p>
          <a:p>
            <a:pPr algn="ctr"/>
            <a:endParaRPr lang="en-US" sz="1100" b="1" dirty="0">
              <a:latin typeface="Arial"/>
              <a:cs typeface="Arial"/>
            </a:endParaRPr>
          </a:p>
          <a:p>
            <a:pPr algn="ctr"/>
            <a:r>
              <a:rPr lang="en-US" sz="1100" b="1" dirty="0" smtClean="0">
                <a:latin typeface="Wingdings"/>
                <a:ea typeface="Wingdings"/>
                <a:cs typeface="Wingdings"/>
                <a:sym typeface="Wingdings"/>
              </a:rPr>
              <a:t></a:t>
            </a:r>
            <a:r>
              <a:rPr lang="en-US" sz="1100" b="1" dirty="0" smtClean="0">
                <a:latin typeface="Arial"/>
                <a:cs typeface="Arial"/>
                <a:sym typeface="Wingdings"/>
              </a:rPr>
              <a:t>RV afterload</a:t>
            </a:r>
          </a:p>
          <a:p>
            <a:pPr algn="ctr"/>
            <a:endParaRPr lang="en-US" sz="1100" b="1" dirty="0">
              <a:latin typeface="Arial"/>
              <a:cs typeface="Arial"/>
              <a:sym typeface="Wingdings"/>
            </a:endParaRPr>
          </a:p>
          <a:p>
            <a:pPr algn="ctr"/>
            <a:r>
              <a:rPr lang="en-US" sz="1100" b="1" dirty="0" smtClean="0">
                <a:latin typeface="Arial"/>
                <a:cs typeface="Arial"/>
                <a:sym typeface="Wingdings"/>
              </a:rPr>
              <a:t>RV failure</a:t>
            </a:r>
            <a:endParaRPr lang="en-US" sz="1100" b="1" dirty="0" smtClean="0">
              <a:latin typeface="Arial"/>
              <a:cs typeface="Arial"/>
            </a:endParaRPr>
          </a:p>
          <a:p>
            <a:pPr algn="ctr"/>
            <a:endParaRPr lang="en-US" sz="1100" b="1" dirty="0">
              <a:latin typeface="Arial"/>
              <a:cs typeface="Arial"/>
            </a:endParaRPr>
          </a:p>
          <a:p>
            <a:pPr algn="ctr"/>
            <a:endParaRPr lang="en-US" sz="1100" b="1" dirty="0" smtClean="0">
              <a:latin typeface="Arial"/>
              <a:cs typeface="Arial"/>
            </a:endParaRPr>
          </a:p>
          <a:p>
            <a:pPr algn="ctr"/>
            <a:endParaRPr lang="en-US" sz="1100" b="1" dirty="0">
              <a:latin typeface="Arial"/>
              <a:cs typeface="Arial"/>
            </a:endParaRPr>
          </a:p>
        </p:txBody>
      </p:sp>
      <p:cxnSp>
        <p:nvCxnSpPr>
          <p:cNvPr id="22" name="Straight Arrow Connector 21"/>
          <p:cNvCxnSpPr/>
          <p:nvPr/>
        </p:nvCxnSpPr>
        <p:spPr>
          <a:xfrm rot="5400000">
            <a:off x="917836" y="2610353"/>
            <a:ext cx="182880" cy="0"/>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5400000">
            <a:off x="917836" y="3283234"/>
            <a:ext cx="182880" cy="0"/>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a:off x="917836" y="3773372"/>
            <a:ext cx="182880" cy="0"/>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5400000">
            <a:off x="917836" y="4121270"/>
            <a:ext cx="182880" cy="0"/>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223760" y="2423073"/>
            <a:ext cx="1353119" cy="2800766"/>
          </a:xfrm>
          <a:prstGeom prst="rect">
            <a:avLst/>
          </a:prstGeom>
          <a:noFill/>
        </p:spPr>
        <p:txBody>
          <a:bodyPr wrap="square" rtlCol="0">
            <a:spAutoFit/>
          </a:bodyPr>
          <a:lstStyle/>
          <a:p>
            <a:pPr algn="ctr"/>
            <a:r>
              <a:rPr lang="en-US" sz="1100" b="1" dirty="0" smtClean="0">
                <a:latin typeface="Arial"/>
                <a:cs typeface="Arial"/>
              </a:rPr>
              <a:t>Reduced atrial emptying</a:t>
            </a:r>
          </a:p>
          <a:p>
            <a:pPr algn="ctr"/>
            <a:endParaRPr lang="en-US" sz="1100" b="1" dirty="0">
              <a:latin typeface="Arial"/>
              <a:cs typeface="Arial"/>
            </a:endParaRPr>
          </a:p>
          <a:p>
            <a:pPr algn="ctr"/>
            <a:r>
              <a:rPr lang="en-US" sz="1100" b="1" dirty="0" smtClean="0">
                <a:latin typeface="Arial"/>
                <a:cs typeface="Arial"/>
              </a:rPr>
              <a:t>Decreased LV filling</a:t>
            </a:r>
          </a:p>
          <a:p>
            <a:pPr algn="ctr"/>
            <a:endParaRPr lang="en-US" sz="1100" b="1" dirty="0">
              <a:latin typeface="Arial"/>
              <a:cs typeface="Arial"/>
            </a:endParaRPr>
          </a:p>
          <a:p>
            <a:pPr algn="ctr"/>
            <a:r>
              <a:rPr lang="en-US" sz="1100" b="1" dirty="0" smtClean="0">
                <a:latin typeface="Arial"/>
                <a:cs typeface="Arial"/>
              </a:rPr>
              <a:t>Decreased cardiac output</a:t>
            </a:r>
          </a:p>
          <a:p>
            <a:pPr algn="ctr"/>
            <a:endParaRPr lang="en-US" sz="1100" b="1" dirty="0">
              <a:latin typeface="Arial"/>
              <a:cs typeface="Arial"/>
            </a:endParaRPr>
          </a:p>
          <a:p>
            <a:pPr algn="ctr"/>
            <a:r>
              <a:rPr lang="en-US" sz="1100" b="1" dirty="0" smtClean="0">
                <a:latin typeface="Arial"/>
                <a:cs typeface="Arial"/>
              </a:rPr>
              <a:t>Decreased peak VO</a:t>
            </a:r>
            <a:r>
              <a:rPr lang="en-US" sz="1100" b="1" baseline="-25000" dirty="0" smtClean="0">
                <a:latin typeface="Arial"/>
                <a:cs typeface="Arial"/>
              </a:rPr>
              <a:t>2</a:t>
            </a:r>
          </a:p>
          <a:p>
            <a:pPr algn="ctr"/>
            <a:endParaRPr lang="en-US" sz="1100" b="1" dirty="0" smtClean="0">
              <a:latin typeface="Arial"/>
              <a:cs typeface="Arial"/>
              <a:sym typeface="Wingdings"/>
            </a:endParaRPr>
          </a:p>
          <a:p>
            <a:pPr algn="ctr"/>
            <a:endParaRPr lang="en-US" sz="1100" b="1" dirty="0" smtClean="0">
              <a:latin typeface="Arial"/>
              <a:cs typeface="Arial"/>
            </a:endParaRPr>
          </a:p>
          <a:p>
            <a:pPr algn="ctr"/>
            <a:endParaRPr lang="en-US" sz="1100" b="1" dirty="0">
              <a:latin typeface="Arial"/>
              <a:cs typeface="Arial"/>
            </a:endParaRPr>
          </a:p>
          <a:p>
            <a:pPr algn="ctr"/>
            <a:endParaRPr lang="en-US" sz="1100" b="1" dirty="0" smtClean="0">
              <a:latin typeface="Arial"/>
              <a:cs typeface="Arial"/>
            </a:endParaRPr>
          </a:p>
          <a:p>
            <a:pPr algn="ctr"/>
            <a:endParaRPr lang="en-US" sz="1100" b="1" dirty="0">
              <a:latin typeface="Arial"/>
              <a:cs typeface="Arial"/>
            </a:endParaRPr>
          </a:p>
        </p:txBody>
      </p:sp>
      <p:cxnSp>
        <p:nvCxnSpPr>
          <p:cNvPr id="27" name="Straight Arrow Connector 26"/>
          <p:cNvCxnSpPr/>
          <p:nvPr/>
        </p:nvCxnSpPr>
        <p:spPr>
          <a:xfrm rot="5400000">
            <a:off x="7816476" y="3424707"/>
            <a:ext cx="182880" cy="0"/>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rot="5400000">
            <a:off x="7816476" y="3935028"/>
            <a:ext cx="182880" cy="0"/>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5400000">
            <a:off x="7816476" y="2912307"/>
            <a:ext cx="182880" cy="0"/>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2895958" y="4913742"/>
            <a:ext cx="3133493" cy="707886"/>
          </a:xfrm>
          <a:prstGeom prst="rect">
            <a:avLst/>
          </a:prstGeom>
          <a:noFill/>
        </p:spPr>
        <p:txBody>
          <a:bodyPr wrap="none" rtlCol="0">
            <a:spAutoFit/>
          </a:bodyPr>
          <a:lstStyle/>
          <a:p>
            <a:pPr algn="ctr"/>
            <a:r>
              <a:rPr lang="en-US" b="1" i="1" dirty="0" smtClean="0">
                <a:solidFill>
                  <a:srgbClr val="000000"/>
                </a:solidFill>
                <a:latin typeface="Arial"/>
                <a:cs typeface="Arial"/>
              </a:rPr>
              <a:t>EXERCISE INTOLERANCE</a:t>
            </a:r>
          </a:p>
          <a:p>
            <a:pPr algn="ctr"/>
            <a:endParaRPr lang="en-US" sz="100" b="1" i="1" dirty="0" smtClean="0">
              <a:solidFill>
                <a:srgbClr val="000000"/>
              </a:solidFill>
              <a:latin typeface="Arial"/>
              <a:cs typeface="Arial"/>
            </a:endParaRPr>
          </a:p>
          <a:p>
            <a:pPr algn="ctr"/>
            <a:endParaRPr lang="en-US" sz="300" b="1" i="1" dirty="0" smtClean="0">
              <a:solidFill>
                <a:srgbClr val="000000"/>
              </a:solidFill>
              <a:latin typeface="Arial"/>
              <a:cs typeface="Arial"/>
            </a:endParaRPr>
          </a:p>
          <a:p>
            <a:pPr algn="ctr"/>
            <a:r>
              <a:rPr lang="en-US" b="1" i="1" dirty="0" smtClean="0">
                <a:solidFill>
                  <a:srgbClr val="000000"/>
                </a:solidFill>
                <a:latin typeface="Arial"/>
                <a:cs typeface="Arial"/>
              </a:rPr>
              <a:t>ADVERSE OUTCOMES</a:t>
            </a:r>
            <a:endParaRPr lang="en-US" b="1" i="1" dirty="0">
              <a:solidFill>
                <a:srgbClr val="000000"/>
              </a:solidFill>
              <a:latin typeface="Arial"/>
              <a:cs typeface="Arial"/>
            </a:endParaRPr>
          </a:p>
        </p:txBody>
      </p:sp>
      <p:cxnSp>
        <p:nvCxnSpPr>
          <p:cNvPr id="33" name="Elbow Connector 32"/>
          <p:cNvCxnSpPr>
            <a:endCxn id="31" idx="1"/>
          </p:cNvCxnSpPr>
          <p:nvPr/>
        </p:nvCxnSpPr>
        <p:spPr>
          <a:xfrm>
            <a:off x="999116" y="4448764"/>
            <a:ext cx="1896842" cy="818921"/>
          </a:xfrm>
          <a:prstGeom prst="bentConnector3">
            <a:avLst>
              <a:gd name="adj1" fmla="val 137"/>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5" name="Elbow Connector 34"/>
          <p:cNvCxnSpPr>
            <a:endCxn id="36" idx="3"/>
          </p:cNvCxnSpPr>
          <p:nvPr/>
        </p:nvCxnSpPr>
        <p:spPr>
          <a:xfrm rot="10800000" flipV="1">
            <a:off x="6002248" y="4448763"/>
            <a:ext cx="1910600" cy="823785"/>
          </a:xfrm>
          <a:prstGeom prst="bentConnector3">
            <a:avLst>
              <a:gd name="adj1" fmla="val -21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295567" y="3332633"/>
            <a:ext cx="768823" cy="246221"/>
          </a:xfrm>
          <a:prstGeom prst="rect">
            <a:avLst/>
          </a:prstGeom>
          <a:solidFill>
            <a:schemeClr val="tx1">
              <a:alpha val="34000"/>
            </a:schemeClr>
          </a:solidFill>
        </p:spPr>
        <p:txBody>
          <a:bodyPr wrap="none" rtlCol="0">
            <a:spAutoFit/>
          </a:bodyPr>
          <a:lstStyle/>
          <a:p>
            <a:r>
              <a:rPr lang="en-US" sz="1000" b="1" dirty="0" smtClean="0">
                <a:solidFill>
                  <a:srgbClr val="30FF1E"/>
                </a:solidFill>
                <a:effectLst>
                  <a:outerShdw blurRad="50800" dist="38100" dir="2700000" algn="tl" rotWithShape="0">
                    <a:prstClr val="black">
                      <a:alpha val="40000"/>
                    </a:prstClr>
                  </a:outerShdw>
                </a:effectLst>
                <a:latin typeface="Arial"/>
                <a:cs typeface="Arial"/>
              </a:rPr>
              <a:t>CONDUIT</a:t>
            </a:r>
            <a:endParaRPr lang="en-US" sz="1000" b="1" dirty="0">
              <a:solidFill>
                <a:srgbClr val="30FF1E"/>
              </a:solidFill>
              <a:effectLst>
                <a:outerShdw blurRad="50800" dist="38100" dir="2700000" algn="tl" rotWithShape="0">
                  <a:prstClr val="black">
                    <a:alpha val="40000"/>
                  </a:prstClr>
                </a:outerShdw>
              </a:effectLst>
              <a:latin typeface="Arial"/>
              <a:cs typeface="Arial"/>
            </a:endParaRPr>
          </a:p>
        </p:txBody>
      </p:sp>
      <p:sp>
        <p:nvSpPr>
          <p:cNvPr id="37" name="TextBox 36"/>
          <p:cNvSpPr txBox="1"/>
          <p:nvPr/>
        </p:nvSpPr>
        <p:spPr>
          <a:xfrm>
            <a:off x="3862502" y="3784629"/>
            <a:ext cx="818791" cy="246221"/>
          </a:xfrm>
          <a:prstGeom prst="rect">
            <a:avLst/>
          </a:prstGeom>
          <a:solidFill>
            <a:schemeClr val="tx1">
              <a:alpha val="34000"/>
            </a:schemeClr>
          </a:solidFill>
        </p:spPr>
        <p:txBody>
          <a:bodyPr wrap="none" rtlCol="0">
            <a:spAutoFit/>
          </a:bodyPr>
          <a:lstStyle/>
          <a:p>
            <a:r>
              <a:rPr lang="en-US" sz="1000" b="1" dirty="0" smtClean="0">
                <a:solidFill>
                  <a:srgbClr val="FFFF00"/>
                </a:solidFill>
                <a:effectLst>
                  <a:outerShdw blurRad="50800" dist="38100" dir="2700000" algn="tl" rotWithShape="0">
                    <a:prstClr val="black">
                      <a:alpha val="40000"/>
                    </a:prstClr>
                  </a:outerShdw>
                </a:effectLst>
                <a:latin typeface="Arial"/>
                <a:cs typeface="Arial"/>
              </a:rPr>
              <a:t>BOOSTER</a:t>
            </a:r>
            <a:endParaRPr lang="en-US" sz="1000" b="1" dirty="0">
              <a:solidFill>
                <a:srgbClr val="FFFF00"/>
              </a:solidFill>
              <a:effectLst>
                <a:outerShdw blurRad="50800" dist="38100" dir="2700000" algn="tl" rotWithShape="0">
                  <a:prstClr val="black">
                    <a:alpha val="40000"/>
                  </a:prstClr>
                </a:outerShdw>
              </a:effectLst>
              <a:latin typeface="Arial"/>
              <a:cs typeface="Arial"/>
            </a:endParaRPr>
          </a:p>
        </p:txBody>
      </p:sp>
      <p:cxnSp>
        <p:nvCxnSpPr>
          <p:cNvPr id="30" name="Straight Arrow Connector 29"/>
          <p:cNvCxnSpPr/>
          <p:nvPr/>
        </p:nvCxnSpPr>
        <p:spPr>
          <a:xfrm>
            <a:off x="4015986" y="3181634"/>
            <a:ext cx="0" cy="566783"/>
          </a:xfrm>
          <a:prstGeom prst="straightConnector1">
            <a:avLst/>
          </a:prstGeom>
          <a:ln w="28575" cmpd="sng">
            <a:solidFill>
              <a:srgbClr val="30FF1E"/>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652918" y="3739629"/>
            <a:ext cx="0" cy="215326"/>
          </a:xfrm>
          <a:prstGeom prst="straightConnector1">
            <a:avLst/>
          </a:prstGeom>
          <a:ln w="28575" cmpd="sng">
            <a:solidFill>
              <a:srgbClr val="FFFF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075862" y="3332633"/>
            <a:ext cx="937702" cy="246221"/>
          </a:xfrm>
          <a:prstGeom prst="rect">
            <a:avLst/>
          </a:prstGeom>
          <a:solidFill>
            <a:schemeClr val="tx1">
              <a:alpha val="34000"/>
            </a:schemeClr>
          </a:solidFill>
        </p:spPr>
        <p:txBody>
          <a:bodyPr wrap="none" rtlCol="0">
            <a:spAutoFit/>
          </a:bodyPr>
          <a:lstStyle/>
          <a:p>
            <a:r>
              <a:rPr lang="en-US" sz="1000" b="1" dirty="0" smtClean="0">
                <a:solidFill>
                  <a:srgbClr val="FF6600"/>
                </a:solidFill>
                <a:effectLst>
                  <a:outerShdw blurRad="50800" dist="38100" dir="2700000" algn="tl" rotWithShape="0">
                    <a:prstClr val="black">
                      <a:alpha val="40000"/>
                    </a:prstClr>
                  </a:outerShdw>
                </a:effectLst>
                <a:latin typeface="Arial"/>
                <a:cs typeface="Arial"/>
              </a:rPr>
              <a:t>RESERVOIR</a:t>
            </a:r>
            <a:endParaRPr lang="en-US" sz="1000" b="1" dirty="0">
              <a:solidFill>
                <a:srgbClr val="FF6600"/>
              </a:solidFill>
              <a:effectLst>
                <a:outerShdw blurRad="50800" dist="38100" dir="2700000" algn="tl" rotWithShape="0">
                  <a:prstClr val="black">
                    <a:alpha val="40000"/>
                  </a:prstClr>
                </a:outerShdw>
              </a:effectLst>
              <a:latin typeface="Arial"/>
              <a:cs typeface="Arial"/>
            </a:endParaRPr>
          </a:p>
        </p:txBody>
      </p:sp>
      <p:cxnSp>
        <p:nvCxnSpPr>
          <p:cNvPr id="38" name="Straight Arrow Connector 37"/>
          <p:cNvCxnSpPr/>
          <p:nvPr/>
        </p:nvCxnSpPr>
        <p:spPr>
          <a:xfrm>
            <a:off x="4950893" y="3181635"/>
            <a:ext cx="0" cy="773320"/>
          </a:xfrm>
          <a:prstGeom prst="straightConnector1">
            <a:avLst/>
          </a:prstGeom>
          <a:ln w="28575" cmpd="sng">
            <a:solidFill>
              <a:srgbClr val="FF66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1" name="Title 1"/>
          <p:cNvSpPr txBox="1">
            <a:spLocks/>
          </p:cNvSpPr>
          <p:nvPr/>
        </p:nvSpPr>
        <p:spPr>
          <a:xfrm>
            <a:off x="1" y="105088"/>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dirty="0" smtClean="0">
                <a:latin typeface="Georgia"/>
                <a:cs typeface="Georgia"/>
              </a:rPr>
              <a:t>Abnormal LA mechanics in HFpEF</a:t>
            </a:r>
            <a:endParaRPr lang="en-US" sz="4200" i="1" dirty="0">
              <a:latin typeface="Georgia"/>
              <a:cs typeface="Georgia"/>
            </a:endParaRPr>
          </a:p>
        </p:txBody>
      </p:sp>
    </p:spTree>
    <p:extLst>
      <p:ext uri="{BB962C8B-B14F-4D97-AF65-F5344CB8AC3E}">
        <p14:creationId xmlns:p14="http://schemas.microsoft.com/office/powerpoint/2010/main" val="110917522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745" y="1795463"/>
            <a:ext cx="4061922" cy="453606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6497" name="Title 1"/>
          <p:cNvSpPr>
            <a:spLocks noGrp="1"/>
          </p:cNvSpPr>
          <p:nvPr>
            <p:ph type="title"/>
          </p:nvPr>
        </p:nvSpPr>
        <p:spPr>
          <a:xfrm>
            <a:off x="1" y="105088"/>
            <a:ext cx="9144000" cy="1143000"/>
          </a:xfrm>
        </p:spPr>
        <p:txBody>
          <a:bodyPr>
            <a:noAutofit/>
          </a:bodyPr>
          <a:lstStyle/>
          <a:p>
            <a:r>
              <a:rPr lang="en-US" sz="4200" dirty="0" smtClean="0">
                <a:latin typeface="Georgia"/>
                <a:cs typeface="Georgia"/>
              </a:rPr>
              <a:t>Phenomapping of HFpEF:</a:t>
            </a:r>
            <a:br>
              <a:rPr lang="en-US" sz="4200" dirty="0" smtClean="0">
                <a:latin typeface="Georgia"/>
                <a:cs typeface="Georgia"/>
              </a:rPr>
            </a:br>
            <a:r>
              <a:rPr lang="en-US" sz="4200" i="1" dirty="0" smtClean="0">
                <a:latin typeface="Georgia"/>
                <a:cs typeface="Georgia"/>
              </a:rPr>
              <a:t>identified 3 distinct pheno-groups </a:t>
            </a:r>
            <a:endParaRPr lang="en-US" sz="4200" i="1" dirty="0">
              <a:latin typeface="Georgia"/>
              <a:cs typeface="Georgia"/>
            </a:endParaRPr>
          </a:p>
        </p:txBody>
      </p:sp>
      <p:sp>
        <p:nvSpPr>
          <p:cNvPr id="6" name="Text Box 4"/>
          <p:cNvSpPr txBox="1">
            <a:spLocks noChangeArrowheads="1"/>
          </p:cNvSpPr>
          <p:nvPr/>
        </p:nvSpPr>
        <p:spPr bwMode="auto">
          <a:xfrm>
            <a:off x="323324" y="6385844"/>
            <a:ext cx="868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pPr>
            <a:r>
              <a:rPr lang="da-DK" sz="1600" dirty="0" smtClean="0">
                <a:solidFill>
                  <a:srgbClr val="FF9900"/>
                </a:solidFill>
                <a:latin typeface="Arial"/>
                <a:cs typeface="Arial"/>
                <a:sym typeface="Wingdings" charset="0"/>
              </a:rPr>
              <a:t>Shah SJ, et al. </a:t>
            </a:r>
            <a:r>
              <a:rPr lang="da-DK" sz="1600" i="1" dirty="0" err="1" smtClean="0">
                <a:solidFill>
                  <a:srgbClr val="FF9900"/>
                </a:solidFill>
                <a:latin typeface="Arial"/>
                <a:cs typeface="Arial"/>
                <a:sym typeface="Wingdings" charset="0"/>
              </a:rPr>
              <a:t>Circulation</a:t>
            </a:r>
            <a:r>
              <a:rPr lang="da-DK" sz="1600" i="1" dirty="0" smtClean="0">
                <a:solidFill>
                  <a:srgbClr val="FF9900"/>
                </a:solidFill>
                <a:latin typeface="Arial"/>
                <a:cs typeface="Arial"/>
                <a:sym typeface="Wingdings" charset="0"/>
              </a:rPr>
              <a:t> </a:t>
            </a:r>
            <a:r>
              <a:rPr lang="da-DK" sz="1600" dirty="0" smtClean="0">
                <a:solidFill>
                  <a:srgbClr val="FF9900"/>
                </a:solidFill>
                <a:latin typeface="Arial"/>
                <a:cs typeface="Arial"/>
                <a:sym typeface="Wingdings" charset="0"/>
              </a:rPr>
              <a:t>2015</a:t>
            </a:r>
          </a:p>
        </p:txBody>
      </p:sp>
      <p:sp>
        <p:nvSpPr>
          <p:cNvPr id="11" name="TextBox 10"/>
          <p:cNvSpPr txBox="1"/>
          <p:nvPr/>
        </p:nvSpPr>
        <p:spPr>
          <a:xfrm>
            <a:off x="985248" y="2356228"/>
            <a:ext cx="2942595" cy="369332"/>
          </a:xfrm>
          <a:prstGeom prst="rect">
            <a:avLst/>
          </a:prstGeom>
          <a:noFill/>
        </p:spPr>
        <p:txBody>
          <a:bodyPr wrap="none" rtlCol="0">
            <a:spAutoFit/>
          </a:bodyPr>
          <a:lstStyle/>
          <a:p>
            <a:pPr fontAlgn="auto">
              <a:spcBef>
                <a:spcPts val="0"/>
              </a:spcBef>
              <a:spcAft>
                <a:spcPts val="0"/>
              </a:spcAft>
            </a:pPr>
            <a:r>
              <a:rPr lang="en-US" b="1" dirty="0">
                <a:solidFill>
                  <a:srgbClr val="FFFFFF"/>
                </a:solidFill>
                <a:latin typeface="Arial"/>
                <a:ea typeface="+mn-ea"/>
              </a:rPr>
              <a:t>PEX, lab, ECG, echo data</a:t>
            </a:r>
          </a:p>
        </p:txBody>
      </p:sp>
      <p:pic>
        <p:nvPicPr>
          <p:cNvPr id="13" name="Picture 12"/>
          <p:cNvPicPr>
            <a:picLocks noChangeAspect="1"/>
          </p:cNvPicPr>
          <p:nvPr/>
        </p:nvPicPr>
        <p:blipFill>
          <a:blip r:embed="rId4"/>
          <a:stretch>
            <a:fillRect/>
          </a:stretch>
        </p:blipFill>
        <p:spPr>
          <a:xfrm>
            <a:off x="4509520" y="1795463"/>
            <a:ext cx="4366932" cy="4553326"/>
          </a:xfrm>
          <a:prstGeom prst="rect">
            <a:avLst/>
          </a:prstGeom>
        </p:spPr>
      </p:pic>
    </p:spTree>
    <p:extLst>
      <p:ext uri="{BB962C8B-B14F-4D97-AF65-F5344CB8AC3E}">
        <p14:creationId xmlns:p14="http://schemas.microsoft.com/office/powerpoint/2010/main" val="955328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Your role is critical!</a:t>
            </a:r>
            <a:endParaRPr lang="en-US" dirty="0"/>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7339" y="3955583"/>
            <a:ext cx="1219200" cy="1469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292" y="1313769"/>
            <a:ext cx="1868312" cy="18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Image result for ct scan 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436922"/>
            <a:ext cx="2634094" cy="175287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975" y="3436922"/>
            <a:ext cx="1911629" cy="1999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1" y="1369612"/>
            <a:ext cx="2236332" cy="2174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90821" y="3313547"/>
            <a:ext cx="1177519" cy="101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9"/>
          <a:stretch>
            <a:fillRect/>
          </a:stretch>
        </p:blipFill>
        <p:spPr>
          <a:xfrm>
            <a:off x="6016625" y="1332904"/>
            <a:ext cx="2127250" cy="1941115"/>
          </a:xfrm>
          <a:prstGeom prst="rect">
            <a:avLst/>
          </a:prstGeom>
        </p:spPr>
      </p:pic>
    </p:spTree>
    <p:extLst>
      <p:ext uri="{BB962C8B-B14F-4D97-AF65-F5344CB8AC3E}">
        <p14:creationId xmlns:p14="http://schemas.microsoft.com/office/powerpoint/2010/main" val="248117871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p:cNvSpPr>
            <a:spLocks noGrp="1"/>
          </p:cNvSpPr>
          <p:nvPr>
            <p:ph type="title"/>
          </p:nvPr>
        </p:nvSpPr>
        <p:spPr>
          <a:xfrm>
            <a:off x="1" y="105088"/>
            <a:ext cx="9144000" cy="1143000"/>
          </a:xfrm>
        </p:spPr>
        <p:txBody>
          <a:bodyPr>
            <a:noAutofit/>
          </a:bodyPr>
          <a:lstStyle/>
          <a:p>
            <a:r>
              <a:rPr lang="en-US" sz="4200" dirty="0" smtClean="0">
                <a:latin typeface="Georgia"/>
                <a:cs typeface="Georgia"/>
              </a:rPr>
              <a:t>Phenomapping of HFpEF:</a:t>
            </a:r>
            <a:br>
              <a:rPr lang="en-US" sz="4200" dirty="0" smtClean="0">
                <a:latin typeface="Georgia"/>
                <a:cs typeface="Georgia"/>
              </a:rPr>
            </a:br>
            <a:r>
              <a:rPr lang="en-US" sz="4200" i="1" dirty="0" smtClean="0">
                <a:latin typeface="Georgia"/>
                <a:cs typeface="Georgia"/>
              </a:rPr>
              <a:t>identified 3 distinct pheno-groups </a:t>
            </a:r>
            <a:endParaRPr lang="en-US" sz="4200" i="1" dirty="0">
              <a:latin typeface="Georgia"/>
              <a:cs typeface="Georgia"/>
            </a:endParaRPr>
          </a:p>
        </p:txBody>
      </p:sp>
      <p:sp>
        <p:nvSpPr>
          <p:cNvPr id="6" name="Text Box 4"/>
          <p:cNvSpPr txBox="1">
            <a:spLocks noChangeArrowheads="1"/>
          </p:cNvSpPr>
          <p:nvPr/>
        </p:nvSpPr>
        <p:spPr bwMode="auto">
          <a:xfrm>
            <a:off x="323324" y="6385844"/>
            <a:ext cx="8686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pPr>
            <a:r>
              <a:rPr lang="da-DK" sz="1600" dirty="0" smtClean="0">
                <a:solidFill>
                  <a:srgbClr val="FF9900"/>
                </a:solidFill>
                <a:latin typeface="Arial"/>
                <a:cs typeface="Arial"/>
                <a:sym typeface="Wingdings" charset="0"/>
              </a:rPr>
              <a:t>Shah SJ, et al. </a:t>
            </a:r>
            <a:r>
              <a:rPr lang="da-DK" sz="1600" i="1" dirty="0" err="1" smtClean="0">
                <a:solidFill>
                  <a:srgbClr val="FF9900"/>
                </a:solidFill>
                <a:latin typeface="Arial"/>
                <a:cs typeface="Arial"/>
                <a:sym typeface="Wingdings" charset="0"/>
              </a:rPr>
              <a:t>Circulation</a:t>
            </a:r>
            <a:r>
              <a:rPr lang="da-DK" sz="1600" i="1" dirty="0" smtClean="0">
                <a:solidFill>
                  <a:srgbClr val="FF9900"/>
                </a:solidFill>
                <a:latin typeface="Arial"/>
                <a:cs typeface="Arial"/>
                <a:sym typeface="Wingdings" charset="0"/>
              </a:rPr>
              <a:t> </a:t>
            </a:r>
            <a:r>
              <a:rPr lang="da-DK" sz="1600" dirty="0" smtClean="0">
                <a:solidFill>
                  <a:srgbClr val="FF9900"/>
                </a:solidFill>
                <a:latin typeface="Arial"/>
                <a:cs typeface="Arial"/>
                <a:sym typeface="Wingdings" charset="0"/>
              </a:rPr>
              <a:t>2015</a:t>
            </a:r>
          </a:p>
        </p:txBody>
      </p:sp>
      <p:pic>
        <p:nvPicPr>
          <p:cNvPr id="3" name="Picture 2"/>
          <p:cNvPicPr>
            <a:picLocks noChangeAspect="1"/>
          </p:cNvPicPr>
          <p:nvPr/>
        </p:nvPicPr>
        <p:blipFill rotWithShape="1">
          <a:blip r:embed="rId3"/>
          <a:srcRect t="3125"/>
          <a:stretch/>
        </p:blipFill>
        <p:spPr>
          <a:xfrm>
            <a:off x="1240644" y="1587596"/>
            <a:ext cx="6743700" cy="4798247"/>
          </a:xfrm>
          <a:prstGeom prst="rect">
            <a:avLst/>
          </a:prstGeom>
        </p:spPr>
      </p:pic>
    </p:spTree>
    <p:extLst>
      <p:ext uri="{BB962C8B-B14F-4D97-AF65-F5344CB8AC3E}">
        <p14:creationId xmlns:p14="http://schemas.microsoft.com/office/powerpoint/2010/main" val="554716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838" y="1439335"/>
            <a:ext cx="9139161" cy="5382951"/>
          </a:xfrm>
          <a:prstGeom prst="rect">
            <a:avLst/>
          </a:prstGeom>
        </p:spPr>
      </p:pic>
      <p:sp>
        <p:nvSpPr>
          <p:cNvPr id="6" name="TextBox 5"/>
          <p:cNvSpPr txBox="1"/>
          <p:nvPr/>
        </p:nvSpPr>
        <p:spPr>
          <a:xfrm>
            <a:off x="1354076" y="3047994"/>
            <a:ext cx="593432" cy="584776"/>
          </a:xfrm>
          <a:prstGeom prst="rect">
            <a:avLst/>
          </a:prstGeom>
          <a:noFill/>
        </p:spPr>
        <p:txBody>
          <a:bodyPr wrap="none" rtlCol="0">
            <a:spAutoFit/>
          </a:bodyPr>
          <a:lstStyle/>
          <a:p>
            <a:pPr algn="ctr" defTabSz="457200" fontAlgn="auto">
              <a:spcBef>
                <a:spcPts val="0"/>
              </a:spcBef>
              <a:spcAft>
                <a:spcPts val="0"/>
              </a:spcAft>
            </a:pPr>
            <a:r>
              <a:rPr lang="en-US" sz="3200" dirty="0">
                <a:solidFill>
                  <a:prstClr val="black"/>
                </a:solidFill>
                <a:latin typeface="Arial"/>
                <a:ea typeface="+mn-ea"/>
              </a:rPr>
              <a:t>**</a:t>
            </a:r>
          </a:p>
        </p:txBody>
      </p:sp>
      <p:sp>
        <p:nvSpPr>
          <p:cNvPr id="7" name="TextBox 6"/>
          <p:cNvSpPr txBox="1"/>
          <p:nvPr/>
        </p:nvSpPr>
        <p:spPr>
          <a:xfrm>
            <a:off x="2353733" y="2150527"/>
            <a:ext cx="389049" cy="584776"/>
          </a:xfrm>
          <a:prstGeom prst="rect">
            <a:avLst/>
          </a:prstGeom>
          <a:noFill/>
        </p:spPr>
        <p:txBody>
          <a:bodyPr wrap="none" rtlCol="0">
            <a:spAutoFit/>
          </a:bodyPr>
          <a:lstStyle/>
          <a:p>
            <a:pPr algn="ctr" defTabSz="457200" fontAlgn="auto">
              <a:spcBef>
                <a:spcPts val="0"/>
              </a:spcBef>
              <a:spcAft>
                <a:spcPts val="0"/>
              </a:spcAft>
            </a:pPr>
            <a:r>
              <a:rPr lang="en-US" sz="3200" dirty="0">
                <a:solidFill>
                  <a:prstClr val="black"/>
                </a:solidFill>
                <a:latin typeface="Arial"/>
                <a:ea typeface="+mn-ea"/>
              </a:rPr>
              <a:t>*</a:t>
            </a:r>
          </a:p>
        </p:txBody>
      </p:sp>
      <p:sp>
        <p:nvSpPr>
          <p:cNvPr id="8" name="TextBox 7"/>
          <p:cNvSpPr txBox="1"/>
          <p:nvPr/>
        </p:nvSpPr>
        <p:spPr>
          <a:xfrm>
            <a:off x="3182878" y="1565751"/>
            <a:ext cx="593432" cy="584776"/>
          </a:xfrm>
          <a:prstGeom prst="rect">
            <a:avLst/>
          </a:prstGeom>
          <a:noFill/>
        </p:spPr>
        <p:txBody>
          <a:bodyPr wrap="none" rtlCol="0">
            <a:spAutoFit/>
          </a:bodyPr>
          <a:lstStyle/>
          <a:p>
            <a:pPr algn="ctr" defTabSz="457200" fontAlgn="auto">
              <a:spcBef>
                <a:spcPts val="0"/>
              </a:spcBef>
              <a:spcAft>
                <a:spcPts val="0"/>
              </a:spcAft>
            </a:pPr>
            <a:r>
              <a:rPr lang="en-US" sz="3200" dirty="0">
                <a:solidFill>
                  <a:prstClr val="black"/>
                </a:solidFill>
                <a:latin typeface="Arial"/>
                <a:ea typeface="+mn-ea"/>
              </a:rPr>
              <a:t>**</a:t>
            </a:r>
          </a:p>
        </p:txBody>
      </p:sp>
      <p:sp>
        <p:nvSpPr>
          <p:cNvPr id="9" name="TextBox 8"/>
          <p:cNvSpPr txBox="1"/>
          <p:nvPr/>
        </p:nvSpPr>
        <p:spPr>
          <a:xfrm>
            <a:off x="4114209" y="2598685"/>
            <a:ext cx="593432" cy="584776"/>
          </a:xfrm>
          <a:prstGeom prst="rect">
            <a:avLst/>
          </a:prstGeom>
          <a:noFill/>
        </p:spPr>
        <p:txBody>
          <a:bodyPr wrap="none" rtlCol="0">
            <a:spAutoFit/>
          </a:bodyPr>
          <a:lstStyle/>
          <a:p>
            <a:pPr algn="ctr" defTabSz="457200" fontAlgn="auto">
              <a:spcBef>
                <a:spcPts val="0"/>
              </a:spcBef>
              <a:spcAft>
                <a:spcPts val="0"/>
              </a:spcAft>
            </a:pPr>
            <a:r>
              <a:rPr lang="en-US" sz="3200" dirty="0">
                <a:solidFill>
                  <a:prstClr val="black"/>
                </a:solidFill>
                <a:latin typeface="Arial"/>
                <a:ea typeface="+mn-ea"/>
              </a:rPr>
              <a:t>**</a:t>
            </a:r>
          </a:p>
        </p:txBody>
      </p:sp>
      <p:sp>
        <p:nvSpPr>
          <p:cNvPr id="10" name="TextBox 9"/>
          <p:cNvSpPr txBox="1"/>
          <p:nvPr/>
        </p:nvSpPr>
        <p:spPr>
          <a:xfrm>
            <a:off x="5045543" y="1430858"/>
            <a:ext cx="593432" cy="584776"/>
          </a:xfrm>
          <a:prstGeom prst="rect">
            <a:avLst/>
          </a:prstGeom>
          <a:noFill/>
        </p:spPr>
        <p:txBody>
          <a:bodyPr wrap="none" rtlCol="0">
            <a:spAutoFit/>
          </a:bodyPr>
          <a:lstStyle/>
          <a:p>
            <a:pPr algn="ctr" defTabSz="457200" fontAlgn="auto">
              <a:spcBef>
                <a:spcPts val="0"/>
              </a:spcBef>
              <a:spcAft>
                <a:spcPts val="0"/>
              </a:spcAft>
            </a:pPr>
            <a:r>
              <a:rPr lang="en-US" sz="3200" dirty="0">
                <a:solidFill>
                  <a:prstClr val="black"/>
                </a:solidFill>
                <a:latin typeface="Arial"/>
                <a:ea typeface="+mn-ea"/>
              </a:rPr>
              <a:t>**</a:t>
            </a:r>
          </a:p>
        </p:txBody>
      </p:sp>
      <p:sp>
        <p:nvSpPr>
          <p:cNvPr id="11" name="TextBox 10"/>
          <p:cNvSpPr txBox="1"/>
          <p:nvPr/>
        </p:nvSpPr>
        <p:spPr>
          <a:xfrm>
            <a:off x="5834530" y="4728911"/>
            <a:ext cx="3309470" cy="2062103"/>
          </a:xfrm>
          <a:prstGeom prst="rect">
            <a:avLst/>
          </a:prstGeom>
          <a:noFill/>
        </p:spPr>
        <p:txBody>
          <a:bodyPr wrap="none" rtlCol="0">
            <a:spAutoFit/>
          </a:bodyPr>
          <a:lstStyle/>
          <a:p>
            <a:pPr algn="r" defTabSz="457200" fontAlgn="auto">
              <a:spcBef>
                <a:spcPts val="0"/>
              </a:spcBef>
              <a:spcAft>
                <a:spcPts val="0"/>
              </a:spcAft>
            </a:pPr>
            <a:r>
              <a:rPr lang="en-US" sz="2400" dirty="0">
                <a:solidFill>
                  <a:prstClr val="black"/>
                </a:solidFill>
                <a:latin typeface="Arial"/>
                <a:ea typeface="+mn-ea"/>
                <a:cs typeface="Arial"/>
              </a:rPr>
              <a:t>*P&lt;0.05</a:t>
            </a:r>
          </a:p>
          <a:p>
            <a:pPr algn="r" defTabSz="457200" fontAlgn="auto">
              <a:spcBef>
                <a:spcPts val="0"/>
              </a:spcBef>
              <a:spcAft>
                <a:spcPts val="0"/>
              </a:spcAft>
            </a:pPr>
            <a:r>
              <a:rPr lang="en-US" sz="2400" dirty="0">
                <a:solidFill>
                  <a:prstClr val="black"/>
                </a:solidFill>
                <a:latin typeface="Arial"/>
                <a:ea typeface="+mn-ea"/>
                <a:cs typeface="Arial"/>
              </a:rPr>
              <a:t>**P&lt;0.001</a:t>
            </a:r>
          </a:p>
          <a:p>
            <a:pPr algn="r" defTabSz="457200" fontAlgn="auto">
              <a:spcBef>
                <a:spcPts val="0"/>
              </a:spcBef>
              <a:spcAft>
                <a:spcPts val="0"/>
              </a:spcAft>
            </a:pPr>
            <a:endParaRPr lang="en-US" sz="2400" dirty="0">
              <a:solidFill>
                <a:prstClr val="black"/>
              </a:solidFill>
              <a:latin typeface="Arial"/>
              <a:ea typeface="+mn-ea"/>
              <a:cs typeface="Arial"/>
            </a:endParaRPr>
          </a:p>
          <a:p>
            <a:pPr algn="r" defTabSz="457200" fontAlgn="auto">
              <a:spcBef>
                <a:spcPts val="0"/>
              </a:spcBef>
              <a:spcAft>
                <a:spcPts val="0"/>
              </a:spcAft>
            </a:pPr>
            <a:r>
              <a:rPr lang="en-US" sz="1400" dirty="0">
                <a:solidFill>
                  <a:prstClr val="black"/>
                </a:solidFill>
                <a:latin typeface="Arial"/>
                <a:ea typeface="+mn-ea"/>
                <a:cs typeface="Arial"/>
              </a:rPr>
              <a:t>GLS = LV global longitudinal strain</a:t>
            </a:r>
          </a:p>
          <a:p>
            <a:pPr algn="r" defTabSz="457200" fontAlgn="auto">
              <a:spcBef>
                <a:spcPts val="0"/>
              </a:spcBef>
              <a:spcAft>
                <a:spcPts val="0"/>
              </a:spcAft>
            </a:pPr>
            <a:r>
              <a:rPr lang="en-US" sz="1400" dirty="0">
                <a:solidFill>
                  <a:prstClr val="black"/>
                </a:solidFill>
                <a:latin typeface="Arial"/>
                <a:ea typeface="+mn-ea"/>
                <a:cs typeface="Arial"/>
              </a:rPr>
              <a:t>GCS = LV global circumferential strain</a:t>
            </a:r>
          </a:p>
          <a:p>
            <a:pPr algn="r" defTabSz="457200" fontAlgn="auto">
              <a:spcBef>
                <a:spcPts val="0"/>
              </a:spcBef>
              <a:spcAft>
                <a:spcPts val="0"/>
              </a:spcAft>
            </a:pPr>
            <a:r>
              <a:rPr lang="en-US" sz="1400" dirty="0">
                <a:solidFill>
                  <a:prstClr val="black"/>
                </a:solidFill>
                <a:latin typeface="Arial"/>
                <a:ea typeface="+mn-ea"/>
                <a:cs typeface="Arial"/>
              </a:rPr>
              <a:t>GRS = LV global radial strain</a:t>
            </a:r>
          </a:p>
          <a:p>
            <a:pPr algn="r" defTabSz="457200" fontAlgn="auto">
              <a:spcBef>
                <a:spcPts val="0"/>
              </a:spcBef>
              <a:spcAft>
                <a:spcPts val="0"/>
              </a:spcAft>
            </a:pPr>
            <a:r>
              <a:rPr lang="en-US" sz="1400" dirty="0">
                <a:solidFill>
                  <a:prstClr val="black"/>
                </a:solidFill>
                <a:latin typeface="Arial"/>
                <a:ea typeface="+mn-ea"/>
                <a:cs typeface="Arial"/>
              </a:rPr>
              <a:t>RVFW = RV free wall strain</a:t>
            </a:r>
          </a:p>
        </p:txBody>
      </p:sp>
      <p:sp>
        <p:nvSpPr>
          <p:cNvPr id="12" name="TextBox 11"/>
          <p:cNvSpPr txBox="1"/>
          <p:nvPr/>
        </p:nvSpPr>
        <p:spPr>
          <a:xfrm>
            <a:off x="0" y="48846"/>
            <a:ext cx="9144000" cy="1323439"/>
          </a:xfrm>
          <a:prstGeom prst="rect">
            <a:avLst/>
          </a:prstGeom>
          <a:noFill/>
        </p:spPr>
        <p:txBody>
          <a:bodyPr wrap="square" rtlCol="0">
            <a:spAutoFit/>
          </a:bodyPr>
          <a:lstStyle/>
          <a:p>
            <a:pPr algn="ctr" defTabSz="457200" fontAlgn="auto">
              <a:spcBef>
                <a:spcPts val="0"/>
              </a:spcBef>
              <a:spcAft>
                <a:spcPts val="0"/>
              </a:spcAft>
            </a:pPr>
            <a:r>
              <a:rPr lang="en-US" sz="4000" dirty="0">
                <a:solidFill>
                  <a:srgbClr val="FFFFFF"/>
                </a:solidFill>
                <a:latin typeface="Georgia"/>
                <a:ea typeface="+mn-ea"/>
                <a:cs typeface="Georgia"/>
              </a:rPr>
              <a:t>Indices of </a:t>
            </a:r>
            <a:r>
              <a:rPr lang="en-US" sz="4000" dirty="0" smtClean="0">
                <a:solidFill>
                  <a:srgbClr val="FFFFFF"/>
                </a:solidFill>
                <a:latin typeface="Georgia"/>
                <a:ea typeface="+mn-ea"/>
                <a:cs typeface="Georgia"/>
              </a:rPr>
              <a:t>cardiac mechanics </a:t>
            </a:r>
            <a:endParaRPr lang="en-US" sz="4000" dirty="0">
              <a:solidFill>
                <a:srgbClr val="FFFFFF"/>
              </a:solidFill>
              <a:latin typeface="Georgia"/>
              <a:ea typeface="+mn-ea"/>
              <a:cs typeface="Georgia"/>
            </a:endParaRPr>
          </a:p>
          <a:p>
            <a:pPr algn="ctr" defTabSz="457200" fontAlgn="auto">
              <a:spcBef>
                <a:spcPts val="0"/>
              </a:spcBef>
              <a:spcAft>
                <a:spcPts val="0"/>
              </a:spcAft>
            </a:pPr>
            <a:r>
              <a:rPr lang="en-US" sz="4000" dirty="0" smtClean="0">
                <a:solidFill>
                  <a:srgbClr val="FFFFFF"/>
                </a:solidFill>
                <a:latin typeface="Georgia"/>
                <a:ea typeface="+mn-ea"/>
                <a:cs typeface="Georgia"/>
              </a:rPr>
              <a:t>by </a:t>
            </a:r>
            <a:r>
              <a:rPr lang="en-US" sz="4000" dirty="0">
                <a:solidFill>
                  <a:srgbClr val="FFFFFF"/>
                </a:solidFill>
                <a:latin typeface="Georgia"/>
                <a:ea typeface="+mn-ea"/>
                <a:cs typeface="Georgia"/>
              </a:rPr>
              <a:t>HFpEF p</a:t>
            </a:r>
            <a:r>
              <a:rPr lang="en-US" sz="4000" dirty="0" smtClean="0">
                <a:solidFill>
                  <a:srgbClr val="FFFFFF"/>
                </a:solidFill>
                <a:latin typeface="Georgia"/>
                <a:ea typeface="+mn-ea"/>
                <a:cs typeface="Georgia"/>
              </a:rPr>
              <a:t>heno-group</a:t>
            </a:r>
            <a:endParaRPr lang="en-US" sz="4000" dirty="0">
              <a:solidFill>
                <a:srgbClr val="FFFFFF"/>
              </a:solidFill>
              <a:latin typeface="Georgia"/>
              <a:ea typeface="+mn-ea"/>
              <a:cs typeface="Georgia"/>
            </a:endParaRPr>
          </a:p>
        </p:txBody>
      </p:sp>
    </p:spTree>
    <p:extLst>
      <p:ext uri="{BB962C8B-B14F-4D97-AF65-F5344CB8AC3E}">
        <p14:creationId xmlns:p14="http://schemas.microsoft.com/office/powerpoint/2010/main" val="171315061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0087" y="1638247"/>
            <a:ext cx="8268642" cy="4306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0" y="116260"/>
            <a:ext cx="9144000" cy="1143000"/>
          </a:xfrm>
        </p:spPr>
        <p:txBody>
          <a:bodyPr/>
          <a:lstStyle/>
          <a:p>
            <a:r>
              <a:rPr lang="en-US" dirty="0" smtClean="0">
                <a:latin typeface="Georgia"/>
                <a:cs typeface="Georgia"/>
              </a:rPr>
              <a:t>TOPCAT: Cumulative survival </a:t>
            </a:r>
            <a:br>
              <a:rPr lang="en-US" dirty="0" smtClean="0">
                <a:latin typeface="Georgia"/>
                <a:cs typeface="Georgia"/>
              </a:rPr>
            </a:br>
            <a:r>
              <a:rPr lang="en-US" dirty="0" smtClean="0">
                <a:latin typeface="Georgia"/>
                <a:cs typeface="Georgia"/>
              </a:rPr>
              <a:t>by pheno-group</a:t>
            </a:r>
            <a:endParaRPr lang="en-US" dirty="0">
              <a:latin typeface="Georgia"/>
              <a:cs typeface="Georgia"/>
            </a:endParaRPr>
          </a:p>
        </p:txBody>
      </p:sp>
      <p:sp>
        <p:nvSpPr>
          <p:cNvPr id="6" name="TextBox 5"/>
          <p:cNvSpPr txBox="1"/>
          <p:nvPr/>
        </p:nvSpPr>
        <p:spPr>
          <a:xfrm>
            <a:off x="3100242" y="6117444"/>
            <a:ext cx="3757759" cy="461665"/>
          </a:xfrm>
          <a:prstGeom prst="rect">
            <a:avLst/>
          </a:prstGeom>
          <a:noFill/>
        </p:spPr>
        <p:txBody>
          <a:bodyPr wrap="none" rtlCol="0">
            <a:spAutoFit/>
          </a:bodyPr>
          <a:lstStyle/>
          <a:p>
            <a:pPr algn="r" defTabSz="457200" fontAlgn="auto">
              <a:spcBef>
                <a:spcPts val="0"/>
              </a:spcBef>
              <a:spcAft>
                <a:spcPts val="0"/>
              </a:spcAft>
            </a:pPr>
            <a:r>
              <a:rPr lang="en-US" sz="2400" b="1" dirty="0">
                <a:solidFill>
                  <a:srgbClr val="FFFFFF"/>
                </a:solidFill>
                <a:latin typeface="Arial"/>
                <a:ea typeface="+mn-ea"/>
                <a:cs typeface="Arial"/>
              </a:rPr>
              <a:t>Follow-up time (months)</a:t>
            </a:r>
            <a:endParaRPr lang="en-US" sz="1400" b="1" dirty="0">
              <a:solidFill>
                <a:srgbClr val="FFFFFF"/>
              </a:solidFill>
              <a:latin typeface="Arial"/>
              <a:ea typeface="+mn-ea"/>
              <a:cs typeface="Arial"/>
            </a:endParaRPr>
          </a:p>
        </p:txBody>
      </p:sp>
      <p:sp>
        <p:nvSpPr>
          <p:cNvPr id="7" name="TextBox 6"/>
          <p:cNvSpPr txBox="1"/>
          <p:nvPr/>
        </p:nvSpPr>
        <p:spPr>
          <a:xfrm rot="16200000">
            <a:off x="-1628236" y="3529841"/>
            <a:ext cx="4206199" cy="461665"/>
          </a:xfrm>
          <a:prstGeom prst="rect">
            <a:avLst/>
          </a:prstGeom>
          <a:noFill/>
        </p:spPr>
        <p:txBody>
          <a:bodyPr wrap="none" rtlCol="0">
            <a:spAutoFit/>
          </a:bodyPr>
          <a:lstStyle/>
          <a:p>
            <a:pPr algn="ctr" defTabSz="457200" fontAlgn="auto">
              <a:spcBef>
                <a:spcPts val="0"/>
              </a:spcBef>
              <a:spcAft>
                <a:spcPts val="0"/>
              </a:spcAft>
            </a:pPr>
            <a:r>
              <a:rPr lang="en-US" sz="2400" b="1" dirty="0">
                <a:solidFill>
                  <a:srgbClr val="FFFFFF"/>
                </a:solidFill>
                <a:latin typeface="Arial"/>
                <a:ea typeface="+mn-ea"/>
                <a:cs typeface="Arial"/>
              </a:rPr>
              <a:t>Proportion with 1° outcome</a:t>
            </a:r>
            <a:endParaRPr lang="en-US" sz="1400" b="1" dirty="0">
              <a:solidFill>
                <a:srgbClr val="FFFFFF"/>
              </a:solidFill>
              <a:latin typeface="Arial"/>
              <a:ea typeface="+mn-ea"/>
              <a:cs typeface="Arial"/>
            </a:endParaRPr>
          </a:p>
        </p:txBody>
      </p:sp>
      <p:sp>
        <p:nvSpPr>
          <p:cNvPr id="8" name="TextBox 7"/>
          <p:cNvSpPr txBox="1"/>
          <p:nvPr/>
        </p:nvSpPr>
        <p:spPr>
          <a:xfrm>
            <a:off x="1627909" y="2156824"/>
            <a:ext cx="5439260" cy="984885"/>
          </a:xfrm>
          <a:prstGeom prst="rect">
            <a:avLst/>
          </a:prstGeom>
          <a:noFill/>
        </p:spPr>
        <p:txBody>
          <a:bodyPr wrap="none" rtlCol="0">
            <a:spAutoFit/>
          </a:bodyPr>
          <a:lstStyle/>
          <a:p>
            <a:pPr fontAlgn="auto">
              <a:spcBef>
                <a:spcPts val="0"/>
              </a:spcBef>
              <a:spcAft>
                <a:spcPts val="0"/>
              </a:spcAft>
            </a:pPr>
            <a:r>
              <a:rPr lang="en-US" dirty="0" err="1" smtClean="0">
                <a:solidFill>
                  <a:srgbClr val="000000"/>
                </a:solidFill>
                <a:latin typeface="Arial"/>
                <a:ea typeface="+mn-ea"/>
              </a:rPr>
              <a:t>Pheno</a:t>
            </a:r>
            <a:r>
              <a:rPr lang="en-US" dirty="0" smtClean="0">
                <a:solidFill>
                  <a:srgbClr val="000000"/>
                </a:solidFill>
                <a:latin typeface="Arial"/>
                <a:ea typeface="+mn-ea"/>
              </a:rPr>
              <a:t>-group #1: referent group</a:t>
            </a:r>
          </a:p>
          <a:p>
            <a:pPr fontAlgn="auto">
              <a:spcBef>
                <a:spcPts val="0"/>
              </a:spcBef>
              <a:spcAft>
                <a:spcPts val="0"/>
              </a:spcAft>
            </a:pPr>
            <a:endParaRPr lang="en-US" sz="200" dirty="0" smtClean="0">
              <a:solidFill>
                <a:srgbClr val="000000"/>
              </a:solidFill>
              <a:latin typeface="Arial"/>
              <a:ea typeface="+mn-ea"/>
            </a:endParaRPr>
          </a:p>
          <a:p>
            <a:pPr fontAlgn="auto">
              <a:spcBef>
                <a:spcPts val="0"/>
              </a:spcBef>
              <a:spcAft>
                <a:spcPts val="0"/>
              </a:spcAft>
            </a:pPr>
            <a:r>
              <a:rPr lang="en-US" dirty="0" err="1" smtClean="0">
                <a:solidFill>
                  <a:srgbClr val="000000"/>
                </a:solidFill>
                <a:latin typeface="Arial"/>
                <a:ea typeface="+mn-ea"/>
              </a:rPr>
              <a:t>Pheno</a:t>
            </a:r>
            <a:r>
              <a:rPr lang="en-US" dirty="0">
                <a:solidFill>
                  <a:srgbClr val="000000"/>
                </a:solidFill>
                <a:latin typeface="Arial"/>
                <a:ea typeface="+mn-ea"/>
              </a:rPr>
              <a:t>-group #2: HR 1.8 (95% CI 1.2-2.5); P=</a:t>
            </a:r>
            <a:r>
              <a:rPr lang="en-US" dirty="0" smtClean="0">
                <a:solidFill>
                  <a:srgbClr val="000000"/>
                </a:solidFill>
                <a:latin typeface="Arial"/>
                <a:ea typeface="+mn-ea"/>
              </a:rPr>
              <a:t>0.002</a:t>
            </a:r>
            <a:endParaRPr lang="en-US" dirty="0">
              <a:solidFill>
                <a:srgbClr val="000000"/>
              </a:solidFill>
              <a:latin typeface="Arial"/>
              <a:ea typeface="+mn-ea"/>
            </a:endParaRPr>
          </a:p>
          <a:p>
            <a:pPr fontAlgn="auto">
              <a:spcBef>
                <a:spcPts val="0"/>
              </a:spcBef>
              <a:spcAft>
                <a:spcPts val="0"/>
              </a:spcAft>
            </a:pPr>
            <a:r>
              <a:rPr lang="en-US" dirty="0">
                <a:solidFill>
                  <a:srgbClr val="000000"/>
                </a:solidFill>
                <a:latin typeface="Arial"/>
                <a:ea typeface="Calibri"/>
                <a:cs typeface="Arial"/>
              </a:rPr>
              <a:t>Pheno-group #3: HR 2.7 (95% CI 1.9-3.7); P=0.001</a:t>
            </a:r>
            <a:r>
              <a:rPr lang="en-US" sz="2000" dirty="0">
                <a:solidFill>
                  <a:srgbClr val="000000"/>
                </a:solidFill>
                <a:latin typeface="Arial"/>
                <a:ea typeface="Calibri"/>
                <a:cs typeface="Arial"/>
              </a:rPr>
              <a:t> </a:t>
            </a:r>
          </a:p>
        </p:txBody>
      </p:sp>
    </p:spTree>
    <p:extLst>
      <p:ext uri="{BB962C8B-B14F-4D97-AF65-F5344CB8AC3E}">
        <p14:creationId xmlns:p14="http://schemas.microsoft.com/office/powerpoint/2010/main" val="1857410614"/>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6" name="Content Placeholder 5"/>
          <p:cNvPicPr>
            <a:picLocks noGrp="1"/>
          </p:cNvPicPr>
          <p:nvPr>
            <p:ph idx="1"/>
          </p:nvPr>
        </p:nvPicPr>
        <p:blipFill>
          <a:blip r:embed="rId2"/>
          <a:stretch>
            <a:fillRect/>
          </a:stretch>
        </p:blipFill>
        <p:spPr>
          <a:xfrm>
            <a:off x="2438400" y="3276600"/>
            <a:ext cx="3505200" cy="1426369"/>
          </a:xfrm>
          <a:prstGeom prst="rect">
            <a:avLst/>
          </a:prstGeom>
        </p:spPr>
      </p:pic>
      <p:sp>
        <p:nvSpPr>
          <p:cNvPr id="7" name="TextBox 6"/>
          <p:cNvSpPr txBox="1"/>
          <p:nvPr/>
        </p:nvSpPr>
        <p:spPr>
          <a:xfrm>
            <a:off x="533400" y="1676400"/>
            <a:ext cx="7848600" cy="1077218"/>
          </a:xfrm>
          <a:prstGeom prst="rect">
            <a:avLst/>
          </a:prstGeom>
          <a:noFill/>
        </p:spPr>
        <p:txBody>
          <a:bodyPr wrap="square" rtlCol="0">
            <a:spAutoFit/>
          </a:bodyPr>
          <a:lstStyle/>
          <a:p>
            <a:pPr algn="ctr" fontAlgn="auto">
              <a:spcBef>
                <a:spcPts val="0"/>
              </a:spcBef>
              <a:spcAft>
                <a:spcPts val="0"/>
              </a:spcAft>
            </a:pPr>
            <a:r>
              <a:rPr lang="en-US" sz="3200" b="1" dirty="0" smtClean="0">
                <a:solidFill>
                  <a:prstClr val="black"/>
                </a:solidFill>
                <a:latin typeface="Arial"/>
                <a:ea typeface="+mn-ea"/>
              </a:rPr>
              <a:t>You</a:t>
            </a:r>
            <a:r>
              <a:rPr lang="en-US" b="1" dirty="0" smtClean="0">
                <a:solidFill>
                  <a:prstClr val="black"/>
                </a:solidFill>
                <a:latin typeface="Arial"/>
                <a:ea typeface="+mn-ea"/>
              </a:rPr>
              <a:t> </a:t>
            </a:r>
            <a:r>
              <a:rPr lang="en-US" sz="3200" b="1" dirty="0" smtClean="0">
                <a:solidFill>
                  <a:prstClr val="black"/>
                </a:solidFill>
                <a:latin typeface="Arial"/>
                <a:ea typeface="+mn-ea"/>
              </a:rPr>
              <a:t>are a valuable member of the MESA TEAM !!!</a:t>
            </a:r>
            <a:endParaRPr lang="en-US" sz="3200" b="1" dirty="0">
              <a:solidFill>
                <a:prstClr val="black"/>
              </a:solidFill>
              <a:latin typeface="Arial"/>
              <a:ea typeface="+mn-ea"/>
            </a:endParaRPr>
          </a:p>
        </p:txBody>
      </p:sp>
      <p:sp>
        <p:nvSpPr>
          <p:cNvPr id="8" name="TextBox 7"/>
          <p:cNvSpPr txBox="1"/>
          <p:nvPr/>
        </p:nvSpPr>
        <p:spPr>
          <a:xfrm>
            <a:off x="1849967" y="5029200"/>
            <a:ext cx="4953000" cy="584775"/>
          </a:xfrm>
          <a:prstGeom prst="rect">
            <a:avLst/>
          </a:prstGeom>
          <a:noFill/>
        </p:spPr>
        <p:txBody>
          <a:bodyPr wrap="square" rtlCol="0">
            <a:spAutoFit/>
          </a:bodyPr>
          <a:lstStyle/>
          <a:p>
            <a:pPr algn="ctr" fontAlgn="auto">
              <a:spcBef>
                <a:spcPts val="0"/>
              </a:spcBef>
              <a:spcAft>
                <a:spcPts val="0"/>
              </a:spcAft>
            </a:pPr>
            <a:r>
              <a:rPr lang="en-US" sz="3200" b="1" dirty="0" smtClean="0">
                <a:solidFill>
                  <a:prstClr val="black"/>
                </a:solidFill>
                <a:latin typeface="Arial"/>
                <a:ea typeface="+mn-ea"/>
              </a:rPr>
              <a:t>THANK YOU !!!</a:t>
            </a:r>
            <a:endParaRPr lang="en-US" sz="3200" b="1" dirty="0">
              <a:solidFill>
                <a:prstClr val="black"/>
              </a:solidFill>
              <a:latin typeface="Arial"/>
              <a:ea typeface="+mn-ea"/>
            </a:endParaRPr>
          </a:p>
        </p:txBody>
      </p:sp>
    </p:spTree>
    <p:extLst>
      <p:ext uri="{BB962C8B-B14F-4D97-AF65-F5344CB8AC3E}">
        <p14:creationId xmlns:p14="http://schemas.microsoft.com/office/powerpoint/2010/main" val="231195054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purple_chicago_skylineresiz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5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ctrTitle"/>
          </p:nvPr>
        </p:nvSpPr>
        <p:spPr>
          <a:xfrm>
            <a:off x="0" y="5359115"/>
            <a:ext cx="9144000" cy="982663"/>
          </a:xfrm>
        </p:spPr>
        <p:txBody>
          <a:bodyPr anchor="t"/>
          <a:lstStyle/>
          <a:p>
            <a:pPr eaLnBrk="1" hangingPunct="1">
              <a:defRPr/>
            </a:pPr>
            <a:r>
              <a:rPr lang="en-US" sz="8000" b="1" i="1" dirty="0">
                <a:solidFill>
                  <a:srgbClr val="D0D0FC"/>
                </a:solidFill>
                <a:effectLst>
                  <a:outerShdw blurRad="38100" dist="38100" dir="2700000" algn="tl">
                    <a:srgbClr val="000000"/>
                  </a:outerShdw>
                </a:effectLst>
                <a:latin typeface="Georgia"/>
                <a:cs typeface="Georgia"/>
              </a:rPr>
              <a:t>thank </a:t>
            </a:r>
            <a:r>
              <a:rPr lang="en-US" sz="8000" b="1" i="1" dirty="0" smtClean="0">
                <a:solidFill>
                  <a:srgbClr val="D0D0FC"/>
                </a:solidFill>
                <a:effectLst>
                  <a:outerShdw blurRad="38100" dist="38100" dir="2700000" algn="tl">
                    <a:srgbClr val="000000"/>
                  </a:outerShdw>
                </a:effectLst>
                <a:latin typeface="Georgia"/>
                <a:cs typeface="Georgia"/>
              </a:rPr>
              <a:t>you </a:t>
            </a:r>
            <a:endParaRPr lang="en-US" sz="8000" b="1" i="1" dirty="0">
              <a:solidFill>
                <a:srgbClr val="D0D0FC"/>
              </a:solidFill>
              <a:effectLst>
                <a:outerShdw blurRad="38100" dist="38100" dir="2700000" algn="tl">
                  <a:srgbClr val="000000"/>
                </a:outerShdw>
              </a:effectLst>
              <a:latin typeface="Georgia"/>
              <a:cs typeface="Georgia"/>
            </a:endParaRPr>
          </a:p>
        </p:txBody>
      </p:sp>
    </p:spTree>
    <p:extLst>
      <p:ext uri="{BB962C8B-B14F-4D97-AF65-F5344CB8AC3E}">
        <p14:creationId xmlns:p14="http://schemas.microsoft.com/office/powerpoint/2010/main" val="1742335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none" dirty="0" smtClean="0">
                <a:latin typeface="Arial" pitchFamily="34" charset="0"/>
                <a:cs typeface="Arial" pitchFamily="34" charset="0"/>
              </a:rPr>
              <a:t>MESA Publications</a:t>
            </a:r>
            <a:endParaRPr lang="en-US" u="none" dirty="0">
              <a:latin typeface="Arial" pitchFamily="34" charset="0"/>
              <a:cs typeface="Arial"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09659462"/>
              </p:ext>
            </p:extLst>
          </p:nvPr>
        </p:nvGraphicFramePr>
        <p:xfrm>
          <a:off x="1828800" y="1447800"/>
          <a:ext cx="67818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5"/>
          <p:cNvSpPr txBox="1">
            <a:spLocks noChangeArrowheads="1"/>
          </p:cNvSpPr>
          <p:nvPr/>
        </p:nvSpPr>
        <p:spPr bwMode="auto">
          <a:xfrm>
            <a:off x="367320" y="2514600"/>
            <a:ext cx="1441420" cy="1698927"/>
          </a:xfrm>
          <a:prstGeom prst="rect">
            <a:avLst/>
          </a:prstGeom>
          <a:noFill/>
          <a:ln w="9525" algn="ctr">
            <a:noFill/>
            <a:miter lim="800000"/>
            <a:headEnd/>
            <a:tailEnd/>
          </a:ln>
        </p:spPr>
        <p:txBody>
          <a:bodyPr wrap="none">
            <a:spAutoFit/>
          </a:bodyPr>
          <a:lstStyle/>
          <a:p>
            <a:pPr marL="342900" indent="-342900" algn="ctr" defTabSz="457200" fontAlgn="auto">
              <a:lnSpc>
                <a:spcPct val="80000"/>
              </a:lnSpc>
              <a:spcBef>
                <a:spcPct val="20000"/>
              </a:spcBef>
              <a:spcAft>
                <a:spcPts val="0"/>
              </a:spcAft>
            </a:pPr>
            <a:r>
              <a:rPr lang="en-US" dirty="0">
                <a:solidFill>
                  <a:prstClr val="black"/>
                </a:solidFill>
                <a:latin typeface="Arial"/>
                <a:ea typeface="+mn-ea"/>
              </a:rPr>
              <a:t>Number</a:t>
            </a:r>
          </a:p>
          <a:p>
            <a:pPr marL="342900" indent="-342900" algn="ctr" defTabSz="457200" fontAlgn="auto">
              <a:lnSpc>
                <a:spcPct val="80000"/>
              </a:lnSpc>
              <a:spcBef>
                <a:spcPct val="20000"/>
              </a:spcBef>
              <a:spcAft>
                <a:spcPts val="0"/>
              </a:spcAft>
            </a:pPr>
            <a:r>
              <a:rPr lang="en-US" dirty="0">
                <a:solidFill>
                  <a:prstClr val="black"/>
                </a:solidFill>
                <a:latin typeface="Arial"/>
                <a:ea typeface="+mn-ea"/>
              </a:rPr>
              <a:t>of </a:t>
            </a:r>
          </a:p>
          <a:p>
            <a:pPr marL="342900" indent="-342900" algn="ctr" defTabSz="457200" fontAlgn="auto">
              <a:lnSpc>
                <a:spcPct val="80000"/>
              </a:lnSpc>
              <a:spcBef>
                <a:spcPct val="20000"/>
              </a:spcBef>
              <a:spcAft>
                <a:spcPts val="0"/>
              </a:spcAft>
            </a:pPr>
            <a:r>
              <a:rPr lang="en-US" dirty="0">
                <a:solidFill>
                  <a:prstClr val="black"/>
                </a:solidFill>
                <a:latin typeface="Arial"/>
                <a:ea typeface="+mn-ea"/>
              </a:rPr>
              <a:t>m</a:t>
            </a:r>
            <a:r>
              <a:rPr lang="en-US" dirty="0" smtClean="0">
                <a:solidFill>
                  <a:prstClr val="black"/>
                </a:solidFill>
                <a:latin typeface="Arial"/>
                <a:ea typeface="+mn-ea"/>
              </a:rPr>
              <a:t>anuscripts</a:t>
            </a:r>
          </a:p>
          <a:p>
            <a:pPr marL="342900" indent="-342900" algn="ctr" defTabSz="457200" fontAlgn="auto">
              <a:lnSpc>
                <a:spcPct val="80000"/>
              </a:lnSpc>
              <a:spcBef>
                <a:spcPct val="20000"/>
              </a:spcBef>
              <a:spcAft>
                <a:spcPts val="0"/>
              </a:spcAft>
            </a:pPr>
            <a:r>
              <a:rPr lang="en-US" smtClean="0">
                <a:solidFill>
                  <a:prstClr val="black"/>
                </a:solidFill>
                <a:latin typeface="Arial"/>
                <a:ea typeface="+mn-ea"/>
              </a:rPr>
              <a:t>published </a:t>
            </a:r>
            <a:endParaRPr lang="en-US" dirty="0" smtClean="0">
              <a:solidFill>
                <a:prstClr val="black"/>
              </a:solidFill>
              <a:latin typeface="Arial"/>
              <a:ea typeface="+mn-ea"/>
            </a:endParaRPr>
          </a:p>
          <a:p>
            <a:pPr marL="342900" indent="-342900" algn="ctr" defTabSz="457200" fontAlgn="auto">
              <a:lnSpc>
                <a:spcPct val="80000"/>
              </a:lnSpc>
              <a:spcBef>
                <a:spcPct val="20000"/>
              </a:spcBef>
              <a:spcAft>
                <a:spcPts val="0"/>
              </a:spcAft>
            </a:pPr>
            <a:endParaRPr lang="en-US" dirty="0">
              <a:solidFill>
                <a:prstClr val="black"/>
              </a:solidFill>
              <a:latin typeface="Arial"/>
              <a:ea typeface="+mn-ea"/>
            </a:endParaRPr>
          </a:p>
          <a:p>
            <a:pPr marL="342900" indent="-342900" algn="ctr" defTabSz="457200" fontAlgn="auto">
              <a:lnSpc>
                <a:spcPct val="80000"/>
              </a:lnSpc>
              <a:spcBef>
                <a:spcPct val="20000"/>
              </a:spcBef>
              <a:spcAft>
                <a:spcPts val="0"/>
              </a:spcAft>
            </a:pPr>
            <a:r>
              <a:rPr lang="en-US" dirty="0">
                <a:solidFill>
                  <a:prstClr val="black"/>
                </a:solidFill>
                <a:latin typeface="Arial"/>
                <a:ea typeface="+mn-ea"/>
              </a:rPr>
              <a:t>(</a:t>
            </a:r>
            <a:r>
              <a:rPr lang="en-US" dirty="0" smtClean="0">
                <a:solidFill>
                  <a:prstClr val="black"/>
                </a:solidFill>
                <a:latin typeface="Arial"/>
                <a:ea typeface="+mn-ea"/>
              </a:rPr>
              <a:t>n=1057)*</a:t>
            </a:r>
            <a:endParaRPr lang="en-US" dirty="0">
              <a:solidFill>
                <a:prstClr val="black"/>
              </a:solidFill>
              <a:latin typeface="Arial"/>
              <a:ea typeface="+mn-ea"/>
            </a:endParaRPr>
          </a:p>
        </p:txBody>
      </p:sp>
      <p:sp>
        <p:nvSpPr>
          <p:cNvPr id="8" name="Text Box 6"/>
          <p:cNvSpPr txBox="1">
            <a:spLocks noChangeArrowheads="1"/>
          </p:cNvSpPr>
          <p:nvPr/>
        </p:nvSpPr>
        <p:spPr bwMode="auto">
          <a:xfrm>
            <a:off x="152400" y="6399216"/>
            <a:ext cx="8458200" cy="338554"/>
          </a:xfrm>
          <a:prstGeom prst="rect">
            <a:avLst/>
          </a:prstGeom>
          <a:noFill/>
          <a:ln w="9525">
            <a:noFill/>
            <a:miter lim="800000"/>
            <a:headEnd/>
            <a:tailEnd/>
          </a:ln>
        </p:spPr>
        <p:txBody>
          <a:bodyPr>
            <a:spAutoFit/>
          </a:bodyPr>
          <a:lstStyle/>
          <a:p>
            <a:pPr defTabSz="457200" fontAlgn="auto">
              <a:spcBef>
                <a:spcPts val="0"/>
              </a:spcBef>
              <a:spcAft>
                <a:spcPts val="0"/>
              </a:spcAft>
            </a:pPr>
            <a:r>
              <a:rPr lang="en-US" sz="1600" dirty="0">
                <a:solidFill>
                  <a:prstClr val="black"/>
                </a:solidFill>
                <a:latin typeface="Arial"/>
                <a:ea typeface="+mn-ea"/>
              </a:rPr>
              <a:t>* </a:t>
            </a:r>
            <a:r>
              <a:rPr lang="en-US" sz="1600" dirty="0" smtClean="0">
                <a:solidFill>
                  <a:prstClr val="black"/>
                </a:solidFill>
                <a:latin typeface="Arial"/>
                <a:ea typeface="+mn-ea"/>
              </a:rPr>
              <a:t>From </a:t>
            </a:r>
            <a:r>
              <a:rPr lang="en-US" sz="1600" smtClean="0">
                <a:solidFill>
                  <a:prstClr val="black"/>
                </a:solidFill>
                <a:latin typeface="Arial"/>
                <a:ea typeface="+mn-ea"/>
              </a:rPr>
              <a:t>MESA website as of 7/21/2016</a:t>
            </a:r>
            <a:endParaRPr lang="en-US" sz="1600" dirty="0">
              <a:solidFill>
                <a:prstClr val="black"/>
              </a:solidFill>
              <a:latin typeface="Arial"/>
              <a:ea typeface="+mn-ea"/>
            </a:endParaRPr>
          </a:p>
        </p:txBody>
      </p:sp>
      <p:pic>
        <p:nvPicPr>
          <p:cNvPr id="15" name="Picture 2" descr="mesalogo"/>
          <p:cNvPicPr>
            <a:picLocks noChangeAspect="1" noChangeArrowheads="1"/>
          </p:cNvPicPr>
          <p:nvPr/>
        </p:nvPicPr>
        <p:blipFill>
          <a:blip r:embed="rId4"/>
          <a:srcRect/>
          <a:stretch>
            <a:fillRect/>
          </a:stretch>
        </p:blipFill>
        <p:spPr bwMode="auto">
          <a:xfrm>
            <a:off x="304800" y="1291797"/>
            <a:ext cx="1295400" cy="711489"/>
          </a:xfrm>
          <a:prstGeom prst="rect">
            <a:avLst/>
          </a:prstGeom>
          <a:noFill/>
          <a:ln w="9525">
            <a:noFill/>
            <a:miter lim="800000"/>
            <a:headEnd/>
            <a:tailEnd/>
          </a:ln>
        </p:spPr>
      </p:pic>
    </p:spTree>
    <p:extLst>
      <p:ext uri="{BB962C8B-B14F-4D97-AF65-F5344CB8AC3E}">
        <p14:creationId xmlns:p14="http://schemas.microsoft.com/office/powerpoint/2010/main" val="292681696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14400"/>
            <a:ext cx="7848600" cy="2057400"/>
          </a:xfrm>
        </p:spPr>
        <p:txBody>
          <a:bodyPr>
            <a:normAutofit fontScale="90000"/>
          </a:bodyPr>
          <a:lstStyle/>
          <a:p>
            <a:r>
              <a:rPr lang="en-US" b="1" dirty="0">
                <a:solidFill>
                  <a:srgbClr val="000000"/>
                </a:solidFill>
              </a:rPr>
              <a:t>Transition from Risk Factors to Heart Failure: Prevalence, </a:t>
            </a:r>
            <a:r>
              <a:rPr lang="en-US" b="1" dirty="0" smtClean="0">
                <a:solidFill>
                  <a:srgbClr val="000000"/>
                </a:solidFill>
              </a:rPr>
              <a:t>Pathogenesis, </a:t>
            </a:r>
            <a:r>
              <a:rPr lang="en-US" b="1" dirty="0">
                <a:solidFill>
                  <a:srgbClr val="000000"/>
                </a:solidFill>
              </a:rPr>
              <a:t>and </a:t>
            </a:r>
            <a:r>
              <a:rPr lang="en-US" b="1" dirty="0" err="1">
                <a:solidFill>
                  <a:srgbClr val="000000"/>
                </a:solidFill>
              </a:rPr>
              <a:t>Phenomics</a:t>
            </a:r>
            <a:endParaRPr lang="en-US" dirty="0">
              <a:solidFill>
                <a:srgbClr val="000000"/>
              </a:solidFill>
            </a:endParaRPr>
          </a:p>
        </p:txBody>
      </p:sp>
      <p:sp>
        <p:nvSpPr>
          <p:cNvPr id="3" name="Subtitle 2"/>
          <p:cNvSpPr>
            <a:spLocks noGrp="1"/>
          </p:cNvSpPr>
          <p:nvPr>
            <p:ph type="subTitle" idx="1"/>
          </p:nvPr>
        </p:nvSpPr>
        <p:spPr>
          <a:xfrm>
            <a:off x="723900" y="3200400"/>
            <a:ext cx="7772400" cy="2057400"/>
          </a:xfrm>
        </p:spPr>
        <p:txBody>
          <a:bodyPr>
            <a:normAutofit/>
          </a:bodyPr>
          <a:lstStyle/>
          <a:p>
            <a:pPr>
              <a:spcBef>
                <a:spcPts val="0"/>
              </a:spcBef>
            </a:pPr>
            <a:r>
              <a:rPr lang="en-US" sz="2400" b="1" dirty="0" smtClean="0">
                <a:solidFill>
                  <a:schemeClr val="tx1"/>
                </a:solidFill>
              </a:rPr>
              <a:t>Co-PIs: Alain Bertoni MD MPH and </a:t>
            </a:r>
            <a:r>
              <a:rPr lang="en-US" sz="2400" b="1" dirty="0" err="1" smtClean="0">
                <a:solidFill>
                  <a:schemeClr val="tx1"/>
                </a:solidFill>
              </a:rPr>
              <a:t>Sanjiv</a:t>
            </a:r>
            <a:r>
              <a:rPr lang="en-US" sz="2400" b="1" dirty="0" smtClean="0">
                <a:solidFill>
                  <a:schemeClr val="tx1"/>
                </a:solidFill>
              </a:rPr>
              <a:t> Shah MD</a:t>
            </a:r>
          </a:p>
          <a:p>
            <a:pPr>
              <a:spcBef>
                <a:spcPts val="0"/>
              </a:spcBef>
            </a:pPr>
            <a:endParaRPr lang="en-US" sz="1100" dirty="0" smtClean="0">
              <a:solidFill>
                <a:schemeClr val="tx1"/>
              </a:solidFill>
            </a:endParaRPr>
          </a:p>
          <a:p>
            <a:pPr>
              <a:spcBef>
                <a:spcPts val="0"/>
              </a:spcBef>
            </a:pPr>
            <a:r>
              <a:rPr lang="en-US" u="sng" dirty="0" smtClean="0">
                <a:solidFill>
                  <a:schemeClr val="tx1"/>
                </a:solidFill>
              </a:rPr>
              <a:t>Other key personnel</a:t>
            </a:r>
            <a:r>
              <a:rPr lang="en-US" dirty="0" smtClean="0">
                <a:solidFill>
                  <a:schemeClr val="tx1"/>
                </a:solidFill>
              </a:rPr>
              <a:t>:</a:t>
            </a:r>
          </a:p>
          <a:p>
            <a:pPr>
              <a:spcBef>
                <a:spcPts val="0"/>
              </a:spcBef>
            </a:pPr>
            <a:r>
              <a:rPr lang="en-US" dirty="0" smtClean="0">
                <a:solidFill>
                  <a:schemeClr val="tx1"/>
                </a:solidFill>
              </a:rPr>
              <a:t>C </a:t>
            </a:r>
            <a:r>
              <a:rPr lang="en-US" dirty="0">
                <a:solidFill>
                  <a:schemeClr val="tx1"/>
                </a:solidFill>
              </a:rPr>
              <a:t>Rodriquez, </a:t>
            </a:r>
            <a:r>
              <a:rPr lang="en-US" dirty="0" smtClean="0">
                <a:solidFill>
                  <a:schemeClr val="tx1"/>
                </a:solidFill>
              </a:rPr>
              <a:t>J Yeboah</a:t>
            </a:r>
            <a:r>
              <a:rPr lang="en-US" dirty="0">
                <a:solidFill>
                  <a:schemeClr val="tx1"/>
                </a:solidFill>
              </a:rPr>
              <a:t>, </a:t>
            </a:r>
            <a:r>
              <a:rPr lang="en-US" dirty="0" smtClean="0">
                <a:solidFill>
                  <a:schemeClr val="tx1"/>
                </a:solidFill>
              </a:rPr>
              <a:t>S </a:t>
            </a:r>
            <a:r>
              <a:rPr lang="en-US" dirty="0">
                <a:solidFill>
                  <a:schemeClr val="tx1"/>
                </a:solidFill>
              </a:rPr>
              <a:t>Rosas, </a:t>
            </a:r>
            <a:r>
              <a:rPr lang="en-US" dirty="0" smtClean="0">
                <a:solidFill>
                  <a:schemeClr val="tx1"/>
                </a:solidFill>
              </a:rPr>
              <a:t>H </a:t>
            </a:r>
            <a:r>
              <a:rPr lang="en-US" dirty="0">
                <a:solidFill>
                  <a:schemeClr val="tx1"/>
                </a:solidFill>
              </a:rPr>
              <a:t>Chen, </a:t>
            </a:r>
            <a:r>
              <a:rPr lang="en-US" dirty="0" smtClean="0">
                <a:solidFill>
                  <a:schemeClr val="tx1"/>
                </a:solidFill>
              </a:rPr>
              <a:t>A </a:t>
            </a:r>
            <a:r>
              <a:rPr lang="en-US" dirty="0">
                <a:solidFill>
                  <a:schemeClr val="tx1"/>
                </a:solidFill>
              </a:rPr>
              <a:t>Folsom, </a:t>
            </a:r>
            <a:r>
              <a:rPr lang="en-US" dirty="0" smtClean="0">
                <a:solidFill>
                  <a:schemeClr val="tx1"/>
                </a:solidFill>
              </a:rPr>
              <a:t>S </a:t>
            </a:r>
            <a:r>
              <a:rPr lang="en-US" dirty="0">
                <a:solidFill>
                  <a:schemeClr val="tx1"/>
                </a:solidFill>
              </a:rPr>
              <a:t>Shea, </a:t>
            </a:r>
            <a:r>
              <a:rPr lang="en-US" dirty="0" smtClean="0">
                <a:solidFill>
                  <a:schemeClr val="tx1"/>
                </a:solidFill>
              </a:rPr>
              <a:t>K Watson</a:t>
            </a:r>
            <a:r>
              <a:rPr lang="en-US" dirty="0">
                <a:solidFill>
                  <a:schemeClr val="tx1"/>
                </a:solidFill>
              </a:rPr>
              <a:t>, </a:t>
            </a:r>
            <a:r>
              <a:rPr lang="en-US" dirty="0" smtClean="0">
                <a:solidFill>
                  <a:schemeClr val="tx1"/>
                </a:solidFill>
              </a:rPr>
              <a:t>W Post</a:t>
            </a:r>
            <a:r>
              <a:rPr lang="en-US" dirty="0">
                <a:solidFill>
                  <a:schemeClr val="tx1"/>
                </a:solidFill>
              </a:rPr>
              <a:t>, </a:t>
            </a:r>
            <a:r>
              <a:rPr lang="en-US" dirty="0" smtClean="0">
                <a:solidFill>
                  <a:schemeClr val="tx1"/>
                </a:solidFill>
              </a:rPr>
              <a:t>K Liu</a:t>
            </a:r>
            <a:r>
              <a:rPr lang="en-US" dirty="0">
                <a:solidFill>
                  <a:schemeClr val="tx1"/>
                </a:solidFill>
              </a:rPr>
              <a:t>, </a:t>
            </a:r>
            <a:r>
              <a:rPr lang="en-US" dirty="0" smtClean="0">
                <a:solidFill>
                  <a:schemeClr val="tx1"/>
                </a:solidFill>
              </a:rPr>
              <a:t>R </a:t>
            </a:r>
            <a:r>
              <a:rPr lang="en-US" dirty="0" err="1">
                <a:solidFill>
                  <a:schemeClr val="tx1"/>
                </a:solidFill>
              </a:rPr>
              <a:t>Kronmal</a:t>
            </a:r>
            <a:r>
              <a:rPr lang="en-US" dirty="0">
                <a:solidFill>
                  <a:schemeClr val="tx1"/>
                </a:solidFill>
              </a:rPr>
              <a:t>, </a:t>
            </a:r>
            <a:r>
              <a:rPr lang="en-US" dirty="0" smtClean="0">
                <a:solidFill>
                  <a:schemeClr val="tx1"/>
                </a:solidFill>
              </a:rPr>
              <a:t>R Tracy</a:t>
            </a:r>
            <a:r>
              <a:rPr lang="en-US" dirty="0">
                <a:solidFill>
                  <a:schemeClr val="tx1"/>
                </a:solidFill>
              </a:rPr>
              <a:t>, </a:t>
            </a:r>
            <a:r>
              <a:rPr lang="en-US" dirty="0" smtClean="0">
                <a:solidFill>
                  <a:schemeClr val="tx1"/>
                </a:solidFill>
              </a:rPr>
              <a:t>B Freed</a:t>
            </a:r>
            <a:r>
              <a:rPr lang="en-US" dirty="0">
                <a:solidFill>
                  <a:schemeClr val="tx1"/>
                </a:solidFill>
              </a:rPr>
              <a:t>, </a:t>
            </a:r>
            <a:r>
              <a:rPr lang="en-US" dirty="0" smtClean="0">
                <a:solidFill>
                  <a:schemeClr val="tx1"/>
                </a:solidFill>
              </a:rPr>
              <a:t>R </a:t>
            </a:r>
            <a:r>
              <a:rPr lang="en-US" dirty="0" err="1">
                <a:solidFill>
                  <a:schemeClr val="tx1"/>
                </a:solidFill>
              </a:rPr>
              <a:t>Deo</a:t>
            </a:r>
            <a:r>
              <a:rPr lang="en-US" dirty="0">
                <a:solidFill>
                  <a:schemeClr val="tx1"/>
                </a:solidFill>
              </a:rPr>
              <a:t>, and </a:t>
            </a:r>
            <a:r>
              <a:rPr lang="en-US" dirty="0" smtClean="0">
                <a:solidFill>
                  <a:schemeClr val="tx1"/>
                </a:solidFill>
              </a:rPr>
              <a:t>J </a:t>
            </a:r>
            <a:r>
              <a:rPr lang="en-US" dirty="0" err="1">
                <a:solidFill>
                  <a:schemeClr val="tx1"/>
                </a:solidFill>
              </a:rPr>
              <a:t>Chirinos</a:t>
            </a:r>
            <a:endParaRPr lang="en-US" dirty="0">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0"/>
            <a:ext cx="95250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793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MESA presentation template.SSR">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MESA presentation template.SSR">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4.xml><?xml version="1.0" encoding="utf-8"?>
<a:theme xmlns:a="http://schemas.openxmlformats.org/drawingml/2006/main" name="1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MESA presentation template.SSR">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rgbClr val="FFFF00"/>
          </a:solidFill>
          <a:prstDash val="solid"/>
          <a:round/>
          <a:headEnd type="triangle" w="lg" len="lg"/>
          <a:tailEnd type="non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50800" cap="flat" cmpd="sng" algn="ctr">
          <a:solidFill>
            <a:srgbClr val="FFFF00"/>
          </a:solidFill>
          <a:prstDash val="solid"/>
          <a:round/>
          <a:headEnd type="triangle" w="lg" len="lg"/>
          <a:tailEnd type="non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14609</TotalTime>
  <Words>3518</Words>
  <Application>Microsoft Macintosh PowerPoint</Application>
  <PresentationFormat>On-screen Show (4:3)</PresentationFormat>
  <Paragraphs>677</Paragraphs>
  <Slides>74</Slides>
  <Notes>62</Notes>
  <HiddenSlides>0</HiddenSlides>
  <MMClips>7</MMClips>
  <ScaleCrop>false</ScaleCrop>
  <HeadingPairs>
    <vt:vector size="4" baseType="variant">
      <vt:variant>
        <vt:lpstr>Theme</vt:lpstr>
      </vt:variant>
      <vt:variant>
        <vt:i4>16</vt:i4>
      </vt:variant>
      <vt:variant>
        <vt:lpstr>Slide Titles</vt:lpstr>
      </vt:variant>
      <vt:variant>
        <vt:i4>74</vt:i4>
      </vt:variant>
    </vt:vector>
  </HeadingPairs>
  <TitlesOfParts>
    <vt:vector size="90" baseType="lpstr">
      <vt:lpstr>2_Default Design</vt:lpstr>
      <vt:lpstr>2_MESA presentation template.SSR</vt:lpstr>
      <vt:lpstr>1_Office Theme</vt:lpstr>
      <vt:lpstr>2_Office Theme</vt:lpstr>
      <vt:lpstr>12_Default Design</vt:lpstr>
      <vt:lpstr>9_Default Design</vt:lpstr>
      <vt:lpstr>11_Default Design</vt:lpstr>
      <vt:lpstr>10_Default Design</vt:lpstr>
      <vt:lpstr>4_Office Theme</vt:lpstr>
      <vt:lpstr>5_Office Theme</vt:lpstr>
      <vt:lpstr>MESA presentation template.SSR</vt:lpstr>
      <vt:lpstr>6_Office Theme</vt:lpstr>
      <vt:lpstr>1_MESA presentation template.SSR</vt:lpstr>
      <vt:lpstr>13_Default Design</vt:lpstr>
      <vt:lpstr>8_Office Theme</vt:lpstr>
      <vt:lpstr>6_Default Design</vt:lpstr>
      <vt:lpstr>PowerPoint Presentation</vt:lpstr>
      <vt:lpstr>Original MESA Objectives</vt:lpstr>
      <vt:lpstr>MESA Study Cohort</vt:lpstr>
      <vt:lpstr>MESA Sites</vt:lpstr>
      <vt:lpstr>MESA Examinations</vt:lpstr>
      <vt:lpstr>Current MESA Objectives</vt:lpstr>
      <vt:lpstr>Your role is critical!</vt:lpstr>
      <vt:lpstr>MESA Publications</vt:lpstr>
      <vt:lpstr>Transition from Risk Factors to Heart Failure: Prevalence, Pathogenesis, and Phenomics</vt:lpstr>
      <vt:lpstr>BACKGROUND</vt:lpstr>
      <vt:lpstr>PowerPoint Presentation</vt:lpstr>
      <vt:lpstr>Hospitalized HFpEF:  prevalence increasing</vt:lpstr>
      <vt:lpstr>PowerPoint Presentation</vt:lpstr>
      <vt:lpstr>What is early HF?</vt:lpstr>
      <vt:lpstr>How common is early HF in MESA?</vt:lpstr>
      <vt:lpstr>RATIONALE</vt:lpstr>
      <vt:lpstr>AIM 1  Prevalence of early HF</vt:lpstr>
      <vt:lpstr>PowerPoint Presentation</vt:lpstr>
      <vt:lpstr>AIM 2  Pathogenesis of early HF</vt:lpstr>
      <vt:lpstr>PowerPoint Presentation</vt:lpstr>
      <vt:lpstr>PowerPoint Presentation</vt:lpstr>
      <vt:lpstr>Risk factors and cardiac mechanics (HyperGEN, N=2150)</vt:lpstr>
      <vt:lpstr>PowerPoint Presentation</vt:lpstr>
      <vt:lpstr>PowerPoint Presentation</vt:lpstr>
      <vt:lpstr>Pathophysiologic contributors to HFpEF</vt:lpstr>
      <vt:lpstr>Pathophysiologic contributors to HFpEF</vt:lpstr>
      <vt:lpstr>AIM 3 Phenomics of early HF</vt:lpstr>
      <vt:lpstr>PowerPoint Presentation</vt:lpstr>
      <vt:lpstr>PowerPoint Presentation</vt:lpstr>
      <vt:lpstr>PowerPoint Presentation</vt:lpstr>
      <vt:lpstr>MESA existing quantitative phenotype domains (pre-Y15)</vt:lpstr>
      <vt:lpstr>METHODS (1)</vt:lpstr>
      <vt:lpstr>METHODS (2)</vt:lpstr>
      <vt:lpstr>METHODS (3)</vt:lpstr>
      <vt:lpstr>PowerPoint Presentation</vt:lpstr>
      <vt:lpstr>METHODS (3)</vt:lpstr>
      <vt:lpstr>Approach to Early HF Classification</vt:lpstr>
      <vt:lpstr>IMPACT</vt:lpstr>
      <vt:lpstr>Why do echo instead of MRI in MESA?</vt:lpstr>
      <vt:lpstr>Cardiac MRI in MESA</vt:lpstr>
      <vt:lpstr>Incident HF by MRI completion status</vt:lpstr>
      <vt:lpstr>Goals of the echo core lab (1)</vt:lpstr>
      <vt:lpstr>Goals of the echo core lab (2)</vt:lpstr>
      <vt:lpstr>Novel aspects of MESA Exam 6 echo</vt:lpstr>
      <vt:lpstr>PowerPoint Presentation</vt:lpstr>
      <vt:lpstr>What is strain?</vt:lpstr>
      <vt:lpstr>Speckle (tissue) tracking</vt:lpstr>
      <vt:lpstr>Strain imaging</vt:lpstr>
      <vt:lpstr>Strain imaging</vt:lpstr>
      <vt:lpstr>Strain imaging</vt:lpstr>
      <vt:lpstr>Strain imaging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Cardiomyocyte T-tubule disorganization   = worse cardiac mechanics</vt:lpstr>
      <vt:lpstr>Endothelial dysfunction and cardiac mechanics (HyperGEN)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Phenomapping of HFpEF: identified 3 distinct pheno-groups </vt:lpstr>
      <vt:lpstr>Phenomapping of HFpEF: identified 3 distinct pheno-groups </vt:lpstr>
      <vt:lpstr>PowerPoint Presentation</vt:lpstr>
      <vt:lpstr>TOPCAT: Cumulative survival  by pheno-group</vt:lpstr>
      <vt:lpstr>PowerPoint Presentation</vt:lpstr>
      <vt:lpstr>thank you </vt:lpstr>
    </vt:vector>
  </TitlesOfParts>
  <Company>University of Chicago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UCH</dc:creator>
  <cp:lastModifiedBy>Sanjiv J Shah</cp:lastModifiedBy>
  <cp:revision>815</cp:revision>
  <dcterms:created xsi:type="dcterms:W3CDTF">2007-09-27T05:22:31Z</dcterms:created>
  <dcterms:modified xsi:type="dcterms:W3CDTF">2016-07-27T12:58:54Z</dcterms:modified>
</cp:coreProperties>
</file>