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99" r:id="rId2"/>
    <p:sldId id="583" r:id="rId3"/>
    <p:sldId id="501" r:id="rId4"/>
    <p:sldId id="575" r:id="rId5"/>
    <p:sldId id="510" r:id="rId6"/>
    <p:sldId id="511" r:id="rId7"/>
    <p:sldId id="574" r:id="rId8"/>
    <p:sldId id="512" r:id="rId9"/>
    <p:sldId id="578" r:id="rId10"/>
    <p:sldId id="5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4" d="100"/>
          <a:sy n="114" d="100"/>
        </p:scale>
        <p:origin x="-31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FE404-A202-4D48-8179-B62D308DBDA0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B36E2-8731-5D4D-B8E2-7975857FBB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CA591-48E9-1D46-91A2-54BD8D5EBE1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D254-0B2B-F341-BF3C-D955E5610C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1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8560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1026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3491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5957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009DEC4-8020-4070-A375-BEE440927D1F}" type="slidenum">
              <a:rPr lang="en-US" altLang="en-US">
                <a:latin typeface="Calibri" pitchFamily="34" charset="0"/>
              </a:rPr>
              <a:pPr eaLnBrk="1" hangingPunct="1"/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78560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11026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43491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75957" indent="-216233" defTabSz="4324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17F1AC-6FF0-4EF5-BFF5-CEE4DABBCC61}" type="slidenum">
              <a:rPr lang="en-US" smtClean="0">
                <a:latin typeface="Calibri" pitchFamily="34" charset="0"/>
              </a:rPr>
              <a:pPr eaLnBrk="1" hangingPunct="1"/>
              <a:t>3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46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11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5D254-0B2B-F341-BF3C-D955E5610C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8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17D7B97-49D7-449C-835F-ED754893C9D9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5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9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3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5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2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7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7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9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804B-BA86-0743-9687-3F8678EFC806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5317-E949-EA4D-AC2C-41879FDDD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9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4"/>
          <p:cNvSpPr>
            <a:spLocks noGrp="1"/>
          </p:cNvSpPr>
          <p:nvPr>
            <p:ph type="subTitle" idx="1"/>
          </p:nvPr>
        </p:nvSpPr>
        <p:spPr>
          <a:xfrm>
            <a:off x="5029200" y="5080000"/>
            <a:ext cx="3962400" cy="609600"/>
          </a:xfrm>
        </p:spPr>
        <p:txBody>
          <a:bodyPr>
            <a:normAutofit lnSpcReduction="10000"/>
          </a:bodyPr>
          <a:lstStyle/>
          <a:p>
            <a:pPr algn="l" eaLnBrk="1" hangingPunct="1">
              <a:buFont typeface="Wingdings 3" pitchFamily="18" charset="2"/>
              <a:buNone/>
            </a:pPr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February 6, 2014</a:t>
            </a:r>
          </a:p>
          <a:p>
            <a:pPr algn="l" eaLnBrk="1" hangingPunct="1">
              <a:buFont typeface="Wingdings 3" pitchFamily="18" charset="2"/>
              <a:buNone/>
            </a:pPr>
            <a:r>
              <a:rPr lang="en-US" sz="1600" b="1" dirty="0" smtClean="0">
                <a:solidFill>
                  <a:srgbClr val="898989"/>
                </a:solidFill>
                <a:ea typeface="ＭＳ Ｐゴシック" pitchFamily="34" charset="-128"/>
              </a:rPr>
              <a:t>Jerome I. Rotter</a:t>
            </a:r>
          </a:p>
        </p:txBody>
      </p:sp>
      <p:pic>
        <p:nvPicPr>
          <p:cNvPr id="3075" name="Picture 7" descr="logocolo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8400"/>
            <a:ext cx="990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8" descr="MesaFamily_logo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324600"/>
            <a:ext cx="838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Documents and Settings\wcraigj\Local Settings\Temporary Internet Files\Content.IE5\MKQQJSMW\MPj03901310000[1].jpg"/>
          <p:cNvPicPr>
            <a:picLocks noChangeAspect="1" noChangeArrowheads="1"/>
          </p:cNvPicPr>
          <p:nvPr/>
        </p:nvPicPr>
        <p:blipFill>
          <a:blip r:embed="rId4">
            <a:lum bright="32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53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itle 3"/>
          <p:cNvSpPr>
            <a:spLocks noGrp="1"/>
          </p:cNvSpPr>
          <p:nvPr>
            <p:ph type="ctrTitle"/>
          </p:nvPr>
        </p:nvSpPr>
        <p:spPr>
          <a:xfrm>
            <a:off x="1611313" y="1427163"/>
            <a:ext cx="7456487" cy="990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200" b="1" dirty="0" smtClean="0">
                <a:ea typeface="ＭＳ Ｐゴシック" pitchFamily="34" charset="-128"/>
              </a:rPr>
              <a:t>MESA Steering Committee</a:t>
            </a:r>
            <a:br>
              <a:rPr lang="en-US" sz="4200" b="1" dirty="0" smtClean="0">
                <a:ea typeface="ＭＳ Ｐゴシック" pitchFamily="34" charset="-128"/>
              </a:rPr>
            </a:br>
            <a:r>
              <a:rPr lang="en-US" sz="4200" b="1" dirty="0" smtClean="0">
                <a:ea typeface="ＭＳ Ｐゴシック" pitchFamily="34" charset="-128"/>
              </a:rPr>
              <a:t>Genetics Committee Update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63246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7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65581"/>
            <a:ext cx="82296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BP Working Group Progress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650035"/>
              </p:ext>
            </p:extLst>
          </p:nvPr>
        </p:nvGraphicFramePr>
        <p:xfrm>
          <a:off x="94377" y="1217802"/>
          <a:ext cx="8763000" cy="5509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7213"/>
                <a:gridCol w="1560352"/>
                <a:gridCol w="2583809"/>
                <a:gridCol w="1961626"/>
              </a:tblGrid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Consortium; Phenotype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Stage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- MESA P&amp;P study number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- Authorship list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Status, first author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188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ICBPGWAS; Novel associations with SBP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Replication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067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Raffel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Yao, </a:t>
                      </a:r>
                      <a:r>
                        <a:rPr lang="en-US" sz="105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endParaRPr lang="en-US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 in Nature (</a:t>
                      </a:r>
                      <a:r>
                        <a:rPr lang="en-US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Ehret</a:t>
                      </a: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b="1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607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ICPBGWAS; Pulse Pressure &amp; Mean Arterial Pressure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Replication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070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Chen, Burke, </a:t>
                      </a:r>
                      <a:r>
                        <a:rPr lang="en-US" sz="105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endParaRPr lang="en-US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 in Nature Genetics (</a:t>
                      </a:r>
                      <a:r>
                        <a:rPr lang="en-US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Wain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CHARGE; Long-term Average BP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075 </a:t>
                      </a:r>
                      <a:r>
                        <a:rPr lang="pt-BR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Palmas</a:t>
                      </a:r>
                      <a:r>
                        <a:rPr lang="pt-BR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Guo, Papanicolau, Vaidya, Raffel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Pen draft approved—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Santhi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Ganesh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237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CHARGE; BMI*Genotype Interaction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072 </a:t>
                      </a:r>
                      <a:r>
                        <a:rPr lang="en-US" sz="105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Papanicolau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progress—Yan,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Ehret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372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CHARGE; Age Bin Analysis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071 Palmas, Guo, Papanicolau, Vaidya, </a:t>
                      </a:r>
                      <a:r>
                        <a:rPr lang="pt-BR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Raffel</a:t>
                      </a:r>
                      <a:endParaRPr lang="en-US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Pen draft approved, </a:t>
                      </a: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submitted to </a:t>
                      </a:r>
                      <a:r>
                        <a:rPr lang="en-US" sz="105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NG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—J</a:t>
                      </a:r>
                      <a:r>
                        <a:rPr lang="en-US" sz="105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baseline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Simino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(DC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CHARGE; Sex*Genotype Interaction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G-080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highlight>
                            <a:srgbClr val="FFFF00"/>
                          </a:highlight>
                          <a:latin typeface="Arial" pitchFamily="34" charset="0"/>
                          <a:cs typeface="Arial" pitchFamily="34" charset="0"/>
                        </a:rPr>
                        <a:t>NO FINDINGS—NO FURTHER WORK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587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CARE African-Americans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(African-Americans)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N/A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Rotter,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Raffel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 in HMG (E Fox)</a:t>
                      </a:r>
                      <a:endParaRPr lang="en-US" sz="1050" b="1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33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COGENT BP in African Americans (CARE)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(African-Americans)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N/A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Papanicolau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K Taylor, K Liu, Rotter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 in Am J Hum Genet (Nora </a:t>
                      </a:r>
                      <a:r>
                        <a:rPr lang="en-US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Franceschini</a:t>
                      </a: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b="1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71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IBC Chip candidate gene analysis (CARE)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N/A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Polak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Young,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Liu</a:t>
                      </a:r>
                      <a:endParaRPr lang="en-US" sz="105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Published in HMG </a:t>
                      </a:r>
                      <a:endParaRPr lang="en-US" sz="1050" b="1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IBC CHIP (CARE) manuscript 2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Same MESA CARE data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293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Accepted by AJHG (V. </a:t>
                      </a:r>
                      <a:r>
                        <a:rPr lang="en-US" sz="105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Tragante</a:t>
                      </a:r>
                      <a:r>
                        <a:rPr lang="en-US" sz="105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b="1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1993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ICBP-1000G 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205 TBD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39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Cardiometabochip Collaborative Study of BP and HTN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222 TBD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Exome Chip and BP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Discovery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</a:t>
                      </a:r>
                      <a:r>
                        <a:rPr lang="en-US" sz="105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253 Palmas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Yao, Chen,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Raffel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Rotter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Chunyu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Liu)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2891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Genomics of Hypertension in Hispanics (GHBP)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MESA-led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131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(X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83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Blood Pressure and global DNA methylation in MESA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G 267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(X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3450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Gene expression analyses of blood pressure measures in GHS and MESA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05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 266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Analysis in progress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(X </a:t>
                      </a:r>
                      <a:r>
                        <a:rPr lang="en-US" sz="105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Guo</a:t>
                      </a:r>
                      <a:r>
                        <a:rPr lang="en-US" sz="105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1050" dirty="0">
                        <a:effectLst/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28613" y="6190"/>
            <a:ext cx="8229600" cy="1143000"/>
          </a:xfrm>
        </p:spPr>
        <p:txBody>
          <a:bodyPr/>
          <a:lstStyle/>
          <a:p>
            <a:pPr algn="l"/>
            <a:r>
              <a:rPr lang="en-US" altLang="en-US" dirty="0" smtClean="0">
                <a:ea typeface="ＭＳ Ｐゴシック" pitchFamily="34" charset="-128"/>
              </a:rPr>
              <a:t>MESA Genetics Agenda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941263"/>
              </p:ext>
            </p:extLst>
          </p:nvPr>
        </p:nvGraphicFramePr>
        <p:xfrm>
          <a:off x="523875" y="1417638"/>
          <a:ext cx="8216900" cy="2706567"/>
        </p:xfrm>
        <a:graphic>
          <a:graphicData uri="http://schemas.openxmlformats.org/drawingml/2006/table">
            <a:tbl>
              <a:tblPr/>
              <a:tblGrid>
                <a:gridCol w="1655763"/>
                <a:gridCol w="4613275"/>
                <a:gridCol w="1947862"/>
              </a:tblGrid>
              <a:tr h="346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6:30-6:35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Introduction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Dr. Rotter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46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6:35-6:40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Genetics P&amp;P Update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Dr. Post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9785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6:40-7:00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Returning Clinically Actionable Results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Dr. Rich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7:00-7:20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Cardiovascular Risk Variants in the Cellular Adhesion Pathway:  The MESA Adhesion Study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Dr.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Bielinski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7:20-7:35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MESA 6 Proposal: Insulin Clearance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Dr. </a:t>
                      </a:r>
                      <a:r>
                        <a:rPr kumimoji="0" lang="en-US" alt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Goodarzi</a:t>
                      </a: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/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Dr. Rotter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0980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7:35-7:50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MESA 6 Proposal: </a:t>
                      </a: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Microbiome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Dr. Rich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90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7:50-8:00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Closing Comments/Adjourn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Dr. Rotter</a:t>
                      </a:r>
                    </a:p>
                  </a:txBody>
                  <a:tcPr marL="9524" marR="9524" marT="9521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4149" name="TextBox 7"/>
          <p:cNvSpPr txBox="1">
            <a:spLocks noChangeArrowheads="1"/>
          </p:cNvSpPr>
          <p:nvPr/>
        </p:nvSpPr>
        <p:spPr bwMode="auto">
          <a:xfrm>
            <a:off x="5729288" y="274638"/>
            <a:ext cx="33686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1200" dirty="0" smtClean="0"/>
              <a:t>Feb 5, 2014 6:30-8:00pm</a:t>
            </a:r>
            <a:endParaRPr lang="en-US" altLang="en-US" sz="1200" dirty="0"/>
          </a:p>
          <a:p>
            <a:r>
              <a:rPr lang="en-US" altLang="en-US" sz="1200" dirty="0" smtClean="0"/>
              <a:t>Fairfax Embassy Row Hotel</a:t>
            </a:r>
            <a:endParaRPr lang="en-US" altLang="en-US" sz="1200" b="1" dirty="0"/>
          </a:p>
          <a:p>
            <a:r>
              <a:rPr lang="en-US" altLang="en-US" sz="1200" dirty="0" smtClean="0"/>
              <a:t>2100 Massachusetts Ave NW</a:t>
            </a:r>
            <a:endParaRPr lang="en-US" altLang="en-US" sz="1200" dirty="0"/>
          </a:p>
          <a:p>
            <a:pPr eaLnBrk="1" hangingPunct="1"/>
            <a:r>
              <a:rPr lang="en-US" altLang="en-US" sz="1200" dirty="0" smtClean="0"/>
              <a:t>Ballroom</a:t>
            </a:r>
            <a:endParaRPr lang="en-US" altLang="en-US" sz="1200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1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1143000"/>
          </a:xfrm>
        </p:spPr>
        <p:txBody>
          <a:bodyPr/>
          <a:lstStyle/>
          <a:p>
            <a:r>
              <a:rPr lang="en-US" dirty="0" err="1" smtClean="0">
                <a:ea typeface="ＭＳ Ｐゴシック" pitchFamily="34" charset="-128"/>
              </a:rPr>
              <a:t>SHARe</a:t>
            </a:r>
            <a:r>
              <a:rPr lang="en-US" dirty="0" smtClean="0">
                <a:ea typeface="ＭＳ Ｐゴシック" pitchFamily="34" charset="-128"/>
              </a:rPr>
              <a:t> Data Use Policy Changes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NHLBI recently changed the </a:t>
            </a:r>
            <a:r>
              <a:rPr lang="en-US" dirty="0" err="1"/>
              <a:t>SHARe</a:t>
            </a:r>
            <a:r>
              <a:rPr lang="en-US" dirty="0"/>
              <a:t> data sharing rules to align with the NIH GWAS policy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MESA investigators </a:t>
            </a:r>
            <a:r>
              <a:rPr lang="en-US" dirty="0"/>
              <a:t>may begin conducting phenotype-GWAS genotype analyses as soon as the phenotype data to be used are deposited into </a:t>
            </a:r>
            <a:r>
              <a:rPr lang="en-US" dirty="0" err="1"/>
              <a:t>dbGaP</a:t>
            </a:r>
            <a:r>
              <a:rPr lang="en-US" dirty="0"/>
              <a:t>. Investigators no longer need to wait until the data are publicly available in </a:t>
            </a:r>
            <a:r>
              <a:rPr lang="en-US" dirty="0" err="1"/>
              <a:t>dbGaP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>
                <a:ea typeface="ＭＳ Ｐゴシック" pitchFamily="34" charset="-128"/>
              </a:rPr>
              <a:t>Phenotype and Genotype datasets are available from the Coordinating Center.</a:t>
            </a:r>
          </a:p>
          <a:p>
            <a:r>
              <a:rPr lang="en-US" dirty="0" smtClean="0"/>
              <a:t>Investigators </a:t>
            </a:r>
            <a:r>
              <a:rPr lang="en-US" dirty="0"/>
              <a:t>using GWAS data are no longer restricted from conducting phenotype-GWAS analyses using phenotype data that cannot be deposited in </a:t>
            </a:r>
            <a:r>
              <a:rPr lang="en-US" dirty="0" err="1"/>
              <a:t>dbGaP</a:t>
            </a:r>
            <a:r>
              <a:rPr lang="en-US" dirty="0"/>
              <a:t> </a:t>
            </a: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45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90"/>
            <a:ext cx="8229600" cy="1143000"/>
          </a:xfrm>
        </p:spPr>
        <p:txBody>
          <a:bodyPr/>
          <a:lstStyle/>
          <a:p>
            <a:r>
              <a:rPr lang="en-US" dirty="0" smtClean="0"/>
              <a:t>Dataset Availability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576161"/>
              </p:ext>
            </p:extLst>
          </p:nvPr>
        </p:nvGraphicFramePr>
        <p:xfrm>
          <a:off x="457200" y="1417638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514"/>
                <a:gridCol w="1518407"/>
                <a:gridCol w="1627464"/>
                <a:gridCol w="16652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Genetic 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w/MESA ID </a:t>
                      </a:r>
                      <a:r>
                        <a:rPr lang="en-US" sz="1600" dirty="0"/>
                        <a:t>from </a:t>
                      </a:r>
                      <a:r>
                        <a:rPr lang="en-US" sz="1600" dirty="0" smtClean="0"/>
                        <a:t>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ID from 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Available </a:t>
                      </a:r>
                      <a:r>
                        <a:rPr lang="en-US" sz="1600" dirty="0" smtClean="0"/>
                        <a:t>w/</a:t>
                      </a:r>
                      <a:r>
                        <a:rPr lang="en-US" sz="1600" dirty="0" err="1" smtClean="0"/>
                        <a:t>SHARe</a:t>
                      </a:r>
                      <a:r>
                        <a:rPr lang="en-US" sz="1600" dirty="0" smtClean="0"/>
                        <a:t> ID from </a:t>
                      </a:r>
                      <a:r>
                        <a:rPr lang="en-US" sz="1600" dirty="0" err="1"/>
                        <a:t>dbGaP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Affy</a:t>
                      </a:r>
                      <a:r>
                        <a:rPr lang="en-US" sz="1800" dirty="0"/>
                        <a:t> 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Candidate Gene 1&amp;2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/>
                        <a:t>CARe</a:t>
                      </a:r>
                      <a:r>
                        <a:rPr lang="en-US" sz="1800" dirty="0"/>
                        <a:t> IBC </a:t>
                      </a:r>
                      <a:r>
                        <a:rPr lang="en-US" sz="1800" dirty="0" err="1"/>
                        <a:t>iSelect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96 SNP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Metabochip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Exome Chip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Exome Sequence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Epigenomics methylation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Epigenomics expression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SHARe Principal Components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1000 G Imputation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Phenotype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82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ea typeface="ＭＳ Ｐゴシック" pitchFamily="34" charset="-128"/>
              </a:rPr>
              <a:t>MESA </a:t>
            </a:r>
            <a:r>
              <a:rPr lang="en-US" sz="3600" dirty="0" err="1" smtClean="0">
                <a:ea typeface="ＭＳ Ｐゴシック" pitchFamily="34" charset="-128"/>
              </a:rPr>
              <a:t>SHARe</a:t>
            </a:r>
            <a:r>
              <a:rPr lang="en-US" sz="3600" dirty="0" smtClean="0">
                <a:ea typeface="ＭＳ Ｐゴシック" pitchFamily="34" charset="-128"/>
              </a:rPr>
              <a:t> Phenotype Working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463675"/>
            <a:ext cx="8672512" cy="5394325"/>
          </a:xfrm>
        </p:spPr>
        <p:txBody>
          <a:bodyPr>
            <a:normAutofit/>
          </a:bodyPr>
          <a:lstStyle/>
          <a:p>
            <a:pPr lvl="1" eaLnBrk="1" hangingPunct="1"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22 MESA SHARe Phenotype Working Groups actively meet.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Since April 2010, 212 publication proposals were submitted from 20 different Phenotype Working Groups and SHARe Committees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50 proposals use standard analysis plan developed by MESA SHARe Analysis Committee, 110 follow analysis outlined by consortia, and 52 use non-standard analysis as defined by the Working Group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42 published papers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>
                <a:ea typeface="ＭＳ Ｐゴシック" pitchFamily="34" charset="-128"/>
              </a:rPr>
              <a:t>Includes collaborations with CHARGE, ICBP, MACAD, PRIMA, GENEVA, </a:t>
            </a:r>
            <a:r>
              <a:rPr lang="en-US" sz="2200" dirty="0" err="1" smtClean="0">
                <a:ea typeface="ＭＳ Ｐゴシック" pitchFamily="34" charset="-128"/>
              </a:rPr>
              <a:t>CARe</a:t>
            </a:r>
            <a:r>
              <a:rPr lang="en-US" sz="2200" dirty="0" smtClean="0">
                <a:ea typeface="ＭＳ Ｐゴシック" pitchFamily="34" charset="-128"/>
              </a:rPr>
              <a:t>, NOMAS, Type 2 DM Consortium, CARDIA, SPIROMETA, </a:t>
            </a:r>
            <a:r>
              <a:rPr lang="en-US" sz="2200" dirty="0" err="1" smtClean="0">
                <a:ea typeface="ＭＳ Ｐゴシック" pitchFamily="34" charset="-128"/>
              </a:rPr>
              <a:t>HealthABC</a:t>
            </a:r>
            <a:r>
              <a:rPr lang="en-US" sz="2200" dirty="0" smtClean="0">
                <a:ea typeface="ＭＳ Ｐゴシック" pitchFamily="34" charset="-128"/>
              </a:rPr>
              <a:t>, SUNLIGHT, </a:t>
            </a:r>
            <a:r>
              <a:rPr lang="en-US" sz="2200" dirty="0" err="1" smtClean="0">
                <a:ea typeface="ＭＳ Ｐゴシック" pitchFamily="34" charset="-128"/>
              </a:rPr>
              <a:t>CKDGen</a:t>
            </a:r>
            <a:r>
              <a:rPr lang="en-US" sz="2200" dirty="0" smtClean="0">
                <a:ea typeface="ＭＳ Ｐゴシック" pitchFamily="34" charset="-128"/>
              </a:rPr>
              <a:t>, FIND, WHI, Family Heart Study, </a:t>
            </a:r>
            <a:r>
              <a:rPr lang="en-US" sz="2200" dirty="0" err="1" smtClean="0">
                <a:ea typeface="ＭＳ Ｐゴシック" pitchFamily="34" charset="-128"/>
              </a:rPr>
              <a:t>Genestar</a:t>
            </a:r>
            <a:r>
              <a:rPr lang="en-US" sz="2200" dirty="0" smtClean="0">
                <a:ea typeface="ＭＳ Ｐゴシック" pitchFamily="34" charset="-128"/>
              </a:rPr>
              <a:t>, Diabetic Heart Study, Framingham, CHS, ARIC, AGES, Rotterdam, Jackson Heart, Family Heart Study</a:t>
            </a:r>
          </a:p>
          <a:p>
            <a:pPr lvl="1" eaLnBrk="1" hangingPunct="1">
              <a:buFont typeface="Arial" charset="0"/>
              <a:buChar char="•"/>
            </a:pPr>
            <a:endParaRPr lang="en-US" sz="2200" dirty="0">
              <a:ea typeface="ＭＳ Ｐゴシック" pitchFamily="34" charset="-128"/>
            </a:endParaRPr>
          </a:p>
          <a:p>
            <a:pPr marL="57150" indent="0">
              <a:buNone/>
            </a:pPr>
            <a:r>
              <a:rPr lang="en-US" sz="1600" dirty="0" smtClean="0">
                <a:ea typeface="ＭＳ Ｐゴシック" pitchFamily="34" charset="-128"/>
              </a:rPr>
              <a:t>Numbers above do not include ~18 </a:t>
            </a:r>
            <a:r>
              <a:rPr lang="en-US" sz="1600" dirty="0" err="1" smtClean="0">
                <a:ea typeface="ＭＳ Ｐゴシック" pitchFamily="34" charset="-128"/>
              </a:rPr>
              <a:t>CARe</a:t>
            </a:r>
            <a:r>
              <a:rPr lang="en-US" sz="1600" dirty="0" smtClean="0">
                <a:ea typeface="ＭＳ Ｐゴシック" pitchFamily="34" charset="-128"/>
              </a:rPr>
              <a:t> publications </a:t>
            </a:r>
          </a:p>
          <a:p>
            <a:pPr lvl="1" eaLnBrk="1" hangingPunct="1">
              <a:buFont typeface="Arial" charset="0"/>
              <a:buChar char="•"/>
            </a:pPr>
            <a:endParaRPr lang="en-US" sz="2000" dirty="0" smtClean="0">
              <a:ea typeface="ＭＳ Ｐゴシック" pitchFamily="34" charset="-128"/>
            </a:endParaRPr>
          </a:p>
          <a:p>
            <a:pPr marL="457200" lvl="1" indent="0" eaLnBrk="1" hangingPunct="1"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Char char="•"/>
            </a:pPr>
            <a:endParaRPr lang="en-US" sz="20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43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a typeface="ＭＳ Ｐゴシック" pitchFamily="34" charset="-128"/>
              </a:rPr>
              <a:t>MESA </a:t>
            </a:r>
            <a:r>
              <a:rPr lang="en-US" sz="3600" dirty="0" err="1" smtClean="0">
                <a:ea typeface="ＭＳ Ｐゴシック" pitchFamily="34" charset="-128"/>
              </a:rPr>
              <a:t>SHARe</a:t>
            </a:r>
            <a:r>
              <a:rPr lang="en-US" sz="3600" dirty="0" smtClean="0">
                <a:ea typeface="ＭＳ Ｐゴシック" pitchFamily="34" charset="-128"/>
              </a:rPr>
              <a:t> Phenotype Working Groups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578901"/>
              </p:ext>
            </p:extLst>
          </p:nvPr>
        </p:nvGraphicFramePr>
        <p:xfrm>
          <a:off x="2066925" y="1201738"/>
          <a:ext cx="5153025" cy="5324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8414"/>
                <a:gridCol w="2144611"/>
              </a:tblGrid>
              <a:tr h="4571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Working Group</a:t>
                      </a:r>
                    </a:p>
                  </a:txBody>
                  <a:tcPr marT="45719" marB="45719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# Paper Proposals</a:t>
                      </a:r>
                    </a:p>
                  </a:txBody>
                  <a:tcPr marT="45719" marB="45719" horzOverflow="overflow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Nutrition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Adiposity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Blood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Fatty Acids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Psychosocial Factors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Biomarkers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Diabetes/Metabolic Syndrome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069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Lipids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Subclinical/Clinical CVD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233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AF/ECG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Eye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Inflammation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LV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Function/Structure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Mineral Metabolism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Metabochip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Pharmacogenetics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2411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Analysis Committee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7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MESA Genetics P&amp;P Committee Members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Wendy Post – Chair</a:t>
            </a:r>
          </a:p>
          <a:p>
            <a:r>
              <a:rPr lang="en-US" dirty="0" smtClean="0"/>
              <a:t>Christina </a:t>
            </a:r>
            <a:r>
              <a:rPr lang="en-US" dirty="0" err="1" smtClean="0"/>
              <a:t>Wassel</a:t>
            </a:r>
            <a:endParaRPr lang="en-US" dirty="0" smtClean="0"/>
          </a:p>
          <a:p>
            <a:r>
              <a:rPr lang="en-US" dirty="0" err="1" smtClean="0"/>
              <a:t>Xiuqing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endParaRPr lang="en-US" dirty="0" smtClean="0"/>
          </a:p>
          <a:p>
            <a:r>
              <a:rPr lang="en-US" dirty="0" smtClean="0"/>
              <a:t>Stephen Rich</a:t>
            </a:r>
          </a:p>
          <a:p>
            <a:r>
              <a:rPr lang="en-US" dirty="0" smtClean="0"/>
              <a:t>Spencer Huang</a:t>
            </a:r>
          </a:p>
          <a:p>
            <a:r>
              <a:rPr lang="en-US" dirty="0" smtClean="0"/>
              <a:t>Nancy Jenny</a:t>
            </a:r>
          </a:p>
          <a:p>
            <a:r>
              <a:rPr lang="en-US" dirty="0" smtClean="0"/>
              <a:t>Jim </a:t>
            </a:r>
            <a:r>
              <a:rPr lang="en-US" dirty="0" err="1" smtClean="0"/>
              <a:t>Pankow</a:t>
            </a:r>
            <a:endParaRPr lang="en-US" dirty="0" smtClean="0"/>
          </a:p>
          <a:p>
            <a:r>
              <a:rPr lang="en-US" dirty="0" err="1" smtClean="0"/>
              <a:t>Yongmei</a:t>
            </a:r>
            <a:r>
              <a:rPr lang="en-US" dirty="0" smtClean="0"/>
              <a:t> Liu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MESA </a:t>
            </a:r>
            <a:r>
              <a:rPr lang="en-US" dirty="0" err="1" smtClean="0">
                <a:ea typeface="ＭＳ Ｐゴシック" pitchFamily="34" charset="-128"/>
              </a:rPr>
              <a:t>SHARe</a:t>
            </a:r>
            <a:r>
              <a:rPr lang="en-US" dirty="0" smtClean="0">
                <a:ea typeface="ＭＳ Ｐゴシック" pitchFamily="34" charset="-128"/>
              </a:rPr>
              <a:t> Published Papers: Recent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9439"/>
              </p:ext>
            </p:extLst>
          </p:nvPr>
        </p:nvGraphicFramePr>
        <p:xfrm>
          <a:off x="564262" y="1188703"/>
          <a:ext cx="8037512" cy="127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Perng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Epigenetics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In press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Nutrition, Metabolism and Cardiovascular Diseases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Dec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147: Dietary intake, plasma </a:t>
                      </a:r>
                      <a:r>
                        <a:rPr lang="en-US" sz="1800" dirty="0" err="1" smtClean="0">
                          <a:ea typeface="ＭＳ Ｐゴシック" pitchFamily="34" charset="-128"/>
                        </a:rPr>
                        <a:t>homocysteine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, and global DNA methylation in Multi-Ethnic Study of Atherosclerosis (MESA)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54352"/>
              </p:ext>
            </p:extLst>
          </p:nvPr>
        </p:nvGraphicFramePr>
        <p:xfrm>
          <a:off x="564262" y="2505317"/>
          <a:ext cx="8037512" cy="127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Burkart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ea typeface="ＭＳ Ｐゴシック" pitchFamily="34" charset="-128"/>
                        </a:rPr>
                        <a:t>Epub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 </a:t>
                      </a:r>
                      <a:r>
                        <a:rPr lang="en-US" sz="1800" i="1" baseline="0" dirty="0" smtClean="0">
                          <a:ea typeface="ＭＳ Ｐゴシック" pitchFamily="34" charset="-128"/>
                        </a:rPr>
                        <a:t>European Respiratory Journal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July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</a:t>
                      </a:r>
                      <a:r>
                        <a:rPr lang="en-US" sz="1800" smtClean="0">
                          <a:ea typeface="ＭＳ Ｐゴシック" pitchFamily="34" charset="-128"/>
                        </a:rPr>
                        <a:t>158:</a:t>
                      </a:r>
                      <a:r>
                        <a:rPr lang="en-US" sz="1800" baseline="0" smtClean="0">
                          <a:ea typeface="ＭＳ Ｐゴシック" pitchFamily="34" charset="-128"/>
                        </a:rPr>
                        <a:t>  APOM and high-density lipoprotein are associated with lung function and percent emphysema</a:t>
                      </a: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898913"/>
              </p:ext>
            </p:extLst>
          </p:nvPr>
        </p:nvGraphicFramePr>
        <p:xfrm>
          <a:off x="564262" y="3824002"/>
          <a:ext cx="8037512" cy="127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ea typeface="ＭＳ Ｐゴシック" pitchFamily="34" charset="-128"/>
                        </a:rPr>
                        <a:t>Folsom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Published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Atherosclerosis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Oct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160:  No association of 9p21 with arterial elasticity and retinal microvascular findings</a:t>
                      </a:r>
                      <a:endParaRPr lang="en-US" sz="1800" baseline="0" dirty="0" smtClean="0">
                        <a:ea typeface="ＭＳ Ｐゴシック" pitchFamily="34" charset="-128"/>
                      </a:endParaRP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05777"/>
              </p:ext>
            </p:extLst>
          </p:nvPr>
        </p:nvGraphicFramePr>
        <p:xfrm>
          <a:off x="564262" y="5156322"/>
          <a:ext cx="8037512" cy="155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Sabater-Lleal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 et al. (</a:t>
                      </a:r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Guo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)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Published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Circulation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Sept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175: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 A multi-ethnic analysis of genome-wide association studies in over 100,000 subjects identifies 23 fibrinogen-associated loci but no strong evidence of a casual association between circulating fibrinogen and cardiovascular disease</a:t>
                      </a: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9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ea typeface="ＭＳ Ｐゴシック" pitchFamily="34" charset="-128"/>
              </a:rPr>
              <a:t>MESA SHARe Published Papers: Recent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211606"/>
              </p:ext>
            </p:extLst>
          </p:nvPr>
        </p:nvGraphicFramePr>
        <p:xfrm>
          <a:off x="564262" y="1188703"/>
          <a:ext cx="8037512" cy="1279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Manichaikul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ea typeface="ＭＳ Ｐゴシック" pitchFamily="34" charset="-128"/>
                        </a:rPr>
                        <a:t>Epub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Am J </a:t>
                      </a:r>
                      <a:r>
                        <a:rPr lang="en-US" sz="1800" i="1" dirty="0" err="1" smtClean="0">
                          <a:ea typeface="ＭＳ Ｐゴシック" pitchFamily="34" charset="-128"/>
                        </a:rPr>
                        <a:t>Respir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 </a:t>
                      </a:r>
                      <a:r>
                        <a:rPr lang="en-US" sz="1800" i="1" dirty="0" err="1" smtClean="0">
                          <a:ea typeface="ＭＳ Ｐゴシック" pitchFamily="34" charset="-128"/>
                        </a:rPr>
                        <a:t>Crit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 Care Med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 Jan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2014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177: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 Genome-wide Study of Percent Emphysema on CT in the General Population: The MESA Lung/</a:t>
                      </a:r>
                      <a:r>
                        <a:rPr lang="en-US" sz="1800" baseline="0" dirty="0" err="1" smtClean="0">
                          <a:ea typeface="ＭＳ Ｐゴシック" pitchFamily="34" charset="-128"/>
                        </a:rPr>
                        <a:t>SHARe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Study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67868"/>
              </p:ext>
            </p:extLst>
          </p:nvPr>
        </p:nvGraphicFramePr>
        <p:xfrm>
          <a:off x="564262" y="2505317"/>
          <a:ext cx="8037512" cy="103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57665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ea typeface="ＭＳ Ｐゴシック" pitchFamily="34" charset="-128"/>
                        </a:rPr>
                        <a:t>Leary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Candidate Gene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In Press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Pulmonary Circulation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Dec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39945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193: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 Pentraxin-3 and the Right Ventricle: The MESA-Right Ventricle Study</a:t>
                      </a: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152813"/>
              </p:ext>
            </p:extLst>
          </p:nvPr>
        </p:nvGraphicFramePr>
        <p:xfrm>
          <a:off x="564262" y="3576786"/>
          <a:ext cx="8037512" cy="82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41170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ea typeface="ＭＳ Ｐゴシック" pitchFamily="34" charset="-128"/>
                        </a:rPr>
                        <a:t>Liu et al. 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Published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Hum </a:t>
                      </a:r>
                      <a:r>
                        <a:rPr lang="en-US" sz="1800" i="1" dirty="0" err="1" smtClean="0">
                          <a:ea typeface="ＭＳ Ｐゴシック" pitchFamily="34" charset="-128"/>
                        </a:rPr>
                        <a:t>Mol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 Genet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Dec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2013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411792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201: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 </a:t>
                      </a:r>
                      <a:r>
                        <a:rPr lang="en-US" sz="1800" baseline="0" dirty="0" err="1" smtClean="0">
                          <a:ea typeface="ＭＳ Ｐゴシック" pitchFamily="34" charset="-128"/>
                        </a:rPr>
                        <a:t>Methylomics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of Gene Expression in Human Monocytes</a:t>
                      </a: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428814"/>
              </p:ext>
            </p:extLst>
          </p:nvPr>
        </p:nvGraphicFramePr>
        <p:xfrm>
          <a:off x="564262" y="4430934"/>
          <a:ext cx="8037512" cy="1279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887"/>
                <a:gridCol w="1581150"/>
                <a:gridCol w="3800475"/>
              </a:tblGrid>
              <a:tr h="63969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ea typeface="ＭＳ Ｐゴシック" pitchFamily="34" charset="-128"/>
                        </a:rPr>
                        <a:t>Tragante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 et al. (</a:t>
                      </a:r>
                      <a:r>
                        <a:rPr lang="en-US" sz="1800" b="1" dirty="0" smtClean="0">
                          <a:ea typeface="ＭＳ Ｐゴシック" pitchFamily="34" charset="-128"/>
                        </a:rPr>
                        <a:t>Palmas</a:t>
                      </a:r>
                      <a:r>
                        <a:rPr lang="en-US" sz="1800" b="0" dirty="0" smtClean="0">
                          <a:ea typeface="ＭＳ Ｐゴシック" pitchFamily="34" charset="-128"/>
                        </a:rPr>
                        <a:t>)</a:t>
                      </a:r>
                      <a:endParaRPr lang="en-US" sz="1800" b="0" dirty="0"/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1"/>
                          </a:solidFill>
                          <a:ea typeface="ＭＳ Ｐゴシック" pitchFamily="34" charset="-128"/>
                        </a:rPr>
                        <a:t>SHARe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595" marB="4559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Accepted </a:t>
                      </a:r>
                      <a:r>
                        <a:rPr lang="en-US" sz="1800" i="1" dirty="0" smtClean="0">
                          <a:ea typeface="ＭＳ Ｐゴシック" pitchFamily="34" charset="-128"/>
                        </a:rPr>
                        <a:t>AJHG</a:t>
                      </a:r>
                      <a:r>
                        <a:rPr lang="en-US" sz="1800" i="1" baseline="0" dirty="0" smtClean="0">
                          <a:ea typeface="ＭＳ Ｐゴシック" pitchFamily="34" charset="-128"/>
                        </a:rPr>
                        <a:t> </a:t>
                      </a:r>
                      <a:r>
                        <a:rPr lang="en-US" sz="1800" i="0" dirty="0" smtClean="0">
                          <a:ea typeface="ＭＳ Ｐゴシック" pitchFamily="34" charset="-128"/>
                        </a:rPr>
                        <a:t>Jan </a:t>
                      </a:r>
                      <a:r>
                        <a:rPr lang="en-US" sz="1800" dirty="0" smtClean="0">
                          <a:ea typeface="ＭＳ Ｐゴシック" pitchFamily="34" charset="-128"/>
                        </a:rPr>
                        <a:t>2014 </a:t>
                      </a:r>
                      <a:endParaRPr lang="en-US" sz="1800" dirty="0"/>
                    </a:p>
                  </a:txBody>
                  <a:tcPr marL="91439" marR="91439" marT="45595" marB="45595"/>
                </a:tc>
              </a:tr>
              <a:tr h="639829">
                <a:tc gridSpan="3">
                  <a:txBody>
                    <a:bodyPr/>
                    <a:lstStyle/>
                    <a:p>
                      <a:r>
                        <a:rPr lang="en-US" sz="1800" dirty="0" smtClean="0">
                          <a:ea typeface="ＭＳ Ｐゴシック" pitchFamily="34" charset="-128"/>
                        </a:rPr>
                        <a:t>G 293:</a:t>
                      </a:r>
                      <a:r>
                        <a:rPr lang="en-US" sz="1800" baseline="0" dirty="0" smtClean="0">
                          <a:ea typeface="ＭＳ Ｐゴシック" pitchFamily="34" charset="-128"/>
                        </a:rPr>
                        <a:t>  Gene-centric meta-analysis in 87,736 individuals of European ancestry identifies multiple blood pressure related loci. </a:t>
                      </a:r>
                    </a:p>
                  </a:txBody>
                  <a:tcPr marL="91439" marR="91439" marT="45595" marB="4559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1087</Words>
  <Application>Microsoft Office PowerPoint</Application>
  <PresentationFormat>On-screen Show (4:3)</PresentationFormat>
  <Paragraphs>270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MESA Steering Committee Genetics Committee Update</vt:lpstr>
      <vt:lpstr>MESA Genetics Agenda </vt:lpstr>
      <vt:lpstr>SHARe Data Use Policy Changes</vt:lpstr>
      <vt:lpstr>Dataset Availability</vt:lpstr>
      <vt:lpstr>MESA SHARe Phenotype Working Groups</vt:lpstr>
      <vt:lpstr>MESA SHARe Phenotype Working Groups</vt:lpstr>
      <vt:lpstr>MESA Genetics P&amp;P Committee Members</vt:lpstr>
      <vt:lpstr>MESA SHARe Published Papers: Recent</vt:lpstr>
      <vt:lpstr>MESA SHARe Published Papers: Recent</vt:lpstr>
      <vt:lpstr>BP Working Group Progress</vt:lpstr>
    </vt:vector>
  </TitlesOfParts>
  <Company>UW Sch of Med Dept of Genome Sciences Nickerson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S. GORDON</dc:creator>
  <cp:lastModifiedBy>Kayleen Williams</cp:lastModifiedBy>
  <cp:revision>195</cp:revision>
  <cp:lastPrinted>2013-03-31T16:01:08Z</cp:lastPrinted>
  <dcterms:created xsi:type="dcterms:W3CDTF">2012-05-14T03:08:43Z</dcterms:created>
  <dcterms:modified xsi:type="dcterms:W3CDTF">2014-02-06T15:30:58Z</dcterms:modified>
</cp:coreProperties>
</file>