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499" r:id="rId2"/>
    <p:sldId id="583" r:id="rId3"/>
    <p:sldId id="501" r:id="rId4"/>
    <p:sldId id="575" r:id="rId5"/>
    <p:sldId id="510" r:id="rId6"/>
    <p:sldId id="511" r:id="rId7"/>
    <p:sldId id="574" r:id="rId8"/>
    <p:sldId id="512" r:id="rId9"/>
    <p:sldId id="578" r:id="rId10"/>
    <p:sldId id="584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2"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18603FDC-E32A-4AB5-989C-0864C3EAD2B8}" styleName="Themed Style 2 - Accent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>
        <p:scale>
          <a:sx n="114" d="100"/>
          <a:sy n="114" d="100"/>
        </p:scale>
        <p:origin x="-312" y="-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D6FE404-A202-4D48-8179-B62D308DBDA0}" type="datetimeFigureOut">
              <a:rPr lang="en-US" smtClean="0"/>
              <a:pPr/>
              <a:t>2/6/2014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6B36E2-8731-5D4D-B8E2-7975857FBBD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84240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31CA591-48E9-1D46-91A2-54BD8D5EBE16}" type="datetimeFigureOut">
              <a:rPr lang="en-US" smtClean="0"/>
              <a:pPr/>
              <a:t>2/6/2014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15D254-0B2B-F341-BF3C-D955E5610CA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1031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ea typeface="ＭＳ Ｐゴシック" pitchFamily="34" charset="-128"/>
            </a:endParaRPr>
          </a:p>
        </p:txBody>
      </p:sp>
      <p:sp>
        <p:nvSpPr>
          <p:cNvPr id="1843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02756" indent="-270291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081164" indent="-216233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513629" indent="-216233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1946095" indent="-216233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378560" indent="-216233" defTabSz="43246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811026" indent="-216233" defTabSz="43246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243491" indent="-216233" defTabSz="43246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675957" indent="-216233" defTabSz="43246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fld id="{4009DEC4-8020-4070-A375-BEE440927D1F}" type="slidenum">
              <a:rPr lang="en-US" altLang="en-US">
                <a:latin typeface="Calibri" pitchFamily="34" charset="0"/>
              </a:rPr>
              <a:pPr eaLnBrk="1" hangingPunct="1"/>
              <a:t>2</a:t>
            </a:fld>
            <a:endParaRPr lang="en-US" altLang="en-US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smtClean="0">
              <a:ea typeface="ＭＳ Ｐゴシック" pitchFamily="34" charset="-128"/>
            </a:endParaRPr>
          </a:p>
        </p:txBody>
      </p:sp>
      <p:sp>
        <p:nvSpPr>
          <p:cNvPr id="1946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02756" indent="-270291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081164" indent="-216233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513629" indent="-216233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1946095" indent="-216233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378560" indent="-216233" defTabSz="43246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811026" indent="-216233" defTabSz="43246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243491" indent="-216233" defTabSz="43246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675957" indent="-216233" defTabSz="43246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fld id="{CA17F1AC-6FF0-4EF5-BFF5-CEE4DABBCC61}" type="slidenum">
              <a:rPr lang="en-US" smtClean="0">
                <a:latin typeface="Calibri" pitchFamily="34" charset="0"/>
              </a:rPr>
              <a:pPr eaLnBrk="1" hangingPunct="1"/>
              <a:t>3</a:t>
            </a:fld>
            <a:endParaRPr lang="en-US" smtClean="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15D254-0B2B-F341-BF3C-D955E5610CA4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579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15D254-0B2B-F341-BF3C-D955E5610CA4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614671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Done.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15D254-0B2B-F341-BF3C-D955E5610CA4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821153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Update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15D254-0B2B-F341-BF3C-D955E5610CA4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768565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Update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15D254-0B2B-F341-BF3C-D955E5610CA4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768565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36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ea typeface="ＭＳ Ｐゴシック" pitchFamily="34" charset="-128"/>
            </a:endParaRPr>
          </a:p>
        </p:txBody>
      </p:sp>
      <p:sp>
        <p:nvSpPr>
          <p:cNvPr id="153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fld id="{217D7B97-49D7-449C-835F-ED754893C9D9}" type="slidenum">
              <a:rPr lang="en-US" altLang="en-US"/>
              <a:pPr eaLnBrk="1" hangingPunct="1">
                <a:spcBef>
                  <a:spcPct val="0"/>
                </a:spcBef>
              </a:pPr>
              <a:t>10</a:t>
            </a:fld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F804B-BA86-0743-9687-3F8678EFC806}" type="datetimeFigureOut">
              <a:rPr lang="en-US" smtClean="0"/>
              <a:pPr/>
              <a:t>2/6/2014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5317-E949-EA4D-AC2C-41879FDDD9F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00562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F804B-BA86-0743-9687-3F8678EFC806}" type="datetimeFigureOut">
              <a:rPr lang="en-US" smtClean="0"/>
              <a:pPr/>
              <a:t>2/6/2014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5317-E949-EA4D-AC2C-41879FDDD9F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23918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F804B-BA86-0743-9687-3F8678EFC806}" type="datetimeFigureOut">
              <a:rPr lang="en-US" smtClean="0"/>
              <a:pPr/>
              <a:t>2/6/2014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5317-E949-EA4D-AC2C-41879FDDD9F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33328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F804B-BA86-0743-9687-3F8678EFC806}" type="datetimeFigureOut">
              <a:rPr lang="en-US" smtClean="0"/>
              <a:pPr/>
              <a:t>2/6/2014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5317-E949-EA4D-AC2C-41879FDDD9F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Line 4"/>
          <p:cNvSpPr>
            <a:spLocks noChangeShapeType="1"/>
          </p:cNvSpPr>
          <p:nvPr userDrawn="1"/>
        </p:nvSpPr>
        <p:spPr bwMode="auto">
          <a:xfrm>
            <a:off x="0" y="1066800"/>
            <a:ext cx="9144000" cy="0"/>
          </a:xfrm>
          <a:prstGeom prst="line">
            <a:avLst/>
          </a:prstGeom>
          <a:noFill/>
          <a:ln w="38100">
            <a:solidFill>
              <a:srgbClr val="99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33512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F804B-BA86-0743-9687-3F8678EFC806}" type="datetimeFigureOut">
              <a:rPr lang="en-US" smtClean="0"/>
              <a:pPr/>
              <a:t>2/6/2014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5317-E949-EA4D-AC2C-41879FDDD9F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08426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F804B-BA86-0743-9687-3F8678EFC806}" type="datetimeFigureOut">
              <a:rPr lang="en-US" smtClean="0"/>
              <a:pPr/>
              <a:t>2/6/2014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5317-E949-EA4D-AC2C-41879FDDD9F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95291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F804B-BA86-0743-9687-3F8678EFC806}" type="datetimeFigureOut">
              <a:rPr lang="en-US" smtClean="0"/>
              <a:pPr/>
              <a:t>2/6/2014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5317-E949-EA4D-AC2C-41879FDDD9F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20910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F804B-BA86-0743-9687-3F8678EFC806}" type="datetimeFigureOut">
              <a:rPr lang="en-US" smtClean="0"/>
              <a:pPr/>
              <a:t>2/6/2014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5317-E949-EA4D-AC2C-41879FDDD9F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98622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F804B-BA86-0743-9687-3F8678EFC806}" type="datetimeFigureOut">
              <a:rPr lang="en-US" smtClean="0"/>
              <a:pPr/>
              <a:t>2/6/2014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5317-E949-EA4D-AC2C-41879FDDD9F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60798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F804B-BA86-0743-9687-3F8678EFC806}" type="datetimeFigureOut">
              <a:rPr lang="en-US" smtClean="0"/>
              <a:pPr/>
              <a:t>2/6/2014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5317-E949-EA4D-AC2C-41879FDDD9F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12748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F804B-BA86-0743-9687-3F8678EFC806}" type="datetimeFigureOut">
              <a:rPr lang="en-US" smtClean="0"/>
              <a:pPr/>
              <a:t>2/6/2014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5317-E949-EA4D-AC2C-41879FDDD9F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38974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EF804B-BA86-0743-9687-3F8678EFC806}" type="datetimeFigureOut">
              <a:rPr lang="en-US" smtClean="0"/>
              <a:pPr/>
              <a:t>2/6/2014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35317-E949-EA4D-AC2C-41879FDDD9F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57935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Subtitle 4"/>
          <p:cNvSpPr>
            <a:spLocks noGrp="1"/>
          </p:cNvSpPr>
          <p:nvPr>
            <p:ph type="subTitle" idx="1"/>
          </p:nvPr>
        </p:nvSpPr>
        <p:spPr>
          <a:xfrm>
            <a:off x="5029200" y="5080000"/>
            <a:ext cx="3962400" cy="609600"/>
          </a:xfrm>
        </p:spPr>
        <p:txBody>
          <a:bodyPr>
            <a:normAutofit lnSpcReduction="10000"/>
          </a:bodyPr>
          <a:lstStyle/>
          <a:p>
            <a:pPr algn="l" eaLnBrk="1" hangingPunct="1">
              <a:buFont typeface="Wingdings 3" pitchFamily="18" charset="2"/>
              <a:buNone/>
            </a:pPr>
            <a:r>
              <a:rPr lang="en-US" sz="1600" b="1" dirty="0" smtClean="0">
                <a:solidFill>
                  <a:srgbClr val="898989"/>
                </a:solidFill>
                <a:ea typeface="ＭＳ Ｐゴシック" pitchFamily="34" charset="-128"/>
              </a:rPr>
              <a:t>February 6, 2014</a:t>
            </a:r>
          </a:p>
          <a:p>
            <a:pPr algn="l" eaLnBrk="1" hangingPunct="1">
              <a:buFont typeface="Wingdings 3" pitchFamily="18" charset="2"/>
              <a:buNone/>
            </a:pPr>
            <a:r>
              <a:rPr lang="en-US" sz="1600" b="1" dirty="0" smtClean="0">
                <a:solidFill>
                  <a:srgbClr val="898989"/>
                </a:solidFill>
                <a:ea typeface="ＭＳ Ｐゴシック" pitchFamily="34" charset="-128"/>
              </a:rPr>
              <a:t>Jerome I. Rotter</a:t>
            </a:r>
          </a:p>
        </p:txBody>
      </p:sp>
      <p:pic>
        <p:nvPicPr>
          <p:cNvPr id="3075" name="Picture 7" descr="logocolor.g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6248400"/>
            <a:ext cx="9906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6" name="Picture 8" descr="MesaFamily_logo.bmp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53400" y="6324600"/>
            <a:ext cx="838200" cy="412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7" name="Picture 3" descr="C:\Documents and Settings\wcraigj\Local Settings\Temporary Internet Files\Content.IE5\MKQQJSMW\MPj03901310000[1].jpg"/>
          <p:cNvPicPr>
            <a:picLocks noChangeAspect="1" noChangeArrowheads="1"/>
          </p:cNvPicPr>
          <p:nvPr/>
        </p:nvPicPr>
        <p:blipFill>
          <a:blip r:embed="rId4">
            <a:lum bright="32000" contrast="-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4953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8" name="Title 3"/>
          <p:cNvSpPr>
            <a:spLocks noGrp="1"/>
          </p:cNvSpPr>
          <p:nvPr>
            <p:ph type="ctrTitle"/>
          </p:nvPr>
        </p:nvSpPr>
        <p:spPr>
          <a:xfrm>
            <a:off x="1611313" y="1427163"/>
            <a:ext cx="7456487" cy="990600"/>
          </a:xfrm>
        </p:spPr>
        <p:txBody>
          <a:bodyPr>
            <a:normAutofit fontScale="90000"/>
          </a:bodyPr>
          <a:lstStyle/>
          <a:p>
            <a:pPr algn="l" eaLnBrk="1" hangingPunct="1"/>
            <a:r>
              <a:rPr lang="en-US" sz="4200" b="1" dirty="0" smtClean="0">
                <a:ea typeface="ＭＳ Ｐゴシック" pitchFamily="34" charset="-128"/>
              </a:rPr>
              <a:t>MESA Steering Committee</a:t>
            </a:r>
            <a:br>
              <a:rPr lang="en-US" sz="4200" b="1" dirty="0" smtClean="0">
                <a:ea typeface="ＭＳ Ｐゴシック" pitchFamily="34" charset="-128"/>
              </a:rPr>
            </a:br>
            <a:r>
              <a:rPr lang="en-US" sz="4200" b="1" dirty="0" smtClean="0">
                <a:ea typeface="ＭＳ Ｐゴシック" pitchFamily="34" charset="-128"/>
              </a:rPr>
              <a:t>Genetics Committee Update</a:t>
            </a:r>
          </a:p>
        </p:txBody>
      </p:sp>
      <p:sp>
        <p:nvSpPr>
          <p:cNvPr id="7" name="Rectangle 6"/>
          <p:cNvSpPr/>
          <p:nvPr/>
        </p:nvSpPr>
        <p:spPr>
          <a:xfrm>
            <a:off x="7315200" y="6324600"/>
            <a:ext cx="1752600" cy="457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47717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457200" y="165581"/>
            <a:ext cx="8229600" cy="1143000"/>
          </a:xfrm>
        </p:spPr>
        <p:txBody>
          <a:bodyPr/>
          <a:lstStyle/>
          <a:p>
            <a:r>
              <a:rPr lang="en-US" altLang="en-US" dirty="0" smtClean="0">
                <a:ea typeface="ＭＳ Ｐゴシック" pitchFamily="34" charset="-128"/>
              </a:rPr>
              <a:t>BP Working Group Progress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31650035"/>
              </p:ext>
            </p:extLst>
          </p:nvPr>
        </p:nvGraphicFramePr>
        <p:xfrm>
          <a:off x="94377" y="1217802"/>
          <a:ext cx="8763000" cy="550912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657213"/>
                <a:gridCol w="1560352"/>
                <a:gridCol w="2583809"/>
                <a:gridCol w="1961626"/>
              </a:tblGrid>
              <a:tr h="28911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Consortium; Phenotype</a:t>
                      </a:r>
                      <a:endParaRPr lang="en-US" sz="1050" dirty="0">
                        <a:effectLst/>
                        <a:latin typeface="Arial" pitchFamily="34" charset="0"/>
                        <a:ea typeface="SimSun"/>
                        <a:cs typeface="Arial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Arial" pitchFamily="34" charset="0"/>
                          <a:cs typeface="Arial" pitchFamily="34" charset="0"/>
                        </a:rPr>
                        <a:t>Stage</a:t>
                      </a:r>
                      <a:endParaRPr lang="en-US" sz="1050">
                        <a:effectLst/>
                        <a:latin typeface="Arial" pitchFamily="34" charset="0"/>
                        <a:ea typeface="SimSun"/>
                        <a:cs typeface="Arial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Arial" pitchFamily="34" charset="0"/>
                          <a:cs typeface="Arial" pitchFamily="34" charset="0"/>
                        </a:rPr>
                        <a:t>- MESA P&amp;P study number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Arial" pitchFamily="34" charset="0"/>
                          <a:cs typeface="Arial" pitchFamily="34" charset="0"/>
                        </a:rPr>
                        <a:t>- Authorship list</a:t>
                      </a:r>
                      <a:endParaRPr lang="en-US" sz="1050">
                        <a:effectLst/>
                        <a:latin typeface="Arial" pitchFamily="34" charset="0"/>
                        <a:ea typeface="SimSun"/>
                        <a:cs typeface="Arial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Arial" pitchFamily="34" charset="0"/>
                          <a:cs typeface="Arial" pitchFamily="34" charset="0"/>
                        </a:rPr>
                        <a:t>Status, first author</a:t>
                      </a:r>
                      <a:endParaRPr lang="en-US" sz="1050">
                        <a:effectLst/>
                        <a:latin typeface="Arial" pitchFamily="34" charset="0"/>
                        <a:ea typeface="SimSun"/>
                        <a:cs typeface="Arial" pitchFamily="34" charset="0"/>
                      </a:endParaRPr>
                    </a:p>
                  </a:txBody>
                  <a:tcPr marL="0" marR="0" marT="0" marB="0"/>
                </a:tc>
              </a:tr>
              <a:tr h="18875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ICBPGWAS; Novel associations with SBP</a:t>
                      </a:r>
                      <a:endParaRPr lang="en-US" sz="1050" dirty="0">
                        <a:effectLst/>
                        <a:latin typeface="Arial" pitchFamily="34" charset="0"/>
                        <a:ea typeface="SimSun"/>
                        <a:cs typeface="Arial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Replication</a:t>
                      </a:r>
                      <a:endParaRPr lang="en-US" sz="1050" dirty="0">
                        <a:effectLst/>
                        <a:latin typeface="Arial" pitchFamily="34" charset="0"/>
                        <a:ea typeface="SimSun"/>
                        <a:cs typeface="Arial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G </a:t>
                      </a:r>
                      <a:r>
                        <a:rPr lang="en-US" sz="105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067 Palmas</a:t>
                      </a:r>
                      <a:r>
                        <a:rPr lang="en-US" sz="105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, </a:t>
                      </a:r>
                      <a:r>
                        <a:rPr lang="en-US" sz="1050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Raffel</a:t>
                      </a:r>
                      <a:r>
                        <a:rPr lang="en-US" sz="105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, Yao, </a:t>
                      </a:r>
                      <a:r>
                        <a:rPr lang="en-US" sz="1050" dirty="0" err="1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Guo</a:t>
                      </a:r>
                      <a:endParaRPr lang="en-US" sz="1050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Published in Nature (</a:t>
                      </a:r>
                      <a:r>
                        <a:rPr lang="en-US" sz="1050" b="1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Ehret</a:t>
                      </a:r>
                      <a:r>
                        <a:rPr lang="en-US" sz="105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)</a:t>
                      </a:r>
                      <a:endParaRPr lang="en-US" sz="1050" b="1" dirty="0">
                        <a:effectLst/>
                        <a:latin typeface="Arial" pitchFamily="34" charset="0"/>
                        <a:ea typeface="SimSun"/>
                        <a:cs typeface="Arial" pitchFamily="34" charset="0"/>
                      </a:endParaRPr>
                    </a:p>
                  </a:txBody>
                  <a:tcPr marL="0" marR="0" marT="0" marB="0"/>
                </a:tc>
              </a:tr>
              <a:tr h="36072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ICPBGWAS; Pulse Pressure &amp; Mean Arterial Pressure</a:t>
                      </a:r>
                      <a:endParaRPr lang="en-US" sz="1050" dirty="0">
                        <a:effectLst/>
                        <a:latin typeface="Arial" pitchFamily="34" charset="0"/>
                        <a:ea typeface="SimSun"/>
                        <a:cs typeface="Arial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Replication</a:t>
                      </a:r>
                      <a:endParaRPr lang="en-US" sz="1050" dirty="0">
                        <a:effectLst/>
                        <a:latin typeface="Arial" pitchFamily="34" charset="0"/>
                        <a:ea typeface="SimSun"/>
                        <a:cs typeface="Arial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G </a:t>
                      </a:r>
                      <a:r>
                        <a:rPr lang="en-US" sz="105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070 Palmas</a:t>
                      </a:r>
                      <a:r>
                        <a:rPr lang="en-US" sz="105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, Chen, Burke, </a:t>
                      </a:r>
                      <a:r>
                        <a:rPr lang="en-US" sz="1050" dirty="0" err="1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Guo</a:t>
                      </a:r>
                      <a:endParaRPr lang="en-US" sz="1050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Published in Nature Genetics (</a:t>
                      </a:r>
                      <a:r>
                        <a:rPr lang="en-US" sz="1050" b="1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Wain</a:t>
                      </a:r>
                      <a:r>
                        <a:rPr lang="en-US" sz="105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)</a:t>
                      </a:r>
                      <a:endParaRPr lang="en-US" sz="1050" dirty="0">
                        <a:effectLst/>
                        <a:latin typeface="Arial" pitchFamily="34" charset="0"/>
                        <a:ea typeface="SimSun"/>
                        <a:cs typeface="Arial" pitchFamily="34" charset="0"/>
                      </a:endParaRPr>
                    </a:p>
                  </a:txBody>
                  <a:tcPr marL="0" marR="0" marT="0" marB="0"/>
                </a:tc>
              </a:tr>
              <a:tr h="28911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Arial" pitchFamily="34" charset="0"/>
                          <a:cs typeface="Arial" pitchFamily="34" charset="0"/>
                        </a:rPr>
                        <a:t>CHARGE; Long-term Average BP</a:t>
                      </a:r>
                      <a:endParaRPr lang="en-US" sz="1050">
                        <a:effectLst/>
                        <a:latin typeface="Arial" pitchFamily="34" charset="0"/>
                        <a:ea typeface="SimSun"/>
                        <a:cs typeface="Arial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Discovery</a:t>
                      </a:r>
                      <a:endParaRPr lang="en-US" sz="1050" dirty="0">
                        <a:effectLst/>
                        <a:latin typeface="Arial" pitchFamily="34" charset="0"/>
                        <a:ea typeface="SimSun"/>
                        <a:cs typeface="Arial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G </a:t>
                      </a:r>
                      <a:r>
                        <a:rPr lang="en-US" sz="105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075 </a:t>
                      </a:r>
                      <a:r>
                        <a:rPr lang="pt-BR" sz="105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Palmas</a:t>
                      </a:r>
                      <a:r>
                        <a:rPr lang="pt-BR" sz="105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, Guo, Papanicolau, Vaidya, Raffel</a:t>
                      </a:r>
                      <a:endParaRPr lang="en-US" sz="1050" dirty="0">
                        <a:effectLst/>
                        <a:latin typeface="Arial" pitchFamily="34" charset="0"/>
                        <a:ea typeface="SimSun"/>
                        <a:cs typeface="Arial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Pen draft approved—</a:t>
                      </a:r>
                      <a:r>
                        <a:rPr lang="en-US" sz="1050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Santhi</a:t>
                      </a:r>
                      <a:r>
                        <a:rPr lang="en-US" sz="105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Ganesh</a:t>
                      </a:r>
                      <a:endParaRPr lang="en-US" sz="1050" dirty="0">
                        <a:effectLst/>
                        <a:latin typeface="Arial" pitchFamily="34" charset="0"/>
                        <a:ea typeface="SimSun"/>
                        <a:cs typeface="Arial" pitchFamily="34" charset="0"/>
                      </a:endParaRPr>
                    </a:p>
                  </a:txBody>
                  <a:tcPr marL="0" marR="0" marT="0" marB="0"/>
                </a:tc>
              </a:tr>
              <a:tr h="22370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Arial" pitchFamily="34" charset="0"/>
                          <a:cs typeface="Arial" pitchFamily="34" charset="0"/>
                        </a:rPr>
                        <a:t>CHARGE; BMI*Genotype Interaction</a:t>
                      </a:r>
                      <a:endParaRPr lang="en-US" sz="1050">
                        <a:effectLst/>
                        <a:latin typeface="Arial" pitchFamily="34" charset="0"/>
                        <a:ea typeface="SimSun"/>
                        <a:cs typeface="Arial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Discovery</a:t>
                      </a:r>
                      <a:endParaRPr lang="en-US" sz="1050" dirty="0">
                        <a:effectLst/>
                        <a:latin typeface="Arial" pitchFamily="34" charset="0"/>
                        <a:ea typeface="SimSun"/>
                        <a:cs typeface="Arial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G </a:t>
                      </a:r>
                      <a:r>
                        <a:rPr lang="en-US" sz="105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072 </a:t>
                      </a:r>
                      <a:r>
                        <a:rPr lang="en-US" sz="1050" dirty="0" err="1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Papanicolau</a:t>
                      </a:r>
                      <a:endParaRPr lang="en-US" sz="1050" dirty="0">
                        <a:effectLst/>
                        <a:latin typeface="Arial" pitchFamily="34" charset="0"/>
                        <a:ea typeface="SimSun"/>
                        <a:cs typeface="Arial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Analysis in progress—Yan, </a:t>
                      </a:r>
                      <a:r>
                        <a:rPr lang="en-US" sz="1050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Ehret</a:t>
                      </a:r>
                      <a:endParaRPr lang="en-US" sz="1050" dirty="0">
                        <a:effectLst/>
                        <a:latin typeface="Arial" pitchFamily="34" charset="0"/>
                        <a:ea typeface="SimSun"/>
                        <a:cs typeface="Arial" pitchFamily="34" charset="0"/>
                      </a:endParaRPr>
                    </a:p>
                  </a:txBody>
                  <a:tcPr marL="0" marR="0" marT="0" marB="0"/>
                </a:tc>
              </a:tr>
              <a:tr h="33726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CHARGE; Age Bin Analysis</a:t>
                      </a:r>
                      <a:endParaRPr lang="en-US" sz="1050" dirty="0">
                        <a:effectLst/>
                        <a:latin typeface="Arial" pitchFamily="34" charset="0"/>
                        <a:ea typeface="SimSun"/>
                        <a:cs typeface="Arial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Discovery</a:t>
                      </a:r>
                      <a:endParaRPr lang="en-US" sz="1050" dirty="0">
                        <a:effectLst/>
                        <a:latin typeface="Arial" pitchFamily="34" charset="0"/>
                        <a:ea typeface="SimSun"/>
                        <a:cs typeface="Arial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05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G 071 Palmas, Guo, Papanicolau, Vaidya, </a:t>
                      </a:r>
                      <a:r>
                        <a:rPr lang="pt-BR" sz="105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Raffel</a:t>
                      </a:r>
                      <a:endParaRPr lang="en-US" sz="1050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Pen draft approved, </a:t>
                      </a:r>
                      <a:r>
                        <a:rPr lang="en-US" sz="105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submitted to </a:t>
                      </a:r>
                      <a:r>
                        <a:rPr lang="en-US" sz="105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NG</a:t>
                      </a:r>
                      <a:r>
                        <a:rPr lang="en-US" sz="105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—J</a:t>
                      </a:r>
                      <a:r>
                        <a:rPr lang="en-US" sz="1050" baseline="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050" baseline="0" dirty="0" err="1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Simino</a:t>
                      </a:r>
                      <a:r>
                        <a:rPr lang="en-US" sz="105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05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(DC </a:t>
                      </a:r>
                      <a:r>
                        <a:rPr lang="en-US" sz="1050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Rao</a:t>
                      </a:r>
                      <a:r>
                        <a:rPr lang="en-US" sz="105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)</a:t>
                      </a:r>
                      <a:endParaRPr lang="en-US" sz="1050" dirty="0">
                        <a:effectLst/>
                        <a:latin typeface="Arial" pitchFamily="34" charset="0"/>
                        <a:ea typeface="SimSun"/>
                        <a:cs typeface="Arial" pitchFamily="34" charset="0"/>
                      </a:endParaRPr>
                    </a:p>
                  </a:txBody>
                  <a:tcPr marL="0" marR="0" marT="0" marB="0"/>
                </a:tc>
              </a:tr>
              <a:tr h="28911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Arial" pitchFamily="34" charset="0"/>
                          <a:cs typeface="Arial" pitchFamily="34" charset="0"/>
                        </a:rPr>
                        <a:t>CHARGE; Sex*Genotype Interaction</a:t>
                      </a:r>
                      <a:endParaRPr lang="en-US" sz="1050">
                        <a:effectLst/>
                        <a:latin typeface="Arial" pitchFamily="34" charset="0"/>
                        <a:ea typeface="SimSun"/>
                        <a:cs typeface="Arial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Arial" pitchFamily="34" charset="0"/>
                          <a:cs typeface="Arial" pitchFamily="34" charset="0"/>
                        </a:rPr>
                        <a:t>Discovery</a:t>
                      </a:r>
                      <a:endParaRPr lang="en-US" sz="1050">
                        <a:effectLst/>
                        <a:latin typeface="Arial" pitchFamily="34" charset="0"/>
                        <a:ea typeface="SimSun"/>
                        <a:cs typeface="Arial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G-080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  <a:highlight>
                            <a:srgbClr val="FFFF00"/>
                          </a:highlight>
                          <a:latin typeface="Arial" pitchFamily="34" charset="0"/>
                          <a:cs typeface="Arial" pitchFamily="34" charset="0"/>
                        </a:rPr>
                        <a:t>NO FINDINGS—NO FURTHER WORK</a:t>
                      </a:r>
                      <a:endParaRPr lang="en-US" sz="1050" dirty="0">
                        <a:effectLst/>
                        <a:latin typeface="Arial" pitchFamily="34" charset="0"/>
                        <a:ea typeface="SimSun"/>
                        <a:cs typeface="Arial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en-US" sz="1050" dirty="0">
                        <a:effectLst/>
                        <a:latin typeface="Arial" pitchFamily="34" charset="0"/>
                        <a:ea typeface="SimSun"/>
                        <a:cs typeface="Arial" pitchFamily="34" charset="0"/>
                      </a:endParaRPr>
                    </a:p>
                  </a:txBody>
                  <a:tcPr marL="0" marR="0" marT="0" marB="0"/>
                </a:tc>
              </a:tr>
              <a:tr h="35876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Arial" pitchFamily="34" charset="0"/>
                          <a:cs typeface="Arial" pitchFamily="34" charset="0"/>
                        </a:rPr>
                        <a:t>CARE African-Americans</a:t>
                      </a:r>
                      <a:endParaRPr lang="en-US" sz="1050">
                        <a:effectLst/>
                        <a:latin typeface="Arial" pitchFamily="34" charset="0"/>
                        <a:ea typeface="SimSun"/>
                        <a:cs typeface="Arial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Arial" pitchFamily="34" charset="0"/>
                          <a:cs typeface="Arial" pitchFamily="34" charset="0"/>
                        </a:rPr>
                        <a:t>Discovery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Arial" pitchFamily="34" charset="0"/>
                          <a:cs typeface="Arial" pitchFamily="34" charset="0"/>
                        </a:rPr>
                        <a:t>(African-Americans)</a:t>
                      </a:r>
                      <a:endParaRPr lang="en-US" sz="1050">
                        <a:effectLst/>
                        <a:latin typeface="Arial" pitchFamily="34" charset="0"/>
                        <a:ea typeface="SimSun"/>
                        <a:cs typeface="Arial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N/A Palmas</a:t>
                      </a:r>
                      <a:r>
                        <a:rPr lang="en-US" sz="105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, </a:t>
                      </a:r>
                      <a:r>
                        <a:rPr lang="en-US" sz="1050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Guo</a:t>
                      </a:r>
                      <a:r>
                        <a:rPr lang="en-US" sz="105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, Rotter, </a:t>
                      </a:r>
                      <a:r>
                        <a:rPr lang="en-US" sz="1050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Raffel</a:t>
                      </a:r>
                      <a:endParaRPr lang="en-US" sz="1050" dirty="0">
                        <a:effectLst/>
                        <a:latin typeface="Arial" pitchFamily="34" charset="0"/>
                        <a:ea typeface="SimSun"/>
                        <a:cs typeface="Arial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Published in HMG (E Fox)</a:t>
                      </a:r>
                      <a:endParaRPr lang="en-US" sz="1050" b="1" dirty="0">
                        <a:effectLst/>
                        <a:latin typeface="Arial" pitchFamily="34" charset="0"/>
                        <a:ea typeface="SimSun"/>
                        <a:cs typeface="Arial" pitchFamily="34" charset="0"/>
                      </a:endParaRPr>
                    </a:p>
                  </a:txBody>
                  <a:tcPr marL="0" marR="0" marT="0" marB="0"/>
                </a:tc>
              </a:tr>
              <a:tr h="43367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Arial" pitchFamily="34" charset="0"/>
                          <a:cs typeface="Arial" pitchFamily="34" charset="0"/>
                        </a:rPr>
                        <a:t>COGENT BP in African Americans (CARE)</a:t>
                      </a:r>
                      <a:endParaRPr lang="en-US" sz="1050">
                        <a:effectLst/>
                        <a:latin typeface="Arial" pitchFamily="34" charset="0"/>
                        <a:ea typeface="SimSun"/>
                        <a:cs typeface="Arial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Arial" pitchFamily="34" charset="0"/>
                          <a:cs typeface="Arial" pitchFamily="34" charset="0"/>
                        </a:rPr>
                        <a:t>Discovery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Arial" pitchFamily="34" charset="0"/>
                          <a:cs typeface="Arial" pitchFamily="34" charset="0"/>
                        </a:rPr>
                        <a:t>(African-Americans)</a:t>
                      </a:r>
                      <a:endParaRPr lang="en-US" sz="1050">
                        <a:effectLst/>
                        <a:latin typeface="Arial" pitchFamily="34" charset="0"/>
                        <a:ea typeface="SimSun"/>
                        <a:cs typeface="Arial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N/A Palmas</a:t>
                      </a:r>
                      <a:r>
                        <a:rPr lang="en-US" sz="105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, </a:t>
                      </a:r>
                      <a:r>
                        <a:rPr lang="en-US" sz="1050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Guo</a:t>
                      </a:r>
                      <a:r>
                        <a:rPr lang="en-US" sz="105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, </a:t>
                      </a:r>
                      <a:r>
                        <a:rPr lang="en-US" sz="1050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Papanicolau</a:t>
                      </a:r>
                      <a:r>
                        <a:rPr lang="en-US" sz="105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, K Taylor, K Liu, Rotter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en-US" sz="1050" dirty="0">
                        <a:effectLst/>
                        <a:latin typeface="Arial" pitchFamily="34" charset="0"/>
                        <a:ea typeface="SimSun"/>
                        <a:cs typeface="Arial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Published in Am J Hum Genet (Nora </a:t>
                      </a:r>
                      <a:r>
                        <a:rPr lang="en-US" sz="1050" b="1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Franceschini</a:t>
                      </a:r>
                      <a:r>
                        <a:rPr lang="en-US" sz="105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)</a:t>
                      </a:r>
                      <a:endParaRPr lang="en-US" sz="1050" b="1" dirty="0">
                        <a:effectLst/>
                        <a:latin typeface="Arial" pitchFamily="34" charset="0"/>
                        <a:ea typeface="SimSun"/>
                        <a:cs typeface="Arial" pitchFamily="34" charset="0"/>
                      </a:endParaRPr>
                    </a:p>
                  </a:txBody>
                  <a:tcPr marL="0" marR="0" marT="0" marB="0"/>
                </a:tc>
              </a:tr>
              <a:tr h="37196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Arial" pitchFamily="34" charset="0"/>
                          <a:cs typeface="Arial" pitchFamily="34" charset="0"/>
                        </a:rPr>
                        <a:t>IBC Chip candidate gene analysis (CARE)</a:t>
                      </a:r>
                      <a:endParaRPr lang="en-US" sz="1050">
                        <a:effectLst/>
                        <a:latin typeface="Arial" pitchFamily="34" charset="0"/>
                        <a:ea typeface="SimSun"/>
                        <a:cs typeface="Arial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Discovery</a:t>
                      </a:r>
                      <a:endParaRPr lang="en-US" sz="1050" dirty="0">
                        <a:effectLst/>
                        <a:latin typeface="Arial" pitchFamily="34" charset="0"/>
                        <a:ea typeface="SimSun"/>
                        <a:cs typeface="Arial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N/A Palmas</a:t>
                      </a:r>
                      <a:r>
                        <a:rPr lang="en-US" sz="105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, </a:t>
                      </a:r>
                      <a:r>
                        <a:rPr lang="en-US" sz="1050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Polak</a:t>
                      </a:r>
                      <a:r>
                        <a:rPr lang="en-US" sz="105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, Young, </a:t>
                      </a:r>
                      <a:r>
                        <a:rPr lang="en-US" sz="105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Liu</a:t>
                      </a:r>
                      <a:endParaRPr lang="en-US" sz="1050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Published in HMG </a:t>
                      </a:r>
                      <a:endParaRPr lang="en-US" sz="1050" b="1" dirty="0">
                        <a:effectLst/>
                        <a:latin typeface="Arial" pitchFamily="34" charset="0"/>
                        <a:ea typeface="SimSun"/>
                        <a:cs typeface="Arial" pitchFamily="34" charset="0"/>
                      </a:endParaRPr>
                    </a:p>
                  </a:txBody>
                  <a:tcPr marL="0" marR="0" marT="0" marB="0"/>
                </a:tc>
              </a:tr>
              <a:tr h="28911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Arial" pitchFamily="34" charset="0"/>
                          <a:cs typeface="Arial" pitchFamily="34" charset="0"/>
                        </a:rPr>
                        <a:t>IBC CHIP (CARE) manuscript 2</a:t>
                      </a:r>
                      <a:endParaRPr lang="en-US" sz="1050">
                        <a:effectLst/>
                        <a:latin typeface="Arial" pitchFamily="34" charset="0"/>
                        <a:ea typeface="SimSun"/>
                        <a:cs typeface="Arial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Arial" pitchFamily="34" charset="0"/>
                          <a:cs typeface="Arial" pitchFamily="34" charset="0"/>
                        </a:rPr>
                        <a:t>Same MESA CARE data</a:t>
                      </a:r>
                      <a:endParaRPr lang="en-US" sz="1050">
                        <a:effectLst/>
                        <a:latin typeface="Arial" pitchFamily="34" charset="0"/>
                        <a:ea typeface="SimSun"/>
                        <a:cs typeface="Arial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G </a:t>
                      </a:r>
                      <a:r>
                        <a:rPr lang="en-US" sz="105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293 Palmas</a:t>
                      </a:r>
                      <a:r>
                        <a:rPr lang="en-US" sz="105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, </a:t>
                      </a:r>
                      <a:r>
                        <a:rPr lang="en-US" sz="1050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Guo</a:t>
                      </a:r>
                      <a:endParaRPr lang="en-US" sz="1050" dirty="0">
                        <a:effectLst/>
                        <a:latin typeface="Arial" pitchFamily="34" charset="0"/>
                        <a:ea typeface="SimSun"/>
                        <a:cs typeface="Arial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Accepted by AJHG (V. </a:t>
                      </a:r>
                      <a:r>
                        <a:rPr lang="en-US" sz="1050" b="1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Tragante</a:t>
                      </a:r>
                      <a:r>
                        <a:rPr lang="en-US" sz="105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)</a:t>
                      </a:r>
                      <a:endParaRPr lang="en-US" sz="1050" b="1" dirty="0">
                        <a:effectLst/>
                        <a:latin typeface="Arial" pitchFamily="34" charset="0"/>
                        <a:ea typeface="SimSun"/>
                        <a:cs typeface="Arial" pitchFamily="34" charset="0"/>
                      </a:endParaRPr>
                    </a:p>
                  </a:txBody>
                  <a:tcPr marL="0" marR="0" marT="0" marB="0"/>
                </a:tc>
              </a:tr>
              <a:tr h="19939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Arial" pitchFamily="34" charset="0"/>
                          <a:cs typeface="Arial" pitchFamily="34" charset="0"/>
                        </a:rPr>
                        <a:t>ICBP-1000G </a:t>
                      </a:r>
                      <a:endParaRPr lang="en-US" sz="1050">
                        <a:effectLst/>
                        <a:latin typeface="Arial" pitchFamily="34" charset="0"/>
                        <a:ea typeface="SimSun"/>
                        <a:cs typeface="Arial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Arial" pitchFamily="34" charset="0"/>
                          <a:cs typeface="Arial" pitchFamily="34" charset="0"/>
                        </a:rPr>
                        <a:t>Discovery</a:t>
                      </a:r>
                      <a:endParaRPr lang="en-US" sz="1050">
                        <a:effectLst/>
                        <a:latin typeface="Arial" pitchFamily="34" charset="0"/>
                        <a:ea typeface="SimSun"/>
                        <a:cs typeface="Arial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G </a:t>
                      </a:r>
                      <a:r>
                        <a:rPr lang="en-US" sz="105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205 TBD</a:t>
                      </a:r>
                      <a:endParaRPr lang="en-US" sz="1050" dirty="0">
                        <a:effectLst/>
                        <a:latin typeface="Arial" pitchFamily="34" charset="0"/>
                        <a:ea typeface="SimSun"/>
                        <a:cs typeface="Arial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Analysis in progress</a:t>
                      </a:r>
                      <a:endParaRPr lang="en-US" sz="1050" dirty="0">
                        <a:effectLst/>
                        <a:latin typeface="Arial" pitchFamily="34" charset="0"/>
                        <a:ea typeface="SimSun"/>
                        <a:cs typeface="Arial" pitchFamily="34" charset="0"/>
                      </a:endParaRPr>
                    </a:p>
                  </a:txBody>
                  <a:tcPr marL="0" marR="0" marT="0" marB="0"/>
                </a:tc>
              </a:tr>
              <a:tr h="33999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Arial" pitchFamily="34" charset="0"/>
                          <a:cs typeface="Arial" pitchFamily="34" charset="0"/>
                        </a:rPr>
                        <a:t>Cardiometabochip Collaborative Study of BP and HTN</a:t>
                      </a:r>
                      <a:endParaRPr lang="en-US" sz="1050">
                        <a:effectLst/>
                        <a:latin typeface="Arial" pitchFamily="34" charset="0"/>
                        <a:ea typeface="SimSun"/>
                        <a:cs typeface="Arial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Arial" pitchFamily="34" charset="0"/>
                          <a:cs typeface="Arial" pitchFamily="34" charset="0"/>
                        </a:rPr>
                        <a:t>Discovery</a:t>
                      </a:r>
                      <a:endParaRPr lang="en-US" sz="1050">
                        <a:effectLst/>
                        <a:latin typeface="Arial" pitchFamily="34" charset="0"/>
                        <a:ea typeface="SimSun"/>
                        <a:cs typeface="Arial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G </a:t>
                      </a:r>
                      <a:r>
                        <a:rPr lang="en-US" sz="105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222 TBD</a:t>
                      </a:r>
                      <a:endParaRPr lang="en-US" sz="1050" dirty="0">
                        <a:effectLst/>
                        <a:latin typeface="Arial" pitchFamily="34" charset="0"/>
                        <a:ea typeface="SimSun"/>
                        <a:cs typeface="Arial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Analysis in progress</a:t>
                      </a:r>
                      <a:endParaRPr lang="en-US" sz="1050" dirty="0">
                        <a:effectLst/>
                        <a:latin typeface="Arial" pitchFamily="34" charset="0"/>
                        <a:ea typeface="SimSun"/>
                        <a:cs typeface="Arial" pitchFamily="34" charset="0"/>
                      </a:endParaRPr>
                    </a:p>
                  </a:txBody>
                  <a:tcPr marL="0" marR="0" marT="0" marB="0"/>
                </a:tc>
              </a:tr>
              <a:tr h="28911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Arial" pitchFamily="34" charset="0"/>
                          <a:cs typeface="Arial" pitchFamily="34" charset="0"/>
                        </a:rPr>
                        <a:t>Exome Chip and BP</a:t>
                      </a:r>
                      <a:endParaRPr lang="en-US" sz="1050">
                        <a:effectLst/>
                        <a:latin typeface="Arial" pitchFamily="34" charset="0"/>
                        <a:ea typeface="SimSun"/>
                        <a:cs typeface="Arial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Arial" pitchFamily="34" charset="0"/>
                          <a:cs typeface="Arial" pitchFamily="34" charset="0"/>
                        </a:rPr>
                        <a:t>Discovery</a:t>
                      </a:r>
                      <a:endParaRPr lang="en-US" sz="1050">
                        <a:effectLst/>
                        <a:latin typeface="Arial" pitchFamily="34" charset="0"/>
                        <a:ea typeface="SimSun"/>
                        <a:cs typeface="Arial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G </a:t>
                      </a:r>
                      <a:r>
                        <a:rPr lang="en-US" sz="105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253 Palmas</a:t>
                      </a:r>
                      <a:r>
                        <a:rPr lang="en-US" sz="105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, </a:t>
                      </a:r>
                      <a:r>
                        <a:rPr lang="en-US" sz="1050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Guo</a:t>
                      </a:r>
                      <a:r>
                        <a:rPr lang="en-US" sz="105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, Yao, Chen, </a:t>
                      </a:r>
                      <a:r>
                        <a:rPr lang="en-US" sz="1050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Raffel</a:t>
                      </a:r>
                      <a:r>
                        <a:rPr lang="en-US" sz="105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, Rotter</a:t>
                      </a:r>
                      <a:endParaRPr lang="en-US" sz="1050" dirty="0">
                        <a:effectLst/>
                        <a:latin typeface="Arial" pitchFamily="34" charset="0"/>
                        <a:ea typeface="SimSun"/>
                        <a:cs typeface="Arial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Analysis in progress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(</a:t>
                      </a:r>
                      <a:r>
                        <a:rPr lang="en-US" sz="1050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Chunyu</a:t>
                      </a:r>
                      <a:r>
                        <a:rPr lang="en-US" sz="105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Liu)</a:t>
                      </a:r>
                      <a:endParaRPr lang="en-US" sz="1050" dirty="0">
                        <a:effectLst/>
                        <a:latin typeface="Arial" pitchFamily="34" charset="0"/>
                        <a:ea typeface="SimSun"/>
                        <a:cs typeface="Arial" pitchFamily="34" charset="0"/>
                      </a:endParaRPr>
                    </a:p>
                  </a:txBody>
                  <a:tcPr marL="0" marR="0" marT="0" marB="0"/>
                </a:tc>
              </a:tr>
              <a:tr h="28911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Arial" pitchFamily="34" charset="0"/>
                          <a:cs typeface="Arial" pitchFamily="34" charset="0"/>
                        </a:rPr>
                        <a:t>Genomics of Hypertension in Hispanics (GHBP)</a:t>
                      </a:r>
                      <a:endParaRPr lang="en-US" sz="1050">
                        <a:effectLst/>
                        <a:latin typeface="Arial" pitchFamily="34" charset="0"/>
                        <a:ea typeface="SimSun"/>
                        <a:cs typeface="Arial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Arial" pitchFamily="34" charset="0"/>
                          <a:cs typeface="Arial" pitchFamily="34" charset="0"/>
                        </a:rPr>
                        <a:t>MESA-led</a:t>
                      </a:r>
                      <a:endParaRPr lang="en-US" sz="1050">
                        <a:effectLst/>
                        <a:latin typeface="Arial" pitchFamily="34" charset="0"/>
                        <a:ea typeface="SimSun"/>
                        <a:cs typeface="Arial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G 131</a:t>
                      </a:r>
                      <a:endParaRPr lang="en-US" sz="1050" dirty="0">
                        <a:effectLst/>
                        <a:latin typeface="Arial" pitchFamily="34" charset="0"/>
                        <a:ea typeface="SimSun"/>
                        <a:cs typeface="Arial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Analysis in progress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(X </a:t>
                      </a:r>
                      <a:r>
                        <a:rPr lang="en-US" sz="1050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Guo</a:t>
                      </a:r>
                      <a:r>
                        <a:rPr lang="en-US" sz="105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)</a:t>
                      </a:r>
                      <a:endParaRPr lang="en-US" sz="1050" dirty="0">
                        <a:effectLst/>
                        <a:latin typeface="Arial" pitchFamily="34" charset="0"/>
                        <a:ea typeface="SimSun"/>
                        <a:cs typeface="Arial" pitchFamily="34" charset="0"/>
                      </a:endParaRPr>
                    </a:p>
                  </a:txBody>
                  <a:tcPr marL="0" marR="0" marT="0" marB="0"/>
                </a:tc>
              </a:tr>
              <a:tr h="38323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Arial" pitchFamily="34" charset="0"/>
                          <a:cs typeface="Arial" pitchFamily="34" charset="0"/>
                        </a:rPr>
                        <a:t>Blood Pressure and global DNA methylation in MESA</a:t>
                      </a:r>
                      <a:endParaRPr lang="en-US" sz="1050">
                        <a:effectLst/>
                        <a:latin typeface="Arial" pitchFamily="34" charset="0"/>
                        <a:ea typeface="SimSun"/>
                        <a:cs typeface="Arial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en-US" sz="1050">
                        <a:effectLst/>
                        <a:latin typeface="Arial" pitchFamily="34" charset="0"/>
                        <a:ea typeface="SimSun"/>
                        <a:cs typeface="Arial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Arial" pitchFamily="34" charset="0"/>
                          <a:cs typeface="Arial" pitchFamily="34" charset="0"/>
                        </a:rPr>
                        <a:t>G 267</a:t>
                      </a:r>
                      <a:endParaRPr lang="en-US" sz="1050">
                        <a:effectLst/>
                        <a:latin typeface="Arial" pitchFamily="34" charset="0"/>
                        <a:ea typeface="SimSun"/>
                        <a:cs typeface="Arial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Analysis in progress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(X </a:t>
                      </a:r>
                      <a:r>
                        <a:rPr lang="en-US" sz="1050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Guo</a:t>
                      </a:r>
                      <a:r>
                        <a:rPr lang="en-US" sz="105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)</a:t>
                      </a:r>
                      <a:endParaRPr lang="en-US" sz="1050" dirty="0">
                        <a:effectLst/>
                        <a:latin typeface="Arial" pitchFamily="34" charset="0"/>
                        <a:ea typeface="SimSun"/>
                        <a:cs typeface="Arial" pitchFamily="34" charset="0"/>
                      </a:endParaRPr>
                    </a:p>
                  </a:txBody>
                  <a:tcPr marL="0" marR="0" marT="0" marB="0"/>
                </a:tc>
              </a:tr>
              <a:tr h="34502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Gene expression analyses of blood pressure measures in GHS and MESA</a:t>
                      </a:r>
                      <a:endParaRPr lang="en-US" sz="1050" dirty="0">
                        <a:effectLst/>
                        <a:latin typeface="Arial" pitchFamily="34" charset="0"/>
                        <a:ea typeface="SimSun"/>
                        <a:cs typeface="Arial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en-US" sz="1050">
                        <a:effectLst/>
                        <a:latin typeface="Arial" pitchFamily="34" charset="0"/>
                        <a:ea typeface="SimSun"/>
                        <a:cs typeface="Arial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G 266</a:t>
                      </a:r>
                      <a:endParaRPr lang="en-US" sz="1050" dirty="0">
                        <a:effectLst/>
                        <a:latin typeface="Arial" pitchFamily="34" charset="0"/>
                        <a:ea typeface="SimSun"/>
                        <a:cs typeface="Arial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Analysis in progress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(X </a:t>
                      </a:r>
                      <a:r>
                        <a:rPr lang="en-US" sz="1050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Guo</a:t>
                      </a:r>
                      <a:r>
                        <a:rPr lang="en-US" sz="105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)</a:t>
                      </a:r>
                      <a:endParaRPr lang="en-US" sz="1050" dirty="0">
                        <a:effectLst/>
                        <a:latin typeface="Arial" pitchFamily="34" charset="0"/>
                        <a:ea typeface="SimSun"/>
                        <a:cs typeface="Arial" pitchFamily="34" charset="0"/>
                      </a:endParaRPr>
                    </a:p>
                  </a:txBody>
                  <a:tcPr marL="0" marR="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25130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>
          <a:xfrm>
            <a:off x="328613" y="6190"/>
            <a:ext cx="8229600" cy="1143000"/>
          </a:xfrm>
        </p:spPr>
        <p:txBody>
          <a:bodyPr/>
          <a:lstStyle/>
          <a:p>
            <a:pPr algn="l"/>
            <a:r>
              <a:rPr lang="en-US" altLang="en-US" dirty="0" smtClean="0">
                <a:ea typeface="ＭＳ Ｐゴシック" pitchFamily="34" charset="-128"/>
              </a:rPr>
              <a:t>MESA Genetics Agenda 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48941263"/>
              </p:ext>
            </p:extLst>
          </p:nvPr>
        </p:nvGraphicFramePr>
        <p:xfrm>
          <a:off x="523875" y="1417638"/>
          <a:ext cx="8216900" cy="2706567"/>
        </p:xfrm>
        <a:graphic>
          <a:graphicData uri="http://schemas.openxmlformats.org/drawingml/2006/table">
            <a:tbl>
              <a:tblPr/>
              <a:tblGrid>
                <a:gridCol w="1655763"/>
                <a:gridCol w="4613275"/>
                <a:gridCol w="1947862"/>
              </a:tblGrid>
              <a:tr h="34607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Arial" charset="0"/>
                        </a:rPr>
                        <a:t>6:30-6:35</a:t>
                      </a:r>
                    </a:p>
                  </a:txBody>
                  <a:tcPr marL="9524" marR="9524" marT="9521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Arial" charset="0"/>
                        </a:rPr>
                        <a:t>Introduction</a:t>
                      </a:r>
                    </a:p>
                  </a:txBody>
                  <a:tcPr marL="9524" marR="9524" marT="9521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Arial" charset="0"/>
                        </a:rPr>
                        <a:t>Dr. Rotter</a:t>
                      </a:r>
                    </a:p>
                  </a:txBody>
                  <a:tcPr marL="9524" marR="9524" marT="9521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6F2"/>
                    </a:solidFill>
                  </a:tcPr>
                </a:tc>
              </a:tr>
              <a:tr h="34607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Arial" charset="0"/>
                        </a:rPr>
                        <a:t>6:35-6:40</a:t>
                      </a:r>
                    </a:p>
                  </a:txBody>
                  <a:tcPr marL="9524" marR="9524" marT="9521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Arial" charset="0"/>
                        </a:rPr>
                        <a:t>Genetics P&amp;P Update</a:t>
                      </a:r>
                    </a:p>
                  </a:txBody>
                  <a:tcPr marL="9524" marR="9524" marT="9521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Arial" charset="0"/>
                        </a:rPr>
                        <a:t>Dr. Post</a:t>
                      </a:r>
                    </a:p>
                  </a:txBody>
                  <a:tcPr marL="9524" marR="9524" marT="9521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6F2"/>
                    </a:solidFill>
                  </a:tcPr>
                </a:tc>
              </a:tr>
              <a:tr h="297852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Arial" charset="0"/>
                        </a:rPr>
                        <a:t>6:40-7:00</a:t>
                      </a:r>
                    </a:p>
                  </a:txBody>
                  <a:tcPr marL="9524" marR="9524" marT="9521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Arial" charset="0"/>
                        </a:rPr>
                        <a:t>Returning Clinically Actionable Results</a:t>
                      </a:r>
                    </a:p>
                  </a:txBody>
                  <a:tcPr marL="9524" marR="9524" marT="9521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Arial" charset="0"/>
                        </a:rPr>
                        <a:t>Dr. Rich</a:t>
                      </a:r>
                    </a:p>
                  </a:txBody>
                  <a:tcPr marL="9524" marR="9524" marT="9521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6F2"/>
                    </a:solidFill>
                  </a:tcPr>
                </a:tc>
              </a:tr>
              <a:tr h="39687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Arial" charset="0"/>
                        </a:rPr>
                        <a:t>7:00-7:20</a:t>
                      </a:r>
                    </a:p>
                  </a:txBody>
                  <a:tcPr marL="9524" marR="9524" marT="9521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Cardiovascular Risk Variants in the Cellular Adhesion Pathway:  The MESA Adhesion Study</a:t>
                      </a:r>
                    </a:p>
                  </a:txBody>
                  <a:tcPr marL="9524" marR="9524" marT="9521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Dr. </a:t>
                      </a:r>
                      <a:r>
                        <a:rPr kumimoji="0" lang="en-US" alt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Bielinski</a:t>
                      </a:r>
                      <a:endParaRPr kumimoji="0" lang="en-US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 pitchFamily="34" charset="-128"/>
                      </a:endParaRPr>
                    </a:p>
                  </a:txBody>
                  <a:tcPr marL="9524" marR="9524" marT="9521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6F2"/>
                    </a:solidFill>
                  </a:tcPr>
                </a:tc>
              </a:tr>
              <a:tr h="39687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Arial" charset="0"/>
                        </a:rPr>
                        <a:t>7:20-7:35</a:t>
                      </a:r>
                    </a:p>
                  </a:txBody>
                  <a:tcPr marL="9524" marR="9524" marT="9521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MESA 6 Proposal: Insulin Clearance</a:t>
                      </a:r>
                    </a:p>
                  </a:txBody>
                  <a:tcPr marL="9524" marR="9524" marT="9521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Dr. </a:t>
                      </a:r>
                      <a:r>
                        <a:rPr kumimoji="0" lang="en-US" alt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Goodarzi</a:t>
                      </a:r>
                      <a:r>
                        <a:rPr kumimoji="0" lang="en-US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/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Dr. Rotter</a:t>
                      </a:r>
                    </a:p>
                  </a:txBody>
                  <a:tcPr marL="9524" marR="9524" marT="9521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6F2"/>
                    </a:solidFill>
                  </a:tcPr>
                </a:tc>
              </a:tr>
              <a:tr h="309807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Arial" charset="0"/>
                        </a:rPr>
                        <a:t>7:35-7:50</a:t>
                      </a:r>
                    </a:p>
                  </a:txBody>
                  <a:tcPr marL="9524" marR="9524" marT="9521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Arial" charset="0"/>
                        </a:rPr>
                        <a:t>MESA 6 Proposal: </a:t>
                      </a:r>
                      <a:r>
                        <a:rPr kumimoji="0" lang="en-US" alt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Arial" charset="0"/>
                        </a:rPr>
                        <a:t>Microbiome</a:t>
                      </a:r>
                      <a:endParaRPr kumimoji="0" lang="en-US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ＭＳ Ｐゴシック" pitchFamily="34" charset="-128"/>
                        <a:cs typeface="Arial" charset="0"/>
                      </a:endParaRPr>
                    </a:p>
                  </a:txBody>
                  <a:tcPr marL="9524" marR="9524" marT="9521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Arial" charset="0"/>
                        </a:rPr>
                        <a:t>Dr. Rich</a:t>
                      </a:r>
                    </a:p>
                  </a:txBody>
                  <a:tcPr marL="9524" marR="9524" marT="9521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6F2"/>
                    </a:solidFill>
                  </a:tcPr>
                </a:tc>
              </a:tr>
              <a:tr h="290436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Arial" charset="0"/>
                        </a:rPr>
                        <a:t>7:50-8:00</a:t>
                      </a:r>
                    </a:p>
                  </a:txBody>
                  <a:tcPr marL="9524" marR="9524" marT="9521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Arial" charset="0"/>
                        </a:rPr>
                        <a:t>Closing Comments/Adjourn</a:t>
                      </a:r>
                    </a:p>
                  </a:txBody>
                  <a:tcPr marL="9524" marR="9524" marT="9521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Arial" charset="0"/>
                        </a:rPr>
                        <a:t>Dr. Rotter</a:t>
                      </a:r>
                    </a:p>
                  </a:txBody>
                  <a:tcPr marL="9524" marR="9524" marT="9521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6F2"/>
                    </a:solidFill>
                  </a:tcPr>
                </a:tc>
              </a:tr>
            </a:tbl>
          </a:graphicData>
        </a:graphic>
      </p:graphicFrame>
      <p:sp>
        <p:nvSpPr>
          <p:cNvPr id="4149" name="TextBox 7"/>
          <p:cNvSpPr txBox="1">
            <a:spLocks noChangeArrowheads="1"/>
          </p:cNvSpPr>
          <p:nvPr/>
        </p:nvSpPr>
        <p:spPr bwMode="auto">
          <a:xfrm>
            <a:off x="5729288" y="274638"/>
            <a:ext cx="3368675" cy="1108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en-US" altLang="en-US" sz="1200" dirty="0" smtClean="0"/>
              <a:t>Feb 5, 2014 6:30-8:00pm</a:t>
            </a:r>
            <a:endParaRPr lang="en-US" altLang="en-US" sz="1200" dirty="0"/>
          </a:p>
          <a:p>
            <a:r>
              <a:rPr lang="en-US" altLang="en-US" sz="1200" dirty="0" smtClean="0"/>
              <a:t>Fairfax Embassy Row Hotel</a:t>
            </a:r>
            <a:endParaRPr lang="en-US" altLang="en-US" sz="1200" b="1" dirty="0"/>
          </a:p>
          <a:p>
            <a:r>
              <a:rPr lang="en-US" altLang="en-US" sz="1200" dirty="0" smtClean="0"/>
              <a:t>2100 Massachusetts Ave NW</a:t>
            </a:r>
            <a:endParaRPr lang="en-US" altLang="en-US" sz="1200" dirty="0"/>
          </a:p>
          <a:p>
            <a:pPr eaLnBrk="1" hangingPunct="1"/>
            <a:r>
              <a:rPr lang="en-US" altLang="en-US" sz="1200" dirty="0" smtClean="0"/>
              <a:t>Ballroom</a:t>
            </a:r>
            <a:endParaRPr lang="en-US" altLang="en-US" sz="1200" dirty="0"/>
          </a:p>
          <a:p>
            <a:pPr eaLnBrk="1" hangingPunct="1"/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21124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>
          <a:xfrm>
            <a:off x="457200" y="6190"/>
            <a:ext cx="8229600" cy="1143000"/>
          </a:xfrm>
        </p:spPr>
        <p:txBody>
          <a:bodyPr/>
          <a:lstStyle/>
          <a:p>
            <a:r>
              <a:rPr lang="en-US" dirty="0" err="1" smtClean="0">
                <a:ea typeface="ＭＳ Ｐゴシック" pitchFamily="34" charset="-128"/>
              </a:rPr>
              <a:t>SHARe</a:t>
            </a:r>
            <a:r>
              <a:rPr lang="en-US" dirty="0" smtClean="0">
                <a:ea typeface="ＭＳ Ｐゴシック" pitchFamily="34" charset="-128"/>
              </a:rPr>
              <a:t> Data Use Policy Changes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NHLBI recently changed the </a:t>
            </a:r>
            <a:r>
              <a:rPr lang="en-US" dirty="0" err="1"/>
              <a:t>SHARe</a:t>
            </a:r>
            <a:r>
              <a:rPr lang="en-US" dirty="0"/>
              <a:t> data sharing rules to align with the NIH GWAS policy</a:t>
            </a:r>
            <a:r>
              <a:rPr lang="en-US" dirty="0" smtClean="0"/>
              <a:t>.</a:t>
            </a:r>
          </a:p>
          <a:p>
            <a:r>
              <a:rPr lang="en-US" dirty="0" smtClean="0"/>
              <a:t>MESA investigators </a:t>
            </a:r>
            <a:r>
              <a:rPr lang="en-US" dirty="0"/>
              <a:t>may begin conducting phenotype-GWAS genotype analyses as soon as the phenotype data to be used are deposited into </a:t>
            </a:r>
            <a:r>
              <a:rPr lang="en-US" dirty="0" err="1"/>
              <a:t>dbGaP</a:t>
            </a:r>
            <a:r>
              <a:rPr lang="en-US" dirty="0"/>
              <a:t>. Investigators no longer need to wait until the data are publicly available in </a:t>
            </a:r>
            <a:r>
              <a:rPr lang="en-US" dirty="0" err="1"/>
              <a:t>dbGaP</a:t>
            </a:r>
            <a:r>
              <a:rPr lang="en-US" dirty="0"/>
              <a:t>. </a:t>
            </a:r>
            <a:endParaRPr lang="en-US" dirty="0" smtClean="0"/>
          </a:p>
          <a:p>
            <a:r>
              <a:rPr lang="en-US" dirty="0" smtClean="0">
                <a:ea typeface="ＭＳ Ｐゴシック" pitchFamily="34" charset="-128"/>
              </a:rPr>
              <a:t>Phenotype and Genotype datasets are available from the Coordinating Center.</a:t>
            </a:r>
          </a:p>
          <a:p>
            <a:r>
              <a:rPr lang="en-US" dirty="0" smtClean="0"/>
              <a:t>Investigators </a:t>
            </a:r>
            <a:r>
              <a:rPr lang="en-US" dirty="0"/>
              <a:t>using GWAS data are no longer restricted from conducting phenotype-GWAS analyses using phenotype data that cannot be deposited in </a:t>
            </a:r>
            <a:r>
              <a:rPr lang="en-US" dirty="0" err="1"/>
              <a:t>dbGaP</a:t>
            </a:r>
            <a:r>
              <a:rPr lang="en-US" dirty="0"/>
              <a:t> </a:t>
            </a:r>
            <a:endParaRPr lang="en-US" dirty="0" smtClean="0"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84537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190"/>
            <a:ext cx="8229600" cy="1143000"/>
          </a:xfrm>
        </p:spPr>
        <p:txBody>
          <a:bodyPr/>
          <a:lstStyle/>
          <a:p>
            <a:r>
              <a:rPr lang="en-US" dirty="0" smtClean="0"/>
              <a:t>Dataset Availability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69576161"/>
              </p:ext>
            </p:extLst>
          </p:nvPr>
        </p:nvGraphicFramePr>
        <p:xfrm>
          <a:off x="457200" y="1417638"/>
          <a:ext cx="8229600" cy="5273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18514"/>
                <a:gridCol w="1518407"/>
                <a:gridCol w="1627464"/>
                <a:gridCol w="1665215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800" dirty="0"/>
                        <a:t>Genetic dataset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Available </a:t>
                      </a:r>
                      <a:r>
                        <a:rPr lang="en-US" sz="1600" dirty="0" smtClean="0"/>
                        <a:t>w/MESA ID </a:t>
                      </a:r>
                      <a:r>
                        <a:rPr lang="en-US" sz="1600" dirty="0"/>
                        <a:t>from </a:t>
                      </a:r>
                      <a:r>
                        <a:rPr lang="en-US" sz="1600" dirty="0" smtClean="0"/>
                        <a:t>CC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Available </a:t>
                      </a:r>
                      <a:r>
                        <a:rPr lang="en-US" sz="1600" dirty="0" smtClean="0"/>
                        <a:t>w/</a:t>
                      </a:r>
                      <a:r>
                        <a:rPr lang="en-US" sz="1600" dirty="0" err="1" smtClean="0"/>
                        <a:t>SHARe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en-US" sz="1600" dirty="0" smtClean="0"/>
                        <a:t>ID from CC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Available </a:t>
                      </a:r>
                      <a:r>
                        <a:rPr lang="en-US" sz="1600" dirty="0" smtClean="0"/>
                        <a:t>w/</a:t>
                      </a:r>
                      <a:r>
                        <a:rPr lang="en-US" sz="1600" dirty="0" err="1" smtClean="0"/>
                        <a:t>SHARe</a:t>
                      </a:r>
                      <a:r>
                        <a:rPr lang="en-US" sz="1600" dirty="0" smtClean="0"/>
                        <a:t> ID from </a:t>
                      </a:r>
                      <a:r>
                        <a:rPr lang="en-US" sz="1600" dirty="0" err="1"/>
                        <a:t>dbGaP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 err="1"/>
                        <a:t>Affy</a:t>
                      </a:r>
                      <a:r>
                        <a:rPr lang="en-US" sz="1800" dirty="0"/>
                        <a:t> 6.0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No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Yes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/>
                        <a:t>Yes</a:t>
                      </a: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/>
                        <a:t>Candidate Gene 1&amp;2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No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No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/>
                        <a:t>No</a:t>
                      </a: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 err="1"/>
                        <a:t>CARe</a:t>
                      </a:r>
                      <a:r>
                        <a:rPr lang="en-US" sz="1800" dirty="0"/>
                        <a:t> IBC </a:t>
                      </a:r>
                      <a:r>
                        <a:rPr lang="en-US" sz="1800" dirty="0" err="1"/>
                        <a:t>iSelect</a:t>
                      </a:r>
                      <a:endParaRPr lang="en-US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Yes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Yes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/>
                        <a:t>Yes</a:t>
                      </a: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/>
                        <a:t>96 SNP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Yes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Yes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/>
                        <a:t>No</a:t>
                      </a: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/>
                        <a:t>Metabochip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Yes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No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No</a:t>
                      </a: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/>
                        <a:t>Exome Chip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Yes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Yes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No</a:t>
                      </a: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/>
                        <a:t>Exome Sequence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No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No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Yes</a:t>
                      </a: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/>
                        <a:t>Epigenomics methylation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Yes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/>
                        <a:t>No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No</a:t>
                      </a: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/>
                        <a:t>Epigenomics expression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Yes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No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No</a:t>
                      </a: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/>
                        <a:t>SHARe Principal Components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/>
                        <a:t>Yes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Yes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No</a:t>
                      </a: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/>
                        <a:t>1000 G Imputation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/>
                        <a:t>No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Yes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No</a:t>
                      </a: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/>
                        <a:t>Phenotype Updates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/>
                        <a:t>Yes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Yes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Yes</a:t>
                      </a: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148261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23850"/>
            <a:ext cx="8229600" cy="914400"/>
          </a:xfrm>
        </p:spPr>
        <p:txBody>
          <a:bodyPr>
            <a:normAutofit/>
          </a:bodyPr>
          <a:lstStyle/>
          <a:p>
            <a:pPr eaLnBrk="1" hangingPunct="1"/>
            <a:r>
              <a:rPr lang="en-US" sz="3600" dirty="0" smtClean="0">
                <a:ea typeface="ＭＳ Ｐゴシック" pitchFamily="34" charset="-128"/>
              </a:rPr>
              <a:t>MESA </a:t>
            </a:r>
            <a:r>
              <a:rPr lang="en-US" sz="3600" dirty="0" err="1" smtClean="0">
                <a:ea typeface="ＭＳ Ｐゴシック" pitchFamily="34" charset="-128"/>
              </a:rPr>
              <a:t>SHARe</a:t>
            </a:r>
            <a:r>
              <a:rPr lang="en-US" sz="3600" dirty="0" smtClean="0">
                <a:ea typeface="ＭＳ Ｐゴシック" pitchFamily="34" charset="-128"/>
              </a:rPr>
              <a:t> Phenotype Working Groups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2088" y="1463675"/>
            <a:ext cx="8672512" cy="5394325"/>
          </a:xfrm>
        </p:spPr>
        <p:txBody>
          <a:bodyPr>
            <a:normAutofit/>
          </a:bodyPr>
          <a:lstStyle/>
          <a:p>
            <a:pPr lvl="1" eaLnBrk="1" hangingPunct="1">
              <a:buFont typeface="Arial" charset="0"/>
              <a:buChar char="•"/>
            </a:pPr>
            <a:r>
              <a:rPr lang="en-US" sz="2200" dirty="0" smtClean="0">
                <a:ea typeface="ＭＳ Ｐゴシック" pitchFamily="34" charset="-128"/>
              </a:rPr>
              <a:t>22 MESA SHARe Phenotype Working Groups actively meet.</a:t>
            </a:r>
          </a:p>
          <a:p>
            <a:pPr lvl="1" eaLnBrk="1" hangingPunct="1">
              <a:buFont typeface="Arial" charset="0"/>
              <a:buChar char="•"/>
            </a:pPr>
            <a:r>
              <a:rPr lang="en-US" sz="2200" dirty="0" smtClean="0">
                <a:ea typeface="ＭＳ Ｐゴシック" pitchFamily="34" charset="-128"/>
              </a:rPr>
              <a:t>Since April 2010, 212 publication proposals were submitted from 20 different Phenotype Working Groups and SHARe Committees</a:t>
            </a:r>
          </a:p>
          <a:p>
            <a:pPr lvl="1" eaLnBrk="1" hangingPunct="1">
              <a:buFont typeface="Arial" charset="0"/>
              <a:buChar char="•"/>
            </a:pPr>
            <a:r>
              <a:rPr lang="en-US" sz="2200" dirty="0" smtClean="0">
                <a:ea typeface="ＭＳ Ｐゴシック" pitchFamily="34" charset="-128"/>
              </a:rPr>
              <a:t>50 proposals use standard analysis plan developed by MESA SHARe Analysis Committee, 110 follow analysis outlined by consortia, and 52 use non-standard analysis as defined by the Working Group</a:t>
            </a:r>
          </a:p>
          <a:p>
            <a:pPr lvl="1" eaLnBrk="1" hangingPunct="1">
              <a:buFont typeface="Arial" charset="0"/>
              <a:buChar char="•"/>
            </a:pPr>
            <a:r>
              <a:rPr lang="en-US" sz="2200" dirty="0" smtClean="0">
                <a:ea typeface="ＭＳ Ｐゴシック" pitchFamily="34" charset="-128"/>
              </a:rPr>
              <a:t>42 published papers</a:t>
            </a:r>
          </a:p>
          <a:p>
            <a:pPr lvl="1" eaLnBrk="1" hangingPunct="1">
              <a:buFont typeface="Arial" charset="0"/>
              <a:buChar char="•"/>
            </a:pPr>
            <a:r>
              <a:rPr lang="en-US" sz="2200" dirty="0" smtClean="0">
                <a:ea typeface="ＭＳ Ｐゴシック" pitchFamily="34" charset="-128"/>
              </a:rPr>
              <a:t>Includes collaborations with CHARGE, ICBP, MACAD, PRIMA, GENEVA, </a:t>
            </a:r>
            <a:r>
              <a:rPr lang="en-US" sz="2200" dirty="0" err="1" smtClean="0">
                <a:ea typeface="ＭＳ Ｐゴシック" pitchFamily="34" charset="-128"/>
              </a:rPr>
              <a:t>CARe</a:t>
            </a:r>
            <a:r>
              <a:rPr lang="en-US" sz="2200" dirty="0" smtClean="0">
                <a:ea typeface="ＭＳ Ｐゴシック" pitchFamily="34" charset="-128"/>
              </a:rPr>
              <a:t>, NOMAS, Type 2 DM Consortium, CARDIA, SPIROMETA, </a:t>
            </a:r>
            <a:r>
              <a:rPr lang="en-US" sz="2200" dirty="0" err="1" smtClean="0">
                <a:ea typeface="ＭＳ Ｐゴシック" pitchFamily="34" charset="-128"/>
              </a:rPr>
              <a:t>HealthABC</a:t>
            </a:r>
            <a:r>
              <a:rPr lang="en-US" sz="2200" dirty="0" smtClean="0">
                <a:ea typeface="ＭＳ Ｐゴシック" pitchFamily="34" charset="-128"/>
              </a:rPr>
              <a:t>, SUNLIGHT, </a:t>
            </a:r>
            <a:r>
              <a:rPr lang="en-US" sz="2200" dirty="0" err="1" smtClean="0">
                <a:ea typeface="ＭＳ Ｐゴシック" pitchFamily="34" charset="-128"/>
              </a:rPr>
              <a:t>CKDGen</a:t>
            </a:r>
            <a:r>
              <a:rPr lang="en-US" sz="2200" dirty="0" smtClean="0">
                <a:ea typeface="ＭＳ Ｐゴシック" pitchFamily="34" charset="-128"/>
              </a:rPr>
              <a:t>, FIND, WHI, Family Heart Study, </a:t>
            </a:r>
            <a:r>
              <a:rPr lang="en-US" sz="2200" dirty="0" err="1" smtClean="0">
                <a:ea typeface="ＭＳ Ｐゴシック" pitchFamily="34" charset="-128"/>
              </a:rPr>
              <a:t>Genestar</a:t>
            </a:r>
            <a:r>
              <a:rPr lang="en-US" sz="2200" dirty="0" smtClean="0">
                <a:ea typeface="ＭＳ Ｐゴシック" pitchFamily="34" charset="-128"/>
              </a:rPr>
              <a:t>, Diabetic Heart Study, Framingham, CHS, ARIC, AGES, Rotterdam, Jackson Heart, Family Heart Study</a:t>
            </a:r>
          </a:p>
          <a:p>
            <a:pPr lvl="1" eaLnBrk="1" hangingPunct="1">
              <a:buFont typeface="Arial" charset="0"/>
              <a:buChar char="•"/>
            </a:pPr>
            <a:endParaRPr lang="en-US" sz="2200" dirty="0">
              <a:ea typeface="ＭＳ Ｐゴシック" pitchFamily="34" charset="-128"/>
            </a:endParaRPr>
          </a:p>
          <a:p>
            <a:pPr marL="57150" indent="0">
              <a:buNone/>
            </a:pPr>
            <a:r>
              <a:rPr lang="en-US" sz="1600" dirty="0" smtClean="0">
                <a:ea typeface="ＭＳ Ｐゴシック" pitchFamily="34" charset="-128"/>
              </a:rPr>
              <a:t>Numbers above do not include ~18 </a:t>
            </a:r>
            <a:r>
              <a:rPr lang="en-US" sz="1600" dirty="0" err="1" smtClean="0">
                <a:ea typeface="ＭＳ Ｐゴシック" pitchFamily="34" charset="-128"/>
              </a:rPr>
              <a:t>CARe</a:t>
            </a:r>
            <a:r>
              <a:rPr lang="en-US" sz="1600" dirty="0" smtClean="0">
                <a:ea typeface="ＭＳ Ｐゴシック" pitchFamily="34" charset="-128"/>
              </a:rPr>
              <a:t> publications </a:t>
            </a:r>
          </a:p>
          <a:p>
            <a:pPr lvl="1" eaLnBrk="1" hangingPunct="1">
              <a:buFont typeface="Arial" charset="0"/>
              <a:buChar char="•"/>
            </a:pPr>
            <a:endParaRPr lang="en-US" sz="2000" dirty="0" smtClean="0">
              <a:ea typeface="ＭＳ Ｐゴシック" pitchFamily="34" charset="-128"/>
            </a:endParaRPr>
          </a:p>
          <a:p>
            <a:pPr marL="457200" lvl="1" indent="0" eaLnBrk="1" hangingPunct="1">
              <a:buNone/>
            </a:pPr>
            <a:endParaRPr lang="en-US" sz="2000" dirty="0" smtClean="0">
              <a:ea typeface="ＭＳ Ｐゴシック" pitchFamily="34" charset="-128"/>
            </a:endParaRPr>
          </a:p>
          <a:p>
            <a:pPr lvl="1" eaLnBrk="1" hangingPunct="1">
              <a:buFont typeface="Arial" charset="0"/>
              <a:buChar char="•"/>
            </a:pPr>
            <a:endParaRPr lang="en-US" sz="2000" dirty="0" smtClean="0"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34376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ea typeface="ＭＳ Ｐゴシック" pitchFamily="34" charset="-128"/>
              </a:rPr>
              <a:t>MESA </a:t>
            </a:r>
            <a:r>
              <a:rPr lang="en-US" sz="3600" dirty="0" err="1" smtClean="0">
                <a:ea typeface="ＭＳ Ｐゴシック" pitchFamily="34" charset="-128"/>
              </a:rPr>
              <a:t>SHARe</a:t>
            </a:r>
            <a:r>
              <a:rPr lang="en-US" sz="3600" dirty="0" smtClean="0">
                <a:ea typeface="ＭＳ Ｐゴシック" pitchFamily="34" charset="-128"/>
              </a:rPr>
              <a:t> Phenotype Working Groups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54578901"/>
              </p:ext>
            </p:extLst>
          </p:nvPr>
        </p:nvGraphicFramePr>
        <p:xfrm>
          <a:off x="2066925" y="1201738"/>
          <a:ext cx="5153025" cy="53246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08414"/>
                <a:gridCol w="2144611"/>
              </a:tblGrid>
              <a:tr h="457193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Working Group</a:t>
                      </a:r>
                    </a:p>
                  </a:txBody>
                  <a:tcPr marT="45719" marB="45719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# Paper Proposals</a:t>
                      </a:r>
                    </a:p>
                  </a:txBody>
                  <a:tcPr marT="45719" marB="45719" horzOverflow="overflow"/>
                </a:tc>
              </a:tr>
              <a:tr h="241195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Nutrition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</a:t>
                      </a:r>
                    </a:p>
                  </a:txBody>
                  <a:tcPr marL="9525" marR="9525" marT="9525" marB="0" anchor="b"/>
                </a:tc>
              </a:tr>
              <a:tr h="241195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Adiposity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</a:t>
                      </a:r>
                    </a:p>
                  </a:txBody>
                  <a:tcPr marL="9525" marR="9525" marT="9525" marB="0" anchor="b"/>
                </a:tc>
              </a:tr>
              <a:tr h="241195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Blood Pressure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</a:t>
                      </a:r>
                    </a:p>
                  </a:txBody>
                  <a:tcPr marL="9525" marR="9525" marT="9525" marB="0" anchor="b"/>
                </a:tc>
              </a:tr>
              <a:tr h="241195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Fatty Acids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</a:t>
                      </a:r>
                    </a:p>
                  </a:txBody>
                  <a:tcPr marL="9525" marR="9525" marT="9525" marB="0" anchor="b"/>
                </a:tc>
              </a:tr>
              <a:tr h="241195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Lung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</a:t>
                      </a:r>
                    </a:p>
                  </a:txBody>
                  <a:tcPr marL="9525" marR="9525" marT="9525" marB="0" anchor="b"/>
                </a:tc>
              </a:tr>
              <a:tr h="241195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Psychosocial Factors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</a:t>
                      </a:r>
                    </a:p>
                  </a:txBody>
                  <a:tcPr marL="9525" marR="9525" marT="9525" marB="0" anchor="b"/>
                </a:tc>
              </a:tr>
              <a:tr h="241195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Biomarkers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</a:t>
                      </a:r>
                    </a:p>
                  </a:txBody>
                  <a:tcPr marL="9525" marR="9525" marT="9525" marB="0" anchor="b"/>
                </a:tc>
              </a:tr>
              <a:tr h="241195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Diabetes/Metabolic Syndrome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</a:t>
                      </a:r>
                    </a:p>
                  </a:txBody>
                  <a:tcPr marL="9525" marR="9525" marT="9525" marB="0" anchor="b"/>
                </a:tc>
              </a:tr>
              <a:tr h="306907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Lipids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</a:t>
                      </a:r>
                    </a:p>
                  </a:txBody>
                  <a:tcPr marL="9525" marR="9525" marT="9525" marB="0" anchor="b"/>
                </a:tc>
              </a:tr>
              <a:tr h="241195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Subclinical/Clinical CVD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</a:t>
                      </a:r>
                    </a:p>
                  </a:txBody>
                  <a:tcPr marL="9525" marR="9525" marT="9525" marB="0" anchor="b"/>
                </a:tc>
              </a:tr>
              <a:tr h="23359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AF/ECG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</a:t>
                      </a:r>
                    </a:p>
                  </a:txBody>
                  <a:tcPr marL="9525" marR="9525" marT="9525" marB="0" anchor="b"/>
                </a:tc>
              </a:tr>
              <a:tr h="241195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Eye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</a:t>
                      </a:r>
                    </a:p>
                  </a:txBody>
                  <a:tcPr marL="9525" marR="9525" marT="9525" marB="0" anchor="b"/>
                </a:tc>
              </a:tr>
              <a:tr h="241195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Inflammation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</a:tr>
              <a:tr h="241195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LV 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Function/Structure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</a:tr>
              <a:tr h="241195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Renal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</a:tr>
              <a:tr h="241195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Mineral Metabolism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</a:tr>
              <a:tr h="241195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Metabochip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</a:tr>
              <a:tr h="241195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Pharmacogenetics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</a:tr>
              <a:tr h="241195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Analysis Committee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96746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MESA Genetics P&amp;P Committee Members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Wendy Post – Chair</a:t>
            </a:r>
          </a:p>
          <a:p>
            <a:r>
              <a:rPr lang="en-US" dirty="0" smtClean="0"/>
              <a:t>Christina </a:t>
            </a:r>
            <a:r>
              <a:rPr lang="en-US" dirty="0" err="1" smtClean="0"/>
              <a:t>Wassel</a:t>
            </a:r>
            <a:endParaRPr lang="en-US" dirty="0" smtClean="0"/>
          </a:p>
          <a:p>
            <a:r>
              <a:rPr lang="en-US" dirty="0" err="1" smtClean="0"/>
              <a:t>Xiuqing</a:t>
            </a:r>
            <a:r>
              <a:rPr lang="en-US" dirty="0" smtClean="0"/>
              <a:t> </a:t>
            </a:r>
            <a:r>
              <a:rPr lang="en-US" dirty="0" err="1" smtClean="0"/>
              <a:t>Guo</a:t>
            </a:r>
            <a:endParaRPr lang="en-US" dirty="0" smtClean="0"/>
          </a:p>
          <a:p>
            <a:r>
              <a:rPr lang="en-US" dirty="0" smtClean="0"/>
              <a:t>Stephen Rich</a:t>
            </a:r>
          </a:p>
          <a:p>
            <a:r>
              <a:rPr lang="en-US" dirty="0" smtClean="0"/>
              <a:t>Spencer Huang</a:t>
            </a:r>
          </a:p>
          <a:p>
            <a:r>
              <a:rPr lang="en-US" dirty="0" smtClean="0"/>
              <a:t>Nancy Jenny</a:t>
            </a:r>
          </a:p>
          <a:p>
            <a:r>
              <a:rPr lang="en-US" dirty="0" smtClean="0"/>
              <a:t>Jim </a:t>
            </a:r>
            <a:r>
              <a:rPr lang="en-US" dirty="0" err="1" smtClean="0"/>
              <a:t>Pankow</a:t>
            </a:r>
            <a:endParaRPr lang="en-US" dirty="0" smtClean="0"/>
          </a:p>
          <a:p>
            <a:r>
              <a:rPr lang="en-US" dirty="0" err="1" smtClean="0"/>
              <a:t>Yongmei</a:t>
            </a:r>
            <a:r>
              <a:rPr lang="en-US" dirty="0" smtClean="0"/>
              <a:t> Liu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ea typeface="ＭＳ Ｐゴシック" pitchFamily="34" charset="-128"/>
              </a:rPr>
              <a:t>MESA </a:t>
            </a:r>
            <a:r>
              <a:rPr lang="en-US" dirty="0" err="1" smtClean="0">
                <a:ea typeface="ＭＳ Ｐゴシック" pitchFamily="34" charset="-128"/>
              </a:rPr>
              <a:t>SHARe</a:t>
            </a:r>
            <a:r>
              <a:rPr lang="en-US" dirty="0" smtClean="0">
                <a:ea typeface="ＭＳ Ｐゴシック" pitchFamily="34" charset="-128"/>
              </a:rPr>
              <a:t> Published Papers: Recent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9069439"/>
              </p:ext>
            </p:extLst>
          </p:nvPr>
        </p:nvGraphicFramePr>
        <p:xfrm>
          <a:off x="564262" y="1188703"/>
          <a:ext cx="8037512" cy="12796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55887"/>
                <a:gridCol w="1581150"/>
                <a:gridCol w="3800475"/>
              </a:tblGrid>
              <a:tr h="639696">
                <a:tc>
                  <a:txBody>
                    <a:bodyPr/>
                    <a:lstStyle/>
                    <a:p>
                      <a:r>
                        <a:rPr lang="en-US" sz="1800" b="0" dirty="0" err="1" smtClean="0">
                          <a:ea typeface="ＭＳ Ｐゴシック" pitchFamily="34" charset="-128"/>
                        </a:rPr>
                        <a:t>Perng</a:t>
                      </a:r>
                      <a:r>
                        <a:rPr lang="en-US" sz="1800" b="0" dirty="0" smtClean="0">
                          <a:ea typeface="ＭＳ Ｐゴシック" pitchFamily="34" charset="-128"/>
                        </a:rPr>
                        <a:t> et al. </a:t>
                      </a:r>
                      <a:endParaRPr lang="en-US" sz="1800" b="0" dirty="0"/>
                    </a:p>
                  </a:txBody>
                  <a:tcPr marL="91439" marR="91439" marT="45595" marB="45595"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chemeClr val="bg1"/>
                          </a:solidFill>
                          <a:ea typeface="ＭＳ Ｐゴシック" pitchFamily="34" charset="-128"/>
                        </a:rPr>
                        <a:t>Epigenetics</a:t>
                      </a:r>
                      <a:endParaRPr 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 marL="91439" marR="91439" marT="45595" marB="45595"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ea typeface="ＭＳ Ｐゴシック" pitchFamily="34" charset="-128"/>
                        </a:rPr>
                        <a:t>In press </a:t>
                      </a:r>
                      <a:r>
                        <a:rPr lang="en-US" sz="1800" i="1" dirty="0" smtClean="0">
                          <a:ea typeface="ＭＳ Ｐゴシック" pitchFamily="34" charset="-128"/>
                        </a:rPr>
                        <a:t>Nutrition, Metabolism and Cardiovascular Diseases </a:t>
                      </a:r>
                      <a:r>
                        <a:rPr lang="en-US" sz="1800" i="0" dirty="0" smtClean="0">
                          <a:ea typeface="ＭＳ Ｐゴシック" pitchFamily="34" charset="-128"/>
                        </a:rPr>
                        <a:t>Dec </a:t>
                      </a:r>
                      <a:r>
                        <a:rPr lang="en-US" sz="1800" dirty="0" smtClean="0">
                          <a:ea typeface="ＭＳ Ｐゴシック" pitchFamily="34" charset="-128"/>
                        </a:rPr>
                        <a:t>2013 </a:t>
                      </a:r>
                      <a:endParaRPr lang="en-US" sz="1800" dirty="0"/>
                    </a:p>
                  </a:txBody>
                  <a:tcPr marL="91439" marR="91439" marT="45595" marB="45595"/>
                </a:tc>
              </a:tr>
              <a:tr h="639829">
                <a:tc gridSpan="3">
                  <a:txBody>
                    <a:bodyPr/>
                    <a:lstStyle/>
                    <a:p>
                      <a:r>
                        <a:rPr lang="en-US" sz="1800" dirty="0" smtClean="0">
                          <a:ea typeface="ＭＳ Ｐゴシック" pitchFamily="34" charset="-128"/>
                        </a:rPr>
                        <a:t>G 147: Dietary intake, plasma </a:t>
                      </a:r>
                      <a:r>
                        <a:rPr lang="en-US" sz="1800" dirty="0" err="1" smtClean="0">
                          <a:ea typeface="ＭＳ Ｐゴシック" pitchFamily="34" charset="-128"/>
                        </a:rPr>
                        <a:t>homocysteine</a:t>
                      </a:r>
                      <a:r>
                        <a:rPr lang="en-US" sz="1800" dirty="0" smtClean="0">
                          <a:ea typeface="ＭＳ Ｐゴシック" pitchFamily="34" charset="-128"/>
                        </a:rPr>
                        <a:t>, and global DNA methylation in Multi-Ethnic Study of Atherosclerosis (MESA)</a:t>
                      </a:r>
                      <a:endParaRPr lang="en-US" sz="1800" b="0" dirty="0"/>
                    </a:p>
                  </a:txBody>
                  <a:tcPr marL="91439" marR="91439" marT="45595" marB="45595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4754352"/>
              </p:ext>
            </p:extLst>
          </p:nvPr>
        </p:nvGraphicFramePr>
        <p:xfrm>
          <a:off x="564262" y="2505317"/>
          <a:ext cx="8037512" cy="12796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55887"/>
                <a:gridCol w="1581150"/>
                <a:gridCol w="3800475"/>
              </a:tblGrid>
              <a:tr h="639696">
                <a:tc>
                  <a:txBody>
                    <a:bodyPr/>
                    <a:lstStyle/>
                    <a:p>
                      <a:r>
                        <a:rPr lang="en-US" sz="1800" b="0" dirty="0" err="1" smtClean="0">
                          <a:ea typeface="ＭＳ Ｐゴシック" pitchFamily="34" charset="-128"/>
                        </a:rPr>
                        <a:t>Burkart</a:t>
                      </a:r>
                      <a:r>
                        <a:rPr lang="en-US" sz="1800" b="0" dirty="0" smtClean="0">
                          <a:ea typeface="ＭＳ Ｐゴシック" pitchFamily="34" charset="-128"/>
                        </a:rPr>
                        <a:t> et al. </a:t>
                      </a:r>
                      <a:endParaRPr lang="en-US" sz="1800" b="0" dirty="0"/>
                    </a:p>
                  </a:txBody>
                  <a:tcPr marL="91439" marR="91439" marT="45595" marB="45595"/>
                </a:tc>
                <a:tc>
                  <a:txBody>
                    <a:bodyPr/>
                    <a:lstStyle/>
                    <a:p>
                      <a:r>
                        <a:rPr lang="en-US" sz="1800" dirty="0" err="1" smtClean="0">
                          <a:solidFill>
                            <a:schemeClr val="bg1"/>
                          </a:solidFill>
                          <a:ea typeface="ＭＳ Ｐゴシック" pitchFamily="34" charset="-128"/>
                        </a:rPr>
                        <a:t>SHARe</a:t>
                      </a:r>
                      <a:endParaRPr 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 marL="91439" marR="91439" marT="45595" marB="45595"/>
                </a:tc>
                <a:tc>
                  <a:txBody>
                    <a:bodyPr/>
                    <a:lstStyle/>
                    <a:p>
                      <a:r>
                        <a:rPr lang="en-US" sz="1800" dirty="0" err="1" smtClean="0">
                          <a:ea typeface="ＭＳ Ｐゴシック" pitchFamily="34" charset="-128"/>
                        </a:rPr>
                        <a:t>Epub</a:t>
                      </a:r>
                      <a:r>
                        <a:rPr lang="en-US" sz="1800" dirty="0" smtClean="0">
                          <a:ea typeface="ＭＳ Ｐゴシック" pitchFamily="34" charset="-128"/>
                        </a:rPr>
                        <a:t> </a:t>
                      </a:r>
                      <a:r>
                        <a:rPr lang="en-US" sz="1800" i="1" baseline="0" dirty="0" smtClean="0">
                          <a:ea typeface="ＭＳ Ｐゴシック" pitchFamily="34" charset="-128"/>
                        </a:rPr>
                        <a:t>European Respiratory Journal </a:t>
                      </a:r>
                      <a:r>
                        <a:rPr lang="en-US" sz="1800" i="0" dirty="0" smtClean="0">
                          <a:ea typeface="ＭＳ Ｐゴシック" pitchFamily="34" charset="-128"/>
                        </a:rPr>
                        <a:t>July </a:t>
                      </a:r>
                      <a:r>
                        <a:rPr lang="en-US" sz="1800" dirty="0" smtClean="0">
                          <a:ea typeface="ＭＳ Ｐゴシック" pitchFamily="34" charset="-128"/>
                        </a:rPr>
                        <a:t>2013 </a:t>
                      </a:r>
                      <a:endParaRPr lang="en-US" sz="1800" dirty="0"/>
                    </a:p>
                  </a:txBody>
                  <a:tcPr marL="91439" marR="91439" marT="45595" marB="45595"/>
                </a:tc>
              </a:tr>
              <a:tr h="639829">
                <a:tc gridSpan="3">
                  <a:txBody>
                    <a:bodyPr/>
                    <a:lstStyle/>
                    <a:p>
                      <a:r>
                        <a:rPr lang="en-US" sz="1800" dirty="0" smtClean="0">
                          <a:ea typeface="ＭＳ Ｐゴシック" pitchFamily="34" charset="-128"/>
                        </a:rPr>
                        <a:t>G </a:t>
                      </a:r>
                      <a:r>
                        <a:rPr lang="en-US" sz="1800" smtClean="0">
                          <a:ea typeface="ＭＳ Ｐゴシック" pitchFamily="34" charset="-128"/>
                        </a:rPr>
                        <a:t>158:</a:t>
                      </a:r>
                      <a:r>
                        <a:rPr lang="en-US" sz="1800" baseline="0" smtClean="0">
                          <a:ea typeface="ＭＳ Ｐゴシック" pitchFamily="34" charset="-128"/>
                        </a:rPr>
                        <a:t>  APOM and high-density lipoprotein are associated with lung function and percent emphysema</a:t>
                      </a:r>
                    </a:p>
                  </a:txBody>
                  <a:tcPr marL="91439" marR="91439" marT="45595" marB="45595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07898913"/>
              </p:ext>
            </p:extLst>
          </p:nvPr>
        </p:nvGraphicFramePr>
        <p:xfrm>
          <a:off x="564262" y="3824002"/>
          <a:ext cx="8037512" cy="127952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55887"/>
                <a:gridCol w="1581150"/>
                <a:gridCol w="3800475"/>
              </a:tblGrid>
              <a:tr h="639696">
                <a:tc>
                  <a:txBody>
                    <a:bodyPr/>
                    <a:lstStyle/>
                    <a:p>
                      <a:r>
                        <a:rPr lang="en-US" sz="1800" b="0" dirty="0" smtClean="0">
                          <a:ea typeface="ＭＳ Ｐゴシック" pitchFamily="34" charset="-128"/>
                        </a:rPr>
                        <a:t>Folsom et al. </a:t>
                      </a:r>
                      <a:endParaRPr lang="en-US" sz="1800" b="0" dirty="0"/>
                    </a:p>
                  </a:txBody>
                  <a:tcPr marL="91439" marR="91439" marT="45595" marB="45595"/>
                </a:tc>
                <a:tc>
                  <a:txBody>
                    <a:bodyPr/>
                    <a:lstStyle/>
                    <a:p>
                      <a:r>
                        <a:rPr lang="en-US" sz="1800" dirty="0" err="1" smtClean="0">
                          <a:solidFill>
                            <a:schemeClr val="bg1"/>
                          </a:solidFill>
                          <a:ea typeface="ＭＳ Ｐゴシック" pitchFamily="34" charset="-128"/>
                        </a:rPr>
                        <a:t>SHARe</a:t>
                      </a:r>
                      <a:endParaRPr 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 marL="91439" marR="91439" marT="45595" marB="45595"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ea typeface="ＭＳ Ｐゴシック" pitchFamily="34" charset="-128"/>
                        </a:rPr>
                        <a:t>Published </a:t>
                      </a:r>
                      <a:r>
                        <a:rPr lang="en-US" sz="1800" i="1" dirty="0" smtClean="0">
                          <a:ea typeface="ＭＳ Ｐゴシック" pitchFamily="34" charset="-128"/>
                        </a:rPr>
                        <a:t>Atherosclerosis </a:t>
                      </a:r>
                      <a:r>
                        <a:rPr lang="en-US" sz="1800" i="0" dirty="0" smtClean="0">
                          <a:ea typeface="ＭＳ Ｐゴシック" pitchFamily="34" charset="-128"/>
                        </a:rPr>
                        <a:t>Oct </a:t>
                      </a:r>
                      <a:r>
                        <a:rPr lang="en-US" sz="1800" dirty="0" smtClean="0">
                          <a:ea typeface="ＭＳ Ｐゴシック" pitchFamily="34" charset="-128"/>
                        </a:rPr>
                        <a:t>2013 </a:t>
                      </a:r>
                      <a:endParaRPr lang="en-US" sz="1800" dirty="0"/>
                    </a:p>
                  </a:txBody>
                  <a:tcPr marL="91439" marR="91439" marT="45595" marB="45595"/>
                </a:tc>
              </a:tr>
              <a:tr h="639829">
                <a:tc gridSpan="3">
                  <a:txBody>
                    <a:bodyPr/>
                    <a:lstStyle/>
                    <a:p>
                      <a:r>
                        <a:rPr lang="en-US" sz="1800" dirty="0" smtClean="0">
                          <a:ea typeface="ＭＳ Ｐゴシック" pitchFamily="34" charset="-128"/>
                        </a:rPr>
                        <a:t>G 160:  No association of 9p21 with arterial elasticity and retinal microvascular findings</a:t>
                      </a:r>
                      <a:endParaRPr lang="en-US" sz="1800" baseline="0" dirty="0" smtClean="0">
                        <a:ea typeface="ＭＳ Ｐゴシック" pitchFamily="34" charset="-128"/>
                      </a:endParaRPr>
                    </a:p>
                  </a:txBody>
                  <a:tcPr marL="91439" marR="91439" marT="45595" marB="45595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605777"/>
              </p:ext>
            </p:extLst>
          </p:nvPr>
        </p:nvGraphicFramePr>
        <p:xfrm>
          <a:off x="564262" y="5156322"/>
          <a:ext cx="8037512" cy="155384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55887"/>
                <a:gridCol w="1581150"/>
                <a:gridCol w="3800475"/>
              </a:tblGrid>
              <a:tr h="639696">
                <a:tc>
                  <a:txBody>
                    <a:bodyPr/>
                    <a:lstStyle/>
                    <a:p>
                      <a:r>
                        <a:rPr lang="en-US" sz="1800" b="0" dirty="0" err="1" smtClean="0">
                          <a:ea typeface="ＭＳ Ｐゴシック" pitchFamily="34" charset="-128"/>
                        </a:rPr>
                        <a:t>Sabater-Lleal</a:t>
                      </a:r>
                      <a:r>
                        <a:rPr lang="en-US" sz="1800" b="0" dirty="0" smtClean="0">
                          <a:ea typeface="ＭＳ Ｐゴシック" pitchFamily="34" charset="-128"/>
                        </a:rPr>
                        <a:t> et al. (</a:t>
                      </a:r>
                      <a:r>
                        <a:rPr lang="en-US" sz="1800" b="0" dirty="0" err="1" smtClean="0">
                          <a:ea typeface="ＭＳ Ｐゴシック" pitchFamily="34" charset="-128"/>
                        </a:rPr>
                        <a:t>Guo</a:t>
                      </a:r>
                      <a:r>
                        <a:rPr lang="en-US" sz="1800" b="0" dirty="0" smtClean="0">
                          <a:ea typeface="ＭＳ Ｐゴシック" pitchFamily="34" charset="-128"/>
                        </a:rPr>
                        <a:t>)</a:t>
                      </a:r>
                      <a:endParaRPr lang="en-US" sz="1800" b="0" dirty="0"/>
                    </a:p>
                  </a:txBody>
                  <a:tcPr marL="91439" marR="91439" marT="45595" marB="45595"/>
                </a:tc>
                <a:tc>
                  <a:txBody>
                    <a:bodyPr/>
                    <a:lstStyle/>
                    <a:p>
                      <a:r>
                        <a:rPr lang="en-US" sz="1800" dirty="0" err="1" smtClean="0">
                          <a:solidFill>
                            <a:schemeClr val="bg1"/>
                          </a:solidFill>
                          <a:ea typeface="ＭＳ Ｐゴシック" pitchFamily="34" charset="-128"/>
                        </a:rPr>
                        <a:t>SHARe</a:t>
                      </a:r>
                      <a:endParaRPr 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 marL="91439" marR="91439" marT="45595" marB="45595"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ea typeface="ＭＳ Ｐゴシック" pitchFamily="34" charset="-128"/>
                        </a:rPr>
                        <a:t>Published </a:t>
                      </a:r>
                      <a:r>
                        <a:rPr lang="en-US" sz="1800" i="1" dirty="0" smtClean="0">
                          <a:ea typeface="ＭＳ Ｐゴシック" pitchFamily="34" charset="-128"/>
                        </a:rPr>
                        <a:t>Circulation </a:t>
                      </a:r>
                      <a:r>
                        <a:rPr lang="en-US" sz="1800" i="0" dirty="0" smtClean="0">
                          <a:ea typeface="ＭＳ Ｐゴシック" pitchFamily="34" charset="-128"/>
                        </a:rPr>
                        <a:t>Sept </a:t>
                      </a:r>
                      <a:r>
                        <a:rPr lang="en-US" sz="1800" dirty="0" smtClean="0">
                          <a:ea typeface="ＭＳ Ｐゴシック" pitchFamily="34" charset="-128"/>
                        </a:rPr>
                        <a:t>2013 </a:t>
                      </a:r>
                      <a:endParaRPr lang="en-US" sz="1800" dirty="0"/>
                    </a:p>
                  </a:txBody>
                  <a:tcPr marL="91439" marR="91439" marT="45595" marB="45595"/>
                </a:tc>
              </a:tr>
              <a:tr h="639829">
                <a:tc gridSpan="3">
                  <a:txBody>
                    <a:bodyPr/>
                    <a:lstStyle/>
                    <a:p>
                      <a:r>
                        <a:rPr lang="en-US" sz="1800" dirty="0" smtClean="0">
                          <a:ea typeface="ＭＳ Ｐゴシック" pitchFamily="34" charset="-128"/>
                        </a:rPr>
                        <a:t>G 175:</a:t>
                      </a:r>
                      <a:r>
                        <a:rPr lang="en-US" sz="1800" baseline="0" dirty="0" smtClean="0">
                          <a:ea typeface="ＭＳ Ｐゴシック" pitchFamily="34" charset="-128"/>
                        </a:rPr>
                        <a:t>  A multi-ethnic analysis of genome-wide association studies in over 100,000 subjects identifies 23 fibrinogen-associated loci but no strong evidence of a casual association between circulating fibrinogen and cardiovascular disease</a:t>
                      </a:r>
                    </a:p>
                  </a:txBody>
                  <a:tcPr marL="91439" marR="91439" marT="45595" marB="45595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89935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mtClean="0">
                <a:ea typeface="ＭＳ Ｐゴシック" pitchFamily="34" charset="-128"/>
              </a:rPr>
              <a:t>MESA SHARe Published Papers: Recent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5211606"/>
              </p:ext>
            </p:extLst>
          </p:nvPr>
        </p:nvGraphicFramePr>
        <p:xfrm>
          <a:off x="564262" y="1188703"/>
          <a:ext cx="8037512" cy="12796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55887"/>
                <a:gridCol w="1581150"/>
                <a:gridCol w="3800475"/>
              </a:tblGrid>
              <a:tr h="639696">
                <a:tc>
                  <a:txBody>
                    <a:bodyPr/>
                    <a:lstStyle/>
                    <a:p>
                      <a:r>
                        <a:rPr lang="en-US" sz="1800" b="0" dirty="0" err="1" smtClean="0">
                          <a:ea typeface="ＭＳ Ｐゴシック" pitchFamily="34" charset="-128"/>
                        </a:rPr>
                        <a:t>Manichaikul</a:t>
                      </a:r>
                      <a:r>
                        <a:rPr lang="en-US" sz="1800" b="0" dirty="0" smtClean="0">
                          <a:ea typeface="ＭＳ Ｐゴシック" pitchFamily="34" charset="-128"/>
                        </a:rPr>
                        <a:t> et al. </a:t>
                      </a:r>
                      <a:endParaRPr lang="en-US" sz="1800" b="0" dirty="0"/>
                    </a:p>
                  </a:txBody>
                  <a:tcPr marL="91439" marR="91439" marT="45595" marB="45595"/>
                </a:tc>
                <a:tc>
                  <a:txBody>
                    <a:bodyPr/>
                    <a:lstStyle/>
                    <a:p>
                      <a:r>
                        <a:rPr lang="en-US" sz="1800" dirty="0" err="1" smtClean="0">
                          <a:solidFill>
                            <a:schemeClr val="bg1"/>
                          </a:solidFill>
                          <a:ea typeface="ＭＳ Ｐゴシック" pitchFamily="34" charset="-128"/>
                        </a:rPr>
                        <a:t>SHARe</a:t>
                      </a:r>
                      <a:endParaRPr 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 marL="91439" marR="91439" marT="45595" marB="45595"/>
                </a:tc>
                <a:tc>
                  <a:txBody>
                    <a:bodyPr/>
                    <a:lstStyle/>
                    <a:p>
                      <a:r>
                        <a:rPr lang="en-US" sz="1800" dirty="0" err="1" smtClean="0">
                          <a:ea typeface="ＭＳ Ｐゴシック" pitchFamily="34" charset="-128"/>
                        </a:rPr>
                        <a:t>Epub</a:t>
                      </a:r>
                      <a:r>
                        <a:rPr lang="en-US" sz="1800" dirty="0" smtClean="0">
                          <a:ea typeface="ＭＳ Ｐゴシック" pitchFamily="34" charset="-128"/>
                        </a:rPr>
                        <a:t> </a:t>
                      </a:r>
                      <a:r>
                        <a:rPr lang="en-US" sz="1800" i="1" dirty="0" smtClean="0">
                          <a:ea typeface="ＭＳ Ｐゴシック" pitchFamily="34" charset="-128"/>
                        </a:rPr>
                        <a:t>Am J </a:t>
                      </a:r>
                      <a:r>
                        <a:rPr lang="en-US" sz="1800" i="1" dirty="0" err="1" smtClean="0">
                          <a:ea typeface="ＭＳ Ｐゴシック" pitchFamily="34" charset="-128"/>
                        </a:rPr>
                        <a:t>Respir</a:t>
                      </a:r>
                      <a:r>
                        <a:rPr lang="en-US" sz="1800" i="1" dirty="0" smtClean="0">
                          <a:ea typeface="ＭＳ Ｐゴシック" pitchFamily="34" charset="-128"/>
                        </a:rPr>
                        <a:t> </a:t>
                      </a:r>
                      <a:r>
                        <a:rPr lang="en-US" sz="1800" i="1" dirty="0" err="1" smtClean="0">
                          <a:ea typeface="ＭＳ Ｐゴシック" pitchFamily="34" charset="-128"/>
                        </a:rPr>
                        <a:t>Crit</a:t>
                      </a:r>
                      <a:r>
                        <a:rPr lang="en-US" sz="1800" i="1" dirty="0" smtClean="0">
                          <a:ea typeface="ＭＳ Ｐゴシック" pitchFamily="34" charset="-128"/>
                        </a:rPr>
                        <a:t> Care Med</a:t>
                      </a:r>
                      <a:r>
                        <a:rPr lang="en-US" sz="1800" dirty="0" smtClean="0">
                          <a:ea typeface="ＭＳ Ｐゴシック" pitchFamily="34" charset="-128"/>
                        </a:rPr>
                        <a:t> Jan</a:t>
                      </a:r>
                      <a:r>
                        <a:rPr lang="en-US" sz="1800" i="0" dirty="0" smtClean="0">
                          <a:ea typeface="ＭＳ Ｐゴシック" pitchFamily="34" charset="-128"/>
                        </a:rPr>
                        <a:t> </a:t>
                      </a:r>
                      <a:r>
                        <a:rPr lang="en-US" sz="1800" dirty="0" smtClean="0">
                          <a:ea typeface="ＭＳ Ｐゴシック" pitchFamily="34" charset="-128"/>
                        </a:rPr>
                        <a:t>2014 </a:t>
                      </a:r>
                      <a:endParaRPr lang="en-US" sz="1800" dirty="0"/>
                    </a:p>
                  </a:txBody>
                  <a:tcPr marL="91439" marR="91439" marT="45595" marB="45595"/>
                </a:tc>
              </a:tr>
              <a:tr h="639829">
                <a:tc gridSpan="3">
                  <a:txBody>
                    <a:bodyPr/>
                    <a:lstStyle/>
                    <a:p>
                      <a:r>
                        <a:rPr lang="en-US" sz="1800" dirty="0" smtClean="0">
                          <a:ea typeface="ＭＳ Ｐゴシック" pitchFamily="34" charset="-128"/>
                        </a:rPr>
                        <a:t>G 177:</a:t>
                      </a:r>
                      <a:r>
                        <a:rPr lang="en-US" sz="1800" baseline="0" dirty="0" smtClean="0">
                          <a:ea typeface="ＭＳ Ｐゴシック" pitchFamily="34" charset="-128"/>
                        </a:rPr>
                        <a:t>  Genome-wide Study of Percent Emphysema on CT in the General Population: The MESA Lung/</a:t>
                      </a:r>
                      <a:r>
                        <a:rPr lang="en-US" sz="1800" baseline="0" dirty="0" err="1" smtClean="0">
                          <a:ea typeface="ＭＳ Ｐゴシック" pitchFamily="34" charset="-128"/>
                        </a:rPr>
                        <a:t>SHARe</a:t>
                      </a:r>
                      <a:r>
                        <a:rPr lang="en-US" sz="1800" baseline="0" dirty="0" smtClean="0">
                          <a:ea typeface="ＭＳ Ｐゴシック" pitchFamily="34" charset="-128"/>
                        </a:rPr>
                        <a:t> Study</a:t>
                      </a:r>
                      <a:endParaRPr lang="en-US" sz="1800" b="0" dirty="0"/>
                    </a:p>
                  </a:txBody>
                  <a:tcPr marL="91439" marR="91439" marT="45595" marB="45595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3467868"/>
              </p:ext>
            </p:extLst>
          </p:nvPr>
        </p:nvGraphicFramePr>
        <p:xfrm>
          <a:off x="564262" y="2505317"/>
          <a:ext cx="8037512" cy="103928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55887"/>
                <a:gridCol w="1581150"/>
                <a:gridCol w="3800475"/>
              </a:tblGrid>
              <a:tr h="576655">
                <a:tc>
                  <a:txBody>
                    <a:bodyPr/>
                    <a:lstStyle/>
                    <a:p>
                      <a:r>
                        <a:rPr lang="en-US" sz="1800" b="0" dirty="0" smtClean="0">
                          <a:ea typeface="ＭＳ Ｐゴシック" pitchFamily="34" charset="-128"/>
                        </a:rPr>
                        <a:t>Leary et al. </a:t>
                      </a:r>
                      <a:endParaRPr lang="en-US" sz="1800" b="0" dirty="0"/>
                    </a:p>
                  </a:txBody>
                  <a:tcPr marL="91439" marR="91439" marT="45595" marB="45595"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chemeClr val="bg1"/>
                          </a:solidFill>
                          <a:ea typeface="ＭＳ Ｐゴシック" pitchFamily="34" charset="-128"/>
                        </a:rPr>
                        <a:t>Candidate Gene</a:t>
                      </a:r>
                      <a:endParaRPr 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 marL="91439" marR="91439" marT="45595" marB="45595"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ea typeface="ＭＳ Ｐゴシック" pitchFamily="34" charset="-128"/>
                        </a:rPr>
                        <a:t>In Press </a:t>
                      </a:r>
                      <a:r>
                        <a:rPr lang="en-US" sz="1800" i="1" dirty="0" smtClean="0">
                          <a:ea typeface="ＭＳ Ｐゴシック" pitchFamily="34" charset="-128"/>
                        </a:rPr>
                        <a:t>Pulmonary Circulation </a:t>
                      </a:r>
                      <a:r>
                        <a:rPr lang="en-US" sz="1800" i="0" dirty="0" smtClean="0">
                          <a:ea typeface="ＭＳ Ｐゴシック" pitchFamily="34" charset="-128"/>
                        </a:rPr>
                        <a:t>Dec </a:t>
                      </a:r>
                      <a:r>
                        <a:rPr lang="en-US" sz="1800" dirty="0" smtClean="0">
                          <a:ea typeface="ＭＳ Ｐゴシック" pitchFamily="34" charset="-128"/>
                        </a:rPr>
                        <a:t>2013 </a:t>
                      </a:r>
                      <a:endParaRPr lang="en-US" sz="1800" dirty="0"/>
                    </a:p>
                  </a:txBody>
                  <a:tcPr marL="91439" marR="91439" marT="45595" marB="45595"/>
                </a:tc>
              </a:tr>
              <a:tr h="399459">
                <a:tc gridSpan="3">
                  <a:txBody>
                    <a:bodyPr/>
                    <a:lstStyle/>
                    <a:p>
                      <a:r>
                        <a:rPr lang="en-US" sz="1800" dirty="0" smtClean="0">
                          <a:ea typeface="ＭＳ Ｐゴシック" pitchFamily="34" charset="-128"/>
                        </a:rPr>
                        <a:t>G 193:</a:t>
                      </a:r>
                      <a:r>
                        <a:rPr lang="en-US" sz="1800" baseline="0" dirty="0" smtClean="0">
                          <a:ea typeface="ＭＳ Ｐゴシック" pitchFamily="34" charset="-128"/>
                        </a:rPr>
                        <a:t>  Pentraxin-3 and the Right Ventricle: The MESA-Right Ventricle Study</a:t>
                      </a:r>
                    </a:p>
                  </a:txBody>
                  <a:tcPr marL="91439" marR="91439" marT="45595" marB="45595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15152813"/>
              </p:ext>
            </p:extLst>
          </p:nvPr>
        </p:nvGraphicFramePr>
        <p:xfrm>
          <a:off x="564262" y="3576786"/>
          <a:ext cx="8037512" cy="82349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55887"/>
                <a:gridCol w="1581150"/>
                <a:gridCol w="3800475"/>
              </a:tblGrid>
              <a:tr h="411706">
                <a:tc>
                  <a:txBody>
                    <a:bodyPr/>
                    <a:lstStyle/>
                    <a:p>
                      <a:r>
                        <a:rPr lang="en-US" sz="1800" b="0" dirty="0" smtClean="0">
                          <a:ea typeface="ＭＳ Ｐゴシック" pitchFamily="34" charset="-128"/>
                        </a:rPr>
                        <a:t>Liu et al. </a:t>
                      </a:r>
                      <a:endParaRPr lang="en-US" sz="1800" b="0" dirty="0"/>
                    </a:p>
                  </a:txBody>
                  <a:tcPr marL="91439" marR="91439" marT="45595" marB="45595"/>
                </a:tc>
                <a:tc>
                  <a:txBody>
                    <a:bodyPr/>
                    <a:lstStyle/>
                    <a:p>
                      <a:r>
                        <a:rPr lang="en-US" sz="1800" dirty="0" err="1" smtClean="0">
                          <a:solidFill>
                            <a:schemeClr val="bg1"/>
                          </a:solidFill>
                          <a:ea typeface="ＭＳ Ｐゴシック" pitchFamily="34" charset="-128"/>
                        </a:rPr>
                        <a:t>SHARe</a:t>
                      </a:r>
                      <a:endParaRPr 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 marL="91439" marR="91439" marT="45595" marB="45595"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ea typeface="ＭＳ Ｐゴシック" pitchFamily="34" charset="-128"/>
                        </a:rPr>
                        <a:t>Published </a:t>
                      </a:r>
                      <a:r>
                        <a:rPr lang="en-US" sz="1800" i="1" dirty="0" smtClean="0">
                          <a:ea typeface="ＭＳ Ｐゴシック" pitchFamily="34" charset="-128"/>
                        </a:rPr>
                        <a:t>Hum </a:t>
                      </a:r>
                      <a:r>
                        <a:rPr lang="en-US" sz="1800" i="1" dirty="0" err="1" smtClean="0">
                          <a:ea typeface="ＭＳ Ｐゴシック" pitchFamily="34" charset="-128"/>
                        </a:rPr>
                        <a:t>Mol</a:t>
                      </a:r>
                      <a:r>
                        <a:rPr lang="en-US" sz="1800" i="1" dirty="0" smtClean="0">
                          <a:ea typeface="ＭＳ Ｐゴシック" pitchFamily="34" charset="-128"/>
                        </a:rPr>
                        <a:t> Genet </a:t>
                      </a:r>
                      <a:r>
                        <a:rPr lang="en-US" sz="1800" i="0" dirty="0" smtClean="0">
                          <a:ea typeface="ＭＳ Ｐゴシック" pitchFamily="34" charset="-128"/>
                        </a:rPr>
                        <a:t>Dec </a:t>
                      </a:r>
                      <a:r>
                        <a:rPr lang="en-US" sz="1800" dirty="0" smtClean="0">
                          <a:ea typeface="ＭＳ Ｐゴシック" pitchFamily="34" charset="-128"/>
                        </a:rPr>
                        <a:t>2013 </a:t>
                      </a:r>
                      <a:endParaRPr lang="en-US" sz="1800" dirty="0"/>
                    </a:p>
                  </a:txBody>
                  <a:tcPr marL="91439" marR="91439" marT="45595" marB="45595"/>
                </a:tc>
              </a:tr>
              <a:tr h="411792">
                <a:tc gridSpan="3">
                  <a:txBody>
                    <a:bodyPr/>
                    <a:lstStyle/>
                    <a:p>
                      <a:r>
                        <a:rPr lang="en-US" sz="1800" dirty="0" smtClean="0">
                          <a:ea typeface="ＭＳ Ｐゴシック" pitchFamily="34" charset="-128"/>
                        </a:rPr>
                        <a:t>G 201:</a:t>
                      </a:r>
                      <a:r>
                        <a:rPr lang="en-US" sz="1800" baseline="0" dirty="0" smtClean="0">
                          <a:ea typeface="ＭＳ Ｐゴシック" pitchFamily="34" charset="-128"/>
                        </a:rPr>
                        <a:t>  </a:t>
                      </a:r>
                      <a:r>
                        <a:rPr lang="en-US" sz="1800" baseline="0" dirty="0" err="1" smtClean="0">
                          <a:ea typeface="ＭＳ Ｐゴシック" pitchFamily="34" charset="-128"/>
                        </a:rPr>
                        <a:t>Methylomics</a:t>
                      </a:r>
                      <a:r>
                        <a:rPr lang="en-US" sz="1800" baseline="0" dirty="0" smtClean="0">
                          <a:ea typeface="ＭＳ Ｐゴシック" pitchFamily="34" charset="-128"/>
                        </a:rPr>
                        <a:t> of Gene Expression in Human Monocytes</a:t>
                      </a:r>
                    </a:p>
                  </a:txBody>
                  <a:tcPr marL="91439" marR="91439" marT="45595" marB="45595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69428814"/>
              </p:ext>
            </p:extLst>
          </p:nvPr>
        </p:nvGraphicFramePr>
        <p:xfrm>
          <a:off x="564262" y="4430934"/>
          <a:ext cx="8037512" cy="127952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55887"/>
                <a:gridCol w="1581150"/>
                <a:gridCol w="3800475"/>
              </a:tblGrid>
              <a:tr h="639696">
                <a:tc>
                  <a:txBody>
                    <a:bodyPr/>
                    <a:lstStyle/>
                    <a:p>
                      <a:r>
                        <a:rPr lang="en-US" sz="1800" b="0" dirty="0" err="1" smtClean="0">
                          <a:ea typeface="ＭＳ Ｐゴシック" pitchFamily="34" charset="-128"/>
                        </a:rPr>
                        <a:t>Tragante</a:t>
                      </a:r>
                      <a:r>
                        <a:rPr lang="en-US" sz="1800" b="0" dirty="0" smtClean="0">
                          <a:ea typeface="ＭＳ Ｐゴシック" pitchFamily="34" charset="-128"/>
                        </a:rPr>
                        <a:t> et al. (</a:t>
                      </a:r>
                      <a:r>
                        <a:rPr lang="en-US" sz="1800" b="1" dirty="0" smtClean="0">
                          <a:ea typeface="ＭＳ Ｐゴシック" pitchFamily="34" charset="-128"/>
                        </a:rPr>
                        <a:t>Palmas</a:t>
                      </a:r>
                      <a:r>
                        <a:rPr lang="en-US" sz="1800" b="0" dirty="0" smtClean="0">
                          <a:ea typeface="ＭＳ Ｐゴシック" pitchFamily="34" charset="-128"/>
                        </a:rPr>
                        <a:t>)</a:t>
                      </a:r>
                      <a:endParaRPr lang="en-US" sz="1800" b="0" dirty="0"/>
                    </a:p>
                  </a:txBody>
                  <a:tcPr marL="91439" marR="91439" marT="45595" marB="45595"/>
                </a:tc>
                <a:tc>
                  <a:txBody>
                    <a:bodyPr/>
                    <a:lstStyle/>
                    <a:p>
                      <a:r>
                        <a:rPr lang="en-US" sz="1800" dirty="0" err="1" smtClean="0">
                          <a:solidFill>
                            <a:schemeClr val="bg1"/>
                          </a:solidFill>
                          <a:ea typeface="ＭＳ Ｐゴシック" pitchFamily="34" charset="-128"/>
                        </a:rPr>
                        <a:t>SHARe</a:t>
                      </a:r>
                      <a:endParaRPr 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 marL="91439" marR="91439" marT="45595" marB="45595"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ea typeface="ＭＳ Ｐゴシック" pitchFamily="34" charset="-128"/>
                        </a:rPr>
                        <a:t>Accepted </a:t>
                      </a:r>
                      <a:r>
                        <a:rPr lang="en-US" sz="1800" i="1" dirty="0" smtClean="0">
                          <a:ea typeface="ＭＳ Ｐゴシック" pitchFamily="34" charset="-128"/>
                        </a:rPr>
                        <a:t>AJHG</a:t>
                      </a:r>
                      <a:r>
                        <a:rPr lang="en-US" sz="1800" i="1" baseline="0" dirty="0" smtClean="0">
                          <a:ea typeface="ＭＳ Ｐゴシック" pitchFamily="34" charset="-128"/>
                        </a:rPr>
                        <a:t> </a:t>
                      </a:r>
                      <a:r>
                        <a:rPr lang="en-US" sz="1800" i="0" dirty="0" smtClean="0">
                          <a:ea typeface="ＭＳ Ｐゴシック" pitchFamily="34" charset="-128"/>
                        </a:rPr>
                        <a:t>Jan </a:t>
                      </a:r>
                      <a:r>
                        <a:rPr lang="en-US" sz="1800" dirty="0" smtClean="0">
                          <a:ea typeface="ＭＳ Ｐゴシック" pitchFamily="34" charset="-128"/>
                        </a:rPr>
                        <a:t>2014 </a:t>
                      </a:r>
                      <a:endParaRPr lang="en-US" sz="1800" dirty="0"/>
                    </a:p>
                  </a:txBody>
                  <a:tcPr marL="91439" marR="91439" marT="45595" marB="45595"/>
                </a:tc>
              </a:tr>
              <a:tr h="639829">
                <a:tc gridSpan="3">
                  <a:txBody>
                    <a:bodyPr/>
                    <a:lstStyle/>
                    <a:p>
                      <a:r>
                        <a:rPr lang="en-US" sz="1800" dirty="0" smtClean="0">
                          <a:ea typeface="ＭＳ Ｐゴシック" pitchFamily="34" charset="-128"/>
                        </a:rPr>
                        <a:t>G 293:</a:t>
                      </a:r>
                      <a:r>
                        <a:rPr lang="en-US" sz="1800" baseline="0" dirty="0" smtClean="0">
                          <a:ea typeface="ＭＳ Ｐゴシック" pitchFamily="34" charset="-128"/>
                        </a:rPr>
                        <a:t>  Gene-centric meta-analysis in 87,736 individuals of European ancestry identifies multiple blood pressure related loci. </a:t>
                      </a:r>
                    </a:p>
                  </a:txBody>
                  <a:tcPr marL="91439" marR="91439" marT="45595" marB="45595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86036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2557</TotalTime>
  <Words>1087</Words>
  <Application>Microsoft Office PowerPoint</Application>
  <PresentationFormat>On-screen Show (4:3)</PresentationFormat>
  <Paragraphs>270</Paragraphs>
  <Slides>10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MESA Steering Committee Genetics Committee Update</vt:lpstr>
      <vt:lpstr>MESA Genetics Agenda </vt:lpstr>
      <vt:lpstr>SHARe Data Use Policy Changes</vt:lpstr>
      <vt:lpstr>Dataset Availability</vt:lpstr>
      <vt:lpstr>MESA SHARe Phenotype Working Groups</vt:lpstr>
      <vt:lpstr>MESA SHARe Phenotype Working Groups</vt:lpstr>
      <vt:lpstr>MESA Genetics P&amp;P Committee Members</vt:lpstr>
      <vt:lpstr>MESA SHARe Published Papers: Recent</vt:lpstr>
      <vt:lpstr>MESA SHARe Published Papers: Recent</vt:lpstr>
      <vt:lpstr>BP Working Group Progress</vt:lpstr>
    </vt:vector>
  </TitlesOfParts>
  <Company>UW Sch of Med Dept of Genome Sciences Nickerson lab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ADAM S. GORDON</dc:creator>
  <cp:lastModifiedBy>Kayleen Williams</cp:lastModifiedBy>
  <cp:revision>195</cp:revision>
  <cp:lastPrinted>2013-03-31T16:01:08Z</cp:lastPrinted>
  <dcterms:created xsi:type="dcterms:W3CDTF">2012-05-14T03:08:43Z</dcterms:created>
  <dcterms:modified xsi:type="dcterms:W3CDTF">2014-02-06T15:30:58Z</dcterms:modified>
</cp:coreProperties>
</file>