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499" r:id="rId2"/>
    <p:sldId id="583" r:id="rId3"/>
    <p:sldId id="575" r:id="rId4"/>
    <p:sldId id="584" r:id="rId5"/>
    <p:sldId id="607" r:id="rId6"/>
    <p:sldId id="585" r:id="rId7"/>
    <p:sldId id="586" r:id="rId8"/>
    <p:sldId id="587" r:id="rId9"/>
    <p:sldId id="588" r:id="rId10"/>
    <p:sldId id="589" r:id="rId11"/>
    <p:sldId id="590" r:id="rId12"/>
    <p:sldId id="591" r:id="rId13"/>
    <p:sldId id="624" r:id="rId14"/>
    <p:sldId id="608" r:id="rId15"/>
    <p:sldId id="609" r:id="rId16"/>
    <p:sldId id="610" r:id="rId17"/>
    <p:sldId id="611" r:id="rId18"/>
    <p:sldId id="612" r:id="rId19"/>
    <p:sldId id="613" r:id="rId20"/>
    <p:sldId id="614" r:id="rId21"/>
    <p:sldId id="615" r:id="rId22"/>
    <p:sldId id="616" r:id="rId23"/>
    <p:sldId id="617" r:id="rId24"/>
    <p:sldId id="618" r:id="rId25"/>
    <p:sldId id="619" r:id="rId26"/>
    <p:sldId id="620" r:id="rId27"/>
    <p:sldId id="621" r:id="rId28"/>
    <p:sldId id="622" r:id="rId29"/>
    <p:sldId id="62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5543" autoAdjust="0"/>
  </p:normalViewPr>
  <p:slideViewPr>
    <p:cSldViewPr snapToGrid="0" snapToObjects="1">
      <p:cViewPr>
        <p:scale>
          <a:sx n="114" d="100"/>
          <a:sy n="114" d="100"/>
        </p:scale>
        <p:origin x="-30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6FE404-A202-4D48-8179-B62D308DBDA0}" type="datetimeFigureOut">
              <a:rPr lang="en-US" smtClean="0"/>
              <a:pPr/>
              <a:t>9/17/2014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6B36E2-8731-5D4D-B8E2-7975857FBBDF}" type="slidenum">
              <a:rPr lang="en-US" smtClean="0"/>
              <a:pPr/>
              <a:t>‹#›</a:t>
            </a:fld>
            <a:endParaRPr lang="en-US"/>
          </a:p>
        </p:txBody>
      </p:sp>
    </p:spTree>
    <p:extLst>
      <p:ext uri="{BB962C8B-B14F-4D97-AF65-F5344CB8AC3E}">
        <p14:creationId xmlns:p14="http://schemas.microsoft.com/office/powerpoint/2010/main" val="11984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CA591-48E9-1D46-91A2-54BD8D5EBE16}" type="datetimeFigureOut">
              <a:rPr lang="en-US" smtClean="0"/>
              <a:pPr/>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5D254-0B2B-F341-BF3C-D955E5610CA4}" type="slidenum">
              <a:rPr lang="en-US" smtClean="0"/>
              <a:pPr/>
              <a:t>‹#›</a:t>
            </a:fld>
            <a:endParaRPr lang="en-US"/>
          </a:p>
        </p:txBody>
      </p:sp>
    </p:spTree>
    <p:extLst>
      <p:ext uri="{BB962C8B-B14F-4D97-AF65-F5344CB8AC3E}">
        <p14:creationId xmlns:p14="http://schemas.microsoft.com/office/powerpoint/2010/main" val="1471031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2756" indent="-270291" eaLnBrk="0" hangingPunct="0">
              <a:defRPr>
                <a:solidFill>
                  <a:schemeClr val="tx1"/>
                </a:solidFill>
                <a:latin typeface="Arial" charset="0"/>
                <a:ea typeface="ＭＳ Ｐゴシック" pitchFamily="34" charset="-128"/>
              </a:defRPr>
            </a:lvl2pPr>
            <a:lvl3pPr marL="1081164" indent="-216233" eaLnBrk="0" hangingPunct="0">
              <a:defRPr>
                <a:solidFill>
                  <a:schemeClr val="tx1"/>
                </a:solidFill>
                <a:latin typeface="Arial" charset="0"/>
                <a:ea typeface="ＭＳ Ｐゴシック" pitchFamily="34" charset="-128"/>
              </a:defRPr>
            </a:lvl3pPr>
            <a:lvl4pPr marL="1513629" indent="-216233" eaLnBrk="0" hangingPunct="0">
              <a:defRPr>
                <a:solidFill>
                  <a:schemeClr val="tx1"/>
                </a:solidFill>
                <a:latin typeface="Arial" charset="0"/>
                <a:ea typeface="ＭＳ Ｐゴシック" pitchFamily="34" charset="-128"/>
              </a:defRPr>
            </a:lvl4pPr>
            <a:lvl5pPr marL="1946095" indent="-216233" eaLnBrk="0" hangingPunct="0">
              <a:defRPr>
                <a:solidFill>
                  <a:schemeClr val="tx1"/>
                </a:solidFill>
                <a:latin typeface="Arial" charset="0"/>
                <a:ea typeface="ＭＳ Ｐゴシック" pitchFamily="34" charset="-128"/>
              </a:defRPr>
            </a:lvl5pPr>
            <a:lvl6pPr marL="2378560" indent="-216233" defTabSz="432465" eaLnBrk="0" fontAlgn="base" hangingPunct="0">
              <a:spcBef>
                <a:spcPct val="0"/>
              </a:spcBef>
              <a:spcAft>
                <a:spcPct val="0"/>
              </a:spcAft>
              <a:defRPr>
                <a:solidFill>
                  <a:schemeClr val="tx1"/>
                </a:solidFill>
                <a:latin typeface="Arial" charset="0"/>
                <a:ea typeface="ＭＳ Ｐゴシック" pitchFamily="34" charset="-128"/>
              </a:defRPr>
            </a:lvl6pPr>
            <a:lvl7pPr marL="2811026" indent="-216233" defTabSz="432465" eaLnBrk="0" fontAlgn="base" hangingPunct="0">
              <a:spcBef>
                <a:spcPct val="0"/>
              </a:spcBef>
              <a:spcAft>
                <a:spcPct val="0"/>
              </a:spcAft>
              <a:defRPr>
                <a:solidFill>
                  <a:schemeClr val="tx1"/>
                </a:solidFill>
                <a:latin typeface="Arial" charset="0"/>
                <a:ea typeface="ＭＳ Ｐゴシック" pitchFamily="34" charset="-128"/>
              </a:defRPr>
            </a:lvl7pPr>
            <a:lvl8pPr marL="3243491" indent="-216233" defTabSz="432465" eaLnBrk="0" fontAlgn="base" hangingPunct="0">
              <a:spcBef>
                <a:spcPct val="0"/>
              </a:spcBef>
              <a:spcAft>
                <a:spcPct val="0"/>
              </a:spcAft>
              <a:defRPr>
                <a:solidFill>
                  <a:schemeClr val="tx1"/>
                </a:solidFill>
                <a:latin typeface="Arial" charset="0"/>
                <a:ea typeface="ＭＳ Ｐゴシック" pitchFamily="34" charset="-128"/>
              </a:defRPr>
            </a:lvl8pPr>
            <a:lvl9pPr marL="3675957" indent="-216233" defTabSz="43246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009DEC4-8020-4070-A375-BEE440927D1F}" type="slidenum">
              <a:rPr lang="en-US" altLang="en-US">
                <a:latin typeface="Calibri" pitchFamily="34" charset="0"/>
              </a:rPr>
              <a:pPr eaLnBrk="1" hangingPunct="1"/>
              <a:t>2</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5D254-0B2B-F341-BF3C-D955E5610CA4}" type="slidenum">
              <a:rPr lang="en-US" smtClean="0"/>
              <a:pPr/>
              <a:t>4</a:t>
            </a:fld>
            <a:endParaRPr lang="en-US"/>
          </a:p>
        </p:txBody>
      </p:sp>
    </p:spTree>
    <p:extLst>
      <p:ext uri="{BB962C8B-B14F-4D97-AF65-F5344CB8AC3E}">
        <p14:creationId xmlns:p14="http://schemas.microsoft.com/office/powerpoint/2010/main" val="1109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5D254-0B2B-F341-BF3C-D955E5610CA4}" type="slidenum">
              <a:rPr lang="en-US" smtClean="0"/>
              <a:pPr/>
              <a:t>6</a:t>
            </a:fld>
            <a:endParaRPr lang="en-US"/>
          </a:p>
        </p:txBody>
      </p:sp>
    </p:spTree>
    <p:extLst>
      <p:ext uri="{BB962C8B-B14F-4D97-AF65-F5344CB8AC3E}">
        <p14:creationId xmlns:p14="http://schemas.microsoft.com/office/powerpoint/2010/main" val="151614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endParaRPr lang="en-US" dirty="0"/>
          </a:p>
        </p:txBody>
      </p:sp>
      <p:sp>
        <p:nvSpPr>
          <p:cNvPr id="4" name="Slide Number Placeholder 3"/>
          <p:cNvSpPr>
            <a:spLocks noGrp="1"/>
          </p:cNvSpPr>
          <p:nvPr>
            <p:ph type="sldNum" sz="quarter" idx="10"/>
          </p:nvPr>
        </p:nvSpPr>
        <p:spPr/>
        <p:txBody>
          <a:bodyPr/>
          <a:lstStyle/>
          <a:p>
            <a:fld id="{1815D254-0B2B-F341-BF3C-D955E5610CA4}" type="slidenum">
              <a:rPr lang="en-US" smtClean="0"/>
              <a:pPr/>
              <a:t>7</a:t>
            </a:fld>
            <a:endParaRPr lang="en-US"/>
          </a:p>
        </p:txBody>
      </p:sp>
    </p:spTree>
    <p:extLst>
      <p:ext uri="{BB962C8B-B14F-4D97-AF65-F5344CB8AC3E}">
        <p14:creationId xmlns:p14="http://schemas.microsoft.com/office/powerpoint/2010/main" val="54821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fld id="{1815D254-0B2B-F341-BF3C-D955E5610CA4}" type="slidenum">
              <a:rPr lang="en-US" smtClean="0"/>
              <a:pPr/>
              <a:t>8</a:t>
            </a:fld>
            <a:endParaRPr lang="en-US"/>
          </a:p>
        </p:txBody>
      </p:sp>
    </p:spTree>
    <p:extLst>
      <p:ext uri="{BB962C8B-B14F-4D97-AF65-F5344CB8AC3E}">
        <p14:creationId xmlns:p14="http://schemas.microsoft.com/office/powerpoint/2010/main" val="233768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5D254-0B2B-F341-BF3C-D955E5610CA4}" type="slidenum">
              <a:rPr lang="en-US" smtClean="0"/>
              <a:pPr/>
              <a:t>9</a:t>
            </a:fld>
            <a:endParaRPr lang="en-US"/>
          </a:p>
        </p:txBody>
      </p:sp>
    </p:spTree>
    <p:extLst>
      <p:ext uri="{BB962C8B-B14F-4D97-AF65-F5344CB8AC3E}">
        <p14:creationId xmlns:p14="http://schemas.microsoft.com/office/powerpoint/2010/main" val="233768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1E76B81-DDCF-4076-94FF-ADE908591896}" type="slidenum">
              <a:rPr lang="en-US" altLang="en-US"/>
              <a:pPr eaLnBrk="1" hangingPunct="1">
                <a:spcBef>
                  <a:spcPct val="0"/>
                </a:spcBef>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59A246D-9B93-4E44-A188-0DAB58D2CC94}" type="slidenum">
              <a:rPr lang="en-US" altLang="en-US"/>
              <a:pPr eaLnBrk="1" hangingPunct="1">
                <a:spcBef>
                  <a:spcPct val="0"/>
                </a:spcBef>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F559CF1-1827-467F-9B24-B0373E1525B7}" type="slidenum">
              <a:rPr lang="en-US" altLang="en-US"/>
              <a:pPr eaLnBrk="1" hangingPunct="1">
                <a:spcBef>
                  <a:spcPct val="0"/>
                </a:spcBef>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F804B-BA86-0743-9687-3F8678EFC806}"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359005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F804B-BA86-0743-9687-3F8678EFC806}"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105239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F804B-BA86-0743-9687-3F8678EFC806}"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148333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F804B-BA86-0743-9687-3F8678EFC806}"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
        <p:nvSpPr>
          <p:cNvPr id="7" name="Line 4"/>
          <p:cNvSpPr>
            <a:spLocks noChangeShapeType="1"/>
          </p:cNvSpPr>
          <p:nvPr userDrawn="1"/>
        </p:nvSpPr>
        <p:spPr bwMode="auto">
          <a:xfrm>
            <a:off x="0" y="1066800"/>
            <a:ext cx="9144000"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266335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F804B-BA86-0743-9687-3F8678EFC806}"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19708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F804B-BA86-0743-9687-3F8678EFC806}"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214952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F804B-BA86-0743-9687-3F8678EFC806}" type="datetimeFigureOut">
              <a:rPr lang="en-US" smtClean="0"/>
              <a:pPr/>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346209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F804B-BA86-0743-9687-3F8678EFC806}" type="datetimeFigureOut">
              <a:rPr lang="en-US" smtClean="0"/>
              <a:pPr/>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112986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F804B-BA86-0743-9687-3F8678EFC806}" type="datetimeFigureOut">
              <a:rPr lang="en-US" smtClean="0"/>
              <a:pPr/>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425607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F804B-BA86-0743-9687-3F8678EFC806}"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422127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F804B-BA86-0743-9687-3F8678EFC806}"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35317-E949-EA4D-AC2C-41879FDDD9F8}" type="slidenum">
              <a:rPr lang="en-US" smtClean="0"/>
              <a:pPr/>
              <a:t>‹#›</a:t>
            </a:fld>
            <a:endParaRPr lang="en-US"/>
          </a:p>
        </p:txBody>
      </p:sp>
    </p:spTree>
    <p:extLst>
      <p:ext uri="{BB962C8B-B14F-4D97-AF65-F5344CB8AC3E}">
        <p14:creationId xmlns:p14="http://schemas.microsoft.com/office/powerpoint/2010/main" val="164389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F804B-BA86-0743-9687-3F8678EFC806}" type="datetimeFigureOut">
              <a:rPr lang="en-US" smtClean="0"/>
              <a:pPr/>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35317-E949-EA4D-AC2C-41879FDDD9F8}" type="slidenum">
              <a:rPr lang="en-US" smtClean="0"/>
              <a:pPr/>
              <a:t>‹#›</a:t>
            </a:fld>
            <a:endParaRPr lang="en-US"/>
          </a:p>
        </p:txBody>
      </p:sp>
    </p:spTree>
    <p:extLst>
      <p:ext uri="{BB962C8B-B14F-4D97-AF65-F5344CB8AC3E}">
        <p14:creationId xmlns:p14="http://schemas.microsoft.com/office/powerpoint/2010/main" val="90579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a:spLocks noGrp="1"/>
          </p:cNvSpPr>
          <p:nvPr>
            <p:ph type="subTitle" idx="1"/>
          </p:nvPr>
        </p:nvSpPr>
        <p:spPr>
          <a:xfrm>
            <a:off x="5029200" y="5080000"/>
            <a:ext cx="3962400" cy="609600"/>
          </a:xfrm>
        </p:spPr>
        <p:txBody>
          <a:bodyPr>
            <a:normAutofit lnSpcReduction="10000"/>
          </a:bodyPr>
          <a:lstStyle/>
          <a:p>
            <a:pPr algn="l"/>
            <a:r>
              <a:rPr lang="en-US" sz="1600" b="1" dirty="0">
                <a:solidFill>
                  <a:srgbClr val="898989"/>
                </a:solidFill>
                <a:ea typeface="ＭＳ Ｐゴシック" pitchFamily="34" charset="-128"/>
              </a:rPr>
              <a:t>September 16, </a:t>
            </a:r>
            <a:r>
              <a:rPr lang="en-US" sz="1600" b="1" dirty="0" smtClean="0">
                <a:solidFill>
                  <a:srgbClr val="898989"/>
                </a:solidFill>
                <a:ea typeface="ＭＳ Ｐゴシック" pitchFamily="34" charset="-128"/>
              </a:rPr>
              <a:t>2014</a:t>
            </a:r>
          </a:p>
          <a:p>
            <a:pPr algn="l" eaLnBrk="1" hangingPunct="1">
              <a:buFont typeface="Wingdings 3" pitchFamily="18" charset="2"/>
              <a:buNone/>
            </a:pPr>
            <a:r>
              <a:rPr lang="en-US" sz="1600" b="1" dirty="0" smtClean="0">
                <a:solidFill>
                  <a:srgbClr val="898989"/>
                </a:solidFill>
                <a:ea typeface="ＭＳ Ｐゴシック" pitchFamily="34" charset="-128"/>
              </a:rPr>
              <a:t>Jerome I. Rotter, MD</a:t>
            </a:r>
          </a:p>
        </p:txBody>
      </p:sp>
      <p:pic>
        <p:nvPicPr>
          <p:cNvPr id="3075" name="Picture 7" descr="logocolo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62484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MesaFamily_logo.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324600"/>
            <a:ext cx="838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C:\Documents and Settings\wcraigj\Local Settings\Temporary Internet Files\Content.IE5\MKQQJSMW\MPj03901310000[1].jpg"/>
          <p:cNvPicPr>
            <a:picLocks noChangeAspect="1" noChangeArrowheads="1"/>
          </p:cNvPicPr>
          <p:nvPr/>
        </p:nvPicPr>
        <p:blipFill>
          <a:blip r:embed="rId4">
            <a:lum bright="32000" contrast="-20000"/>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itle 3"/>
          <p:cNvSpPr>
            <a:spLocks noGrp="1"/>
          </p:cNvSpPr>
          <p:nvPr>
            <p:ph type="ctrTitle"/>
          </p:nvPr>
        </p:nvSpPr>
        <p:spPr>
          <a:xfrm>
            <a:off x="1611313" y="1427163"/>
            <a:ext cx="7456487" cy="990600"/>
          </a:xfrm>
        </p:spPr>
        <p:txBody>
          <a:bodyPr>
            <a:normAutofit fontScale="90000"/>
          </a:bodyPr>
          <a:lstStyle/>
          <a:p>
            <a:pPr algn="l" eaLnBrk="1" hangingPunct="1"/>
            <a:r>
              <a:rPr lang="en-US" sz="4200" b="1" dirty="0" smtClean="0">
                <a:ea typeface="ＭＳ Ｐゴシック" pitchFamily="34" charset="-128"/>
              </a:rPr>
              <a:t>MESA Steering Committee</a:t>
            </a:r>
            <a:br>
              <a:rPr lang="en-US" sz="4200" b="1" dirty="0" smtClean="0">
                <a:ea typeface="ＭＳ Ｐゴシック" pitchFamily="34" charset="-128"/>
              </a:rPr>
            </a:br>
            <a:r>
              <a:rPr lang="en-US" sz="4200" b="1" dirty="0" smtClean="0">
                <a:ea typeface="ＭＳ Ｐゴシック" pitchFamily="34" charset="-128"/>
              </a:rPr>
              <a:t>Genetics Committee Update</a:t>
            </a:r>
          </a:p>
        </p:txBody>
      </p:sp>
      <p:sp>
        <p:nvSpPr>
          <p:cNvPr id="7" name="Rectangle 6"/>
          <p:cNvSpPr/>
          <p:nvPr/>
        </p:nvSpPr>
        <p:spPr>
          <a:xfrm>
            <a:off x="7315200" y="6324600"/>
            <a:ext cx="1752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Tree>
    <p:extLst>
      <p:ext uri="{BB962C8B-B14F-4D97-AF65-F5344CB8AC3E}">
        <p14:creationId xmlns:p14="http://schemas.microsoft.com/office/powerpoint/2010/main" val="174771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sz="3600" dirty="0" smtClean="0">
                <a:ea typeface="ＭＳ Ｐゴシック" pitchFamily="34" charset="-128"/>
              </a:rPr>
              <a:t>MESA Genetics Pen Drafts </a:t>
            </a:r>
            <a:r>
              <a:rPr lang="en-US" altLang="en-US" sz="2800" dirty="0" smtClean="0">
                <a:ea typeface="ＭＳ Ｐゴシック" pitchFamily="34" charset="-128"/>
              </a:rPr>
              <a:t>(recently approved)</a:t>
            </a:r>
            <a:endParaRPr lang="en-US" altLang="en-US"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7296445"/>
              </p:ext>
            </p:extLst>
          </p:nvPr>
        </p:nvGraphicFramePr>
        <p:xfrm>
          <a:off x="457200" y="1276350"/>
          <a:ext cx="8229600" cy="4865832"/>
        </p:xfrm>
        <a:graphic>
          <a:graphicData uri="http://schemas.openxmlformats.org/drawingml/2006/table">
            <a:tbl>
              <a:tblPr firstRow="1" bandRow="1">
                <a:tableStyleId>{5C22544A-7EE6-4342-B048-85BDC9FD1C3A}</a:tableStyleId>
              </a:tblPr>
              <a:tblGrid>
                <a:gridCol w="5700712"/>
                <a:gridCol w="1474470"/>
                <a:gridCol w="1054418"/>
              </a:tblGrid>
              <a:tr h="581843">
                <a:tc>
                  <a:txBody>
                    <a:bodyPr/>
                    <a:lstStyle/>
                    <a:p>
                      <a:r>
                        <a:rPr lang="en-US" sz="1800" dirty="0" smtClean="0"/>
                        <a:t>Title</a:t>
                      </a:r>
                      <a:endParaRPr lang="en-US" sz="1800" dirty="0"/>
                    </a:p>
                  </a:txBody>
                  <a:tcPr marT="45716" marB="45716"/>
                </a:tc>
                <a:tc>
                  <a:txBody>
                    <a:bodyPr/>
                    <a:lstStyle/>
                    <a:p>
                      <a:r>
                        <a:rPr lang="en-US" sz="1800" dirty="0" smtClean="0"/>
                        <a:t>Lead Author</a:t>
                      </a:r>
                      <a:endParaRPr lang="en-US" sz="1800" dirty="0"/>
                    </a:p>
                  </a:txBody>
                  <a:tcPr marT="45716" marB="45716"/>
                </a:tc>
                <a:tc>
                  <a:txBody>
                    <a:bodyPr/>
                    <a:lstStyle/>
                    <a:p>
                      <a:r>
                        <a:rPr lang="en-US" sz="1800" dirty="0" smtClean="0"/>
                        <a:t>Approval Date</a:t>
                      </a:r>
                      <a:endParaRPr lang="en-US" sz="1800" dirty="0"/>
                    </a:p>
                  </a:txBody>
                  <a:tcPr marT="45716" marB="45716"/>
                </a:tc>
              </a:tr>
              <a:tr h="560962">
                <a:tc>
                  <a:txBody>
                    <a:bodyPr/>
                    <a:lstStyle/>
                    <a:p>
                      <a:pPr algn="l" fontAlgn="b"/>
                      <a:r>
                        <a:rPr lang="en-US" sz="1400" b="0" i="0" u="none" strike="noStrike">
                          <a:solidFill>
                            <a:srgbClr val="000000"/>
                          </a:solidFill>
                          <a:effectLst/>
                          <a:latin typeface="Calibri"/>
                        </a:rPr>
                        <a:t>G 335: Plasma levels of sIL-2Rα: associations with clinical cardiovascular events and genome-wide association scan: CHS, Health ABC and MESA</a:t>
                      </a:r>
                    </a:p>
                  </a:txBody>
                  <a:tcPr marL="0" marR="0" marT="0" marB="0" anchor="b"/>
                </a:tc>
                <a:tc>
                  <a:txBody>
                    <a:bodyPr/>
                    <a:lstStyle/>
                    <a:p>
                      <a:pPr algn="l" fontAlgn="b"/>
                      <a:r>
                        <a:rPr lang="en-US" sz="1400" b="0" i="0" u="none" strike="noStrike" dirty="0" smtClean="0">
                          <a:solidFill>
                            <a:srgbClr val="000000"/>
                          </a:solidFill>
                          <a:effectLst/>
                          <a:latin typeface="Calibri"/>
                        </a:rPr>
                        <a:t>Durda </a:t>
                      </a:r>
                      <a:r>
                        <a:rPr lang="en-US" sz="1400" b="0" i="0" u="none" strike="noStrike" dirty="0">
                          <a:solidFill>
                            <a:srgbClr val="000000"/>
                          </a:solidFill>
                          <a:effectLst/>
                          <a:latin typeface="Calibri"/>
                        </a:rPr>
                        <a:t>   </a:t>
                      </a:r>
                    </a:p>
                  </a:txBody>
                  <a:tcPr marL="0" marR="0" marT="0" marB="0" anchor="b"/>
                </a:tc>
                <a:tc>
                  <a:txBody>
                    <a:bodyPr/>
                    <a:lstStyle/>
                    <a:p>
                      <a:pPr algn="l" fontAlgn="b"/>
                      <a:r>
                        <a:rPr lang="en-US" sz="1400" b="0" i="0" u="none" strike="noStrike">
                          <a:solidFill>
                            <a:srgbClr val="000000"/>
                          </a:solidFill>
                          <a:effectLst/>
                          <a:latin typeface="Calibri"/>
                        </a:rPr>
                        <a:t>Aug-14</a:t>
                      </a:r>
                    </a:p>
                  </a:txBody>
                  <a:tcPr marL="0" marR="0" marT="0" marB="0" anchor="b"/>
                </a:tc>
              </a:tr>
              <a:tr h="760244">
                <a:tc>
                  <a:txBody>
                    <a:bodyPr/>
                    <a:lstStyle/>
                    <a:p>
                      <a:pPr algn="l" fontAlgn="b"/>
                      <a:r>
                        <a:rPr lang="en-US" sz="1400" b="0" i="0" u="none" strike="noStrike">
                          <a:solidFill>
                            <a:srgbClr val="000000"/>
                          </a:solidFill>
                          <a:effectLst/>
                          <a:latin typeface="Calibri"/>
                        </a:rPr>
                        <a:t>G 337: Common and Rare Variant Associations with Circulating Hepatocyte Growth Factor Levels in the Multi-Ethnic Study of Atherosclerosis (MESA) Study </a:t>
                      </a:r>
                    </a:p>
                  </a:txBody>
                  <a:tcPr marL="0" marR="0" marT="0" marB="0" anchor="b"/>
                </a:tc>
                <a:tc>
                  <a:txBody>
                    <a:bodyPr/>
                    <a:lstStyle/>
                    <a:p>
                      <a:pPr algn="l" fontAlgn="b"/>
                      <a:r>
                        <a:rPr lang="en-US" sz="1400" b="0" i="0" u="none" strike="noStrike">
                          <a:solidFill>
                            <a:srgbClr val="000000"/>
                          </a:solidFill>
                          <a:effectLst/>
                          <a:latin typeface="Calibri"/>
                        </a:rPr>
                        <a:t>Larson</a:t>
                      </a:r>
                    </a:p>
                  </a:txBody>
                  <a:tcPr marL="0" marR="0" marT="0" marB="0" anchor="b"/>
                </a:tc>
                <a:tc>
                  <a:txBody>
                    <a:bodyPr/>
                    <a:lstStyle/>
                    <a:p>
                      <a:pPr algn="l" fontAlgn="b"/>
                      <a:r>
                        <a:rPr lang="en-US" sz="1400" b="0" i="0" u="none" strike="noStrike">
                          <a:solidFill>
                            <a:srgbClr val="000000"/>
                          </a:solidFill>
                          <a:effectLst/>
                          <a:latin typeface="Calibri"/>
                        </a:rPr>
                        <a:t>Aug-14</a:t>
                      </a:r>
                    </a:p>
                  </a:txBody>
                  <a:tcPr marL="0" marR="0" marT="0" marB="0" anchor="b"/>
                </a:tc>
              </a:tr>
              <a:tr h="553322">
                <a:tc>
                  <a:txBody>
                    <a:bodyPr/>
                    <a:lstStyle/>
                    <a:p>
                      <a:pPr algn="l" fontAlgn="b"/>
                      <a:r>
                        <a:rPr lang="en-US" sz="1400" b="0" i="0" u="none" strike="noStrike" dirty="0">
                          <a:solidFill>
                            <a:srgbClr val="000000"/>
                          </a:solidFill>
                          <a:effectLst/>
                          <a:latin typeface="Calibri"/>
                        </a:rPr>
                        <a:t>G 210: Common and </a:t>
                      </a:r>
                      <a:r>
                        <a:rPr lang="en-US" sz="1400" b="0" i="0" u="none" strike="noStrike" dirty="0" err="1">
                          <a:solidFill>
                            <a:srgbClr val="000000"/>
                          </a:solidFill>
                          <a:effectLst/>
                          <a:latin typeface="Calibri"/>
                        </a:rPr>
                        <a:t>Exonic</a:t>
                      </a:r>
                      <a:r>
                        <a:rPr lang="en-US" sz="1400" b="0" i="0" u="none" strike="noStrike" dirty="0">
                          <a:solidFill>
                            <a:srgbClr val="000000"/>
                          </a:solidFill>
                          <a:effectLst/>
                          <a:latin typeface="Calibri"/>
                        </a:rPr>
                        <a:t> Variants Associated with Biomarkers of Inflammation</a:t>
                      </a:r>
                    </a:p>
                  </a:txBody>
                  <a:tcPr marL="0" marR="0" marT="0" marB="0" anchor="b"/>
                </a:tc>
                <a:tc>
                  <a:txBody>
                    <a:bodyPr/>
                    <a:lstStyle/>
                    <a:p>
                      <a:pPr algn="l" fontAlgn="b"/>
                      <a:r>
                        <a:rPr lang="en-US" sz="1400" b="0" i="0" u="none" strike="noStrike" dirty="0" smtClean="0">
                          <a:solidFill>
                            <a:srgbClr val="000000"/>
                          </a:solidFill>
                          <a:effectLst/>
                          <a:latin typeface="Calibri"/>
                        </a:rPr>
                        <a:t>Allen</a:t>
                      </a:r>
                      <a:endParaRPr lang="en-US"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dirty="0">
                          <a:solidFill>
                            <a:srgbClr val="000000"/>
                          </a:solidFill>
                          <a:effectLst/>
                          <a:latin typeface="Calibri"/>
                        </a:rPr>
                        <a:t>Aug-14</a:t>
                      </a:r>
                    </a:p>
                  </a:txBody>
                  <a:tcPr marL="0" marR="0" marT="0" marB="0" anchor="b"/>
                </a:tc>
              </a:tr>
              <a:tr h="545430">
                <a:tc>
                  <a:txBody>
                    <a:bodyPr/>
                    <a:lstStyle/>
                    <a:p>
                      <a:pPr algn="l" fontAlgn="b"/>
                      <a:r>
                        <a:rPr lang="en-US" sz="1400" b="0" i="0" u="none" strike="noStrike" dirty="0">
                          <a:solidFill>
                            <a:srgbClr val="000000"/>
                          </a:solidFill>
                          <a:effectLst/>
                          <a:latin typeface="Calibri"/>
                        </a:rPr>
                        <a:t>G 229: Social Stress and DNA Methylation in Genes Related to Stress Reactivity and Inflammation:  The Multi-Ethnic Study of Atherosclerosis</a:t>
                      </a:r>
                    </a:p>
                  </a:txBody>
                  <a:tcPr marL="0" marR="0" marT="0" marB="0" anchor="b"/>
                </a:tc>
                <a:tc>
                  <a:txBody>
                    <a:bodyPr/>
                    <a:lstStyle/>
                    <a:p>
                      <a:pPr algn="l" fontAlgn="b"/>
                      <a:r>
                        <a:rPr lang="en-US" sz="1400" b="0" i="0" u="none" strike="noStrike" dirty="0" smtClean="0">
                          <a:solidFill>
                            <a:srgbClr val="000000"/>
                          </a:solidFill>
                          <a:effectLst/>
                          <a:latin typeface="Calibri"/>
                        </a:rPr>
                        <a:t>Needham</a:t>
                      </a:r>
                      <a:endParaRPr lang="en-US"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a:solidFill>
                            <a:srgbClr val="000000"/>
                          </a:solidFill>
                          <a:effectLst/>
                          <a:latin typeface="Calibri"/>
                        </a:rPr>
                        <a:t>Jul-14</a:t>
                      </a:r>
                    </a:p>
                  </a:txBody>
                  <a:tcPr marL="0" marR="0" marT="0" marB="0" anchor="b"/>
                </a:tc>
              </a:tr>
              <a:tr h="551007">
                <a:tc>
                  <a:txBody>
                    <a:bodyPr/>
                    <a:lstStyle/>
                    <a:p>
                      <a:pPr algn="l" fontAlgn="b"/>
                      <a:r>
                        <a:rPr lang="en-US" sz="1400" b="0" i="0" u="none" strike="noStrike" dirty="0">
                          <a:solidFill>
                            <a:srgbClr val="000000"/>
                          </a:solidFill>
                          <a:effectLst/>
                          <a:latin typeface="Calibri"/>
                        </a:rPr>
                        <a:t>G 316: Meta-Analysis of Dietary Intake and Clock Variants Interactions with Metabolic Syndrome Traits</a:t>
                      </a:r>
                    </a:p>
                  </a:txBody>
                  <a:tcPr marL="0" marR="0" marT="0" marB="0" anchor="b"/>
                </a:tc>
                <a:tc>
                  <a:txBody>
                    <a:bodyPr/>
                    <a:lstStyle/>
                    <a:p>
                      <a:pPr algn="l" fontAlgn="b"/>
                      <a:r>
                        <a:rPr lang="en-US" sz="1400" b="0" i="0" u="none" strike="noStrike" dirty="0">
                          <a:solidFill>
                            <a:srgbClr val="000000"/>
                          </a:solidFill>
                          <a:effectLst/>
                          <a:latin typeface="Calibri"/>
                        </a:rPr>
                        <a:t>Frazier-Wood</a:t>
                      </a:r>
                    </a:p>
                  </a:txBody>
                  <a:tcPr marL="0" marR="0" marT="0" marB="0" anchor="b"/>
                </a:tc>
                <a:tc>
                  <a:txBody>
                    <a:bodyPr/>
                    <a:lstStyle/>
                    <a:p>
                      <a:pPr algn="l" fontAlgn="b"/>
                      <a:r>
                        <a:rPr lang="en-US" sz="1400" b="0" i="0" u="none" strike="noStrike" dirty="0">
                          <a:solidFill>
                            <a:srgbClr val="000000"/>
                          </a:solidFill>
                          <a:effectLst/>
                          <a:latin typeface="Calibri"/>
                        </a:rPr>
                        <a:t>Jul-14</a:t>
                      </a:r>
                    </a:p>
                  </a:txBody>
                  <a:tcPr marL="0" marR="0" marT="0" marB="0" anchor="b"/>
                </a:tc>
              </a:tr>
              <a:tr h="703788">
                <a:tc>
                  <a:txBody>
                    <a:bodyPr/>
                    <a:lstStyle/>
                    <a:p>
                      <a:pPr algn="l" fontAlgn="b"/>
                      <a:r>
                        <a:rPr lang="en-US" sz="1400" b="0" i="0" u="none" strike="noStrike" dirty="0">
                          <a:solidFill>
                            <a:srgbClr val="000000"/>
                          </a:solidFill>
                          <a:effectLst/>
                          <a:latin typeface="Calibri"/>
                        </a:rPr>
                        <a:t>G 324: Association of SELL polymorphisms with levels of circulating serum L-</a:t>
                      </a:r>
                      <a:r>
                        <a:rPr lang="en-US" sz="1400" b="0" i="0" u="none" strike="noStrike" dirty="0" err="1">
                          <a:solidFill>
                            <a:srgbClr val="000000"/>
                          </a:solidFill>
                          <a:effectLst/>
                          <a:latin typeface="Calibri"/>
                        </a:rPr>
                        <a:t>selectin</a:t>
                      </a:r>
                      <a:r>
                        <a:rPr lang="en-US" sz="1400" b="0" i="0" u="none" strike="noStrike" dirty="0">
                          <a:solidFill>
                            <a:srgbClr val="000000"/>
                          </a:solidFill>
                          <a:effectLst/>
                          <a:latin typeface="Calibri"/>
                        </a:rPr>
                        <a:t> and atherosclerosis:  The Multi-Ethnic Study of Atherosclerosis (MESA). </a:t>
                      </a:r>
                    </a:p>
                  </a:txBody>
                  <a:tcPr marL="0" marR="0" marT="0" marB="0" anchor="b"/>
                </a:tc>
                <a:tc>
                  <a:txBody>
                    <a:bodyPr/>
                    <a:lstStyle/>
                    <a:p>
                      <a:pPr algn="l" fontAlgn="b"/>
                      <a:r>
                        <a:rPr lang="en-US" sz="1400" b="0" i="0" u="none" strike="noStrike" dirty="0" err="1" smtClean="0">
                          <a:solidFill>
                            <a:srgbClr val="000000"/>
                          </a:solidFill>
                          <a:effectLst/>
                          <a:latin typeface="Calibri"/>
                        </a:rPr>
                        <a:t>Berardi</a:t>
                      </a:r>
                      <a:endParaRPr lang="en-US"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a:solidFill>
                            <a:srgbClr val="000000"/>
                          </a:solidFill>
                          <a:effectLst/>
                          <a:latin typeface="Calibri"/>
                        </a:rPr>
                        <a:t>Jul-14</a:t>
                      </a:r>
                    </a:p>
                  </a:txBody>
                  <a:tcPr marL="0" marR="0" marT="0" marB="0" anchor="b"/>
                </a:tc>
              </a:tr>
              <a:tr h="551007">
                <a:tc>
                  <a:txBody>
                    <a:bodyPr/>
                    <a:lstStyle/>
                    <a:p>
                      <a:pPr algn="l" fontAlgn="b"/>
                      <a:r>
                        <a:rPr lang="en-US" sz="1400" b="0" i="0" u="none" strike="noStrike">
                          <a:solidFill>
                            <a:srgbClr val="000000"/>
                          </a:solidFill>
                          <a:effectLst/>
                          <a:latin typeface="Calibri"/>
                        </a:rPr>
                        <a:t>G 333: Genome-wide association study of Lung Function and COPD in Hispanics</a:t>
                      </a:r>
                    </a:p>
                  </a:txBody>
                  <a:tcPr marL="0" marR="0" marT="0" marB="0" anchor="b"/>
                </a:tc>
                <a:tc>
                  <a:txBody>
                    <a:bodyPr/>
                    <a:lstStyle/>
                    <a:p>
                      <a:pPr algn="l" fontAlgn="b"/>
                      <a:r>
                        <a:rPr lang="en-US" sz="1400" b="0" i="0" u="none" strike="noStrike" dirty="0" err="1" smtClean="0">
                          <a:solidFill>
                            <a:srgbClr val="000000"/>
                          </a:solidFill>
                          <a:effectLst/>
                          <a:latin typeface="Calibri"/>
                        </a:rPr>
                        <a:t>Manichaikul</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  </a:t>
                      </a:r>
                    </a:p>
                  </a:txBody>
                  <a:tcPr marL="0" marR="0" marT="0" marB="0" anchor="b"/>
                </a:tc>
                <a:tc>
                  <a:txBody>
                    <a:bodyPr/>
                    <a:lstStyle/>
                    <a:p>
                      <a:pPr algn="l" fontAlgn="b"/>
                      <a:r>
                        <a:rPr lang="en-US" sz="1400" b="0" i="0" u="none" strike="noStrike" dirty="0">
                          <a:solidFill>
                            <a:srgbClr val="000000"/>
                          </a:solidFill>
                          <a:effectLst/>
                          <a:latin typeface="Calibri"/>
                        </a:rPr>
                        <a:t>Jul-14</a:t>
                      </a:r>
                    </a:p>
                  </a:txBody>
                  <a:tcPr marL="0" marR="0" marT="0" marB="0" anchor="b"/>
                </a:tc>
              </a:tr>
            </a:tbl>
          </a:graphicData>
        </a:graphic>
      </p:graphicFrame>
    </p:spTree>
    <p:extLst>
      <p:ext uri="{BB962C8B-B14F-4D97-AF65-F5344CB8AC3E}">
        <p14:creationId xmlns:p14="http://schemas.microsoft.com/office/powerpoint/2010/main" val="853034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59645426"/>
              </p:ext>
            </p:extLst>
          </p:nvPr>
        </p:nvGraphicFramePr>
        <p:xfrm>
          <a:off x="457200" y="1284288"/>
          <a:ext cx="8229600" cy="5097462"/>
        </p:xfrm>
        <a:graphic>
          <a:graphicData uri="http://schemas.openxmlformats.org/drawingml/2006/table">
            <a:tbl>
              <a:tblPr/>
              <a:tblGrid>
                <a:gridCol w="5508625"/>
                <a:gridCol w="1349375"/>
                <a:gridCol w="1371600"/>
              </a:tblGrid>
              <a:tr h="6400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rPr>
                        <a:t>Title</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rPr>
                        <a:t>Lead Author</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ＭＳ Ｐゴシック" pitchFamily="34" charset="-128"/>
                        </a:rPr>
                        <a:t>Approval Date</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80758">
                <a:tc>
                  <a:txBody>
                    <a:bodyPr/>
                    <a:lstStyle/>
                    <a:p>
                      <a:pPr algn="l" fontAlgn="b"/>
                      <a:r>
                        <a:rPr lang="en-US" sz="1400" b="0" i="0" u="none" strike="noStrike">
                          <a:solidFill>
                            <a:srgbClr val="000000"/>
                          </a:solidFill>
                          <a:effectLst/>
                          <a:latin typeface="Calibri"/>
                        </a:rPr>
                        <a:t>G 314: Detection of Cardiovascular risk variants using network analysis of multi-scale predictors of outcome in The Multi-Ethnic Study of Atherosclerosis (MESA) Study</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fontAlgn="b"/>
                      <a:r>
                        <a:rPr lang="en-US" sz="1400" b="0" i="0" u="none" strike="noStrike">
                          <a:solidFill>
                            <a:srgbClr val="000000"/>
                          </a:solidFill>
                          <a:effectLst/>
                          <a:latin typeface="Calibri"/>
                        </a:rPr>
                        <a:t>Sicotte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fontAlgn="b"/>
                      <a:r>
                        <a:rPr lang="en-US" sz="1400" b="0" i="0" u="none" strike="noStrike">
                          <a:solidFill>
                            <a:srgbClr val="000000"/>
                          </a:solidFill>
                          <a:effectLst/>
                          <a:latin typeface="Calibri"/>
                        </a:rPr>
                        <a:t>Jun-14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571500">
                <a:tc>
                  <a:txBody>
                    <a:bodyPr/>
                    <a:lstStyle/>
                    <a:p>
                      <a:pPr algn="l" fontAlgn="b"/>
                      <a:r>
                        <a:rPr lang="en-US" sz="1400" b="0" i="0" u="none" strike="noStrike" dirty="0">
                          <a:solidFill>
                            <a:srgbClr val="000000"/>
                          </a:solidFill>
                          <a:effectLst/>
                          <a:latin typeface="Calibri"/>
                        </a:rPr>
                        <a:t>G 320: Incidence of Age-Related Macular Degeneration in a Multi-Ethnic United States Population: The Multi-Ethnic Study of Atherosclerosis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US" sz="1400" b="0" i="0" u="none" strike="noStrike" dirty="0" smtClean="0">
                          <a:solidFill>
                            <a:srgbClr val="000000"/>
                          </a:solidFill>
                          <a:effectLst/>
                          <a:latin typeface="Calibri"/>
                        </a:rPr>
                        <a:t>Klein</a:t>
                      </a:r>
                      <a:endParaRPr lang="en-US" sz="1400" b="0" i="0" u="none" strike="noStrike" dirty="0">
                        <a:solidFill>
                          <a:srgbClr val="000000"/>
                        </a:solidFill>
                        <a:effectLst/>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US" sz="1400" b="0" i="0" u="none" strike="noStrike">
                          <a:solidFill>
                            <a:srgbClr val="000000"/>
                          </a:solidFill>
                          <a:effectLst/>
                          <a:latin typeface="Calibri"/>
                        </a:rPr>
                        <a:t>Jun-14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181100">
                <a:tc>
                  <a:txBody>
                    <a:bodyPr/>
                    <a:lstStyle/>
                    <a:p>
                      <a:pPr algn="l" fontAlgn="b"/>
                      <a:r>
                        <a:rPr lang="en-US" sz="1400" b="0" i="0" u="none" strike="noStrike" dirty="0">
                          <a:solidFill>
                            <a:srgbClr val="000000"/>
                          </a:solidFill>
                          <a:effectLst/>
                          <a:latin typeface="Calibri"/>
                        </a:rPr>
                        <a:t>G 164: Interactions of Consumption of Processed Meat with Beta Cell-Related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 Genetic Loci and Fasting Blood Glucose and Insulin in Individuals of European  Descent participation of the Multi Ethnic Study of Atherosclerosis in a CHARGE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fontAlgn="b"/>
                      <a:r>
                        <a:rPr lang="en-US" sz="1400" b="0" i="0" u="none" strike="noStrike" dirty="0" smtClean="0">
                          <a:solidFill>
                            <a:srgbClr val="000000"/>
                          </a:solidFill>
                          <a:effectLst/>
                          <a:latin typeface="Calibri"/>
                        </a:rPr>
                        <a:t>Fretts</a:t>
                      </a:r>
                      <a:endParaRPr lang="en-US" sz="1400" b="0" i="0" u="none" strike="noStrike" dirty="0">
                        <a:solidFill>
                          <a:srgbClr val="000000"/>
                        </a:solidFill>
                        <a:effectLst/>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fontAlgn="b"/>
                      <a:r>
                        <a:rPr lang="en-US" sz="1400" b="0" i="0" u="none" strike="noStrike">
                          <a:solidFill>
                            <a:srgbClr val="000000"/>
                          </a:solidFill>
                          <a:effectLst/>
                          <a:latin typeface="Calibri"/>
                        </a:rPr>
                        <a:t>May-14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571500">
                <a:tc>
                  <a:txBody>
                    <a:bodyPr/>
                    <a:lstStyle/>
                    <a:p>
                      <a:pPr algn="l" fontAlgn="b"/>
                      <a:r>
                        <a:rPr lang="en-US" sz="1400" b="0" i="0" u="none" strike="noStrike" dirty="0">
                          <a:solidFill>
                            <a:srgbClr val="000000"/>
                          </a:solidFill>
                          <a:effectLst/>
                          <a:latin typeface="Calibri"/>
                        </a:rPr>
                        <a:t>G 285: Participation of MESA in “Replication of the novel hits for </a:t>
                      </a:r>
                      <a:r>
                        <a:rPr lang="en-US" sz="1400" b="0" i="0" u="none" strike="noStrike" dirty="0" err="1">
                          <a:solidFill>
                            <a:srgbClr val="000000"/>
                          </a:solidFill>
                          <a:effectLst/>
                          <a:latin typeface="Calibri"/>
                        </a:rPr>
                        <a:t>GoNL</a:t>
                      </a:r>
                      <a:r>
                        <a:rPr lang="en-US" sz="1400" b="0" i="0" u="none" strike="noStrike" dirty="0">
                          <a:solidFill>
                            <a:srgbClr val="000000"/>
                          </a:solidFill>
                          <a:effectLst/>
                          <a:latin typeface="Calibri"/>
                        </a:rPr>
                        <a:t> lipid traits by CHARGE cohorts after 1kG imputation”</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US" sz="1400" b="0" i="0" u="none" strike="noStrike" dirty="0" err="1">
                          <a:solidFill>
                            <a:srgbClr val="000000"/>
                          </a:solidFill>
                          <a:effectLst/>
                          <a:latin typeface="Calibri"/>
                        </a:rPr>
                        <a:t>Manichaikul</a:t>
                      </a:r>
                      <a:endParaRPr lang="en-US" sz="1400" b="0" i="0" u="none" strike="noStrike" dirty="0">
                        <a:solidFill>
                          <a:srgbClr val="000000"/>
                        </a:solidFill>
                        <a:effectLst/>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US" sz="1400" b="0" i="0" u="none" strike="noStrike" dirty="0">
                          <a:solidFill>
                            <a:srgbClr val="000000"/>
                          </a:solidFill>
                          <a:effectLst/>
                          <a:latin typeface="Calibri"/>
                        </a:rPr>
                        <a:t>May-14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14325">
                <a:tc>
                  <a:txBody>
                    <a:bodyPr/>
                    <a:lstStyle/>
                    <a:p>
                      <a:pPr algn="l" fontAlgn="b"/>
                      <a:r>
                        <a:rPr lang="en-US" sz="1400" b="0" i="0" u="none" strike="noStrike" dirty="0">
                          <a:solidFill>
                            <a:srgbClr val="000000"/>
                          </a:solidFill>
                          <a:effectLst/>
                          <a:latin typeface="Calibri"/>
                        </a:rPr>
                        <a:t>G 129: GWAS for plasma N-3 fatty acids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fontAlgn="b"/>
                      <a:r>
                        <a:rPr lang="en-US" sz="1400" b="0" i="0" u="none" strike="noStrike" dirty="0" smtClean="0">
                          <a:solidFill>
                            <a:srgbClr val="000000"/>
                          </a:solidFill>
                          <a:effectLst/>
                          <a:latin typeface="Calibri"/>
                        </a:rPr>
                        <a:t>Smith</a:t>
                      </a:r>
                      <a:endParaRPr lang="en-US" sz="1400" b="0" i="0" u="none" strike="noStrike" dirty="0">
                        <a:solidFill>
                          <a:srgbClr val="000000"/>
                        </a:solidFill>
                        <a:effectLst/>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fontAlgn="b"/>
                      <a:r>
                        <a:rPr lang="en-US" sz="1400" b="0" i="0" u="none" strike="noStrike" dirty="0">
                          <a:solidFill>
                            <a:srgbClr val="000000"/>
                          </a:solidFill>
                          <a:effectLst/>
                          <a:latin typeface="Calibri"/>
                        </a:rPr>
                        <a:t>May-14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algn="l" fontAlgn="b"/>
                      <a:r>
                        <a:rPr lang="en-US" sz="1400" b="0" i="0" u="none" strike="noStrike" dirty="0">
                          <a:solidFill>
                            <a:srgbClr val="000000"/>
                          </a:solidFill>
                          <a:effectLst/>
                          <a:latin typeface="Calibri"/>
                        </a:rPr>
                        <a:t>G 135: Meta-analysis of </a:t>
                      </a:r>
                      <a:r>
                        <a:rPr lang="en-US" sz="1400" b="0" i="0" u="none" strike="noStrike" dirty="0" smtClean="0">
                          <a:solidFill>
                            <a:srgbClr val="000000"/>
                          </a:solidFill>
                          <a:effectLst/>
                          <a:latin typeface="Calibri"/>
                        </a:rPr>
                        <a:t>genome-wide </a:t>
                      </a:r>
                      <a:r>
                        <a:rPr lang="en-US" sz="1400" b="0" i="0" u="none" strike="noStrike" dirty="0">
                          <a:solidFill>
                            <a:srgbClr val="000000"/>
                          </a:solidFill>
                          <a:effectLst/>
                          <a:latin typeface="Calibri"/>
                        </a:rPr>
                        <a:t>assoc. for plasma </a:t>
                      </a:r>
                      <a:r>
                        <a:rPr lang="en-US" sz="1400" b="0" i="0" u="none" strike="noStrike" dirty="0" smtClean="0">
                          <a:solidFill>
                            <a:srgbClr val="000000"/>
                          </a:solidFill>
                          <a:effectLst/>
                          <a:latin typeface="Calibri"/>
                        </a:rPr>
                        <a:t>phospholipid</a:t>
                      </a:r>
                      <a:endParaRPr lang="en-US" sz="1400" b="0" i="0" u="none" strike="noStrike" dirty="0">
                        <a:solidFill>
                          <a:srgbClr val="000000"/>
                        </a:solidFill>
                        <a:effectLst/>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US" sz="1400" b="0" i="0" u="none" strike="noStrike" dirty="0" err="1" smtClean="0">
                          <a:solidFill>
                            <a:srgbClr val="000000"/>
                          </a:solidFill>
                          <a:effectLst/>
                          <a:latin typeface="Calibri"/>
                        </a:rPr>
                        <a:t>Mozaffarian</a:t>
                      </a:r>
                      <a:endParaRPr lang="en-US" sz="1400" b="0" i="0" u="none" strike="noStrike" dirty="0">
                        <a:solidFill>
                          <a:srgbClr val="000000"/>
                        </a:solidFill>
                        <a:effectLst/>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US" sz="1400" b="0" i="0" u="none" strike="noStrike" dirty="0">
                          <a:solidFill>
                            <a:srgbClr val="000000"/>
                          </a:solidFill>
                          <a:effectLst/>
                          <a:latin typeface="Calibri"/>
                        </a:rPr>
                        <a:t>Apr-14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723900">
                <a:tc>
                  <a:txBody>
                    <a:bodyPr/>
                    <a:lstStyle/>
                    <a:p>
                      <a:pPr algn="l" fontAlgn="b"/>
                      <a:r>
                        <a:rPr lang="en-US" sz="1400" b="0" i="0" u="none" strike="noStrike">
                          <a:solidFill>
                            <a:srgbClr val="000000"/>
                          </a:solidFill>
                          <a:effectLst/>
                          <a:latin typeface="Calibri"/>
                        </a:rPr>
                        <a:t>G 206: in silico replication of GWAS signals for glucose homeostasis traits from GUARDIAN (Genetics Underlying Diabetes in Hispanics) Consortium in case-controls sets of individuals with and without type 2 diabetes.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fontAlgn="b"/>
                      <a:r>
                        <a:rPr lang="en-US" sz="1400" b="0" i="0" u="none" strike="noStrike" dirty="0" err="1" smtClean="0">
                          <a:solidFill>
                            <a:srgbClr val="000000"/>
                          </a:solidFill>
                          <a:effectLst/>
                          <a:latin typeface="Calibri"/>
                        </a:rPr>
                        <a:t>Guo</a:t>
                      </a:r>
                      <a:endParaRPr lang="en-US" sz="1400" b="0" i="0" u="none" strike="noStrike" dirty="0">
                        <a:solidFill>
                          <a:srgbClr val="000000"/>
                        </a:solidFill>
                        <a:effectLst/>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fontAlgn="b"/>
                      <a:r>
                        <a:rPr lang="en-US" sz="1400" b="0" i="0" u="none" strike="noStrike" dirty="0">
                          <a:solidFill>
                            <a:srgbClr val="000000"/>
                          </a:solidFill>
                          <a:effectLst/>
                          <a:latin typeface="Calibri"/>
                        </a:rPr>
                        <a:t>Apr-14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9248" name="Title 1"/>
          <p:cNvSpPr>
            <a:spLocks noGrp="1"/>
          </p:cNvSpPr>
          <p:nvPr>
            <p:ph type="title"/>
          </p:nvPr>
        </p:nvSpPr>
        <p:spPr/>
        <p:txBody>
          <a:bodyPr>
            <a:normAutofit fontScale="90000"/>
          </a:bodyPr>
          <a:lstStyle/>
          <a:p>
            <a:r>
              <a:rPr lang="en-US" altLang="en-US" sz="4000" dirty="0" smtClean="0">
                <a:ea typeface="ＭＳ Ｐゴシック" pitchFamily="34" charset="-128"/>
              </a:rPr>
              <a:t>MESA Genetics Pen Drafts </a:t>
            </a:r>
            <a:r>
              <a:rPr lang="en-US" altLang="en-US" sz="3100" dirty="0">
                <a:ea typeface="ＭＳ Ｐゴシック" pitchFamily="34" charset="-128"/>
              </a:rPr>
              <a:t>(recently approved)</a:t>
            </a:r>
            <a:endParaRPr lang="en-US" altLang="en-US" sz="4000" dirty="0" smtClean="0">
              <a:ea typeface="ＭＳ Ｐゴシック" pitchFamily="34" charset="-128"/>
            </a:endParaRPr>
          </a:p>
        </p:txBody>
      </p:sp>
    </p:spTree>
    <p:extLst>
      <p:ext uri="{BB962C8B-B14F-4D97-AF65-F5344CB8AC3E}">
        <p14:creationId xmlns:p14="http://schemas.microsoft.com/office/powerpoint/2010/main" val="3147944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sz="4000" dirty="0" smtClean="0">
                <a:ea typeface="ＭＳ Ｐゴシック" pitchFamily="34" charset="-128"/>
              </a:rPr>
              <a:t>MESA Genetics Pen Drafts </a:t>
            </a:r>
            <a:r>
              <a:rPr lang="en-US" altLang="en-US" sz="3100" dirty="0">
                <a:ea typeface="ＭＳ Ｐゴシック" pitchFamily="34" charset="-128"/>
              </a:rPr>
              <a:t>(recently approved)</a:t>
            </a:r>
            <a:endParaRPr lang="en-US" altLang="en-US" sz="31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723859"/>
              </p:ext>
            </p:extLst>
          </p:nvPr>
        </p:nvGraphicFramePr>
        <p:xfrm>
          <a:off x="457200" y="1276350"/>
          <a:ext cx="8229600" cy="4486275"/>
        </p:xfrm>
        <a:graphic>
          <a:graphicData uri="http://schemas.openxmlformats.org/drawingml/2006/table">
            <a:tbl>
              <a:tblPr firstRow="1" bandRow="1">
                <a:tableStyleId>{5C22544A-7EE6-4342-B048-85BDC9FD1C3A}</a:tableStyleId>
              </a:tblPr>
              <a:tblGrid>
                <a:gridCol w="5895975"/>
                <a:gridCol w="1279207"/>
                <a:gridCol w="1054418"/>
              </a:tblGrid>
              <a:tr h="640137">
                <a:tc>
                  <a:txBody>
                    <a:bodyPr/>
                    <a:lstStyle/>
                    <a:p>
                      <a:r>
                        <a:rPr lang="en-US" sz="1800" dirty="0" smtClean="0"/>
                        <a:t>Title</a:t>
                      </a:r>
                      <a:endParaRPr lang="en-US" sz="1800" dirty="0"/>
                    </a:p>
                  </a:txBody>
                  <a:tcPr marT="45716" marB="45716"/>
                </a:tc>
                <a:tc>
                  <a:txBody>
                    <a:bodyPr/>
                    <a:lstStyle/>
                    <a:p>
                      <a:r>
                        <a:rPr lang="en-US" sz="1800" dirty="0" smtClean="0"/>
                        <a:t>Lead Author</a:t>
                      </a:r>
                      <a:endParaRPr lang="en-US" sz="1800" dirty="0"/>
                    </a:p>
                  </a:txBody>
                  <a:tcPr marT="45716" marB="45716"/>
                </a:tc>
                <a:tc>
                  <a:txBody>
                    <a:bodyPr/>
                    <a:lstStyle/>
                    <a:p>
                      <a:r>
                        <a:rPr lang="en-US" sz="1800" dirty="0" smtClean="0"/>
                        <a:t>Approval Date</a:t>
                      </a:r>
                      <a:endParaRPr lang="en-US" sz="1800" dirty="0"/>
                    </a:p>
                  </a:txBody>
                  <a:tcPr marT="45716" marB="45716"/>
                </a:tc>
              </a:tr>
              <a:tr h="712413">
                <a:tc>
                  <a:txBody>
                    <a:bodyPr/>
                    <a:lstStyle/>
                    <a:p>
                      <a:pPr algn="l" fontAlgn="b"/>
                      <a:r>
                        <a:rPr lang="en-US" sz="1400" b="0" i="0" u="none" strike="noStrike">
                          <a:solidFill>
                            <a:srgbClr val="000000"/>
                          </a:solidFill>
                          <a:effectLst/>
                          <a:latin typeface="Calibri"/>
                        </a:rPr>
                        <a:t>G 214: Genome-Wide Association Study of saturated fatty acids (SFAs) in Chinese cohorts through the CHARGE Consortium – Participation of MESA in a CHARGE Plasma Fatty Acids Working Group Meta-analysis</a:t>
                      </a:r>
                    </a:p>
                  </a:txBody>
                  <a:tcPr marL="0" marR="0" marT="0" marB="0" anchor="b"/>
                </a:tc>
                <a:tc>
                  <a:txBody>
                    <a:bodyPr/>
                    <a:lstStyle/>
                    <a:p>
                      <a:pPr algn="l" fontAlgn="b"/>
                      <a:r>
                        <a:rPr lang="en-US" sz="1400" b="0" i="0" u="none" strike="noStrike" dirty="0" smtClean="0">
                          <a:solidFill>
                            <a:srgbClr val="000000"/>
                          </a:solidFill>
                          <a:effectLst/>
                          <a:latin typeface="Calibri"/>
                        </a:rPr>
                        <a:t>Zhu</a:t>
                      </a:r>
                      <a:endParaRPr lang="en-US"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a:solidFill>
                            <a:srgbClr val="000000"/>
                          </a:solidFill>
                          <a:effectLst/>
                          <a:latin typeface="Calibri"/>
                        </a:rPr>
                        <a:t>Apr-14</a:t>
                      </a:r>
                    </a:p>
                  </a:txBody>
                  <a:tcPr marL="0" marR="0" marT="0" marB="0" anchor="b"/>
                </a:tc>
              </a:tr>
              <a:tr h="571500">
                <a:tc>
                  <a:txBody>
                    <a:bodyPr/>
                    <a:lstStyle/>
                    <a:p>
                      <a:pPr algn="l" fontAlgn="b"/>
                      <a:r>
                        <a:rPr lang="en-US" sz="1400" b="0" i="0" u="none" strike="noStrike">
                          <a:solidFill>
                            <a:srgbClr val="000000"/>
                          </a:solidFill>
                          <a:effectLst/>
                          <a:latin typeface="Calibri"/>
                        </a:rPr>
                        <a:t>G 273: Role of Adhesion Molecules in Clinical and Subclinical Cardiovascular Disease: the Multi-Ethnic Study of Atherosclerosis (MESA)</a:t>
                      </a:r>
                    </a:p>
                  </a:txBody>
                  <a:tcPr marL="0" marR="0" marT="0" marB="0" anchor="b"/>
                </a:tc>
                <a:tc>
                  <a:txBody>
                    <a:bodyPr/>
                    <a:lstStyle/>
                    <a:p>
                      <a:pPr algn="l" fontAlgn="b"/>
                      <a:r>
                        <a:rPr lang="en-US" sz="1400" b="0" i="0" u="none" strike="noStrike">
                          <a:solidFill>
                            <a:srgbClr val="000000"/>
                          </a:solidFill>
                          <a:effectLst/>
                          <a:latin typeface="Calibri"/>
                        </a:rPr>
                        <a:t>Berardi</a:t>
                      </a:r>
                    </a:p>
                  </a:txBody>
                  <a:tcPr marL="0" marR="0" marT="0" marB="0" anchor="b"/>
                </a:tc>
                <a:tc>
                  <a:txBody>
                    <a:bodyPr/>
                    <a:lstStyle/>
                    <a:p>
                      <a:pPr algn="l" fontAlgn="b"/>
                      <a:r>
                        <a:rPr lang="en-US" sz="1400" b="0" i="0" u="none" strike="noStrike">
                          <a:solidFill>
                            <a:srgbClr val="000000"/>
                          </a:solidFill>
                          <a:effectLst/>
                          <a:latin typeface="Calibri"/>
                        </a:rPr>
                        <a:t>Apr-14</a:t>
                      </a:r>
                    </a:p>
                  </a:txBody>
                  <a:tcPr marL="0" marR="0" marT="0" marB="0" anchor="b"/>
                </a:tc>
              </a:tr>
              <a:tr h="533400">
                <a:tc>
                  <a:txBody>
                    <a:bodyPr/>
                    <a:lstStyle/>
                    <a:p>
                      <a:pPr algn="l" fontAlgn="b"/>
                      <a:r>
                        <a:rPr lang="en-US" sz="1400" b="0" i="0" u="none" strike="noStrike">
                          <a:solidFill>
                            <a:srgbClr val="000000"/>
                          </a:solidFill>
                          <a:effectLst/>
                          <a:latin typeface="Calibri"/>
                        </a:rPr>
                        <a:t>G 241: CHARGE Consortium Meta-Analysis for Type 2 Diabetes-Related Quantitative Traits: The Multi-Ethnic Study of Atherosclerosis</a:t>
                      </a:r>
                    </a:p>
                  </a:txBody>
                  <a:tcPr marL="0" marR="0" marT="0" marB="0" anchor="b"/>
                </a:tc>
                <a:tc>
                  <a:txBody>
                    <a:bodyPr/>
                    <a:lstStyle/>
                    <a:p>
                      <a:pPr algn="l" fontAlgn="b"/>
                      <a:r>
                        <a:rPr lang="pl-PL" sz="1400" b="0" i="0" u="none" strike="noStrike" dirty="0" smtClean="0">
                          <a:solidFill>
                            <a:srgbClr val="000000"/>
                          </a:solidFill>
                          <a:effectLst/>
                          <a:latin typeface="Calibri"/>
                        </a:rPr>
                        <a:t>Goodarzi</a:t>
                      </a:r>
                      <a:endParaRPr lang="pl-PL"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a:solidFill>
                            <a:srgbClr val="000000"/>
                          </a:solidFill>
                          <a:effectLst/>
                          <a:latin typeface="Calibri"/>
                        </a:rPr>
                        <a:t>Apr-14</a:t>
                      </a:r>
                    </a:p>
                  </a:txBody>
                  <a:tcPr marL="0" marR="0" marT="0" marB="0" anchor="b"/>
                </a:tc>
              </a:tr>
              <a:tr h="561975">
                <a:tc>
                  <a:txBody>
                    <a:bodyPr/>
                    <a:lstStyle/>
                    <a:p>
                      <a:pPr algn="l" fontAlgn="b"/>
                      <a:r>
                        <a:rPr lang="en-US" sz="1400" b="0" i="0" u="none" strike="noStrike" dirty="0">
                          <a:solidFill>
                            <a:srgbClr val="000000"/>
                          </a:solidFill>
                          <a:effectLst/>
                          <a:latin typeface="Calibri"/>
                        </a:rPr>
                        <a:t>G 255: Genetically-elevated lipoprotein levels and valve calcium - Mendelian Randomization in the CHARGE consortium</a:t>
                      </a:r>
                    </a:p>
                  </a:txBody>
                  <a:tcPr marL="0" marR="0" marT="0" marB="0" anchor="b"/>
                </a:tc>
                <a:tc>
                  <a:txBody>
                    <a:bodyPr/>
                    <a:lstStyle/>
                    <a:p>
                      <a:pPr algn="l" fontAlgn="b"/>
                      <a:r>
                        <a:rPr lang="en-US" sz="1400" b="0" i="0" u="none" strike="noStrike" dirty="0" smtClean="0">
                          <a:solidFill>
                            <a:srgbClr val="000000"/>
                          </a:solidFill>
                          <a:effectLst/>
                          <a:latin typeface="Calibri"/>
                        </a:rPr>
                        <a:t>Thanassoulis</a:t>
                      </a:r>
                      <a:endParaRPr lang="en-US"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a:solidFill>
                            <a:srgbClr val="000000"/>
                          </a:solidFill>
                          <a:effectLst/>
                          <a:latin typeface="Calibri"/>
                        </a:rPr>
                        <a:t>Mar-14</a:t>
                      </a:r>
                    </a:p>
                  </a:txBody>
                  <a:tcPr marL="0" marR="0" marT="0" marB="0" anchor="b"/>
                </a:tc>
              </a:tr>
              <a:tr h="552450">
                <a:tc>
                  <a:txBody>
                    <a:bodyPr/>
                    <a:lstStyle/>
                    <a:p>
                      <a:pPr algn="l" fontAlgn="b"/>
                      <a:r>
                        <a:rPr lang="en-US" sz="1400" b="0" i="0" u="none" strike="noStrike" dirty="0">
                          <a:solidFill>
                            <a:srgbClr val="000000"/>
                          </a:solidFill>
                          <a:effectLst/>
                          <a:latin typeface="Calibri"/>
                        </a:rPr>
                        <a:t>G 301: Association of sickle cell trait and chronic kidney disease in African-Americans: A pooled analysis </a:t>
                      </a:r>
                    </a:p>
                  </a:txBody>
                  <a:tcPr marL="0" marR="0" marT="0" marB="0" anchor="b"/>
                </a:tc>
                <a:tc>
                  <a:txBody>
                    <a:bodyPr/>
                    <a:lstStyle/>
                    <a:p>
                      <a:pPr algn="l" fontAlgn="b"/>
                      <a:r>
                        <a:rPr lang="en-US" sz="1400" b="0" i="0" u="none" strike="noStrike" dirty="0" err="1">
                          <a:solidFill>
                            <a:srgbClr val="000000"/>
                          </a:solidFill>
                          <a:effectLst/>
                          <a:latin typeface="Calibri"/>
                        </a:rPr>
                        <a:t>Naik</a:t>
                      </a:r>
                      <a:endParaRPr lang="en-US"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dirty="0">
                          <a:solidFill>
                            <a:srgbClr val="000000"/>
                          </a:solidFill>
                          <a:effectLst/>
                          <a:latin typeface="Calibri"/>
                        </a:rPr>
                        <a:t>Mar-14</a:t>
                      </a:r>
                    </a:p>
                  </a:txBody>
                  <a:tcPr marL="0" marR="0" marT="0" marB="0" anchor="b"/>
                </a:tc>
              </a:tr>
              <a:tr h="361950">
                <a:tc>
                  <a:txBody>
                    <a:bodyPr/>
                    <a:lstStyle/>
                    <a:p>
                      <a:pPr algn="l" fontAlgn="b"/>
                      <a:r>
                        <a:rPr lang="en-US" sz="1400" b="0" i="0" u="none" strike="noStrike">
                          <a:solidFill>
                            <a:srgbClr val="000000"/>
                          </a:solidFill>
                          <a:effectLst/>
                          <a:latin typeface="Calibri"/>
                        </a:rPr>
                        <a:t>G 246: GWAS Meta-analysis of Circulating Phylloquinone</a:t>
                      </a:r>
                    </a:p>
                  </a:txBody>
                  <a:tcPr marL="0" marR="0" marT="0" marB="0" anchor="b"/>
                </a:tc>
                <a:tc>
                  <a:txBody>
                    <a:bodyPr/>
                    <a:lstStyle/>
                    <a:p>
                      <a:pPr algn="l" fontAlgn="b"/>
                      <a:r>
                        <a:rPr lang="en-US" sz="1400" b="0" i="0" u="none" strike="noStrike" dirty="0" err="1" smtClean="0">
                          <a:solidFill>
                            <a:srgbClr val="000000"/>
                          </a:solidFill>
                          <a:effectLst/>
                          <a:latin typeface="Calibri"/>
                        </a:rPr>
                        <a:t>Shea</a:t>
                      </a:r>
                      <a:r>
                        <a:rPr lang="en-US" sz="1400" b="0" i="0" u="none" strike="noStrike" dirty="0" smtClean="0">
                          <a:solidFill>
                            <a:srgbClr val="000000"/>
                          </a:solidFill>
                          <a:effectLst/>
                          <a:latin typeface="Calibri"/>
                        </a:rPr>
                        <a:t> </a:t>
                      </a:r>
                      <a:endParaRPr lang="en-US"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a:solidFill>
                            <a:srgbClr val="000000"/>
                          </a:solidFill>
                          <a:effectLst/>
                          <a:latin typeface="Calibri"/>
                        </a:rPr>
                        <a:t>Mar-14</a:t>
                      </a:r>
                    </a:p>
                  </a:txBody>
                  <a:tcPr marL="0" marR="0" marT="0" marB="0" anchor="b"/>
                </a:tc>
              </a:tr>
              <a:tr h="552450">
                <a:tc>
                  <a:txBody>
                    <a:bodyPr/>
                    <a:lstStyle/>
                    <a:p>
                      <a:pPr algn="l" fontAlgn="b"/>
                      <a:r>
                        <a:rPr lang="en-US" sz="1400" b="0" i="0" u="none" strike="noStrike">
                          <a:solidFill>
                            <a:srgbClr val="000000"/>
                          </a:solidFill>
                          <a:effectLst/>
                          <a:latin typeface="Calibri"/>
                        </a:rPr>
                        <a:t>G 260: Genetic association study of chronic Mucus Hypersecretion in COPD: replication in MESA Caucasians</a:t>
                      </a:r>
                    </a:p>
                  </a:txBody>
                  <a:tcPr marL="0" marR="0" marT="0" marB="0" anchor="b"/>
                </a:tc>
                <a:tc>
                  <a:txBody>
                    <a:bodyPr/>
                    <a:lstStyle/>
                    <a:p>
                      <a:pPr algn="l" fontAlgn="b"/>
                      <a:r>
                        <a:rPr lang="en-US" sz="1400" b="0" i="0" u="none" strike="noStrike" dirty="0" err="1" smtClean="0">
                          <a:solidFill>
                            <a:srgbClr val="000000"/>
                          </a:solidFill>
                          <a:effectLst/>
                          <a:latin typeface="Calibri"/>
                        </a:rPr>
                        <a:t>Manichaikul</a:t>
                      </a:r>
                      <a:endParaRPr lang="en-US" sz="1400" b="0" i="0" u="none" strike="noStrike" dirty="0">
                        <a:solidFill>
                          <a:srgbClr val="000000"/>
                        </a:solidFill>
                        <a:effectLst/>
                        <a:latin typeface="Calibri"/>
                      </a:endParaRPr>
                    </a:p>
                  </a:txBody>
                  <a:tcPr marL="0" marR="0" marT="0" marB="0" anchor="b"/>
                </a:tc>
                <a:tc>
                  <a:txBody>
                    <a:bodyPr/>
                    <a:lstStyle/>
                    <a:p>
                      <a:pPr algn="l" fontAlgn="b"/>
                      <a:r>
                        <a:rPr lang="en-US" sz="1400" b="0" i="0" u="none" strike="noStrike" dirty="0">
                          <a:solidFill>
                            <a:srgbClr val="000000"/>
                          </a:solidFill>
                          <a:effectLst/>
                          <a:latin typeface="Calibri"/>
                        </a:rPr>
                        <a:t>Feb-14</a:t>
                      </a:r>
                    </a:p>
                  </a:txBody>
                  <a:tcPr marL="0" marR="0" marT="0" marB="0" anchor="b"/>
                </a:tc>
              </a:tr>
            </a:tbl>
          </a:graphicData>
        </a:graphic>
      </p:graphicFrame>
    </p:spTree>
    <p:extLst>
      <p:ext uri="{BB962C8B-B14F-4D97-AF65-F5344CB8AC3E}">
        <p14:creationId xmlns:p14="http://schemas.microsoft.com/office/powerpoint/2010/main" val="490633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to Discuss</a:t>
            </a:r>
            <a:endParaRPr lang="en-US" dirty="0"/>
          </a:p>
        </p:txBody>
      </p:sp>
      <p:sp>
        <p:nvSpPr>
          <p:cNvPr id="3" name="Content Placeholder 2"/>
          <p:cNvSpPr>
            <a:spLocks noGrp="1"/>
          </p:cNvSpPr>
          <p:nvPr>
            <p:ph idx="1"/>
          </p:nvPr>
        </p:nvSpPr>
        <p:spPr/>
        <p:txBody>
          <a:bodyPr/>
          <a:lstStyle/>
          <a:p>
            <a:r>
              <a:rPr lang="en-US" dirty="0" smtClean="0"/>
              <a:t>Posting of summary results</a:t>
            </a:r>
          </a:p>
          <a:p>
            <a:r>
              <a:rPr lang="en-US" dirty="0" smtClean="0"/>
              <a:t>Whole genome sequencing</a:t>
            </a:r>
          </a:p>
          <a:p>
            <a:r>
              <a:rPr lang="en-US" dirty="0" smtClean="0"/>
              <a:t>Return of results to participants</a:t>
            </a:r>
          </a:p>
          <a:p>
            <a:endParaRPr lang="en-US" dirty="0"/>
          </a:p>
        </p:txBody>
      </p:sp>
    </p:spTree>
    <p:extLst>
      <p:ext uri="{BB962C8B-B14F-4D97-AF65-F5344CB8AC3E}">
        <p14:creationId xmlns:p14="http://schemas.microsoft.com/office/powerpoint/2010/main" val="380197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MESA </a:t>
            </a:r>
            <a:r>
              <a:rPr lang="en-US" dirty="0" err="1" smtClean="0"/>
              <a:t>HeartGo</a:t>
            </a:r>
            <a:r>
              <a:rPr lang="en-US" dirty="0" smtClean="0"/>
              <a:t>/ESP Ongoing Activities</a:t>
            </a:r>
            <a:endParaRPr lang="en-US" dirty="0"/>
          </a:p>
        </p:txBody>
      </p:sp>
      <p:sp>
        <p:nvSpPr>
          <p:cNvPr id="3" name="Content Placeholder 2"/>
          <p:cNvSpPr>
            <a:spLocks noGrp="1"/>
          </p:cNvSpPr>
          <p:nvPr>
            <p:ph idx="1"/>
          </p:nvPr>
        </p:nvSpPr>
        <p:spPr>
          <a:xfrm>
            <a:off x="457199" y="1600200"/>
            <a:ext cx="8425103" cy="4525963"/>
          </a:xfrm>
        </p:spPr>
        <p:txBody>
          <a:bodyPr>
            <a:normAutofit fontScale="92500" lnSpcReduction="20000"/>
          </a:bodyPr>
          <a:lstStyle/>
          <a:p>
            <a:r>
              <a:rPr lang="en-US" dirty="0" smtClean="0"/>
              <a:t>Analyses and publication of data</a:t>
            </a:r>
          </a:p>
          <a:p>
            <a:pPr lvl="1"/>
            <a:r>
              <a:rPr lang="en-US" dirty="0" smtClean="0"/>
              <a:t>Ongoing analyses of stroke, blood phenotypes, blood pressure, cardiac genes, </a:t>
            </a:r>
            <a:r>
              <a:rPr lang="en-US" dirty="0" err="1" smtClean="0"/>
              <a:t>etc</a:t>
            </a:r>
            <a:endParaRPr lang="en-US" dirty="0" smtClean="0"/>
          </a:p>
          <a:p>
            <a:pPr lvl="1"/>
            <a:r>
              <a:rPr lang="en-US" dirty="0" smtClean="0"/>
              <a:t>69 papers cited NHLBI </a:t>
            </a:r>
            <a:r>
              <a:rPr lang="en-US" dirty="0" err="1" smtClean="0"/>
              <a:t>Exome</a:t>
            </a:r>
            <a:r>
              <a:rPr lang="en-US" dirty="0" smtClean="0"/>
              <a:t> Sequencing Project in PubMed (8/1/2014)</a:t>
            </a:r>
          </a:p>
          <a:p>
            <a:pPr lvl="2"/>
            <a:r>
              <a:rPr lang="en-US" dirty="0" smtClean="0"/>
              <a:t>34 used data from the </a:t>
            </a:r>
            <a:r>
              <a:rPr lang="en-US" dirty="0" err="1" smtClean="0"/>
              <a:t>Exome</a:t>
            </a:r>
            <a:r>
              <a:rPr lang="en-US" dirty="0" smtClean="0"/>
              <a:t> Variant Server (no phenotypes)</a:t>
            </a:r>
          </a:p>
          <a:p>
            <a:pPr lvl="2"/>
            <a:r>
              <a:rPr lang="en-US" dirty="0" smtClean="0"/>
              <a:t>  5 obtained data from </a:t>
            </a:r>
            <a:r>
              <a:rPr lang="en-US" dirty="0" err="1" smtClean="0"/>
              <a:t>dbGaP</a:t>
            </a:r>
            <a:endParaRPr lang="en-US" dirty="0" smtClean="0"/>
          </a:p>
          <a:p>
            <a:pPr lvl="2"/>
            <a:r>
              <a:rPr lang="en-US" dirty="0" smtClean="0"/>
              <a:t>29 ESP and ESP/CHARGE papers</a:t>
            </a:r>
          </a:p>
          <a:p>
            <a:r>
              <a:rPr lang="en-US" dirty="0" smtClean="0"/>
              <a:t>Question of “termination” of ESP/</a:t>
            </a:r>
            <a:r>
              <a:rPr lang="en-US" dirty="0" err="1" smtClean="0"/>
              <a:t>HeartGO</a:t>
            </a:r>
            <a:r>
              <a:rPr lang="en-US" dirty="0" smtClean="0"/>
              <a:t>, the ESP P&amp;P Committee, and existing ESP data obtained from the </a:t>
            </a:r>
            <a:r>
              <a:rPr lang="en-US" dirty="0" err="1" smtClean="0"/>
              <a:t>dbGaP</a:t>
            </a:r>
            <a:r>
              <a:rPr lang="en-US" dirty="0" smtClean="0"/>
              <a:t> Exchange Area (not through separate </a:t>
            </a:r>
            <a:r>
              <a:rPr lang="en-US" dirty="0" err="1" smtClean="0"/>
              <a:t>dbGaP</a:t>
            </a:r>
            <a:r>
              <a:rPr lang="en-US" dirty="0" smtClean="0"/>
              <a:t> requests)</a:t>
            </a:r>
          </a:p>
          <a:p>
            <a:endParaRPr lang="en-US" dirty="0" smtClean="0"/>
          </a:p>
        </p:txBody>
      </p:sp>
    </p:spTree>
    <p:extLst>
      <p:ext uri="{BB962C8B-B14F-4D97-AF65-F5344CB8AC3E}">
        <p14:creationId xmlns:p14="http://schemas.microsoft.com/office/powerpoint/2010/main" val="393801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MESA </a:t>
            </a:r>
            <a:r>
              <a:rPr lang="en-US" dirty="0" err="1"/>
              <a:t>HeartGo</a:t>
            </a:r>
            <a:r>
              <a:rPr lang="en-US" dirty="0"/>
              <a:t>/ESP Ongoing Activities</a:t>
            </a:r>
          </a:p>
        </p:txBody>
      </p:sp>
      <p:sp>
        <p:nvSpPr>
          <p:cNvPr id="3" name="Content Placeholder 2"/>
          <p:cNvSpPr>
            <a:spLocks noGrp="1"/>
          </p:cNvSpPr>
          <p:nvPr>
            <p:ph idx="1"/>
          </p:nvPr>
        </p:nvSpPr>
        <p:spPr>
          <a:xfrm>
            <a:off x="300182" y="1600200"/>
            <a:ext cx="8559030" cy="4525963"/>
          </a:xfrm>
        </p:spPr>
        <p:txBody>
          <a:bodyPr>
            <a:normAutofit fontScale="92500" lnSpcReduction="20000"/>
          </a:bodyPr>
          <a:lstStyle/>
          <a:p>
            <a:r>
              <a:rPr lang="en-US" dirty="0" smtClean="0"/>
              <a:t>Transfer of ESP data to Coordinating Center</a:t>
            </a:r>
          </a:p>
          <a:p>
            <a:pPr lvl="1"/>
            <a:r>
              <a:rPr lang="en-US" dirty="0" smtClean="0"/>
              <a:t>404 MESA participants with </a:t>
            </a:r>
            <a:r>
              <a:rPr lang="en-US" dirty="0" err="1" smtClean="0"/>
              <a:t>exome</a:t>
            </a:r>
            <a:r>
              <a:rPr lang="en-US" dirty="0" smtClean="0"/>
              <a:t> sequencing data</a:t>
            </a:r>
          </a:p>
          <a:p>
            <a:pPr lvl="1"/>
            <a:r>
              <a:rPr lang="en-US" dirty="0" smtClean="0"/>
              <a:t>Linked to MESA ID structure at Coordinating Center</a:t>
            </a:r>
          </a:p>
          <a:p>
            <a:r>
              <a:rPr lang="en-US" dirty="0" smtClean="0"/>
              <a:t>Return of Results</a:t>
            </a:r>
          </a:p>
          <a:p>
            <a:pPr lvl="1"/>
            <a:r>
              <a:rPr lang="en-US" dirty="0" smtClean="0"/>
              <a:t>Letter sent to NHLBI (</a:t>
            </a:r>
            <a:r>
              <a:rPr lang="en-US" dirty="0" err="1" smtClean="0"/>
              <a:t>Applebaum</a:t>
            </a:r>
            <a:r>
              <a:rPr lang="en-US" dirty="0" smtClean="0"/>
              <a:t>-Bowden, </a:t>
            </a:r>
            <a:r>
              <a:rPr lang="en-US" dirty="0" err="1" smtClean="0"/>
              <a:t>Fabstiz</a:t>
            </a:r>
            <a:r>
              <a:rPr lang="en-US" dirty="0" smtClean="0"/>
              <a:t>, </a:t>
            </a:r>
            <a:r>
              <a:rPr lang="en-US" dirty="0" err="1" smtClean="0"/>
              <a:t>Jaquish</a:t>
            </a:r>
            <a:r>
              <a:rPr lang="en-US" dirty="0" smtClean="0"/>
              <a:t>) July 29, 2014 requesting support for return of results – no response</a:t>
            </a:r>
          </a:p>
          <a:p>
            <a:pPr lvl="1"/>
            <a:r>
              <a:rPr lang="en-US" dirty="0" smtClean="0"/>
              <a:t>Second letter sent August 19, 2014 – no response</a:t>
            </a:r>
          </a:p>
          <a:p>
            <a:r>
              <a:rPr lang="en-US" dirty="0" smtClean="0"/>
              <a:t>NOT-HL-14-029 (WGS in NHLBI cohorts)</a:t>
            </a:r>
          </a:p>
          <a:p>
            <a:pPr lvl="1"/>
            <a:r>
              <a:rPr lang="en-US" dirty="0" smtClean="0"/>
              <a:t>MESA included (with ARIC and FHS); EA, AA and HIS only</a:t>
            </a:r>
          </a:p>
          <a:p>
            <a:pPr lvl="1"/>
            <a:r>
              <a:rPr lang="en-US" dirty="0" smtClean="0"/>
              <a:t>More “return of results” issues</a:t>
            </a:r>
          </a:p>
          <a:p>
            <a:endParaRPr lang="en-US" dirty="0" smtClean="0"/>
          </a:p>
          <a:p>
            <a:endParaRPr lang="en-US" dirty="0"/>
          </a:p>
        </p:txBody>
      </p:sp>
    </p:spTree>
    <p:extLst>
      <p:ext uri="{BB962C8B-B14F-4D97-AF65-F5344CB8AC3E}">
        <p14:creationId xmlns:p14="http://schemas.microsoft.com/office/powerpoint/2010/main" val="220954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118"/>
            <a:ext cx="8382000" cy="1143000"/>
          </a:xfrm>
        </p:spPr>
        <p:txBody>
          <a:bodyPr>
            <a:normAutofit fontScale="90000"/>
          </a:bodyPr>
          <a:lstStyle/>
          <a:p>
            <a:r>
              <a:rPr lang="en-US" dirty="0" smtClean="0"/>
              <a:t>MESA Nutrition working group: </a:t>
            </a:r>
            <a:br>
              <a:rPr lang="en-US" dirty="0" smtClean="0"/>
            </a:br>
            <a:r>
              <a:rPr lang="en-US" dirty="0" smtClean="0"/>
              <a:t>Current projects</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Lekki Wood: </a:t>
            </a:r>
            <a:r>
              <a:rPr lang="en-US" dirty="0"/>
              <a:t>The Epidemiology of GlycA and </a:t>
            </a:r>
            <a:r>
              <a:rPr lang="en-US" dirty="0" err="1"/>
              <a:t>GlycB</a:t>
            </a:r>
            <a:r>
              <a:rPr lang="en-US" dirty="0"/>
              <a:t>: new markers of inflammation derived from NMR </a:t>
            </a:r>
            <a:r>
              <a:rPr lang="en-US" dirty="0" smtClean="0"/>
              <a:t>data </a:t>
            </a:r>
            <a:r>
              <a:rPr lang="en-US" b="1" u="sng" dirty="0" smtClean="0"/>
              <a:t>Collaborators</a:t>
            </a:r>
            <a:r>
              <a:rPr lang="en-US" dirty="0" smtClean="0"/>
              <a:t>: Stephen Rich,  </a:t>
            </a:r>
            <a:r>
              <a:rPr lang="en-US" dirty="0"/>
              <a:t>Jerome Rotter, Ida </a:t>
            </a:r>
            <a:r>
              <a:rPr lang="en-US" dirty="0" smtClean="0"/>
              <a:t>Chen, Mike Tsai &amp; Donna Arnett </a:t>
            </a:r>
            <a:r>
              <a:rPr lang="en-US" b="1" u="sng" dirty="0" smtClean="0"/>
              <a:t>Status</a:t>
            </a:r>
            <a:r>
              <a:rPr lang="en-US" b="1" dirty="0" smtClean="0"/>
              <a:t>:</a:t>
            </a:r>
            <a:r>
              <a:rPr lang="en-US" dirty="0" smtClean="0"/>
              <a:t> Non-MESA analyses completed; awaiting </a:t>
            </a:r>
            <a:r>
              <a:rPr lang="en-US" dirty="0" err="1" smtClean="0"/>
              <a:t>SHARe</a:t>
            </a:r>
            <a:r>
              <a:rPr lang="en-US" dirty="0" smtClean="0"/>
              <a:t> IDs for GlycA data</a:t>
            </a:r>
            <a:endParaRPr lang="en-US" b="1" dirty="0" smtClean="0"/>
          </a:p>
          <a:p>
            <a:pPr lvl="0"/>
            <a:r>
              <a:rPr lang="en-US" b="1" dirty="0" smtClean="0"/>
              <a:t>Cassie Diep* &amp; Lekki Wood</a:t>
            </a:r>
            <a:r>
              <a:rPr lang="en-US" dirty="0" smtClean="0"/>
              <a:t>: - </a:t>
            </a:r>
            <a:r>
              <a:rPr lang="en-US" dirty="0"/>
              <a:t>Acculturation and plasma fatty acid concentrations in Chinese-American adults: Multi Ethnic Study of Atherosclerosis (MESA</a:t>
            </a:r>
            <a:r>
              <a:rPr lang="en-US" dirty="0" smtClean="0"/>
              <a:t>). </a:t>
            </a:r>
            <a:r>
              <a:rPr lang="en-US" b="1" u="sng" dirty="0" smtClean="0"/>
              <a:t>Collaborators</a:t>
            </a:r>
            <a:r>
              <a:rPr lang="en-US" dirty="0"/>
              <a:t>: </a:t>
            </a:r>
            <a:r>
              <a:rPr lang="en-US" dirty="0" err="1"/>
              <a:t>Rozenn</a:t>
            </a:r>
            <a:r>
              <a:rPr lang="en-US" dirty="0"/>
              <a:t> Lemaitre, </a:t>
            </a:r>
            <a:r>
              <a:rPr lang="en-US" dirty="0" err="1"/>
              <a:t>Ani</a:t>
            </a:r>
            <a:r>
              <a:rPr lang="en-US" dirty="0"/>
              <a:t> </a:t>
            </a:r>
            <a:r>
              <a:rPr lang="en-US" dirty="0" err="1"/>
              <a:t>Manichukal</a:t>
            </a:r>
            <a:r>
              <a:rPr lang="en-US" dirty="0"/>
              <a:t>, Pamela </a:t>
            </a:r>
            <a:r>
              <a:rPr lang="en-US" dirty="0" err="1"/>
              <a:t>Lutsey</a:t>
            </a:r>
            <a:r>
              <a:rPr lang="en-US" dirty="0"/>
              <a:t>, Brian </a:t>
            </a:r>
            <a:r>
              <a:rPr lang="en-US" dirty="0" err="1"/>
              <a:t>Steffan</a:t>
            </a:r>
            <a:r>
              <a:rPr lang="en-US" dirty="0"/>
              <a:t>, David St. Jules, Stephen S. Rich, Michael Y. </a:t>
            </a:r>
            <a:r>
              <a:rPr lang="en-US" dirty="0" smtClean="0"/>
              <a:t>Tsai &amp; </a:t>
            </a:r>
            <a:r>
              <a:rPr lang="en-US" dirty="0"/>
              <a:t>David </a:t>
            </a:r>
            <a:r>
              <a:rPr lang="en-US" dirty="0" err="1"/>
              <a:t>Siscovick</a:t>
            </a:r>
            <a:r>
              <a:rPr lang="en-US" dirty="0"/>
              <a:t> </a:t>
            </a:r>
            <a:r>
              <a:rPr lang="en-US" b="1" u="sng" dirty="0" smtClean="0"/>
              <a:t>Status</a:t>
            </a:r>
            <a:r>
              <a:rPr lang="en-US" b="1" dirty="0"/>
              <a:t>:</a:t>
            </a:r>
            <a:r>
              <a:rPr lang="en-US" dirty="0"/>
              <a:t> Manuscript </a:t>
            </a:r>
            <a:r>
              <a:rPr lang="en-US" dirty="0" smtClean="0"/>
              <a:t>with co-authors</a:t>
            </a:r>
            <a:endParaRPr lang="en-US" dirty="0"/>
          </a:p>
          <a:p>
            <a:pPr lvl="0"/>
            <a:r>
              <a:rPr lang="en-US" b="1" dirty="0"/>
              <a:t>Bertha </a:t>
            </a:r>
            <a:r>
              <a:rPr lang="en-US" b="1" dirty="0" smtClean="0"/>
              <a:t>Hidalgo* &amp; Lekki Wood :</a:t>
            </a:r>
            <a:r>
              <a:rPr lang="en-US" dirty="0" smtClean="0"/>
              <a:t>– </a:t>
            </a:r>
            <a:r>
              <a:rPr lang="en-US" dirty="0"/>
              <a:t>Ethnicity specific effects of an interaction between an obesity risk score and fat intake on </a:t>
            </a:r>
            <a:r>
              <a:rPr lang="en-US" dirty="0" smtClean="0"/>
              <a:t>BMI </a:t>
            </a:r>
            <a:r>
              <a:rPr lang="en-US" b="1" u="sng" dirty="0" smtClean="0"/>
              <a:t>Collaborators</a:t>
            </a:r>
            <a:r>
              <a:rPr lang="en-US" u="sng" dirty="0"/>
              <a:t>:</a:t>
            </a:r>
            <a:r>
              <a:rPr lang="en-US" dirty="0"/>
              <a:t>- Patricia Casas-</a:t>
            </a:r>
            <a:r>
              <a:rPr lang="en-US" dirty="0" err="1"/>
              <a:t>Agustench</a:t>
            </a:r>
            <a:r>
              <a:rPr lang="en-US" dirty="0"/>
              <a:t>, Stephen Rich, Matthew Allison, Donna </a:t>
            </a:r>
            <a:r>
              <a:rPr lang="en-US" dirty="0" smtClean="0"/>
              <a:t>Arnett </a:t>
            </a:r>
            <a:r>
              <a:rPr lang="en-US" b="1" u="sng" dirty="0" smtClean="0"/>
              <a:t>Status</a:t>
            </a:r>
            <a:r>
              <a:rPr lang="en-US" dirty="0"/>
              <a:t>:- </a:t>
            </a:r>
            <a:r>
              <a:rPr lang="en-US" dirty="0" smtClean="0"/>
              <a:t>Analysis underway</a:t>
            </a:r>
            <a:endParaRPr lang="en-US" dirty="0"/>
          </a:p>
          <a:p>
            <a:pPr lvl="0"/>
            <a:r>
              <a:rPr lang="en-US" b="1" dirty="0"/>
              <a:t>Ski </a:t>
            </a:r>
            <a:r>
              <a:rPr lang="en-US" b="1" dirty="0" smtClean="0"/>
              <a:t>Chilton </a:t>
            </a:r>
            <a:r>
              <a:rPr lang="en-US" dirty="0" smtClean="0"/>
              <a:t>– </a:t>
            </a:r>
            <a:r>
              <a:rPr lang="en-US" dirty="0"/>
              <a:t>Interactions between linoleic acid intake and FADS variants on phospholipid levels of n-6 and n-3 polyunsaturated fatty acids (PUFAs) by FADS variants in the Multi-ethnic Study on Atherosclerosis</a:t>
            </a:r>
            <a:r>
              <a:rPr lang="en-US" b="1" dirty="0"/>
              <a:t> </a:t>
            </a:r>
            <a:r>
              <a:rPr lang="en-US" b="1" u="sng" dirty="0" smtClean="0"/>
              <a:t>Collaborators</a:t>
            </a:r>
            <a:r>
              <a:rPr lang="en-US" dirty="0"/>
              <a:t>:- Steve Rich, </a:t>
            </a:r>
            <a:r>
              <a:rPr lang="en-US" dirty="0" err="1"/>
              <a:t>Ani</a:t>
            </a:r>
            <a:r>
              <a:rPr lang="en-US" dirty="0"/>
              <a:t> </a:t>
            </a:r>
            <a:r>
              <a:rPr lang="en-US" dirty="0" err="1"/>
              <a:t>Manichukal</a:t>
            </a:r>
            <a:r>
              <a:rPr lang="en-US" dirty="0"/>
              <a:t>, Lyn </a:t>
            </a:r>
            <a:r>
              <a:rPr lang="en-US" dirty="0" err="1"/>
              <a:t>Steffan</a:t>
            </a:r>
            <a:r>
              <a:rPr lang="en-US" dirty="0"/>
              <a:t>, David St Jules, </a:t>
            </a:r>
            <a:r>
              <a:rPr lang="en-US" dirty="0" err="1"/>
              <a:t>Rozenn</a:t>
            </a:r>
            <a:r>
              <a:rPr lang="en-US" dirty="0"/>
              <a:t> </a:t>
            </a:r>
            <a:r>
              <a:rPr lang="en-US" dirty="0" err="1"/>
              <a:t>LeMaitre</a:t>
            </a:r>
            <a:r>
              <a:rPr lang="en-US" dirty="0"/>
              <a:t>, Ida Chen, Mike </a:t>
            </a:r>
            <a:r>
              <a:rPr lang="en-US" dirty="0" smtClean="0"/>
              <a:t>Tsai &amp; Lekki Wood </a:t>
            </a:r>
            <a:r>
              <a:rPr lang="en-US" dirty="0"/>
              <a:t>(+ non MESA </a:t>
            </a:r>
            <a:r>
              <a:rPr lang="en-US" dirty="0" smtClean="0"/>
              <a:t>people) </a:t>
            </a:r>
            <a:r>
              <a:rPr lang="en-US" b="1" u="sng" dirty="0" smtClean="0"/>
              <a:t>Status</a:t>
            </a:r>
            <a:r>
              <a:rPr lang="en-US" dirty="0"/>
              <a:t>:- </a:t>
            </a:r>
            <a:r>
              <a:rPr lang="en-US" dirty="0" smtClean="0"/>
              <a:t>Awaiting </a:t>
            </a:r>
            <a:r>
              <a:rPr lang="en-US" dirty="0"/>
              <a:t>R01 funding.</a:t>
            </a:r>
          </a:p>
          <a:p>
            <a:pPr lvl="0"/>
            <a:r>
              <a:rPr lang="en-US" b="1" dirty="0"/>
              <a:t>Michelle Averill &amp; Chris Delaney</a:t>
            </a:r>
            <a:r>
              <a:rPr lang="en-US" b="1" dirty="0" smtClean="0"/>
              <a:t>:</a:t>
            </a:r>
            <a:r>
              <a:rPr lang="en-US" dirty="0" smtClean="0"/>
              <a:t>– </a:t>
            </a:r>
            <a:r>
              <a:rPr lang="en-US" dirty="0"/>
              <a:t>The sodium-potassium ratio in the US diet: possible links with cardiovascular </a:t>
            </a:r>
            <a:r>
              <a:rPr lang="en-US" dirty="0" smtClean="0"/>
              <a:t>disease </a:t>
            </a:r>
            <a:r>
              <a:rPr lang="en-US" b="1" u="sng" dirty="0" smtClean="0"/>
              <a:t>Collaborators</a:t>
            </a:r>
            <a:r>
              <a:rPr lang="en-US" b="1" u="sng" dirty="0"/>
              <a:t>:</a:t>
            </a:r>
            <a:r>
              <a:rPr lang="en-US" b="1" dirty="0"/>
              <a:t>-</a:t>
            </a:r>
            <a:r>
              <a:rPr lang="en-US" dirty="0"/>
              <a:t> Adam </a:t>
            </a:r>
            <a:r>
              <a:rPr lang="en-US" dirty="0" err="1"/>
              <a:t>Drewnowski</a:t>
            </a:r>
            <a:r>
              <a:rPr lang="en-US" dirty="0"/>
              <a:t>, Robyn McClelland, Emily </a:t>
            </a:r>
            <a:r>
              <a:rPr lang="en-US" dirty="0" err="1"/>
              <a:t>Kurlak</a:t>
            </a:r>
            <a:r>
              <a:rPr lang="en-US" dirty="0"/>
              <a:t>, </a:t>
            </a:r>
            <a:r>
              <a:rPr lang="en-US" dirty="0" smtClean="0"/>
              <a:t>Lekki </a:t>
            </a:r>
            <a:r>
              <a:rPr lang="en-US" dirty="0"/>
              <a:t>Wood, Lyn </a:t>
            </a:r>
            <a:r>
              <a:rPr lang="en-US" dirty="0" err="1"/>
              <a:t>Steffan</a:t>
            </a:r>
            <a:r>
              <a:rPr lang="en-US" dirty="0"/>
              <a:t>, Edmond </a:t>
            </a:r>
            <a:r>
              <a:rPr lang="en-US" dirty="0" err="1"/>
              <a:t>Kabagambe</a:t>
            </a:r>
            <a:r>
              <a:rPr lang="en-US" dirty="0"/>
              <a:t>, Holly </a:t>
            </a:r>
            <a:r>
              <a:rPr lang="en-US" dirty="0" err="1"/>
              <a:t>Mattix</a:t>
            </a:r>
            <a:r>
              <a:rPr lang="en-US" dirty="0"/>
              <a:t>-Kramer, Ian De Boer, Theresa </a:t>
            </a:r>
            <a:r>
              <a:rPr lang="en-US" dirty="0" err="1" smtClean="0"/>
              <a:t>Nicklas</a:t>
            </a:r>
            <a:r>
              <a:rPr lang="en-US" dirty="0" smtClean="0"/>
              <a:t> </a:t>
            </a:r>
            <a:r>
              <a:rPr lang="en-US" b="1" u="sng" dirty="0" smtClean="0"/>
              <a:t>Status</a:t>
            </a:r>
            <a:r>
              <a:rPr lang="en-US" b="1" u="sng" dirty="0"/>
              <a:t>:</a:t>
            </a:r>
            <a:r>
              <a:rPr lang="en-US" b="1" dirty="0"/>
              <a:t>-</a:t>
            </a:r>
            <a:r>
              <a:rPr lang="en-US" dirty="0"/>
              <a:t> Preliminary results </a:t>
            </a:r>
            <a:r>
              <a:rPr lang="en-US" dirty="0" err="1" smtClean="0"/>
              <a:t>presentated</a:t>
            </a:r>
            <a:endParaRPr lang="en-US" dirty="0" smtClean="0"/>
          </a:p>
          <a:p>
            <a:r>
              <a:rPr lang="en-US" b="1" dirty="0" smtClean="0"/>
              <a:t>Jennifer Davis*</a:t>
            </a:r>
            <a:r>
              <a:rPr lang="en-US" dirty="0" smtClean="0"/>
              <a:t> </a:t>
            </a:r>
            <a:r>
              <a:rPr lang="en-US" b="1" dirty="0" smtClean="0"/>
              <a:t>&amp; Lekki Wood:</a:t>
            </a:r>
            <a:r>
              <a:rPr lang="en-US" dirty="0" smtClean="0"/>
              <a:t>– The sodium-potassium ratio in the US diet: possible links with cardiovascular disease </a:t>
            </a:r>
            <a:r>
              <a:rPr lang="en-US" b="1" u="sng" dirty="0" smtClean="0"/>
              <a:t>Collaborators:</a:t>
            </a:r>
            <a:r>
              <a:rPr lang="en-US" b="1" dirty="0" smtClean="0"/>
              <a:t>-</a:t>
            </a:r>
            <a:r>
              <a:rPr lang="en-US" dirty="0" smtClean="0"/>
              <a:t> Lekki Wood, </a:t>
            </a:r>
            <a:r>
              <a:rPr lang="en-US" dirty="0"/>
              <a:t>M</a:t>
            </a:r>
            <a:r>
              <a:rPr lang="en-US" dirty="0" smtClean="0"/>
              <a:t>atthew Allison (+ open to others) </a:t>
            </a:r>
            <a:r>
              <a:rPr lang="en-US" b="1" u="sng" dirty="0" smtClean="0"/>
              <a:t>Status:</a:t>
            </a:r>
            <a:r>
              <a:rPr lang="en-US" b="1" dirty="0" smtClean="0"/>
              <a:t>-</a:t>
            </a:r>
            <a:r>
              <a:rPr lang="en-US" dirty="0" smtClean="0"/>
              <a:t> Draft proposal with working group</a:t>
            </a:r>
          </a:p>
          <a:p>
            <a:pPr lvl="0"/>
            <a:r>
              <a:rPr lang="en-US" dirty="0" smtClean="0"/>
              <a:t>Also several (&gt; 10) consortium (CHARGE and SUNLIGHT) projects.</a:t>
            </a:r>
            <a:endParaRPr lang="en-US" dirty="0"/>
          </a:p>
        </p:txBody>
      </p:sp>
      <p:pic>
        <p:nvPicPr>
          <p:cNvPr id="1027" name="Picture 3" descr="C:\Users\awood\AppData\Local\Microsoft\Windows\Temporary Internet Files\Content.IE5\QL6KSHSA\MP90038787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0"/>
            <a:ext cx="1447800" cy="10327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6454350"/>
            <a:ext cx="3886200" cy="369332"/>
          </a:xfrm>
          <a:prstGeom prst="rect">
            <a:avLst/>
          </a:prstGeom>
          <a:noFill/>
        </p:spPr>
        <p:txBody>
          <a:bodyPr wrap="square" rtlCol="0">
            <a:spAutoFit/>
          </a:bodyPr>
          <a:lstStyle/>
          <a:p>
            <a:pPr algn="r"/>
            <a:r>
              <a:rPr lang="en-US" dirty="0" smtClean="0"/>
              <a:t>*Trainee / postdoctoral fellow</a:t>
            </a:r>
            <a:endParaRPr lang="en-US" dirty="0"/>
          </a:p>
        </p:txBody>
      </p:sp>
    </p:spTree>
    <p:extLst>
      <p:ext uri="{BB962C8B-B14F-4D97-AF65-F5344CB8AC3E}">
        <p14:creationId xmlns:p14="http://schemas.microsoft.com/office/powerpoint/2010/main" val="368349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840"/>
            <a:ext cx="8382000" cy="1143000"/>
          </a:xfrm>
        </p:spPr>
        <p:txBody>
          <a:bodyPr>
            <a:normAutofit fontScale="90000"/>
          </a:bodyPr>
          <a:lstStyle/>
          <a:p>
            <a:r>
              <a:rPr lang="en-US" dirty="0" smtClean="0"/>
              <a:t>MESA Nutrition working group: </a:t>
            </a:r>
            <a:br>
              <a:rPr lang="en-US" dirty="0" smtClean="0"/>
            </a:br>
            <a:r>
              <a:rPr lang="en-US" dirty="0" smtClean="0"/>
              <a:t>A recent paper</a:t>
            </a:r>
            <a:endParaRPr lang="en-US" dirty="0"/>
          </a:p>
        </p:txBody>
      </p:sp>
      <p:sp>
        <p:nvSpPr>
          <p:cNvPr id="3" name="Content Placeholder 2"/>
          <p:cNvSpPr>
            <a:spLocks noGrp="1"/>
          </p:cNvSpPr>
          <p:nvPr>
            <p:ph idx="1"/>
          </p:nvPr>
        </p:nvSpPr>
        <p:spPr>
          <a:xfrm>
            <a:off x="457200" y="1600200"/>
            <a:ext cx="8229600" cy="4854150"/>
          </a:xfrm>
        </p:spPr>
        <p:txBody>
          <a:bodyPr>
            <a:normAutofit fontScale="47500" lnSpcReduction="20000"/>
          </a:bodyPr>
          <a:lstStyle/>
          <a:p>
            <a:r>
              <a:rPr lang="en-US" dirty="0" smtClean="0"/>
              <a:t>Casas-</a:t>
            </a:r>
            <a:r>
              <a:rPr lang="en-US" dirty="0" err="1" smtClean="0"/>
              <a:t>Agustench</a:t>
            </a:r>
            <a:r>
              <a:rPr lang="en-US" dirty="0" smtClean="0"/>
              <a:t> et al, 2014, Saturated Fat Intake Modulates the Association between an Obesity Genetic Risk Score and Body Mass Index in Two US Populations, </a:t>
            </a:r>
            <a:r>
              <a:rPr lang="en-US" i="1" dirty="0" err="1" smtClean="0"/>
              <a:t>Jnl</a:t>
            </a:r>
            <a:r>
              <a:rPr lang="en-US" i="1" dirty="0" smtClean="0"/>
              <a:t> </a:t>
            </a:r>
            <a:r>
              <a:rPr lang="en-US" i="1" dirty="0" err="1" smtClean="0"/>
              <a:t>Acad</a:t>
            </a:r>
            <a:r>
              <a:rPr lang="en-US" i="1" dirty="0" smtClean="0"/>
              <a:t> </a:t>
            </a:r>
            <a:r>
              <a:rPr lang="en-US" i="1" dirty="0" err="1" smtClean="0"/>
              <a:t>Nutr</a:t>
            </a:r>
            <a:r>
              <a:rPr lang="en-US" i="1" dirty="0" smtClean="0"/>
              <a:t> Diet</a:t>
            </a:r>
            <a:endParaRPr lang="en-US" dirty="0"/>
          </a:p>
          <a:p>
            <a:r>
              <a:rPr lang="en-US" dirty="0" smtClean="0"/>
              <a:t>Objective: </a:t>
            </a:r>
          </a:p>
          <a:p>
            <a:pPr lvl="1"/>
            <a:r>
              <a:rPr lang="en-US" dirty="0"/>
              <a:t>T</a:t>
            </a:r>
            <a:r>
              <a:rPr lang="en-US" dirty="0" smtClean="0"/>
              <a:t>o analyze whether the association between an obesity genetic risk score (GRS) and body mass index (BMI), is moderated by total fat and saturated fatty acid (SFA) intake.</a:t>
            </a:r>
          </a:p>
          <a:p>
            <a:r>
              <a:rPr lang="en-US" dirty="0" smtClean="0"/>
              <a:t>Populations: </a:t>
            </a:r>
          </a:p>
          <a:p>
            <a:pPr lvl="1"/>
            <a:r>
              <a:rPr lang="en-US" dirty="0" smtClean="0"/>
              <a:t>783 Caucasian ancestry individuals from Genetics of Lipid Lowering Drugs and Diet Network (GOLDN) </a:t>
            </a:r>
          </a:p>
          <a:p>
            <a:pPr lvl="1"/>
            <a:r>
              <a:rPr lang="en-US" dirty="0" smtClean="0"/>
              <a:t>2,035 Caucasian ancestry individuals from the Multi-Ethnic Study of Atherosclerosis (MESA) </a:t>
            </a:r>
          </a:p>
          <a:p>
            <a:r>
              <a:rPr lang="en-US" dirty="0" smtClean="0"/>
              <a:t>Analysis: </a:t>
            </a:r>
          </a:p>
          <a:p>
            <a:pPr lvl="1"/>
            <a:r>
              <a:rPr lang="en-US" dirty="0" smtClean="0"/>
              <a:t>GRS summed from 55/60 known obesity risk alleles summed into a weighted score</a:t>
            </a:r>
          </a:p>
          <a:p>
            <a:pPr lvl="1"/>
            <a:r>
              <a:rPr lang="en-US" dirty="0" smtClean="0"/>
              <a:t>Models: BMI = GRS + SFA + GRS * SFA + age + gender + center + smoking + alcohol  + hyperlipidemia medication + diabetes + physical + total energy intake</a:t>
            </a:r>
          </a:p>
          <a:p>
            <a:r>
              <a:rPr lang="en-US" dirty="0" smtClean="0"/>
              <a:t>Results: </a:t>
            </a:r>
          </a:p>
          <a:p>
            <a:pPr lvl="1"/>
            <a:r>
              <a:rPr lang="en-US" dirty="0" smtClean="0"/>
              <a:t>Significant interactions between total fat intake and the GRS on BMI (P for interaction = 0.010, 0.046, and 0.002 in GOLDN, MESA, and meta-analysis, respectively).</a:t>
            </a:r>
          </a:p>
          <a:p>
            <a:pPr lvl="1"/>
            <a:r>
              <a:rPr lang="en-US" dirty="0" smtClean="0"/>
              <a:t>Significant interactions between SFA intake and GRS on BMI (P for interaction=0.005, 0.018, and &lt;0.001 in GOLDN, MESA, and meta-analysis, respectively). </a:t>
            </a:r>
          </a:p>
          <a:p>
            <a:r>
              <a:rPr lang="en-US" dirty="0" smtClean="0"/>
              <a:t>Conclusions: </a:t>
            </a:r>
          </a:p>
          <a:p>
            <a:pPr lvl="1"/>
            <a:r>
              <a:rPr lang="en-US" dirty="0" smtClean="0"/>
              <a:t>Although determining the causal direction requires further investigation, these findings suggest that potential dietary recommendations to reduce BMI effectively in populations with high obesity GRS would be to reduce total fat intake mainly by limiting SFAs</a:t>
            </a:r>
          </a:p>
          <a:p>
            <a:r>
              <a:rPr lang="en-US" dirty="0" smtClean="0"/>
              <a:t>Future Directions: </a:t>
            </a:r>
          </a:p>
          <a:p>
            <a:pPr lvl="1"/>
            <a:r>
              <a:rPr lang="en-US" dirty="0" smtClean="0"/>
              <a:t>This interaction is being examined in non-Caucasian ancestry populations</a:t>
            </a:r>
          </a:p>
        </p:txBody>
      </p:sp>
      <p:pic>
        <p:nvPicPr>
          <p:cNvPr id="2050" name="Picture 2" descr="C:\Users\awood\AppData\Local\Microsoft\Windows\Temporary Internet Files\Content.IE5\KI6478ZA\MP9004276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0"/>
            <a:ext cx="1165654" cy="116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5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3185" y="100668"/>
            <a:ext cx="7517630" cy="909148"/>
          </a:xfrm>
        </p:spPr>
        <p:txBody>
          <a:bodyPr anchor="ctr" anchorCtr="0">
            <a:noAutofit/>
          </a:bodyPr>
          <a:lstStyle/>
          <a:p>
            <a:r>
              <a:rPr lang="en-US" sz="4000" b="1" dirty="0" err="1" smtClean="0"/>
              <a:t>Pharmacogenetics</a:t>
            </a:r>
            <a:r>
              <a:rPr lang="en-US" sz="4000" b="1" dirty="0" smtClean="0"/>
              <a:t> Working Group</a:t>
            </a:r>
            <a:endParaRPr lang="en-US" sz="4000" b="1" dirty="0"/>
          </a:p>
        </p:txBody>
      </p:sp>
      <p:sp>
        <p:nvSpPr>
          <p:cNvPr id="4" name="TextBox 3"/>
          <p:cNvSpPr txBox="1"/>
          <p:nvPr/>
        </p:nvSpPr>
        <p:spPr>
          <a:xfrm>
            <a:off x="134224" y="1009817"/>
            <a:ext cx="8942664" cy="6001643"/>
          </a:xfrm>
          <a:prstGeom prst="rect">
            <a:avLst/>
          </a:prstGeom>
          <a:noFill/>
        </p:spPr>
        <p:txBody>
          <a:bodyPr wrap="square" rtlCol="0">
            <a:spAutoFit/>
          </a:bodyPr>
          <a:lstStyle/>
          <a:p>
            <a:r>
              <a:rPr lang="en-US" sz="2400" b="1" dirty="0" smtClean="0"/>
              <a:t>MESA analyses finished and results uploaded to CHARGE</a:t>
            </a:r>
          </a:p>
          <a:p>
            <a:pPr marL="742950" lvl="1" indent="-285750">
              <a:buFont typeface="Wingdings" panose="05000000000000000000" pitchFamily="2" charset="2"/>
              <a:buChar char="q"/>
            </a:pPr>
            <a:r>
              <a:rPr lang="en-US" sz="2200" dirty="0" smtClean="0"/>
              <a:t>QT and UAZ, Thiazides, Sulfonylureas and TCAs</a:t>
            </a:r>
          </a:p>
          <a:p>
            <a:pPr marL="1200150" lvl="2" indent="-285750">
              <a:buFont typeface="Wingdings" panose="05000000000000000000" pitchFamily="2" charset="2"/>
              <a:buChar char="§"/>
            </a:pPr>
            <a:r>
              <a:rPr lang="en-US" sz="2000" dirty="0" smtClean="0"/>
              <a:t>Cross-sectional: MESA Caucasians, manuscript published in </a:t>
            </a:r>
            <a:r>
              <a:rPr lang="en-US" sz="2000" i="1" dirty="0" smtClean="0"/>
              <a:t>Pharmacogenomics Journal </a:t>
            </a:r>
            <a:r>
              <a:rPr lang="en-US" sz="2000" dirty="0" smtClean="0"/>
              <a:t>in</a:t>
            </a:r>
            <a:r>
              <a:rPr lang="en-US" sz="2000" i="1" dirty="0" smtClean="0"/>
              <a:t> </a:t>
            </a:r>
            <a:r>
              <a:rPr lang="en-US" sz="2000" dirty="0" smtClean="0"/>
              <a:t>2013;</a:t>
            </a:r>
          </a:p>
          <a:p>
            <a:pPr marL="1200150" lvl="2" indent="-285750">
              <a:buFont typeface="Wingdings" panose="05000000000000000000" pitchFamily="2" charset="2"/>
              <a:buChar char="§"/>
            </a:pPr>
            <a:r>
              <a:rPr lang="en-US" sz="2000" dirty="0" smtClean="0"/>
              <a:t>Longitudinal: MESA Caucasians and African Americans.</a:t>
            </a:r>
          </a:p>
          <a:p>
            <a:pPr marL="742950" lvl="1" indent="-285750">
              <a:buFont typeface="Wingdings" panose="05000000000000000000" pitchFamily="2" charset="2"/>
              <a:buChar char="q"/>
            </a:pPr>
            <a:r>
              <a:rPr lang="en-US" sz="2200" dirty="0" smtClean="0"/>
              <a:t>RR and TCAs: MESA Caucasians;</a:t>
            </a:r>
          </a:p>
          <a:p>
            <a:pPr marL="742950" lvl="1" indent="-285750">
              <a:buFont typeface="Wingdings" panose="05000000000000000000" pitchFamily="2" charset="2"/>
              <a:buChar char="q"/>
            </a:pPr>
            <a:r>
              <a:rPr lang="en-US" sz="2200" dirty="0" smtClean="0"/>
              <a:t>CV events and antihypertensive agents: MESA Caucasians and African Americans, manuscript in preparation.</a:t>
            </a:r>
          </a:p>
          <a:p>
            <a:pPr marL="742950" lvl="1" indent="-285750">
              <a:buFont typeface="Wingdings" panose="05000000000000000000" pitchFamily="2" charset="2"/>
              <a:buChar char="q"/>
            </a:pPr>
            <a:r>
              <a:rPr lang="en-US" sz="2200" dirty="0" smtClean="0"/>
              <a:t>Glucose/Insulin &amp; statins and diuretics: MESA Caucasians and African Americans.</a:t>
            </a:r>
          </a:p>
          <a:p>
            <a:pPr marL="742950" lvl="1" indent="-285750">
              <a:buFont typeface="Wingdings" panose="05000000000000000000" pitchFamily="2" charset="2"/>
              <a:buChar char="q"/>
            </a:pPr>
            <a:r>
              <a:rPr lang="en-US" sz="2200" dirty="0" smtClean="0"/>
              <a:t>Lipids and thiazides: MESA Caucasians and African Americans.</a:t>
            </a:r>
          </a:p>
          <a:p>
            <a:pPr marL="742950" lvl="1" indent="-285750">
              <a:buFont typeface="Wingdings" panose="05000000000000000000" pitchFamily="2" charset="2"/>
              <a:buChar char="q"/>
            </a:pPr>
            <a:r>
              <a:rPr lang="en-US" sz="2200" dirty="0" smtClean="0"/>
              <a:t>Lipids and statins: MESA Caucasians</a:t>
            </a:r>
          </a:p>
          <a:p>
            <a:pPr marL="1200150" lvl="2" indent="-285750">
              <a:buFont typeface="Wingdings" panose="05000000000000000000" pitchFamily="2" charset="2"/>
              <a:buChar char="§"/>
            </a:pPr>
            <a:r>
              <a:rPr lang="en-US" sz="2000" dirty="0" smtClean="0"/>
              <a:t>LDL: manuscript accepted for publication in </a:t>
            </a:r>
            <a:r>
              <a:rPr lang="en-US" sz="2000" i="1" dirty="0" smtClean="0"/>
              <a:t>Nature Communications</a:t>
            </a:r>
            <a:r>
              <a:rPr lang="en-US" sz="2000" dirty="0" smtClean="0"/>
              <a:t>;</a:t>
            </a:r>
          </a:p>
          <a:p>
            <a:pPr marL="1200150" lvl="2" indent="-285750">
              <a:buFont typeface="Wingdings" panose="05000000000000000000" pitchFamily="2" charset="2"/>
              <a:buChar char="§"/>
            </a:pPr>
            <a:r>
              <a:rPr lang="en-US" sz="2000" dirty="0" smtClean="0"/>
              <a:t>HDL.</a:t>
            </a:r>
          </a:p>
          <a:p>
            <a:pPr marL="742950" lvl="1" indent="-285750">
              <a:buFont typeface="Wingdings" panose="05000000000000000000" pitchFamily="2" charset="2"/>
              <a:buChar char="q"/>
            </a:pPr>
            <a:r>
              <a:rPr lang="en-US" sz="2200" dirty="0" smtClean="0"/>
              <a:t>MI and statins: MESA Caucasians.</a:t>
            </a:r>
          </a:p>
          <a:p>
            <a:pPr marL="742950" lvl="1" indent="-285750">
              <a:buFont typeface="Wingdings" panose="05000000000000000000" pitchFamily="2" charset="2"/>
              <a:buChar char="q"/>
            </a:pPr>
            <a:r>
              <a:rPr lang="en-US" sz="2200" dirty="0" smtClean="0"/>
              <a:t>PCSK9 variants and stroke, CHD and lipids: MESA Caucasians and African Americans.</a:t>
            </a:r>
          </a:p>
          <a:p>
            <a:endParaRPr lang="en-US" dirty="0"/>
          </a:p>
        </p:txBody>
      </p:sp>
      <p:sp>
        <p:nvSpPr>
          <p:cNvPr id="5" name="Line 4"/>
          <p:cNvSpPr>
            <a:spLocks noChangeShapeType="1"/>
          </p:cNvSpPr>
          <p:nvPr/>
        </p:nvSpPr>
        <p:spPr bwMode="auto">
          <a:xfrm>
            <a:off x="0" y="1066800"/>
            <a:ext cx="9144000"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1679058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823" y="112693"/>
            <a:ext cx="7985097" cy="954107"/>
          </a:xfrm>
          <a:prstGeom prst="rect">
            <a:avLst/>
          </a:prstGeom>
        </p:spPr>
        <p:txBody>
          <a:bodyPr wrap="square">
            <a:spAutoFit/>
          </a:bodyPr>
          <a:lstStyle/>
          <a:p>
            <a:pPr algn="ctr"/>
            <a:r>
              <a:rPr lang="en-US" sz="2800" b="1" dirty="0" err="1" smtClean="0"/>
              <a:t>Pharmacogenetic</a:t>
            </a:r>
            <a:r>
              <a:rPr lang="en-US" sz="2800" b="1" dirty="0" smtClean="0"/>
              <a:t> Meta-Analysis of GWAS of LDL Response to Statins</a:t>
            </a:r>
            <a:endParaRPr lang="en-US" sz="2800" b="1" dirty="0"/>
          </a:p>
        </p:txBody>
      </p:sp>
      <p:pic>
        <p:nvPicPr>
          <p:cNvPr id="3" name="Picture 2"/>
          <p:cNvPicPr>
            <a:picLocks noChangeAspect="1"/>
          </p:cNvPicPr>
          <p:nvPr/>
        </p:nvPicPr>
        <p:blipFill>
          <a:blip r:embed="rId2"/>
          <a:stretch>
            <a:fillRect/>
          </a:stretch>
        </p:blipFill>
        <p:spPr>
          <a:xfrm>
            <a:off x="380554" y="1158600"/>
            <a:ext cx="1708305" cy="2975943"/>
          </a:xfrm>
          <a:prstGeom prst="rect">
            <a:avLst/>
          </a:prstGeom>
        </p:spPr>
      </p:pic>
      <p:pic>
        <p:nvPicPr>
          <p:cNvPr id="4" name="Picture 3"/>
          <p:cNvPicPr>
            <a:picLocks noChangeAspect="1"/>
          </p:cNvPicPr>
          <p:nvPr/>
        </p:nvPicPr>
        <p:blipFill>
          <a:blip r:embed="rId3"/>
          <a:stretch>
            <a:fillRect/>
          </a:stretch>
        </p:blipFill>
        <p:spPr>
          <a:xfrm>
            <a:off x="2299689" y="2398114"/>
            <a:ext cx="801455" cy="1499877"/>
          </a:xfrm>
          <a:prstGeom prst="rect">
            <a:avLst/>
          </a:prstGeom>
        </p:spPr>
      </p:pic>
      <p:pic>
        <p:nvPicPr>
          <p:cNvPr id="5" name="Picture 4"/>
          <p:cNvPicPr>
            <a:picLocks noChangeAspect="1"/>
          </p:cNvPicPr>
          <p:nvPr/>
        </p:nvPicPr>
        <p:blipFill>
          <a:blip r:embed="rId4"/>
          <a:stretch>
            <a:fillRect/>
          </a:stretch>
        </p:blipFill>
        <p:spPr>
          <a:xfrm>
            <a:off x="4756926" y="2398114"/>
            <a:ext cx="3181108" cy="2436547"/>
          </a:xfrm>
          <a:prstGeom prst="rect">
            <a:avLst/>
          </a:prstGeom>
        </p:spPr>
      </p:pic>
      <p:sp>
        <p:nvSpPr>
          <p:cNvPr id="6" name="Rectangle 5"/>
          <p:cNvSpPr/>
          <p:nvPr/>
        </p:nvSpPr>
        <p:spPr>
          <a:xfrm>
            <a:off x="2382473" y="1158600"/>
            <a:ext cx="6654434" cy="1077218"/>
          </a:xfrm>
          <a:prstGeom prst="rect">
            <a:avLst/>
          </a:prstGeom>
        </p:spPr>
        <p:txBody>
          <a:bodyPr wrap="square">
            <a:spAutoFit/>
          </a:bodyPr>
          <a:lstStyle/>
          <a:p>
            <a:r>
              <a:rPr lang="en-US" sz="1600" b="1" dirty="0" smtClean="0"/>
              <a:t>Overall results from combined meta-analysis: GWAS SNPs identified within 4 loci:</a:t>
            </a:r>
          </a:p>
          <a:p>
            <a:r>
              <a:rPr lang="en-US" sz="1600" dirty="0" smtClean="0"/>
              <a:t>• APOE and LPA: replication of previous findings</a:t>
            </a:r>
          </a:p>
          <a:p>
            <a:r>
              <a:rPr lang="en-US" sz="1600" dirty="0" smtClean="0"/>
              <a:t>• SORT1/CELSR2/PSRC1 and SLCO1B1: novel GWAS findings</a:t>
            </a:r>
            <a:endParaRPr lang="en-US" sz="1600" dirty="0"/>
          </a:p>
        </p:txBody>
      </p:sp>
      <p:sp>
        <p:nvSpPr>
          <p:cNvPr id="7" name="Rectangle 6"/>
          <p:cNvSpPr/>
          <p:nvPr/>
        </p:nvSpPr>
        <p:spPr>
          <a:xfrm>
            <a:off x="2960123" y="4741051"/>
            <a:ext cx="5724940" cy="1077218"/>
          </a:xfrm>
          <a:prstGeom prst="rect">
            <a:avLst/>
          </a:prstGeom>
        </p:spPr>
        <p:txBody>
          <a:bodyPr wrap="square">
            <a:spAutoFit/>
          </a:bodyPr>
          <a:lstStyle/>
          <a:p>
            <a:r>
              <a:rPr lang="en-US" sz="1600" b="1" dirty="0" smtClean="0"/>
              <a:t>Genome-Wide Conditional Analysis (GWCA)</a:t>
            </a:r>
          </a:p>
          <a:p>
            <a:r>
              <a:rPr lang="en-US" sz="1600" dirty="0" smtClean="0"/>
              <a:t>• 14 SNPs independently associated with LDL response</a:t>
            </a:r>
          </a:p>
          <a:p>
            <a:r>
              <a:rPr lang="en-US" sz="1600" dirty="0" smtClean="0"/>
              <a:t>• Together explain ~5% of variation in LDL response to statin treatment</a:t>
            </a:r>
            <a:endParaRPr lang="en-US" sz="1600" dirty="0"/>
          </a:p>
        </p:txBody>
      </p:sp>
      <p:sp>
        <p:nvSpPr>
          <p:cNvPr id="8" name="Rectangle 7"/>
          <p:cNvSpPr/>
          <p:nvPr/>
        </p:nvSpPr>
        <p:spPr>
          <a:xfrm>
            <a:off x="2960123" y="5790435"/>
            <a:ext cx="6076784" cy="1077218"/>
          </a:xfrm>
          <a:prstGeom prst="rect">
            <a:avLst/>
          </a:prstGeom>
        </p:spPr>
        <p:txBody>
          <a:bodyPr wrap="square">
            <a:spAutoFit/>
          </a:bodyPr>
          <a:lstStyle/>
          <a:p>
            <a:r>
              <a:rPr lang="en-US" sz="1600" b="1" dirty="0" smtClean="0"/>
              <a:t>4 significant SNPs and risk of Coronary Artery Disease (CAD)</a:t>
            </a:r>
            <a:r>
              <a:rPr lang="en-US" sz="1600" dirty="0" smtClean="0"/>
              <a:t>: CARDIoGRAMplusC4D</a:t>
            </a:r>
          </a:p>
          <a:p>
            <a:r>
              <a:rPr lang="en-US" sz="1600" b="1" dirty="0" smtClean="0"/>
              <a:t>Genetic risk score</a:t>
            </a:r>
            <a:r>
              <a:rPr lang="en-US" sz="1600" dirty="0" smtClean="0"/>
              <a:t>: weaker LDL lowering response to statins and increased CAD risk (p = 2.88e-19)</a:t>
            </a:r>
            <a:endParaRPr lang="en-US" sz="1600" dirty="0"/>
          </a:p>
        </p:txBody>
      </p:sp>
      <p:pic>
        <p:nvPicPr>
          <p:cNvPr id="9" name="Picture 8"/>
          <p:cNvPicPr>
            <a:picLocks noChangeAspect="1"/>
          </p:cNvPicPr>
          <p:nvPr/>
        </p:nvPicPr>
        <p:blipFill>
          <a:blip r:embed="rId5"/>
          <a:stretch>
            <a:fillRect/>
          </a:stretch>
        </p:blipFill>
        <p:spPr>
          <a:xfrm>
            <a:off x="582630" y="4165159"/>
            <a:ext cx="2023410" cy="2622461"/>
          </a:xfrm>
          <a:prstGeom prst="rect">
            <a:avLst/>
          </a:prstGeom>
        </p:spPr>
      </p:pic>
      <p:sp>
        <p:nvSpPr>
          <p:cNvPr id="10" name="Line 4"/>
          <p:cNvSpPr>
            <a:spLocks noChangeShapeType="1"/>
          </p:cNvSpPr>
          <p:nvPr/>
        </p:nvSpPr>
        <p:spPr bwMode="auto">
          <a:xfrm>
            <a:off x="0" y="1066800"/>
            <a:ext cx="9144000"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252084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8613" y="6190"/>
            <a:ext cx="8229600" cy="1143000"/>
          </a:xfrm>
        </p:spPr>
        <p:txBody>
          <a:bodyPr/>
          <a:lstStyle/>
          <a:p>
            <a:pPr algn="l"/>
            <a:r>
              <a:rPr lang="en-US" altLang="en-US" dirty="0" smtClean="0">
                <a:ea typeface="ＭＳ Ｐゴシック" pitchFamily="34" charset="-128"/>
              </a:rPr>
              <a:t>MESA Genetics Agenda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8216586"/>
              </p:ext>
            </p:extLst>
          </p:nvPr>
        </p:nvGraphicFramePr>
        <p:xfrm>
          <a:off x="520118" y="1417638"/>
          <a:ext cx="8220658" cy="2698034"/>
        </p:xfrm>
        <a:graphic>
          <a:graphicData uri="http://schemas.openxmlformats.org/drawingml/2006/table">
            <a:tbl>
              <a:tblPr/>
              <a:tblGrid>
                <a:gridCol w="1659521"/>
                <a:gridCol w="4613275"/>
                <a:gridCol w="1947862"/>
              </a:tblGrid>
              <a:tr h="346075">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rPr>
                        <a:t>5:30-5:50</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rPr>
                        <a:t>Introduction</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rPr>
                        <a:t>Dr. Rotter/Dr. Rich</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346075">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rPr>
                        <a:t>5:50-6:00</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34" charset="-128"/>
                          <a:cs typeface="Arial" charset="0"/>
                        </a:rPr>
                        <a:t>Genetics P&amp;P Update</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34" charset="-128"/>
                          <a:cs typeface="Arial" charset="0"/>
                        </a:rPr>
                        <a:t>Dr. Post</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297852">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rPr>
                        <a:t>6:00-6:30</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chemeClr val="tx1"/>
                          </a:solidFill>
                          <a:effectLst/>
                          <a:latin typeface="Arial" charset="0"/>
                          <a:ea typeface="ＭＳ Ｐゴシック" pitchFamily="34" charset="-128"/>
                          <a:cs typeface="Arial" charset="0"/>
                        </a:rPr>
                        <a:t>COMBInatorial</a:t>
                      </a:r>
                      <a:r>
                        <a:rPr kumimoji="0" lang="en-US" alt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 </a:t>
                      </a:r>
                      <a:r>
                        <a:rPr kumimoji="0" lang="en-US" altLang="en-US" sz="1600" b="0" i="0" u="none" strike="noStrike" cap="none" normalizeH="0" baseline="0" dirty="0" err="1" smtClean="0">
                          <a:ln>
                            <a:noFill/>
                          </a:ln>
                          <a:solidFill>
                            <a:schemeClr val="tx1"/>
                          </a:solidFill>
                          <a:effectLst/>
                          <a:latin typeface="Arial" charset="0"/>
                          <a:ea typeface="ＭＳ Ｐゴシック" pitchFamily="34" charset="-128"/>
                          <a:cs typeface="Arial" charset="0"/>
                        </a:rPr>
                        <a:t>BIOmarkers</a:t>
                      </a:r>
                      <a:r>
                        <a:rPr kumimoji="0" lang="en-US" alt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 for subclinical atherosclerosis in MESA (COMBI-BIO-MESA): An overview of the MESA metabolomics project</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Dr. Olson/Dr. Durda</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396875">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6:30-7:00</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ea typeface="ＭＳ Ｐゴシック" pitchFamily="34" charset="-128"/>
                        </a:rPr>
                        <a:t>MESA Epigenetic Studies</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ea typeface="ＭＳ Ｐゴシック" pitchFamily="34" charset="-128"/>
                        </a:rPr>
                        <a:t>Dr. Liu</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396875">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rPr>
                        <a:t>7:00-7:30</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ea typeface="ＭＳ Ｐゴシック" pitchFamily="34" charset="-128"/>
                        </a:rPr>
                        <a:t>Bicc1 is a genetic determinant of </a:t>
                      </a:r>
                      <a:r>
                        <a:rPr kumimoji="0" lang="en-US" altLang="en-US" sz="1800" b="0" i="0" u="none" strike="noStrike" cap="none" normalizeH="0" baseline="0" dirty="0" err="1" smtClean="0">
                          <a:ln>
                            <a:noFill/>
                          </a:ln>
                          <a:solidFill>
                            <a:schemeClr val="tx1"/>
                          </a:solidFill>
                          <a:effectLst/>
                          <a:latin typeface="Calibri" pitchFamily="34" charset="0"/>
                          <a:ea typeface="ＭＳ Ｐゴシック" pitchFamily="34" charset="-128"/>
                        </a:rPr>
                        <a:t>osteoblastogenesis</a:t>
                      </a:r>
                      <a:r>
                        <a:rPr kumimoji="0" lang="en-US" altLang="en-US" sz="1800" b="0" i="0" u="none" strike="noStrike" cap="none" normalizeH="0" baseline="0" dirty="0" smtClean="0">
                          <a:ln>
                            <a:noFill/>
                          </a:ln>
                          <a:solidFill>
                            <a:schemeClr val="tx1"/>
                          </a:solidFill>
                          <a:effectLst/>
                          <a:latin typeface="Calibri" pitchFamily="34" charset="0"/>
                          <a:ea typeface="ＭＳ Ｐゴシック" pitchFamily="34" charset="-128"/>
                        </a:rPr>
                        <a:t> and bone mineral density</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ea typeface="ＭＳ Ｐゴシック" pitchFamily="34" charset="-128"/>
                        </a:rPr>
                        <a:t>Dr. Farber</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309807">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rPr>
                        <a:t>7:30</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rPr>
                        <a:t>Adjourn</a:t>
                      </a: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ea typeface="ＭＳ Ｐゴシック"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Arial" charset="0"/>
                        <a:ea typeface="ＭＳ Ｐゴシック" pitchFamily="34" charset="-128"/>
                        <a:cs typeface="Arial" charset="0"/>
                      </a:endParaRPr>
                    </a:p>
                  </a:txBody>
                  <a:tcPr marL="9524" marR="9524"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bl>
          </a:graphicData>
        </a:graphic>
      </p:graphicFrame>
      <p:sp>
        <p:nvSpPr>
          <p:cNvPr id="4149" name="TextBox 7"/>
          <p:cNvSpPr txBox="1">
            <a:spLocks noChangeArrowheads="1"/>
          </p:cNvSpPr>
          <p:nvPr/>
        </p:nvSpPr>
        <p:spPr bwMode="auto">
          <a:xfrm>
            <a:off x="5729288" y="274638"/>
            <a:ext cx="3368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dirty="0" smtClean="0"/>
              <a:t>Feb 5, 2014 6:30-8:00pm</a:t>
            </a:r>
            <a:endParaRPr lang="en-US" altLang="en-US" sz="1200" dirty="0"/>
          </a:p>
          <a:p>
            <a:r>
              <a:rPr lang="en-US" altLang="en-US" sz="1200" dirty="0" smtClean="0"/>
              <a:t>Fairfax Embassy Row Hotel</a:t>
            </a:r>
            <a:endParaRPr lang="en-US" altLang="en-US" sz="1200" b="1" dirty="0"/>
          </a:p>
          <a:p>
            <a:r>
              <a:rPr lang="en-US" altLang="en-US" sz="1200" dirty="0" smtClean="0"/>
              <a:t>2100 Massachusetts Ave NW</a:t>
            </a:r>
            <a:endParaRPr lang="en-US" altLang="en-US" sz="1200" dirty="0"/>
          </a:p>
          <a:p>
            <a:pPr eaLnBrk="1" hangingPunct="1"/>
            <a:r>
              <a:rPr lang="en-US" altLang="en-US" sz="1200" dirty="0" smtClean="0"/>
              <a:t>Ballroom</a:t>
            </a:r>
            <a:endParaRPr lang="en-US" altLang="en-US" sz="1200" dirty="0"/>
          </a:p>
          <a:p>
            <a:pPr eaLnBrk="1" hangingPunct="1"/>
            <a:endParaRPr lang="en-US" altLang="en-US" dirty="0"/>
          </a:p>
        </p:txBody>
      </p:sp>
    </p:spTree>
    <p:extLst>
      <p:ext uri="{BB962C8B-B14F-4D97-AF65-F5344CB8AC3E}">
        <p14:creationId xmlns:p14="http://schemas.microsoft.com/office/powerpoint/2010/main" val="221124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 Lung Genetics WG</a:t>
            </a:r>
            <a:endParaRPr lang="en-US" dirty="0"/>
          </a:p>
        </p:txBody>
      </p:sp>
      <p:sp>
        <p:nvSpPr>
          <p:cNvPr id="3" name="Content Placeholder 2"/>
          <p:cNvSpPr>
            <a:spLocks noGrp="1"/>
          </p:cNvSpPr>
          <p:nvPr>
            <p:ph idx="1"/>
          </p:nvPr>
        </p:nvSpPr>
        <p:spPr/>
        <p:txBody>
          <a:bodyPr>
            <a:normAutofit fontScale="77500" lnSpcReduction="20000"/>
          </a:bodyPr>
          <a:lstStyle/>
          <a:p>
            <a:r>
              <a:rPr lang="en-US" dirty="0"/>
              <a:t>I</a:t>
            </a:r>
            <a:r>
              <a:rPr lang="en-US" dirty="0" smtClean="0"/>
              <a:t>n progress:</a:t>
            </a:r>
          </a:p>
          <a:p>
            <a:pPr lvl="1"/>
            <a:r>
              <a:rPr lang="en-US" dirty="0" smtClean="0"/>
              <a:t>CHARGE 1000G pulmonary function GWAS</a:t>
            </a:r>
          </a:p>
          <a:p>
            <a:pPr lvl="1"/>
            <a:r>
              <a:rPr lang="en-US" dirty="0" smtClean="0"/>
              <a:t>CHARGE </a:t>
            </a:r>
            <a:r>
              <a:rPr lang="en-US" dirty="0" err="1" smtClean="0"/>
              <a:t>ExomeChip</a:t>
            </a:r>
            <a:r>
              <a:rPr lang="en-US" dirty="0"/>
              <a:t> </a:t>
            </a:r>
            <a:r>
              <a:rPr lang="en-US" dirty="0" smtClean="0"/>
              <a:t>pulmonary function analysis</a:t>
            </a:r>
          </a:p>
          <a:p>
            <a:pPr lvl="1"/>
            <a:r>
              <a:rPr lang="en-US" dirty="0" smtClean="0"/>
              <a:t>MESA GWAS of high attenuation area (subclinical ILD) on CT scan</a:t>
            </a:r>
          </a:p>
          <a:p>
            <a:pPr lvl="1"/>
            <a:endParaRPr lang="en-US" dirty="0" smtClean="0"/>
          </a:p>
          <a:p>
            <a:pPr lvl="1"/>
            <a:r>
              <a:rPr lang="en-US" dirty="0" smtClean="0"/>
              <a:t>Meta-analysis of percent emphysema on CT GWAS across three cohorts (MESA, Framingham, COPACETIC)</a:t>
            </a:r>
          </a:p>
          <a:p>
            <a:pPr lvl="1"/>
            <a:r>
              <a:rPr lang="en-US" dirty="0" smtClean="0"/>
              <a:t>MESA </a:t>
            </a:r>
            <a:r>
              <a:rPr lang="en-US" dirty="0" err="1" smtClean="0"/>
              <a:t>ExomeChip</a:t>
            </a:r>
            <a:r>
              <a:rPr lang="en-US" dirty="0" smtClean="0"/>
              <a:t> analysis of percent emphysema on CT scan</a:t>
            </a:r>
          </a:p>
          <a:p>
            <a:pPr lvl="1"/>
            <a:endParaRPr lang="en-US" dirty="0" smtClean="0"/>
          </a:p>
          <a:p>
            <a:r>
              <a:rPr lang="en-US" dirty="0" smtClean="0"/>
              <a:t>Submitted:</a:t>
            </a:r>
          </a:p>
          <a:p>
            <a:pPr lvl="1"/>
            <a:r>
              <a:rPr lang="en-US" dirty="0" smtClean="0"/>
              <a:t>Meta-analysis of COPD GWAS for Hispanics from MESA and the Costa Rica Study (Juan </a:t>
            </a:r>
            <a:r>
              <a:rPr lang="en-US" dirty="0" err="1" smtClean="0"/>
              <a:t>Celedon</a:t>
            </a:r>
            <a:r>
              <a:rPr lang="en-US" dirty="0" smtClean="0"/>
              <a:t>)</a:t>
            </a:r>
          </a:p>
        </p:txBody>
      </p:sp>
    </p:spTree>
    <p:extLst>
      <p:ext uri="{BB962C8B-B14F-4D97-AF65-F5344CB8AC3E}">
        <p14:creationId xmlns:p14="http://schemas.microsoft.com/office/powerpoint/2010/main" val="318353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66856" cy="1531056"/>
          </a:xfrm>
        </p:spPr>
        <p:txBody>
          <a:bodyPr>
            <a:noAutofit/>
          </a:bodyPr>
          <a:lstStyle/>
          <a:p>
            <a:pPr algn="l"/>
            <a:r>
              <a:rPr lang="en-US" sz="2000" dirty="0" smtClean="0"/>
              <a:t>Genome-wide study of percent emphysema on computed tomography in the general population: The Multi-Ethnic Study of Atherosclerosis Lung/</a:t>
            </a:r>
            <a:r>
              <a:rPr lang="en-US" sz="2000" dirty="0" err="1" smtClean="0"/>
              <a:t>SHARe</a:t>
            </a:r>
            <a:r>
              <a:rPr lang="en-US" sz="2000" dirty="0" smtClean="0"/>
              <a:t> Study</a:t>
            </a:r>
            <a:br>
              <a:rPr lang="en-US" sz="2000" dirty="0" smtClean="0"/>
            </a:br>
            <a:r>
              <a:rPr lang="en-US" sz="1400" dirty="0" err="1" smtClean="0"/>
              <a:t>Manichaikul</a:t>
            </a:r>
            <a:r>
              <a:rPr lang="en-US" sz="1400" dirty="0" smtClean="0"/>
              <a:t> A, Hoffman EA, </a:t>
            </a:r>
            <a:r>
              <a:rPr lang="en-US" sz="1400" dirty="0" err="1" smtClean="0"/>
              <a:t>Smolonska</a:t>
            </a:r>
            <a:r>
              <a:rPr lang="en-US" sz="1400" dirty="0" smtClean="0"/>
              <a:t> J, </a:t>
            </a:r>
            <a:r>
              <a:rPr lang="en-US" sz="1400" dirty="0" err="1" smtClean="0"/>
              <a:t>Gao</a:t>
            </a:r>
            <a:r>
              <a:rPr lang="en-US" sz="1400" dirty="0" smtClean="0"/>
              <a:t> W, Cho MH, </a:t>
            </a:r>
            <a:r>
              <a:rPr lang="en-US" sz="1400" dirty="0" err="1" smtClean="0"/>
              <a:t>Baumhauer</a:t>
            </a:r>
            <a:r>
              <a:rPr lang="en-US" sz="1400" dirty="0" smtClean="0"/>
              <a:t> H, </a:t>
            </a:r>
            <a:r>
              <a:rPr lang="en-US" sz="1400" dirty="0" err="1" smtClean="0"/>
              <a:t>Budoff</a:t>
            </a:r>
            <a:r>
              <a:rPr lang="en-US" sz="1400" dirty="0" smtClean="0"/>
              <a:t> M, Austin JH, </a:t>
            </a:r>
            <a:r>
              <a:rPr lang="en-US" sz="1400" dirty="0" err="1" smtClean="0"/>
              <a:t>Washko</a:t>
            </a:r>
            <a:r>
              <a:rPr lang="en-US" sz="1400" dirty="0" smtClean="0"/>
              <a:t> GR, Carr JJ, Kaufman JD, </a:t>
            </a:r>
            <a:r>
              <a:rPr lang="en-US" sz="1400" dirty="0" err="1" smtClean="0"/>
              <a:t>Pottinger</a:t>
            </a:r>
            <a:r>
              <a:rPr lang="en-US" sz="1400" dirty="0" smtClean="0"/>
              <a:t> T, Powell CA, </a:t>
            </a:r>
            <a:r>
              <a:rPr lang="en-US" sz="1400" dirty="0" err="1" smtClean="0"/>
              <a:t>Wijmenga</a:t>
            </a:r>
            <a:r>
              <a:rPr lang="en-US" sz="1400" dirty="0" smtClean="0"/>
              <a:t> C, </a:t>
            </a:r>
            <a:r>
              <a:rPr lang="en-US" sz="1400" dirty="0" err="1" smtClean="0"/>
              <a:t>Zanen</a:t>
            </a:r>
            <a:r>
              <a:rPr lang="en-US" sz="1400" dirty="0" smtClean="0"/>
              <a:t> P, </a:t>
            </a:r>
            <a:r>
              <a:rPr lang="en-US" sz="1400" dirty="0" err="1" smtClean="0"/>
              <a:t>Groen</a:t>
            </a:r>
            <a:r>
              <a:rPr lang="en-US" sz="1400" dirty="0" smtClean="0"/>
              <a:t> HJ, </a:t>
            </a:r>
            <a:r>
              <a:rPr lang="en-US" sz="1400" dirty="0" err="1" smtClean="0"/>
              <a:t>Postma</a:t>
            </a:r>
            <a:r>
              <a:rPr lang="en-US" sz="1400" dirty="0" smtClean="0"/>
              <a:t> DS, </a:t>
            </a:r>
            <a:r>
              <a:rPr lang="en-US" sz="1400" dirty="0" err="1" smtClean="0"/>
              <a:t>Wanner</a:t>
            </a:r>
            <a:r>
              <a:rPr lang="en-US" sz="1400" dirty="0" smtClean="0"/>
              <a:t> A, </a:t>
            </a:r>
            <a:r>
              <a:rPr lang="en-US" sz="1400" dirty="0" err="1" smtClean="0"/>
              <a:t>Rouhani</a:t>
            </a:r>
            <a:r>
              <a:rPr lang="en-US" sz="1400" dirty="0" smtClean="0"/>
              <a:t> FN, </a:t>
            </a:r>
            <a:r>
              <a:rPr lang="en-US" sz="1400" dirty="0" err="1" smtClean="0"/>
              <a:t>Brantly</a:t>
            </a:r>
            <a:r>
              <a:rPr lang="en-US" sz="1400" dirty="0" smtClean="0"/>
              <a:t> ML, Powell R, Smith BM, </a:t>
            </a:r>
            <a:r>
              <a:rPr lang="en-US" sz="1400" dirty="0" err="1" smtClean="0"/>
              <a:t>Rabinowitz</a:t>
            </a:r>
            <a:r>
              <a:rPr lang="en-US" sz="1400" dirty="0" smtClean="0"/>
              <a:t> D, </a:t>
            </a:r>
            <a:r>
              <a:rPr lang="en-US" sz="1400" dirty="0" err="1" smtClean="0"/>
              <a:t>Raffel</a:t>
            </a:r>
            <a:r>
              <a:rPr lang="en-US" sz="1400" dirty="0" smtClean="0"/>
              <a:t> LJ, Hinckley </a:t>
            </a:r>
            <a:r>
              <a:rPr lang="en-US" sz="1400" dirty="0" err="1" smtClean="0"/>
              <a:t>Stukovsky</a:t>
            </a:r>
            <a:r>
              <a:rPr lang="en-US" sz="1400" dirty="0" smtClean="0"/>
              <a:t> KD, Crapo JD, </a:t>
            </a:r>
            <a:r>
              <a:rPr lang="en-US" sz="1400" dirty="0" err="1" smtClean="0"/>
              <a:t>Beaty</a:t>
            </a:r>
            <a:r>
              <a:rPr lang="en-US" sz="1400" dirty="0" smtClean="0"/>
              <a:t> TH, </a:t>
            </a:r>
            <a:r>
              <a:rPr lang="en-US" sz="1400" dirty="0" err="1" smtClean="0"/>
              <a:t>Hokanson</a:t>
            </a:r>
            <a:r>
              <a:rPr lang="en-US" sz="1400" dirty="0" smtClean="0"/>
              <a:t> JE, Silverman EK, Dupuis J, O'Connor GT, </a:t>
            </a:r>
            <a:r>
              <a:rPr lang="en-US" sz="1400" dirty="0" err="1" smtClean="0"/>
              <a:t>Boezen</a:t>
            </a:r>
            <a:r>
              <a:rPr lang="en-US" sz="1400" dirty="0" smtClean="0"/>
              <a:t> HM, Rich SS, Barr RG. </a:t>
            </a:r>
            <a:r>
              <a:rPr lang="en-US" sz="1400" i="1" dirty="0" smtClean="0"/>
              <a:t>Am J </a:t>
            </a:r>
            <a:r>
              <a:rPr lang="en-US" sz="1400" i="1" dirty="0" err="1" smtClean="0"/>
              <a:t>Respir</a:t>
            </a:r>
            <a:r>
              <a:rPr lang="en-US" sz="1400" i="1" dirty="0" smtClean="0"/>
              <a:t> </a:t>
            </a:r>
            <a:r>
              <a:rPr lang="en-US" sz="1400" i="1" dirty="0" err="1" smtClean="0"/>
              <a:t>Crit</a:t>
            </a:r>
            <a:r>
              <a:rPr lang="en-US" sz="1400" i="1" dirty="0" smtClean="0"/>
              <a:t> Care Med</a:t>
            </a:r>
            <a:r>
              <a:rPr lang="en-US" sz="1400" dirty="0" smtClean="0"/>
              <a:t>. 2014 Feb 15;189(4):408-18. </a:t>
            </a:r>
            <a:endParaRPr lang="en-US" sz="1400" dirty="0"/>
          </a:p>
        </p:txBody>
      </p:sp>
      <p:sp>
        <p:nvSpPr>
          <p:cNvPr id="5" name="TextBox 4"/>
          <p:cNvSpPr txBox="1"/>
          <p:nvPr/>
        </p:nvSpPr>
        <p:spPr>
          <a:xfrm>
            <a:off x="6543890" y="1566398"/>
            <a:ext cx="2480166" cy="276999"/>
          </a:xfrm>
          <a:prstGeom prst="rect">
            <a:avLst/>
          </a:prstGeom>
          <a:noFill/>
        </p:spPr>
        <p:txBody>
          <a:bodyPr wrap="none" rtlCol="0">
            <a:spAutoFit/>
          </a:bodyPr>
          <a:lstStyle/>
          <a:p>
            <a:r>
              <a:rPr lang="en-US" sz="1200" dirty="0" smtClean="0"/>
              <a:t>Combined across race/ethnic groups</a:t>
            </a:r>
            <a:endParaRPr lang="en-US" sz="1200" dirty="0"/>
          </a:p>
        </p:txBody>
      </p:sp>
      <p:sp>
        <p:nvSpPr>
          <p:cNvPr id="8" name="TextBox 7"/>
          <p:cNvSpPr txBox="1"/>
          <p:nvPr/>
        </p:nvSpPr>
        <p:spPr>
          <a:xfrm>
            <a:off x="3450175" y="1566398"/>
            <a:ext cx="928459" cy="276999"/>
          </a:xfrm>
          <a:prstGeom prst="rect">
            <a:avLst/>
          </a:prstGeom>
          <a:noFill/>
        </p:spPr>
        <p:txBody>
          <a:bodyPr wrap="none" rtlCol="0">
            <a:spAutoFit/>
          </a:bodyPr>
          <a:lstStyle/>
          <a:p>
            <a:r>
              <a:rPr lang="en-US" sz="1200" dirty="0" smtClean="0"/>
              <a:t>In Hispanics</a:t>
            </a:r>
          </a:p>
        </p:txBody>
      </p:sp>
      <p:pic>
        <p:nvPicPr>
          <p:cNvPr id="11" name="Picture 10"/>
          <p:cNvPicPr>
            <a:picLocks noChangeAspect="1"/>
          </p:cNvPicPr>
          <p:nvPr/>
        </p:nvPicPr>
        <p:blipFill>
          <a:blip r:embed="rId2"/>
          <a:stretch>
            <a:fillRect/>
          </a:stretch>
        </p:blipFill>
        <p:spPr>
          <a:xfrm>
            <a:off x="185253" y="1636958"/>
            <a:ext cx="3095527" cy="2977377"/>
          </a:xfrm>
          <a:prstGeom prst="rect">
            <a:avLst/>
          </a:prstGeom>
        </p:spPr>
      </p:pic>
      <p:pic>
        <p:nvPicPr>
          <p:cNvPr id="12" name="Picture 11"/>
          <p:cNvPicPr>
            <a:picLocks noChangeAspect="1"/>
          </p:cNvPicPr>
          <p:nvPr/>
        </p:nvPicPr>
        <p:blipFill>
          <a:blip r:embed="rId3"/>
          <a:stretch>
            <a:fillRect/>
          </a:stretch>
        </p:blipFill>
        <p:spPr>
          <a:xfrm>
            <a:off x="3400732" y="1820333"/>
            <a:ext cx="2758780" cy="2493464"/>
          </a:xfrm>
          <a:prstGeom prst="rect">
            <a:avLst/>
          </a:prstGeom>
        </p:spPr>
      </p:pic>
      <p:pic>
        <p:nvPicPr>
          <p:cNvPr id="13" name="Picture 12"/>
          <p:cNvPicPr>
            <a:picLocks noChangeAspect="1"/>
          </p:cNvPicPr>
          <p:nvPr/>
        </p:nvPicPr>
        <p:blipFill>
          <a:blip r:embed="rId4"/>
          <a:stretch>
            <a:fillRect/>
          </a:stretch>
        </p:blipFill>
        <p:spPr>
          <a:xfrm>
            <a:off x="6290739" y="1820332"/>
            <a:ext cx="2792582" cy="5037667"/>
          </a:xfrm>
          <a:prstGeom prst="rect">
            <a:avLst/>
          </a:prstGeom>
        </p:spPr>
      </p:pic>
      <p:pic>
        <p:nvPicPr>
          <p:cNvPr id="6" name="Picture 5"/>
          <p:cNvPicPr>
            <a:picLocks noChangeAspect="1"/>
          </p:cNvPicPr>
          <p:nvPr/>
        </p:nvPicPr>
        <p:blipFill>
          <a:blip r:embed="rId5"/>
          <a:stretch>
            <a:fillRect/>
          </a:stretch>
        </p:blipFill>
        <p:spPr>
          <a:xfrm>
            <a:off x="121749" y="4706056"/>
            <a:ext cx="6030695" cy="2151943"/>
          </a:xfrm>
          <a:prstGeom prst="rect">
            <a:avLst/>
          </a:prstGeom>
          <a:solidFill>
            <a:schemeClr val="bg1"/>
          </a:solidFill>
        </p:spPr>
      </p:pic>
    </p:spTree>
    <p:extLst>
      <p:ext uri="{BB962C8B-B14F-4D97-AF65-F5344CB8AC3E}">
        <p14:creationId xmlns:p14="http://schemas.microsoft.com/office/powerpoint/2010/main" val="2311813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 Lipids Genetics WG</a:t>
            </a:r>
            <a:endParaRPr lang="en-US" dirty="0"/>
          </a:p>
        </p:txBody>
      </p:sp>
      <p:sp>
        <p:nvSpPr>
          <p:cNvPr id="3" name="Content Placeholder 2"/>
          <p:cNvSpPr>
            <a:spLocks noGrp="1"/>
          </p:cNvSpPr>
          <p:nvPr>
            <p:ph idx="1"/>
          </p:nvPr>
        </p:nvSpPr>
        <p:spPr/>
        <p:txBody>
          <a:bodyPr>
            <a:normAutofit lnSpcReduction="10000"/>
          </a:bodyPr>
          <a:lstStyle/>
          <a:p>
            <a:r>
              <a:rPr lang="en-US" dirty="0" smtClean="0"/>
              <a:t>In progress:</a:t>
            </a:r>
          </a:p>
          <a:p>
            <a:pPr lvl="1"/>
            <a:r>
              <a:rPr lang="en-US" dirty="0" smtClean="0"/>
              <a:t>CHARGE / </a:t>
            </a:r>
            <a:r>
              <a:rPr lang="en-US" dirty="0" err="1" smtClean="0"/>
              <a:t>GoNL</a:t>
            </a:r>
            <a:r>
              <a:rPr lang="en-US" dirty="0" smtClean="0"/>
              <a:t> 1000G lipids GWAS</a:t>
            </a:r>
          </a:p>
          <a:p>
            <a:pPr lvl="1"/>
            <a:r>
              <a:rPr lang="en-US" dirty="0" smtClean="0"/>
              <a:t>CHARGE Lipids x Smoking GWIS</a:t>
            </a:r>
          </a:p>
          <a:p>
            <a:pPr lvl="1"/>
            <a:r>
              <a:rPr lang="en-US" dirty="0" smtClean="0"/>
              <a:t>CHARGE Lipids x Alcohol GWIS</a:t>
            </a:r>
          </a:p>
          <a:p>
            <a:pPr lvl="1"/>
            <a:r>
              <a:rPr lang="en-US" dirty="0" smtClean="0"/>
              <a:t>CHARGE / GLGC </a:t>
            </a:r>
            <a:r>
              <a:rPr lang="en-US" dirty="0" err="1" smtClean="0"/>
              <a:t>ExomeChip</a:t>
            </a:r>
            <a:r>
              <a:rPr lang="en-US" dirty="0" smtClean="0"/>
              <a:t> lipids analysis</a:t>
            </a:r>
          </a:p>
          <a:p>
            <a:endParaRPr lang="en-US" dirty="0"/>
          </a:p>
          <a:p>
            <a:r>
              <a:rPr lang="en-US" dirty="0" smtClean="0"/>
              <a:t>Submitted:</a:t>
            </a:r>
          </a:p>
          <a:p>
            <a:pPr lvl="1"/>
            <a:r>
              <a:rPr lang="en-US" dirty="0" err="1" smtClean="0"/>
              <a:t>GoNL</a:t>
            </a:r>
            <a:r>
              <a:rPr lang="en-US" dirty="0" smtClean="0"/>
              <a:t> 1000G lipids GWAS with replication in CHARGE cohorts (including MESA)</a:t>
            </a:r>
            <a:endParaRPr lang="en-US" dirty="0"/>
          </a:p>
        </p:txBody>
      </p:sp>
    </p:spTree>
    <p:extLst>
      <p:ext uri="{BB962C8B-B14F-4D97-AF65-F5344CB8AC3E}">
        <p14:creationId xmlns:p14="http://schemas.microsoft.com/office/powerpoint/2010/main" val="1025722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6" y="13584"/>
            <a:ext cx="8374944" cy="1143000"/>
          </a:xfrm>
        </p:spPr>
        <p:txBody>
          <a:bodyPr>
            <a:normAutofit fontScale="90000"/>
          </a:bodyPr>
          <a:lstStyle/>
          <a:p>
            <a:pPr algn="l"/>
            <a:r>
              <a:rPr lang="en-US" sz="2000" dirty="0" smtClean="0"/>
              <a:t>Association of low-frequency and rare coding-sequence variants with blood lipids and coronary heart disease in 56,000 whites and blacks</a:t>
            </a:r>
            <a:br>
              <a:rPr lang="en-US" sz="2000" dirty="0" smtClean="0"/>
            </a:br>
            <a:r>
              <a:rPr lang="en-US" sz="1600" dirty="0" err="1" smtClean="0"/>
              <a:t>Peloso</a:t>
            </a:r>
            <a:r>
              <a:rPr lang="en-US" sz="1600" dirty="0" smtClean="0"/>
              <a:t> GM, Auer PL, </a:t>
            </a:r>
            <a:r>
              <a:rPr lang="en-US" sz="1600" dirty="0" err="1" smtClean="0"/>
              <a:t>Bis</a:t>
            </a:r>
            <a:r>
              <a:rPr lang="en-US" sz="1600" dirty="0" smtClean="0"/>
              <a:t> JC, </a:t>
            </a:r>
            <a:r>
              <a:rPr lang="en-US" sz="1600" dirty="0" err="1" smtClean="0"/>
              <a:t>Voorman</a:t>
            </a:r>
            <a:r>
              <a:rPr lang="en-US" sz="1600" dirty="0" smtClean="0"/>
              <a:t> A, Morrison AC, …, </a:t>
            </a:r>
            <a:r>
              <a:rPr lang="en-US" sz="1600" dirty="0" err="1" smtClean="0"/>
              <a:t>Manichaikul</a:t>
            </a:r>
            <a:r>
              <a:rPr lang="en-US" sz="1600" dirty="0" smtClean="0"/>
              <a:t> A, …, NHLBI GO </a:t>
            </a:r>
            <a:r>
              <a:rPr lang="en-US" sz="1600" dirty="0" err="1" smtClean="0"/>
              <a:t>Exome</a:t>
            </a:r>
            <a:r>
              <a:rPr lang="en-US" sz="1600" dirty="0" smtClean="0"/>
              <a:t> Sequencing Project, …, Liu Y, </a:t>
            </a:r>
            <a:r>
              <a:rPr lang="en-US" sz="1600" dirty="0" err="1" smtClean="0"/>
              <a:t>Gudnason</a:t>
            </a:r>
            <a:r>
              <a:rPr lang="en-US" sz="1600" dirty="0" smtClean="0"/>
              <a:t> V, Wilson JG, van </a:t>
            </a:r>
            <a:r>
              <a:rPr lang="en-US" sz="1600" dirty="0" err="1" smtClean="0"/>
              <a:t>Duijn</a:t>
            </a:r>
            <a:r>
              <a:rPr lang="en-US" sz="1600" dirty="0" smtClean="0"/>
              <a:t> CM, </a:t>
            </a:r>
            <a:r>
              <a:rPr lang="en-US" sz="1600" dirty="0" err="1" smtClean="0"/>
              <a:t>Kooperberg</a:t>
            </a:r>
            <a:r>
              <a:rPr lang="en-US" sz="1600" dirty="0" smtClean="0"/>
              <a:t> C, Rich SS, </a:t>
            </a:r>
            <a:r>
              <a:rPr lang="en-US" sz="1600" dirty="0" err="1" smtClean="0"/>
              <a:t>Psaty</a:t>
            </a:r>
            <a:r>
              <a:rPr lang="en-US" sz="1600" dirty="0" smtClean="0"/>
              <a:t> BM, Rotter JI, O'Donnell CJ, Rice K, </a:t>
            </a:r>
            <a:r>
              <a:rPr lang="en-US" sz="1600" dirty="0" err="1" smtClean="0"/>
              <a:t>Boerwinkle</a:t>
            </a:r>
            <a:r>
              <a:rPr lang="en-US" sz="1600" dirty="0" smtClean="0"/>
              <a:t> E, </a:t>
            </a:r>
            <a:r>
              <a:rPr lang="en-US" sz="1600" dirty="0" err="1" smtClean="0"/>
              <a:t>Kathiresan</a:t>
            </a:r>
            <a:r>
              <a:rPr lang="en-US" sz="1600" dirty="0" smtClean="0"/>
              <a:t> S, </a:t>
            </a:r>
            <a:r>
              <a:rPr lang="en-US" sz="1600" dirty="0" err="1" smtClean="0"/>
              <a:t>Cupples</a:t>
            </a:r>
            <a:r>
              <a:rPr lang="en-US" sz="1600" dirty="0" smtClean="0"/>
              <a:t> LA. </a:t>
            </a:r>
            <a:r>
              <a:rPr lang="de-DE" sz="1600" i="1" dirty="0" smtClean="0"/>
              <a:t>Am J Hum Genet. </a:t>
            </a:r>
            <a:r>
              <a:rPr lang="de-DE" sz="1600" dirty="0" smtClean="0"/>
              <a:t>2014 Feb 6;94(2):223-32.</a:t>
            </a:r>
            <a:endParaRPr lang="en-US" sz="1600" dirty="0"/>
          </a:p>
        </p:txBody>
      </p:sp>
      <p:pic>
        <p:nvPicPr>
          <p:cNvPr id="5" name="Picture 4"/>
          <p:cNvPicPr>
            <a:picLocks noChangeAspect="1"/>
          </p:cNvPicPr>
          <p:nvPr/>
        </p:nvPicPr>
        <p:blipFill>
          <a:blip r:embed="rId2"/>
          <a:stretch>
            <a:fillRect/>
          </a:stretch>
        </p:blipFill>
        <p:spPr>
          <a:xfrm>
            <a:off x="160865" y="1354144"/>
            <a:ext cx="5795795" cy="5052300"/>
          </a:xfrm>
          <a:prstGeom prst="rect">
            <a:avLst/>
          </a:prstGeom>
        </p:spPr>
      </p:pic>
      <p:pic>
        <p:nvPicPr>
          <p:cNvPr id="8" name="Picture 7"/>
          <p:cNvPicPr>
            <a:picLocks noChangeAspect="1"/>
          </p:cNvPicPr>
          <p:nvPr/>
        </p:nvPicPr>
        <p:blipFill>
          <a:blip r:embed="rId3"/>
          <a:stretch>
            <a:fillRect/>
          </a:stretch>
        </p:blipFill>
        <p:spPr>
          <a:xfrm>
            <a:off x="2624667" y="4783667"/>
            <a:ext cx="6403622" cy="2074333"/>
          </a:xfrm>
          <a:prstGeom prst="rect">
            <a:avLst/>
          </a:prstGeom>
          <a:solidFill>
            <a:schemeClr val="bg1"/>
          </a:solidFill>
          <a:effectLst>
            <a:glow rad="101600">
              <a:schemeClr val="tx1">
                <a:alpha val="75000"/>
              </a:schemeClr>
            </a:glow>
          </a:effectLst>
        </p:spPr>
      </p:pic>
      <p:pic>
        <p:nvPicPr>
          <p:cNvPr id="9" name="Picture 8"/>
          <p:cNvPicPr>
            <a:picLocks noChangeAspect="1"/>
          </p:cNvPicPr>
          <p:nvPr/>
        </p:nvPicPr>
        <p:blipFill>
          <a:blip r:embed="rId4"/>
          <a:stretch>
            <a:fillRect/>
          </a:stretch>
        </p:blipFill>
        <p:spPr>
          <a:xfrm>
            <a:off x="6605392" y="1429898"/>
            <a:ext cx="2238389" cy="3530158"/>
          </a:xfrm>
          <a:prstGeom prst="rect">
            <a:avLst/>
          </a:prstGeom>
        </p:spPr>
      </p:pic>
      <p:pic>
        <p:nvPicPr>
          <p:cNvPr id="10" name="Picture 9"/>
          <p:cNvPicPr>
            <a:picLocks noChangeAspect="1"/>
          </p:cNvPicPr>
          <p:nvPr/>
        </p:nvPicPr>
        <p:blipFill>
          <a:blip r:embed="rId5"/>
          <a:stretch>
            <a:fillRect/>
          </a:stretch>
        </p:blipFill>
        <p:spPr>
          <a:xfrm>
            <a:off x="6008544" y="1226693"/>
            <a:ext cx="3111500" cy="266700"/>
          </a:xfrm>
          <a:prstGeom prst="rect">
            <a:avLst/>
          </a:prstGeom>
        </p:spPr>
      </p:pic>
    </p:spTree>
    <p:extLst>
      <p:ext uri="{BB962C8B-B14F-4D97-AF65-F5344CB8AC3E}">
        <p14:creationId xmlns:p14="http://schemas.microsoft.com/office/powerpoint/2010/main" val="31533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 y="274638"/>
            <a:ext cx="8991600" cy="1143000"/>
          </a:xfrm>
          <a:prstGeom prst="rect">
            <a:avLst/>
          </a:prstGeom>
        </p:spPr>
        <p:txBody>
          <a:bodyPr/>
          <a:lstStyle/>
          <a:p>
            <a:pPr algn="ctr" fontAlgn="auto">
              <a:spcAft>
                <a:spcPts val="0"/>
              </a:spcAft>
              <a:defRPr/>
            </a:pPr>
            <a:r>
              <a:rPr lang="en-US" sz="3200" b="1" dirty="0">
                <a:effectLst>
                  <a:outerShdw blurRad="31750" dist="25400" dir="5400000" algn="tl" rotWithShape="0">
                    <a:srgbClr val="000000">
                      <a:alpha val="25000"/>
                    </a:srgbClr>
                  </a:outerShdw>
                </a:effectLst>
                <a:latin typeface="+mj-lt"/>
                <a:ea typeface="+mj-ea"/>
                <a:cs typeface="+mj-cs"/>
              </a:rPr>
              <a:t>MESA </a:t>
            </a:r>
            <a:r>
              <a:rPr lang="en-US" sz="3200" b="1" dirty="0" err="1">
                <a:effectLst>
                  <a:outerShdw blurRad="31750" dist="25400" dir="5400000" algn="tl" rotWithShape="0">
                    <a:srgbClr val="000000">
                      <a:alpha val="25000"/>
                    </a:srgbClr>
                  </a:outerShdw>
                </a:effectLst>
                <a:latin typeface="+mj-lt"/>
                <a:ea typeface="+mj-ea"/>
                <a:cs typeface="+mj-cs"/>
              </a:rPr>
              <a:t>Epigenomic</a:t>
            </a:r>
            <a:r>
              <a:rPr lang="en-US" sz="3200" b="1" dirty="0">
                <a:effectLst>
                  <a:outerShdw blurRad="31750" dist="25400" dir="5400000" algn="tl" rotWithShape="0">
                    <a:srgbClr val="000000">
                      <a:alpha val="25000"/>
                    </a:srgbClr>
                  </a:outerShdw>
                </a:effectLst>
                <a:latin typeface="+mj-lt"/>
                <a:ea typeface="+mj-ea"/>
                <a:cs typeface="+mj-cs"/>
              </a:rPr>
              <a:t> and </a:t>
            </a:r>
          </a:p>
          <a:p>
            <a:pPr algn="ctr" fontAlgn="auto">
              <a:spcAft>
                <a:spcPts val="0"/>
              </a:spcAft>
              <a:defRPr/>
            </a:pPr>
            <a:r>
              <a:rPr lang="en-US" sz="3200" b="1" dirty="0" err="1">
                <a:effectLst>
                  <a:outerShdw blurRad="31750" dist="25400" dir="5400000" algn="tl" rotWithShape="0">
                    <a:srgbClr val="000000">
                      <a:alpha val="25000"/>
                    </a:srgbClr>
                  </a:outerShdw>
                </a:effectLst>
                <a:latin typeface="+mj-lt"/>
                <a:ea typeface="+mj-ea"/>
                <a:cs typeface="+mj-cs"/>
              </a:rPr>
              <a:t>Transcriptomic</a:t>
            </a:r>
            <a:r>
              <a:rPr lang="en-US" sz="3200" b="1" dirty="0">
                <a:effectLst>
                  <a:outerShdw blurRad="31750" dist="25400" dir="5400000" algn="tl" rotWithShape="0">
                    <a:srgbClr val="000000">
                      <a:alpha val="25000"/>
                    </a:srgbClr>
                  </a:outerShdw>
                </a:effectLst>
                <a:latin typeface="+mj-lt"/>
                <a:ea typeface="+mj-ea"/>
                <a:cs typeface="+mj-cs"/>
              </a:rPr>
              <a:t> Studies</a:t>
            </a:r>
          </a:p>
        </p:txBody>
      </p:sp>
      <p:sp>
        <p:nvSpPr>
          <p:cNvPr id="5" name="Rectangle 3"/>
          <p:cNvSpPr txBox="1">
            <a:spLocks noChangeArrowheads="1"/>
          </p:cNvSpPr>
          <p:nvPr/>
        </p:nvSpPr>
        <p:spPr>
          <a:xfrm>
            <a:off x="152400" y="1371600"/>
            <a:ext cx="8839200" cy="5105400"/>
          </a:xfrm>
          <a:prstGeom prst="rect">
            <a:avLst/>
          </a:prstGeom>
        </p:spPr>
        <p:txBody>
          <a:bodyPr/>
          <a:lstStyle/>
          <a:p>
            <a:pPr marL="365125" indent="-255588">
              <a:spcBef>
                <a:spcPts val="400"/>
              </a:spcBef>
              <a:buClr>
                <a:schemeClr val="accent1"/>
              </a:buClr>
              <a:buSzPct val="68000"/>
              <a:buFont typeface="Wingdings 3" pitchFamily="18" charset="2"/>
              <a:buChar char=""/>
              <a:defRPr/>
            </a:pPr>
            <a:r>
              <a:rPr lang="en-US" sz="3200" dirty="0">
                <a:latin typeface="+mn-lt"/>
              </a:rPr>
              <a:t>Data generated:</a:t>
            </a:r>
          </a:p>
          <a:p>
            <a:pPr marL="822325" lvl="1" indent="-255588">
              <a:spcBef>
                <a:spcPts val="400"/>
              </a:spcBef>
              <a:buClr>
                <a:schemeClr val="accent1"/>
              </a:buClr>
              <a:buSzPct val="68000"/>
              <a:buFont typeface="Wingdings 3" pitchFamily="18" charset="2"/>
              <a:buChar char=""/>
              <a:defRPr/>
            </a:pPr>
            <a:r>
              <a:rPr lang="en-US" dirty="0">
                <a:latin typeface="+mn-lt"/>
              </a:rPr>
              <a:t>DNA </a:t>
            </a:r>
            <a:r>
              <a:rPr lang="en-US" dirty="0" err="1">
                <a:latin typeface="+mn-lt"/>
              </a:rPr>
              <a:t>methylomic</a:t>
            </a:r>
            <a:r>
              <a:rPr lang="en-US" dirty="0">
                <a:latin typeface="+mn-lt"/>
              </a:rPr>
              <a:t> and </a:t>
            </a:r>
            <a:r>
              <a:rPr lang="en-US" dirty="0" err="1">
                <a:latin typeface="+mn-lt"/>
              </a:rPr>
              <a:t>transcriptomic</a:t>
            </a:r>
            <a:r>
              <a:rPr lang="en-US" dirty="0">
                <a:latin typeface="+mn-lt"/>
              </a:rPr>
              <a:t> profiling of1,264 monocytes &amp; 310 T cell samples, </a:t>
            </a:r>
            <a:r>
              <a:rPr lang="en-US" dirty="0" err="1">
                <a:latin typeface="+mn-lt"/>
              </a:rPr>
              <a:t>pluse</a:t>
            </a:r>
            <a:r>
              <a:rPr lang="en-US" dirty="0">
                <a:latin typeface="+mn-lt"/>
              </a:rPr>
              <a:t> </a:t>
            </a:r>
            <a:r>
              <a:rPr lang="en-US" dirty="0" err="1">
                <a:latin typeface="+mn-lt"/>
              </a:rPr>
              <a:t>miRNA-seq</a:t>
            </a:r>
            <a:r>
              <a:rPr lang="en-US" dirty="0">
                <a:latin typeface="+mn-lt"/>
              </a:rPr>
              <a:t> and mRNA-</a:t>
            </a:r>
            <a:r>
              <a:rPr lang="en-US" dirty="0" err="1">
                <a:latin typeface="+mn-lt"/>
              </a:rPr>
              <a:t>seq</a:t>
            </a:r>
            <a:r>
              <a:rPr lang="en-US" dirty="0">
                <a:latin typeface="+mn-lt"/>
              </a:rPr>
              <a:t> on a subset of 373 monocyte samples</a:t>
            </a:r>
            <a:endParaRPr lang="en-US" sz="3200" dirty="0">
              <a:latin typeface="+mn-lt"/>
            </a:endParaRPr>
          </a:p>
          <a:p>
            <a:pPr marL="365125" indent="-255588">
              <a:spcBef>
                <a:spcPts val="400"/>
              </a:spcBef>
              <a:buClr>
                <a:schemeClr val="accent1"/>
              </a:buClr>
              <a:buSzPct val="68000"/>
              <a:buFont typeface="Wingdings 3" pitchFamily="18" charset="2"/>
              <a:buChar char=""/>
              <a:defRPr/>
            </a:pPr>
            <a:r>
              <a:rPr lang="en-US" sz="3200" dirty="0">
                <a:latin typeface="+mn-lt"/>
              </a:rPr>
              <a:t>3 New grants submission</a:t>
            </a:r>
          </a:p>
          <a:p>
            <a:pPr marL="822325" lvl="1" indent="-255588">
              <a:spcBef>
                <a:spcPts val="400"/>
              </a:spcBef>
              <a:buClr>
                <a:schemeClr val="accent1"/>
              </a:buClr>
              <a:buSzPct val="68000"/>
              <a:buFont typeface="Wingdings 3" pitchFamily="18" charset="2"/>
              <a:buChar char=""/>
              <a:defRPr/>
            </a:pPr>
            <a:r>
              <a:rPr lang="en-US" dirty="0">
                <a:latin typeface="+mn-lt"/>
              </a:rPr>
              <a:t>MESA </a:t>
            </a:r>
            <a:r>
              <a:rPr lang="en-US" dirty="0" err="1">
                <a:latin typeface="+mn-lt"/>
              </a:rPr>
              <a:t>miRNA</a:t>
            </a:r>
            <a:r>
              <a:rPr lang="en-US" dirty="0">
                <a:latin typeface="+mn-lt"/>
              </a:rPr>
              <a:t> sequencing grant: scored 13 (2</a:t>
            </a:r>
            <a:r>
              <a:rPr lang="en-US" baseline="30000" dirty="0">
                <a:latin typeface="+mn-lt"/>
              </a:rPr>
              <a:t>nd</a:t>
            </a:r>
            <a:r>
              <a:rPr lang="en-US" dirty="0">
                <a:latin typeface="+mn-lt"/>
              </a:rPr>
              <a:t> percentile) on the first submission</a:t>
            </a:r>
          </a:p>
          <a:p>
            <a:pPr marL="365125" indent="-255588">
              <a:spcBef>
                <a:spcPts val="400"/>
              </a:spcBef>
              <a:buClr>
                <a:schemeClr val="accent1"/>
              </a:buClr>
              <a:buSzPct val="68000"/>
              <a:buFont typeface="Wingdings 3" pitchFamily="18" charset="2"/>
              <a:buChar char=""/>
              <a:defRPr/>
            </a:pPr>
            <a:r>
              <a:rPr lang="en-US" sz="3200" dirty="0">
                <a:latin typeface="+mn-lt"/>
              </a:rPr>
              <a:t>MESA epigenetic working groups:</a:t>
            </a:r>
          </a:p>
          <a:p>
            <a:pPr marL="822325" lvl="1" indent="-255588">
              <a:spcBef>
                <a:spcPts val="400"/>
              </a:spcBef>
              <a:buClr>
                <a:schemeClr val="accent1"/>
              </a:buClr>
              <a:buSzPct val="68000"/>
              <a:buFont typeface="Wingdings 3" pitchFamily="18" charset="2"/>
              <a:buChar char=""/>
              <a:defRPr/>
            </a:pPr>
            <a:r>
              <a:rPr lang="en-US" dirty="0">
                <a:latin typeface="+mn-lt"/>
              </a:rPr>
              <a:t>Traits: Aging, </a:t>
            </a:r>
            <a:r>
              <a:rPr lang="en-US" dirty="0" err="1">
                <a:latin typeface="+mn-lt"/>
              </a:rPr>
              <a:t>Obestiy</a:t>
            </a:r>
            <a:r>
              <a:rPr lang="en-US" dirty="0">
                <a:latin typeface="+mn-lt"/>
              </a:rPr>
              <a:t>, DM/CVD, smoking, HTN, sleep,..</a:t>
            </a:r>
          </a:p>
          <a:p>
            <a:pPr marL="365125" indent="-255588">
              <a:spcBef>
                <a:spcPts val="400"/>
              </a:spcBef>
              <a:buClr>
                <a:schemeClr val="accent1"/>
              </a:buClr>
              <a:buSzPct val="68000"/>
              <a:buFont typeface="Wingdings 3" pitchFamily="18" charset="2"/>
              <a:buChar char=""/>
              <a:defRPr/>
            </a:pPr>
            <a:r>
              <a:rPr lang="en-US" sz="3200" dirty="0">
                <a:latin typeface="+mn-lt"/>
              </a:rPr>
              <a:t>Participate in consortia:  </a:t>
            </a:r>
          </a:p>
          <a:p>
            <a:pPr marL="822325" lvl="1" indent="-255588">
              <a:spcBef>
                <a:spcPts val="400"/>
              </a:spcBef>
              <a:buClr>
                <a:schemeClr val="accent1"/>
              </a:buClr>
              <a:buSzPct val="68000"/>
              <a:buFont typeface="Wingdings 3" pitchFamily="18" charset="2"/>
              <a:buChar char=""/>
              <a:defRPr/>
            </a:pPr>
            <a:r>
              <a:rPr lang="en-US" dirty="0">
                <a:latin typeface="+mn-lt"/>
              </a:rPr>
              <a:t>CHARG gene expression</a:t>
            </a:r>
          </a:p>
          <a:p>
            <a:pPr marL="822325" lvl="1" indent="-255588">
              <a:spcBef>
                <a:spcPts val="400"/>
              </a:spcBef>
              <a:buClr>
                <a:schemeClr val="accent1"/>
              </a:buClr>
              <a:buSzPct val="68000"/>
              <a:buFont typeface="Wingdings 3" pitchFamily="18" charset="2"/>
              <a:buChar char=""/>
              <a:defRPr/>
            </a:pPr>
            <a:r>
              <a:rPr lang="en-US" dirty="0">
                <a:latin typeface="+mn-lt"/>
              </a:rPr>
              <a:t>CHARG epigenetics </a:t>
            </a:r>
          </a:p>
        </p:txBody>
      </p:sp>
      <p:cxnSp>
        <p:nvCxnSpPr>
          <p:cNvPr id="7" name="Straight Connector 6"/>
          <p:cNvCxnSpPr/>
          <p:nvPr/>
        </p:nvCxnSpPr>
        <p:spPr>
          <a:xfrm>
            <a:off x="0" y="1371600"/>
            <a:ext cx="914400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22123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 y="274638"/>
            <a:ext cx="8991600" cy="1143000"/>
          </a:xfrm>
          <a:prstGeom prst="rect">
            <a:avLst/>
          </a:prstGeom>
        </p:spPr>
        <p:txBody>
          <a:bodyPr/>
          <a:lstStyle/>
          <a:p>
            <a:pPr algn="ctr" fontAlgn="auto">
              <a:spcAft>
                <a:spcPts val="0"/>
              </a:spcAft>
              <a:defRPr/>
            </a:pPr>
            <a:r>
              <a:rPr lang="en-US" sz="3200" b="1" dirty="0">
                <a:effectLst>
                  <a:outerShdw blurRad="31750" dist="25400" dir="5400000" algn="tl" rotWithShape="0">
                    <a:srgbClr val="000000">
                      <a:alpha val="25000"/>
                    </a:srgbClr>
                  </a:outerShdw>
                </a:effectLst>
                <a:latin typeface="+mj-lt"/>
                <a:ea typeface="+mj-ea"/>
                <a:cs typeface="+mj-cs"/>
              </a:rPr>
              <a:t>MESA </a:t>
            </a:r>
            <a:r>
              <a:rPr lang="en-US" sz="3200" b="1" dirty="0" err="1">
                <a:effectLst>
                  <a:outerShdw blurRad="31750" dist="25400" dir="5400000" algn="tl" rotWithShape="0">
                    <a:srgbClr val="000000">
                      <a:alpha val="25000"/>
                    </a:srgbClr>
                  </a:outerShdw>
                </a:effectLst>
                <a:latin typeface="+mj-lt"/>
                <a:ea typeface="+mj-ea"/>
                <a:cs typeface="+mj-cs"/>
              </a:rPr>
              <a:t>Epigenomic</a:t>
            </a:r>
            <a:r>
              <a:rPr lang="en-US" sz="3200" b="1" dirty="0">
                <a:effectLst>
                  <a:outerShdw blurRad="31750" dist="25400" dir="5400000" algn="tl" rotWithShape="0">
                    <a:srgbClr val="000000">
                      <a:alpha val="25000"/>
                    </a:srgbClr>
                  </a:outerShdw>
                </a:effectLst>
                <a:latin typeface="+mj-lt"/>
                <a:ea typeface="+mj-ea"/>
                <a:cs typeface="+mj-cs"/>
              </a:rPr>
              <a:t> and </a:t>
            </a:r>
          </a:p>
          <a:p>
            <a:pPr algn="ctr" fontAlgn="auto">
              <a:spcAft>
                <a:spcPts val="0"/>
              </a:spcAft>
              <a:defRPr/>
            </a:pPr>
            <a:r>
              <a:rPr lang="en-US" sz="3200" b="1" dirty="0" err="1">
                <a:effectLst>
                  <a:outerShdw blurRad="31750" dist="25400" dir="5400000" algn="tl" rotWithShape="0">
                    <a:srgbClr val="000000">
                      <a:alpha val="25000"/>
                    </a:srgbClr>
                  </a:outerShdw>
                </a:effectLst>
                <a:latin typeface="+mj-lt"/>
                <a:ea typeface="+mj-ea"/>
                <a:cs typeface="+mj-cs"/>
              </a:rPr>
              <a:t>Transcriptomic</a:t>
            </a:r>
            <a:r>
              <a:rPr lang="en-US" sz="3200" b="1" dirty="0">
                <a:effectLst>
                  <a:outerShdw blurRad="31750" dist="25400" dir="5400000" algn="tl" rotWithShape="0">
                    <a:srgbClr val="000000">
                      <a:alpha val="25000"/>
                    </a:srgbClr>
                  </a:outerShdw>
                </a:effectLst>
                <a:latin typeface="+mj-lt"/>
                <a:ea typeface="+mj-ea"/>
                <a:cs typeface="+mj-cs"/>
              </a:rPr>
              <a:t> Studies</a:t>
            </a:r>
          </a:p>
        </p:txBody>
      </p:sp>
      <p:sp>
        <p:nvSpPr>
          <p:cNvPr id="5" name="Rectangle 3"/>
          <p:cNvSpPr txBox="1">
            <a:spLocks noChangeArrowheads="1"/>
          </p:cNvSpPr>
          <p:nvPr/>
        </p:nvSpPr>
        <p:spPr>
          <a:xfrm>
            <a:off x="152400" y="1371600"/>
            <a:ext cx="8839200" cy="5105400"/>
          </a:xfrm>
          <a:prstGeom prst="rect">
            <a:avLst/>
          </a:prstGeom>
        </p:spPr>
        <p:txBody>
          <a:bodyPr/>
          <a:lstStyle/>
          <a:p>
            <a:pPr marL="365125" indent="-255588">
              <a:spcBef>
                <a:spcPts val="400"/>
              </a:spcBef>
              <a:buClr>
                <a:schemeClr val="accent1"/>
              </a:buClr>
              <a:buSzPct val="68000"/>
              <a:buFont typeface="Wingdings 3" pitchFamily="18" charset="2"/>
              <a:buChar char=""/>
              <a:defRPr/>
            </a:pPr>
            <a:r>
              <a:rPr lang="en-US" sz="3200" dirty="0">
                <a:latin typeface="+mn-lt"/>
              </a:rPr>
              <a:t>Publications:</a:t>
            </a:r>
          </a:p>
          <a:p>
            <a:pPr marL="822325" lvl="1" indent="-255588">
              <a:spcBef>
                <a:spcPts val="400"/>
              </a:spcBef>
              <a:buClr>
                <a:schemeClr val="accent1"/>
              </a:buClr>
              <a:buSzPct val="68000"/>
              <a:buFont typeface="Wingdings 3" pitchFamily="18" charset="2"/>
              <a:buChar char=""/>
              <a:defRPr/>
            </a:pPr>
            <a:r>
              <a:rPr lang="en-US" dirty="0" err="1">
                <a:latin typeface="+mn-lt"/>
              </a:rPr>
              <a:t>Methylomics</a:t>
            </a:r>
            <a:r>
              <a:rPr lang="en-US" dirty="0">
                <a:latin typeface="+mn-lt"/>
              </a:rPr>
              <a:t> of gene expression. HMG 2013</a:t>
            </a:r>
          </a:p>
          <a:p>
            <a:pPr marL="822325" lvl="1" indent="-255588">
              <a:spcBef>
                <a:spcPts val="400"/>
              </a:spcBef>
              <a:buClr>
                <a:schemeClr val="accent1"/>
              </a:buClr>
              <a:buSzPct val="68000"/>
              <a:buFont typeface="Wingdings 3" pitchFamily="18" charset="2"/>
              <a:buChar char=""/>
              <a:defRPr/>
            </a:pPr>
            <a:r>
              <a:rPr lang="en-US" dirty="0" err="1">
                <a:latin typeface="+mn-lt"/>
              </a:rPr>
              <a:t>Methylomic</a:t>
            </a:r>
            <a:r>
              <a:rPr lang="en-US" dirty="0">
                <a:latin typeface="+mn-lt"/>
              </a:rPr>
              <a:t> profiles of aging. Nature Communication, in press</a:t>
            </a:r>
          </a:p>
          <a:p>
            <a:pPr marL="822325" lvl="1" indent="-255588">
              <a:spcBef>
                <a:spcPts val="400"/>
              </a:spcBef>
              <a:buClr>
                <a:schemeClr val="accent1"/>
              </a:buClr>
              <a:buSzPct val="68000"/>
              <a:buFont typeface="Wingdings 3" pitchFamily="18" charset="2"/>
              <a:buChar char=""/>
              <a:defRPr/>
            </a:pPr>
            <a:r>
              <a:rPr lang="en-US" dirty="0" err="1">
                <a:latin typeface="+mn-lt"/>
              </a:rPr>
              <a:t>Transciptomic</a:t>
            </a:r>
            <a:r>
              <a:rPr lang="en-US" dirty="0">
                <a:latin typeface="+mn-lt"/>
              </a:rPr>
              <a:t> profiles of aging. Genome Biology, under revision</a:t>
            </a:r>
          </a:p>
          <a:p>
            <a:pPr marL="822325" lvl="1" indent="-255588">
              <a:spcBef>
                <a:spcPts val="400"/>
              </a:spcBef>
              <a:buClr>
                <a:schemeClr val="accent1"/>
              </a:buClr>
              <a:buSzPct val="68000"/>
              <a:buFont typeface="Wingdings 3" pitchFamily="18" charset="2"/>
              <a:buChar char=""/>
              <a:defRPr/>
            </a:pPr>
            <a:r>
              <a:rPr lang="en-US" dirty="0">
                <a:latin typeface="+mn-lt"/>
              </a:rPr>
              <a:t>Epigenetic study of SES. PNAS, under revision</a:t>
            </a:r>
          </a:p>
          <a:p>
            <a:pPr marL="822325" lvl="1" indent="-255588">
              <a:spcBef>
                <a:spcPts val="400"/>
              </a:spcBef>
              <a:buClr>
                <a:schemeClr val="accent1"/>
              </a:buClr>
              <a:buSzPct val="68000"/>
              <a:buFont typeface="Wingdings 3" pitchFamily="18" charset="2"/>
              <a:buChar char=""/>
              <a:defRPr/>
            </a:pPr>
            <a:r>
              <a:rPr lang="en-US" dirty="0" err="1">
                <a:latin typeface="+mn-lt"/>
              </a:rPr>
              <a:t>Transciptomic</a:t>
            </a:r>
            <a:r>
              <a:rPr lang="en-US" dirty="0">
                <a:latin typeface="+mn-lt"/>
              </a:rPr>
              <a:t> profiles of Obesity, and DM &amp; </a:t>
            </a:r>
            <a:r>
              <a:rPr lang="en-US" dirty="0" err="1">
                <a:latin typeface="+mn-lt"/>
              </a:rPr>
              <a:t>subclical</a:t>
            </a:r>
            <a:r>
              <a:rPr lang="en-US" dirty="0">
                <a:latin typeface="+mn-lt"/>
              </a:rPr>
              <a:t> CVD. Diabetes, under review</a:t>
            </a:r>
          </a:p>
          <a:p>
            <a:pPr marL="365125" indent="-255588">
              <a:spcBef>
                <a:spcPts val="400"/>
              </a:spcBef>
              <a:buClr>
                <a:schemeClr val="accent1"/>
              </a:buClr>
              <a:buSzPct val="68000"/>
              <a:buFont typeface="Wingdings 3" pitchFamily="18" charset="2"/>
              <a:buChar char=""/>
              <a:defRPr/>
            </a:pPr>
            <a:r>
              <a:rPr lang="en-US" sz="3200" dirty="0">
                <a:latin typeface="+mn-lt"/>
              </a:rPr>
              <a:t>Abstracts:</a:t>
            </a:r>
          </a:p>
          <a:p>
            <a:pPr marL="822325" lvl="1" indent="-255588">
              <a:spcBef>
                <a:spcPts val="400"/>
              </a:spcBef>
              <a:buClr>
                <a:schemeClr val="accent1"/>
              </a:buClr>
              <a:buSzPct val="68000"/>
              <a:buFont typeface="Wingdings 3" pitchFamily="18" charset="2"/>
              <a:buChar char=""/>
              <a:defRPr/>
            </a:pPr>
            <a:r>
              <a:rPr lang="en-US" dirty="0" err="1">
                <a:latin typeface="+mn-lt"/>
              </a:rPr>
              <a:t>Epignetic</a:t>
            </a:r>
            <a:r>
              <a:rPr lang="en-US" dirty="0">
                <a:latin typeface="+mn-lt"/>
              </a:rPr>
              <a:t> study of smoking. AHA Scientific Sessions 2014, oral presentation</a:t>
            </a:r>
          </a:p>
          <a:p>
            <a:pPr marL="822325" lvl="1" indent="-255588">
              <a:spcBef>
                <a:spcPts val="400"/>
              </a:spcBef>
              <a:buClr>
                <a:schemeClr val="accent1"/>
              </a:buClr>
              <a:buSzPct val="68000"/>
              <a:buFont typeface="Wingdings 3" pitchFamily="18" charset="2"/>
              <a:buChar char=""/>
              <a:defRPr/>
            </a:pPr>
            <a:endParaRPr lang="en-US" dirty="0">
              <a:latin typeface="+mn-lt"/>
            </a:endParaRPr>
          </a:p>
        </p:txBody>
      </p:sp>
      <p:cxnSp>
        <p:nvCxnSpPr>
          <p:cNvPr id="7" name="Straight Connector 6"/>
          <p:cNvCxnSpPr/>
          <p:nvPr/>
        </p:nvCxnSpPr>
        <p:spPr>
          <a:xfrm>
            <a:off x="0" y="1371600"/>
            <a:ext cx="914400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07672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CardioMetaboChip</a:t>
            </a:r>
            <a:r>
              <a:rPr lang="en-US" dirty="0" smtClean="0"/>
              <a:t> Working Group</a:t>
            </a:r>
            <a:endParaRPr lang="en-US" dirty="0"/>
          </a:p>
        </p:txBody>
      </p:sp>
      <p:sp>
        <p:nvSpPr>
          <p:cNvPr id="7" name="Content Placeholder 6"/>
          <p:cNvSpPr>
            <a:spLocks noGrp="1"/>
          </p:cNvSpPr>
          <p:nvPr>
            <p:ph sz="half" idx="1"/>
          </p:nvPr>
        </p:nvSpPr>
        <p:spPr/>
        <p:txBody>
          <a:bodyPr/>
          <a:lstStyle/>
          <a:p>
            <a:r>
              <a:rPr lang="en-US" dirty="0" smtClean="0"/>
              <a:t>MESA Adhesion</a:t>
            </a:r>
          </a:p>
          <a:p>
            <a:pPr lvl="1"/>
            <a:r>
              <a:rPr lang="en-US" dirty="0" smtClean="0"/>
              <a:t>Sue Bielinski, Chair</a:t>
            </a:r>
          </a:p>
          <a:p>
            <a:pPr lvl="1"/>
            <a:r>
              <a:rPr lang="en-US" dirty="0" smtClean="0"/>
              <a:t>Jim Pankow</a:t>
            </a:r>
          </a:p>
          <a:p>
            <a:pPr lvl="1"/>
            <a:r>
              <a:rPr lang="en-US" dirty="0" smtClean="0"/>
              <a:t>Michele Sale</a:t>
            </a:r>
          </a:p>
          <a:p>
            <a:pPr lvl="1"/>
            <a:r>
              <a:rPr lang="en-US" dirty="0" err="1" smtClean="0"/>
              <a:t>Weihong</a:t>
            </a:r>
            <a:r>
              <a:rPr lang="en-US" dirty="0" smtClean="0"/>
              <a:t> Tang</a:t>
            </a:r>
          </a:p>
          <a:p>
            <a:pPr lvl="1"/>
            <a:r>
              <a:rPr lang="en-US" dirty="0" smtClean="0"/>
              <a:t>Paul Decker</a:t>
            </a:r>
          </a:p>
          <a:p>
            <a:pPr lvl="1"/>
            <a:r>
              <a:rPr lang="en-US" dirty="0" smtClean="0"/>
              <a:t>Christina Wassel</a:t>
            </a:r>
          </a:p>
          <a:p>
            <a:r>
              <a:rPr lang="en-US" dirty="0" smtClean="0"/>
              <a:t>MESA CC</a:t>
            </a:r>
          </a:p>
          <a:p>
            <a:pPr lvl="1"/>
            <a:r>
              <a:rPr lang="en-US" dirty="0" smtClean="0"/>
              <a:t>Kayleen Williams</a:t>
            </a:r>
          </a:p>
        </p:txBody>
      </p:sp>
      <p:sp>
        <p:nvSpPr>
          <p:cNvPr id="8" name="Content Placeholder 7"/>
          <p:cNvSpPr>
            <a:spLocks noGrp="1"/>
          </p:cNvSpPr>
          <p:nvPr>
            <p:ph sz="half" idx="2"/>
          </p:nvPr>
        </p:nvSpPr>
        <p:spPr/>
        <p:txBody>
          <a:bodyPr/>
          <a:lstStyle/>
          <a:p>
            <a:r>
              <a:rPr lang="en-US" dirty="0" smtClean="0"/>
              <a:t>MESA Air</a:t>
            </a:r>
          </a:p>
          <a:p>
            <a:pPr lvl="1"/>
            <a:r>
              <a:rPr lang="en-US" dirty="0" smtClean="0"/>
              <a:t>Joel Kaufman</a:t>
            </a:r>
          </a:p>
          <a:p>
            <a:pPr lvl="1"/>
            <a:r>
              <a:rPr lang="en-US" dirty="0" smtClean="0"/>
              <a:t>Sverre Vedal</a:t>
            </a:r>
          </a:p>
          <a:p>
            <a:r>
              <a:rPr lang="en-US" dirty="0" smtClean="0"/>
              <a:t>MESA Genetics</a:t>
            </a:r>
          </a:p>
          <a:p>
            <a:pPr lvl="1"/>
            <a:r>
              <a:rPr lang="en-US" dirty="0" smtClean="0"/>
              <a:t>Jerry Rotter</a:t>
            </a:r>
          </a:p>
          <a:p>
            <a:pPr lvl="1"/>
            <a:r>
              <a:rPr lang="en-US" dirty="0" smtClean="0"/>
              <a:t>Kent Taylor</a:t>
            </a:r>
          </a:p>
          <a:p>
            <a:pPr lvl="1"/>
            <a:r>
              <a:rPr lang="en-US" dirty="0" smtClean="0"/>
              <a:t>Ida Chen</a:t>
            </a:r>
          </a:p>
          <a:p>
            <a:pPr lvl="1"/>
            <a:r>
              <a:rPr lang="en-US" dirty="0" err="1" smtClean="0"/>
              <a:t>Xiuqing</a:t>
            </a:r>
            <a:r>
              <a:rPr lang="en-US" dirty="0" smtClean="0"/>
              <a:t> Chen</a:t>
            </a:r>
          </a:p>
        </p:txBody>
      </p:sp>
      <p:sp>
        <p:nvSpPr>
          <p:cNvPr id="9" name="TextBox 8"/>
          <p:cNvSpPr txBox="1"/>
          <p:nvPr/>
        </p:nvSpPr>
        <p:spPr>
          <a:xfrm>
            <a:off x="304800" y="6019800"/>
            <a:ext cx="8001000" cy="381000"/>
          </a:xfrm>
          <a:prstGeom prst="rect">
            <a:avLst/>
          </a:prstGeom>
          <a:noFill/>
        </p:spPr>
        <p:txBody>
          <a:bodyPr wrap="square" rtlCol="0">
            <a:spAutoFit/>
          </a:bodyPr>
          <a:lstStyle/>
          <a:p>
            <a:pPr algn="ctr"/>
            <a:r>
              <a:rPr lang="en-US" dirty="0" smtClean="0"/>
              <a:t>Group convenes monthly via conference call to review manuscript proposals.  </a:t>
            </a:r>
            <a:endParaRPr lang="en-US" dirty="0"/>
          </a:p>
        </p:txBody>
      </p:sp>
    </p:spTree>
    <p:extLst>
      <p:ext uri="{BB962C8B-B14F-4D97-AF65-F5344CB8AC3E}">
        <p14:creationId xmlns:p14="http://schemas.microsoft.com/office/powerpoint/2010/main" val="296761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CardioMetaboChip</a:t>
            </a:r>
            <a:r>
              <a:rPr lang="en-US" dirty="0" smtClean="0"/>
              <a:t> Working Group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0170501"/>
              </p:ext>
            </p:extLst>
          </p:nvPr>
        </p:nvGraphicFramePr>
        <p:xfrm>
          <a:off x="457200" y="1600200"/>
          <a:ext cx="8229600" cy="4820920"/>
        </p:xfrm>
        <a:graphic>
          <a:graphicData uri="http://schemas.openxmlformats.org/drawingml/2006/table">
            <a:tbl>
              <a:tblPr firstRow="1" bandRow="1">
                <a:tableStyleId>{5C22544A-7EE6-4342-B048-85BDC9FD1C3A}</a:tableStyleId>
              </a:tblPr>
              <a:tblGrid>
                <a:gridCol w="457200"/>
                <a:gridCol w="7772400"/>
              </a:tblGrid>
              <a:tr h="370840">
                <a:tc>
                  <a:txBody>
                    <a:bodyPr/>
                    <a:lstStyle/>
                    <a:p>
                      <a:endParaRPr lang="en-US" dirty="0"/>
                    </a:p>
                  </a:txBody>
                  <a:tcPr/>
                </a:tc>
                <a:tc>
                  <a:txBody>
                    <a:bodyPr/>
                    <a:lstStyle/>
                    <a:p>
                      <a:r>
                        <a:rPr lang="en-US" dirty="0" smtClean="0"/>
                        <a:t>List of Approved</a:t>
                      </a:r>
                      <a:r>
                        <a:rPr lang="en-US" baseline="0" dirty="0" smtClean="0"/>
                        <a:t> Manuscript Proposals Using </a:t>
                      </a:r>
                      <a:r>
                        <a:rPr lang="en-US" baseline="0" dirty="0" err="1" smtClean="0"/>
                        <a:t>CardioMetaboChip</a:t>
                      </a:r>
                      <a:r>
                        <a:rPr lang="en-US" baseline="0" dirty="0" smtClean="0"/>
                        <a:t> Data</a:t>
                      </a:r>
                      <a:endParaRPr lang="en-US" dirty="0"/>
                    </a:p>
                  </a:txBody>
                  <a:tcPr/>
                </a:tc>
              </a:tr>
              <a:tr h="370840">
                <a:tc>
                  <a:txBody>
                    <a:bodyPr/>
                    <a:lstStyle/>
                    <a:p>
                      <a:pPr marL="0" indent="0" algn="ctr" fontAlgn="ctr">
                        <a:buFontTx/>
                        <a:buNone/>
                      </a:pPr>
                      <a:r>
                        <a:rPr lang="en-US" sz="1000" b="0" i="0" u="none" strike="noStrike" dirty="0" smtClean="0">
                          <a:solidFill>
                            <a:srgbClr val="000000"/>
                          </a:solidFill>
                          <a:effectLst/>
                          <a:latin typeface="Arial"/>
                        </a:rPr>
                        <a:t>1</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a:solidFill>
                            <a:srgbClr val="000000"/>
                          </a:solidFill>
                          <a:effectLst/>
                          <a:latin typeface="Arial"/>
                        </a:rPr>
                        <a:t>Generalization and fine mapping of previously identified QT loci to multi-ethnic </a:t>
                      </a:r>
                      <a:r>
                        <a:rPr lang="en-US" sz="1000" b="0" i="0" u="none" strike="noStrike" dirty="0" smtClean="0">
                          <a:solidFill>
                            <a:srgbClr val="000000"/>
                          </a:solidFill>
                          <a:effectLst/>
                          <a:latin typeface="Arial"/>
                        </a:rPr>
                        <a:t>populations (Christy</a:t>
                      </a:r>
                      <a:r>
                        <a:rPr lang="en-US" sz="1000" b="0" i="0" u="none" strike="noStrike" baseline="0" dirty="0" smtClean="0">
                          <a:solidFill>
                            <a:srgbClr val="000000"/>
                          </a:solidFill>
                          <a:effectLst/>
                          <a:latin typeface="Arial"/>
                        </a:rPr>
                        <a:t> Avery</a:t>
                      </a:r>
                      <a:r>
                        <a:rPr lang="en-US" sz="1000" b="0" i="0" u="none" strike="noStrike" dirty="0" smtClean="0">
                          <a:solidFill>
                            <a:srgbClr val="000000"/>
                          </a:solidFill>
                          <a:effectLst/>
                          <a:latin typeface="Arial"/>
                        </a:rPr>
                        <a:t> et al)</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2</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smtClean="0">
                          <a:solidFill>
                            <a:srgbClr val="000000"/>
                          </a:solidFill>
                          <a:effectLst/>
                          <a:latin typeface="Arial"/>
                        </a:rPr>
                        <a:t>Genetic </a:t>
                      </a:r>
                      <a:r>
                        <a:rPr lang="en-US" sz="1000" b="0" i="0" u="none" strike="noStrike" dirty="0">
                          <a:solidFill>
                            <a:srgbClr val="000000"/>
                          </a:solidFill>
                          <a:effectLst/>
                          <a:latin typeface="Arial"/>
                        </a:rPr>
                        <a:t>association of kidney traits in African American and Hispanic individuals using the </a:t>
                      </a:r>
                      <a:r>
                        <a:rPr lang="en-US" sz="1000" b="0" i="0" u="none" strike="noStrike" dirty="0" err="1">
                          <a:solidFill>
                            <a:srgbClr val="000000"/>
                          </a:solidFill>
                          <a:effectLst/>
                          <a:latin typeface="Arial"/>
                        </a:rPr>
                        <a:t>MetaboChip</a:t>
                      </a:r>
                      <a:r>
                        <a:rPr lang="en-US" sz="1000" b="0" i="0" u="none" strike="noStrike" dirty="0">
                          <a:solidFill>
                            <a:srgbClr val="000000"/>
                          </a:solidFill>
                          <a:effectLst/>
                          <a:latin typeface="Arial"/>
                        </a:rPr>
                        <a:t> array: Discovery and Fine Mapping in the Population Architecture Using Genomics in Epidemiology (PAGE) </a:t>
                      </a:r>
                      <a:r>
                        <a:rPr lang="en-US" sz="1000" b="0" i="0" u="none" strike="noStrike" dirty="0" smtClean="0">
                          <a:solidFill>
                            <a:srgbClr val="000000"/>
                          </a:solidFill>
                          <a:effectLst/>
                          <a:latin typeface="Arial"/>
                        </a:rPr>
                        <a:t>Consortium (Christina</a:t>
                      </a:r>
                      <a:r>
                        <a:rPr lang="en-US" sz="1000" b="0" i="0" u="none" strike="noStrike" baseline="0" dirty="0" smtClean="0">
                          <a:solidFill>
                            <a:srgbClr val="000000"/>
                          </a:solidFill>
                          <a:effectLst/>
                          <a:latin typeface="Arial"/>
                        </a:rPr>
                        <a:t> Wassel et al )</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3</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smtClean="0">
                          <a:solidFill>
                            <a:srgbClr val="000000"/>
                          </a:solidFill>
                          <a:effectLst/>
                          <a:latin typeface="Arial"/>
                        </a:rPr>
                        <a:t>Generalization </a:t>
                      </a:r>
                      <a:r>
                        <a:rPr lang="en-US" sz="1000" b="0" i="0" u="none" strike="noStrike" dirty="0">
                          <a:solidFill>
                            <a:srgbClr val="000000"/>
                          </a:solidFill>
                          <a:effectLst/>
                          <a:latin typeface="Arial"/>
                        </a:rPr>
                        <a:t>and fine mapping of previously identified PR loci to multi-ethnic </a:t>
                      </a:r>
                      <a:r>
                        <a:rPr lang="en-US" sz="1000" b="0" i="0" u="none" strike="noStrike" dirty="0" smtClean="0">
                          <a:solidFill>
                            <a:srgbClr val="000000"/>
                          </a:solidFill>
                          <a:effectLst/>
                          <a:latin typeface="Arial"/>
                        </a:rPr>
                        <a:t>populations (Amanda</a:t>
                      </a:r>
                      <a:r>
                        <a:rPr lang="en-US" sz="1000" b="0" i="0" u="none" strike="noStrike" baseline="0" dirty="0" smtClean="0">
                          <a:solidFill>
                            <a:srgbClr val="000000"/>
                          </a:solidFill>
                          <a:effectLst/>
                          <a:latin typeface="Arial"/>
                        </a:rPr>
                        <a:t> Seyerle et al )</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4</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a:solidFill>
                            <a:srgbClr val="000000"/>
                          </a:solidFill>
                          <a:effectLst/>
                          <a:latin typeface="Arial"/>
                        </a:rPr>
                        <a:t>Sex heterogeneity assessment of variants identified through generalization and fine-mapping analysis of previously identified waist related trait loci in a </a:t>
                      </a:r>
                      <a:r>
                        <a:rPr lang="en-US" sz="1000" b="0" i="0" u="none" strike="noStrike" dirty="0" err="1">
                          <a:solidFill>
                            <a:srgbClr val="000000"/>
                          </a:solidFill>
                          <a:effectLst/>
                          <a:latin typeface="Arial"/>
                        </a:rPr>
                        <a:t>Metabochip</a:t>
                      </a:r>
                      <a:r>
                        <a:rPr lang="en-US" sz="1000" b="0" i="0" u="none" strike="noStrike" dirty="0">
                          <a:solidFill>
                            <a:srgbClr val="000000"/>
                          </a:solidFill>
                          <a:effectLst/>
                          <a:latin typeface="Arial"/>
                        </a:rPr>
                        <a:t>-wide analysis of multiple ancestry </a:t>
                      </a:r>
                      <a:r>
                        <a:rPr lang="en-US" sz="1000" b="0" i="0" u="none" strike="noStrike" dirty="0" smtClean="0">
                          <a:solidFill>
                            <a:srgbClr val="000000"/>
                          </a:solidFill>
                          <a:effectLst/>
                          <a:latin typeface="Arial"/>
                        </a:rPr>
                        <a:t>populations (Sachiko Yoneyama</a:t>
                      </a:r>
                      <a:r>
                        <a:rPr lang="en-US" sz="1000" b="0" i="0" u="none" strike="noStrike" baseline="0" dirty="0" smtClean="0">
                          <a:solidFill>
                            <a:srgbClr val="000000"/>
                          </a:solidFill>
                          <a:effectLst/>
                          <a:latin typeface="Arial"/>
                        </a:rPr>
                        <a:t> et al )</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5</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a:solidFill>
                            <a:srgbClr val="000000"/>
                          </a:solidFill>
                          <a:effectLst/>
                          <a:latin typeface="Arial"/>
                        </a:rPr>
                        <a:t>Genetic analyses of obstructive sleep apnea and related traits in The Multi-Ethnic Study of Atherosclerosis (MESA</a:t>
                      </a:r>
                      <a:r>
                        <a:rPr lang="en-US" sz="1000" b="0" i="0" u="none" strike="noStrike" dirty="0" smtClean="0">
                          <a:solidFill>
                            <a:srgbClr val="000000"/>
                          </a:solidFill>
                          <a:effectLst/>
                          <a:latin typeface="Arial"/>
                        </a:rPr>
                        <a:t>) (Brian Cade et al)</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6</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a:solidFill>
                            <a:srgbClr val="000000"/>
                          </a:solidFill>
                          <a:effectLst/>
                          <a:latin typeface="Arial"/>
                        </a:rPr>
                        <a:t>Associations of Single-Nucleotide Polymorphisms (SNPs) in Nitric Oxide Synthase (NOS3) and Arterial Hemodynamic Parameters Derived from the Radial Artery Blood Pressure </a:t>
                      </a:r>
                      <a:r>
                        <a:rPr lang="en-US" sz="1000" b="0" i="0" u="none" strike="noStrike" dirty="0" smtClean="0">
                          <a:solidFill>
                            <a:srgbClr val="000000"/>
                          </a:solidFill>
                          <a:effectLst/>
                          <a:latin typeface="Arial"/>
                        </a:rPr>
                        <a:t>Waveform (Daniel </a:t>
                      </a:r>
                      <a:r>
                        <a:rPr lang="en-US" sz="1000" b="0" i="0" u="none" strike="noStrike" dirty="0" err="1" smtClean="0">
                          <a:solidFill>
                            <a:srgbClr val="000000"/>
                          </a:solidFill>
                          <a:effectLst/>
                          <a:latin typeface="Arial"/>
                        </a:rPr>
                        <a:t>Duprez</a:t>
                      </a:r>
                      <a:r>
                        <a:rPr lang="en-US" sz="1000" b="0" i="0" u="none" strike="noStrike" dirty="0" smtClean="0">
                          <a:solidFill>
                            <a:srgbClr val="000000"/>
                          </a:solidFill>
                          <a:effectLst/>
                          <a:latin typeface="Arial"/>
                        </a:rPr>
                        <a:t> et al)</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7</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a:solidFill>
                            <a:srgbClr val="000000"/>
                          </a:solidFill>
                          <a:effectLst/>
                          <a:latin typeface="Arial"/>
                        </a:rPr>
                        <a:t>Genetic and epigenetic relationships between sleep timing and type 2 diabetes in The Multi-Ethnic Study of Atherosclerosis (MESA</a:t>
                      </a:r>
                      <a:r>
                        <a:rPr lang="en-US" sz="1000" b="0" i="0" u="none" strike="noStrike" dirty="0" smtClean="0">
                          <a:solidFill>
                            <a:srgbClr val="000000"/>
                          </a:solidFill>
                          <a:effectLst/>
                          <a:latin typeface="Arial"/>
                        </a:rPr>
                        <a:t>) (Jacqueline Lane et al)</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8</a:t>
                      </a:r>
                      <a:endParaRPr lang="en-US" sz="1000" b="0" i="0" u="none" strike="noStrike" dirty="0">
                        <a:solidFill>
                          <a:srgbClr val="000000"/>
                        </a:solidFill>
                        <a:effectLst/>
                        <a:latin typeface="Arial"/>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Participation of MESA in "Fine-mapping of </a:t>
                      </a:r>
                      <a:r>
                        <a:rPr lang="en-US" sz="1000" b="0" i="0" u="none" strike="noStrike" dirty="0" err="1">
                          <a:solidFill>
                            <a:srgbClr val="000000"/>
                          </a:solidFill>
                          <a:effectLst/>
                          <a:latin typeface="Arial"/>
                        </a:rPr>
                        <a:t>Metabochip</a:t>
                      </a:r>
                      <a:r>
                        <a:rPr lang="en-US" sz="1000" b="0" i="0" u="none" strike="noStrike" dirty="0">
                          <a:solidFill>
                            <a:srgbClr val="000000"/>
                          </a:solidFill>
                          <a:effectLst/>
                          <a:latin typeface="Arial"/>
                        </a:rPr>
                        <a:t> lipids regions in global populations from the PAGE </a:t>
                      </a:r>
                      <a:r>
                        <a:rPr lang="en-US" sz="1000" b="0" i="0" u="none" strike="noStrike" dirty="0" smtClean="0">
                          <a:solidFill>
                            <a:srgbClr val="000000"/>
                          </a:solidFill>
                          <a:effectLst/>
                          <a:latin typeface="Arial"/>
                        </a:rPr>
                        <a:t>consortium“(Ani Manichaikul et al)</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9</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err="1">
                          <a:solidFill>
                            <a:srgbClr val="000000"/>
                          </a:solidFill>
                          <a:effectLst/>
                          <a:latin typeface="Arial"/>
                        </a:rPr>
                        <a:t>Metabochip</a:t>
                      </a:r>
                      <a:r>
                        <a:rPr lang="en-US" sz="1000" b="0" i="0" u="none" strike="noStrike" dirty="0">
                          <a:solidFill>
                            <a:srgbClr val="000000"/>
                          </a:solidFill>
                          <a:effectLst/>
                          <a:latin typeface="Arial"/>
                        </a:rPr>
                        <a:t> analyses for Age of Natural Menopause - The Multi-Ethnic Study of Atherosclerosis (MESA) and MESA Family joining as discovery cohort in the PAGE </a:t>
                      </a:r>
                      <a:r>
                        <a:rPr lang="en-US" sz="1000" b="0" i="0" u="none" strike="noStrike" dirty="0" smtClean="0">
                          <a:solidFill>
                            <a:srgbClr val="000000"/>
                          </a:solidFill>
                          <a:effectLst/>
                          <a:latin typeface="Arial"/>
                        </a:rPr>
                        <a:t>Consortium (Leslie Raffel et al)</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10</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a:solidFill>
                            <a:srgbClr val="000000"/>
                          </a:solidFill>
                          <a:effectLst/>
                          <a:latin typeface="Arial"/>
                        </a:rPr>
                        <a:t>Association of SELL Polymorphisms With </a:t>
                      </a:r>
                      <a:r>
                        <a:rPr lang="en-US" sz="1000" b="0" i="0" u="none" strike="noStrike" dirty="0" smtClean="0">
                          <a:solidFill>
                            <a:srgbClr val="000000"/>
                          </a:solidFill>
                          <a:effectLst/>
                          <a:latin typeface="Arial"/>
                        </a:rPr>
                        <a:t>Levels </a:t>
                      </a:r>
                      <a:r>
                        <a:rPr lang="en-US" sz="1000" b="0" i="0" u="none" strike="noStrike" dirty="0">
                          <a:solidFill>
                            <a:srgbClr val="000000"/>
                          </a:solidFill>
                          <a:effectLst/>
                          <a:latin typeface="Arial"/>
                        </a:rPr>
                        <a:t>of Circulating Serum L-Selectin:  </a:t>
                      </a:r>
                      <a:r>
                        <a:rPr lang="en-US" sz="1000" b="0" i="0" u="none" strike="noStrike" dirty="0" smtClean="0">
                          <a:solidFill>
                            <a:srgbClr val="000000"/>
                          </a:solidFill>
                          <a:effectLst/>
                          <a:latin typeface="Arial"/>
                        </a:rPr>
                        <a:t>The </a:t>
                      </a:r>
                      <a:r>
                        <a:rPr lang="en-US" sz="1000" b="0" i="0" u="none" strike="noStrike" dirty="0">
                          <a:solidFill>
                            <a:srgbClr val="000000"/>
                          </a:solidFill>
                          <a:effectLst/>
                          <a:latin typeface="Arial"/>
                        </a:rPr>
                        <a:t>Multi-Ethnic Study of Atherosclerosis (MESA</a:t>
                      </a:r>
                      <a:r>
                        <a:rPr lang="en-US" sz="1000" b="0" i="0" u="none" strike="noStrike" dirty="0" smtClean="0">
                          <a:solidFill>
                            <a:srgbClr val="000000"/>
                          </a:solidFill>
                          <a:effectLst/>
                          <a:latin typeface="Arial"/>
                        </a:rPr>
                        <a:t>) (</a:t>
                      </a:r>
                      <a:r>
                        <a:rPr lang="en-US" sz="1000" b="0" i="0" u="none" strike="noStrike" dirty="0" err="1" smtClean="0">
                          <a:solidFill>
                            <a:srgbClr val="000000"/>
                          </a:solidFill>
                          <a:effectLst/>
                          <a:latin typeface="Arial"/>
                        </a:rPr>
                        <a:t>Ceci</a:t>
                      </a:r>
                      <a:r>
                        <a:rPr lang="en-US" sz="1000" b="0" i="0" u="none" strike="noStrike" dirty="0" smtClean="0">
                          <a:solidFill>
                            <a:srgbClr val="000000"/>
                          </a:solidFill>
                          <a:effectLst/>
                          <a:latin typeface="Arial"/>
                        </a:rPr>
                        <a:t> Berardi</a:t>
                      </a:r>
                      <a:r>
                        <a:rPr lang="en-US" sz="1000" b="0" i="0" u="none" strike="noStrike" baseline="0" dirty="0" smtClean="0">
                          <a:solidFill>
                            <a:srgbClr val="000000"/>
                          </a:solidFill>
                          <a:effectLst/>
                          <a:latin typeface="Arial"/>
                        </a:rPr>
                        <a:t> et al)</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a:solidFill>
                            <a:srgbClr val="000000"/>
                          </a:solidFill>
                          <a:effectLst/>
                          <a:latin typeface="Arial"/>
                        </a:rPr>
                        <a:t>Common and Rare Variant Associations with Circulating Hepatocyte Growth Factor Levels in The Multi-Ethnic Study of Atherosclerosis (MESA) </a:t>
                      </a:r>
                      <a:r>
                        <a:rPr lang="en-US" sz="1000" b="0" i="0" u="none" strike="noStrike" dirty="0" smtClean="0">
                          <a:solidFill>
                            <a:srgbClr val="000000"/>
                          </a:solidFill>
                          <a:effectLst/>
                          <a:latin typeface="Arial"/>
                        </a:rPr>
                        <a:t>Study (Nick Larson et al)</a:t>
                      </a:r>
                      <a:endParaRPr lang="en-US" sz="1000" b="0" i="0" u="none" strike="noStrike" dirty="0">
                        <a:solidFill>
                          <a:srgbClr val="000000"/>
                        </a:solidFill>
                        <a:effectLst/>
                        <a:latin typeface="Arial"/>
                      </a:endParaRPr>
                    </a:p>
                  </a:txBody>
                  <a:tcPr marL="9525" marR="9525" marT="9525" marB="0" anchor="ctr"/>
                </a:tc>
              </a:tr>
              <a:tr h="370840">
                <a:tc>
                  <a:txBody>
                    <a:bodyPr/>
                    <a:lstStyle/>
                    <a:p>
                      <a:pPr marL="0" indent="0" algn="ctr" fontAlgn="ctr">
                        <a:buFontTx/>
                        <a:buNone/>
                      </a:pPr>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9525" marR="9525" marT="9525" marB="0" anchor="ctr"/>
                </a:tc>
                <a:tc>
                  <a:txBody>
                    <a:bodyPr/>
                    <a:lstStyle/>
                    <a:p>
                      <a:pPr marL="0" indent="0" algn="l" fontAlgn="ctr">
                        <a:buFontTx/>
                        <a:buNone/>
                      </a:pPr>
                      <a:r>
                        <a:rPr lang="en-US" sz="1000" b="0" i="0" u="none" strike="noStrike" dirty="0">
                          <a:solidFill>
                            <a:srgbClr val="000000"/>
                          </a:solidFill>
                          <a:effectLst/>
                          <a:latin typeface="Arial"/>
                        </a:rPr>
                        <a:t>Association of Scavenger Receptor Class B Type I (SCARB1) rs1084677 with Inflammatory Biomarkers and Subclinical Atherosclerosis and Incident Cardiovascular Disease:  Multi-Ethnic Study of </a:t>
                      </a:r>
                      <a:r>
                        <a:rPr lang="en-US" sz="1000" b="0" i="0" u="none" strike="noStrike" dirty="0" smtClean="0">
                          <a:solidFill>
                            <a:srgbClr val="000000"/>
                          </a:solidFill>
                          <a:effectLst/>
                          <a:latin typeface="Arial"/>
                        </a:rPr>
                        <a:t>Atherosclerosis (Ani Manichaikul et al)</a:t>
                      </a:r>
                      <a:endParaRPr lang="en-US" sz="10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370705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 Adhesion Research Team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8768670"/>
              </p:ext>
            </p:extLst>
          </p:nvPr>
        </p:nvGraphicFramePr>
        <p:xfrm>
          <a:off x="1282701" y="1387242"/>
          <a:ext cx="7556499" cy="5150719"/>
        </p:xfrm>
        <a:graphic>
          <a:graphicData uri="http://schemas.openxmlformats.org/drawingml/2006/table">
            <a:tbl>
              <a:tblPr firstRow="1" bandRow="1">
                <a:tableStyleId>{5C22544A-7EE6-4342-B048-85BDC9FD1C3A}</a:tableStyleId>
              </a:tblPr>
              <a:tblGrid>
                <a:gridCol w="2518833"/>
                <a:gridCol w="2518833"/>
                <a:gridCol w="2518833"/>
              </a:tblGrid>
              <a:tr h="351857">
                <a:tc>
                  <a:txBody>
                    <a:bodyPr/>
                    <a:lstStyle/>
                    <a:p>
                      <a:pPr algn="ctr"/>
                      <a:r>
                        <a:rPr lang="en-US" dirty="0" smtClean="0"/>
                        <a:t>Site</a:t>
                      </a:r>
                      <a:endParaRPr lang="en-US" dirty="0"/>
                    </a:p>
                  </a:txBody>
                  <a:tcPr/>
                </a:tc>
                <a:tc>
                  <a:txBody>
                    <a:bodyPr/>
                    <a:lstStyle/>
                    <a:p>
                      <a:pPr algn="ctr"/>
                      <a:r>
                        <a:rPr lang="en-US" dirty="0" smtClean="0"/>
                        <a:t>Name</a:t>
                      </a:r>
                      <a:endParaRPr lang="en-US" dirty="0"/>
                    </a:p>
                  </a:txBody>
                  <a:tcPr/>
                </a:tc>
                <a:tc>
                  <a:txBody>
                    <a:bodyPr/>
                    <a:lstStyle/>
                    <a:p>
                      <a:pPr algn="ctr"/>
                      <a:r>
                        <a:rPr lang="en-US" dirty="0" smtClean="0"/>
                        <a:t>Role</a:t>
                      </a:r>
                      <a:endParaRPr lang="en-US" dirty="0"/>
                    </a:p>
                  </a:txBody>
                  <a:tcPr/>
                </a:tc>
              </a:tr>
              <a:tr h="351857">
                <a:tc rowSpan="7">
                  <a:txBody>
                    <a:bodyPr/>
                    <a:lstStyle/>
                    <a:p>
                      <a:pPr algn="ctr"/>
                      <a:r>
                        <a:rPr lang="en-US" dirty="0" smtClean="0"/>
                        <a:t>Mayo Clinic, Rochester</a:t>
                      </a:r>
                    </a:p>
                    <a:p>
                      <a:pPr algn="ctr"/>
                      <a:endParaRPr lang="en-US" dirty="0" smtClean="0"/>
                    </a:p>
                    <a:p>
                      <a:pPr algn="ctr"/>
                      <a:endParaRPr lang="en-US" dirty="0"/>
                    </a:p>
                  </a:txBody>
                  <a:tcPr anchor="ctr">
                    <a:solidFill>
                      <a:schemeClr val="accent4">
                        <a:lumMod val="20000"/>
                        <a:lumOff val="80000"/>
                      </a:schemeClr>
                    </a:solidFill>
                  </a:tcPr>
                </a:tc>
                <a:tc>
                  <a:txBody>
                    <a:bodyPr/>
                    <a:lstStyle/>
                    <a:p>
                      <a:r>
                        <a:rPr lang="en-US" dirty="0" smtClean="0"/>
                        <a:t>Suzette J. Bielinski,</a:t>
                      </a:r>
                      <a:r>
                        <a:rPr lang="en-US" baseline="0" dirty="0" smtClean="0"/>
                        <a:t> PhD</a:t>
                      </a:r>
                      <a:endParaRPr lang="en-US" dirty="0"/>
                    </a:p>
                  </a:txBody>
                  <a:tcPr>
                    <a:solidFill>
                      <a:schemeClr val="accent4">
                        <a:lumMod val="20000"/>
                        <a:lumOff val="80000"/>
                      </a:schemeClr>
                    </a:solidFill>
                  </a:tcPr>
                </a:tc>
                <a:tc>
                  <a:txBody>
                    <a:bodyPr/>
                    <a:lstStyle/>
                    <a:p>
                      <a:r>
                        <a:rPr lang="en-US" dirty="0" smtClean="0"/>
                        <a:t>Principal</a:t>
                      </a:r>
                      <a:r>
                        <a:rPr lang="en-US" baseline="0" dirty="0" smtClean="0"/>
                        <a:t> Investigator</a:t>
                      </a:r>
                      <a:endParaRPr lang="en-US" dirty="0"/>
                    </a:p>
                  </a:txBody>
                  <a:tcPr>
                    <a:solidFill>
                      <a:schemeClr val="accent4">
                        <a:lumMod val="20000"/>
                        <a:lumOff val="80000"/>
                      </a:schemeClr>
                    </a:solidFill>
                  </a:tcPr>
                </a:tc>
              </a:tr>
              <a:tr h="351857">
                <a:tc vMerge="1">
                  <a:txBody>
                    <a:bodyPr/>
                    <a:lstStyle/>
                    <a:p>
                      <a:endParaRPr lang="en-US" dirty="0"/>
                    </a:p>
                  </a:txBody>
                  <a:tcPr/>
                </a:tc>
                <a:tc>
                  <a:txBody>
                    <a:bodyPr/>
                    <a:lstStyle/>
                    <a:p>
                      <a:r>
                        <a:rPr lang="en-US" dirty="0" smtClean="0"/>
                        <a:t>Mariza de Andrade, PhD</a:t>
                      </a:r>
                      <a:endParaRPr lang="en-US" dirty="0"/>
                    </a:p>
                  </a:txBody>
                  <a:tcPr>
                    <a:solidFill>
                      <a:schemeClr val="accent4">
                        <a:lumMod val="20000"/>
                        <a:lumOff val="80000"/>
                      </a:schemeClr>
                    </a:solidFill>
                  </a:tcPr>
                </a:tc>
                <a:tc>
                  <a:txBody>
                    <a:bodyPr/>
                    <a:lstStyle/>
                    <a:p>
                      <a:r>
                        <a:rPr lang="en-US" dirty="0" smtClean="0"/>
                        <a:t>Statistician</a:t>
                      </a:r>
                      <a:endParaRPr lang="en-US" dirty="0"/>
                    </a:p>
                  </a:txBody>
                  <a:tcPr>
                    <a:solidFill>
                      <a:schemeClr val="accent4">
                        <a:lumMod val="20000"/>
                        <a:lumOff val="80000"/>
                      </a:schemeClr>
                    </a:solidFill>
                  </a:tcPr>
                </a:tc>
              </a:tr>
              <a:tr h="351857">
                <a:tc vMerge="1">
                  <a:txBody>
                    <a:bodyPr/>
                    <a:lstStyle/>
                    <a:p>
                      <a:endParaRPr lang="en-US" dirty="0"/>
                    </a:p>
                  </a:txBody>
                  <a:tcPr/>
                </a:tc>
                <a:tc>
                  <a:txBody>
                    <a:bodyPr/>
                    <a:lstStyle/>
                    <a:p>
                      <a:r>
                        <a:rPr lang="en-US" dirty="0" smtClean="0"/>
                        <a:t>Paul A. Decker, MS</a:t>
                      </a:r>
                      <a:endParaRPr lang="en-US" dirty="0"/>
                    </a:p>
                  </a:txBody>
                  <a:tcPr>
                    <a:solidFill>
                      <a:schemeClr val="accent4">
                        <a:lumMod val="20000"/>
                        <a:lumOff val="80000"/>
                      </a:schemeClr>
                    </a:solidFill>
                  </a:tcPr>
                </a:tc>
                <a:tc>
                  <a:txBody>
                    <a:bodyPr/>
                    <a:lstStyle/>
                    <a:p>
                      <a:r>
                        <a:rPr lang="en-US" dirty="0" smtClean="0"/>
                        <a:t>Statistician</a:t>
                      </a:r>
                      <a:endParaRPr lang="en-US" dirty="0"/>
                    </a:p>
                  </a:txBody>
                  <a:tcPr>
                    <a:solidFill>
                      <a:schemeClr val="accent4">
                        <a:lumMod val="20000"/>
                        <a:lumOff val="80000"/>
                      </a:schemeClr>
                    </a:solidFill>
                  </a:tcPr>
                </a:tc>
              </a:tr>
              <a:tr h="351857">
                <a:tc vMerge="1">
                  <a:txBody>
                    <a:bodyPr/>
                    <a:lstStyle/>
                    <a:p>
                      <a:endParaRPr lang="en-US" dirty="0"/>
                    </a:p>
                  </a:txBody>
                  <a:tcPr/>
                </a:tc>
                <a:tc>
                  <a:txBody>
                    <a:bodyPr/>
                    <a:lstStyle/>
                    <a:p>
                      <a:r>
                        <a:rPr lang="en-US" dirty="0" smtClean="0"/>
                        <a:t>Phil</a:t>
                      </a:r>
                      <a:r>
                        <a:rPr lang="en-US" baseline="0" dirty="0" smtClean="0"/>
                        <a:t> Kirsch, MPH</a:t>
                      </a:r>
                      <a:endParaRPr lang="en-US" dirty="0"/>
                    </a:p>
                  </a:txBody>
                  <a:tcPr>
                    <a:solidFill>
                      <a:schemeClr val="accent4">
                        <a:lumMod val="20000"/>
                        <a:lumOff val="80000"/>
                      </a:schemeClr>
                    </a:solidFill>
                  </a:tcPr>
                </a:tc>
                <a:tc>
                  <a:txBody>
                    <a:bodyPr/>
                    <a:lstStyle/>
                    <a:p>
                      <a:r>
                        <a:rPr lang="en-US" dirty="0" smtClean="0"/>
                        <a:t>Statistical</a:t>
                      </a:r>
                      <a:r>
                        <a:rPr lang="en-US" baseline="0" dirty="0" smtClean="0"/>
                        <a:t> Programmer</a:t>
                      </a:r>
                      <a:endParaRPr lang="en-US" dirty="0"/>
                    </a:p>
                  </a:txBody>
                  <a:tcPr>
                    <a:solidFill>
                      <a:schemeClr val="accent4">
                        <a:lumMod val="20000"/>
                        <a:lumOff val="80000"/>
                      </a:schemeClr>
                    </a:solidFill>
                  </a:tcPr>
                </a:tc>
              </a:tr>
              <a:tr h="351857">
                <a:tc vMerge="1">
                  <a:txBody>
                    <a:bodyPr/>
                    <a:lstStyle/>
                    <a:p>
                      <a:endParaRPr lang="en-US" dirty="0"/>
                    </a:p>
                  </a:txBody>
                  <a:tcPr/>
                </a:tc>
                <a:tc>
                  <a:txBody>
                    <a:bodyPr/>
                    <a:lstStyle/>
                    <a:p>
                      <a:r>
                        <a:rPr lang="en-US" dirty="0" smtClean="0"/>
                        <a:t>Hughes Sicotte, PhD</a:t>
                      </a:r>
                      <a:endParaRPr lang="en-US" dirty="0"/>
                    </a:p>
                  </a:txBody>
                  <a:tcPr>
                    <a:solidFill>
                      <a:schemeClr val="accent4">
                        <a:lumMod val="20000"/>
                        <a:lumOff val="80000"/>
                      </a:schemeClr>
                    </a:solidFill>
                  </a:tcPr>
                </a:tc>
                <a:tc>
                  <a:txBody>
                    <a:bodyPr/>
                    <a:lstStyle/>
                    <a:p>
                      <a:r>
                        <a:rPr lang="en-US" dirty="0" err="1" smtClean="0"/>
                        <a:t>Bioinformatician</a:t>
                      </a:r>
                      <a:endParaRPr lang="en-US" dirty="0"/>
                    </a:p>
                  </a:txBody>
                  <a:tcPr>
                    <a:solidFill>
                      <a:schemeClr val="accent4">
                        <a:lumMod val="20000"/>
                        <a:lumOff val="80000"/>
                      </a:schemeClr>
                    </a:solidFill>
                  </a:tcPr>
                </a:tc>
              </a:tr>
              <a:tr h="351857">
                <a:tc vMerge="1">
                  <a:txBody>
                    <a:bodyPr/>
                    <a:lstStyle/>
                    <a:p>
                      <a:endParaRPr lang="en-US"/>
                    </a:p>
                  </a:txBody>
                  <a:tcPr/>
                </a:tc>
                <a:tc>
                  <a:txBody>
                    <a:bodyPr/>
                    <a:lstStyle/>
                    <a:p>
                      <a:r>
                        <a:rPr lang="en-US" dirty="0" smtClean="0"/>
                        <a:t>Nicholas B. Larson, PhD</a:t>
                      </a:r>
                      <a:endParaRPr lang="en-US" dirty="0"/>
                    </a:p>
                  </a:txBody>
                  <a:tcPr>
                    <a:solidFill>
                      <a:schemeClr val="accent4">
                        <a:lumMod val="20000"/>
                        <a:lumOff val="80000"/>
                      </a:schemeClr>
                    </a:solidFill>
                  </a:tcPr>
                </a:tc>
                <a:tc>
                  <a:txBody>
                    <a:bodyPr/>
                    <a:lstStyle/>
                    <a:p>
                      <a:r>
                        <a:rPr lang="en-US" dirty="0" smtClean="0"/>
                        <a:t>Research Associate</a:t>
                      </a:r>
                      <a:endParaRPr lang="en-US" dirty="0"/>
                    </a:p>
                  </a:txBody>
                  <a:tcPr>
                    <a:solidFill>
                      <a:schemeClr val="accent4">
                        <a:lumMod val="20000"/>
                        <a:lumOff val="80000"/>
                      </a:schemeClr>
                    </a:solidFill>
                  </a:tcPr>
                </a:tc>
              </a:tr>
              <a:tr h="351857">
                <a:tc vMerge="1">
                  <a:txBody>
                    <a:bodyPr/>
                    <a:lstStyle/>
                    <a:p>
                      <a:endParaRPr lang="en-US" dirty="0"/>
                    </a:p>
                  </a:txBody>
                  <a:tcPr/>
                </a:tc>
                <a:tc>
                  <a:txBody>
                    <a:bodyPr/>
                    <a:lstStyle/>
                    <a:p>
                      <a:r>
                        <a:rPr lang="en-US" dirty="0" smtClean="0"/>
                        <a:t>Cecilia Berardi, MD</a:t>
                      </a:r>
                      <a:endParaRPr lang="en-US" dirty="0"/>
                    </a:p>
                  </a:txBody>
                  <a:tcPr>
                    <a:solidFill>
                      <a:schemeClr val="accent4">
                        <a:lumMod val="20000"/>
                        <a:lumOff val="80000"/>
                      </a:schemeClr>
                    </a:solidFill>
                  </a:tcPr>
                </a:tc>
                <a:tc>
                  <a:txBody>
                    <a:bodyPr/>
                    <a:lstStyle/>
                    <a:p>
                      <a:r>
                        <a:rPr lang="en-US" dirty="0" smtClean="0"/>
                        <a:t>Post-doctoral</a:t>
                      </a:r>
                      <a:r>
                        <a:rPr lang="en-US" baseline="0" dirty="0" smtClean="0"/>
                        <a:t> Fellow</a:t>
                      </a:r>
                      <a:endParaRPr lang="en-US" dirty="0"/>
                    </a:p>
                  </a:txBody>
                  <a:tcPr>
                    <a:solidFill>
                      <a:schemeClr val="accent4">
                        <a:lumMod val="20000"/>
                        <a:lumOff val="80000"/>
                      </a:schemeClr>
                    </a:solidFill>
                  </a:tcPr>
                </a:tc>
              </a:tr>
              <a:tr h="395839">
                <a:tc rowSpan="4">
                  <a:txBody>
                    <a:bodyPr/>
                    <a:lstStyle/>
                    <a:p>
                      <a:pPr algn="ctr"/>
                      <a:r>
                        <a:rPr lang="en-US" dirty="0" smtClean="0"/>
                        <a:t>University of Minnesota</a:t>
                      </a:r>
                      <a:endParaRPr lang="en-US" dirty="0"/>
                    </a:p>
                  </a:txBody>
                  <a:tcPr anchor="ctr">
                    <a:solidFill>
                      <a:schemeClr val="accent4">
                        <a:lumMod val="40000"/>
                        <a:lumOff val="60000"/>
                      </a:schemeClr>
                    </a:solidFill>
                  </a:tcPr>
                </a:tc>
                <a:tc>
                  <a:txBody>
                    <a:bodyPr/>
                    <a:lstStyle/>
                    <a:p>
                      <a:r>
                        <a:rPr lang="en-US" dirty="0" smtClean="0"/>
                        <a:t>Michael</a:t>
                      </a:r>
                      <a:r>
                        <a:rPr lang="en-US" baseline="0" dirty="0" smtClean="0"/>
                        <a:t> Tsai, MD</a:t>
                      </a:r>
                      <a:endParaRPr lang="en-US" dirty="0"/>
                    </a:p>
                  </a:txBody>
                  <a:tcPr>
                    <a:solidFill>
                      <a:schemeClr val="accent4">
                        <a:lumMod val="40000"/>
                        <a:lumOff val="60000"/>
                      </a:schemeClr>
                    </a:solidFill>
                  </a:tcPr>
                </a:tc>
                <a:tc>
                  <a:txBody>
                    <a:bodyPr/>
                    <a:lstStyle/>
                    <a:p>
                      <a:r>
                        <a:rPr lang="en-US" dirty="0" smtClean="0"/>
                        <a:t>MESA Core</a:t>
                      </a:r>
                      <a:r>
                        <a:rPr lang="en-US" baseline="0" dirty="0" smtClean="0"/>
                        <a:t> Lab</a:t>
                      </a:r>
                      <a:endParaRPr lang="en-US" dirty="0"/>
                    </a:p>
                  </a:txBody>
                  <a:tcPr>
                    <a:solidFill>
                      <a:schemeClr val="accent4">
                        <a:lumMod val="40000"/>
                        <a:lumOff val="60000"/>
                      </a:schemeClr>
                    </a:solidFill>
                  </a:tcPr>
                </a:tc>
              </a:tr>
              <a:tr h="351857">
                <a:tc vMerge="1">
                  <a:txBody>
                    <a:bodyPr/>
                    <a:lstStyle/>
                    <a:p>
                      <a:endParaRPr lang="en-US"/>
                    </a:p>
                  </a:txBody>
                  <a:tcPr/>
                </a:tc>
                <a:tc>
                  <a:txBody>
                    <a:bodyPr/>
                    <a:lstStyle/>
                    <a:p>
                      <a:r>
                        <a:rPr lang="en-US" dirty="0" smtClean="0"/>
                        <a:t>Naomi Hanson,</a:t>
                      </a:r>
                      <a:r>
                        <a:rPr lang="en-US" baseline="0" dirty="0" smtClean="0"/>
                        <a:t> MS</a:t>
                      </a:r>
                      <a:endParaRPr lang="en-US"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MESA Core</a:t>
                      </a:r>
                      <a:r>
                        <a:rPr lang="en-US" baseline="0" dirty="0" smtClean="0"/>
                        <a:t> Lab</a:t>
                      </a:r>
                      <a:endParaRPr lang="en-US" dirty="0" smtClean="0"/>
                    </a:p>
                  </a:txBody>
                  <a:tcPr>
                    <a:solidFill>
                      <a:schemeClr val="accent4">
                        <a:lumMod val="40000"/>
                        <a:lumOff val="60000"/>
                      </a:schemeClr>
                    </a:solidFill>
                  </a:tcPr>
                </a:tc>
              </a:tr>
              <a:tr h="35185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James S.</a:t>
                      </a:r>
                      <a:r>
                        <a:rPr lang="en-US" baseline="0" dirty="0" smtClean="0"/>
                        <a:t> Pankow, PhD</a:t>
                      </a:r>
                      <a:endParaRPr lang="en-US" dirty="0"/>
                    </a:p>
                  </a:txBody>
                  <a:tcPr>
                    <a:solidFill>
                      <a:schemeClr val="accent4">
                        <a:lumMod val="40000"/>
                        <a:lumOff val="60000"/>
                      </a:schemeClr>
                    </a:solidFill>
                  </a:tcPr>
                </a:tc>
                <a:tc>
                  <a:txBody>
                    <a:bodyPr/>
                    <a:lstStyle/>
                    <a:p>
                      <a:r>
                        <a:rPr lang="en-US" dirty="0" smtClean="0"/>
                        <a:t>Co-Investigator</a:t>
                      </a:r>
                      <a:endParaRPr lang="en-US" dirty="0"/>
                    </a:p>
                  </a:txBody>
                  <a:tcPr>
                    <a:solidFill>
                      <a:schemeClr val="accent4">
                        <a:lumMod val="40000"/>
                        <a:lumOff val="60000"/>
                      </a:schemeClr>
                    </a:solidFill>
                  </a:tcPr>
                </a:tc>
              </a:tr>
              <a:tr h="351857">
                <a:tc vMerge="1">
                  <a:txBody>
                    <a:bodyPr/>
                    <a:lstStyle/>
                    <a:p>
                      <a:endParaRPr lang="en-US" dirty="0"/>
                    </a:p>
                  </a:txBody>
                  <a:tcPr/>
                </a:tc>
                <a:tc>
                  <a:txBody>
                    <a:bodyPr/>
                    <a:lstStyle/>
                    <a:p>
                      <a:r>
                        <a:rPr lang="en-US" dirty="0" err="1" smtClean="0"/>
                        <a:t>Weihong</a:t>
                      </a:r>
                      <a:r>
                        <a:rPr lang="en-US" dirty="0" smtClean="0"/>
                        <a:t> Tang, PhD</a:t>
                      </a:r>
                      <a:endParaRPr lang="en-US"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Co-Investigator</a:t>
                      </a:r>
                    </a:p>
                  </a:txBody>
                  <a:tcPr>
                    <a:solidFill>
                      <a:schemeClr val="accent4">
                        <a:lumMod val="40000"/>
                        <a:lumOff val="60000"/>
                      </a:schemeClr>
                    </a:solidFill>
                  </a:tcPr>
                </a:tc>
              </a:tr>
              <a:tr h="351857">
                <a:tc>
                  <a:txBody>
                    <a:bodyPr/>
                    <a:lstStyle/>
                    <a:p>
                      <a:r>
                        <a:rPr lang="en-US" dirty="0" smtClean="0"/>
                        <a:t>University</a:t>
                      </a:r>
                      <a:r>
                        <a:rPr lang="en-US" baseline="0" dirty="0" smtClean="0"/>
                        <a:t> of Virginia</a:t>
                      </a:r>
                      <a:endParaRPr lang="en-US" dirty="0"/>
                    </a:p>
                  </a:txBody>
                  <a:tcPr>
                    <a:solidFill>
                      <a:schemeClr val="accent4">
                        <a:lumMod val="20000"/>
                        <a:lumOff val="80000"/>
                      </a:schemeClr>
                    </a:solidFill>
                  </a:tcPr>
                </a:tc>
                <a:tc>
                  <a:txBody>
                    <a:bodyPr/>
                    <a:lstStyle/>
                    <a:p>
                      <a:r>
                        <a:rPr lang="en-US" dirty="0" smtClean="0"/>
                        <a:t>Michele Sale, PhD</a:t>
                      </a:r>
                      <a:endParaRPr lang="en-US" dirty="0"/>
                    </a:p>
                  </a:txBody>
                  <a:tcPr>
                    <a:solidFill>
                      <a:schemeClr val="accent4">
                        <a:lumMod val="20000"/>
                        <a:lumOff val="80000"/>
                      </a:schemeClr>
                    </a:solidFill>
                  </a:tcPr>
                </a:tc>
                <a:tc>
                  <a:txBody>
                    <a:bodyPr/>
                    <a:lstStyle/>
                    <a:p>
                      <a:r>
                        <a:rPr lang="en-US" dirty="0" smtClean="0"/>
                        <a:t>MESA Genotype Lab</a:t>
                      </a:r>
                      <a:endParaRPr lang="en-US" dirty="0"/>
                    </a:p>
                  </a:txBody>
                  <a:tcPr>
                    <a:solidFill>
                      <a:schemeClr val="accent4">
                        <a:lumMod val="20000"/>
                        <a:lumOff val="80000"/>
                      </a:schemeClr>
                    </a:solidFill>
                  </a:tcPr>
                </a:tc>
              </a:tr>
              <a:tr h="350920">
                <a:tc>
                  <a:txBody>
                    <a:bodyPr/>
                    <a:lstStyle/>
                    <a:p>
                      <a:r>
                        <a:rPr lang="en-US" dirty="0" smtClean="0"/>
                        <a:t>University</a:t>
                      </a:r>
                      <a:r>
                        <a:rPr lang="en-US" baseline="0" dirty="0" smtClean="0"/>
                        <a:t> of Pittsburgh</a:t>
                      </a:r>
                      <a:endParaRPr lang="en-US" dirty="0"/>
                    </a:p>
                  </a:txBody>
                  <a:tcPr>
                    <a:solidFill>
                      <a:schemeClr val="accent4">
                        <a:lumMod val="40000"/>
                        <a:lumOff val="60000"/>
                      </a:schemeClr>
                    </a:solidFill>
                  </a:tcPr>
                </a:tc>
                <a:tc>
                  <a:txBody>
                    <a:bodyPr/>
                    <a:lstStyle/>
                    <a:p>
                      <a:r>
                        <a:rPr lang="en-US" dirty="0" smtClean="0"/>
                        <a:t>Christina</a:t>
                      </a:r>
                      <a:r>
                        <a:rPr lang="en-US" baseline="0" dirty="0" smtClean="0"/>
                        <a:t> Wassel, PhD</a:t>
                      </a:r>
                      <a:endParaRPr lang="en-US"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Co-Investigator</a:t>
                      </a:r>
                      <a:endParaRPr lang="en-US" dirty="0"/>
                    </a:p>
                  </a:txBody>
                  <a:tcPr>
                    <a:solidFill>
                      <a:schemeClr val="accent4">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ACF3EBD4-0518-4D5E-801C-5A63D075B2C8}" type="slidenum">
              <a:rPr lang="en-US" smtClean="0"/>
              <a:pPr>
                <a:defRPr/>
              </a:pPr>
              <a:t>28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506910"/>
            <a:ext cx="748286" cy="8153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9" y="4114800"/>
            <a:ext cx="869659" cy="8696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7" y="5105400"/>
            <a:ext cx="901554" cy="90155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47" y="3408263"/>
            <a:ext cx="916633" cy="554137"/>
          </a:xfrm>
          <a:prstGeom prst="rect">
            <a:avLst/>
          </a:prstGeom>
        </p:spPr>
      </p:pic>
    </p:spTree>
    <p:extLst>
      <p:ext uri="{BB962C8B-B14F-4D97-AF65-F5344CB8AC3E}">
        <p14:creationId xmlns:p14="http://schemas.microsoft.com/office/powerpoint/2010/main" val="838513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 Adhesion Updates</a:t>
            </a:r>
            <a:endParaRPr lang="en-US" dirty="0"/>
          </a:p>
        </p:txBody>
      </p:sp>
      <p:sp>
        <p:nvSpPr>
          <p:cNvPr id="3" name="Content Placeholder 2"/>
          <p:cNvSpPr>
            <a:spLocks noGrp="1"/>
          </p:cNvSpPr>
          <p:nvPr>
            <p:ph idx="1"/>
          </p:nvPr>
        </p:nvSpPr>
        <p:spPr/>
        <p:txBody>
          <a:bodyPr>
            <a:normAutofit/>
          </a:bodyPr>
          <a:lstStyle/>
          <a:p>
            <a:r>
              <a:rPr lang="en-US" dirty="0" smtClean="0"/>
              <a:t>15 adhesion proteins measured at exam 2 and HGF at exam 1</a:t>
            </a:r>
          </a:p>
          <a:p>
            <a:r>
              <a:rPr lang="en-US" dirty="0" smtClean="0"/>
              <a:t>Merged datasets completed</a:t>
            </a:r>
          </a:p>
          <a:p>
            <a:pPr lvl="1"/>
            <a:r>
              <a:rPr lang="en-US" dirty="0" smtClean="0"/>
              <a:t>MESA Cohort:  </a:t>
            </a:r>
            <a:r>
              <a:rPr lang="en-US" dirty="0" err="1" smtClean="0"/>
              <a:t>CardioMetaboChip</a:t>
            </a:r>
            <a:r>
              <a:rPr lang="en-US" dirty="0" smtClean="0"/>
              <a:t>, IBC Panel, Exome Chip</a:t>
            </a:r>
          </a:p>
          <a:p>
            <a:pPr lvl="1"/>
            <a:r>
              <a:rPr lang="en-US" dirty="0" smtClean="0"/>
              <a:t>MESA 2880:  also includes Candidate </a:t>
            </a:r>
            <a:r>
              <a:rPr lang="en-US" dirty="0"/>
              <a:t>Gene SNPs </a:t>
            </a:r>
            <a:endParaRPr lang="en-US" dirty="0" smtClean="0"/>
          </a:p>
          <a:p>
            <a:r>
              <a:rPr lang="en-US" dirty="0" smtClean="0"/>
              <a:t>Custom Panel:  ABO SNPs and adhesion </a:t>
            </a:r>
            <a:r>
              <a:rPr lang="en-US" dirty="0" err="1" smtClean="0"/>
              <a:t>eQTL</a:t>
            </a:r>
            <a:r>
              <a:rPr lang="en-US" dirty="0" smtClean="0"/>
              <a:t> variants (currently being genotyped)</a:t>
            </a:r>
            <a:endParaRPr lang="en-US"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CF3EBD4-0518-4D5E-801C-5A63D075B2C8}" type="slidenum">
              <a:rPr lang="en-US" smtClean="0"/>
              <a:pPr>
                <a:defRPr/>
              </a:pPr>
              <a:t>29</a:t>
            </a:fld>
            <a:endParaRPr lang="en-US"/>
          </a:p>
        </p:txBody>
      </p:sp>
    </p:spTree>
    <p:extLst>
      <p:ext uri="{BB962C8B-B14F-4D97-AF65-F5344CB8AC3E}">
        <p14:creationId xmlns:p14="http://schemas.microsoft.com/office/powerpoint/2010/main" val="1501508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0"/>
            <a:ext cx="8229600" cy="1143000"/>
          </a:xfrm>
        </p:spPr>
        <p:txBody>
          <a:bodyPr/>
          <a:lstStyle/>
          <a:p>
            <a:r>
              <a:rPr lang="en-US" dirty="0" smtClean="0"/>
              <a:t>Genetics Dataset Availability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8192074"/>
              </p:ext>
            </p:extLst>
          </p:nvPr>
        </p:nvGraphicFramePr>
        <p:xfrm>
          <a:off x="457200" y="1417638"/>
          <a:ext cx="8229600" cy="5273040"/>
        </p:xfrm>
        <a:graphic>
          <a:graphicData uri="http://schemas.openxmlformats.org/drawingml/2006/table">
            <a:tbl>
              <a:tblPr firstRow="1" bandRow="1">
                <a:tableStyleId>{5C22544A-7EE6-4342-B048-85BDC9FD1C3A}</a:tableStyleId>
              </a:tblPr>
              <a:tblGrid>
                <a:gridCol w="3418514"/>
                <a:gridCol w="1518407"/>
                <a:gridCol w="1627464"/>
                <a:gridCol w="1665215"/>
              </a:tblGrid>
              <a:tr h="370840">
                <a:tc>
                  <a:txBody>
                    <a:bodyPr/>
                    <a:lstStyle/>
                    <a:p>
                      <a:r>
                        <a:rPr lang="en-US" sz="1800" dirty="0"/>
                        <a:t>Genetic dataset</a:t>
                      </a:r>
                    </a:p>
                  </a:txBody>
                  <a:tcPr/>
                </a:tc>
                <a:tc>
                  <a:txBody>
                    <a:bodyPr/>
                    <a:lstStyle/>
                    <a:p>
                      <a:pPr algn="ctr"/>
                      <a:r>
                        <a:rPr lang="en-US" sz="1600" dirty="0"/>
                        <a:t>Available </a:t>
                      </a:r>
                      <a:r>
                        <a:rPr lang="en-US" sz="1600" dirty="0" smtClean="0"/>
                        <a:t>w/MESA ID </a:t>
                      </a:r>
                      <a:r>
                        <a:rPr lang="en-US" sz="1600" dirty="0"/>
                        <a:t>from </a:t>
                      </a:r>
                      <a:r>
                        <a:rPr lang="en-US" sz="1600" dirty="0" smtClean="0"/>
                        <a:t>CC</a:t>
                      </a:r>
                      <a:endParaRPr lang="en-US" sz="1600" dirty="0"/>
                    </a:p>
                  </a:txBody>
                  <a:tcPr/>
                </a:tc>
                <a:tc>
                  <a:txBody>
                    <a:bodyPr/>
                    <a:lstStyle/>
                    <a:p>
                      <a:pPr algn="ctr"/>
                      <a:r>
                        <a:rPr lang="en-US" sz="1600" dirty="0"/>
                        <a:t>Available </a:t>
                      </a:r>
                      <a:r>
                        <a:rPr lang="en-US" sz="1600" dirty="0" smtClean="0"/>
                        <a:t>w/</a:t>
                      </a:r>
                      <a:r>
                        <a:rPr lang="en-US" sz="1600" dirty="0" err="1" smtClean="0"/>
                        <a:t>SHARe</a:t>
                      </a:r>
                      <a:r>
                        <a:rPr lang="en-US" sz="1600" baseline="0" dirty="0" smtClean="0"/>
                        <a:t> </a:t>
                      </a:r>
                      <a:r>
                        <a:rPr lang="en-US" sz="1600" dirty="0" smtClean="0"/>
                        <a:t>ID from CC</a:t>
                      </a:r>
                      <a:endParaRPr lang="en-US" sz="1600" dirty="0"/>
                    </a:p>
                  </a:txBody>
                  <a:tcPr/>
                </a:tc>
                <a:tc>
                  <a:txBody>
                    <a:bodyPr/>
                    <a:lstStyle/>
                    <a:p>
                      <a:pPr algn="ctr"/>
                      <a:r>
                        <a:rPr lang="en-US" sz="1600" dirty="0"/>
                        <a:t>Available </a:t>
                      </a:r>
                      <a:r>
                        <a:rPr lang="en-US" sz="1600" dirty="0" smtClean="0"/>
                        <a:t>w/</a:t>
                      </a:r>
                      <a:r>
                        <a:rPr lang="en-US" sz="1600" dirty="0" err="1" smtClean="0"/>
                        <a:t>SHARe</a:t>
                      </a:r>
                      <a:r>
                        <a:rPr lang="en-US" sz="1600" dirty="0" smtClean="0"/>
                        <a:t> ID from </a:t>
                      </a:r>
                      <a:r>
                        <a:rPr lang="en-US" sz="1600" dirty="0" err="1"/>
                        <a:t>dbGaP</a:t>
                      </a:r>
                      <a:endParaRPr lang="en-US" sz="1600" dirty="0"/>
                    </a:p>
                  </a:txBody>
                  <a:tcPr/>
                </a:tc>
              </a:tr>
              <a:tr h="370840">
                <a:tc>
                  <a:txBody>
                    <a:bodyPr/>
                    <a:lstStyle/>
                    <a:p>
                      <a:r>
                        <a:rPr lang="en-US" sz="1800" dirty="0" err="1"/>
                        <a:t>Affy</a:t>
                      </a:r>
                      <a:r>
                        <a:rPr lang="en-US" sz="1800" dirty="0"/>
                        <a:t> 6.0</a:t>
                      </a:r>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r>
                        <a:rPr lang="en-US" sz="1800"/>
                        <a:t>Yes</a:t>
                      </a:r>
                    </a:p>
                  </a:txBody>
                  <a:tcPr anchor="ctr"/>
                </a:tc>
              </a:tr>
              <a:tr h="370840">
                <a:tc>
                  <a:txBody>
                    <a:bodyPr/>
                    <a:lstStyle/>
                    <a:p>
                      <a:r>
                        <a:rPr lang="en-US" sz="1800" dirty="0"/>
                        <a:t>Candidate Gene 1&amp;2</a:t>
                      </a:r>
                    </a:p>
                  </a:txBody>
                  <a:tcPr anchor="ctr"/>
                </a:tc>
                <a:tc>
                  <a:txBody>
                    <a:bodyPr/>
                    <a:lstStyle/>
                    <a:p>
                      <a:pPr algn="ctr"/>
                      <a:r>
                        <a:rPr lang="en-US" sz="1800" dirty="0" smtClean="0"/>
                        <a:t>Yes</a:t>
                      </a:r>
                      <a:endParaRPr lang="en-US" sz="1800" dirty="0"/>
                    </a:p>
                  </a:txBody>
                  <a:tcPr anchor="ctr"/>
                </a:tc>
                <a:tc>
                  <a:txBody>
                    <a:bodyPr/>
                    <a:lstStyle/>
                    <a:p>
                      <a:pPr algn="ctr"/>
                      <a:r>
                        <a:rPr lang="en-US" sz="1800" dirty="0"/>
                        <a:t>No</a:t>
                      </a:r>
                    </a:p>
                  </a:txBody>
                  <a:tcPr anchor="ctr"/>
                </a:tc>
                <a:tc>
                  <a:txBody>
                    <a:bodyPr/>
                    <a:lstStyle/>
                    <a:p>
                      <a:pPr algn="ctr"/>
                      <a:r>
                        <a:rPr lang="en-US" sz="1800"/>
                        <a:t>No</a:t>
                      </a:r>
                    </a:p>
                  </a:txBody>
                  <a:tcPr anchor="ctr"/>
                </a:tc>
              </a:tr>
              <a:tr h="370840">
                <a:tc>
                  <a:txBody>
                    <a:bodyPr/>
                    <a:lstStyle/>
                    <a:p>
                      <a:r>
                        <a:rPr lang="en-US" sz="1800" dirty="0" err="1"/>
                        <a:t>CARe</a:t>
                      </a:r>
                      <a:r>
                        <a:rPr lang="en-US" sz="1800" dirty="0"/>
                        <a:t> IBC </a:t>
                      </a:r>
                      <a:r>
                        <a:rPr lang="en-US" sz="1800" dirty="0" err="1"/>
                        <a:t>iSelect</a:t>
                      </a:r>
                      <a:endParaRPr lang="en-US" sz="1800" dirty="0"/>
                    </a:p>
                  </a:txBody>
                  <a:tcPr anchor="ctr"/>
                </a:tc>
                <a:tc>
                  <a:txBody>
                    <a:bodyPr/>
                    <a:lstStyle/>
                    <a:p>
                      <a:pPr algn="ctr"/>
                      <a:r>
                        <a:rPr lang="en-US" sz="1800" dirty="0"/>
                        <a:t>Yes</a:t>
                      </a:r>
                    </a:p>
                  </a:txBody>
                  <a:tcPr anchor="ctr"/>
                </a:tc>
                <a:tc>
                  <a:txBody>
                    <a:bodyPr/>
                    <a:lstStyle/>
                    <a:p>
                      <a:pPr algn="ctr"/>
                      <a:r>
                        <a:rPr lang="en-US" sz="1800" dirty="0"/>
                        <a:t>Yes</a:t>
                      </a:r>
                    </a:p>
                  </a:txBody>
                  <a:tcPr anchor="ctr"/>
                </a:tc>
                <a:tc>
                  <a:txBody>
                    <a:bodyPr/>
                    <a:lstStyle/>
                    <a:p>
                      <a:pPr algn="ctr"/>
                      <a:r>
                        <a:rPr lang="en-US" sz="1800"/>
                        <a:t>Yes</a:t>
                      </a:r>
                    </a:p>
                  </a:txBody>
                  <a:tcPr anchor="ctr"/>
                </a:tc>
              </a:tr>
              <a:tr h="370840">
                <a:tc>
                  <a:txBody>
                    <a:bodyPr/>
                    <a:lstStyle/>
                    <a:p>
                      <a:r>
                        <a:rPr lang="en-US" sz="1800" dirty="0"/>
                        <a:t>96 SNP</a:t>
                      </a:r>
                    </a:p>
                  </a:txBody>
                  <a:tcPr anchor="ctr"/>
                </a:tc>
                <a:tc>
                  <a:txBody>
                    <a:bodyPr/>
                    <a:lstStyle/>
                    <a:p>
                      <a:pPr algn="ctr"/>
                      <a:r>
                        <a:rPr lang="en-US" sz="1800" dirty="0"/>
                        <a:t>Yes</a:t>
                      </a:r>
                    </a:p>
                  </a:txBody>
                  <a:tcPr anchor="ctr"/>
                </a:tc>
                <a:tc>
                  <a:txBody>
                    <a:bodyPr/>
                    <a:lstStyle/>
                    <a:p>
                      <a:pPr algn="ctr"/>
                      <a:r>
                        <a:rPr lang="en-US" sz="1800" dirty="0"/>
                        <a:t>Yes</a:t>
                      </a:r>
                    </a:p>
                  </a:txBody>
                  <a:tcPr anchor="ctr"/>
                </a:tc>
                <a:tc>
                  <a:txBody>
                    <a:bodyPr/>
                    <a:lstStyle/>
                    <a:p>
                      <a:pPr algn="ctr"/>
                      <a:r>
                        <a:rPr lang="en-US" sz="1800"/>
                        <a:t>No</a:t>
                      </a:r>
                    </a:p>
                  </a:txBody>
                  <a:tcPr anchor="ctr"/>
                </a:tc>
              </a:tr>
              <a:tr h="370840">
                <a:tc>
                  <a:txBody>
                    <a:bodyPr/>
                    <a:lstStyle/>
                    <a:p>
                      <a:r>
                        <a:rPr lang="en-US" sz="1800"/>
                        <a:t>Metabochip</a:t>
                      </a:r>
                    </a:p>
                  </a:txBody>
                  <a:tcPr anchor="ctr"/>
                </a:tc>
                <a:tc>
                  <a:txBody>
                    <a:bodyPr/>
                    <a:lstStyle/>
                    <a:p>
                      <a:pPr algn="ctr"/>
                      <a:r>
                        <a:rPr lang="en-US" sz="1800" dirty="0"/>
                        <a:t>Yes</a:t>
                      </a:r>
                    </a:p>
                  </a:txBody>
                  <a:tcPr anchor="ctr"/>
                </a:tc>
                <a:tc>
                  <a:txBody>
                    <a:bodyPr/>
                    <a:lstStyle/>
                    <a:p>
                      <a:pPr algn="ctr"/>
                      <a:r>
                        <a:rPr lang="en-US" sz="1800" dirty="0"/>
                        <a:t>No</a:t>
                      </a:r>
                    </a:p>
                  </a:txBody>
                  <a:tcPr anchor="ctr"/>
                </a:tc>
                <a:tc>
                  <a:txBody>
                    <a:bodyPr/>
                    <a:lstStyle/>
                    <a:p>
                      <a:pPr algn="ctr"/>
                      <a:r>
                        <a:rPr lang="en-US" sz="1800" dirty="0"/>
                        <a:t>No</a:t>
                      </a:r>
                    </a:p>
                  </a:txBody>
                  <a:tcPr anchor="ctr"/>
                </a:tc>
              </a:tr>
              <a:tr h="370840">
                <a:tc>
                  <a:txBody>
                    <a:bodyPr/>
                    <a:lstStyle/>
                    <a:p>
                      <a:r>
                        <a:rPr lang="en-US" sz="1800" dirty="0" err="1"/>
                        <a:t>Exome</a:t>
                      </a:r>
                      <a:r>
                        <a:rPr lang="en-US" sz="1800" dirty="0"/>
                        <a:t> Chip</a:t>
                      </a:r>
                    </a:p>
                  </a:txBody>
                  <a:tcPr anchor="ctr"/>
                </a:tc>
                <a:tc>
                  <a:txBody>
                    <a:bodyPr/>
                    <a:lstStyle/>
                    <a:p>
                      <a:pPr algn="ctr"/>
                      <a:r>
                        <a:rPr lang="en-US" sz="1800" dirty="0"/>
                        <a:t>Yes</a:t>
                      </a:r>
                    </a:p>
                  </a:txBody>
                  <a:tcPr anchor="ctr"/>
                </a:tc>
                <a:tc>
                  <a:txBody>
                    <a:bodyPr/>
                    <a:lstStyle/>
                    <a:p>
                      <a:pPr algn="ctr"/>
                      <a:r>
                        <a:rPr lang="en-US" sz="1800" dirty="0"/>
                        <a:t>Yes</a:t>
                      </a:r>
                    </a:p>
                  </a:txBody>
                  <a:tcPr anchor="ctr"/>
                </a:tc>
                <a:tc>
                  <a:txBody>
                    <a:bodyPr/>
                    <a:lstStyle/>
                    <a:p>
                      <a:pPr algn="ctr"/>
                      <a:r>
                        <a:rPr lang="en-US" sz="1800" dirty="0" smtClean="0"/>
                        <a:t>Yes</a:t>
                      </a:r>
                      <a:endParaRPr lang="en-US" sz="1800" dirty="0"/>
                    </a:p>
                  </a:txBody>
                  <a:tcPr anchor="ctr"/>
                </a:tc>
              </a:tr>
              <a:tr h="370840">
                <a:tc>
                  <a:txBody>
                    <a:bodyPr/>
                    <a:lstStyle/>
                    <a:p>
                      <a:r>
                        <a:rPr lang="en-US" sz="1800"/>
                        <a:t>Exome Sequence</a:t>
                      </a:r>
                    </a:p>
                  </a:txBody>
                  <a:tcPr anchor="ctr"/>
                </a:tc>
                <a:tc>
                  <a:txBody>
                    <a:bodyPr/>
                    <a:lstStyle/>
                    <a:p>
                      <a:pPr algn="ctr"/>
                      <a:r>
                        <a:rPr lang="en-US" sz="1800" dirty="0" smtClean="0"/>
                        <a:t>Yes</a:t>
                      </a:r>
                      <a:r>
                        <a:rPr lang="en-US" sz="1800" baseline="0" dirty="0" smtClean="0"/>
                        <a:t> </a:t>
                      </a:r>
                      <a:endParaRPr lang="en-US" sz="1800" dirty="0"/>
                    </a:p>
                  </a:txBody>
                  <a:tcPr anchor="ctr"/>
                </a:tc>
                <a:tc>
                  <a:txBody>
                    <a:bodyPr/>
                    <a:lstStyle/>
                    <a:p>
                      <a:pPr algn="ctr"/>
                      <a:r>
                        <a:rPr lang="en-US" sz="1800" smtClean="0"/>
                        <a:t>Yes</a:t>
                      </a:r>
                      <a:endParaRPr lang="en-US" sz="1800" dirty="0"/>
                    </a:p>
                  </a:txBody>
                  <a:tcPr anchor="ctr"/>
                </a:tc>
                <a:tc>
                  <a:txBody>
                    <a:bodyPr/>
                    <a:lstStyle/>
                    <a:p>
                      <a:pPr algn="ctr"/>
                      <a:r>
                        <a:rPr lang="en-US" sz="1800" dirty="0"/>
                        <a:t>Yes</a:t>
                      </a:r>
                    </a:p>
                  </a:txBody>
                  <a:tcPr anchor="ctr"/>
                </a:tc>
              </a:tr>
              <a:tr h="370840">
                <a:tc>
                  <a:txBody>
                    <a:bodyPr/>
                    <a:lstStyle/>
                    <a:p>
                      <a:r>
                        <a:rPr lang="en-US" sz="1800"/>
                        <a:t>Epigenomics methylation</a:t>
                      </a:r>
                    </a:p>
                  </a:txBody>
                  <a:tcPr anchor="ctr"/>
                </a:tc>
                <a:tc>
                  <a:txBody>
                    <a:bodyPr/>
                    <a:lstStyle/>
                    <a:p>
                      <a:pPr algn="ctr"/>
                      <a:r>
                        <a:rPr lang="en-US" sz="1800" dirty="0"/>
                        <a:t>Yes</a:t>
                      </a:r>
                    </a:p>
                  </a:txBody>
                  <a:tcPr anchor="ctr"/>
                </a:tc>
                <a:tc>
                  <a:txBody>
                    <a:bodyPr/>
                    <a:lstStyle/>
                    <a:p>
                      <a:pPr algn="ctr"/>
                      <a:r>
                        <a:rPr lang="en-US" sz="1800"/>
                        <a:t>No</a:t>
                      </a:r>
                    </a:p>
                  </a:txBody>
                  <a:tcPr anchor="ctr"/>
                </a:tc>
                <a:tc>
                  <a:txBody>
                    <a:bodyPr/>
                    <a:lstStyle/>
                    <a:p>
                      <a:pPr algn="ctr"/>
                      <a:r>
                        <a:rPr lang="en-US" sz="1800" dirty="0"/>
                        <a:t>No</a:t>
                      </a:r>
                    </a:p>
                  </a:txBody>
                  <a:tcPr anchor="ctr"/>
                </a:tc>
              </a:tr>
              <a:tr h="370840">
                <a:tc>
                  <a:txBody>
                    <a:bodyPr/>
                    <a:lstStyle/>
                    <a:p>
                      <a:r>
                        <a:rPr lang="en-US" sz="1800"/>
                        <a:t>Epigenomics expression</a:t>
                      </a:r>
                    </a:p>
                  </a:txBody>
                  <a:tcPr anchor="ctr"/>
                </a:tc>
                <a:tc>
                  <a:txBody>
                    <a:bodyPr/>
                    <a:lstStyle/>
                    <a:p>
                      <a:pPr algn="ctr"/>
                      <a:r>
                        <a:rPr lang="en-US" sz="1800" dirty="0"/>
                        <a:t>Yes</a:t>
                      </a:r>
                    </a:p>
                  </a:txBody>
                  <a:tcPr anchor="ctr"/>
                </a:tc>
                <a:tc>
                  <a:txBody>
                    <a:bodyPr/>
                    <a:lstStyle/>
                    <a:p>
                      <a:pPr algn="ctr"/>
                      <a:r>
                        <a:rPr lang="en-US" sz="1800" dirty="0"/>
                        <a:t>No</a:t>
                      </a:r>
                    </a:p>
                  </a:txBody>
                  <a:tcPr anchor="ctr"/>
                </a:tc>
                <a:tc>
                  <a:txBody>
                    <a:bodyPr/>
                    <a:lstStyle/>
                    <a:p>
                      <a:pPr algn="ctr"/>
                      <a:r>
                        <a:rPr lang="en-US" sz="1800" dirty="0"/>
                        <a:t>No</a:t>
                      </a:r>
                    </a:p>
                  </a:txBody>
                  <a:tcPr anchor="ctr"/>
                </a:tc>
              </a:tr>
              <a:tr h="370840">
                <a:tc>
                  <a:txBody>
                    <a:bodyPr/>
                    <a:lstStyle/>
                    <a:p>
                      <a:r>
                        <a:rPr lang="en-US" sz="1800"/>
                        <a:t>SHARe Principal Components</a:t>
                      </a:r>
                    </a:p>
                  </a:txBody>
                  <a:tcPr anchor="ctr"/>
                </a:tc>
                <a:tc>
                  <a:txBody>
                    <a:bodyPr/>
                    <a:lstStyle/>
                    <a:p>
                      <a:pPr algn="ctr"/>
                      <a:r>
                        <a:rPr lang="en-US" sz="1800"/>
                        <a:t>Yes</a:t>
                      </a:r>
                    </a:p>
                  </a:txBody>
                  <a:tcPr anchor="ctr"/>
                </a:tc>
                <a:tc>
                  <a:txBody>
                    <a:bodyPr/>
                    <a:lstStyle/>
                    <a:p>
                      <a:pPr algn="ctr"/>
                      <a:r>
                        <a:rPr lang="en-US" sz="1800" dirty="0"/>
                        <a:t>Yes</a:t>
                      </a:r>
                    </a:p>
                  </a:txBody>
                  <a:tcPr anchor="ctr"/>
                </a:tc>
                <a:tc>
                  <a:txBody>
                    <a:bodyPr/>
                    <a:lstStyle/>
                    <a:p>
                      <a:pPr algn="ctr"/>
                      <a:r>
                        <a:rPr lang="en-US" sz="1800" dirty="0"/>
                        <a:t>No</a:t>
                      </a:r>
                    </a:p>
                  </a:txBody>
                  <a:tcPr anchor="ctr"/>
                </a:tc>
              </a:tr>
              <a:tr h="370840">
                <a:tc>
                  <a:txBody>
                    <a:bodyPr/>
                    <a:lstStyle/>
                    <a:p>
                      <a:r>
                        <a:rPr lang="en-US" sz="1800"/>
                        <a:t>1000 G Imputation</a:t>
                      </a:r>
                    </a:p>
                  </a:txBody>
                  <a:tcPr anchor="ctr"/>
                </a:tc>
                <a:tc>
                  <a:txBody>
                    <a:bodyPr/>
                    <a:lstStyle/>
                    <a:p>
                      <a:pPr algn="ctr"/>
                      <a:r>
                        <a:rPr lang="en-US" sz="1800"/>
                        <a:t>No</a:t>
                      </a:r>
                    </a:p>
                  </a:txBody>
                  <a:tcPr anchor="ctr"/>
                </a:tc>
                <a:tc>
                  <a:txBody>
                    <a:bodyPr/>
                    <a:lstStyle/>
                    <a:p>
                      <a:pPr algn="ctr"/>
                      <a:r>
                        <a:rPr lang="en-US" sz="1800" dirty="0"/>
                        <a:t>Yes</a:t>
                      </a:r>
                    </a:p>
                  </a:txBody>
                  <a:tcPr anchor="ctr"/>
                </a:tc>
                <a:tc>
                  <a:txBody>
                    <a:bodyPr/>
                    <a:lstStyle/>
                    <a:p>
                      <a:pPr algn="ctr"/>
                      <a:r>
                        <a:rPr lang="en-US" sz="1800" dirty="0"/>
                        <a:t>No</a:t>
                      </a:r>
                    </a:p>
                  </a:txBody>
                  <a:tcPr anchor="ctr"/>
                </a:tc>
              </a:tr>
              <a:tr h="370840">
                <a:tc>
                  <a:txBody>
                    <a:bodyPr/>
                    <a:lstStyle/>
                    <a:p>
                      <a:r>
                        <a:rPr lang="en-US" sz="1800"/>
                        <a:t>Phenotype Updates</a:t>
                      </a:r>
                    </a:p>
                  </a:txBody>
                  <a:tcPr anchor="ctr"/>
                </a:tc>
                <a:tc>
                  <a:txBody>
                    <a:bodyPr/>
                    <a:lstStyle/>
                    <a:p>
                      <a:pPr algn="ctr"/>
                      <a:r>
                        <a:rPr lang="en-US" sz="1800"/>
                        <a:t>Yes</a:t>
                      </a:r>
                    </a:p>
                  </a:txBody>
                  <a:tcPr anchor="ctr"/>
                </a:tc>
                <a:tc>
                  <a:txBody>
                    <a:bodyPr/>
                    <a:lstStyle/>
                    <a:p>
                      <a:pPr algn="ctr"/>
                      <a:r>
                        <a:rPr lang="en-US" sz="1800" dirty="0"/>
                        <a:t>Yes</a:t>
                      </a:r>
                    </a:p>
                  </a:txBody>
                  <a:tcPr anchor="ctr"/>
                </a:tc>
                <a:tc>
                  <a:txBody>
                    <a:bodyPr/>
                    <a:lstStyle/>
                    <a:p>
                      <a:pPr algn="ctr"/>
                      <a:r>
                        <a:rPr lang="en-US" sz="1800" dirty="0"/>
                        <a:t>Yes</a:t>
                      </a:r>
                    </a:p>
                  </a:txBody>
                  <a:tcPr anchor="ctr"/>
                </a:tc>
              </a:tr>
            </a:tbl>
          </a:graphicData>
        </a:graphic>
      </p:graphicFrame>
    </p:spTree>
    <p:extLst>
      <p:ext uri="{BB962C8B-B14F-4D97-AF65-F5344CB8AC3E}">
        <p14:creationId xmlns:p14="http://schemas.microsoft.com/office/powerpoint/2010/main" val="81482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23850"/>
            <a:ext cx="8229600" cy="914400"/>
          </a:xfrm>
        </p:spPr>
        <p:txBody>
          <a:bodyPr>
            <a:normAutofit/>
          </a:bodyPr>
          <a:lstStyle/>
          <a:p>
            <a:pPr eaLnBrk="1" hangingPunct="1"/>
            <a:r>
              <a:rPr lang="en-US" sz="3600" dirty="0" smtClean="0">
                <a:ea typeface="ＭＳ Ｐゴシック" pitchFamily="34" charset="-128"/>
              </a:rPr>
              <a:t>MESA </a:t>
            </a:r>
            <a:r>
              <a:rPr lang="en-US" sz="3600" dirty="0" err="1" smtClean="0">
                <a:ea typeface="ＭＳ Ｐゴシック" pitchFamily="34" charset="-128"/>
              </a:rPr>
              <a:t>SHARe</a:t>
            </a:r>
            <a:r>
              <a:rPr lang="en-US" sz="3600" dirty="0" smtClean="0">
                <a:ea typeface="ＭＳ Ｐゴシック" pitchFamily="34" charset="-128"/>
              </a:rPr>
              <a:t> Phenotype Working Groups</a:t>
            </a:r>
          </a:p>
        </p:txBody>
      </p:sp>
      <p:sp>
        <p:nvSpPr>
          <p:cNvPr id="3075" name="Rectangle 3"/>
          <p:cNvSpPr>
            <a:spLocks noGrp="1" noChangeArrowheads="1"/>
          </p:cNvSpPr>
          <p:nvPr>
            <p:ph type="body" idx="1"/>
          </p:nvPr>
        </p:nvSpPr>
        <p:spPr>
          <a:xfrm>
            <a:off x="192088" y="1463675"/>
            <a:ext cx="8672512" cy="5394325"/>
          </a:xfrm>
        </p:spPr>
        <p:txBody>
          <a:bodyPr>
            <a:normAutofit/>
          </a:bodyPr>
          <a:lstStyle/>
          <a:p>
            <a:pPr lvl="1" eaLnBrk="1" hangingPunct="1">
              <a:buFont typeface="Arial" charset="0"/>
              <a:buChar char="•"/>
            </a:pPr>
            <a:r>
              <a:rPr lang="en-US" sz="2200" dirty="0" smtClean="0">
                <a:ea typeface="ＭＳ Ｐゴシック" pitchFamily="34" charset="-128"/>
              </a:rPr>
              <a:t>22 MESA SHARe Phenotype Working Groups actively meet.</a:t>
            </a:r>
          </a:p>
          <a:p>
            <a:pPr lvl="1" eaLnBrk="1" hangingPunct="1">
              <a:buFont typeface="Arial" charset="0"/>
              <a:buChar char="•"/>
            </a:pPr>
            <a:r>
              <a:rPr lang="en-US" sz="2200" dirty="0" smtClean="0">
                <a:ea typeface="ＭＳ Ｐゴシック" pitchFamily="34" charset="-128"/>
              </a:rPr>
              <a:t>Since April 2010, 240 publication proposals were submitted from 20 different Phenotype Working Groups and SHARe Committees</a:t>
            </a:r>
          </a:p>
          <a:p>
            <a:pPr lvl="1" eaLnBrk="1" hangingPunct="1">
              <a:buFont typeface="Arial" charset="0"/>
              <a:buChar char="•"/>
            </a:pPr>
            <a:r>
              <a:rPr lang="en-US" sz="2200" dirty="0" smtClean="0">
                <a:ea typeface="ＭＳ Ｐゴシック" pitchFamily="34" charset="-128"/>
              </a:rPr>
              <a:t>61 proposals use standard analysis plan developed by MESA SHARe Analysis Committee, 127 follow analysis outlined by consortia, and 55 use non-standard analysis as defined by the Working Group</a:t>
            </a:r>
          </a:p>
          <a:p>
            <a:pPr lvl="1" eaLnBrk="1" hangingPunct="1">
              <a:buFont typeface="Arial" charset="0"/>
              <a:buChar char="•"/>
            </a:pPr>
            <a:r>
              <a:rPr lang="en-US" sz="2200" dirty="0" smtClean="0">
                <a:ea typeface="ＭＳ Ｐゴシック" pitchFamily="34" charset="-128"/>
              </a:rPr>
              <a:t>49 published papers from MESA </a:t>
            </a:r>
            <a:r>
              <a:rPr lang="en-US" sz="2200" dirty="0" err="1" smtClean="0">
                <a:ea typeface="ＭＳ Ｐゴシック" pitchFamily="34" charset="-128"/>
              </a:rPr>
              <a:t>SHARe</a:t>
            </a:r>
            <a:r>
              <a:rPr lang="en-US" sz="2200" dirty="0" smtClean="0">
                <a:ea typeface="ＭＳ Ｐゴシック" pitchFamily="34" charset="-128"/>
              </a:rPr>
              <a:t> (74 for all MESA Genetics)</a:t>
            </a:r>
          </a:p>
          <a:p>
            <a:pPr lvl="1" eaLnBrk="1" hangingPunct="1">
              <a:buFont typeface="Arial" charset="0"/>
              <a:buChar char="•"/>
            </a:pPr>
            <a:r>
              <a:rPr lang="en-US" sz="2200" dirty="0" smtClean="0">
                <a:ea typeface="ＭＳ Ｐゴシック" pitchFamily="34" charset="-128"/>
              </a:rPr>
              <a:t>Includes collaborations with CHS, CHARGE, ICBP, MACAD, PRIMA, GENEVA, </a:t>
            </a:r>
            <a:r>
              <a:rPr lang="en-US" sz="2200" dirty="0" err="1" smtClean="0">
                <a:ea typeface="ＭＳ Ｐゴシック" pitchFamily="34" charset="-128"/>
              </a:rPr>
              <a:t>CARe</a:t>
            </a:r>
            <a:r>
              <a:rPr lang="en-US" sz="2200" dirty="0" smtClean="0">
                <a:ea typeface="ＭＳ Ｐゴシック" pitchFamily="34" charset="-128"/>
              </a:rPr>
              <a:t>, NOMAS, Type 2 DM Consortium, CARDIA, SPIROMETA, </a:t>
            </a:r>
            <a:r>
              <a:rPr lang="en-US" sz="2200" dirty="0" err="1" smtClean="0">
                <a:ea typeface="ＭＳ Ｐゴシック" pitchFamily="34" charset="-128"/>
              </a:rPr>
              <a:t>HealthABC</a:t>
            </a:r>
            <a:r>
              <a:rPr lang="en-US" sz="2200" dirty="0" smtClean="0">
                <a:ea typeface="ＭＳ Ｐゴシック" pitchFamily="34" charset="-128"/>
              </a:rPr>
              <a:t>, SUNLIGHT, </a:t>
            </a:r>
            <a:r>
              <a:rPr lang="en-US" sz="2200" dirty="0" err="1" smtClean="0">
                <a:ea typeface="ＭＳ Ｐゴシック" pitchFamily="34" charset="-128"/>
              </a:rPr>
              <a:t>CKDGen</a:t>
            </a:r>
            <a:r>
              <a:rPr lang="en-US" sz="2200" dirty="0" smtClean="0">
                <a:ea typeface="ＭＳ Ｐゴシック" pitchFamily="34" charset="-128"/>
              </a:rPr>
              <a:t>, FIND, WHI, Family Heart Study, </a:t>
            </a:r>
            <a:r>
              <a:rPr lang="en-US" sz="2200" dirty="0" err="1" smtClean="0">
                <a:ea typeface="ＭＳ Ｐゴシック" pitchFamily="34" charset="-128"/>
              </a:rPr>
              <a:t>Genestar</a:t>
            </a:r>
            <a:r>
              <a:rPr lang="en-US" sz="2200" dirty="0" smtClean="0">
                <a:ea typeface="ＭＳ Ｐゴシック" pitchFamily="34" charset="-128"/>
              </a:rPr>
              <a:t>, Diabetic Heart Study, Framingham, CHS, ARIC, AGES, Rotterdam, Jackson Heart, Family Heart Study</a:t>
            </a:r>
          </a:p>
          <a:p>
            <a:pPr lvl="1" eaLnBrk="1" hangingPunct="1">
              <a:buFont typeface="Arial" charset="0"/>
              <a:buChar char="•"/>
            </a:pPr>
            <a:endParaRPr lang="en-US" sz="2200" dirty="0">
              <a:ea typeface="ＭＳ Ｐゴシック" pitchFamily="34" charset="-128"/>
            </a:endParaRPr>
          </a:p>
          <a:p>
            <a:pPr marL="57150" indent="0">
              <a:buNone/>
            </a:pPr>
            <a:r>
              <a:rPr lang="en-US" sz="1600" dirty="0" smtClean="0">
                <a:ea typeface="ＭＳ Ｐゴシック" pitchFamily="34" charset="-128"/>
              </a:rPr>
              <a:t>Numbers above do not include ~18 </a:t>
            </a:r>
            <a:r>
              <a:rPr lang="en-US" sz="1600" dirty="0" err="1" smtClean="0">
                <a:ea typeface="ＭＳ Ｐゴシック" pitchFamily="34" charset="-128"/>
              </a:rPr>
              <a:t>CARe</a:t>
            </a:r>
            <a:r>
              <a:rPr lang="en-US" sz="1600" dirty="0" smtClean="0">
                <a:ea typeface="ＭＳ Ｐゴシック" pitchFamily="34" charset="-128"/>
              </a:rPr>
              <a:t> publications </a:t>
            </a:r>
          </a:p>
          <a:p>
            <a:pPr lvl="1" eaLnBrk="1" hangingPunct="1">
              <a:buFont typeface="Arial" charset="0"/>
              <a:buChar char="•"/>
            </a:pPr>
            <a:endParaRPr lang="en-US" sz="2000" dirty="0" smtClean="0">
              <a:ea typeface="ＭＳ Ｐゴシック" pitchFamily="34" charset="-128"/>
            </a:endParaRPr>
          </a:p>
          <a:p>
            <a:pPr marL="457200" lvl="1" indent="0" eaLnBrk="1" hangingPunct="1">
              <a:buNone/>
            </a:pPr>
            <a:endParaRPr lang="en-US" sz="2000" dirty="0" smtClean="0">
              <a:ea typeface="ＭＳ Ｐゴシック" pitchFamily="34" charset="-128"/>
            </a:endParaRPr>
          </a:p>
          <a:p>
            <a:pPr lvl="1" eaLnBrk="1" hangingPunct="1">
              <a:buFont typeface="Arial" charset="0"/>
              <a:buChar char="•"/>
            </a:pPr>
            <a:endParaRPr lang="en-US" sz="2000" dirty="0" smtClean="0">
              <a:ea typeface="ＭＳ Ｐゴシック" pitchFamily="34" charset="-128"/>
            </a:endParaRPr>
          </a:p>
        </p:txBody>
      </p:sp>
    </p:spTree>
    <p:extLst>
      <p:ext uri="{BB962C8B-B14F-4D97-AF65-F5344CB8AC3E}">
        <p14:creationId xmlns:p14="http://schemas.microsoft.com/office/powerpoint/2010/main" val="148786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 Genetics P&amp;P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738642"/>
              </p:ext>
            </p:extLst>
          </p:nvPr>
        </p:nvGraphicFramePr>
        <p:xfrm>
          <a:off x="457200" y="1256252"/>
          <a:ext cx="8229600" cy="2785872"/>
        </p:xfrm>
        <a:graphic>
          <a:graphicData uri="http://schemas.openxmlformats.org/drawingml/2006/table">
            <a:tbl>
              <a:tblPr firstRow="1" bandRow="1">
                <a:tableStyleId>{5C22544A-7EE6-4342-B048-85BDC9FD1C3A}</a:tableStyleId>
              </a:tblPr>
              <a:tblGrid>
                <a:gridCol w="4391637"/>
                <a:gridCol w="1937857"/>
                <a:gridCol w="1900106"/>
              </a:tblGrid>
              <a:tr h="370840">
                <a:tc>
                  <a:txBody>
                    <a:bodyPr/>
                    <a:lstStyle/>
                    <a:p>
                      <a:pPr marL="0" marR="0">
                        <a:lnSpc>
                          <a:spcPct val="115000"/>
                        </a:lnSpc>
                        <a:spcBef>
                          <a:spcPts val="0"/>
                        </a:spcBef>
                        <a:spcAft>
                          <a:spcPts val="0"/>
                        </a:spcAft>
                      </a:pPr>
                      <a:r>
                        <a:rPr lang="en-US" sz="1600" dirty="0">
                          <a:solidFill>
                            <a:schemeClr val="bg1"/>
                          </a:solidFill>
                          <a:effectLst/>
                          <a:latin typeface="Calibri"/>
                          <a:ea typeface="Times New Roman"/>
                          <a:cs typeface="Times New Roman"/>
                        </a:rPr>
                        <a:t> </a:t>
                      </a:r>
                      <a:endParaRPr lang="en-US" sz="1600" dirty="0">
                        <a:solidFill>
                          <a:schemeClr val="bg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chemeClr val="bg1"/>
                          </a:solidFill>
                          <a:effectLst/>
                          <a:latin typeface="Calibri"/>
                          <a:ea typeface="Times New Roman"/>
                          <a:cs typeface="Times New Roman"/>
                        </a:rPr>
                        <a:t>All</a:t>
                      </a:r>
                      <a:endParaRPr lang="en-US" sz="1600" dirty="0">
                        <a:solidFill>
                          <a:schemeClr val="bg1"/>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err="1">
                          <a:solidFill>
                            <a:schemeClr val="bg1"/>
                          </a:solidFill>
                          <a:effectLst/>
                          <a:latin typeface="Calibri"/>
                          <a:ea typeface="Times New Roman"/>
                          <a:cs typeface="Times New Roman"/>
                        </a:rPr>
                        <a:t>SHARe</a:t>
                      </a:r>
                      <a:endParaRPr lang="en-US" sz="1600" dirty="0">
                        <a:solidFill>
                          <a:schemeClr val="bg1"/>
                        </a:solidFill>
                        <a:effectLst/>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dirty="0">
                          <a:solidFill>
                            <a:srgbClr val="000000"/>
                          </a:solidFill>
                          <a:effectLst/>
                          <a:latin typeface="Calibri"/>
                          <a:ea typeface="Times New Roman"/>
                          <a:cs typeface="Times New Roman"/>
                        </a:rPr>
                        <a:t>Proposals approved</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348</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240</a:t>
                      </a:r>
                      <a:endParaRPr lang="en-US" sz="1600" dirty="0">
                        <a:effectLst/>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dirty="0">
                          <a:solidFill>
                            <a:srgbClr val="000000"/>
                          </a:solidFill>
                          <a:effectLst/>
                          <a:latin typeface="Calibri"/>
                          <a:ea typeface="Times New Roman"/>
                          <a:cs typeface="Times New Roman"/>
                        </a:rPr>
                        <a:t>Pen Draft Pending (Proposals approved; pen draft not  yet approved)</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224</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159</a:t>
                      </a:r>
                      <a:endParaRPr lang="en-US" sz="1600" dirty="0">
                        <a:effectLst/>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dirty="0">
                          <a:solidFill>
                            <a:srgbClr val="000000"/>
                          </a:solidFill>
                          <a:effectLst/>
                          <a:latin typeface="Calibri"/>
                          <a:ea typeface="Times New Roman"/>
                          <a:cs typeface="Times New Roman"/>
                        </a:rPr>
                        <a:t>Withdrawn</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8</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0</a:t>
                      </a:r>
                      <a:endParaRPr lang="en-US" sz="1600" dirty="0">
                        <a:effectLst/>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a:solidFill>
                            <a:srgbClr val="000000"/>
                          </a:solidFill>
                          <a:effectLst/>
                          <a:latin typeface="Calibri"/>
                          <a:ea typeface="Times New Roman"/>
                          <a:cs typeface="Times New Roman"/>
                        </a:rPr>
                        <a:t>Pen Draft approved</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116</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81</a:t>
                      </a:r>
                      <a:endParaRPr lang="en-US" sz="1600" dirty="0">
                        <a:effectLst/>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a:solidFill>
                            <a:srgbClr val="000000"/>
                          </a:solidFill>
                          <a:effectLst/>
                          <a:latin typeface="Calibri"/>
                          <a:ea typeface="Times New Roman"/>
                          <a:cs typeface="Times New Roman"/>
                        </a:rPr>
                        <a:t>Published</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74</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49</a:t>
                      </a:r>
                      <a:endParaRPr lang="en-US" sz="1600" dirty="0">
                        <a:effectLst/>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600">
                          <a:solidFill>
                            <a:srgbClr val="000000"/>
                          </a:solidFill>
                          <a:effectLst/>
                          <a:latin typeface="Calibri"/>
                          <a:ea typeface="Times New Roman"/>
                          <a:cs typeface="Times New Roman"/>
                        </a:rPr>
                        <a:t>Pen Draft approved; not yet published</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42</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32</a:t>
                      </a:r>
                      <a:endParaRPr lang="en-US" sz="1600" dirty="0">
                        <a:effectLst/>
                        <a:latin typeface="Calibri"/>
                        <a:ea typeface="Calibri"/>
                        <a:cs typeface="Times New Roman"/>
                      </a:endParaRPr>
                    </a:p>
                  </a:txBody>
                  <a:tcPr marL="68580" marR="68580" marT="0" marB="0" anchor="b"/>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0167287"/>
              </p:ext>
            </p:extLst>
          </p:nvPr>
        </p:nvGraphicFramePr>
        <p:xfrm>
          <a:off x="457200" y="4244160"/>
          <a:ext cx="8229600" cy="2415032"/>
        </p:xfrm>
        <a:graphic>
          <a:graphicData uri="http://schemas.openxmlformats.org/drawingml/2006/table">
            <a:tbl>
              <a:tblPr firstRow="1" bandRow="1">
                <a:tableStyleId>{5C22544A-7EE6-4342-B048-85BDC9FD1C3A}</a:tableStyleId>
              </a:tblPr>
              <a:tblGrid>
                <a:gridCol w="4391637"/>
                <a:gridCol w="1937857"/>
                <a:gridCol w="1900106"/>
              </a:tblGrid>
              <a:tr h="370840">
                <a:tc>
                  <a:txBody>
                    <a:bodyPr/>
                    <a:lstStyle/>
                    <a:p>
                      <a:pPr marL="0" marR="0" algn="ctr" defTabSz="457200" rtl="0" eaLnBrk="1" latinLnBrk="0" hangingPunct="1">
                        <a:lnSpc>
                          <a:spcPct val="115000"/>
                        </a:lnSpc>
                        <a:spcBef>
                          <a:spcPts val="0"/>
                        </a:spcBef>
                        <a:spcAft>
                          <a:spcPts val="0"/>
                        </a:spcAft>
                      </a:pPr>
                      <a:endParaRPr lang="en-US" sz="1600" kern="1200" dirty="0">
                        <a:solidFill>
                          <a:schemeClr val="bg1"/>
                        </a:solidFill>
                        <a:effectLst/>
                        <a:latin typeface="Calibri"/>
                        <a:ea typeface="Times New Roman"/>
                        <a:cs typeface="Times New Roman"/>
                      </a:endParaRP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dirty="0">
                          <a:solidFill>
                            <a:schemeClr val="bg1"/>
                          </a:solidFill>
                          <a:effectLst/>
                          <a:latin typeface="Calibri"/>
                          <a:ea typeface="Times New Roman"/>
                          <a:cs typeface="Times New Roman"/>
                        </a:rPr>
                        <a:t>Pending Pen Draft</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dirty="0">
                          <a:solidFill>
                            <a:schemeClr val="bg1"/>
                          </a:solidFill>
                          <a:effectLst/>
                          <a:latin typeface="Calibri"/>
                          <a:ea typeface="Times New Roman"/>
                          <a:cs typeface="Times New Roman"/>
                        </a:rPr>
                        <a:t>Pen Drafts not published</a:t>
                      </a:r>
                    </a:p>
                  </a:txBody>
                  <a:tcPr marL="68580" marR="68580" marT="0" marB="0" anchor="b"/>
                </a:tc>
              </a:tr>
              <a:tr h="370840">
                <a:tc>
                  <a:txBody>
                    <a:bodyPr/>
                    <a:lstStyle/>
                    <a:p>
                      <a:pPr marL="0" marR="0" algn="l" defTabSz="457200" rtl="0" eaLnBrk="1" latinLnBrk="0" hangingPunct="1">
                        <a:lnSpc>
                          <a:spcPct val="115000"/>
                        </a:lnSpc>
                        <a:spcBef>
                          <a:spcPts val="0"/>
                        </a:spcBef>
                        <a:spcAft>
                          <a:spcPts val="0"/>
                        </a:spcAft>
                      </a:pPr>
                      <a:r>
                        <a:rPr lang="en-US" sz="1600" kern="1200" dirty="0">
                          <a:solidFill>
                            <a:srgbClr val="000000"/>
                          </a:solidFill>
                          <a:effectLst/>
                          <a:latin typeface="Calibri"/>
                          <a:ea typeface="Times New Roman"/>
                          <a:cs typeface="Times New Roman"/>
                        </a:rPr>
                        <a:t>0-3 months</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a:solidFill>
                            <a:srgbClr val="000000"/>
                          </a:solidFill>
                          <a:effectLst/>
                          <a:latin typeface="Calibri"/>
                          <a:ea typeface="Times New Roman"/>
                          <a:cs typeface="Times New Roman"/>
                        </a:rPr>
                        <a:t>18</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a:solidFill>
                            <a:srgbClr val="000000"/>
                          </a:solidFill>
                          <a:effectLst/>
                          <a:latin typeface="Calibri"/>
                          <a:ea typeface="Times New Roman"/>
                          <a:cs typeface="Times New Roman"/>
                        </a:rPr>
                        <a:t>9</a:t>
                      </a:r>
                    </a:p>
                  </a:txBody>
                  <a:tcPr marL="68580" marR="68580" marT="0" marB="0" anchor="b"/>
                </a:tc>
              </a:tr>
              <a:tr h="370840">
                <a:tc>
                  <a:txBody>
                    <a:bodyPr/>
                    <a:lstStyle/>
                    <a:p>
                      <a:pPr marL="0" marR="0" algn="l" defTabSz="457200" rtl="0" eaLnBrk="1" latinLnBrk="0" hangingPunct="1">
                        <a:lnSpc>
                          <a:spcPct val="115000"/>
                        </a:lnSpc>
                        <a:spcBef>
                          <a:spcPts val="0"/>
                        </a:spcBef>
                        <a:spcAft>
                          <a:spcPts val="0"/>
                        </a:spcAft>
                      </a:pPr>
                      <a:r>
                        <a:rPr lang="en-US" sz="1600" kern="1200" dirty="0">
                          <a:solidFill>
                            <a:srgbClr val="000000"/>
                          </a:solidFill>
                          <a:effectLst/>
                          <a:latin typeface="Calibri"/>
                          <a:ea typeface="Times New Roman"/>
                          <a:cs typeface="Times New Roman"/>
                        </a:rPr>
                        <a:t>3-6 months</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a:solidFill>
                            <a:srgbClr val="000000"/>
                          </a:solidFill>
                          <a:effectLst/>
                          <a:latin typeface="Calibri"/>
                          <a:ea typeface="Times New Roman"/>
                          <a:cs typeface="Times New Roman"/>
                        </a:rPr>
                        <a:t>10</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a:solidFill>
                            <a:srgbClr val="000000"/>
                          </a:solidFill>
                          <a:effectLst/>
                          <a:latin typeface="Calibri"/>
                          <a:ea typeface="Times New Roman"/>
                          <a:cs typeface="Times New Roman"/>
                        </a:rPr>
                        <a:t>11</a:t>
                      </a:r>
                    </a:p>
                  </a:txBody>
                  <a:tcPr marL="68580" marR="68580" marT="0" marB="0" anchor="b"/>
                </a:tc>
              </a:tr>
              <a:tr h="370840">
                <a:tc>
                  <a:txBody>
                    <a:bodyPr/>
                    <a:lstStyle/>
                    <a:p>
                      <a:pPr marL="0" marR="0" algn="l" defTabSz="457200" rtl="0" eaLnBrk="1" latinLnBrk="0" hangingPunct="1">
                        <a:lnSpc>
                          <a:spcPct val="115000"/>
                        </a:lnSpc>
                        <a:spcBef>
                          <a:spcPts val="0"/>
                        </a:spcBef>
                        <a:spcAft>
                          <a:spcPts val="0"/>
                        </a:spcAft>
                      </a:pPr>
                      <a:r>
                        <a:rPr lang="en-US" sz="1600" kern="1200" dirty="0">
                          <a:solidFill>
                            <a:srgbClr val="000000"/>
                          </a:solidFill>
                          <a:effectLst/>
                          <a:latin typeface="Calibri"/>
                          <a:ea typeface="Times New Roman"/>
                          <a:cs typeface="Times New Roman"/>
                        </a:rPr>
                        <a:t>6-9 months</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a:solidFill>
                            <a:srgbClr val="000000"/>
                          </a:solidFill>
                          <a:effectLst/>
                          <a:latin typeface="Calibri"/>
                          <a:ea typeface="Times New Roman"/>
                          <a:cs typeface="Times New Roman"/>
                        </a:rPr>
                        <a:t>12</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a:solidFill>
                            <a:srgbClr val="000000"/>
                          </a:solidFill>
                          <a:effectLst/>
                          <a:latin typeface="Calibri"/>
                          <a:ea typeface="Times New Roman"/>
                          <a:cs typeface="Times New Roman"/>
                        </a:rPr>
                        <a:t>4</a:t>
                      </a:r>
                    </a:p>
                  </a:txBody>
                  <a:tcPr marL="68580" marR="68580" marT="0" marB="0" anchor="b"/>
                </a:tc>
              </a:tr>
              <a:tr h="370840">
                <a:tc>
                  <a:txBody>
                    <a:bodyPr/>
                    <a:lstStyle/>
                    <a:p>
                      <a:pPr marL="0" marR="0" algn="l" defTabSz="457200" rtl="0" eaLnBrk="1" latinLnBrk="0" hangingPunct="1">
                        <a:lnSpc>
                          <a:spcPct val="115000"/>
                        </a:lnSpc>
                        <a:spcBef>
                          <a:spcPts val="0"/>
                        </a:spcBef>
                        <a:spcAft>
                          <a:spcPts val="0"/>
                        </a:spcAft>
                      </a:pPr>
                      <a:r>
                        <a:rPr lang="en-US" sz="1600" kern="1200" dirty="0">
                          <a:solidFill>
                            <a:srgbClr val="000000"/>
                          </a:solidFill>
                          <a:effectLst/>
                          <a:latin typeface="Calibri"/>
                          <a:ea typeface="Times New Roman"/>
                          <a:cs typeface="Times New Roman"/>
                        </a:rPr>
                        <a:t>9-12 months</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dirty="0">
                          <a:solidFill>
                            <a:srgbClr val="000000"/>
                          </a:solidFill>
                          <a:effectLst/>
                          <a:latin typeface="Calibri"/>
                          <a:ea typeface="Times New Roman"/>
                          <a:cs typeface="Times New Roman"/>
                        </a:rPr>
                        <a:t>18</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a:solidFill>
                            <a:srgbClr val="000000"/>
                          </a:solidFill>
                          <a:effectLst/>
                          <a:latin typeface="Calibri"/>
                          <a:ea typeface="Times New Roman"/>
                          <a:cs typeface="Times New Roman"/>
                        </a:rPr>
                        <a:t>7</a:t>
                      </a:r>
                    </a:p>
                  </a:txBody>
                  <a:tcPr marL="68580" marR="68580" marT="0" marB="0" anchor="b"/>
                </a:tc>
              </a:tr>
              <a:tr h="370840">
                <a:tc>
                  <a:txBody>
                    <a:bodyPr/>
                    <a:lstStyle/>
                    <a:p>
                      <a:pPr marL="0" marR="0" algn="l" defTabSz="457200" rtl="0" eaLnBrk="1" latinLnBrk="0" hangingPunct="1">
                        <a:lnSpc>
                          <a:spcPct val="115000"/>
                        </a:lnSpc>
                        <a:spcBef>
                          <a:spcPts val="0"/>
                        </a:spcBef>
                        <a:spcAft>
                          <a:spcPts val="0"/>
                        </a:spcAft>
                      </a:pPr>
                      <a:r>
                        <a:rPr lang="en-US" sz="1600" kern="1200" dirty="0">
                          <a:solidFill>
                            <a:srgbClr val="000000"/>
                          </a:solidFill>
                          <a:effectLst/>
                          <a:latin typeface="Calibri"/>
                          <a:ea typeface="Times New Roman"/>
                          <a:cs typeface="Times New Roman"/>
                        </a:rPr>
                        <a:t>12+ months</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dirty="0">
                          <a:solidFill>
                            <a:srgbClr val="000000"/>
                          </a:solidFill>
                          <a:effectLst/>
                          <a:latin typeface="Calibri"/>
                          <a:ea typeface="Times New Roman"/>
                          <a:cs typeface="Times New Roman"/>
                        </a:rPr>
                        <a:t>166</a:t>
                      </a:r>
                    </a:p>
                  </a:txBody>
                  <a:tcPr marL="68580" marR="68580" marT="0" marB="0" anchor="b"/>
                </a:tc>
                <a:tc>
                  <a:txBody>
                    <a:bodyPr/>
                    <a:lstStyle/>
                    <a:p>
                      <a:pPr marL="0" marR="0" algn="ctr" defTabSz="457200" rtl="0" eaLnBrk="1" latinLnBrk="0" hangingPunct="1">
                        <a:lnSpc>
                          <a:spcPct val="115000"/>
                        </a:lnSpc>
                        <a:spcBef>
                          <a:spcPts val="0"/>
                        </a:spcBef>
                        <a:spcAft>
                          <a:spcPts val="0"/>
                        </a:spcAft>
                      </a:pPr>
                      <a:r>
                        <a:rPr lang="en-US" sz="1600" kern="1200" dirty="0">
                          <a:solidFill>
                            <a:srgbClr val="000000"/>
                          </a:solidFill>
                          <a:effectLst/>
                          <a:latin typeface="Calibri"/>
                          <a:ea typeface="Times New Roman"/>
                          <a:cs typeface="Times New Roman"/>
                        </a:rPr>
                        <a:t>12</a:t>
                      </a:r>
                    </a:p>
                  </a:txBody>
                  <a:tcPr marL="68580" marR="68580" marT="0" marB="0" anchor="b"/>
                </a:tc>
              </a:tr>
            </a:tbl>
          </a:graphicData>
        </a:graphic>
      </p:graphicFrame>
    </p:spTree>
    <p:extLst>
      <p:ext uri="{BB962C8B-B14F-4D97-AF65-F5344CB8AC3E}">
        <p14:creationId xmlns:p14="http://schemas.microsoft.com/office/powerpoint/2010/main" val="335439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sz="3600" dirty="0" smtClean="0">
                <a:ea typeface="ＭＳ Ｐゴシック" pitchFamily="34" charset="-128"/>
              </a:rPr>
              <a:t>MESA </a:t>
            </a:r>
            <a:r>
              <a:rPr lang="en-US" sz="3600" dirty="0" err="1" smtClean="0">
                <a:ea typeface="ＭＳ Ｐゴシック" pitchFamily="34" charset="-128"/>
              </a:rPr>
              <a:t>SHARe</a:t>
            </a:r>
            <a:r>
              <a:rPr lang="en-US" sz="3600" dirty="0" smtClean="0">
                <a:ea typeface="ＭＳ Ｐゴシック" pitchFamily="34" charset="-128"/>
              </a:rPr>
              <a:t> Phenotype Working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9906379"/>
              </p:ext>
            </p:extLst>
          </p:nvPr>
        </p:nvGraphicFramePr>
        <p:xfrm>
          <a:off x="2021746" y="1117848"/>
          <a:ext cx="5131091" cy="5627791"/>
        </p:xfrm>
        <a:graphic>
          <a:graphicData uri="http://schemas.openxmlformats.org/drawingml/2006/table">
            <a:tbl>
              <a:tblPr firstRow="1" bandRow="1">
                <a:tableStyleId>{5C22544A-7EE6-4342-B048-85BDC9FD1C3A}</a:tableStyleId>
              </a:tblPr>
              <a:tblGrid>
                <a:gridCol w="2986480"/>
                <a:gridCol w="2144611"/>
              </a:tblGrid>
              <a:tr h="350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pitchFamily="34" charset="0"/>
                          <a:ea typeface="ＭＳ Ｐゴシック" pitchFamily="34" charset="-128"/>
                        </a:rPr>
                        <a:t>Working Group</a:t>
                      </a:r>
                    </a:p>
                  </a:txBody>
                  <a:tcPr marT="45719" marB="45719"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ea typeface="ＭＳ Ｐゴシック" pitchFamily="34" charset="-128"/>
                        </a:rPr>
                        <a:t># Paper Proposals</a:t>
                      </a:r>
                    </a:p>
                  </a:txBody>
                  <a:tcPr marT="45719" marB="45719" horzOverflow="overflow"/>
                </a:tc>
              </a:tr>
              <a:tr h="232481">
                <a:tc>
                  <a:txBody>
                    <a:bodyPr/>
                    <a:lstStyle/>
                    <a:p>
                      <a:pPr algn="l" fontAlgn="b"/>
                      <a:r>
                        <a:rPr lang="en-US" sz="1400" b="0" i="0" u="none" strike="noStrike" dirty="0">
                          <a:solidFill>
                            <a:srgbClr val="000000"/>
                          </a:solidFill>
                          <a:effectLst/>
                          <a:latin typeface="Calibri"/>
                        </a:rPr>
                        <a:t>Nutrition</a:t>
                      </a:r>
                    </a:p>
                  </a:txBody>
                  <a:tcPr marL="0" marR="0" marT="0" marB="0" anchor="b"/>
                </a:tc>
                <a:tc>
                  <a:txBody>
                    <a:bodyPr/>
                    <a:lstStyle/>
                    <a:p>
                      <a:pPr algn="ctr" fontAlgn="b"/>
                      <a:r>
                        <a:rPr lang="en-US" sz="1400" b="0" i="0" u="none" strike="noStrike" dirty="0">
                          <a:solidFill>
                            <a:srgbClr val="000000"/>
                          </a:solidFill>
                          <a:effectLst/>
                          <a:latin typeface="Calibri"/>
                        </a:rPr>
                        <a:t>29</a:t>
                      </a:r>
                    </a:p>
                  </a:txBody>
                  <a:tcPr marL="0" marR="0" marT="0" marB="0" anchor="b"/>
                </a:tc>
              </a:tr>
              <a:tr h="232481">
                <a:tc>
                  <a:txBody>
                    <a:bodyPr/>
                    <a:lstStyle/>
                    <a:p>
                      <a:pPr algn="l" fontAlgn="b"/>
                      <a:r>
                        <a:rPr lang="en-US" sz="1400" b="0" i="0" u="none" strike="noStrike" dirty="0">
                          <a:solidFill>
                            <a:srgbClr val="000000"/>
                          </a:solidFill>
                          <a:effectLst/>
                          <a:latin typeface="Calibri"/>
                        </a:rPr>
                        <a:t>Lung</a:t>
                      </a:r>
                    </a:p>
                  </a:txBody>
                  <a:tcPr marL="0" marR="0" marT="0" marB="0" anchor="b"/>
                </a:tc>
                <a:tc>
                  <a:txBody>
                    <a:bodyPr/>
                    <a:lstStyle/>
                    <a:p>
                      <a:pPr algn="ctr" fontAlgn="b"/>
                      <a:r>
                        <a:rPr lang="en-US" sz="1400" b="0" i="0" u="none" strike="noStrike" dirty="0">
                          <a:solidFill>
                            <a:srgbClr val="000000"/>
                          </a:solidFill>
                          <a:effectLst/>
                          <a:latin typeface="Calibri"/>
                        </a:rPr>
                        <a:t>19</a:t>
                      </a:r>
                    </a:p>
                  </a:txBody>
                  <a:tcPr marL="0" marR="0" marT="0" marB="0" anchor="b"/>
                </a:tc>
              </a:tr>
              <a:tr h="232481">
                <a:tc>
                  <a:txBody>
                    <a:bodyPr/>
                    <a:lstStyle/>
                    <a:p>
                      <a:pPr algn="l" fontAlgn="b"/>
                      <a:r>
                        <a:rPr lang="en-US" sz="1400" b="0" i="0" u="none" strike="noStrike" dirty="0">
                          <a:solidFill>
                            <a:srgbClr val="000000"/>
                          </a:solidFill>
                          <a:effectLst/>
                          <a:latin typeface="Calibri"/>
                        </a:rPr>
                        <a:t>Adiposity</a:t>
                      </a:r>
                    </a:p>
                  </a:txBody>
                  <a:tcPr marL="0" marR="0" marT="0" marB="0" anchor="b"/>
                </a:tc>
                <a:tc>
                  <a:txBody>
                    <a:bodyPr/>
                    <a:lstStyle/>
                    <a:p>
                      <a:pPr algn="ctr" fontAlgn="b"/>
                      <a:r>
                        <a:rPr lang="en-US" sz="1400" b="0" i="0" u="none" strike="noStrike" dirty="0">
                          <a:solidFill>
                            <a:srgbClr val="000000"/>
                          </a:solidFill>
                          <a:effectLst/>
                          <a:latin typeface="Calibri"/>
                        </a:rPr>
                        <a:t>18</a:t>
                      </a:r>
                    </a:p>
                  </a:txBody>
                  <a:tcPr marL="0" marR="0" marT="0" marB="0" anchor="b"/>
                </a:tc>
              </a:tr>
              <a:tr h="232481">
                <a:tc>
                  <a:txBody>
                    <a:bodyPr/>
                    <a:lstStyle/>
                    <a:p>
                      <a:pPr algn="l" fontAlgn="b"/>
                      <a:r>
                        <a:rPr lang="en-US" sz="1400" b="0" i="0" u="none" strike="noStrike" dirty="0">
                          <a:solidFill>
                            <a:srgbClr val="000000"/>
                          </a:solidFill>
                          <a:effectLst/>
                          <a:latin typeface="Calibri"/>
                        </a:rPr>
                        <a:t>Blood Pressure</a:t>
                      </a:r>
                    </a:p>
                  </a:txBody>
                  <a:tcPr marL="0" marR="0" marT="0" marB="0" anchor="b"/>
                </a:tc>
                <a:tc>
                  <a:txBody>
                    <a:bodyPr/>
                    <a:lstStyle/>
                    <a:p>
                      <a:pPr algn="ctr" fontAlgn="b"/>
                      <a:r>
                        <a:rPr lang="en-US" sz="1400" b="0" i="0" u="none" strike="noStrike" dirty="0">
                          <a:solidFill>
                            <a:srgbClr val="000000"/>
                          </a:solidFill>
                          <a:effectLst/>
                          <a:latin typeface="Calibri"/>
                        </a:rPr>
                        <a:t>18</a:t>
                      </a:r>
                    </a:p>
                  </a:txBody>
                  <a:tcPr marL="0" marR="0" marT="0" marB="0" anchor="b"/>
                </a:tc>
              </a:tr>
              <a:tr h="232481">
                <a:tc>
                  <a:txBody>
                    <a:bodyPr/>
                    <a:lstStyle/>
                    <a:p>
                      <a:pPr algn="l" fontAlgn="b"/>
                      <a:r>
                        <a:rPr lang="en-US" sz="1400" b="0" i="0" u="none" strike="noStrike" dirty="0">
                          <a:solidFill>
                            <a:srgbClr val="000000"/>
                          </a:solidFill>
                          <a:effectLst/>
                          <a:latin typeface="Calibri"/>
                        </a:rPr>
                        <a:t>Subclinical And Clinical </a:t>
                      </a:r>
                      <a:r>
                        <a:rPr lang="en-US" sz="1400" b="0" i="0" u="none" strike="noStrike" dirty="0" smtClean="0">
                          <a:solidFill>
                            <a:srgbClr val="000000"/>
                          </a:solidFill>
                          <a:effectLst/>
                          <a:latin typeface="Calibri"/>
                        </a:rPr>
                        <a:t>CVD</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b="0" i="0" u="none" strike="noStrike" dirty="0">
                          <a:solidFill>
                            <a:srgbClr val="000000"/>
                          </a:solidFill>
                          <a:effectLst/>
                          <a:latin typeface="Calibri"/>
                        </a:rPr>
                        <a:t>18</a:t>
                      </a:r>
                    </a:p>
                  </a:txBody>
                  <a:tcPr marL="0" marR="0" marT="0" marB="0" anchor="b"/>
                </a:tc>
              </a:tr>
              <a:tr h="232481">
                <a:tc>
                  <a:txBody>
                    <a:bodyPr/>
                    <a:lstStyle/>
                    <a:p>
                      <a:pPr algn="l" fontAlgn="b"/>
                      <a:r>
                        <a:rPr lang="en-US" sz="1400" b="0" i="0" u="none" strike="noStrike" dirty="0">
                          <a:solidFill>
                            <a:srgbClr val="000000"/>
                          </a:solidFill>
                          <a:effectLst/>
                          <a:latin typeface="Calibri"/>
                        </a:rPr>
                        <a:t>Fatty Acids</a:t>
                      </a:r>
                    </a:p>
                  </a:txBody>
                  <a:tcPr marL="0" marR="0" marT="0" marB="0" anchor="b"/>
                </a:tc>
                <a:tc>
                  <a:txBody>
                    <a:bodyPr/>
                    <a:lstStyle/>
                    <a:p>
                      <a:pPr algn="ctr" fontAlgn="b"/>
                      <a:r>
                        <a:rPr lang="en-US" sz="1400" b="0" i="0" u="none" strike="noStrike" dirty="0">
                          <a:solidFill>
                            <a:srgbClr val="000000"/>
                          </a:solidFill>
                          <a:effectLst/>
                          <a:latin typeface="Calibri"/>
                        </a:rPr>
                        <a:t>16</a:t>
                      </a:r>
                    </a:p>
                  </a:txBody>
                  <a:tcPr marL="0" marR="0" marT="0" marB="0" anchor="b"/>
                </a:tc>
              </a:tr>
              <a:tr h="232481">
                <a:tc>
                  <a:txBody>
                    <a:bodyPr/>
                    <a:lstStyle/>
                    <a:p>
                      <a:pPr algn="l" fontAlgn="b"/>
                      <a:r>
                        <a:rPr lang="en-US" sz="1400" b="0" i="0" u="none" strike="noStrike" dirty="0">
                          <a:solidFill>
                            <a:srgbClr val="000000"/>
                          </a:solidFill>
                          <a:effectLst/>
                          <a:latin typeface="Calibri"/>
                        </a:rPr>
                        <a:t>Psychosocial Factors</a:t>
                      </a:r>
                    </a:p>
                  </a:txBody>
                  <a:tcPr marL="0" marR="0" marT="0" marB="0" anchor="b"/>
                </a:tc>
                <a:tc>
                  <a:txBody>
                    <a:bodyPr/>
                    <a:lstStyle/>
                    <a:p>
                      <a:pPr algn="ctr" fontAlgn="b"/>
                      <a:r>
                        <a:rPr lang="en-US" sz="1400" b="0" i="0" u="none" strike="noStrike" dirty="0">
                          <a:solidFill>
                            <a:srgbClr val="000000"/>
                          </a:solidFill>
                          <a:effectLst/>
                          <a:latin typeface="Calibri"/>
                        </a:rPr>
                        <a:t>16</a:t>
                      </a:r>
                    </a:p>
                  </a:txBody>
                  <a:tcPr marL="0" marR="0" marT="0" marB="0" anchor="b"/>
                </a:tc>
              </a:tr>
              <a:tr h="232481">
                <a:tc>
                  <a:txBody>
                    <a:bodyPr/>
                    <a:lstStyle/>
                    <a:p>
                      <a:pPr algn="l" fontAlgn="b"/>
                      <a:r>
                        <a:rPr lang="en-US" sz="1400" b="0" i="0" u="none" strike="noStrike" dirty="0">
                          <a:solidFill>
                            <a:srgbClr val="000000"/>
                          </a:solidFill>
                          <a:effectLst/>
                          <a:latin typeface="Calibri"/>
                        </a:rPr>
                        <a:t>Biomarkers</a:t>
                      </a:r>
                    </a:p>
                  </a:txBody>
                  <a:tcPr marL="0" marR="0" marT="0" marB="0" anchor="b"/>
                </a:tc>
                <a:tc>
                  <a:txBody>
                    <a:bodyPr/>
                    <a:lstStyle/>
                    <a:p>
                      <a:pPr algn="ctr" fontAlgn="b"/>
                      <a:r>
                        <a:rPr lang="en-US" sz="1400" b="0" i="0" u="none" strike="noStrike" dirty="0">
                          <a:solidFill>
                            <a:srgbClr val="000000"/>
                          </a:solidFill>
                          <a:effectLst/>
                          <a:latin typeface="Calibri"/>
                        </a:rPr>
                        <a:t>13</a:t>
                      </a:r>
                    </a:p>
                  </a:txBody>
                  <a:tcPr marL="0" marR="0" marT="0" marB="0" anchor="b"/>
                </a:tc>
              </a:tr>
              <a:tr h="295819">
                <a:tc>
                  <a:txBody>
                    <a:bodyPr/>
                    <a:lstStyle/>
                    <a:p>
                      <a:pPr algn="l" fontAlgn="b"/>
                      <a:r>
                        <a:rPr lang="en-US" sz="1400" b="0" i="0" u="none" strike="noStrike">
                          <a:solidFill>
                            <a:srgbClr val="000000"/>
                          </a:solidFill>
                          <a:effectLst/>
                          <a:latin typeface="Calibri"/>
                        </a:rPr>
                        <a:t>Lipids</a:t>
                      </a:r>
                    </a:p>
                  </a:txBody>
                  <a:tcPr marL="0" marR="0" marT="0" marB="0" anchor="b"/>
                </a:tc>
                <a:tc>
                  <a:txBody>
                    <a:bodyPr/>
                    <a:lstStyle/>
                    <a:p>
                      <a:pPr algn="ctr" fontAlgn="b"/>
                      <a:r>
                        <a:rPr lang="en-US" sz="1400" b="0" i="0" u="none" strike="noStrike" dirty="0">
                          <a:solidFill>
                            <a:srgbClr val="000000"/>
                          </a:solidFill>
                          <a:effectLst/>
                          <a:latin typeface="Calibri"/>
                        </a:rPr>
                        <a:t>13</a:t>
                      </a:r>
                    </a:p>
                  </a:txBody>
                  <a:tcPr marL="0" marR="0" marT="0" marB="0" anchor="b"/>
                </a:tc>
              </a:tr>
              <a:tr h="232481">
                <a:tc>
                  <a:txBody>
                    <a:bodyPr/>
                    <a:lstStyle/>
                    <a:p>
                      <a:pPr algn="l" fontAlgn="b"/>
                      <a:r>
                        <a:rPr lang="en-US" sz="1400" b="0" i="0" u="none" strike="noStrike">
                          <a:solidFill>
                            <a:srgbClr val="000000"/>
                          </a:solidFill>
                          <a:effectLst/>
                          <a:latin typeface="Calibri"/>
                        </a:rPr>
                        <a:t>Diabetes/Metabolic Syndrome</a:t>
                      </a:r>
                    </a:p>
                  </a:txBody>
                  <a:tcPr marL="0" marR="0" marT="0" marB="0" anchor="b"/>
                </a:tc>
                <a:tc>
                  <a:txBody>
                    <a:bodyPr/>
                    <a:lstStyle/>
                    <a:p>
                      <a:pPr algn="ctr" fontAlgn="b"/>
                      <a:r>
                        <a:rPr lang="en-US" sz="1400" b="0" i="0" u="none" strike="noStrike" dirty="0">
                          <a:solidFill>
                            <a:srgbClr val="000000"/>
                          </a:solidFill>
                          <a:effectLst/>
                          <a:latin typeface="Calibri"/>
                        </a:rPr>
                        <a:t>12</a:t>
                      </a:r>
                    </a:p>
                  </a:txBody>
                  <a:tcPr marL="0" marR="0" marT="0" marB="0" anchor="b"/>
                </a:tc>
              </a:tr>
              <a:tr h="225154">
                <a:tc>
                  <a:txBody>
                    <a:bodyPr/>
                    <a:lstStyle/>
                    <a:p>
                      <a:pPr algn="l" fontAlgn="b"/>
                      <a:r>
                        <a:rPr lang="en-US" sz="1400" b="0" i="0" u="none" strike="noStrike">
                          <a:solidFill>
                            <a:srgbClr val="000000"/>
                          </a:solidFill>
                          <a:effectLst/>
                          <a:latin typeface="Calibri"/>
                        </a:rPr>
                        <a:t>AF/ECG</a:t>
                      </a:r>
                    </a:p>
                  </a:txBody>
                  <a:tcPr marL="0" marR="0" marT="0" marB="0" anchor="b"/>
                </a:tc>
                <a:tc>
                  <a:txBody>
                    <a:bodyPr/>
                    <a:lstStyle/>
                    <a:p>
                      <a:pPr algn="ctr" fontAlgn="b"/>
                      <a:r>
                        <a:rPr lang="en-US" sz="1400" b="0" i="0" u="none" strike="noStrike" dirty="0">
                          <a:solidFill>
                            <a:srgbClr val="000000"/>
                          </a:solidFill>
                          <a:effectLst/>
                          <a:latin typeface="Calibri"/>
                        </a:rPr>
                        <a:t>10</a:t>
                      </a:r>
                    </a:p>
                  </a:txBody>
                  <a:tcPr marL="0" marR="0" marT="0" marB="0" anchor="b"/>
                </a:tc>
              </a:tr>
              <a:tr h="232481">
                <a:tc>
                  <a:txBody>
                    <a:bodyPr/>
                    <a:lstStyle/>
                    <a:p>
                      <a:pPr algn="l" fontAlgn="b"/>
                      <a:r>
                        <a:rPr lang="en-US" sz="1400" b="0" i="0" u="none" strike="noStrike">
                          <a:solidFill>
                            <a:srgbClr val="000000"/>
                          </a:solidFill>
                          <a:effectLst/>
                          <a:latin typeface="Calibri"/>
                        </a:rPr>
                        <a:t>Eye</a:t>
                      </a:r>
                    </a:p>
                  </a:txBody>
                  <a:tcPr marL="0" marR="0" marT="0" marB="0" anchor="b"/>
                </a:tc>
                <a:tc>
                  <a:txBody>
                    <a:bodyPr/>
                    <a:lstStyle/>
                    <a:p>
                      <a:pPr algn="ctr" fontAlgn="b"/>
                      <a:r>
                        <a:rPr lang="en-US" sz="1400" b="0" i="0" u="none" strike="noStrike" dirty="0">
                          <a:solidFill>
                            <a:srgbClr val="000000"/>
                          </a:solidFill>
                          <a:effectLst/>
                          <a:latin typeface="Calibri"/>
                        </a:rPr>
                        <a:t>10</a:t>
                      </a:r>
                    </a:p>
                  </a:txBody>
                  <a:tcPr marL="0" marR="0" marT="0" marB="0" anchor="b"/>
                </a:tc>
              </a:tr>
              <a:tr h="232481">
                <a:tc>
                  <a:txBody>
                    <a:bodyPr/>
                    <a:lstStyle/>
                    <a:p>
                      <a:pPr algn="l" fontAlgn="b"/>
                      <a:r>
                        <a:rPr lang="en-US" sz="1400" b="0" i="0" u="none" strike="noStrike">
                          <a:solidFill>
                            <a:srgbClr val="000000"/>
                          </a:solidFill>
                          <a:effectLst/>
                          <a:latin typeface="Calibri"/>
                        </a:rPr>
                        <a:t>Pharmacogenetics</a:t>
                      </a:r>
                    </a:p>
                  </a:txBody>
                  <a:tcPr marL="0" marR="0" marT="0" marB="0" anchor="b"/>
                </a:tc>
                <a:tc>
                  <a:txBody>
                    <a:bodyPr/>
                    <a:lstStyle/>
                    <a:p>
                      <a:pPr algn="ctr" fontAlgn="b"/>
                      <a:r>
                        <a:rPr lang="en-US" sz="1400" b="0" i="0" u="none" strike="noStrike" dirty="0">
                          <a:solidFill>
                            <a:srgbClr val="000000"/>
                          </a:solidFill>
                          <a:effectLst/>
                          <a:latin typeface="Calibri"/>
                        </a:rPr>
                        <a:t>7</a:t>
                      </a:r>
                    </a:p>
                  </a:txBody>
                  <a:tcPr marL="0" marR="0" marT="0" marB="0" anchor="b"/>
                </a:tc>
              </a:tr>
              <a:tr h="232481">
                <a:tc>
                  <a:txBody>
                    <a:bodyPr/>
                    <a:lstStyle/>
                    <a:p>
                      <a:pPr algn="l" fontAlgn="b"/>
                      <a:r>
                        <a:rPr lang="en-US" sz="1400" b="0" i="0" u="none" strike="noStrike">
                          <a:solidFill>
                            <a:srgbClr val="000000"/>
                          </a:solidFill>
                          <a:effectLst/>
                          <a:latin typeface="Calibri"/>
                        </a:rPr>
                        <a:t>LV Function/Structure</a:t>
                      </a:r>
                    </a:p>
                  </a:txBody>
                  <a:tcPr marL="0" marR="0" marT="0" marB="0" anchor="b"/>
                </a:tc>
                <a:tc>
                  <a:txBody>
                    <a:bodyPr/>
                    <a:lstStyle/>
                    <a:p>
                      <a:pPr algn="ctr" fontAlgn="b"/>
                      <a:r>
                        <a:rPr lang="en-US" sz="1400" b="0" i="0" u="none" strike="noStrike" dirty="0">
                          <a:solidFill>
                            <a:srgbClr val="000000"/>
                          </a:solidFill>
                          <a:effectLst/>
                          <a:latin typeface="Calibri"/>
                        </a:rPr>
                        <a:t>6</a:t>
                      </a:r>
                    </a:p>
                  </a:txBody>
                  <a:tcPr marL="0" marR="0" marT="0" marB="0" anchor="b"/>
                </a:tc>
              </a:tr>
              <a:tr h="232481">
                <a:tc>
                  <a:txBody>
                    <a:bodyPr/>
                    <a:lstStyle/>
                    <a:p>
                      <a:pPr algn="l" fontAlgn="b"/>
                      <a:r>
                        <a:rPr lang="en-US" sz="1400" b="0" i="0" u="none" strike="noStrike">
                          <a:solidFill>
                            <a:srgbClr val="000000"/>
                          </a:solidFill>
                          <a:effectLst/>
                          <a:latin typeface="Calibri"/>
                        </a:rPr>
                        <a:t>Inflammation</a:t>
                      </a:r>
                    </a:p>
                  </a:txBody>
                  <a:tcPr marL="0" marR="0" marT="0" marB="0" anchor="b"/>
                </a:tc>
                <a:tc>
                  <a:txBody>
                    <a:bodyPr/>
                    <a:lstStyle/>
                    <a:p>
                      <a:pPr algn="ctr" fontAlgn="b"/>
                      <a:r>
                        <a:rPr lang="en-US" sz="1400" b="0" i="0" u="none" strike="noStrike" dirty="0">
                          <a:solidFill>
                            <a:srgbClr val="000000"/>
                          </a:solidFill>
                          <a:effectLst/>
                          <a:latin typeface="Calibri"/>
                        </a:rPr>
                        <a:t>6</a:t>
                      </a:r>
                    </a:p>
                  </a:txBody>
                  <a:tcPr marL="0" marR="0" marT="0" marB="0" anchor="b"/>
                </a:tc>
              </a:tr>
              <a:tr h="232481">
                <a:tc>
                  <a:txBody>
                    <a:bodyPr/>
                    <a:lstStyle/>
                    <a:p>
                      <a:pPr algn="l" fontAlgn="b"/>
                      <a:r>
                        <a:rPr lang="en-US" sz="1400" b="0" i="0" u="none" strike="noStrike">
                          <a:solidFill>
                            <a:srgbClr val="000000"/>
                          </a:solidFill>
                          <a:effectLst/>
                          <a:latin typeface="Calibri"/>
                        </a:rPr>
                        <a:t>Metabochip</a:t>
                      </a:r>
                    </a:p>
                  </a:txBody>
                  <a:tcPr marL="0" marR="0" marT="0" marB="0" anchor="b"/>
                </a:tc>
                <a:tc>
                  <a:txBody>
                    <a:bodyPr/>
                    <a:lstStyle/>
                    <a:p>
                      <a:pPr algn="ctr" fontAlgn="b"/>
                      <a:r>
                        <a:rPr lang="en-US" sz="1400" b="0" i="0" u="none" strike="noStrike" dirty="0">
                          <a:solidFill>
                            <a:srgbClr val="000000"/>
                          </a:solidFill>
                          <a:effectLst/>
                          <a:latin typeface="Calibri"/>
                        </a:rPr>
                        <a:t>6</a:t>
                      </a:r>
                    </a:p>
                  </a:txBody>
                  <a:tcPr marL="0" marR="0" marT="0" marB="0" anchor="b"/>
                </a:tc>
              </a:tr>
              <a:tr h="232481">
                <a:tc>
                  <a:txBody>
                    <a:bodyPr/>
                    <a:lstStyle/>
                    <a:p>
                      <a:pPr algn="l" fontAlgn="b"/>
                      <a:r>
                        <a:rPr lang="en-US" sz="1400" b="0" i="0" u="none" strike="noStrike">
                          <a:solidFill>
                            <a:srgbClr val="000000"/>
                          </a:solidFill>
                          <a:effectLst/>
                          <a:latin typeface="Calibri"/>
                        </a:rPr>
                        <a:t>Renal</a:t>
                      </a:r>
                    </a:p>
                  </a:txBody>
                  <a:tcPr marL="0" marR="0" marT="0" marB="0" anchor="b"/>
                </a:tc>
                <a:tc>
                  <a:txBody>
                    <a:bodyPr/>
                    <a:lstStyle/>
                    <a:p>
                      <a:pPr algn="ctr" fontAlgn="b"/>
                      <a:r>
                        <a:rPr lang="en-US" sz="1400" b="0" i="0" u="none" strike="noStrike" dirty="0">
                          <a:solidFill>
                            <a:srgbClr val="000000"/>
                          </a:solidFill>
                          <a:effectLst/>
                          <a:latin typeface="Calibri"/>
                        </a:rPr>
                        <a:t>5</a:t>
                      </a:r>
                    </a:p>
                  </a:txBody>
                  <a:tcPr marL="0" marR="0" marT="0" marB="0" anchor="b"/>
                </a:tc>
              </a:tr>
              <a:tr h="232481">
                <a:tc>
                  <a:txBody>
                    <a:bodyPr/>
                    <a:lstStyle/>
                    <a:p>
                      <a:pPr algn="l" fontAlgn="b"/>
                      <a:r>
                        <a:rPr lang="en-US" sz="1400" b="0" i="0" u="none" strike="noStrike">
                          <a:solidFill>
                            <a:srgbClr val="000000"/>
                          </a:solidFill>
                          <a:effectLst/>
                          <a:latin typeface="Calibri"/>
                        </a:rPr>
                        <a:t>Mineral Metabolism</a:t>
                      </a:r>
                    </a:p>
                  </a:txBody>
                  <a:tcPr marL="0" marR="0" marT="0" marB="0" anchor="b"/>
                </a:tc>
                <a:tc>
                  <a:txBody>
                    <a:bodyPr/>
                    <a:lstStyle/>
                    <a:p>
                      <a:pPr algn="ctr" fontAlgn="b"/>
                      <a:r>
                        <a:rPr lang="en-US" sz="1400" b="0" i="0" u="none" strike="noStrike" dirty="0">
                          <a:solidFill>
                            <a:srgbClr val="000000"/>
                          </a:solidFill>
                          <a:effectLst/>
                          <a:latin typeface="Calibri"/>
                        </a:rPr>
                        <a:t>5</a:t>
                      </a:r>
                    </a:p>
                  </a:txBody>
                  <a:tcPr marL="0" marR="0" marT="0" marB="0" anchor="b"/>
                </a:tc>
              </a:tr>
              <a:tr h="232481">
                <a:tc>
                  <a:txBody>
                    <a:bodyPr/>
                    <a:lstStyle/>
                    <a:p>
                      <a:pPr algn="l" fontAlgn="b"/>
                      <a:r>
                        <a:rPr lang="en-US" sz="1400" b="0" i="0" u="none" strike="noStrike">
                          <a:solidFill>
                            <a:srgbClr val="000000"/>
                          </a:solidFill>
                          <a:effectLst/>
                          <a:latin typeface="Calibri"/>
                        </a:rPr>
                        <a:t>Analysis Committee</a:t>
                      </a:r>
                    </a:p>
                  </a:txBody>
                  <a:tcPr marL="0" marR="0" marT="0" marB="0" anchor="b"/>
                </a:tc>
                <a:tc>
                  <a:txBody>
                    <a:bodyPr/>
                    <a:lstStyle/>
                    <a:p>
                      <a:pPr algn="ctr" fontAlgn="b"/>
                      <a:r>
                        <a:rPr lang="en-US" sz="1400" b="0" i="0" u="none" strike="noStrike" dirty="0">
                          <a:solidFill>
                            <a:srgbClr val="000000"/>
                          </a:solidFill>
                          <a:effectLst/>
                          <a:latin typeface="Calibri"/>
                        </a:rPr>
                        <a:t>2</a:t>
                      </a:r>
                    </a:p>
                  </a:txBody>
                  <a:tcPr marL="0" marR="0" marT="0" marB="0" anchor="b"/>
                </a:tc>
              </a:tr>
              <a:tr h="232481">
                <a:tc>
                  <a:txBody>
                    <a:bodyPr/>
                    <a:lstStyle/>
                    <a:p>
                      <a:pPr algn="l" fontAlgn="b"/>
                      <a:r>
                        <a:rPr lang="en-US" sz="1400" b="0" i="0" u="none" strike="noStrike">
                          <a:solidFill>
                            <a:srgbClr val="000000"/>
                          </a:solidFill>
                          <a:effectLst/>
                          <a:latin typeface="Calibri"/>
                        </a:rPr>
                        <a:t>Cerebrovascular Disease/Neurology</a:t>
                      </a:r>
                    </a:p>
                  </a:txBody>
                  <a:tcPr marL="0" marR="0" marT="0" marB="0" anchor="b"/>
                </a:tc>
                <a:tc>
                  <a:txBody>
                    <a:bodyPr/>
                    <a:lstStyle/>
                    <a:p>
                      <a:pPr algn="ctr" fontAlgn="b"/>
                      <a:r>
                        <a:rPr lang="en-US" sz="1400" b="0" i="0" u="none" strike="noStrike" dirty="0">
                          <a:solidFill>
                            <a:srgbClr val="000000"/>
                          </a:solidFill>
                          <a:effectLst/>
                          <a:latin typeface="Calibri"/>
                        </a:rPr>
                        <a:t>2</a:t>
                      </a:r>
                    </a:p>
                  </a:txBody>
                  <a:tcPr marL="0" marR="0" marT="0" marB="0" anchor="b"/>
                </a:tc>
              </a:tr>
              <a:tr h="232481">
                <a:tc>
                  <a:txBody>
                    <a:bodyPr/>
                    <a:lstStyle/>
                    <a:p>
                      <a:pPr algn="l" fontAlgn="b"/>
                      <a:r>
                        <a:rPr lang="en-US" sz="1400" b="0" i="0" u="none" strike="noStrike">
                          <a:solidFill>
                            <a:srgbClr val="000000"/>
                          </a:solidFill>
                          <a:effectLst/>
                          <a:latin typeface="Calibri"/>
                        </a:rPr>
                        <a:t>Sleep</a:t>
                      </a:r>
                    </a:p>
                  </a:txBody>
                  <a:tcPr marL="0" marR="0" marT="0" marB="0" anchor="b"/>
                </a:tc>
                <a:tc>
                  <a:txBody>
                    <a:bodyPr/>
                    <a:lstStyle/>
                    <a:p>
                      <a:pPr algn="ctr" fontAlgn="b"/>
                      <a:r>
                        <a:rPr lang="en-US" sz="1400" b="0" i="0" u="none" strike="noStrike" dirty="0">
                          <a:solidFill>
                            <a:srgbClr val="000000"/>
                          </a:solidFill>
                          <a:effectLst/>
                          <a:latin typeface="Calibri"/>
                        </a:rPr>
                        <a:t>2</a:t>
                      </a:r>
                    </a:p>
                  </a:txBody>
                  <a:tcPr marL="0" marR="0" marT="0" marB="0" anchor="b"/>
                </a:tc>
              </a:tr>
              <a:tr h="232481">
                <a:tc>
                  <a:txBody>
                    <a:bodyPr/>
                    <a:lstStyle/>
                    <a:p>
                      <a:pPr algn="l" fontAlgn="b"/>
                      <a:r>
                        <a:rPr lang="en-US" sz="1400" b="0" i="0" u="none" strike="noStrike" dirty="0" smtClean="0">
                          <a:solidFill>
                            <a:srgbClr val="000000"/>
                          </a:solidFill>
                          <a:effectLst/>
                          <a:latin typeface="Calibri"/>
                        </a:rPr>
                        <a:t>Cognitive</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b="0" i="0" u="none" strike="noStrike" dirty="0">
                          <a:solidFill>
                            <a:srgbClr val="000000"/>
                          </a:solidFill>
                          <a:effectLst/>
                          <a:latin typeface="Calibri"/>
                        </a:rPr>
                        <a:t>1</a:t>
                      </a:r>
                    </a:p>
                  </a:txBody>
                  <a:tcPr marL="0" marR="0" marT="0" marB="0" anchor="b"/>
                </a:tc>
              </a:tr>
            </a:tbl>
          </a:graphicData>
        </a:graphic>
      </p:graphicFrame>
    </p:spTree>
    <p:extLst>
      <p:ext uri="{BB962C8B-B14F-4D97-AF65-F5344CB8AC3E}">
        <p14:creationId xmlns:p14="http://schemas.microsoft.com/office/powerpoint/2010/main" val="277287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MESA Genetics P&amp;P Committee Members</a:t>
            </a:r>
            <a:endParaRPr lang="en-US" sz="3600" dirty="0"/>
          </a:p>
        </p:txBody>
      </p:sp>
      <p:sp>
        <p:nvSpPr>
          <p:cNvPr id="3" name="Content Placeholder 2"/>
          <p:cNvSpPr>
            <a:spLocks noGrp="1"/>
          </p:cNvSpPr>
          <p:nvPr>
            <p:ph idx="1"/>
          </p:nvPr>
        </p:nvSpPr>
        <p:spPr>
          <a:xfrm>
            <a:off x="457200" y="1600200"/>
            <a:ext cx="8229600" cy="5035492"/>
          </a:xfrm>
        </p:spPr>
        <p:txBody>
          <a:bodyPr>
            <a:normAutofit fontScale="92500" lnSpcReduction="20000"/>
          </a:bodyPr>
          <a:lstStyle/>
          <a:p>
            <a:r>
              <a:rPr lang="en-US" dirty="0" smtClean="0"/>
              <a:t>Wendy Post – Chair</a:t>
            </a:r>
          </a:p>
          <a:p>
            <a:r>
              <a:rPr lang="en-US" dirty="0" smtClean="0"/>
              <a:t>Christina </a:t>
            </a:r>
            <a:r>
              <a:rPr lang="en-US" dirty="0" err="1" smtClean="0"/>
              <a:t>Wassel</a:t>
            </a:r>
            <a:endParaRPr lang="en-US" dirty="0" smtClean="0"/>
          </a:p>
          <a:p>
            <a:r>
              <a:rPr lang="en-US" dirty="0" err="1" smtClean="0"/>
              <a:t>Xiuqing</a:t>
            </a:r>
            <a:r>
              <a:rPr lang="en-US" dirty="0" smtClean="0"/>
              <a:t> </a:t>
            </a:r>
            <a:r>
              <a:rPr lang="en-US" dirty="0" err="1" smtClean="0"/>
              <a:t>Guo</a:t>
            </a:r>
            <a:endParaRPr lang="en-US" dirty="0" smtClean="0"/>
          </a:p>
          <a:p>
            <a:r>
              <a:rPr lang="en-US" dirty="0" smtClean="0"/>
              <a:t>Stephen Rich</a:t>
            </a:r>
          </a:p>
          <a:p>
            <a:r>
              <a:rPr lang="en-US" dirty="0" smtClean="0"/>
              <a:t>Nancy Jenny</a:t>
            </a:r>
          </a:p>
          <a:p>
            <a:r>
              <a:rPr lang="en-US" dirty="0" smtClean="0"/>
              <a:t>Jim </a:t>
            </a:r>
            <a:r>
              <a:rPr lang="en-US" dirty="0" err="1" smtClean="0"/>
              <a:t>Pankow</a:t>
            </a:r>
            <a:endParaRPr lang="en-US" dirty="0" smtClean="0"/>
          </a:p>
          <a:p>
            <a:r>
              <a:rPr lang="en-US" dirty="0" err="1" smtClean="0"/>
              <a:t>Yongmei</a:t>
            </a:r>
            <a:r>
              <a:rPr lang="en-US" smtClean="0"/>
              <a:t> </a:t>
            </a:r>
            <a:r>
              <a:rPr lang="en-US" dirty="0" err="1"/>
              <a:t>L</a:t>
            </a:r>
            <a:r>
              <a:rPr lang="en-US" smtClean="0"/>
              <a:t>iu </a:t>
            </a:r>
            <a:endParaRPr lang="en-US" dirty="0" smtClean="0"/>
          </a:p>
          <a:p>
            <a:r>
              <a:rPr lang="en-US" dirty="0" err="1" smtClean="0"/>
              <a:t>Lekki</a:t>
            </a:r>
            <a:r>
              <a:rPr lang="en-US" dirty="0" smtClean="0"/>
              <a:t> Frazier-Wood*</a:t>
            </a:r>
          </a:p>
          <a:p>
            <a:r>
              <a:rPr lang="en-US" dirty="0" err="1" smtClean="0"/>
              <a:t>Ani</a:t>
            </a:r>
            <a:r>
              <a:rPr lang="en-US" dirty="0" smtClean="0"/>
              <a:t> </a:t>
            </a:r>
            <a:r>
              <a:rPr lang="en-US" dirty="0" err="1" smtClean="0"/>
              <a:t>Manichaikul</a:t>
            </a:r>
            <a:r>
              <a:rPr lang="en-US" dirty="0" smtClean="0"/>
              <a:t>*</a:t>
            </a:r>
          </a:p>
          <a:p>
            <a:pPr marL="0" indent="0">
              <a:buNone/>
            </a:pPr>
            <a:endParaRPr lang="en-US" dirty="0" smtClean="0"/>
          </a:p>
          <a:p>
            <a:pPr marL="0" indent="0">
              <a:buNone/>
            </a:pPr>
            <a:r>
              <a:rPr lang="en-US" sz="2200" dirty="0" smtClean="0"/>
              <a:t>* New members</a:t>
            </a:r>
            <a:endParaRPr lang="en-US" sz="2200" dirty="0"/>
          </a:p>
        </p:txBody>
      </p:sp>
    </p:spTree>
    <p:extLst>
      <p:ext uri="{BB962C8B-B14F-4D97-AF65-F5344CB8AC3E}">
        <p14:creationId xmlns:p14="http://schemas.microsoft.com/office/powerpoint/2010/main" val="408322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sz="3600" dirty="0" smtClean="0">
                <a:ea typeface="ＭＳ Ｐゴシック" pitchFamily="34" charset="-128"/>
              </a:rPr>
              <a:t>MESA Genetics Published Papers: Recent</a:t>
            </a:r>
          </a:p>
        </p:txBody>
      </p:sp>
      <p:graphicFrame>
        <p:nvGraphicFramePr>
          <p:cNvPr id="7" name="Table 6"/>
          <p:cNvGraphicFramePr>
            <a:graphicFrameLocks noGrp="1"/>
          </p:cNvGraphicFramePr>
          <p:nvPr>
            <p:extLst>
              <p:ext uri="{D42A27DB-BD31-4B8C-83A1-F6EECF244321}">
                <p14:modId xmlns:p14="http://schemas.microsoft.com/office/powerpoint/2010/main" val="2132177760"/>
              </p:ext>
            </p:extLst>
          </p:nvPr>
        </p:nvGraphicFramePr>
        <p:xfrm>
          <a:off x="564262" y="1188703"/>
          <a:ext cx="8037512" cy="1005340"/>
        </p:xfrm>
        <a:graphic>
          <a:graphicData uri="http://schemas.openxmlformats.org/drawingml/2006/table">
            <a:tbl>
              <a:tblPr firstRow="1" bandRow="1">
                <a:tableStyleId>{5C22544A-7EE6-4342-B048-85BDC9FD1C3A}</a:tableStyleId>
              </a:tblPr>
              <a:tblGrid>
                <a:gridCol w="2655887"/>
                <a:gridCol w="1581150"/>
                <a:gridCol w="3800475"/>
              </a:tblGrid>
              <a:tr h="363260">
                <a:tc>
                  <a:txBody>
                    <a:bodyPr/>
                    <a:lstStyle/>
                    <a:p>
                      <a:r>
                        <a:rPr lang="en-US" sz="1800" b="0" dirty="0" err="1" smtClean="0">
                          <a:ea typeface="ＭＳ Ｐゴシック" pitchFamily="34" charset="-128"/>
                        </a:rPr>
                        <a:t>Mesner</a:t>
                      </a:r>
                      <a:r>
                        <a:rPr lang="en-US" sz="1800" b="0" dirty="0" smtClean="0">
                          <a:ea typeface="ＭＳ Ｐゴシック" pitchFamily="34" charset="-128"/>
                        </a:rPr>
                        <a:t> et al. (Farber) </a:t>
                      </a:r>
                      <a:endParaRPr lang="en-US" sz="1800" b="0" dirty="0"/>
                    </a:p>
                  </a:txBody>
                  <a:tcPr marL="91439" marR="91439" marT="45595" marB="45595"/>
                </a:tc>
                <a:tc>
                  <a:txBody>
                    <a:bodyPr/>
                    <a:lstStyle/>
                    <a:p>
                      <a:r>
                        <a:rPr lang="en-US" sz="1800" dirty="0" err="1" smtClean="0">
                          <a:solidFill>
                            <a:schemeClr val="bg1"/>
                          </a:solidFill>
                        </a:rPr>
                        <a:t>SHARe</a:t>
                      </a:r>
                      <a:endParaRPr lang="en-US" sz="1800" dirty="0">
                        <a:solidFill>
                          <a:schemeClr val="bg1"/>
                        </a:solidFill>
                      </a:endParaRPr>
                    </a:p>
                  </a:txBody>
                  <a:tcPr marL="91439" marR="91439" marT="45595" marB="45595"/>
                </a:tc>
                <a:tc>
                  <a:txBody>
                    <a:bodyPr/>
                    <a:lstStyle/>
                    <a:p>
                      <a:r>
                        <a:rPr lang="en-US" sz="1800" i="1" dirty="0" smtClean="0">
                          <a:ea typeface="ＭＳ Ｐゴシック" pitchFamily="34" charset="-128"/>
                        </a:rPr>
                        <a:t>J</a:t>
                      </a:r>
                      <a:r>
                        <a:rPr lang="en-US" sz="1800" i="1" baseline="0" dirty="0" smtClean="0">
                          <a:ea typeface="ＭＳ Ｐゴシック" pitchFamily="34" charset="-128"/>
                        </a:rPr>
                        <a:t> </a:t>
                      </a:r>
                      <a:r>
                        <a:rPr lang="en-US" sz="1800" i="1" baseline="0" dirty="0" err="1" smtClean="0">
                          <a:ea typeface="ＭＳ Ｐゴシック" pitchFamily="34" charset="-128"/>
                        </a:rPr>
                        <a:t>Clin</a:t>
                      </a:r>
                      <a:r>
                        <a:rPr lang="en-US" sz="1800" i="1" baseline="0" dirty="0" smtClean="0">
                          <a:ea typeface="ＭＳ Ｐゴシック" pitchFamily="34" charset="-128"/>
                        </a:rPr>
                        <a:t> Invest</a:t>
                      </a:r>
                      <a:r>
                        <a:rPr lang="en-US" sz="1800" i="1" dirty="0" smtClean="0">
                          <a:ea typeface="ＭＳ Ｐゴシック" pitchFamily="34" charset="-128"/>
                        </a:rPr>
                        <a:t> </a:t>
                      </a:r>
                      <a:r>
                        <a:rPr lang="en-US" sz="1800" i="0" dirty="0" smtClean="0">
                          <a:ea typeface="ＭＳ Ｐゴシック" pitchFamily="34" charset="-128"/>
                        </a:rPr>
                        <a:t>May </a:t>
                      </a:r>
                      <a:r>
                        <a:rPr lang="en-US" sz="1800" dirty="0" smtClean="0">
                          <a:ea typeface="ＭＳ Ｐゴシック" pitchFamily="34" charset="-128"/>
                        </a:rPr>
                        <a:t>2014 </a:t>
                      </a:r>
                      <a:endParaRPr lang="en-US" sz="1800" dirty="0"/>
                    </a:p>
                  </a:txBody>
                  <a:tcPr marL="91439" marR="91439" marT="45595" marB="45595"/>
                </a:tc>
              </a:tr>
              <a:tr h="639829">
                <a:tc gridSpan="3">
                  <a:txBody>
                    <a:bodyPr/>
                    <a:lstStyle/>
                    <a:p>
                      <a:r>
                        <a:rPr lang="en-US" sz="1800" dirty="0" smtClean="0">
                          <a:ea typeface="ＭＳ Ｐゴシック" pitchFamily="34" charset="-128"/>
                        </a:rPr>
                        <a:t>G 218: BICC1 SNP associations with bone mineral density (BMD) in the Multi-Ethnic Study of Atherosclerosis (MESA)</a:t>
                      </a:r>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96907501"/>
              </p:ext>
            </p:extLst>
          </p:nvPr>
        </p:nvGraphicFramePr>
        <p:xfrm>
          <a:off x="564262" y="2224608"/>
          <a:ext cx="8037512" cy="1525271"/>
        </p:xfrm>
        <a:graphic>
          <a:graphicData uri="http://schemas.openxmlformats.org/drawingml/2006/table">
            <a:tbl>
              <a:tblPr firstRow="1" bandRow="1">
                <a:tableStyleId>{5C22544A-7EE6-4342-B048-85BDC9FD1C3A}</a:tableStyleId>
              </a:tblPr>
              <a:tblGrid>
                <a:gridCol w="2655887"/>
                <a:gridCol w="1581150"/>
                <a:gridCol w="3800475"/>
              </a:tblGrid>
              <a:tr h="533710">
                <a:tc>
                  <a:txBody>
                    <a:bodyPr/>
                    <a:lstStyle/>
                    <a:p>
                      <a:r>
                        <a:rPr lang="en-US" sz="1800" b="0" dirty="0" err="1" smtClean="0">
                          <a:ea typeface="ＭＳ Ｐゴシック" pitchFamily="34" charset="-128"/>
                        </a:rPr>
                        <a:t>Stambolian</a:t>
                      </a:r>
                      <a:r>
                        <a:rPr lang="en-US" sz="1800" b="0" dirty="0" smtClean="0">
                          <a:ea typeface="ＭＳ Ｐゴシック" pitchFamily="34" charset="-128"/>
                        </a:rPr>
                        <a:t> et al. (Li)</a:t>
                      </a:r>
                      <a:endParaRPr lang="en-US" sz="1800" b="0" dirty="0"/>
                    </a:p>
                  </a:txBody>
                  <a:tcPr marL="91439" marR="91439" marT="45595" marB="45595"/>
                </a:tc>
                <a:tc>
                  <a:txBody>
                    <a:bodyPr/>
                    <a:lstStyle/>
                    <a:p>
                      <a:r>
                        <a:rPr lang="en-US" sz="1800" dirty="0" err="1" smtClean="0">
                          <a:solidFill>
                            <a:schemeClr val="bg1"/>
                          </a:solidFill>
                          <a:ea typeface="ＭＳ Ｐゴシック" pitchFamily="34" charset="-128"/>
                        </a:rPr>
                        <a:t>SHARe</a:t>
                      </a:r>
                      <a:endParaRPr lang="en-US" sz="1800" dirty="0">
                        <a:solidFill>
                          <a:schemeClr val="bg1"/>
                        </a:solidFill>
                      </a:endParaRPr>
                    </a:p>
                  </a:txBody>
                  <a:tcPr marL="91439" marR="91439" marT="45595" marB="45595"/>
                </a:tc>
                <a:tc>
                  <a:txBody>
                    <a:bodyPr/>
                    <a:lstStyle/>
                    <a:p>
                      <a:r>
                        <a:rPr lang="en-US" sz="1800" i="1" dirty="0" smtClean="0">
                          <a:ea typeface="ＭＳ Ｐゴシック" pitchFamily="34" charset="-128"/>
                        </a:rPr>
                        <a:t>Hum </a:t>
                      </a:r>
                      <a:r>
                        <a:rPr lang="en-US" sz="1800" i="1" dirty="0" err="1" smtClean="0">
                          <a:ea typeface="ＭＳ Ｐゴシック" pitchFamily="34" charset="-128"/>
                        </a:rPr>
                        <a:t>Mol</a:t>
                      </a:r>
                      <a:r>
                        <a:rPr lang="en-US" sz="1800" i="1" dirty="0" smtClean="0">
                          <a:ea typeface="ＭＳ Ｐゴシック" pitchFamily="34" charset="-128"/>
                        </a:rPr>
                        <a:t> Genet </a:t>
                      </a:r>
                      <a:r>
                        <a:rPr lang="en-US" sz="1800" i="0" dirty="0" smtClean="0">
                          <a:ea typeface="ＭＳ Ｐゴシック" pitchFamily="34" charset="-128"/>
                        </a:rPr>
                        <a:t>July </a:t>
                      </a:r>
                      <a:r>
                        <a:rPr lang="en-US" sz="1800" dirty="0" smtClean="0">
                          <a:ea typeface="ＭＳ Ｐゴシック" pitchFamily="34" charset="-128"/>
                        </a:rPr>
                        <a:t>2013 </a:t>
                      </a:r>
                      <a:endParaRPr lang="en-US" sz="1800" dirty="0"/>
                    </a:p>
                  </a:txBody>
                  <a:tcPr marL="91439" marR="91439" marT="45595" marB="45595"/>
                </a:tc>
              </a:tr>
              <a:tr h="991561">
                <a:tc gridSpan="3">
                  <a:txBody>
                    <a:bodyPr/>
                    <a:lstStyle/>
                    <a:p>
                      <a:r>
                        <a:rPr lang="en-US" sz="1800" dirty="0" smtClean="0">
                          <a:ea typeface="ＭＳ Ｐゴシック" pitchFamily="34" charset="-128"/>
                        </a:rPr>
                        <a:t>G 219:</a:t>
                      </a:r>
                      <a:r>
                        <a:rPr lang="en-US" sz="1800" baseline="0" dirty="0" smtClean="0">
                          <a:ea typeface="ＭＳ Ｐゴシック" pitchFamily="34" charset="-128"/>
                        </a:rPr>
                        <a:t>  Meta-analysis of genome-wide association studies in five cohorts reveals common variants in RBFOX1, a regulator of tissue-specific splicing, associated with refractive error.</a:t>
                      </a:r>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57834734"/>
              </p:ext>
            </p:extLst>
          </p:nvPr>
        </p:nvGraphicFramePr>
        <p:xfrm>
          <a:off x="564262" y="3824002"/>
          <a:ext cx="8037512" cy="1279526"/>
        </p:xfrm>
        <a:graphic>
          <a:graphicData uri="http://schemas.openxmlformats.org/drawingml/2006/table">
            <a:tbl>
              <a:tblPr firstRow="1" bandRow="1">
                <a:tableStyleId>{5C22544A-7EE6-4342-B048-85BDC9FD1C3A}</a:tableStyleId>
              </a:tblPr>
              <a:tblGrid>
                <a:gridCol w="2655887"/>
                <a:gridCol w="1581150"/>
                <a:gridCol w="3800475"/>
              </a:tblGrid>
              <a:tr h="639696">
                <a:tc>
                  <a:txBody>
                    <a:bodyPr/>
                    <a:lstStyle/>
                    <a:p>
                      <a:r>
                        <a:rPr lang="en-US" sz="1800" b="0" dirty="0" err="1" smtClean="0">
                          <a:ea typeface="ＭＳ Ｐゴシック" pitchFamily="34" charset="-128"/>
                        </a:rPr>
                        <a:t>Manichaikul</a:t>
                      </a:r>
                      <a:r>
                        <a:rPr lang="en-US" sz="1800" b="0" dirty="0" smtClean="0">
                          <a:ea typeface="ＭＳ Ｐゴシック" pitchFamily="34" charset="-128"/>
                        </a:rPr>
                        <a:t> et al. </a:t>
                      </a:r>
                      <a:endParaRPr lang="en-US" sz="1800" b="0" dirty="0"/>
                    </a:p>
                  </a:txBody>
                  <a:tcPr marL="91439" marR="91439" marT="45595" marB="45595"/>
                </a:tc>
                <a:tc>
                  <a:txBody>
                    <a:bodyPr/>
                    <a:lstStyle/>
                    <a:p>
                      <a:r>
                        <a:rPr lang="en-US" sz="1800" dirty="0" err="1" smtClean="0">
                          <a:solidFill>
                            <a:schemeClr val="bg1"/>
                          </a:solidFill>
                          <a:ea typeface="ＭＳ Ｐゴシック" pitchFamily="34" charset="-128"/>
                        </a:rPr>
                        <a:t>SHARe</a:t>
                      </a:r>
                      <a:endParaRPr lang="en-US" sz="1800" dirty="0">
                        <a:solidFill>
                          <a:schemeClr val="bg1"/>
                        </a:solidFill>
                      </a:endParaRPr>
                    </a:p>
                  </a:txBody>
                  <a:tcPr marL="91439" marR="91439" marT="45595" marB="45595"/>
                </a:tc>
                <a:tc>
                  <a:txBody>
                    <a:bodyPr/>
                    <a:lstStyle/>
                    <a:p>
                      <a:r>
                        <a:rPr lang="en-US" sz="1800" i="1" dirty="0" err="1" smtClean="0">
                          <a:ea typeface="ＭＳ Ｐゴシック" pitchFamily="34" charset="-128"/>
                        </a:rPr>
                        <a:t>Plos</a:t>
                      </a:r>
                      <a:r>
                        <a:rPr lang="en-US" sz="1800" i="1" dirty="0" smtClean="0">
                          <a:ea typeface="ＭＳ Ｐゴシック" pitchFamily="34" charset="-128"/>
                        </a:rPr>
                        <a:t> One March</a:t>
                      </a:r>
                      <a:r>
                        <a:rPr lang="en-US" sz="1800" i="0" dirty="0" smtClean="0">
                          <a:ea typeface="ＭＳ Ｐゴシック" pitchFamily="34" charset="-128"/>
                        </a:rPr>
                        <a:t> </a:t>
                      </a:r>
                      <a:r>
                        <a:rPr lang="en-US" sz="1800" dirty="0" smtClean="0">
                          <a:ea typeface="ＭＳ Ｐゴシック" pitchFamily="34" charset="-128"/>
                        </a:rPr>
                        <a:t>2014 </a:t>
                      </a:r>
                      <a:endParaRPr lang="en-US" sz="1800" dirty="0"/>
                    </a:p>
                  </a:txBody>
                  <a:tcPr marL="91439" marR="91439" marT="45595" marB="45595"/>
                </a:tc>
              </a:tr>
              <a:tr h="639829">
                <a:tc gridSpan="3">
                  <a:txBody>
                    <a:bodyPr/>
                    <a:lstStyle/>
                    <a:p>
                      <a:r>
                        <a:rPr lang="en-US" sz="1800" dirty="0" smtClean="0">
                          <a:ea typeface="ＭＳ Ｐゴシック" pitchFamily="34" charset="-128"/>
                        </a:rPr>
                        <a:t>G 224:  ID3 SNP rs11574 Associated with Atherosclerosis in the Multi-Ethnic Study of Atherosclerosis (MESA) </a:t>
                      </a:r>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90486502"/>
              </p:ext>
            </p:extLst>
          </p:nvPr>
        </p:nvGraphicFramePr>
        <p:xfrm>
          <a:off x="564262" y="5156322"/>
          <a:ext cx="8037512" cy="1279526"/>
        </p:xfrm>
        <a:graphic>
          <a:graphicData uri="http://schemas.openxmlformats.org/drawingml/2006/table">
            <a:tbl>
              <a:tblPr firstRow="1" bandRow="1">
                <a:tableStyleId>{5C22544A-7EE6-4342-B048-85BDC9FD1C3A}</a:tableStyleId>
              </a:tblPr>
              <a:tblGrid>
                <a:gridCol w="2655887"/>
                <a:gridCol w="1581150"/>
                <a:gridCol w="3800475"/>
              </a:tblGrid>
              <a:tr h="639696">
                <a:tc>
                  <a:txBody>
                    <a:bodyPr/>
                    <a:lstStyle/>
                    <a:p>
                      <a:r>
                        <a:rPr lang="en-US" sz="1800" b="0" dirty="0" err="1" smtClean="0">
                          <a:ea typeface="ＭＳ Ｐゴシック" pitchFamily="34" charset="-128"/>
                        </a:rPr>
                        <a:t>Peloso</a:t>
                      </a:r>
                      <a:r>
                        <a:rPr lang="en-US" sz="1800" b="0" dirty="0" smtClean="0">
                          <a:ea typeface="ＭＳ Ｐゴシック" pitchFamily="34" charset="-128"/>
                        </a:rPr>
                        <a:t> et al. (</a:t>
                      </a:r>
                      <a:r>
                        <a:rPr lang="en-US" sz="1800" b="0" dirty="0" err="1" smtClean="0">
                          <a:ea typeface="ＭＳ Ｐゴシック" pitchFamily="34" charset="-128"/>
                        </a:rPr>
                        <a:t>Manichaikul</a:t>
                      </a:r>
                      <a:r>
                        <a:rPr lang="en-US" sz="1800" b="0" dirty="0" smtClean="0">
                          <a:ea typeface="ＭＳ Ｐゴシック" pitchFamily="34" charset="-128"/>
                        </a:rPr>
                        <a:t>)</a:t>
                      </a:r>
                      <a:endParaRPr lang="en-US" sz="1800" b="0" dirty="0"/>
                    </a:p>
                  </a:txBody>
                  <a:tcPr marL="91439" marR="91439" marT="45595" marB="45595"/>
                </a:tc>
                <a:tc>
                  <a:txBody>
                    <a:bodyPr/>
                    <a:lstStyle/>
                    <a:p>
                      <a:r>
                        <a:rPr lang="en-US" sz="1800" dirty="0" err="1" smtClean="0">
                          <a:solidFill>
                            <a:schemeClr val="bg1"/>
                          </a:solidFill>
                          <a:ea typeface="ＭＳ Ｐゴシック" pitchFamily="34" charset="-128"/>
                        </a:rPr>
                        <a:t>SHARe</a:t>
                      </a:r>
                      <a:r>
                        <a:rPr lang="en-US" sz="1800" dirty="0" smtClean="0">
                          <a:solidFill>
                            <a:schemeClr val="bg1"/>
                          </a:solidFill>
                          <a:ea typeface="ＭＳ Ｐゴシック" pitchFamily="34" charset="-128"/>
                        </a:rPr>
                        <a:t>/</a:t>
                      </a:r>
                      <a:r>
                        <a:rPr lang="en-US" sz="1800" dirty="0" err="1" smtClean="0">
                          <a:solidFill>
                            <a:schemeClr val="bg1"/>
                          </a:solidFill>
                          <a:ea typeface="ＭＳ Ｐゴシック" pitchFamily="34" charset="-128"/>
                        </a:rPr>
                        <a:t>Exome</a:t>
                      </a:r>
                      <a:endParaRPr lang="en-US" sz="1800" dirty="0">
                        <a:solidFill>
                          <a:schemeClr val="bg1"/>
                        </a:solidFill>
                      </a:endParaRPr>
                    </a:p>
                  </a:txBody>
                  <a:tcPr marL="91439" marR="91439" marT="45595" marB="45595"/>
                </a:tc>
                <a:tc>
                  <a:txBody>
                    <a:bodyPr/>
                    <a:lstStyle/>
                    <a:p>
                      <a:r>
                        <a:rPr lang="en-US" sz="1800" i="1" dirty="0" smtClean="0">
                          <a:ea typeface="ＭＳ Ｐゴシック" pitchFamily="34" charset="-128"/>
                        </a:rPr>
                        <a:t>Am</a:t>
                      </a:r>
                      <a:r>
                        <a:rPr lang="en-US" sz="1800" i="1" baseline="0" dirty="0" smtClean="0">
                          <a:ea typeface="ＭＳ Ｐゴシック" pitchFamily="34" charset="-128"/>
                        </a:rPr>
                        <a:t> J Hum Genet</a:t>
                      </a:r>
                      <a:r>
                        <a:rPr lang="en-US" sz="1800" i="1" dirty="0" smtClean="0">
                          <a:ea typeface="ＭＳ Ｐゴシック" pitchFamily="34" charset="-128"/>
                        </a:rPr>
                        <a:t> </a:t>
                      </a:r>
                      <a:r>
                        <a:rPr lang="en-US" sz="1800" i="0" dirty="0" smtClean="0">
                          <a:ea typeface="ＭＳ Ｐゴシック" pitchFamily="34" charset="-128"/>
                        </a:rPr>
                        <a:t>Feb </a:t>
                      </a:r>
                      <a:r>
                        <a:rPr lang="en-US" sz="1800" dirty="0" smtClean="0">
                          <a:ea typeface="ＭＳ Ｐゴシック" pitchFamily="34" charset="-128"/>
                        </a:rPr>
                        <a:t>2014 </a:t>
                      </a:r>
                      <a:endParaRPr lang="en-US" sz="1800" dirty="0"/>
                    </a:p>
                  </a:txBody>
                  <a:tcPr marL="91439" marR="91439" marT="45595" marB="45595"/>
                </a:tc>
              </a:tr>
              <a:tr h="639829">
                <a:tc gridSpan="3">
                  <a:txBody>
                    <a:bodyPr/>
                    <a:lstStyle/>
                    <a:p>
                      <a:r>
                        <a:rPr lang="en-US" sz="1800" dirty="0" smtClean="0">
                          <a:ea typeface="ＭＳ Ｐゴシック" pitchFamily="34" charset="-128"/>
                        </a:rPr>
                        <a:t>G 226: Association of low-frequency and rare coding-sequence variants with blood lipids and coronary heart disease in 56,000 whites and blacks</a:t>
                      </a:r>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570420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sz="3600" dirty="0">
                <a:ea typeface="ＭＳ Ｐゴシック" pitchFamily="34" charset="-128"/>
              </a:rPr>
              <a:t>MESA Genetics Published Papers: Recent</a:t>
            </a:r>
            <a:endParaRPr lang="en-US" sz="3600" dirty="0" smtClean="0">
              <a:ea typeface="ＭＳ Ｐゴシック"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934868194"/>
              </p:ext>
            </p:extLst>
          </p:nvPr>
        </p:nvGraphicFramePr>
        <p:xfrm>
          <a:off x="564262" y="1188703"/>
          <a:ext cx="8037512" cy="1279526"/>
        </p:xfrm>
        <a:graphic>
          <a:graphicData uri="http://schemas.openxmlformats.org/drawingml/2006/table">
            <a:tbl>
              <a:tblPr firstRow="1" bandRow="1">
                <a:tableStyleId>{5C22544A-7EE6-4342-B048-85BDC9FD1C3A}</a:tableStyleId>
              </a:tblPr>
              <a:tblGrid>
                <a:gridCol w="2655887"/>
                <a:gridCol w="1581150"/>
                <a:gridCol w="3800475"/>
              </a:tblGrid>
              <a:tr h="639696">
                <a:tc>
                  <a:txBody>
                    <a:bodyPr/>
                    <a:lstStyle/>
                    <a:p>
                      <a:r>
                        <a:rPr lang="en-US" sz="1800" b="0" dirty="0" smtClean="0">
                          <a:ea typeface="ＭＳ Ｐゴシック" pitchFamily="34" charset="-128"/>
                        </a:rPr>
                        <a:t>Reynolds</a:t>
                      </a:r>
                      <a:endParaRPr lang="en-US" sz="1800" b="0" dirty="0"/>
                    </a:p>
                  </a:txBody>
                  <a:tcPr marL="91439" marR="91439" marT="45595" marB="4559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smtClean="0">
                          <a:solidFill>
                            <a:schemeClr val="bg1"/>
                          </a:solidFill>
                        </a:rPr>
                        <a:t>SHARe</a:t>
                      </a:r>
                      <a:endParaRPr lang="en-US" sz="1800" dirty="0" smtClean="0">
                        <a:solidFill>
                          <a:schemeClr val="bg1"/>
                        </a:solidFill>
                      </a:endParaRPr>
                    </a:p>
                  </a:txBody>
                  <a:tcPr marL="91439" marR="91439" marT="45595" marB="45595"/>
                </a:tc>
                <a:tc>
                  <a:txBody>
                    <a:bodyPr/>
                    <a:lstStyle/>
                    <a:p>
                      <a:r>
                        <a:rPr lang="en-US" sz="1800" dirty="0" smtClean="0"/>
                        <a:t>Accepted </a:t>
                      </a:r>
                      <a:r>
                        <a:rPr lang="en-US" sz="1800" i="1" dirty="0" smtClean="0"/>
                        <a:t>Nature Communications</a:t>
                      </a:r>
                      <a:endParaRPr lang="en-US" sz="1800" i="1" dirty="0"/>
                    </a:p>
                  </a:txBody>
                  <a:tcPr marL="91439" marR="91439" marT="45595" marB="45595"/>
                </a:tc>
              </a:tr>
              <a:tr h="639829">
                <a:tc gridSpan="3">
                  <a:txBody>
                    <a:bodyPr/>
                    <a:lstStyle/>
                    <a:p>
                      <a:r>
                        <a:rPr lang="en-US" sz="1800" dirty="0" smtClean="0">
                          <a:ea typeface="ＭＳ Ｐゴシック" pitchFamily="34" charset="-128"/>
                        </a:rPr>
                        <a:t>G 236: </a:t>
                      </a:r>
                      <a:r>
                        <a:rPr lang="en-US" sz="1800" dirty="0" err="1" smtClean="0">
                          <a:ea typeface="ＭＳ Ｐゴシック" pitchFamily="34" charset="-128"/>
                        </a:rPr>
                        <a:t>Transcriptomic</a:t>
                      </a:r>
                      <a:r>
                        <a:rPr lang="en-US" sz="1800" dirty="0" smtClean="0">
                          <a:ea typeface="ＭＳ Ｐゴシック" pitchFamily="34" charset="-128"/>
                        </a:rPr>
                        <a:t> and </a:t>
                      </a:r>
                      <a:r>
                        <a:rPr lang="en-US" sz="1800" dirty="0" err="1" smtClean="0">
                          <a:ea typeface="ＭＳ Ｐゴシック" pitchFamily="34" charset="-128"/>
                        </a:rPr>
                        <a:t>Methylomic</a:t>
                      </a:r>
                      <a:r>
                        <a:rPr lang="en-US" sz="1800" dirty="0" smtClean="0">
                          <a:ea typeface="ＭＳ Ｐゴシック" pitchFamily="34" charset="-128"/>
                        </a:rPr>
                        <a:t> Signatures of Aging in Monocytes in the Multi-Ethnic Study of Atherosclerosis (MESA)</a:t>
                      </a:r>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99275106"/>
              </p:ext>
            </p:extLst>
          </p:nvPr>
        </p:nvGraphicFramePr>
        <p:xfrm>
          <a:off x="564262" y="2505317"/>
          <a:ext cx="8037512" cy="1216485"/>
        </p:xfrm>
        <a:graphic>
          <a:graphicData uri="http://schemas.openxmlformats.org/drawingml/2006/table">
            <a:tbl>
              <a:tblPr firstRow="1" bandRow="1">
                <a:tableStyleId>{5C22544A-7EE6-4342-B048-85BDC9FD1C3A}</a:tableStyleId>
              </a:tblPr>
              <a:tblGrid>
                <a:gridCol w="2655887"/>
                <a:gridCol w="1581150"/>
                <a:gridCol w="3800475"/>
              </a:tblGrid>
              <a:tr h="576655">
                <a:tc>
                  <a:txBody>
                    <a:bodyPr/>
                    <a:lstStyle/>
                    <a:p>
                      <a:r>
                        <a:rPr lang="en-US" sz="1800" b="0" dirty="0" err="1" smtClean="0">
                          <a:ea typeface="ＭＳ Ｐゴシック" pitchFamily="34" charset="-128"/>
                        </a:rPr>
                        <a:t>Vinicius</a:t>
                      </a:r>
                      <a:r>
                        <a:rPr lang="en-US" sz="1800" b="0" dirty="0" smtClean="0">
                          <a:ea typeface="ＭＳ Ｐゴシック" pitchFamily="34" charset="-128"/>
                        </a:rPr>
                        <a:t> et al. (Palmas) </a:t>
                      </a:r>
                      <a:endParaRPr lang="en-US" sz="1800" b="0" dirty="0"/>
                    </a:p>
                  </a:txBody>
                  <a:tcPr marL="91439" marR="91439" marT="45595" marB="45595"/>
                </a:tc>
                <a:tc>
                  <a:txBody>
                    <a:bodyPr/>
                    <a:lstStyle/>
                    <a:p>
                      <a:r>
                        <a:rPr lang="en-US" sz="1800" dirty="0" err="1" smtClean="0">
                          <a:solidFill>
                            <a:schemeClr val="bg1"/>
                          </a:solidFill>
                        </a:rPr>
                        <a:t>SHARe</a:t>
                      </a:r>
                      <a:endParaRPr lang="en-US" sz="1800" dirty="0" smtClean="0">
                        <a:solidFill>
                          <a:schemeClr val="bg1"/>
                        </a:solidFill>
                      </a:endParaRPr>
                    </a:p>
                  </a:txBody>
                  <a:tcPr marL="91439" marR="91439" marT="45595" marB="45595"/>
                </a:tc>
                <a:tc>
                  <a:txBody>
                    <a:bodyPr/>
                    <a:lstStyle/>
                    <a:p>
                      <a:r>
                        <a:rPr lang="en-US" sz="1800" i="1" dirty="0" smtClean="0">
                          <a:ea typeface="ＭＳ Ｐゴシック" pitchFamily="34" charset="-128"/>
                        </a:rPr>
                        <a:t>AJHG</a:t>
                      </a:r>
                      <a:r>
                        <a:rPr lang="en-US" sz="1800" dirty="0" smtClean="0">
                          <a:ea typeface="ＭＳ Ｐゴシック" pitchFamily="34" charset="-128"/>
                        </a:rPr>
                        <a:t> Mar 2014 </a:t>
                      </a:r>
                      <a:endParaRPr lang="en-US" sz="1800" dirty="0"/>
                    </a:p>
                  </a:txBody>
                  <a:tcPr marL="91439" marR="91439" marT="45595" marB="45595"/>
                </a:tc>
              </a:tr>
              <a:tr h="399459">
                <a:tc gridSpan="3">
                  <a:txBody>
                    <a:bodyPr/>
                    <a:lstStyle/>
                    <a:p>
                      <a:r>
                        <a:rPr lang="en-US" sz="1800" dirty="0" smtClean="0">
                          <a:ea typeface="ＭＳ Ｐゴシック" pitchFamily="34" charset="-128"/>
                        </a:rPr>
                        <a:t>G 293: Gene-centric meta-analysis in 87,736 individuals of European ancestry identifies multiple blood pressure related loci. </a:t>
                      </a:r>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15005756"/>
              </p:ext>
            </p:extLst>
          </p:nvPr>
        </p:nvGraphicFramePr>
        <p:xfrm>
          <a:off x="564262" y="3813055"/>
          <a:ext cx="8037512" cy="1325856"/>
        </p:xfrm>
        <a:graphic>
          <a:graphicData uri="http://schemas.openxmlformats.org/drawingml/2006/table">
            <a:tbl>
              <a:tblPr firstRow="1" bandRow="1">
                <a:tableStyleId>{5C22544A-7EE6-4342-B048-85BDC9FD1C3A}</a:tableStyleId>
              </a:tblPr>
              <a:tblGrid>
                <a:gridCol w="2655887"/>
                <a:gridCol w="1581150"/>
                <a:gridCol w="3800475"/>
              </a:tblGrid>
              <a:tr h="411706">
                <a:tc>
                  <a:txBody>
                    <a:bodyPr/>
                    <a:lstStyle/>
                    <a:p>
                      <a:r>
                        <a:rPr lang="en-US" sz="1800" b="0" dirty="0" smtClean="0">
                          <a:ea typeface="ＭＳ Ｐゴシック" pitchFamily="34" charset="-128"/>
                        </a:rPr>
                        <a:t>Casas et al. </a:t>
                      </a:r>
                      <a:endParaRPr lang="en-US" sz="1800" b="0" dirty="0"/>
                    </a:p>
                  </a:txBody>
                  <a:tcPr marL="91439" marR="91439" marT="45595" marB="45595"/>
                </a:tc>
                <a:tc>
                  <a:txBody>
                    <a:bodyPr/>
                    <a:lstStyle/>
                    <a:p>
                      <a:r>
                        <a:rPr lang="en-US" sz="1800" dirty="0" err="1" smtClean="0">
                          <a:solidFill>
                            <a:schemeClr val="bg1"/>
                          </a:solidFill>
                        </a:rPr>
                        <a:t>SHARe</a:t>
                      </a:r>
                      <a:endParaRPr lang="en-US" sz="1800" dirty="0" smtClean="0">
                        <a:solidFill>
                          <a:schemeClr val="bg1"/>
                        </a:solidFill>
                      </a:endParaRPr>
                    </a:p>
                  </a:txBody>
                  <a:tcPr marL="91439" marR="91439" marT="45595" marB="45595"/>
                </a:tc>
                <a:tc>
                  <a:txBody>
                    <a:bodyPr/>
                    <a:lstStyle/>
                    <a:p>
                      <a:r>
                        <a:rPr lang="en-US" sz="1800" i="1" dirty="0" smtClean="0">
                          <a:ea typeface="ＭＳ Ｐゴシック" pitchFamily="34" charset="-128"/>
                        </a:rPr>
                        <a:t>J </a:t>
                      </a:r>
                      <a:r>
                        <a:rPr lang="en-US" sz="1800" i="1" dirty="0" err="1" smtClean="0">
                          <a:ea typeface="ＭＳ Ｐゴシック" pitchFamily="34" charset="-128"/>
                        </a:rPr>
                        <a:t>Acad</a:t>
                      </a:r>
                      <a:r>
                        <a:rPr lang="en-US" sz="1800" i="1" dirty="0" smtClean="0">
                          <a:ea typeface="ＭＳ Ｐゴシック" pitchFamily="34" charset="-128"/>
                        </a:rPr>
                        <a:t> </a:t>
                      </a:r>
                      <a:r>
                        <a:rPr lang="en-US" sz="1800" i="1" dirty="0" err="1" smtClean="0">
                          <a:ea typeface="ＭＳ Ｐゴシック" pitchFamily="34" charset="-128"/>
                        </a:rPr>
                        <a:t>Nutr</a:t>
                      </a:r>
                      <a:r>
                        <a:rPr lang="en-US" sz="1800" i="1" dirty="0" smtClean="0">
                          <a:ea typeface="ＭＳ Ｐゴシック" pitchFamily="34" charset="-128"/>
                        </a:rPr>
                        <a:t> Diet </a:t>
                      </a:r>
                      <a:r>
                        <a:rPr lang="en-US" sz="1800" i="0" dirty="0" smtClean="0">
                          <a:ea typeface="ＭＳ Ｐゴシック" pitchFamily="34" charset="-128"/>
                        </a:rPr>
                        <a:t>Apr </a:t>
                      </a:r>
                      <a:r>
                        <a:rPr lang="en-US" sz="1800" dirty="0" smtClean="0">
                          <a:ea typeface="ＭＳ Ｐゴシック" pitchFamily="34" charset="-128"/>
                        </a:rPr>
                        <a:t>2014 </a:t>
                      </a:r>
                      <a:endParaRPr lang="en-US" sz="1800" dirty="0"/>
                    </a:p>
                  </a:txBody>
                  <a:tcPr marL="91439" marR="91439" marT="45595" marB="45595"/>
                </a:tc>
              </a:tr>
              <a:tr h="411792">
                <a:tc gridSpan="3">
                  <a:txBody>
                    <a:bodyPr/>
                    <a:lstStyle/>
                    <a:p>
                      <a:r>
                        <a:rPr lang="en-US" sz="1800" dirty="0" smtClean="0">
                          <a:ea typeface="ＭＳ Ｐゴシック" pitchFamily="34" charset="-128"/>
                        </a:rPr>
                        <a:t>G 310: Investigation of fat intake as a modulator of the association between a genetic risk score of obesity and BMI in the Genetics of Lipid Lowering drug Network (GOLDN) study and the Multi-ethnic Study of Atherosclerosis (MESA)</a:t>
                      </a:r>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52218009"/>
              </p:ext>
            </p:extLst>
          </p:nvPr>
        </p:nvGraphicFramePr>
        <p:xfrm>
          <a:off x="564262" y="5261444"/>
          <a:ext cx="8037512" cy="1279526"/>
        </p:xfrm>
        <a:graphic>
          <a:graphicData uri="http://schemas.openxmlformats.org/drawingml/2006/table">
            <a:tbl>
              <a:tblPr firstRow="1" bandRow="1">
                <a:tableStyleId>{5C22544A-7EE6-4342-B048-85BDC9FD1C3A}</a:tableStyleId>
              </a:tblPr>
              <a:tblGrid>
                <a:gridCol w="2655887"/>
                <a:gridCol w="1581150"/>
                <a:gridCol w="3800475"/>
              </a:tblGrid>
              <a:tr h="639696">
                <a:tc>
                  <a:txBody>
                    <a:bodyPr/>
                    <a:lstStyle/>
                    <a:p>
                      <a:r>
                        <a:rPr lang="en-US" sz="1800" b="0" dirty="0" smtClean="0">
                          <a:ea typeface="ＭＳ Ｐゴシック" pitchFamily="34" charset="-128"/>
                        </a:rPr>
                        <a:t>Lo</a:t>
                      </a:r>
                      <a:endParaRPr lang="en-US" sz="1800" b="0" dirty="0"/>
                    </a:p>
                  </a:txBody>
                  <a:tcPr marL="91439" marR="91439" marT="45595" marB="45595"/>
                </a:tc>
                <a:tc>
                  <a:txBody>
                    <a:bodyPr/>
                    <a:lstStyle/>
                    <a:p>
                      <a:r>
                        <a:rPr lang="en-US" sz="1800" dirty="0" err="1" smtClean="0">
                          <a:solidFill>
                            <a:schemeClr val="bg1"/>
                          </a:solidFill>
                          <a:ea typeface="ＭＳ Ｐゴシック" pitchFamily="34" charset="-128"/>
                        </a:rPr>
                        <a:t>SHARe</a:t>
                      </a:r>
                      <a:endParaRPr lang="en-US" sz="1800" dirty="0">
                        <a:solidFill>
                          <a:schemeClr val="bg1"/>
                        </a:solidFill>
                      </a:endParaRPr>
                    </a:p>
                  </a:txBody>
                  <a:tcPr marL="91439" marR="91439" marT="45595" marB="45595"/>
                </a:tc>
                <a:tc>
                  <a:txBody>
                    <a:bodyPr/>
                    <a:lstStyle/>
                    <a:p>
                      <a:r>
                        <a:rPr lang="en-US" sz="1800" dirty="0" smtClean="0">
                          <a:ea typeface="ＭＳ Ｐゴシック" pitchFamily="34" charset="-128"/>
                        </a:rPr>
                        <a:t>Accepted </a:t>
                      </a:r>
                      <a:r>
                        <a:rPr lang="en-US" sz="1800" i="1" dirty="0" smtClean="0">
                          <a:ea typeface="ＭＳ Ｐゴシック" pitchFamily="34" charset="-128"/>
                        </a:rPr>
                        <a:t>Statistics in Medicine</a:t>
                      </a:r>
                      <a:endParaRPr lang="en-US" sz="1800" dirty="0"/>
                    </a:p>
                  </a:txBody>
                  <a:tcPr marL="91439" marR="91439" marT="45595" marB="45595"/>
                </a:tc>
              </a:tr>
              <a:tr h="639829">
                <a:tc gridSpan="3">
                  <a:txBody>
                    <a:bodyPr/>
                    <a:lstStyle/>
                    <a:p>
                      <a:r>
                        <a:rPr lang="en-US" sz="1800" dirty="0" smtClean="0">
                          <a:ea typeface="ＭＳ Ｐゴシック" pitchFamily="34" charset="-128"/>
                        </a:rPr>
                        <a:t>G 274: Analysis of gene-environment interaction using a shrinkage estimator for longitudinal data in the Multi-Ethnic Study of Atherosclerosis Cohort</a:t>
                      </a:r>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63791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2629</TotalTime>
  <Words>3164</Words>
  <Application>Microsoft Office PowerPoint</Application>
  <PresentationFormat>On-screen Show (4:3)</PresentationFormat>
  <Paragraphs>508</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MESA Steering Committee Genetics Committee Update</vt:lpstr>
      <vt:lpstr>MESA Genetics Agenda </vt:lpstr>
      <vt:lpstr>Genetics Dataset Availability</vt:lpstr>
      <vt:lpstr>MESA SHARe Phenotype Working Groups</vt:lpstr>
      <vt:lpstr>MESA Genetics P&amp;P Summary</vt:lpstr>
      <vt:lpstr>MESA SHARe Phenotype Working Groups</vt:lpstr>
      <vt:lpstr>MESA Genetics P&amp;P Committee Members</vt:lpstr>
      <vt:lpstr>MESA Genetics Published Papers: Recent</vt:lpstr>
      <vt:lpstr>MESA Genetics Published Papers: Recent</vt:lpstr>
      <vt:lpstr>MESA Genetics Pen Drafts (recently approved)</vt:lpstr>
      <vt:lpstr>MESA Genetics Pen Drafts (recently approved)</vt:lpstr>
      <vt:lpstr>MESA Genetics Pen Drafts (recently approved)</vt:lpstr>
      <vt:lpstr>Items to Discuss</vt:lpstr>
      <vt:lpstr>MESA HeartGo/ESP Ongoing Activities</vt:lpstr>
      <vt:lpstr>MESA HeartGo/ESP Ongoing Activities</vt:lpstr>
      <vt:lpstr>MESA Nutrition working group:  Current projects</vt:lpstr>
      <vt:lpstr>MESA Nutrition working group:  A recent paper</vt:lpstr>
      <vt:lpstr>PowerPoint Presentation</vt:lpstr>
      <vt:lpstr>PowerPoint Presentation</vt:lpstr>
      <vt:lpstr>MESA Lung Genetics WG</vt:lpstr>
      <vt:lpstr>Genome-wide study of percent emphysema on computed tomography in the general population: The Multi-Ethnic Study of Atherosclerosis Lung/SHARe Study Manichaikul A, Hoffman EA, Smolonska J, Gao W, Cho MH, Baumhauer H, Budoff M, Austin JH, Washko GR, Carr JJ, Kaufman JD, Pottinger T, Powell CA, Wijmenga C, Zanen P, Groen HJ, Postma DS, Wanner A, Rouhani FN, Brantly ML, Powell R, Smith BM, Rabinowitz D, Raffel LJ, Hinckley Stukovsky KD, Crapo JD, Beaty TH, Hokanson JE, Silverman EK, Dupuis J, O'Connor GT, Boezen HM, Rich SS, Barr RG. Am J Respir Crit Care Med. 2014 Feb 15;189(4):408-18. </vt:lpstr>
      <vt:lpstr>MESA Lipids Genetics WG</vt:lpstr>
      <vt:lpstr>Association of low-frequency and rare coding-sequence variants with blood lipids and coronary heart disease in 56,000 whites and blacks Peloso GM, Auer PL, Bis JC, Voorman A, Morrison AC, …, Manichaikul A, …, NHLBI GO Exome Sequencing Project, …, Liu Y, Gudnason V, Wilson JG, van Duijn CM, Kooperberg C, Rich SS, Psaty BM, Rotter JI, O'Donnell CJ, Rice K, Boerwinkle E, Kathiresan S, Cupples LA. Am J Hum Genet. 2014 Feb 6;94(2):223-32.</vt:lpstr>
      <vt:lpstr>PowerPoint Presentation</vt:lpstr>
      <vt:lpstr>PowerPoint Presentation</vt:lpstr>
      <vt:lpstr>CardioMetaboChip Working Group</vt:lpstr>
      <vt:lpstr>CardioMetaboChip Working Group</vt:lpstr>
      <vt:lpstr>MESA Adhesion Research Team</vt:lpstr>
      <vt:lpstr>MESA Adhesion Updates</vt:lpstr>
    </vt:vector>
  </TitlesOfParts>
  <Company>UW Sch of Med Dept of Genome Sciences Nickerson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 GORDON</dc:creator>
  <cp:lastModifiedBy>Kayleen Williams</cp:lastModifiedBy>
  <cp:revision>212</cp:revision>
  <cp:lastPrinted>2013-03-31T16:01:08Z</cp:lastPrinted>
  <dcterms:created xsi:type="dcterms:W3CDTF">2012-05-14T03:08:43Z</dcterms:created>
  <dcterms:modified xsi:type="dcterms:W3CDTF">2014-09-17T12:29:11Z</dcterms:modified>
</cp:coreProperties>
</file>