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6" r:id="rId2"/>
    <p:sldId id="272" r:id="rId3"/>
    <p:sldId id="287" r:id="rId4"/>
    <p:sldId id="282" r:id="rId5"/>
    <p:sldId id="290" r:id="rId6"/>
    <p:sldId id="300" r:id="rId7"/>
    <p:sldId id="256" r:id="rId8"/>
    <p:sldId id="271" r:id="rId9"/>
    <p:sldId id="257" r:id="rId10"/>
    <p:sldId id="258" r:id="rId11"/>
    <p:sldId id="267" r:id="rId12"/>
    <p:sldId id="268" r:id="rId13"/>
    <p:sldId id="259" r:id="rId14"/>
    <p:sldId id="270" r:id="rId15"/>
    <p:sldId id="277" r:id="rId16"/>
    <p:sldId id="278" r:id="rId17"/>
    <p:sldId id="275" r:id="rId18"/>
    <p:sldId id="283" r:id="rId19"/>
    <p:sldId id="284" r:id="rId20"/>
    <p:sldId id="28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53" autoAdjust="0"/>
  </p:normalViewPr>
  <p:slideViewPr>
    <p:cSldViewPr>
      <p:cViewPr varScale="1">
        <p:scale>
          <a:sx n="106" d="100"/>
          <a:sy n="106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C4B00-CBC7-D140-82ED-CA622DE654F8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F3A8-C5D2-6A41-A81F-99A7A72B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F3A8-C5D2-6A41-A81F-99A7A72B91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56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F3A8-C5D2-6A41-A81F-99A7A72B91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7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65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68B36-9FDD-4A7B-8C70-5FB09EA591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5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nexu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4"/>
          <p:cNvSpPr>
            <a:spLocks noGrp="1"/>
          </p:cNvSpPr>
          <p:nvPr>
            <p:ph type="subTitle" idx="1"/>
          </p:nvPr>
        </p:nvSpPr>
        <p:spPr>
          <a:xfrm>
            <a:off x="5029200" y="5080000"/>
            <a:ext cx="3962400" cy="609600"/>
          </a:xfrm>
        </p:spPr>
        <p:txBody>
          <a:bodyPr>
            <a:normAutofit fontScale="92500"/>
          </a:bodyPr>
          <a:lstStyle/>
          <a:p>
            <a:pPr algn="l"/>
            <a:r>
              <a:rPr lang="en-US" sz="1600" b="1" dirty="0" smtClean="0">
                <a:solidFill>
                  <a:srgbClr val="898989"/>
                </a:solidFill>
                <a:ea typeface="ＭＳ Ｐゴシック" pitchFamily="34" charset="-128"/>
              </a:rPr>
              <a:t>March 22, 2016</a:t>
            </a:r>
          </a:p>
          <a:p>
            <a:pPr algn="l" eaLnBrk="1" hangingPunct="1">
              <a:buFont typeface="Wingdings 3" pitchFamily="18" charset="2"/>
              <a:buNone/>
            </a:pPr>
            <a:r>
              <a:rPr lang="en-US" sz="1600" b="1" dirty="0" smtClean="0">
                <a:solidFill>
                  <a:srgbClr val="898989"/>
                </a:solidFill>
                <a:ea typeface="ＭＳ Ｐゴシック" pitchFamily="34" charset="-128"/>
              </a:rPr>
              <a:t>Jerome I. Rotter, MD and Stephen S. Rich, PhD</a:t>
            </a:r>
          </a:p>
        </p:txBody>
      </p:sp>
      <p:pic>
        <p:nvPicPr>
          <p:cNvPr id="3075" name="Picture 7" descr="logocolo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48400"/>
            <a:ext cx="99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8" descr="MesaFamily_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24600"/>
            <a:ext cx="838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C:\Documents and Settings\wcraigj\Local Settings\Temporary Internet Files\Content.IE5\MKQQJSMW\MPj03901310000[1].jpg"/>
          <p:cNvPicPr>
            <a:picLocks noChangeAspect="1" noChangeArrowheads="1"/>
          </p:cNvPicPr>
          <p:nvPr/>
        </p:nvPicPr>
        <p:blipFill>
          <a:blip r:embed="rId4">
            <a:lum bright="32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5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itle 3"/>
          <p:cNvSpPr>
            <a:spLocks noGrp="1"/>
          </p:cNvSpPr>
          <p:nvPr>
            <p:ph type="ctrTitle"/>
          </p:nvPr>
        </p:nvSpPr>
        <p:spPr>
          <a:xfrm>
            <a:off x="1611313" y="1427163"/>
            <a:ext cx="7456487" cy="990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200" b="1" dirty="0" smtClean="0">
                <a:ea typeface="ＭＳ Ｐゴシック" pitchFamily="34" charset="-128"/>
              </a:rPr>
              <a:t>MESA Steering Committee</a:t>
            </a:r>
            <a:br>
              <a:rPr lang="en-US" sz="4200" b="1" dirty="0" smtClean="0">
                <a:ea typeface="ＭＳ Ｐゴシック" pitchFamily="34" charset="-128"/>
              </a:rPr>
            </a:br>
            <a:r>
              <a:rPr lang="en-US" sz="4200" b="1" dirty="0" smtClean="0">
                <a:ea typeface="ＭＳ Ｐゴシック" pitchFamily="34" charset="-128"/>
              </a:rPr>
              <a:t>Genetics Committee Update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7315200" y="63246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29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TOPMed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Projects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Phase 1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040598"/>
              </p:ext>
            </p:extLst>
          </p:nvPr>
        </p:nvGraphicFramePr>
        <p:xfrm>
          <a:off x="457200" y="18288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819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Project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Design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Sample Size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b="0" baseline="0" dirty="0" smtClean="0">
                          <a:latin typeface="Arial" pitchFamily="34" charset="0"/>
                          <a:cs typeface="Arial" pitchFamily="34" charset="0"/>
                        </a:rPr>
                        <a:t>A Families, San Antonio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Large</a:t>
                      </a:r>
                      <a:r>
                        <a:rPr lang="en-US" b="0" baseline="0" dirty="0" smtClean="0">
                          <a:latin typeface="Arial" pitchFamily="34" charset="0"/>
                          <a:cs typeface="Arial" pitchFamily="34" charset="0"/>
                        </a:rPr>
                        <a:t> Pedigrees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(1,142)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Genetic </a:t>
                      </a:r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Epi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of COPD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Case-Control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2,130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Minority Children</a:t>
                      </a:r>
                      <a:r>
                        <a:rPr lang="en-US" b="0" baseline="0" dirty="0" smtClean="0">
                          <a:latin typeface="Arial" pitchFamily="34" charset="0"/>
                          <a:cs typeface="Arial" pitchFamily="34" charset="0"/>
                        </a:rPr>
                        <a:t> with Asthma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Case only 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(AA-PR-MA) 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1,484</a:t>
                      </a:r>
                      <a:endParaRPr lang="en-US" sz="1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Old Order Amish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Large Pedigrees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1,178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" pitchFamily="34" charset="0"/>
                          <a:cs typeface="Arial" pitchFamily="34" charset="0"/>
                        </a:rPr>
                        <a:t>Asthma,</a:t>
                      </a:r>
                      <a:r>
                        <a:rPr lang="en-US" sz="1500" b="0" baseline="0" dirty="0" smtClean="0">
                          <a:latin typeface="Arial" pitchFamily="34" charset="0"/>
                          <a:cs typeface="Arial" pitchFamily="34" charset="0"/>
                        </a:rPr>
                        <a:t> African ancestry-Barbados </a:t>
                      </a:r>
                      <a:endParaRPr lang="en-US" sz="1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" pitchFamily="34" charset="0"/>
                          <a:cs typeface="Arial" pitchFamily="34" charset="0"/>
                        </a:rPr>
                        <a:t>High prevalence population</a:t>
                      </a:r>
                      <a:endParaRPr lang="en-US" sz="1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1,261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Genetics of AF, PR interval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Cases 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0" dirty="0" err="1" smtClean="0">
                          <a:latin typeface="Arial" pitchFamily="34" charset="0"/>
                          <a:cs typeface="Arial" pitchFamily="34" charset="0"/>
                        </a:rPr>
                        <a:t>Eur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-Am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3,413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Gen-</a:t>
                      </a:r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Epi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Asthma, Costa Rica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" pitchFamily="34" charset="0"/>
                          <a:cs typeface="Arial" pitchFamily="34" charset="0"/>
                        </a:rPr>
                        <a:t>High prevalence, Hispanic</a:t>
                      </a:r>
                      <a:endParaRPr lang="en-US" sz="15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1,533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Samoan Adiposity Study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High prevalence (obesity)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444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Cleveland Family Study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Pedigrees, Sleep Measures</a:t>
                      </a:r>
                      <a:endParaRPr 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1,178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Framingham</a:t>
                      </a:r>
                      <a:r>
                        <a:rPr lang="en-US" b="0" baseline="0" dirty="0" smtClean="0">
                          <a:latin typeface="Arial" pitchFamily="34" charset="0"/>
                          <a:cs typeface="Arial" pitchFamily="34" charset="0"/>
                        </a:rPr>
                        <a:t> Heart Study (EA)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latin typeface="Arial" pitchFamily="34" charset="0"/>
                          <a:cs typeface="Arial" pitchFamily="34" charset="0"/>
                        </a:rPr>
                        <a:t>Population-based, observational</a:t>
                      </a:r>
                      <a:endParaRPr lang="en-US" sz="13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4,097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Jackson</a:t>
                      </a:r>
                      <a:r>
                        <a:rPr lang="en-US" b="0" baseline="0" dirty="0" smtClean="0">
                          <a:latin typeface="Arial" pitchFamily="34" charset="0"/>
                          <a:cs typeface="Arial" pitchFamily="34" charset="0"/>
                        </a:rPr>
                        <a:t> Heart Study (AA)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Population-based, observational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3,461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21,321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716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5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Data Access and Publication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Each project (cohort) will receive its own variant calls as soon as these are available from the sequencing center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 smtClean="0"/>
              <a:t>Any sequence or phenotype data used in a publication will be submitted to </a:t>
            </a:r>
            <a:r>
              <a:rPr lang="en-US" sz="2800" dirty="0" err="1" smtClean="0"/>
              <a:t>dbGaP</a:t>
            </a:r>
            <a:r>
              <a:rPr lang="en-US" sz="2800" dirty="0" smtClean="0"/>
              <a:t> (if not already there, or by waiver from NHLBI)</a:t>
            </a:r>
            <a:endParaRPr lang="en-US" sz="2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 smtClean="0"/>
              <a:t>All WGS for initial Phase 1 projects is expected to be completed by February, 2016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 smtClean="0"/>
              <a:t>Joint variant calling will be conducted at the University of Michigan and placed with harmonized phenotypes in a </a:t>
            </a:r>
            <a:r>
              <a:rPr lang="en-US" sz="2800" dirty="0" err="1" smtClean="0"/>
              <a:t>dbGaP</a:t>
            </a:r>
            <a:r>
              <a:rPr lang="en-US" sz="2800" dirty="0" smtClean="0"/>
              <a:t> Exchange Area to facilitate rapid analysis</a:t>
            </a:r>
          </a:p>
          <a:p>
            <a:r>
              <a:rPr lang="en-US" sz="2800" dirty="0" smtClean="0"/>
              <a:t>Prompt release to the broader community is expected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716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2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Data Access and Publication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Data access and publication policy is intended to minimize obstacles to analysis </a:t>
            </a:r>
            <a:r>
              <a:rPr lang="en-US" sz="2800" dirty="0"/>
              <a:t>and publication, ensure transparency, enable productivity tracking, and promote synergy across the </a:t>
            </a:r>
            <a:r>
              <a:rPr lang="en-US" sz="2800" dirty="0" err="1"/>
              <a:t>TOPMed</a:t>
            </a:r>
            <a:r>
              <a:rPr lang="en-US" sz="2800" dirty="0"/>
              <a:t> </a:t>
            </a:r>
            <a:r>
              <a:rPr lang="en-US" sz="2800" dirty="0" smtClean="0"/>
              <a:t>projects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sz="2400" dirty="0" smtClean="0"/>
              <a:t>~ 2 page online manuscript proposal form</a:t>
            </a:r>
            <a:endParaRPr lang="en-US" sz="2400" dirty="0"/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sz="2400" dirty="0" smtClean="0"/>
              <a:t>Rapid review with simultaneous cohort review as required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sz="2400" dirty="0" smtClean="0"/>
              <a:t>Abstracts and manuscripts will be reviewed with a similar, rapid timeline</a:t>
            </a:r>
          </a:p>
          <a:p>
            <a:pPr lvl="1"/>
            <a:r>
              <a:rPr lang="en-US" sz="2400" dirty="0" smtClean="0"/>
              <a:t>Same basic process for other cohorts (e.g., MESA) and consortia (e.g., NHLBI ESP)</a:t>
            </a:r>
            <a:endParaRPr lang="en-US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716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41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Vv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Extending the Scope of TOPMed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Expanding to additional cohorts &amp; populations</a:t>
            </a:r>
          </a:p>
          <a:p>
            <a:pPr marL="0" indent="0"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Targeted phenotypes 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e.g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., MI case-control)</a:t>
            </a:r>
          </a:p>
          <a:p>
            <a:pPr marL="457200" lvl="1" indent="0">
              <a:buNone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Increasing sample sizes in non-Caucasian populations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128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Additional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ethnicities (East Asian, South Asian) </a:t>
            </a:r>
          </a:p>
          <a:p>
            <a:pPr marL="457200" lvl="1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Additional phenotyping / phenotype access</a:t>
            </a:r>
          </a:p>
          <a:p>
            <a:pPr marL="0" indent="0"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Biological samples: metabolomics, proteomics, lipidomics / inflammatory mediators, environmental measures</a:t>
            </a:r>
          </a:p>
          <a:p>
            <a:pPr marL="457200" lvl="1" indent="0">
              <a:buNone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Clinical phenotypes from EMR (lung conditions, heart failure, blood disorders)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716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5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Advantages &amp; Contributions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Experience with whole genome sequence data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mutiple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forms of ‘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omics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data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Existing consortium and working groups with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harmonized phenotypes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Developing models for Centralized and cloud computing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Potential to analyze individual-level data without downloading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Analytic methods that don’t require individual-level data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716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58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96" y="173161"/>
            <a:ext cx="8704686" cy="56124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Phase 2 schedule of sample shipments</a:t>
            </a:r>
            <a:endParaRPr lang="en-US" sz="2400" dirty="0">
              <a:solidFill>
                <a:srgbClr val="ADA288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96" y="791999"/>
            <a:ext cx="8866719" cy="542660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Rectangle 2"/>
          <p:cNvSpPr/>
          <p:nvPr/>
        </p:nvSpPr>
        <p:spPr>
          <a:xfrm>
            <a:off x="990600" y="2209800"/>
            <a:ext cx="8001000" cy="228600"/>
          </a:xfrm>
          <a:prstGeom prst="rect">
            <a:avLst/>
          </a:prstGeom>
          <a:solidFill>
            <a:srgbClr val="FFFF00">
              <a:alpha val="1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4724400" y="2738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harmonized phenotypes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51684" y="3733800"/>
            <a:ext cx="9016116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TOPMed</a:t>
            </a:r>
            <a:r>
              <a:rPr lang="en-US" sz="2800" dirty="0" smtClean="0"/>
              <a:t> WGS Overview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914400"/>
            <a:ext cx="16764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0986" y="2363525"/>
            <a:ext cx="1608814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Coordinating Center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581400" y="952831"/>
            <a:ext cx="16764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Sequencing Center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29400" y="952831"/>
            <a:ext cx="16764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IRC</a:t>
            </a:r>
          </a:p>
          <a:p>
            <a:pPr algn="ctr"/>
            <a:r>
              <a:rPr lang="en-US" dirty="0" smtClean="0"/>
              <a:t>Michigan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66838" y="1143000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53586" y="8660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DNA samples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366838" y="1295400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2024" y="1295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</a:t>
            </a:r>
            <a:r>
              <a:rPr lang="en-US" sz="1200" dirty="0" smtClean="0"/>
              <a:t>tudy-specific call sets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0200" y="1219200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34000" y="9283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</a:t>
            </a:r>
            <a:r>
              <a:rPr lang="en-US" sz="1200" dirty="0" smtClean="0"/>
              <a:t>equence data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916972" y="1685014"/>
            <a:ext cx="398228" cy="60098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602772" y="1685014"/>
            <a:ext cx="398228" cy="60098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72200" y="16719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joint genotype call sets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848600" y="1676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armonized sequence data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3505200" y="2362200"/>
            <a:ext cx="1219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DCC UW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943600" y="2438401"/>
            <a:ext cx="1219200" cy="455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dbGaP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71683" y="2438400"/>
            <a:ext cx="1219200" cy="4572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145572" y="2145268"/>
            <a:ext cx="123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NCBI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6800" y="23138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phenotypes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809214" y="2586335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809214" y="2738735"/>
            <a:ext cx="1049572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294614" y="2678265"/>
            <a:ext cx="1121796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3622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phenotypes</a:t>
            </a:r>
            <a:endParaRPr lang="en-US" sz="1200" dirty="0"/>
          </a:p>
        </p:txBody>
      </p:sp>
      <p:sp>
        <p:nvSpPr>
          <p:cNvPr id="38" name="Oval 37"/>
          <p:cNvSpPr/>
          <p:nvPr/>
        </p:nvSpPr>
        <p:spPr>
          <a:xfrm>
            <a:off x="76200" y="3886200"/>
            <a:ext cx="15240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Scientific Community</a:t>
            </a:r>
            <a:endParaRPr lang="en-US" sz="1400" dirty="0"/>
          </a:p>
        </p:txBody>
      </p:sp>
      <p:sp>
        <p:nvSpPr>
          <p:cNvPr id="39" name="Oval 38"/>
          <p:cNvSpPr/>
          <p:nvPr/>
        </p:nvSpPr>
        <p:spPr>
          <a:xfrm>
            <a:off x="1676400" y="3810000"/>
            <a:ext cx="1304014" cy="8275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Working Group</a:t>
            </a:r>
          </a:p>
          <a:p>
            <a:pPr algn="ctr"/>
            <a:r>
              <a:rPr lang="en-US" sz="1400" dirty="0" smtClean="0"/>
              <a:t>COPD</a:t>
            </a:r>
            <a:endParaRPr lang="en-US" sz="1400" dirty="0"/>
          </a:p>
        </p:txBody>
      </p:sp>
      <p:sp>
        <p:nvSpPr>
          <p:cNvPr id="41" name="Oval 40"/>
          <p:cNvSpPr/>
          <p:nvPr/>
        </p:nvSpPr>
        <p:spPr>
          <a:xfrm>
            <a:off x="3071191" y="3810000"/>
            <a:ext cx="1304014" cy="8275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Working Group</a:t>
            </a:r>
          </a:p>
          <a:p>
            <a:pPr algn="ctr"/>
            <a:r>
              <a:rPr lang="en-US" sz="900" dirty="0" smtClean="0"/>
              <a:t>atherosclerosis</a:t>
            </a:r>
            <a:endParaRPr lang="en-US" sz="900" dirty="0"/>
          </a:p>
        </p:txBody>
      </p:sp>
      <p:sp>
        <p:nvSpPr>
          <p:cNvPr id="42" name="Oval 41"/>
          <p:cNvSpPr/>
          <p:nvPr/>
        </p:nvSpPr>
        <p:spPr>
          <a:xfrm>
            <a:off x="4465982" y="3810000"/>
            <a:ext cx="1304014" cy="8275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Working Group</a:t>
            </a:r>
          </a:p>
          <a:p>
            <a:pPr algn="ctr"/>
            <a:r>
              <a:rPr lang="en-US" sz="1400" dirty="0" smtClean="0"/>
              <a:t>asthma</a:t>
            </a:r>
            <a:endParaRPr lang="en-US" sz="1400" dirty="0"/>
          </a:p>
        </p:txBody>
      </p:sp>
      <p:sp>
        <p:nvSpPr>
          <p:cNvPr id="43" name="Oval 42"/>
          <p:cNvSpPr/>
          <p:nvPr/>
        </p:nvSpPr>
        <p:spPr>
          <a:xfrm>
            <a:off x="6096000" y="3810000"/>
            <a:ext cx="1304014" cy="82759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A analysis team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7490793" y="3810000"/>
            <a:ext cx="1304014" cy="82759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B analysis team</a:t>
            </a:r>
            <a:endParaRPr lang="en-US" sz="1400" dirty="0"/>
          </a:p>
        </p:txBody>
      </p:sp>
      <p:sp>
        <p:nvSpPr>
          <p:cNvPr id="45" name="Right Bracket 44"/>
          <p:cNvSpPr/>
          <p:nvPr/>
        </p:nvSpPr>
        <p:spPr>
          <a:xfrm rot="5400000">
            <a:off x="7414920" y="2286996"/>
            <a:ext cx="128549" cy="1500809"/>
          </a:xfrm>
          <a:prstGeom prst="rightBracke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715000" y="4114800"/>
            <a:ext cx="347869" cy="152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000" dirty="0" smtClean="0"/>
              <a:t>etc...</a:t>
            </a:r>
            <a:endParaRPr lang="en-US" sz="1000" dirty="0"/>
          </a:p>
        </p:txBody>
      </p:sp>
      <p:sp>
        <p:nvSpPr>
          <p:cNvPr id="49" name="Rectangle 48"/>
          <p:cNvSpPr/>
          <p:nvPr/>
        </p:nvSpPr>
        <p:spPr>
          <a:xfrm>
            <a:off x="8760351" y="4114800"/>
            <a:ext cx="347869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000" dirty="0" smtClean="0"/>
              <a:t>etc...</a:t>
            </a:r>
            <a:endParaRPr lang="en-US" sz="1000" dirty="0"/>
          </a:p>
        </p:txBody>
      </p:sp>
      <p:cxnSp>
        <p:nvCxnSpPr>
          <p:cNvPr id="50" name="Straight Arrow Connector 49"/>
          <p:cNvCxnSpPr>
            <a:stCxn id="45" idx="2"/>
          </p:cNvCxnSpPr>
          <p:nvPr/>
        </p:nvCxnSpPr>
        <p:spPr>
          <a:xfrm>
            <a:off x="7479194" y="3101675"/>
            <a:ext cx="5799" cy="63212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66993" y="312788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phenotypes,</a:t>
            </a:r>
          </a:p>
          <a:p>
            <a:r>
              <a:rPr lang="en-US" sz="1200" dirty="0" smtClean="0"/>
              <a:t>genotypes,</a:t>
            </a:r>
          </a:p>
          <a:p>
            <a:r>
              <a:rPr lang="en-US" sz="1200" dirty="0"/>
              <a:t>s</a:t>
            </a:r>
            <a:r>
              <a:rPr lang="en-US" sz="1200" dirty="0" smtClean="0"/>
              <a:t>equence data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2075290" y="4985467"/>
            <a:ext cx="151141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Cross study publications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5956190" y="4967577"/>
            <a:ext cx="151141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Study-focused publications</a:t>
            </a:r>
            <a:endParaRPr lang="en-US" sz="1400" dirty="0"/>
          </a:p>
        </p:txBody>
      </p:sp>
      <p:cxnSp>
        <p:nvCxnSpPr>
          <p:cNvPr id="59" name="Straight Arrow Connector 58"/>
          <p:cNvCxnSpPr>
            <a:endCxn id="57" idx="0"/>
          </p:cNvCxnSpPr>
          <p:nvPr/>
        </p:nvCxnSpPr>
        <p:spPr>
          <a:xfrm>
            <a:off x="2830995" y="4724400"/>
            <a:ext cx="0" cy="26106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697648" y="4724400"/>
            <a:ext cx="0" cy="26106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ight Bracket 62"/>
          <p:cNvSpPr/>
          <p:nvPr/>
        </p:nvSpPr>
        <p:spPr>
          <a:xfrm rot="5400000">
            <a:off x="4705844" y="3731813"/>
            <a:ext cx="128549" cy="3855057"/>
          </a:xfrm>
          <a:prstGeom prst="rightBracke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>
            <a:stCxn id="63" idx="2"/>
          </p:cNvCxnSpPr>
          <p:nvPr/>
        </p:nvCxnSpPr>
        <p:spPr>
          <a:xfrm>
            <a:off x="4770118" y="5723616"/>
            <a:ext cx="0" cy="29618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514600" y="5926602"/>
            <a:ext cx="4452331" cy="5503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Personalized Medicine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164E3-A7DB-4690-B19F-1E080AA7B1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Manuscript &amp; Grant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Recall that each cohort (e.g., MESA) will receive VCFs/BAMs from </a:t>
            </a:r>
            <a:r>
              <a:rPr lang="en-US" dirty="0" err="1" smtClean="0"/>
              <a:t>dbGaP</a:t>
            </a:r>
            <a:r>
              <a:rPr lang="en-US" dirty="0" smtClean="0"/>
              <a:t> to be maintained in its own DCC</a:t>
            </a:r>
          </a:p>
          <a:p>
            <a:r>
              <a:rPr lang="en-US" dirty="0" smtClean="0"/>
              <a:t>Each cohort has many more phenotypes than the harmonized list (~150) for </a:t>
            </a:r>
            <a:r>
              <a:rPr lang="en-US" dirty="0" err="1" smtClean="0"/>
              <a:t>TOPMed</a:t>
            </a:r>
            <a:endParaRPr lang="en-US" dirty="0" smtClean="0"/>
          </a:p>
          <a:p>
            <a:r>
              <a:rPr lang="en-US" dirty="0" smtClean="0"/>
              <a:t>Within </a:t>
            </a:r>
            <a:r>
              <a:rPr lang="en-US" dirty="0" err="1" smtClean="0"/>
              <a:t>TOPMed</a:t>
            </a:r>
            <a:r>
              <a:rPr lang="en-US" dirty="0" smtClean="0"/>
              <a:t>, there are Working Groups</a:t>
            </a:r>
          </a:p>
          <a:p>
            <a:r>
              <a:rPr lang="en-US" dirty="0" smtClean="0"/>
              <a:t>Within and across cohorts, there can be collaborations, and grant applications related to </a:t>
            </a:r>
            <a:r>
              <a:rPr lang="en-US" dirty="0" err="1" smtClean="0"/>
              <a:t>TOPMed</a:t>
            </a:r>
            <a:r>
              <a:rPr lang="en-US" dirty="0" smtClean="0"/>
              <a:t> and specific phenotypes</a:t>
            </a:r>
          </a:p>
          <a:p>
            <a:r>
              <a:rPr lang="en-US" dirty="0" smtClean="0"/>
              <a:t>A few R21 applications made already; R01s needed</a:t>
            </a:r>
          </a:p>
          <a:p>
            <a:r>
              <a:rPr lang="en-US" dirty="0" err="1" smtClean="0"/>
              <a:t>TOPMed</a:t>
            </a:r>
            <a:r>
              <a:rPr lang="en-US" dirty="0" smtClean="0"/>
              <a:t> provides support for transport of DNA to sequencing centers, and sequencing – but not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55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CHARGE investigators, led by Eric </a:t>
            </a:r>
            <a:r>
              <a:rPr lang="en-US" dirty="0" err="1" smtClean="0"/>
              <a:t>Boerwinkle</a:t>
            </a:r>
            <a:r>
              <a:rPr lang="en-US" dirty="0" smtClean="0"/>
              <a:t> (ARIC), Bruce </a:t>
            </a:r>
            <a:r>
              <a:rPr lang="en-US" dirty="0" err="1" smtClean="0"/>
              <a:t>Psaty</a:t>
            </a:r>
            <a:r>
              <a:rPr lang="en-US" dirty="0" smtClean="0"/>
              <a:t> (CHS) and Adrienne </a:t>
            </a:r>
            <a:r>
              <a:rPr lang="en-US" dirty="0" err="1" smtClean="0"/>
              <a:t>Cupples</a:t>
            </a:r>
            <a:r>
              <a:rPr lang="en-US" dirty="0" smtClean="0"/>
              <a:t> (Framingham), recognized the need for a site that could provide support, </a:t>
            </a:r>
            <a:r>
              <a:rPr lang="en-US" dirty="0" err="1" smtClean="0"/>
              <a:t>curation</a:t>
            </a:r>
            <a:r>
              <a:rPr lang="en-US" dirty="0" smtClean="0"/>
              <a:t>, analytic framework, and security, for next-gen sequence data coupled with phenotypes</a:t>
            </a:r>
          </a:p>
          <a:p>
            <a:r>
              <a:rPr lang="en-US" dirty="0" smtClean="0"/>
              <a:t>Consideration of low cost of data storage, secure individual-level data, and ability to design and implement analytic tools</a:t>
            </a:r>
          </a:p>
          <a:p>
            <a:r>
              <a:rPr lang="en-US" dirty="0" smtClean="0"/>
              <a:t>Cloud-computing based resource for analysis &amp; discovery – Analytic Commons (where multiple cohorts can contribute data and analysis)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85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the Analytic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Established relationship with </a:t>
            </a:r>
            <a:r>
              <a:rPr lang="en-US" dirty="0" err="1" smtClean="0"/>
              <a:t>DNANexus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www.DNAnexus.com</a:t>
            </a:r>
            <a:r>
              <a:rPr lang="en-US" dirty="0" smtClean="0"/>
              <a:t>), a company supporting a cloud-based platform, optimized for ‘big data’ and computational biology</a:t>
            </a:r>
          </a:p>
          <a:p>
            <a:r>
              <a:rPr lang="en-US" dirty="0" smtClean="0"/>
              <a:t>Initiated with </a:t>
            </a:r>
            <a:r>
              <a:rPr lang="en-US" dirty="0" err="1" smtClean="0"/>
              <a:t>exome</a:t>
            </a:r>
            <a:r>
              <a:rPr lang="en-US" dirty="0" smtClean="0"/>
              <a:t> sequence data from CHARGE-S and ESP; extended to low-pass whole genome sequence data from CHARGE-S</a:t>
            </a:r>
          </a:p>
          <a:p>
            <a:r>
              <a:rPr lang="en-US" dirty="0" smtClean="0"/>
              <a:t>Initial activities (with significant support from </a:t>
            </a:r>
            <a:r>
              <a:rPr lang="en-US" dirty="0" err="1" smtClean="0"/>
              <a:t>DNAnexus</a:t>
            </a:r>
            <a:r>
              <a:rPr lang="en-US" dirty="0" smtClean="0"/>
              <a:t> technical staff) to establish work-flows, analysis pipelines, and developing/modifying existing analytic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MESA Genetics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Update on Genetics P&amp;P</a:t>
            </a:r>
          </a:p>
          <a:p>
            <a:pPr lvl="1"/>
            <a:r>
              <a:rPr lang="en-US" dirty="0" smtClean="0"/>
              <a:t>Recognition of the Committee members</a:t>
            </a:r>
          </a:p>
          <a:p>
            <a:pPr lvl="1"/>
            <a:r>
              <a:rPr lang="en-US" dirty="0" smtClean="0"/>
              <a:t>Progress to date</a:t>
            </a:r>
          </a:p>
          <a:p>
            <a:r>
              <a:rPr lang="en-US" dirty="0" smtClean="0"/>
              <a:t>Return of Results</a:t>
            </a:r>
          </a:p>
          <a:p>
            <a:r>
              <a:rPr lang="en-US" dirty="0" smtClean="0"/>
              <a:t>NHLBI </a:t>
            </a:r>
            <a:r>
              <a:rPr lang="en-US" dirty="0" err="1" smtClean="0"/>
              <a:t>TOPMed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smtClean="0"/>
              <a:t>Overview and Structure</a:t>
            </a:r>
          </a:p>
          <a:p>
            <a:pPr lvl="1"/>
            <a:r>
              <a:rPr lang="en-US" dirty="0" smtClean="0"/>
              <a:t>Manuscript and grant opportunities</a:t>
            </a:r>
          </a:p>
          <a:p>
            <a:pPr lvl="1"/>
            <a:r>
              <a:rPr lang="en-US" dirty="0" smtClean="0"/>
              <a:t>Additional ‘</a:t>
            </a:r>
            <a:r>
              <a:rPr lang="en-US" dirty="0" err="1" smtClean="0"/>
              <a:t>omics</a:t>
            </a:r>
            <a:r>
              <a:rPr lang="en-US" dirty="0" smtClean="0"/>
              <a:t> interest</a:t>
            </a:r>
          </a:p>
          <a:p>
            <a:r>
              <a:rPr lang="en-US" dirty="0" smtClean="0"/>
              <a:t>Analytic Commons</a:t>
            </a:r>
          </a:p>
          <a:p>
            <a:pPr lvl="1"/>
            <a:r>
              <a:rPr lang="en-US" dirty="0" smtClean="0"/>
              <a:t>Description and Rationale</a:t>
            </a:r>
          </a:p>
          <a:p>
            <a:pPr lvl="1"/>
            <a:r>
              <a:rPr lang="en-US" dirty="0" smtClean="0"/>
              <a:t>MESA as a member of the Commons</a:t>
            </a:r>
          </a:p>
          <a:p>
            <a:pPr lvl="1"/>
            <a:r>
              <a:rPr lang="en-US" dirty="0"/>
              <a:t>Analytic Commons</a:t>
            </a:r>
          </a:p>
          <a:p>
            <a:r>
              <a:rPr lang="en-US" dirty="0" smtClean="0"/>
              <a:t>MESA Genetics Committee, tonight at 7:30pm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55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NHLBI </a:t>
            </a:r>
            <a:r>
              <a:rPr lang="en-US" dirty="0" err="1" smtClean="0"/>
              <a:t>TOPMed</a:t>
            </a:r>
            <a:r>
              <a:rPr lang="en-US" dirty="0" smtClean="0"/>
              <a:t> will require protocols for analysis of the 100,000 whole genomes being generated</a:t>
            </a:r>
          </a:p>
          <a:p>
            <a:pPr lvl="1"/>
            <a:r>
              <a:rPr lang="en-US" dirty="0" smtClean="0"/>
              <a:t>Multiple possibilities from academia, NCBI,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Analytic COMMONS currently the only ‘working’ model </a:t>
            </a:r>
          </a:p>
          <a:p>
            <a:r>
              <a:rPr lang="en-US" dirty="0" smtClean="0"/>
              <a:t>With ARIC, CHS, Framingham working in the Commons, opportunity for MESA to join (with </a:t>
            </a:r>
            <a:r>
              <a:rPr lang="en-US" smtClean="0"/>
              <a:t>Jackson Heart Study)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0"/>
            <a:ext cx="8229600" cy="1143000"/>
          </a:xfrm>
        </p:spPr>
        <p:txBody>
          <a:bodyPr/>
          <a:lstStyle/>
          <a:p>
            <a:r>
              <a:rPr lang="en-US" dirty="0" smtClean="0"/>
              <a:t>Genetics Dataset Availability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606599"/>
              </p:ext>
            </p:extLst>
          </p:nvPr>
        </p:nvGraphicFramePr>
        <p:xfrm>
          <a:off x="381000" y="990600"/>
          <a:ext cx="8229600" cy="56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514"/>
                <a:gridCol w="1518407"/>
                <a:gridCol w="1627464"/>
                <a:gridCol w="16652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Genetic 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w/MESA ID </a:t>
                      </a:r>
                      <a:r>
                        <a:rPr lang="en-US" sz="1600" dirty="0"/>
                        <a:t>from </a:t>
                      </a:r>
                      <a:r>
                        <a:rPr lang="en-US" sz="1600" dirty="0" smtClean="0"/>
                        <a:t>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</a:t>
                      </a:r>
                      <a:r>
                        <a:rPr lang="en-US" sz="1600" dirty="0" err="1" smtClean="0"/>
                        <a:t>SHARe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ID from 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</a:t>
                      </a:r>
                      <a:r>
                        <a:rPr lang="en-US" sz="1600" dirty="0" err="1" smtClean="0"/>
                        <a:t>SHARe</a:t>
                      </a:r>
                      <a:r>
                        <a:rPr lang="en-US" sz="1600" dirty="0" smtClean="0"/>
                        <a:t> ID from </a:t>
                      </a:r>
                      <a:r>
                        <a:rPr lang="en-US" sz="1600" dirty="0" err="1"/>
                        <a:t>dbGaP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Affy</a:t>
                      </a:r>
                      <a:r>
                        <a:rPr lang="en-US" sz="1800" dirty="0"/>
                        <a:t> 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Yes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Candidate Gene 1&amp;2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CARe</a:t>
                      </a:r>
                      <a:r>
                        <a:rPr lang="en-US" sz="1800" dirty="0"/>
                        <a:t> IBC </a:t>
                      </a:r>
                      <a:r>
                        <a:rPr lang="en-US" sz="1800" dirty="0" err="1"/>
                        <a:t>iSelect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Yes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96 SNP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Metabochip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Exome</a:t>
                      </a:r>
                      <a:r>
                        <a:rPr lang="en-US" sz="1800" dirty="0"/>
                        <a:t> Chip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Exome Sequence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Yes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Epigenomics methylation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Epigenomics expression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SHARe Principal Components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1000 G Imputation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Phenotype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Whole Genome Sequence</a:t>
                      </a:r>
                      <a:endParaRPr lang="en-US" sz="18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 progress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87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Genetics P&amp;P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Continued outstanding leadership and work</a:t>
            </a:r>
          </a:p>
          <a:p>
            <a:pPr lvl="1"/>
            <a:r>
              <a:rPr lang="en-US" dirty="0" smtClean="0"/>
              <a:t>Wendy Post (Chair), </a:t>
            </a:r>
            <a:r>
              <a:rPr lang="en-US" dirty="0" err="1" smtClean="0"/>
              <a:t>Xiaohui</a:t>
            </a:r>
            <a:r>
              <a:rPr lang="en-US" dirty="0" smtClean="0"/>
              <a:t> </a:t>
            </a:r>
            <a:r>
              <a:rPr lang="en-US" dirty="0"/>
              <a:t>Li, </a:t>
            </a:r>
            <a:r>
              <a:rPr lang="en-US" dirty="0" smtClean="0"/>
              <a:t>Nancy Jenny, Ani Manichaikul, Jim </a:t>
            </a:r>
            <a:r>
              <a:rPr lang="en-US" dirty="0" err="1" smtClean="0"/>
              <a:t>Pankow</a:t>
            </a:r>
            <a:r>
              <a:rPr lang="en-US" dirty="0" smtClean="0"/>
              <a:t>, Christina </a:t>
            </a:r>
            <a:r>
              <a:rPr lang="en-US" dirty="0" err="1" smtClean="0"/>
              <a:t>Wassel</a:t>
            </a:r>
            <a:r>
              <a:rPr lang="en-US" dirty="0" smtClean="0"/>
              <a:t>, </a:t>
            </a:r>
            <a:r>
              <a:rPr lang="en-US" dirty="0" err="1" smtClean="0"/>
              <a:t>Lekki</a:t>
            </a:r>
            <a:r>
              <a:rPr lang="en-US" dirty="0" smtClean="0"/>
              <a:t> Frazier-Wood, Steve Rich (as needed)</a:t>
            </a:r>
          </a:p>
          <a:p>
            <a:pPr lvl="1"/>
            <a:r>
              <a:rPr lang="en-US" dirty="0" smtClean="0"/>
              <a:t>Thanks to Xiuqing </a:t>
            </a:r>
            <a:r>
              <a:rPr lang="en-US" dirty="0" err="1" smtClean="0"/>
              <a:t>Guo</a:t>
            </a:r>
            <a:r>
              <a:rPr lang="en-US" dirty="0" smtClean="0"/>
              <a:t> who has recently stepped down from the committee.</a:t>
            </a:r>
          </a:p>
          <a:p>
            <a:pPr lvl="1"/>
            <a:r>
              <a:rPr lang="en-US" dirty="0" smtClean="0"/>
              <a:t>Review of MESA-specific and consortia manuscripts (proposals and pen-drafts)</a:t>
            </a:r>
          </a:p>
          <a:p>
            <a:r>
              <a:rPr lang="en-US" dirty="0" smtClean="0"/>
              <a:t>Manuscript proposals</a:t>
            </a:r>
          </a:p>
          <a:p>
            <a:r>
              <a:rPr lang="en-US" dirty="0" smtClean="0"/>
              <a:t>Manuscript submissions</a:t>
            </a:r>
          </a:p>
          <a:p>
            <a:r>
              <a:rPr lang="en-US" dirty="0" smtClean="0"/>
              <a:t>Manuscript acceptance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5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Genetics P&amp;P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398703"/>
              </p:ext>
            </p:extLst>
          </p:nvPr>
        </p:nvGraphicFramePr>
        <p:xfrm>
          <a:off x="457200" y="1256252"/>
          <a:ext cx="8229600" cy="278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637"/>
                <a:gridCol w="1937857"/>
                <a:gridCol w="1900106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SHARe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Proposals approved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 Draft Pending (Proposals approved; pen draft not  yet approved)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Withdrawn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 Draft approved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Published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 Draft approved; not yet published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123386"/>
              </p:ext>
            </p:extLst>
          </p:nvPr>
        </p:nvGraphicFramePr>
        <p:xfrm>
          <a:off x="457200" y="4244160"/>
          <a:ext cx="822960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637"/>
                <a:gridCol w="1937857"/>
                <a:gridCol w="1900106"/>
              </a:tblGrid>
              <a:tr h="370840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Pending Pen Draft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 Drafts not published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0-3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3-6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6-9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9-12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12+ months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209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7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Return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Aim</a:t>
            </a:r>
            <a:r>
              <a:rPr lang="en-US" sz="2800" dirty="0"/>
              <a:t>:  </a:t>
            </a:r>
            <a:r>
              <a:rPr lang="en-US" sz="2800" dirty="0" smtClean="0"/>
              <a:t>confirm and return actionable </a:t>
            </a:r>
            <a:r>
              <a:rPr lang="en-US" sz="2800" dirty="0"/>
              <a:t>IFs </a:t>
            </a:r>
            <a:r>
              <a:rPr lang="en-US" sz="2800" dirty="0" smtClean="0"/>
              <a:t>to qualified MESA participants</a:t>
            </a:r>
          </a:p>
          <a:p>
            <a:r>
              <a:rPr lang="en-US" sz="2800" dirty="0" smtClean="0"/>
              <a:t>Project status: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981"/>
              </p:ext>
            </p:extLst>
          </p:nvPr>
        </p:nvGraphicFramePr>
        <p:xfrm>
          <a:off x="1219200" y="3200400"/>
          <a:ext cx="694944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720"/>
                <a:gridCol w="347472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Completed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Do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Protocol drafted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Finalizing protocol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and MOP</a:t>
                      </a:r>
                      <a:endParaRPr lang="en-US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MOP drafted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Create genetic contact script</a:t>
                      </a:r>
                    </a:p>
                  </a:txBody>
                  <a:tcP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Field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Center Script</a:t>
                      </a:r>
                      <a:endParaRPr lang="en-US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Develop result letter</a:t>
                      </a:r>
                    </a:p>
                  </a:txBody>
                  <a:tcP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Specific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questionnaires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Create test kits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Variant annotation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Secured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testing in CLIA lab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Failed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contact letter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>
                          <a:latin typeface="Century Gothic" panose="020B0502020202020204" pitchFamily="34" charset="0"/>
                        </a:rPr>
                        <a:t>Initial</a:t>
                      </a:r>
                      <a:r>
                        <a:rPr lang="en-US" sz="1600" baseline="0" dirty="0" smtClean="0">
                          <a:latin typeface="Century Gothic" panose="020B0502020202020204" pitchFamily="34" charset="0"/>
                        </a:rPr>
                        <a:t> Decline letter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95400" y="3505200"/>
            <a:ext cx="304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00600" y="3505200"/>
            <a:ext cx="304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95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NHLBI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TOPMed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Project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Initiated in late 2014 to develop deep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omics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datasets (genomics, metabolomics, proteomics, lipidomics/inflammatory mediators) in NHLBI cohorts, focused on heart, lung, and blood diseases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Initial (Phase 1) cohorts were chosen through an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RFI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(describing cohort characteristics and capabilities) and an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RFA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whole genome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sequencing (WGS) through R01 supplements.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716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1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Rationale for Whole Genomes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56260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housands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significant SNP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-trait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associations have been identified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but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the functional impact for most remain unknown</a:t>
            </a:r>
          </a:p>
          <a:p>
            <a:pPr marL="0" indent="0">
              <a:buNone/>
            </a:pP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In a 2009 analysis of GWAS index SNPs, a large proportion were intronic (45%) or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intergenic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(43%)*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Relatively few trait-associated SNPs (&lt;5%) are in coding regions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Approximately 80% of trait-associated SNPs are in strong LD (r</a:t>
            </a:r>
            <a:r>
              <a:rPr lang="en-US" sz="4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≥ 0.8) with a SNP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with predicted functional, regulatory impact (</a:t>
            </a:r>
            <a:r>
              <a:rPr lang="en-US" sz="4400" i="1" dirty="0" smtClean="0">
                <a:latin typeface="Arial" pitchFamily="34" charset="0"/>
                <a:cs typeface="Arial" pitchFamily="34" charset="0"/>
              </a:rPr>
              <a:t>e.g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DNase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I site/footprint,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ChIP-seq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peak, in at least one cell line)** 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Many trait-associated SNPs identified in CHARGE have been convincingly annotated to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lncRNAs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*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Hindorff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et al, PNAS 106:9362, 2009.</a:t>
            </a:r>
          </a:p>
          <a:p>
            <a:pPr marL="0" indent="0"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	**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Schaub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et al, Genome Research 22:1748, 2012.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716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2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TOPMed Structure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678363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Participating projects (11 in Phase 1)</a:t>
            </a:r>
          </a:p>
          <a:p>
            <a:pPr marL="0" indent="0"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Data Coordinating Center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(University of Washington – Cathy Laurie, Bruce Weir, Bruce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Psaty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Informatics Resource Center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(University of Michigan – Goncalo Abecasis, Mike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Boehnke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Sequencing Centers</a:t>
            </a:r>
          </a:p>
          <a:p>
            <a:pPr lvl="1"/>
            <a:r>
              <a:rPr lang="en-US" sz="2400" dirty="0" smtClean="0"/>
              <a:t>Broad Institute (Stacey Gabriel)</a:t>
            </a:r>
          </a:p>
          <a:p>
            <a:pPr lvl="1"/>
            <a:r>
              <a:rPr lang="en-US" sz="2400" dirty="0" smtClean="0"/>
              <a:t>University of Washington/</a:t>
            </a:r>
            <a:r>
              <a:rPr lang="en-US" sz="2400" dirty="0" err="1" smtClean="0"/>
              <a:t>Macrogen</a:t>
            </a:r>
            <a:r>
              <a:rPr lang="en-US" sz="2400" dirty="0" smtClean="0"/>
              <a:t> (Debbie Nickerson)</a:t>
            </a:r>
          </a:p>
          <a:p>
            <a:pPr lvl="1"/>
            <a:r>
              <a:rPr lang="en-US" sz="2400" dirty="0" smtClean="0"/>
              <a:t>New York Genome Center (</a:t>
            </a:r>
            <a:r>
              <a:rPr lang="en-US" sz="2400" dirty="0" err="1" smtClean="0"/>
              <a:t>Soren</a:t>
            </a:r>
            <a:r>
              <a:rPr lang="en-US" sz="2400" dirty="0" smtClean="0"/>
              <a:t> </a:t>
            </a:r>
            <a:r>
              <a:rPr lang="en-US" sz="2400" dirty="0" err="1" smtClean="0"/>
              <a:t>Germer</a:t>
            </a:r>
            <a:r>
              <a:rPr lang="en-US" sz="2400" dirty="0" smtClean="0"/>
              <a:t>, Mike </a:t>
            </a:r>
            <a:r>
              <a:rPr lang="en-US" sz="2400" dirty="0" err="1" smtClean="0"/>
              <a:t>Zody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Illumina</a:t>
            </a:r>
            <a:r>
              <a:rPr lang="en-US" sz="2400" dirty="0" smtClean="0"/>
              <a:t> Sequencing Service (Tonya </a:t>
            </a:r>
            <a:r>
              <a:rPr lang="en-US" sz="2400" dirty="0" err="1" smtClean="0"/>
              <a:t>McSherry</a:t>
            </a:r>
            <a:r>
              <a:rPr lang="en-US" sz="2400" dirty="0" smtClean="0"/>
              <a:t>, </a:t>
            </a:r>
            <a:r>
              <a:rPr lang="en-US" sz="2400" dirty="0" err="1" smtClean="0"/>
              <a:t>Karine</a:t>
            </a:r>
            <a:r>
              <a:rPr lang="en-US" sz="2400" dirty="0" smtClean="0"/>
              <a:t> </a:t>
            </a:r>
            <a:r>
              <a:rPr lang="en-US" sz="2400" dirty="0" err="1" smtClean="0"/>
              <a:t>Viaud</a:t>
            </a:r>
            <a:r>
              <a:rPr lang="en-US" sz="2400" dirty="0" smtClean="0"/>
              <a:t>)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716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5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1397</Words>
  <Application>Microsoft Office PowerPoint</Application>
  <PresentationFormat>On-screen Show (4:3)</PresentationFormat>
  <Paragraphs>305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MESA Steering Committee Genetics Committee Update</vt:lpstr>
      <vt:lpstr>MESA Genetics Overview</vt:lpstr>
      <vt:lpstr>Genetics Dataset Availability</vt:lpstr>
      <vt:lpstr>MESA Genetics P&amp;P</vt:lpstr>
      <vt:lpstr>MESA Genetics P&amp;P Summary</vt:lpstr>
      <vt:lpstr>MESA Return of Results</vt:lpstr>
      <vt:lpstr>         NHLBI TOPMed Project</vt:lpstr>
      <vt:lpstr>       Rationale for Whole Genomes</vt:lpstr>
      <vt:lpstr>TOPMed Structure</vt:lpstr>
      <vt:lpstr>        TOPMed Projects Phase 1</vt:lpstr>
      <vt:lpstr>        Data Access and Publication</vt:lpstr>
      <vt:lpstr>        Data Access and Publication</vt:lpstr>
      <vt:lpstr>Vv       Extending the Scope of TOPMed</vt:lpstr>
      <vt:lpstr>       Advantages &amp; Contributions</vt:lpstr>
      <vt:lpstr>Phase 2 schedule of sample shipments</vt:lpstr>
      <vt:lpstr>TOPMed WGS Overview</vt:lpstr>
      <vt:lpstr>Manuscript &amp; Grant Opportunities</vt:lpstr>
      <vt:lpstr>Analytic Commons</vt:lpstr>
      <vt:lpstr>Implementation of the Analytic Commons</vt:lpstr>
      <vt:lpstr>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Kate Wehr, GCC Program Coordinator</dc:creator>
  <cp:lastModifiedBy>Kayleen Williams</cp:lastModifiedBy>
  <cp:revision>70</cp:revision>
  <cp:lastPrinted>2015-10-26T13:57:39Z</cp:lastPrinted>
  <dcterms:created xsi:type="dcterms:W3CDTF">2006-08-16T00:00:00Z</dcterms:created>
  <dcterms:modified xsi:type="dcterms:W3CDTF">2016-03-18T18:08:13Z</dcterms:modified>
</cp:coreProperties>
</file>