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8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3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7FD1-6159-DB41-B923-1369A97E435D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5EC0-11FD-4940-9DB8-EEB2D6E0E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869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7FD1-6159-DB41-B923-1369A97E435D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5EC0-11FD-4940-9DB8-EEB2D6E0E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5806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7FD1-6159-DB41-B923-1369A97E435D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5EC0-11FD-4940-9DB8-EEB2D6E0E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2071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7FD1-6159-DB41-B923-1369A97E435D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5EC0-11FD-4940-9DB8-EEB2D6E0E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4310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7FD1-6159-DB41-B923-1369A97E435D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5EC0-11FD-4940-9DB8-EEB2D6E0E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4480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7FD1-6159-DB41-B923-1369A97E435D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5EC0-11FD-4940-9DB8-EEB2D6E0E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4319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7FD1-6159-DB41-B923-1369A97E435D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5EC0-11FD-4940-9DB8-EEB2D6E0E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31157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7FD1-6159-DB41-B923-1369A97E435D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5EC0-11FD-4940-9DB8-EEB2D6E0E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97038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7FD1-6159-DB41-B923-1369A97E435D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5EC0-11FD-4940-9DB8-EEB2D6E0E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2687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7FD1-6159-DB41-B923-1369A97E435D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5EC0-11FD-4940-9DB8-EEB2D6E0E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8773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7FD1-6159-DB41-B923-1369A97E435D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5EC0-11FD-4940-9DB8-EEB2D6E0E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178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97FD1-6159-DB41-B923-1369A97E435D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B5EC0-11FD-4940-9DB8-EEB2D6E0E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3061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MESA, ESP and Return of Results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Steve Rich</a:t>
            </a:r>
          </a:p>
          <a:p>
            <a:r>
              <a:rPr lang="en-US" dirty="0" smtClean="0"/>
              <a:t>On behalf of the Genetics Subcommittee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46378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MESA Genetics Subcommittee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5748"/>
            <a:ext cx="8229600" cy="480651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Multiple plans with cost implications</a:t>
            </a:r>
          </a:p>
          <a:p>
            <a:pPr lvl="1"/>
            <a:r>
              <a:rPr lang="en-US" dirty="0" smtClean="0"/>
              <a:t>Re-contact participants with repeat testing</a:t>
            </a:r>
          </a:p>
          <a:p>
            <a:pPr lvl="2"/>
            <a:r>
              <a:rPr lang="en-US" dirty="0"/>
              <a:t>P</a:t>
            </a:r>
            <a:r>
              <a:rPr lang="en-US" dirty="0" smtClean="0"/>
              <a:t>rovide counseling for preliminary (research) results</a:t>
            </a:r>
          </a:p>
          <a:p>
            <a:pPr lvl="2"/>
            <a:r>
              <a:rPr lang="en-US" dirty="0" smtClean="0"/>
              <a:t>Phlebotomy, shipment of sample</a:t>
            </a:r>
          </a:p>
          <a:p>
            <a:pPr lvl="2"/>
            <a:r>
              <a:rPr lang="en-US" dirty="0" smtClean="0"/>
              <a:t>Retesting in CLIA-certified laboratory</a:t>
            </a:r>
          </a:p>
          <a:p>
            <a:pPr lvl="2"/>
            <a:r>
              <a:rPr lang="en-US" dirty="0" smtClean="0"/>
              <a:t>Follow-up counseling with CLIA-certified result</a:t>
            </a:r>
          </a:p>
          <a:p>
            <a:pPr lvl="1"/>
            <a:r>
              <a:rPr lang="en-US" dirty="0" smtClean="0"/>
              <a:t>Re-contact participants with no testing</a:t>
            </a:r>
          </a:p>
          <a:p>
            <a:pPr lvl="2"/>
            <a:r>
              <a:rPr lang="en-US" dirty="0" smtClean="0"/>
              <a:t>Information of variant and risk, options</a:t>
            </a:r>
          </a:p>
          <a:p>
            <a:pPr lvl="2"/>
            <a:r>
              <a:rPr lang="en-US" dirty="0" smtClean="0"/>
              <a:t>Participant burden to follow-up at cost</a:t>
            </a:r>
          </a:p>
          <a:p>
            <a:r>
              <a:rPr lang="en-US" dirty="0" smtClean="0"/>
              <a:t>List likely to expand (6,000 ESP participants being evaluated) with future characterization</a:t>
            </a:r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58286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1219200"/>
            <a:ext cx="7772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Budget Estimate</a:t>
            </a:r>
            <a:endParaRPr lang="en-US" sz="3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19805919"/>
              </p:ext>
            </p:extLst>
          </p:nvPr>
        </p:nvGraphicFramePr>
        <p:xfrm>
          <a:off x="914400" y="2386003"/>
          <a:ext cx="7099738" cy="2414598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3917110"/>
                <a:gridCol w="1524000"/>
                <a:gridCol w="1658628"/>
              </a:tblGrid>
              <a:tr h="36063">
                <a:tc>
                  <a:txBody>
                    <a:bodyPr/>
                    <a:lstStyle/>
                    <a:p>
                      <a:pPr marL="0" marR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 Description of Costs</a:t>
                      </a:r>
                      <a:endParaRPr lang="en-US" sz="12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1645" marR="616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Cost Per</a:t>
                      </a:r>
                      <a:r>
                        <a:rPr lang="en-US" sz="1200" baseline="0" dirty="0" smtClean="0">
                          <a:effectLst/>
                          <a:latin typeface="+mj-lt"/>
                        </a:rPr>
                        <a:t> Subject</a:t>
                      </a:r>
                      <a:endParaRPr lang="en-US" sz="12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1645" marR="616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Total Cost (12 subjects)</a:t>
                      </a:r>
                      <a:endParaRPr lang="en-US" sz="12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1645" marR="616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5378">
                <a:tc>
                  <a:txBody>
                    <a:bodyPr/>
                    <a:lstStyle/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Genetic Counselor time</a:t>
                      </a:r>
                      <a:r>
                        <a:rPr lang="en-US" sz="1200" baseline="0" dirty="0" smtClean="0">
                          <a:effectLst/>
                          <a:latin typeface="+mj-lt"/>
                        </a:rPr>
                        <a:t> (</a:t>
                      </a:r>
                      <a:r>
                        <a:rPr lang="en-US" sz="1200" dirty="0" smtClean="0">
                          <a:effectLst/>
                          <a:latin typeface="+mj-lt"/>
                        </a:rPr>
                        <a:t>initial phone contact with MESA participant, coordination time for arranging confirmatory testing)</a:t>
                      </a:r>
                      <a:endParaRPr lang="en-US" sz="1200" b="0" dirty="0">
                        <a:effectLst/>
                        <a:latin typeface="+mj-lt"/>
                      </a:endParaRPr>
                    </a:p>
                  </a:txBody>
                  <a:tcPr marL="61645" marR="616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$1,744</a:t>
                      </a:r>
                      <a:endParaRPr lang="en-US" sz="1200" b="1" dirty="0">
                        <a:effectLst/>
                        <a:latin typeface="+mj-lt"/>
                      </a:endParaRPr>
                    </a:p>
                  </a:txBody>
                  <a:tcPr marL="61645" marR="616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  <a:ea typeface="MS Mincho"/>
                          <a:cs typeface="Times New Roman"/>
                        </a:rPr>
                        <a:t>$20,928</a:t>
                      </a:r>
                    </a:p>
                  </a:txBody>
                  <a:tcPr marL="61645" marR="616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2512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In person genetic counseling when confirmatory testing is completed</a:t>
                      </a:r>
                    </a:p>
                  </a:txBody>
                  <a:tcPr marL="61645" marR="616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effectLst/>
                        <a:latin typeface="+mj-lt"/>
                      </a:endParaRPr>
                    </a:p>
                  </a:txBody>
                  <a:tcPr marL="61645" marR="61645" marT="0" marB="0"/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1645" marR="61645" marT="0" marB="0"/>
                </a:tc>
              </a:tr>
              <a:tr h="201459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Clinical Geneticist time</a:t>
                      </a:r>
                      <a:endParaRPr lang="en-US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61645" marR="616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j-lt"/>
                      </a:endParaRPr>
                    </a:p>
                  </a:txBody>
                  <a:tcPr marL="61645" marR="61645" marT="0" marB="0"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1645" marR="61645" marT="0" marB="0"/>
                </a:tc>
              </a:tr>
              <a:tr h="181009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Facility Fee (in person counseling)</a:t>
                      </a:r>
                      <a:endParaRPr lang="en-US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61645" marR="616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1645" marR="61645" marT="0" marB="0"/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1645" marR="61645" marT="0" marB="0"/>
                </a:tc>
              </a:tr>
              <a:tr h="173934"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Phlebotomy costs</a:t>
                      </a:r>
                      <a:endParaRPr lang="en-US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61645" marR="616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1645" marR="61645" marT="0" marB="0"/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 smtClean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1645" marR="61645" marT="0" marB="0"/>
                </a:tc>
              </a:tr>
              <a:tr h="201459">
                <a:tc>
                  <a:txBody>
                    <a:bodyPr/>
                    <a:lstStyle/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Shipping costs</a:t>
                      </a:r>
                      <a:endParaRPr lang="en-US" sz="1200" b="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1645" marR="616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1645" marR="61645" marT="0" marB="0"/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 smtClean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1645" marR="61645" marT="0" marB="0"/>
                </a:tc>
              </a:tr>
              <a:tr h="182280"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Single site testing at a CLIA approved lab</a:t>
                      </a:r>
                      <a:endParaRPr lang="en-US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61645" marR="616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1645" marR="61645" marT="0" marB="0"/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+mj-lt"/>
                      </a:endParaRPr>
                    </a:p>
                  </a:txBody>
                  <a:tcPr marL="61645" marR="61645" marT="0" marB="0"/>
                </a:tc>
              </a:tr>
              <a:tr h="213359">
                <a:tc>
                  <a:txBody>
                    <a:bodyPr/>
                    <a:lstStyle/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 smtClean="0">
                          <a:effectLst/>
                          <a:latin typeface="+mj-lt"/>
                          <a:ea typeface="MS Mincho"/>
                          <a:cs typeface="Times New Roman"/>
                        </a:rPr>
                        <a:t>Local</a:t>
                      </a:r>
                      <a:r>
                        <a:rPr lang="en-US" sz="1200" b="1" baseline="0" dirty="0" smtClean="0">
                          <a:effectLst/>
                          <a:latin typeface="+mj-lt"/>
                          <a:ea typeface="MS Mincho"/>
                          <a:cs typeface="Times New Roman"/>
                        </a:rPr>
                        <a:t> IRB Fees</a:t>
                      </a: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baseline="0" dirty="0" smtClean="0">
                          <a:effectLst/>
                          <a:latin typeface="+mj-lt"/>
                          <a:ea typeface="MS Mincho"/>
                          <a:cs typeface="Times New Roman"/>
                        </a:rPr>
                        <a:t>Indirect costs</a:t>
                      </a:r>
                    </a:p>
                  </a:txBody>
                  <a:tcPr marL="61645" marR="616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j-lt"/>
                      </a:endParaRPr>
                    </a:p>
                  </a:txBody>
                  <a:tcPr marL="61645" marR="61645" marT="0" marB="0" anchor="ctr"/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1645" marR="61645" marT="0" marB="0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18120" y="5715000"/>
            <a:ext cx="71352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Codicils: Local Counseling vs. Central Counseling (using telephone, videoconferencing). </a:t>
            </a:r>
          </a:p>
          <a:p>
            <a:r>
              <a:rPr lang="en-US" sz="1200" dirty="0" smtClean="0"/>
              <a:t>If Central Counseling, must consider medical legal issues of providing care across state lines</a:t>
            </a:r>
            <a:endParaRPr lang="en-US" sz="1200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09600" y="255587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MESA, ESP and Return of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4557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MESA Genetics Subcommittee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Jerry Rotter (Chair)</a:t>
            </a:r>
          </a:p>
          <a:p>
            <a:r>
              <a:rPr lang="en-US" dirty="0" smtClean="0"/>
              <a:t>Steve Rich (co-Chair)</a:t>
            </a:r>
          </a:p>
          <a:p>
            <a:r>
              <a:rPr lang="en-US" dirty="0" smtClean="0"/>
              <a:t>Sue </a:t>
            </a:r>
            <a:r>
              <a:rPr lang="en-US" dirty="0" err="1" smtClean="0"/>
              <a:t>Bielinski</a:t>
            </a:r>
            <a:endParaRPr lang="en-US" dirty="0" smtClean="0"/>
          </a:p>
          <a:p>
            <a:r>
              <a:rPr lang="en-US" dirty="0" smtClean="0"/>
              <a:t>Wendy Post</a:t>
            </a:r>
          </a:p>
          <a:p>
            <a:r>
              <a:rPr lang="en-US" dirty="0" smtClean="0"/>
              <a:t>Leslie </a:t>
            </a:r>
            <a:r>
              <a:rPr lang="en-US" dirty="0" err="1" smtClean="0"/>
              <a:t>Raffel</a:t>
            </a:r>
            <a:endParaRPr lang="en-US" dirty="0" smtClean="0"/>
          </a:p>
          <a:p>
            <a:r>
              <a:rPr lang="en-US" dirty="0" smtClean="0"/>
              <a:t>George </a:t>
            </a:r>
            <a:r>
              <a:rPr lang="en-US" dirty="0" err="1" smtClean="0"/>
              <a:t>Papanicolaou</a:t>
            </a:r>
            <a:r>
              <a:rPr lang="en-US" dirty="0" smtClean="0"/>
              <a:t>, Christina </a:t>
            </a:r>
            <a:r>
              <a:rPr lang="en-US" dirty="0" err="1" smtClean="0"/>
              <a:t>Wassel</a:t>
            </a:r>
            <a:r>
              <a:rPr lang="en-US" dirty="0" smtClean="0"/>
              <a:t>, </a:t>
            </a:r>
            <a:r>
              <a:rPr lang="en-US" smtClean="0"/>
              <a:t>Russ Tracy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Thanks to Leslie Lange, Gail </a:t>
            </a:r>
            <a:r>
              <a:rPr lang="en-US" dirty="0" err="1" smtClean="0"/>
              <a:t>Jarvik</a:t>
            </a:r>
            <a:r>
              <a:rPr lang="en-US" dirty="0" smtClean="0"/>
              <a:t>, Debbie Nickerson, </a:t>
            </a:r>
            <a:r>
              <a:rPr lang="en-US" dirty="0" err="1" smtClean="0"/>
              <a:t>Kayleen</a:t>
            </a:r>
            <a:r>
              <a:rPr lang="en-US" dirty="0" smtClean="0"/>
              <a:t> Williams, Craig Johnson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91826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Exome</a:t>
            </a:r>
            <a:r>
              <a:rPr lang="en-US" dirty="0" smtClean="0"/>
              <a:t> Sequencing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70846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Sequence the </a:t>
            </a:r>
            <a:r>
              <a:rPr lang="en-US" dirty="0" err="1" smtClean="0"/>
              <a:t>exomes</a:t>
            </a:r>
            <a:r>
              <a:rPr lang="en-US" dirty="0" smtClean="0"/>
              <a:t> (coding regions of genes) in ~7,000 participants from three consortia (</a:t>
            </a:r>
            <a:r>
              <a:rPr lang="en-US" dirty="0" err="1" smtClean="0"/>
              <a:t>HeartGO</a:t>
            </a:r>
            <a:r>
              <a:rPr lang="en-US" dirty="0" smtClean="0"/>
              <a:t>, </a:t>
            </a:r>
            <a:r>
              <a:rPr lang="en-US" dirty="0" err="1" smtClean="0"/>
              <a:t>LungGO</a:t>
            </a:r>
            <a:r>
              <a:rPr lang="en-US" dirty="0" smtClean="0"/>
              <a:t>, WHISP)</a:t>
            </a:r>
          </a:p>
          <a:p>
            <a:r>
              <a:rPr lang="en-US" dirty="0" smtClean="0"/>
              <a:t>Focus on selected primary (and secondary) traits</a:t>
            </a:r>
          </a:p>
          <a:p>
            <a:r>
              <a:rPr lang="en-US" dirty="0" err="1" smtClean="0"/>
              <a:t>HeartGO</a:t>
            </a:r>
            <a:r>
              <a:rPr lang="en-US" dirty="0" smtClean="0"/>
              <a:t> contributed ~3,000 DNA samples and limited data to the ESP</a:t>
            </a:r>
          </a:p>
          <a:p>
            <a:pPr lvl="1"/>
            <a:r>
              <a:rPr lang="en-US" dirty="0" smtClean="0"/>
              <a:t>ARIC, CARDIA, CHS, FHS, JHS and MESA</a:t>
            </a:r>
          </a:p>
          <a:p>
            <a:pPr lvl="1"/>
            <a:r>
              <a:rPr lang="en-US" dirty="0" smtClean="0"/>
              <a:t>Request 5ug DNA and </a:t>
            </a:r>
            <a:r>
              <a:rPr lang="en-US" dirty="0" err="1" smtClean="0"/>
              <a:t>SHARe</a:t>
            </a:r>
            <a:r>
              <a:rPr lang="en-US" dirty="0" smtClean="0"/>
              <a:t> approval (</a:t>
            </a:r>
            <a:r>
              <a:rPr lang="en-US" dirty="0" err="1" smtClean="0"/>
              <a:t>dbGaP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DNA to Russ Tracy prior to ESP Sequencing Centers</a:t>
            </a:r>
          </a:p>
          <a:p>
            <a:pPr lvl="1"/>
            <a:r>
              <a:rPr lang="en-US" dirty="0" smtClean="0"/>
              <a:t>Data in </a:t>
            </a:r>
            <a:r>
              <a:rPr lang="en-US" dirty="0" err="1" smtClean="0"/>
              <a:t>dbGaP</a:t>
            </a:r>
            <a:r>
              <a:rPr lang="en-US" dirty="0" smtClean="0"/>
              <a:t> Exchange area prior to public access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84659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</a:t>
            </a:r>
            <a:r>
              <a:rPr lang="en-US" dirty="0" err="1" smtClean="0"/>
              <a:t>Exome</a:t>
            </a:r>
            <a:r>
              <a:rPr lang="en-US" dirty="0" smtClean="0"/>
              <a:t> Sequencing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Scientific impact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nalysis of variants in coding regions of genes finds relatively few novel genes with rare/infrequent variants contributing to risk/trait </a:t>
            </a:r>
          </a:p>
          <a:p>
            <a:pPr lvl="1"/>
            <a:r>
              <a:rPr lang="en-US" dirty="0" smtClean="0"/>
              <a:t>The vast number of rare variants appears the result of recent population expansion</a:t>
            </a:r>
          </a:p>
          <a:p>
            <a:r>
              <a:rPr lang="en-US" dirty="0" smtClean="0"/>
              <a:t>Personal impact</a:t>
            </a:r>
          </a:p>
          <a:p>
            <a:pPr lvl="1"/>
            <a:r>
              <a:rPr lang="en-US" dirty="0" smtClean="0"/>
              <a:t>The focus on the coding regions implicates that some variants may have ‘clinical impact’ (or ‘actionable’) on disease risk in cohort participants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83962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ESP and </a:t>
            </a:r>
            <a:r>
              <a:rPr lang="en-US" dirty="0" err="1" smtClean="0"/>
              <a:t>HeartGO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Proposed </a:t>
            </a:r>
            <a:r>
              <a:rPr lang="en-US" dirty="0" err="1" smtClean="0"/>
              <a:t>HeartGO</a:t>
            </a:r>
            <a:r>
              <a:rPr lang="en-US" dirty="0" smtClean="0"/>
              <a:t> process</a:t>
            </a:r>
          </a:p>
          <a:p>
            <a:pPr lvl="1"/>
            <a:r>
              <a:rPr lang="en-US" dirty="0" smtClean="0"/>
              <a:t>Establish a Medical Genetics Counseling Core</a:t>
            </a:r>
          </a:p>
          <a:p>
            <a:pPr lvl="2"/>
            <a:r>
              <a:rPr lang="en-US" dirty="0" smtClean="0"/>
              <a:t>Actionable variants will be identified</a:t>
            </a:r>
          </a:p>
          <a:p>
            <a:pPr lvl="2"/>
            <a:r>
              <a:rPr lang="en-US" dirty="0" smtClean="0"/>
              <a:t>Participants eligible to have information returned are identified; of those, ID with actionable variants identified</a:t>
            </a:r>
          </a:p>
          <a:p>
            <a:pPr lvl="2"/>
            <a:r>
              <a:rPr lang="en-US" dirty="0" smtClean="0"/>
              <a:t>Medical Genetics Counseling Core (not funded by NHLBI) was to contact, counsel, obtain new blood sample, test the specific variant(s) in CLIA-certified lab, counsel and return result to the participant (all with Field Center staff involvement)</a:t>
            </a:r>
          </a:p>
          <a:p>
            <a:r>
              <a:rPr lang="en-US" dirty="0" smtClean="0"/>
              <a:t>MESA requested information on participants eligible for return of </a:t>
            </a:r>
            <a:r>
              <a:rPr lang="en-US" dirty="0" err="1" smtClean="0"/>
              <a:t>exome</a:t>
            </a:r>
            <a:r>
              <a:rPr lang="en-US" dirty="0" smtClean="0"/>
              <a:t> variant results</a:t>
            </a:r>
          </a:p>
        </p:txBody>
      </p:sp>
    </p:spTree>
    <p:extLst>
      <p:ext uri="{BB962C8B-B14F-4D97-AF65-F5344CB8AC3E}">
        <p14:creationId xmlns:p14="http://schemas.microsoft.com/office/powerpoint/2010/main" xmlns="" val="1239722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MESA and ESP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Four Field Centers have participants eligible to receive results: WFU, JHU, NWU, UCLA</a:t>
            </a:r>
          </a:p>
          <a:p>
            <a:pPr lvl="1"/>
            <a:r>
              <a:rPr lang="en-US" dirty="0" smtClean="0"/>
              <a:t>Exam 5 consent to be notified of genetic findings if</a:t>
            </a:r>
          </a:p>
          <a:p>
            <a:pPr lvl="2"/>
            <a:r>
              <a:rPr lang="en-US" dirty="0" smtClean="0"/>
              <a:t>A treatment (actionable) is known (n=610, 20%); </a:t>
            </a:r>
          </a:p>
          <a:p>
            <a:pPr lvl="2"/>
            <a:r>
              <a:rPr lang="en-US" dirty="0" smtClean="0"/>
              <a:t>A treatment is not known (n=2293, 77%)</a:t>
            </a:r>
          </a:p>
          <a:p>
            <a:pPr lvl="2"/>
            <a:r>
              <a:rPr lang="en-US" dirty="0" smtClean="0"/>
              <a:t>Not wishing to know (n=84, 3%)</a:t>
            </a:r>
          </a:p>
          <a:p>
            <a:pPr lvl="1"/>
            <a:r>
              <a:rPr lang="en-US" dirty="0" smtClean="0"/>
              <a:t>No real difference across field centers</a:t>
            </a:r>
          </a:p>
          <a:p>
            <a:r>
              <a:rPr lang="en-US" dirty="0" smtClean="0"/>
              <a:t>MESA had a total of 404 participants in ESP with </a:t>
            </a:r>
            <a:r>
              <a:rPr lang="en-US" dirty="0" err="1" smtClean="0"/>
              <a:t>exome</a:t>
            </a:r>
            <a:r>
              <a:rPr lang="en-US" dirty="0" smtClean="0"/>
              <a:t> sequence data</a:t>
            </a:r>
          </a:p>
          <a:p>
            <a:r>
              <a:rPr lang="en-US" dirty="0" smtClean="0"/>
              <a:t>A total of 202 (50%) wanted to be notified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43520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MESA ESP Participants to be Notified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202 MESA participants wanting to be notified</a:t>
            </a:r>
          </a:p>
          <a:p>
            <a:pPr lvl="1"/>
            <a:r>
              <a:rPr lang="en-US" dirty="0" smtClean="0"/>
              <a:t>34 are in the group “if a treatment is known”</a:t>
            </a:r>
          </a:p>
          <a:p>
            <a:pPr lvl="1"/>
            <a:r>
              <a:rPr lang="en-US" dirty="0" smtClean="0"/>
              <a:t>168 are in the group “even if no treatment”</a:t>
            </a:r>
          </a:p>
          <a:p>
            <a:r>
              <a:rPr lang="en-US" dirty="0" smtClean="0"/>
              <a:t>Defining an “actionable variant”</a:t>
            </a:r>
          </a:p>
          <a:p>
            <a:pPr lvl="1"/>
            <a:r>
              <a:rPr lang="en-US" dirty="0" smtClean="0"/>
              <a:t>No recognized list (previously limited data)</a:t>
            </a:r>
          </a:p>
          <a:p>
            <a:pPr lvl="1"/>
            <a:r>
              <a:rPr lang="en-US" dirty="0" smtClean="0"/>
              <a:t>ESP now has data with new variants with predicted functional impact</a:t>
            </a:r>
          </a:p>
          <a:p>
            <a:pPr lvl="1"/>
            <a:r>
              <a:rPr lang="en-US" dirty="0" smtClean="0"/>
              <a:t>Consensus group evaluated first 1000 ESP subjects</a:t>
            </a:r>
          </a:p>
        </p:txBody>
      </p:sp>
    </p:spTree>
    <p:extLst>
      <p:ext uri="{BB962C8B-B14F-4D97-AF65-F5344CB8AC3E}">
        <p14:creationId xmlns:p14="http://schemas.microsoft.com/office/powerpoint/2010/main" xmlns="" val="628460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Actionable, Pathogenic Variants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Dorshner</a:t>
            </a:r>
            <a:r>
              <a:rPr lang="en-US" dirty="0" smtClean="0"/>
              <a:t> </a:t>
            </a:r>
            <a:r>
              <a:rPr lang="en-US" i="1" dirty="0" smtClean="0"/>
              <a:t>et al</a:t>
            </a:r>
            <a:r>
              <a:rPr lang="en-US" dirty="0" smtClean="0"/>
              <a:t>. Am J Hum Genet 2013; 93(4):631-640. PubMed: 24055113; PMCID: PMC3791261</a:t>
            </a:r>
          </a:p>
          <a:p>
            <a:r>
              <a:rPr lang="en-US" dirty="0" smtClean="0"/>
              <a:t>Classified “actionable, pathogenic” SNPs from 114 genes in 500 Caucasian and 500 African-American ESP participants by expert panel</a:t>
            </a:r>
          </a:p>
          <a:p>
            <a:r>
              <a:rPr lang="en-US" dirty="0" smtClean="0"/>
              <a:t>Human Gene Mutation Database and primary literature evaluated</a:t>
            </a:r>
          </a:p>
          <a:p>
            <a:r>
              <a:rPr lang="en-US" dirty="0" smtClean="0"/>
              <a:t>Frequency of high penetrance actionable pathogenic or likely pathogenic variants in adults is 3.4% in Caucasian and 1.2% in African ancestry</a:t>
            </a:r>
          </a:p>
          <a:p>
            <a:r>
              <a:rPr lang="en-US" dirty="0" smtClean="0"/>
              <a:t>17 SNPs evaluated in MESA participants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05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MESA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54228"/>
            <a:ext cx="8433103" cy="505746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For N=34 that want to be notified only if there is a treatment available</a:t>
            </a:r>
          </a:p>
          <a:p>
            <a:pPr lvl="1"/>
            <a:r>
              <a:rPr lang="en-US" dirty="0" smtClean="0"/>
              <a:t>1 with missing data for 1 variant</a:t>
            </a:r>
          </a:p>
          <a:p>
            <a:pPr lvl="1"/>
            <a:r>
              <a:rPr lang="en-US" dirty="0" smtClean="0"/>
              <a:t>0 with variant alleles for any of the 17 SNPs</a:t>
            </a:r>
          </a:p>
          <a:p>
            <a:r>
              <a:rPr lang="en-US" dirty="0" smtClean="0"/>
              <a:t>For N=168 that want notification even if no treatment available</a:t>
            </a:r>
          </a:p>
          <a:p>
            <a:pPr lvl="1"/>
            <a:r>
              <a:rPr lang="en-US" dirty="0" smtClean="0"/>
              <a:t>1 with missing data for 1 variant</a:t>
            </a:r>
          </a:p>
          <a:p>
            <a:pPr lvl="1"/>
            <a:r>
              <a:rPr lang="en-US" dirty="0" smtClean="0"/>
              <a:t>5 with one copy of the variant (T) allele for a </a:t>
            </a:r>
            <a:r>
              <a:rPr lang="en-US" i="1" dirty="0" smtClean="0"/>
              <a:t>SERPINA1</a:t>
            </a:r>
            <a:r>
              <a:rPr lang="en-US" dirty="0" smtClean="0"/>
              <a:t> SNP (1 WFU; 1 JHU; 2 NWU; 1 UCLA)</a:t>
            </a:r>
          </a:p>
          <a:p>
            <a:pPr lvl="1"/>
            <a:r>
              <a:rPr lang="en-US" dirty="0" smtClean="0"/>
              <a:t>2 with two copies the variant (A) allele for a </a:t>
            </a:r>
            <a:r>
              <a:rPr lang="en-US" i="1" dirty="0" smtClean="0"/>
              <a:t>SERPINA1</a:t>
            </a:r>
            <a:r>
              <a:rPr lang="en-US" dirty="0" smtClean="0"/>
              <a:t> SNP (1 JHU; 1 NWU) and 5 with 1 copy of the variant (A) allele (1 JHU; 3 NWU; 1 UCLA)</a:t>
            </a:r>
          </a:p>
          <a:p>
            <a:pPr lvl="1"/>
            <a:r>
              <a:rPr lang="en-US" dirty="0" smtClean="0"/>
              <a:t>0 with variant alleles for any of the other 14 SNPs</a:t>
            </a:r>
          </a:p>
          <a:p>
            <a:r>
              <a:rPr lang="en-US" dirty="0" smtClean="0"/>
              <a:t>12/202 MESA participants with actionable (</a:t>
            </a:r>
            <a:r>
              <a:rPr lang="en-US" i="1" dirty="0" smtClean="0"/>
              <a:t>SERPIN1A</a:t>
            </a:r>
            <a:r>
              <a:rPr lang="en-US" dirty="0" smtClean="0"/>
              <a:t>) variants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44084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SERPINA1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Serpin</a:t>
            </a:r>
            <a:r>
              <a:rPr lang="en-US" dirty="0" smtClean="0"/>
              <a:t> Peptidase Inhibitor, Clade A, Member 1</a:t>
            </a:r>
          </a:p>
          <a:p>
            <a:pPr lvl="1"/>
            <a:r>
              <a:rPr lang="en-US" dirty="0" smtClean="0"/>
              <a:t>Alpha-1-antitrypsin (AAT); </a:t>
            </a:r>
            <a:r>
              <a:rPr lang="en-US" dirty="0" err="1" smtClean="0"/>
              <a:t>chr</a:t>
            </a:r>
            <a:r>
              <a:rPr lang="en-US" dirty="0" smtClean="0"/>
              <a:t> 14q32.13</a:t>
            </a:r>
          </a:p>
          <a:p>
            <a:pPr lvl="1"/>
            <a:r>
              <a:rPr lang="en-US" dirty="0" smtClean="0"/>
              <a:t>AAT complexes with </a:t>
            </a:r>
            <a:r>
              <a:rPr lang="en-US" dirty="0" err="1" smtClean="0"/>
              <a:t>elastase</a:t>
            </a:r>
            <a:r>
              <a:rPr lang="en-US" dirty="0" smtClean="0"/>
              <a:t> but also with trypsin, chymotrypsin, thrombin and bacterial proteases</a:t>
            </a:r>
          </a:p>
          <a:p>
            <a:pPr lvl="1"/>
            <a:r>
              <a:rPr lang="en-US" dirty="0" smtClean="0"/>
              <a:t>Inhibitory action of AAT against neutrophil </a:t>
            </a:r>
            <a:r>
              <a:rPr lang="en-US" dirty="0" err="1" smtClean="0"/>
              <a:t>elastase</a:t>
            </a:r>
            <a:endParaRPr lang="en-US" dirty="0" smtClean="0"/>
          </a:p>
          <a:p>
            <a:pPr lvl="1"/>
            <a:r>
              <a:rPr lang="en-US" dirty="0" smtClean="0"/>
              <a:t>Emphysema and liver disease from AAT deficiency</a:t>
            </a:r>
          </a:p>
          <a:p>
            <a:pPr algn="ctr"/>
            <a:r>
              <a:rPr lang="en-US" i="1" dirty="0" smtClean="0"/>
              <a:t>SERPINA1</a:t>
            </a:r>
            <a:r>
              <a:rPr lang="en-US" dirty="0" smtClean="0"/>
              <a:t> variants (definitely pathogenic)</a:t>
            </a:r>
          </a:p>
          <a:p>
            <a:pPr lvl="1"/>
            <a:r>
              <a:rPr lang="en-US" dirty="0" smtClean="0"/>
              <a:t>Chr14_94844947 (rs28929474); p.366Glu&gt;Lys*</a:t>
            </a:r>
          </a:p>
          <a:p>
            <a:pPr lvl="2"/>
            <a:r>
              <a:rPr lang="en-US" dirty="0" smtClean="0"/>
              <a:t>5 heterozygotes (most common variant leading to high risk of emphysema and liver disease in homozygotes)</a:t>
            </a:r>
          </a:p>
          <a:p>
            <a:pPr lvl="1"/>
            <a:r>
              <a:rPr lang="en-US" dirty="0" smtClean="0"/>
              <a:t>Chr14_94847262 (rs17580); p.288Glu&gt;Val</a:t>
            </a:r>
          </a:p>
          <a:p>
            <a:pPr lvl="2"/>
            <a:r>
              <a:rPr lang="en-US" dirty="0" smtClean="0"/>
              <a:t>2 homozygotes and 5 heterozygotes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13124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946</Words>
  <Application>Microsoft Office PowerPoint</Application>
  <PresentationFormat>On-screen Show (4:3)</PresentationFormat>
  <Paragraphs>106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MESA, ESP and Return of Results</vt:lpstr>
      <vt:lpstr>Exome Sequencing Project</vt:lpstr>
      <vt:lpstr>Impact of Exome Sequencing</vt:lpstr>
      <vt:lpstr>ESP and HeartGO</vt:lpstr>
      <vt:lpstr>MESA and ESP</vt:lpstr>
      <vt:lpstr>MESA ESP Participants to be Notified</vt:lpstr>
      <vt:lpstr>Actionable, Pathogenic Variants</vt:lpstr>
      <vt:lpstr>MESA Results</vt:lpstr>
      <vt:lpstr>SERPINA1</vt:lpstr>
      <vt:lpstr>MESA Genetics Subcommittee Recommendations</vt:lpstr>
      <vt:lpstr>MESA, ESP and Return of Results</vt:lpstr>
      <vt:lpstr>MESA Genetics Subcommittee</vt:lpstr>
    </vt:vector>
  </TitlesOfParts>
  <Company>University of Virginia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MESA, ESP and Return of Results</dc:title>
  <dc:creator>Steve Rich</dc:creator>
  <cp:lastModifiedBy>CHSCC</cp:lastModifiedBy>
  <cp:revision>17</cp:revision>
  <cp:lastPrinted>2014-02-03T18:13:02Z</cp:lastPrinted>
  <dcterms:created xsi:type="dcterms:W3CDTF">2014-01-11T15:02:26Z</dcterms:created>
  <dcterms:modified xsi:type="dcterms:W3CDTF">2014-02-05T19:17:30Z</dcterms:modified>
</cp:coreProperties>
</file>