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3" r:id="rId5"/>
    <p:sldId id="264" r:id="rId6"/>
    <p:sldId id="266" r:id="rId7"/>
    <p:sldId id="256" r:id="rId8"/>
    <p:sldId id="261" r:id="rId9"/>
    <p:sldId id="257" r:id="rId10"/>
    <p:sldId id="262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Oximetry</c:v>
                </c:pt>
                <c:pt idx="1">
                  <c:v>EEG</c:v>
                </c:pt>
                <c:pt idx="2">
                  <c:v>Short </c:v>
                </c:pt>
                <c:pt idx="3">
                  <c:v>Multiple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44</c:v>
                </c:pt>
                <c:pt idx="1">
                  <c:v>19</c:v>
                </c:pt>
                <c:pt idx="2">
                  <c:v>9</c:v>
                </c:pt>
                <c:pt idx="3">
                  <c:v>11</c:v>
                </c:pt>
                <c:pt idx="4">
                  <c:v>10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Oximetry</c:v>
                </c:pt>
                <c:pt idx="1">
                  <c:v>EEG</c:v>
                </c:pt>
                <c:pt idx="2">
                  <c:v>Short </c:v>
                </c:pt>
                <c:pt idx="3">
                  <c:v>Multiple</c:v>
                </c:pt>
                <c:pt idx="4">
                  <c:v>Other</c:v>
                </c:pt>
              </c:strCache>
            </c:strRef>
          </c:cat>
          <c:val>
            <c:numRef>
              <c:f>Sheet1!$D$2:$D$6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94208"/>
        <c:axId val="31296896"/>
      </c:barChart>
      <c:catAx>
        <c:axId val="31294208"/>
        <c:scaling>
          <c:orientation val="minMax"/>
        </c:scaling>
        <c:delete val="0"/>
        <c:axPos val="b"/>
        <c:majorTickMark val="out"/>
        <c:minorTickMark val="none"/>
        <c:tickLblPos val="nextTo"/>
        <c:crossAx val="31296896"/>
        <c:crosses val="autoZero"/>
        <c:auto val="1"/>
        <c:lblAlgn val="ctr"/>
        <c:lblOffset val="100"/>
        <c:noMultiLvlLbl val="0"/>
      </c:catAx>
      <c:valAx>
        <c:axId val="31296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294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Q1 11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WFU</c:v>
                </c:pt>
                <c:pt idx="1">
                  <c:v>COL</c:v>
                </c:pt>
                <c:pt idx="2">
                  <c:v>JHU</c:v>
                </c:pt>
                <c:pt idx="3">
                  <c:v>UMN</c:v>
                </c:pt>
                <c:pt idx="4">
                  <c:v>NU</c:v>
                </c:pt>
                <c:pt idx="5">
                  <c:v>UCLA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67</c:v>
                </c:pt>
                <c:pt idx="1">
                  <c:v>71</c:v>
                </c:pt>
                <c:pt idx="2">
                  <c:v>78</c:v>
                </c:pt>
                <c:pt idx="3">
                  <c:v>77</c:v>
                </c:pt>
                <c:pt idx="4">
                  <c:v>78</c:v>
                </c:pt>
                <c:pt idx="5">
                  <c:v>53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Q1-2 12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WFU</c:v>
                </c:pt>
                <c:pt idx="1">
                  <c:v>COL</c:v>
                </c:pt>
                <c:pt idx="2">
                  <c:v>JHU</c:v>
                </c:pt>
                <c:pt idx="3">
                  <c:v>UMN</c:v>
                </c:pt>
                <c:pt idx="4">
                  <c:v>NU</c:v>
                </c:pt>
                <c:pt idx="5">
                  <c:v>UCLA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91</c:v>
                </c:pt>
                <c:pt idx="1">
                  <c:v>75</c:v>
                </c:pt>
                <c:pt idx="2">
                  <c:v>88</c:v>
                </c:pt>
                <c:pt idx="3">
                  <c:v>88</c:v>
                </c:pt>
                <c:pt idx="4">
                  <c:v>88</c:v>
                </c:pt>
                <c:pt idx="5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563520"/>
        <c:axId val="28754304"/>
      </c:barChart>
      <c:catAx>
        <c:axId val="27563520"/>
        <c:scaling>
          <c:orientation val="minMax"/>
        </c:scaling>
        <c:delete val="0"/>
        <c:axPos val="b"/>
        <c:majorTickMark val="out"/>
        <c:minorTickMark val="none"/>
        <c:tickLblPos val="nextTo"/>
        <c:crossAx val="28754304"/>
        <c:crosses val="autoZero"/>
        <c:auto val="1"/>
        <c:lblAlgn val="ctr"/>
        <c:lblOffset val="100"/>
        <c:noMultiLvlLbl val="0"/>
      </c:catAx>
      <c:valAx>
        <c:axId val="28754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563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25373262768383"/>
          <c:y val="0.26511489635224167"/>
          <c:w val="0.85669162256357301"/>
          <c:h val="0.55681544271251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AHI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5 to 15</c:v>
                </c:pt>
                <c:pt idx="2">
                  <c:v>15 to 30</c:v>
                </c:pt>
                <c:pt idx="3">
                  <c:v>&gt;30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</c:v>
                </c:pt>
                <c:pt idx="1">
                  <c:v>33</c:v>
                </c:pt>
                <c:pt idx="2">
                  <c:v>23</c:v>
                </c:pt>
                <c:pt idx="3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5 to 15</c:v>
                </c:pt>
                <c:pt idx="2">
                  <c:v>15 to 30</c:v>
                </c:pt>
                <c:pt idx="3">
                  <c:v>&gt;30</c:v>
                </c:pt>
              </c:strCache>
            </c:strRef>
          </c:cat>
          <c:val>
            <c:numRef>
              <c:f>Sheet1!$C$2:$C$5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&lt;5</c:v>
                </c:pt>
                <c:pt idx="1">
                  <c:v>5 to 15</c:v>
                </c:pt>
                <c:pt idx="2">
                  <c:v>15 to 30</c:v>
                </c:pt>
                <c:pt idx="3">
                  <c:v>&gt;30</c:v>
                </c:pt>
              </c:strCache>
            </c:strRef>
          </c:cat>
          <c:val>
            <c:numRef>
              <c:f>Sheet1!$D$2:$D$5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60864"/>
        <c:axId val="23463040"/>
      </c:barChart>
      <c:catAx>
        <c:axId val="23460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AHI Level</a:t>
                </a:r>
                <a:endParaRPr lang="en-US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23463040"/>
        <c:crosses val="autoZero"/>
        <c:auto val="1"/>
        <c:lblAlgn val="ctr"/>
        <c:lblOffset val="100"/>
        <c:noMultiLvlLbl val="0"/>
      </c:catAx>
      <c:valAx>
        <c:axId val="23463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460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4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2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1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9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8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9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1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7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9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7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EB548-6772-4CDD-91D4-31743F9C482C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53AF-DE9B-4FE1-A321-C0B719C7D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4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MESA-Sleep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Perform </a:t>
            </a:r>
            <a:r>
              <a:rPr lang="en-US" b="1" dirty="0" err="1" smtClean="0"/>
              <a:t>polysomnography</a:t>
            </a:r>
            <a:r>
              <a:rPr lang="en-US" b="1" dirty="0" smtClean="0"/>
              <a:t> and </a:t>
            </a:r>
            <a:r>
              <a:rPr lang="en-US" b="1" dirty="0"/>
              <a:t>7 day wrist </a:t>
            </a:r>
            <a:r>
              <a:rPr lang="en-US" b="1" dirty="0" err="1"/>
              <a:t>actigraphy</a:t>
            </a:r>
            <a:r>
              <a:rPr lang="en-US" b="1" dirty="0"/>
              <a:t> </a:t>
            </a:r>
            <a:r>
              <a:rPr lang="en-US" b="1" dirty="0" smtClean="0"/>
              <a:t>and </a:t>
            </a:r>
            <a:r>
              <a:rPr lang="en-US" b="1" dirty="0"/>
              <a:t>supplemental sleep </a:t>
            </a:r>
            <a:r>
              <a:rPr lang="en-US" b="1" dirty="0" smtClean="0"/>
              <a:t>questionnaires (n=2200-2500)</a:t>
            </a:r>
          </a:p>
          <a:p>
            <a:endParaRPr lang="en-US" b="1" dirty="0" smtClean="0"/>
          </a:p>
          <a:p>
            <a:r>
              <a:rPr lang="en-US" b="1" dirty="0" smtClean="0"/>
              <a:t>Link sleep data </a:t>
            </a:r>
            <a:r>
              <a:rPr lang="en-US" b="1" dirty="0"/>
              <a:t>to </a:t>
            </a:r>
            <a:r>
              <a:rPr lang="en-US" b="1" dirty="0" smtClean="0"/>
              <a:t>MESA CVD data to  quantify </a:t>
            </a:r>
            <a:r>
              <a:rPr lang="en-US" b="1" dirty="0"/>
              <a:t>the associations of SDB, sleep duration, sleep fragmentation, slow wave sleep and sleep timing/rhythms with</a:t>
            </a:r>
            <a:r>
              <a:rPr lang="en-US" b="1" dirty="0" smtClean="0"/>
              <a:t>:</a:t>
            </a:r>
          </a:p>
          <a:p>
            <a:pPr lvl="1"/>
            <a:r>
              <a:rPr lang="en-US" b="1" dirty="0" smtClean="0"/>
              <a:t> </a:t>
            </a:r>
            <a:r>
              <a:rPr lang="en-US" b="1" dirty="0"/>
              <a:t>CVD risk </a:t>
            </a:r>
            <a:r>
              <a:rPr lang="en-US" b="1" dirty="0" smtClean="0"/>
              <a:t>factors</a:t>
            </a:r>
          </a:p>
          <a:p>
            <a:pPr lvl="1"/>
            <a:r>
              <a:rPr lang="en-US" b="1" dirty="0" smtClean="0"/>
              <a:t>Subclinical CVD</a:t>
            </a:r>
          </a:p>
          <a:p>
            <a:pPr lvl="1"/>
            <a:r>
              <a:rPr lang="en-US" b="1" dirty="0" smtClean="0"/>
              <a:t>Clinical CVD </a:t>
            </a:r>
          </a:p>
          <a:p>
            <a:endParaRPr lang="en-US" b="1" dirty="0" smtClean="0"/>
          </a:p>
          <a:p>
            <a:r>
              <a:rPr lang="en-US" b="1" dirty="0" smtClean="0"/>
              <a:t>Identify </a:t>
            </a:r>
            <a:r>
              <a:rPr lang="en-US" b="1" dirty="0"/>
              <a:t>ethnic, gender and SES differences in the distribution of measures of sleep </a:t>
            </a:r>
            <a:r>
              <a:rPr lang="en-US" b="1" dirty="0" smtClean="0"/>
              <a:t>disturbances</a:t>
            </a:r>
          </a:p>
          <a:p>
            <a:pPr lvl="1"/>
            <a:r>
              <a:rPr lang="en-US" b="1" dirty="0" smtClean="0"/>
              <a:t>Evaluate whether such </a:t>
            </a:r>
            <a:r>
              <a:rPr lang="en-US" b="1" dirty="0"/>
              <a:t>differences explain ethnic/race and gender differences in subclinical and clinical CVD.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6065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Proposal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Linking </a:t>
            </a:r>
            <a:r>
              <a:rPr lang="en-US" dirty="0" smtClean="0"/>
              <a:t>sleep to:</a:t>
            </a:r>
          </a:p>
          <a:p>
            <a:pPr lvl="1"/>
            <a:r>
              <a:rPr lang="en-US" dirty="0" smtClean="0"/>
              <a:t>Indices of RV/</a:t>
            </a:r>
            <a:r>
              <a:rPr lang="en-US" dirty="0" err="1" smtClean="0"/>
              <a:t>Pulm</a:t>
            </a:r>
            <a:r>
              <a:rPr lang="en-US" dirty="0" smtClean="0"/>
              <a:t> HTN</a:t>
            </a:r>
          </a:p>
          <a:p>
            <a:pPr lvl="1"/>
            <a:r>
              <a:rPr lang="en-US" dirty="0" smtClean="0"/>
              <a:t>COPD-OSA</a:t>
            </a:r>
          </a:p>
          <a:p>
            <a:pPr lvl="1"/>
            <a:r>
              <a:rPr lang="en-US" dirty="0" smtClean="0"/>
              <a:t>HTN, LVM, cardiac function</a:t>
            </a:r>
          </a:p>
          <a:p>
            <a:pPr lvl="1"/>
            <a:r>
              <a:rPr lang="en-US" dirty="0" smtClean="0"/>
              <a:t>Stress, socioeconomic, environment</a:t>
            </a:r>
          </a:p>
          <a:p>
            <a:pPr lvl="1"/>
            <a:r>
              <a:rPr lang="en-US" dirty="0" smtClean="0"/>
              <a:t>HF, CSB, BNP—outcomes</a:t>
            </a:r>
          </a:p>
          <a:p>
            <a:pPr lvl="1"/>
            <a:r>
              <a:rPr lang="en-US" dirty="0" err="1" smtClean="0"/>
              <a:t>Qol</a:t>
            </a:r>
            <a:endParaRPr lang="en-US" dirty="0" smtClean="0"/>
          </a:p>
          <a:p>
            <a:pPr lvl="1"/>
            <a:r>
              <a:rPr lang="en-US" dirty="0" smtClean="0"/>
              <a:t>Inflammatory, metabolic and cardiac biomarkers</a:t>
            </a:r>
          </a:p>
          <a:p>
            <a:pPr lvl="1"/>
            <a:r>
              <a:rPr lang="en-US" dirty="0" smtClean="0"/>
              <a:t>Inter-relationship with health behaviors </a:t>
            </a:r>
          </a:p>
          <a:p>
            <a:pPr lvl="1"/>
            <a:r>
              <a:rPr lang="en-US" dirty="0" smtClean="0"/>
              <a:t>Genetics……</a:t>
            </a:r>
          </a:p>
          <a:p>
            <a:pPr lvl="1"/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49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85800"/>
            <a:ext cx="8405296" cy="488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75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4000" b="1" i="1" dirty="0" smtClean="0"/>
              <a:t>Plans: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Initiate monthly “sleep scientific” calls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(N </a:t>
            </a:r>
            <a:r>
              <a:rPr lang="en-US" dirty="0" err="1" smtClean="0"/>
              <a:t>Punjubi</a:t>
            </a:r>
            <a:r>
              <a:rPr lang="en-US" dirty="0" smtClean="0"/>
              <a:t> (JHU), P </a:t>
            </a:r>
            <a:r>
              <a:rPr lang="en-US" dirty="0" err="1" smtClean="0"/>
              <a:t>Lutsy</a:t>
            </a:r>
            <a:r>
              <a:rPr lang="en-US" dirty="0" smtClean="0"/>
              <a:t> (UMN), P Zee (NU))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Nominate your representative(s)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8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Sleep Reading Center Activities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21 certified field staff (17 active)</a:t>
            </a:r>
          </a:p>
          <a:p>
            <a:endParaRPr lang="en-US" dirty="0" smtClean="0"/>
          </a:p>
          <a:p>
            <a:r>
              <a:rPr lang="en-US" dirty="0" smtClean="0"/>
              <a:t>3 certified scorers</a:t>
            </a:r>
          </a:p>
          <a:p>
            <a:pPr lvl="1"/>
            <a:r>
              <a:rPr lang="en-US" dirty="0" smtClean="0"/>
              <a:t>Regular reliability; AHI ICC &gt;.</a:t>
            </a:r>
            <a:r>
              <a:rPr lang="en-US" dirty="0" smtClean="0"/>
              <a:t>97</a:t>
            </a:r>
          </a:p>
          <a:p>
            <a:pPr lvl="1"/>
            <a:r>
              <a:rPr lang="en-US" dirty="0" smtClean="0"/>
              <a:t>Problem with PLMs-corrected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Quality reports-reviewed monthly</a:t>
            </a:r>
          </a:p>
          <a:p>
            <a:pPr lvl="1"/>
            <a:r>
              <a:rPr lang="en-US" dirty="0" smtClean="0"/>
              <a:t>More intense trouble shooting as needed/re-training for new staff</a:t>
            </a:r>
          </a:p>
          <a:p>
            <a:pPr lvl="1"/>
            <a:r>
              <a:rPr lang="en-US" dirty="0" smtClean="0"/>
              <a:t>Weekly transmission to CC; monthly calls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9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</a:t>
            </a:r>
            <a:r>
              <a:rPr lang="en-US" dirty="0" smtClean="0"/>
              <a:t>Data Received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1297 PSGs and </a:t>
            </a:r>
            <a:r>
              <a:rPr lang="en-US" dirty="0" err="1" smtClean="0"/>
              <a:t>actigraph</a:t>
            </a:r>
            <a:r>
              <a:rPr lang="en-US" dirty="0" smtClean="0"/>
              <a:t> studies received</a:t>
            </a:r>
          </a:p>
          <a:p>
            <a:pPr lvl="1"/>
            <a:r>
              <a:rPr lang="en-US" dirty="0" smtClean="0"/>
              <a:t>PSGs:</a:t>
            </a:r>
          </a:p>
          <a:p>
            <a:pPr lvl="2"/>
            <a:r>
              <a:rPr lang="en-US" dirty="0" smtClean="0"/>
              <a:t>77% PSGs “very good or better”</a:t>
            </a:r>
          </a:p>
          <a:p>
            <a:pPr lvl="2"/>
            <a:r>
              <a:rPr lang="en-US" dirty="0" smtClean="0"/>
              <a:t>4.8% failure</a:t>
            </a:r>
          </a:p>
          <a:p>
            <a:pPr lvl="1"/>
            <a:r>
              <a:rPr lang="en-US" dirty="0" err="1" smtClean="0"/>
              <a:t>Actigraphs</a:t>
            </a:r>
            <a:endParaRPr lang="en-US" dirty="0" smtClean="0"/>
          </a:p>
          <a:p>
            <a:pPr lvl="2"/>
            <a:r>
              <a:rPr lang="en-US" dirty="0" smtClean="0"/>
              <a:t>Mean days with good data: 7 +/- .5 days</a:t>
            </a:r>
          </a:p>
          <a:p>
            <a:pPr lvl="2"/>
            <a:r>
              <a:rPr lang="en-US" dirty="0" smtClean="0"/>
              <a:t>3% failure</a:t>
            </a:r>
          </a:p>
          <a:p>
            <a:r>
              <a:rPr lang="en-US" dirty="0" smtClean="0"/>
              <a:t>Site equipment, battery, supply updates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1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PSG Study Quality by Site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301761"/>
              </p:ext>
            </p:extLst>
          </p:nvPr>
        </p:nvGraphicFramePr>
        <p:xfrm>
          <a:off x="533400" y="1905000"/>
          <a:ext cx="8000999" cy="3733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7500"/>
                <a:gridCol w="1000125"/>
                <a:gridCol w="714375"/>
                <a:gridCol w="1285874"/>
                <a:gridCol w="571500"/>
                <a:gridCol w="1571625"/>
              </a:tblGrid>
              <a:tr h="56765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   Site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Total N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% Fail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Very Good</a:t>
                      </a:r>
                    </a:p>
                    <a:p>
                      <a:pPr algn="l" fontAlgn="b"/>
                      <a:r>
                        <a:rPr lang="en-US" sz="1800" b="1" i="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Excellent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90032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90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 3-WakeForest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195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5.1%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78.5%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90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  4-Columbia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239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4.2%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67.8%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90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  5-Johns Hopkins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228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2.6%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80.3%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90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  6-Minneapolis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230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2.6%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77.4%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390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  7-Northwestern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194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3.1%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80.9%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12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  8-UCLA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158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13.9%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75.9%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4129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      Totals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1244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4.8%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baseline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800" b="1" i="0" u="none" strike="noStrike" baseline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76.6%</a:t>
                      </a:r>
                      <a:endParaRPr lang="en-US" sz="1800" b="1" i="0" u="none" strike="noStrike" baseline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13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PSG Failure Causes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8177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17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Change in Sleep Quality (% &gt;Very Good)</a:t>
            </a:r>
            <a:br>
              <a:rPr lang="en-US" dirty="0" smtClean="0"/>
            </a:br>
            <a:r>
              <a:rPr lang="en-US" dirty="0" smtClean="0"/>
              <a:t>Q1 2011 to 2012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04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834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38" y="2133600"/>
            <a:ext cx="8831895" cy="235500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MESA</a:t>
            </a:r>
            <a:r>
              <a:rPr lang="en-US" i="1" dirty="0" smtClean="0"/>
              <a:t>-Sleep</a:t>
            </a:r>
            <a:r>
              <a:rPr lang="en-US" dirty="0" smtClean="0"/>
              <a:t> </a:t>
            </a:r>
            <a:r>
              <a:rPr lang="en-US" dirty="0" smtClean="0"/>
              <a:t>Recent Milestones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384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PSG Findings and SDB</a:t>
            </a:r>
            <a:r>
              <a:rPr lang="en-US" b="1" dirty="0" smtClean="0"/>
              <a:t> In MESA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1"/>
            <a:ext cx="8229600" cy="2667000"/>
          </a:xfrm>
        </p:spPr>
        <p:txBody>
          <a:bodyPr/>
          <a:lstStyle/>
          <a:p>
            <a:r>
              <a:rPr lang="en-US" dirty="0" smtClean="0"/>
              <a:t>1.8% Urgent Referral (A Fib, NSVT, low oxygen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1.8% </a:t>
            </a:r>
            <a:r>
              <a:rPr lang="en-US" dirty="0" err="1" smtClean="0"/>
              <a:t>Cheyne</a:t>
            </a:r>
            <a:r>
              <a:rPr lang="en-US" dirty="0" smtClean="0"/>
              <a:t> Stoke Respiration</a:t>
            </a:r>
            <a:endParaRPr lang="en-US" dirty="0"/>
          </a:p>
          <a:p>
            <a:r>
              <a:rPr lang="en-US" dirty="0" smtClean="0"/>
              <a:t>43% with moderate-severe </a:t>
            </a:r>
            <a:r>
              <a:rPr lang="en-US" dirty="0" smtClean="0"/>
              <a:t>SDB </a:t>
            </a:r>
            <a:r>
              <a:rPr lang="en-US" dirty="0" smtClean="0"/>
              <a:t>(AHI&gt;15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10x rate of  doctor diagnosed SDB in MESA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525862768"/>
              </p:ext>
            </p:extLst>
          </p:nvPr>
        </p:nvGraphicFramePr>
        <p:xfrm>
          <a:off x="2286000" y="3505200"/>
          <a:ext cx="4648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393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Analyses and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Minority supplement funded</a:t>
            </a:r>
          </a:p>
          <a:p>
            <a:pPr lvl="1"/>
            <a:r>
              <a:rPr lang="en-US" dirty="0" smtClean="0"/>
              <a:t>Dennis Dean</a:t>
            </a:r>
          </a:p>
          <a:p>
            <a:pPr lvl="2"/>
            <a:r>
              <a:rPr lang="en-US" dirty="0" smtClean="0"/>
              <a:t>HTN analyses</a:t>
            </a:r>
          </a:p>
          <a:p>
            <a:pPr lvl="2"/>
            <a:r>
              <a:rPr lang="en-US" dirty="0" smtClean="0"/>
              <a:t>Arterial stiffness derived from the </a:t>
            </a:r>
            <a:r>
              <a:rPr lang="en-US" dirty="0" err="1" smtClean="0"/>
              <a:t>oximetry</a:t>
            </a:r>
            <a:r>
              <a:rPr lang="en-US" dirty="0" smtClean="0"/>
              <a:t> </a:t>
            </a:r>
            <a:r>
              <a:rPr lang="en-US" dirty="0" err="1" smtClean="0"/>
              <a:t>pleth</a:t>
            </a:r>
            <a:r>
              <a:rPr lang="en-US" dirty="0" smtClean="0"/>
              <a:t> waveform (with D Jacobs)</a:t>
            </a:r>
          </a:p>
          <a:p>
            <a:r>
              <a:rPr lang="en-US" dirty="0" smtClean="0"/>
              <a:t>Pollution, weather and sleep </a:t>
            </a:r>
          </a:p>
          <a:p>
            <a:r>
              <a:rPr lang="en-US" dirty="0" smtClean="0"/>
              <a:t>Sleep Informatics and Data Sharing Resource (R24 pending)</a:t>
            </a:r>
          </a:p>
          <a:p>
            <a:r>
              <a:rPr lang="en-US" dirty="0" smtClean="0"/>
              <a:t>Genetics project-rare </a:t>
            </a:r>
            <a:r>
              <a:rPr lang="en-US" dirty="0" smtClean="0"/>
              <a:t>variants (pending)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945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390</Words>
  <Application>Microsoft Office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MESA-Sleep Aims</vt:lpstr>
      <vt:lpstr>Sleep Reading Center Activities </vt:lpstr>
      <vt:lpstr>Sleep Data Received</vt:lpstr>
      <vt:lpstr>PSG Study Quality by Site</vt:lpstr>
      <vt:lpstr>PSG Failure Causes</vt:lpstr>
      <vt:lpstr>Change in Sleep Quality (% &gt;Very Good) Q1 2011 to 2012</vt:lpstr>
      <vt:lpstr>MESA-Sleep Recent Milestones</vt:lpstr>
      <vt:lpstr>PSG Findings and SDB In MESA</vt:lpstr>
      <vt:lpstr>Analyses and Extensions</vt:lpstr>
      <vt:lpstr>Paper Proposal Possibilities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sr596</dc:creator>
  <cp:lastModifiedBy>sr596</cp:lastModifiedBy>
  <cp:revision>23</cp:revision>
  <dcterms:created xsi:type="dcterms:W3CDTF">2012-02-29T14:28:30Z</dcterms:created>
  <dcterms:modified xsi:type="dcterms:W3CDTF">2012-02-29T18:28:46Z</dcterms:modified>
</cp:coreProperties>
</file>