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8" r:id="rId4"/>
    <p:sldId id="257" r:id="rId5"/>
    <p:sldId id="258" r:id="rId6"/>
    <p:sldId id="262" r:id="rId7"/>
    <p:sldId id="263" r:id="rId8"/>
    <p:sldId id="260" r:id="rId9"/>
    <p:sldId id="267" r:id="rId10"/>
    <p:sldId id="265" r:id="rId11"/>
    <p:sldId id="270" r:id="rId12"/>
    <p:sldId id="269" r:id="rId13"/>
    <p:sldId id="264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9" autoAdjust="0"/>
    <p:restoredTop sz="9466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266D-10DC-47C5-8DF3-235142909B5D}" type="datetimeFigureOut">
              <a:rPr lang="en-US" smtClean="0"/>
              <a:pPr/>
              <a:t>2/29/2012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E17D3-1A02-4318-BED4-2A336878C5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Ancillary Study Concept:</a:t>
            </a:r>
            <a:br>
              <a:rPr lang="en-US" dirty="0" smtClean="0"/>
            </a:br>
            <a:r>
              <a:rPr lang="en-US" b="1" i="1" dirty="0" smtClean="0"/>
              <a:t>MESA Mind</a:t>
            </a:r>
            <a:br>
              <a:rPr lang="en-US" b="1" i="1" dirty="0" smtClean="0"/>
            </a:b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400800" cy="17526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Steve Rapp, PhD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Annette Fitzpatrick, PhD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Teresa Seeman, PhD</a:t>
            </a:r>
          </a:p>
          <a:p>
            <a:r>
              <a:rPr lang="en-US" sz="2000" dirty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nd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MESA Cognition Committee</a:t>
            </a: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MESA Steering Committee Meeting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Feb. 28-Mar 1, 2012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Chicago IL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Funding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NIH: NHLBI, NIA, NINCDS, Genome Institute</a:t>
            </a:r>
          </a:p>
          <a:p>
            <a:pPr lvl="1"/>
            <a:r>
              <a:rPr lang="en-US" sz="3200" dirty="0" smtClean="0"/>
              <a:t>Combination of the above?</a:t>
            </a:r>
          </a:p>
          <a:p>
            <a:pPr lvl="1"/>
            <a:r>
              <a:rPr lang="en-US" sz="3200" dirty="0" smtClean="0"/>
              <a:t>Request for over $500k/year</a:t>
            </a:r>
          </a:p>
          <a:p>
            <a:r>
              <a:rPr lang="en-US" dirty="0" smtClean="0"/>
              <a:t>Alzheimer’s Association – pitch in?</a:t>
            </a:r>
          </a:p>
          <a:p>
            <a:r>
              <a:rPr lang="en-US" dirty="0" smtClean="0"/>
              <a:t>RFA</a:t>
            </a:r>
            <a:r>
              <a:rPr lang="en-US" dirty="0"/>
              <a:t>: Ancillary Study to Clinical Trials</a:t>
            </a:r>
          </a:p>
          <a:p>
            <a:pPr lvl="1"/>
            <a:r>
              <a:rPr lang="en-US" sz="3200" dirty="0"/>
              <a:t>Includes large observational studies</a:t>
            </a:r>
          </a:p>
          <a:p>
            <a:r>
              <a:rPr lang="en-US" dirty="0" smtClean="0"/>
              <a:t>Wait for release of new “Obama AD” funding</a:t>
            </a:r>
          </a:p>
          <a:p>
            <a:pPr lvl="1"/>
            <a:endParaRPr lang="en-U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499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Alternative Approach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Use Year 5 cognitive tests for screener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Identify those at greatest risk of dementia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Detailed neuropsych testing on this group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MRI and adjudication of this group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Increase samples of ethnic groups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Chinese?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All Hispanics? (for Hispanic subgroups)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Select sample of “normals” as controls for NP testing and MRI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7570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Mind (MM)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u="sng" dirty="0" smtClean="0"/>
              <a:t>Exam 5	</a:t>
            </a:r>
            <a:r>
              <a:rPr lang="en-US" sz="2400" u="sng" dirty="0"/>
              <a:t>	</a:t>
            </a:r>
            <a:r>
              <a:rPr lang="en-US" sz="2400" u="sng" dirty="0" smtClean="0"/>
              <a:t>  	MM		         		_______________</a:t>
            </a:r>
            <a:r>
              <a:rPr lang="en-US" sz="2400" dirty="0" smtClean="0"/>
              <a:t>				</a:t>
            </a:r>
          </a:p>
          <a:p>
            <a:pPr>
              <a:buNone/>
            </a:pPr>
            <a:r>
              <a:rPr lang="en-US" sz="2400" dirty="0" smtClean="0"/>
              <a:t>	ACB		|------------ACB---------------------|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  	    +			     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|-------------ECB--------------------|</a:t>
            </a:r>
          </a:p>
          <a:p>
            <a:pPr>
              <a:buNone/>
            </a:pPr>
            <a:r>
              <a:rPr lang="en-US" sz="2400" dirty="0" smtClean="0"/>
              <a:t>				     +			       </a:t>
            </a:r>
          </a:p>
          <a:p>
            <a:pPr>
              <a:buNone/>
            </a:pPr>
            <a:r>
              <a:rPr lang="en-US" sz="2400" dirty="0" smtClean="0"/>
              <a:t>                                  |-------------(MRI)------------------|</a:t>
            </a: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	|------------------Adjudication---------------|</a:t>
            </a:r>
          </a:p>
          <a:p>
            <a:pPr>
              <a:buNone/>
            </a:pPr>
            <a:r>
              <a:rPr lang="en-US" sz="2400" dirty="0" smtClean="0"/>
              <a:t>____________________________________________________________________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2012		2013		2014		2015		2016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ACB= Abbreviated (Exam 5) Cognitive Battery (3 tests)</a:t>
            </a:r>
          </a:p>
          <a:p>
            <a:pPr>
              <a:buNone/>
            </a:pPr>
            <a:r>
              <a:rPr lang="en-US" sz="2400" dirty="0"/>
              <a:t>E</a:t>
            </a:r>
            <a:r>
              <a:rPr lang="en-US" sz="2400" dirty="0" smtClean="0"/>
              <a:t>CB= Extended Cognitive Battery (5 additional tests)</a:t>
            </a:r>
          </a:p>
          <a:p>
            <a:pPr>
              <a:buNone/>
            </a:pPr>
            <a:r>
              <a:rPr lang="en-US" sz="2400" dirty="0" smtClean="0"/>
              <a:t>MRI=Structural MRI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Atherosclerosis and the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CVD risk factor for dementia and MCI</a:t>
            </a:r>
          </a:p>
          <a:p>
            <a:r>
              <a:rPr lang="en-US" dirty="0" smtClean="0"/>
              <a:t>Relationship between CVD/atherosclerosis  and dementia/MCI is unclear.</a:t>
            </a:r>
          </a:p>
          <a:p>
            <a:r>
              <a:rPr lang="en-US" dirty="0" smtClean="0"/>
              <a:t>Epidemiology of normal cognitive function and cognitive impairment among ethnic populations understudied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</a:t>
            </a:r>
            <a:r>
              <a:rPr lang="en-US" i="1" dirty="0" smtClean="0"/>
              <a:t>MESA Mind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 understand the links that markers and risk factors for CVD have with cognitive function and cognitive impairment (and cost permitting, brain structure and brain function) across ethnic groups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Characterize key cognitive functions in each ethnic sub-group</a:t>
            </a:r>
          </a:p>
          <a:p>
            <a:r>
              <a:rPr lang="en-US" dirty="0" smtClean="0"/>
              <a:t>Ascertain prevalent and incident all-cause dementia, and mild cognitive impairment</a:t>
            </a:r>
          </a:p>
          <a:p>
            <a:r>
              <a:rPr lang="en-US" dirty="0" smtClean="0"/>
              <a:t>Ascertain dementia subtypes including AD, </a:t>
            </a:r>
            <a:r>
              <a:rPr lang="en-US" dirty="0" err="1" smtClean="0"/>
              <a:t>VaD</a:t>
            </a:r>
            <a:r>
              <a:rPr lang="en-US" dirty="0" smtClean="0"/>
              <a:t> and Mixed</a:t>
            </a:r>
          </a:p>
          <a:p>
            <a:r>
              <a:rPr lang="en-US" dirty="0" smtClean="0"/>
              <a:t>Evaluate associations between dementia with known risk factors, novel biomarkers, genetic profiles, focusing on ethnicity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i="1" dirty="0" smtClean="0"/>
              <a:t>MESA Mind</a:t>
            </a:r>
            <a:r>
              <a:rPr lang="en-US" sz="4000" dirty="0" smtClean="0"/>
              <a:t>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dirty="0" smtClean="0"/>
              <a:t>What make MESA ideal?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sample</a:t>
            </a:r>
          </a:p>
          <a:p>
            <a:r>
              <a:rPr lang="en-US" dirty="0" smtClean="0"/>
              <a:t>Ethnic diversity</a:t>
            </a:r>
          </a:p>
          <a:p>
            <a:r>
              <a:rPr lang="en-US" dirty="0" smtClean="0"/>
              <a:t>Advanced age</a:t>
            </a:r>
          </a:p>
          <a:p>
            <a:r>
              <a:rPr lang="en-US" dirty="0" smtClean="0"/>
              <a:t>Extensively phenotyped w/r to known risk factors</a:t>
            </a:r>
          </a:p>
          <a:p>
            <a:r>
              <a:rPr lang="en-US" dirty="0" smtClean="0"/>
              <a:t>Cost-efficient as ancillary</a:t>
            </a:r>
          </a:p>
          <a:p>
            <a:r>
              <a:rPr lang="en-US" dirty="0" smtClean="0"/>
              <a:t>Baseline assessment of cognition during Year 5 exam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</a:t>
            </a:r>
            <a:r>
              <a:rPr lang="en-US" i="1" dirty="0" smtClean="0"/>
              <a:t>MESA Mind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Enroll entire cohort</a:t>
            </a:r>
          </a:p>
          <a:p>
            <a:r>
              <a:rPr lang="en-US" dirty="0" smtClean="0"/>
              <a:t>Follow-up of Exam 5 cognitive assessment</a:t>
            </a:r>
          </a:p>
          <a:p>
            <a:r>
              <a:rPr lang="en-US" dirty="0" smtClean="0"/>
              <a:t>Additional cognitive tests to make cognitive assessment comprehensive </a:t>
            </a:r>
          </a:p>
          <a:p>
            <a:r>
              <a:rPr lang="en-US" dirty="0" smtClean="0"/>
              <a:t>Adjudication of dementia and MCI (and subtypes)</a:t>
            </a:r>
          </a:p>
          <a:p>
            <a:r>
              <a:rPr lang="en-US" dirty="0" smtClean="0"/>
              <a:t>(MRI evaluation on subset)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821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 of Whole Cohort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New outcomes (dementia, MCI)</a:t>
            </a:r>
          </a:p>
          <a:p>
            <a:r>
              <a:rPr lang="en-US" dirty="0" smtClean="0"/>
              <a:t>Longitudinal data for change</a:t>
            </a:r>
          </a:p>
          <a:p>
            <a:r>
              <a:rPr lang="en-US" dirty="0" smtClean="0"/>
              <a:t>Ability to evaluate specific cognitive domains</a:t>
            </a:r>
          </a:p>
          <a:p>
            <a:r>
              <a:rPr lang="en-US" dirty="0" smtClean="0"/>
              <a:t>Maximizes N for comparisons by ethnicity</a:t>
            </a:r>
          </a:p>
          <a:p>
            <a:r>
              <a:rPr lang="en-US" dirty="0" smtClean="0"/>
              <a:t>Maximizes sample for studying genetic risk</a:t>
            </a:r>
          </a:p>
          <a:p>
            <a:r>
              <a:rPr lang="en-US" dirty="0" smtClean="0"/>
              <a:t>Allows re-evaluation of data for new dementia subtypes discovered in the future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924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ACCORD MIND</a:t>
            </a:r>
          </a:p>
          <a:p>
            <a:r>
              <a:rPr lang="en-US" dirty="0" smtClean="0"/>
              <a:t>SPRINT MIND</a:t>
            </a:r>
          </a:p>
          <a:p>
            <a:r>
              <a:rPr lang="en-US" dirty="0" smtClean="0"/>
              <a:t>WHIMS, WHIMS ECHO</a:t>
            </a:r>
          </a:p>
          <a:p>
            <a:r>
              <a:rPr lang="en-US" dirty="0" smtClean="0"/>
              <a:t>LIFE</a:t>
            </a:r>
          </a:p>
          <a:p>
            <a:r>
              <a:rPr lang="en-US" dirty="0" smtClean="0"/>
              <a:t>Look AHEAD Memory and Movement and the Brain</a:t>
            </a:r>
          </a:p>
          <a:p>
            <a:r>
              <a:rPr lang="en-US" dirty="0" smtClean="0"/>
              <a:t>CHS</a:t>
            </a:r>
          </a:p>
          <a:p>
            <a:r>
              <a:rPr lang="en-US" dirty="0" smtClean="0"/>
              <a:t>GEMS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i="1" dirty="0" smtClean="0"/>
              <a:t>MESA-Mind</a:t>
            </a:r>
            <a:r>
              <a:rPr lang="en-US" dirty="0" smtClean="0"/>
              <a:t>: Several 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8229600" cy="5334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5365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GOLD </a:t>
                      </a:r>
                    </a:p>
                    <a:p>
                      <a:pPr algn="ctr"/>
                      <a:r>
                        <a:rPr lang="en-US" dirty="0" smtClean="0"/>
                        <a:t>(GEMS, WHIMS)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SILVER</a:t>
                      </a:r>
                    </a:p>
                    <a:p>
                      <a:pPr algn="ctr"/>
                      <a:r>
                        <a:rPr lang="en-US" dirty="0" smtClean="0"/>
                        <a:t>(SPRINT)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3300"/>
                          </a:solidFill>
                        </a:rPr>
                        <a:t>BRONZE</a:t>
                      </a:r>
                    </a:p>
                    <a:p>
                      <a:pPr algn="ctr"/>
                      <a:r>
                        <a:rPr lang="en-US" dirty="0" smtClean="0"/>
                        <a:t> (LIFE, Look AHEAD)</a:t>
                      </a:r>
                      <a:endParaRPr lang="en-US" dirty="0"/>
                    </a:p>
                  </a:txBody>
                  <a:tcPr/>
                </a:tc>
              </a:tr>
              <a:tr h="4854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Comprehensive Cognitive Battery</a:t>
                      </a:r>
                      <a:endParaRPr lang="en-US" sz="16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If screener is positive…..</a:t>
                      </a:r>
                      <a:endParaRPr lang="en-US" sz="16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Comprehensive Cognitive Battery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If screener positive….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Comprehensive Cognitive Battery  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If screener is positive….</a:t>
                      </a:r>
                      <a:endParaRPr lang="en-US" sz="1600" dirty="0"/>
                    </a:p>
                  </a:txBody>
                  <a:tcPr/>
                </a:tc>
              </a:tr>
              <a:tr h="2810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Clinical</a:t>
                      </a:r>
                      <a:r>
                        <a:rPr lang="en-US" sz="1600" baseline="0" dirty="0" smtClean="0"/>
                        <a:t> Evaluation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  <a:tr h="2810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Blood assay, MRI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MRI</a:t>
                      </a:r>
                      <a:r>
                        <a:rPr lang="en-US" sz="1600" baseline="0" dirty="0" smtClean="0"/>
                        <a:t> for subset of PD, MCI &amp; </a:t>
                      </a:r>
                      <a:r>
                        <a:rPr lang="en-US" sz="1600" baseline="0" dirty="0" err="1" smtClean="0"/>
                        <a:t>normals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--</a:t>
                      </a:r>
                      <a:endParaRPr lang="en-US" sz="1600" dirty="0"/>
                    </a:p>
                  </a:txBody>
                  <a:tcPr/>
                </a:tc>
              </a:tr>
              <a:tr h="48549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Proxy report of change</a:t>
                      </a:r>
                      <a:r>
                        <a:rPr lang="en-US" sz="1600" baseline="0" dirty="0" smtClean="0"/>
                        <a:t> in </a:t>
                      </a:r>
                      <a:r>
                        <a:rPr lang="en-US" sz="1600" dirty="0" smtClean="0"/>
                        <a:t>functional abilities (telephone)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Proxy report of change</a:t>
                      </a:r>
                      <a:r>
                        <a:rPr lang="en-US" sz="1600" baseline="0" dirty="0" smtClean="0"/>
                        <a:t> in </a:t>
                      </a:r>
                      <a:r>
                        <a:rPr lang="en-US" sz="1600" dirty="0" smtClean="0"/>
                        <a:t>functional abilities (telephone)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Proxy report of change</a:t>
                      </a:r>
                      <a:r>
                        <a:rPr lang="en-US" sz="1600" baseline="0" dirty="0" smtClean="0"/>
                        <a:t> in </a:t>
                      </a:r>
                      <a:r>
                        <a:rPr lang="en-US" sz="1600" dirty="0" smtClean="0"/>
                        <a:t>functional abilities (telephone)</a:t>
                      </a:r>
                    </a:p>
                  </a:txBody>
                  <a:tcPr/>
                </a:tc>
              </a:tr>
              <a:tr h="89432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Centralized</a:t>
                      </a:r>
                      <a:r>
                        <a:rPr lang="en-US" sz="1600" baseline="0" dirty="0" smtClean="0"/>
                        <a:t> Adjudication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No Impairment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Mild Cog. Impairment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Dementia,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subtypes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Centralized</a:t>
                      </a:r>
                      <a:r>
                        <a:rPr lang="en-US" sz="1600" baseline="0" dirty="0" smtClean="0"/>
                        <a:t> Adjudication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No Impairment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Mild Cog. Impairment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Dementia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(no subtypes)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Centralized</a:t>
                      </a:r>
                      <a:r>
                        <a:rPr lang="en-US" sz="1600" baseline="0" dirty="0" smtClean="0"/>
                        <a:t> Adjudication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No Impairment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Mild Cog. Impairment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600" baseline="0" dirty="0" smtClean="0"/>
                        <a:t>Dementia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(no subtypes)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0315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+: detailed cognitive</a:t>
                      </a:r>
                      <a:r>
                        <a:rPr lang="en-US" sz="1600" baseline="0" dirty="0" smtClean="0"/>
                        <a:t> profile; dementia subtypes</a:t>
                      </a:r>
                      <a:endParaRPr lang="en-US" sz="16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- : </a:t>
                      </a:r>
                      <a:r>
                        <a:rPr lang="en-US" sz="1600" baseline="0" dirty="0" smtClean="0"/>
                        <a:t> higher cost; higher burden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+: </a:t>
                      </a:r>
                      <a:r>
                        <a:rPr lang="en-US" sz="1600" baseline="0" dirty="0" smtClean="0"/>
                        <a:t>detailed cog profile; lower cost; lower burden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-: dementia sub-typing not possible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dirty="0" smtClean="0"/>
                        <a:t>+: detailed cog</a:t>
                      </a:r>
                      <a:r>
                        <a:rPr lang="en-US" sz="1600" baseline="0" dirty="0" smtClean="0"/>
                        <a:t> profile;</a:t>
                      </a:r>
                      <a:r>
                        <a:rPr lang="en-US" sz="1600" dirty="0" smtClean="0"/>
                        <a:t> cost-efficient; lowest cost</a:t>
                      </a:r>
                      <a:endParaRPr lang="en-US" sz="16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600" baseline="0" dirty="0" smtClean="0"/>
                        <a:t>-:  more speculative adjudication w/single administration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1615</TotalTime>
  <Words>571</Words>
  <Application>Microsoft Office PowerPoint</Application>
  <PresentationFormat>On-screen Show (4:3)</PresentationFormat>
  <Paragraphs>125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Ancillary Study Concept: MESA Mind </vt:lpstr>
      <vt:lpstr>Atherosclerosis and the Brain</vt:lpstr>
      <vt:lpstr>Objective of MESA Mind</vt:lpstr>
      <vt:lpstr>Aims</vt:lpstr>
      <vt:lpstr>MESA Mind:  What make MESA ideal?</vt:lpstr>
      <vt:lpstr>Key Features of MESA Mind</vt:lpstr>
      <vt:lpstr>Value of Whole Cohort Approach</vt:lpstr>
      <vt:lpstr>Related experience</vt:lpstr>
      <vt:lpstr>MESA-Mind: Several Options</vt:lpstr>
      <vt:lpstr>Potential Funding Sources</vt:lpstr>
      <vt:lpstr>Questions?</vt:lpstr>
      <vt:lpstr>Slide 12</vt:lpstr>
      <vt:lpstr>Alternative Approach</vt:lpstr>
      <vt:lpstr>MESA Mind (MM) Timeline</vt:lpstr>
    </vt:vector>
  </TitlesOfParts>
  <Company>NCBH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Study Concept: MESA MIND</dc:title>
  <dc:creator>srapp</dc:creator>
  <cp:lastModifiedBy>chscc</cp:lastModifiedBy>
  <cp:revision>37</cp:revision>
  <dcterms:created xsi:type="dcterms:W3CDTF">2012-02-15T20:22:35Z</dcterms:created>
  <dcterms:modified xsi:type="dcterms:W3CDTF">2012-02-29T14:07:00Z</dcterms:modified>
</cp:coreProperties>
</file>