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256" r:id="rId2"/>
    <p:sldId id="449" r:id="rId3"/>
    <p:sldId id="351" r:id="rId4"/>
    <p:sldId id="481" r:id="rId5"/>
    <p:sldId id="490" r:id="rId6"/>
    <p:sldId id="453" r:id="rId7"/>
    <p:sldId id="491" r:id="rId8"/>
    <p:sldId id="461" r:id="rId9"/>
    <p:sldId id="463" r:id="rId10"/>
    <p:sldId id="492" r:id="rId11"/>
    <p:sldId id="468" r:id="rId12"/>
    <p:sldId id="467" r:id="rId13"/>
    <p:sldId id="462" r:id="rId14"/>
    <p:sldId id="493" r:id="rId15"/>
    <p:sldId id="470" r:id="rId16"/>
    <p:sldId id="471" r:id="rId17"/>
    <p:sldId id="475" r:id="rId18"/>
    <p:sldId id="495" r:id="rId19"/>
    <p:sldId id="464" r:id="rId20"/>
    <p:sldId id="477" r:id="rId21"/>
    <p:sldId id="473" r:id="rId22"/>
    <p:sldId id="474" r:id="rId23"/>
    <p:sldId id="478" r:id="rId24"/>
    <p:sldId id="479" r:id="rId25"/>
    <p:sldId id="4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4660"/>
  </p:normalViewPr>
  <p:slideViewPr>
    <p:cSldViewPr>
      <p:cViewPr varScale="1">
        <p:scale>
          <a:sx n="87" d="100"/>
          <a:sy n="87" d="100"/>
        </p:scale>
        <p:origin x="-15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72D6424-8548-4906-B2BD-84E0D4710C8C}" type="datetimeFigureOut">
              <a:rPr lang="en-US"/>
              <a:pPr>
                <a:defRPr/>
              </a:pPr>
              <a:t>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B9F402A-349C-4D4A-B30F-91C0986AD506}" type="slidenum">
              <a:rPr lang="en-US"/>
              <a:pPr>
                <a:defRPr/>
              </a:pPr>
              <a:t>‹#›</a:t>
            </a:fld>
            <a:endParaRPr lang="en-US"/>
          </a:p>
        </p:txBody>
      </p:sp>
    </p:spTree>
    <p:extLst>
      <p:ext uri="{BB962C8B-B14F-4D97-AF65-F5344CB8AC3E}">
        <p14:creationId xmlns:p14="http://schemas.microsoft.com/office/powerpoint/2010/main" val="36328950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last decade major work has been performed in the field of genomics trying to find new risk factors and newer biomarkers. </a:t>
            </a:r>
            <a:r>
              <a:rPr lang="en-US" baseline="0" dirty="0" err="1" smtClean="0"/>
              <a:t>Transcriptomics</a:t>
            </a:r>
            <a:r>
              <a:rPr lang="en-US" baseline="0" dirty="0" smtClean="0"/>
              <a:t> and proteomics have also developed. Metabolomics has risen as a field that comprehensively evaluates the breakdown products as a result of metabolism. It is at the intersection of where genome, diet and environment meet. Many of the steps in evaluating metabolome and proteome are similar. Examples of proteome would be troponin, BNP, MMP (known markers) while examples of metabolites would be fatty acids, pyruvate, </a:t>
            </a:r>
            <a:r>
              <a:rPr lang="en-US" baseline="0" dirty="0" err="1" smtClean="0"/>
              <a:t>hippuric</a:t>
            </a:r>
            <a:r>
              <a:rPr lang="en-US" baseline="0" dirty="0" smtClean="0"/>
              <a:t> acid, bile acids, sterols etc. </a:t>
            </a:r>
            <a:endParaRPr lang="en-US" dirty="0"/>
          </a:p>
        </p:txBody>
      </p:sp>
      <p:sp>
        <p:nvSpPr>
          <p:cNvPr id="4" name="Slide Number Placeholder 3"/>
          <p:cNvSpPr>
            <a:spLocks noGrp="1"/>
          </p:cNvSpPr>
          <p:nvPr>
            <p:ph type="sldNum" sz="quarter" idx="10"/>
          </p:nvPr>
        </p:nvSpPr>
        <p:spPr/>
        <p:txBody>
          <a:bodyPr/>
          <a:lstStyle/>
          <a:p>
            <a:pPr>
              <a:defRPr/>
            </a:pPr>
            <a:fld id="{AB9F402A-349C-4D4A-B30F-91C0986AD506}" type="slidenum">
              <a:rPr lang="en-US" smtClean="0"/>
              <a:pPr>
                <a:defRPr/>
              </a:pPr>
              <a:t>3</a:t>
            </a:fld>
            <a:endParaRPr lang="en-US"/>
          </a:p>
        </p:txBody>
      </p:sp>
    </p:spTree>
    <p:extLst>
      <p:ext uri="{BB962C8B-B14F-4D97-AF65-F5344CB8AC3E}">
        <p14:creationId xmlns:p14="http://schemas.microsoft.com/office/powerpoint/2010/main" val="120279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steps in a metabolomic study. The</a:t>
            </a:r>
            <a:r>
              <a:rPr lang="en-US" baseline="0" dirty="0" smtClean="0"/>
              <a:t> individual metabolites are first separated by chromatography. A detection tool like NMR or MS is used after that to detect these individual metabolites. </a:t>
            </a:r>
            <a:endParaRPr lang="en-US" dirty="0"/>
          </a:p>
        </p:txBody>
      </p:sp>
      <p:sp>
        <p:nvSpPr>
          <p:cNvPr id="4" name="Slide Number Placeholder 3"/>
          <p:cNvSpPr>
            <a:spLocks noGrp="1"/>
          </p:cNvSpPr>
          <p:nvPr>
            <p:ph type="sldNum" sz="quarter" idx="10"/>
          </p:nvPr>
        </p:nvSpPr>
        <p:spPr/>
        <p:txBody>
          <a:bodyPr/>
          <a:lstStyle/>
          <a:p>
            <a:pPr>
              <a:defRPr/>
            </a:pPr>
            <a:fld id="{AB9F402A-349C-4D4A-B30F-91C0986AD506}" type="slidenum">
              <a:rPr lang="en-US" smtClean="0"/>
              <a:pPr>
                <a:defRPr/>
              </a:pPr>
              <a:t>4</a:t>
            </a:fld>
            <a:endParaRPr lang="en-US"/>
          </a:p>
        </p:txBody>
      </p:sp>
    </p:spTree>
    <p:extLst>
      <p:ext uri="{BB962C8B-B14F-4D97-AF65-F5344CB8AC3E}">
        <p14:creationId xmlns:p14="http://schemas.microsoft.com/office/powerpoint/2010/main" val="267161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steps in a metabolomic study. The</a:t>
            </a:r>
            <a:r>
              <a:rPr lang="en-US" baseline="0" dirty="0" smtClean="0"/>
              <a:t> individual metabolites are first separated by chromatography. A detection tool like NMR or MS is used after that to detect these individual metabolites. </a:t>
            </a:r>
            <a:endParaRPr lang="en-US" dirty="0"/>
          </a:p>
        </p:txBody>
      </p:sp>
      <p:sp>
        <p:nvSpPr>
          <p:cNvPr id="4" name="Slide Number Placeholder 3"/>
          <p:cNvSpPr>
            <a:spLocks noGrp="1"/>
          </p:cNvSpPr>
          <p:nvPr>
            <p:ph type="sldNum" sz="quarter" idx="10"/>
          </p:nvPr>
        </p:nvSpPr>
        <p:spPr/>
        <p:txBody>
          <a:bodyPr/>
          <a:lstStyle/>
          <a:p>
            <a:pPr>
              <a:defRPr/>
            </a:pPr>
            <a:fld id="{AB9F402A-349C-4D4A-B30F-91C0986AD506}" type="slidenum">
              <a:rPr lang="en-US" smtClean="0"/>
              <a:pPr>
                <a:defRPr/>
              </a:pPr>
              <a:t>5</a:t>
            </a:fld>
            <a:endParaRPr lang="en-US"/>
          </a:p>
        </p:txBody>
      </p:sp>
    </p:spTree>
    <p:extLst>
      <p:ext uri="{BB962C8B-B14F-4D97-AF65-F5344CB8AC3E}">
        <p14:creationId xmlns:p14="http://schemas.microsoft.com/office/powerpoint/2010/main" val="267161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types of chromatography. Two separate stages. Optimized for different kinds of molecules</a:t>
            </a:r>
            <a:r>
              <a:rPr lang="en-US" baseline="0" dirty="0" smtClean="0"/>
              <a:t> based on their polarity</a:t>
            </a:r>
            <a:endParaRPr lang="en-US" dirty="0"/>
          </a:p>
        </p:txBody>
      </p:sp>
      <p:sp>
        <p:nvSpPr>
          <p:cNvPr id="4" name="Slide Number Placeholder 3"/>
          <p:cNvSpPr>
            <a:spLocks noGrp="1"/>
          </p:cNvSpPr>
          <p:nvPr>
            <p:ph type="sldNum" sz="quarter" idx="10"/>
          </p:nvPr>
        </p:nvSpPr>
        <p:spPr/>
        <p:txBody>
          <a:bodyPr/>
          <a:lstStyle/>
          <a:p>
            <a:pPr>
              <a:defRPr/>
            </a:pPr>
            <a:fld id="{AB9F402A-349C-4D4A-B30F-91C0986AD506}" type="slidenum">
              <a:rPr lang="en-US" smtClean="0"/>
              <a:pPr>
                <a:defRPr/>
              </a:pPr>
              <a:t>6</a:t>
            </a:fld>
            <a:endParaRPr lang="en-US"/>
          </a:p>
        </p:txBody>
      </p:sp>
    </p:spTree>
    <p:extLst>
      <p:ext uri="{BB962C8B-B14F-4D97-AF65-F5344CB8AC3E}">
        <p14:creationId xmlns:p14="http://schemas.microsoft.com/office/powerpoint/2010/main" val="202904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steps in a metabolomic study. The</a:t>
            </a:r>
            <a:r>
              <a:rPr lang="en-US" baseline="0" dirty="0" smtClean="0"/>
              <a:t> individual metabolites are first separated by chromatography. A detection tool like NMR or MS is used after that to detect these individual metabolites. </a:t>
            </a:r>
            <a:endParaRPr lang="en-US" dirty="0"/>
          </a:p>
        </p:txBody>
      </p:sp>
      <p:sp>
        <p:nvSpPr>
          <p:cNvPr id="4" name="Slide Number Placeholder 3"/>
          <p:cNvSpPr>
            <a:spLocks noGrp="1"/>
          </p:cNvSpPr>
          <p:nvPr>
            <p:ph type="sldNum" sz="quarter" idx="10"/>
          </p:nvPr>
        </p:nvSpPr>
        <p:spPr/>
        <p:txBody>
          <a:bodyPr/>
          <a:lstStyle/>
          <a:p>
            <a:pPr>
              <a:defRPr/>
            </a:pPr>
            <a:fld id="{AB9F402A-349C-4D4A-B30F-91C0986AD506}" type="slidenum">
              <a:rPr lang="en-US" smtClean="0"/>
              <a:pPr>
                <a:defRPr/>
              </a:pPr>
              <a:t>7</a:t>
            </a:fld>
            <a:endParaRPr lang="en-US"/>
          </a:p>
        </p:txBody>
      </p:sp>
    </p:spTree>
    <p:extLst>
      <p:ext uri="{BB962C8B-B14F-4D97-AF65-F5344CB8AC3E}">
        <p14:creationId xmlns:p14="http://schemas.microsoft.com/office/powerpoint/2010/main" val="267161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steps in a metabolomic study. The</a:t>
            </a:r>
            <a:r>
              <a:rPr lang="en-US" baseline="0" dirty="0" smtClean="0"/>
              <a:t> individual metabolites are first separated by chromatography. A detection tool like NMR or MS is used after that to detect these individual metabolites. </a:t>
            </a:r>
            <a:endParaRPr lang="en-US" dirty="0"/>
          </a:p>
        </p:txBody>
      </p:sp>
      <p:sp>
        <p:nvSpPr>
          <p:cNvPr id="4" name="Slide Number Placeholder 3"/>
          <p:cNvSpPr>
            <a:spLocks noGrp="1"/>
          </p:cNvSpPr>
          <p:nvPr>
            <p:ph type="sldNum" sz="quarter" idx="10"/>
          </p:nvPr>
        </p:nvSpPr>
        <p:spPr/>
        <p:txBody>
          <a:bodyPr/>
          <a:lstStyle/>
          <a:p>
            <a:pPr>
              <a:defRPr/>
            </a:pPr>
            <a:fld id="{AB9F402A-349C-4D4A-B30F-91C0986AD506}" type="slidenum">
              <a:rPr lang="en-US" smtClean="0"/>
              <a:pPr>
                <a:defRPr/>
              </a:pPr>
              <a:t>10</a:t>
            </a:fld>
            <a:endParaRPr lang="en-US"/>
          </a:p>
        </p:txBody>
      </p:sp>
    </p:spTree>
    <p:extLst>
      <p:ext uri="{BB962C8B-B14F-4D97-AF65-F5344CB8AC3E}">
        <p14:creationId xmlns:p14="http://schemas.microsoft.com/office/powerpoint/2010/main" val="267161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reality, the spectrum</a:t>
            </a:r>
            <a:r>
              <a:rPr lang="en-US" baseline="0" dirty="0" smtClean="0"/>
              <a:t> is not as simple as I showed you. It would look more like this. This is after binning and cleaning the data. Several peaks are obtained and they are all aligned together as in this figure. Please make a note of ppm which is also called chemical shift</a:t>
            </a:r>
            <a:endParaRPr lang="en-US" dirty="0"/>
          </a:p>
        </p:txBody>
      </p:sp>
      <p:sp>
        <p:nvSpPr>
          <p:cNvPr id="4" name="Slide Number Placeholder 3"/>
          <p:cNvSpPr>
            <a:spLocks noGrp="1"/>
          </p:cNvSpPr>
          <p:nvPr>
            <p:ph type="sldNum" sz="quarter" idx="10"/>
          </p:nvPr>
        </p:nvSpPr>
        <p:spPr/>
        <p:txBody>
          <a:bodyPr/>
          <a:lstStyle/>
          <a:p>
            <a:pPr>
              <a:defRPr/>
            </a:pPr>
            <a:fld id="{AB9F402A-349C-4D4A-B30F-91C0986AD506}" type="slidenum">
              <a:rPr lang="en-US" smtClean="0"/>
              <a:pPr>
                <a:defRPr/>
              </a:pPr>
              <a:t>11</a:t>
            </a:fld>
            <a:endParaRPr lang="en-US"/>
          </a:p>
        </p:txBody>
      </p:sp>
    </p:spTree>
    <p:extLst>
      <p:ext uri="{BB962C8B-B14F-4D97-AF65-F5344CB8AC3E}">
        <p14:creationId xmlns:p14="http://schemas.microsoft.com/office/powerpoint/2010/main" val="403064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steps in a metabolomic study. The</a:t>
            </a:r>
            <a:r>
              <a:rPr lang="en-US" baseline="0" dirty="0" smtClean="0"/>
              <a:t> individual metabolites are first separated by chromatography. A detection tool like NMR or MS is used after that to detect these individual metabolites. </a:t>
            </a:r>
            <a:endParaRPr lang="en-US" dirty="0"/>
          </a:p>
        </p:txBody>
      </p:sp>
      <p:sp>
        <p:nvSpPr>
          <p:cNvPr id="4" name="Slide Number Placeholder 3"/>
          <p:cNvSpPr>
            <a:spLocks noGrp="1"/>
          </p:cNvSpPr>
          <p:nvPr>
            <p:ph type="sldNum" sz="quarter" idx="10"/>
          </p:nvPr>
        </p:nvSpPr>
        <p:spPr/>
        <p:txBody>
          <a:bodyPr/>
          <a:lstStyle/>
          <a:p>
            <a:pPr>
              <a:defRPr/>
            </a:pPr>
            <a:fld id="{AB9F402A-349C-4D4A-B30F-91C0986AD506}" type="slidenum">
              <a:rPr lang="en-US" smtClean="0"/>
              <a:pPr>
                <a:defRPr/>
              </a:pPr>
              <a:t>14</a:t>
            </a:fld>
            <a:endParaRPr lang="en-US"/>
          </a:p>
        </p:txBody>
      </p:sp>
    </p:spTree>
    <p:extLst>
      <p:ext uri="{BB962C8B-B14F-4D97-AF65-F5344CB8AC3E}">
        <p14:creationId xmlns:p14="http://schemas.microsoft.com/office/powerpoint/2010/main" val="267161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A23662-32F7-4881-9D5C-61E926FBBF52}" type="datetimeFigureOut">
              <a:rPr lang="en-US"/>
              <a:pPr>
                <a:defRPr/>
              </a:pPr>
              <a:t>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A9863D-9964-42D0-8604-571DFE636C67}" type="slidenum">
              <a:rPr lang="en-US"/>
              <a:pPr>
                <a:defRPr/>
              </a:pPr>
              <a:t>‹#›</a:t>
            </a:fld>
            <a:endParaRPr lang="en-US"/>
          </a:p>
        </p:txBody>
      </p:sp>
    </p:spTree>
    <p:extLst>
      <p:ext uri="{BB962C8B-B14F-4D97-AF65-F5344CB8AC3E}">
        <p14:creationId xmlns:p14="http://schemas.microsoft.com/office/powerpoint/2010/main" val="356224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7E2ACC-9453-4420-A135-4D57C49549C6}" type="datetimeFigureOut">
              <a:rPr lang="en-US"/>
              <a:pPr>
                <a:defRPr/>
              </a:pPr>
              <a:t>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E7D905-2DF7-43FE-9BB8-82A83530C54D}" type="slidenum">
              <a:rPr lang="en-US"/>
              <a:pPr>
                <a:defRPr/>
              </a:pPr>
              <a:t>‹#›</a:t>
            </a:fld>
            <a:endParaRPr lang="en-US"/>
          </a:p>
        </p:txBody>
      </p:sp>
    </p:spTree>
    <p:extLst>
      <p:ext uri="{BB962C8B-B14F-4D97-AF65-F5344CB8AC3E}">
        <p14:creationId xmlns:p14="http://schemas.microsoft.com/office/powerpoint/2010/main" val="283412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BC4E8-F8E9-44DA-A213-32BA46B996D5}" type="datetimeFigureOut">
              <a:rPr lang="en-US"/>
              <a:pPr>
                <a:defRPr/>
              </a:pPr>
              <a:t>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FDEC10-64FC-4CB7-9DA2-A5EA7EB507F4}" type="slidenum">
              <a:rPr lang="en-US"/>
              <a:pPr>
                <a:defRPr/>
              </a:pPr>
              <a:t>‹#›</a:t>
            </a:fld>
            <a:endParaRPr lang="en-US"/>
          </a:p>
        </p:txBody>
      </p:sp>
    </p:spTree>
    <p:extLst>
      <p:ext uri="{BB962C8B-B14F-4D97-AF65-F5344CB8AC3E}">
        <p14:creationId xmlns:p14="http://schemas.microsoft.com/office/powerpoint/2010/main" val="365873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9B61AB-0FEC-4EFE-8EE5-6EDED6AAD161}" type="datetimeFigureOut">
              <a:rPr lang="en-US"/>
              <a:pPr>
                <a:defRPr/>
              </a:pPr>
              <a:t>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1BB294-A861-4772-B3F7-FF01BA41F249}" type="slidenum">
              <a:rPr lang="en-US"/>
              <a:pPr>
                <a:defRPr/>
              </a:pPr>
              <a:t>‹#›</a:t>
            </a:fld>
            <a:endParaRPr lang="en-US"/>
          </a:p>
        </p:txBody>
      </p:sp>
    </p:spTree>
    <p:extLst>
      <p:ext uri="{BB962C8B-B14F-4D97-AF65-F5344CB8AC3E}">
        <p14:creationId xmlns:p14="http://schemas.microsoft.com/office/powerpoint/2010/main" val="393430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F2F2A0-D771-4D13-8EC8-407110EC0B68}" type="datetimeFigureOut">
              <a:rPr lang="en-US"/>
              <a:pPr>
                <a:defRPr/>
              </a:pPr>
              <a:t>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F2B3E2-9165-4534-BE4B-80FB1DE4BA04}" type="slidenum">
              <a:rPr lang="en-US"/>
              <a:pPr>
                <a:defRPr/>
              </a:pPr>
              <a:t>‹#›</a:t>
            </a:fld>
            <a:endParaRPr lang="en-US"/>
          </a:p>
        </p:txBody>
      </p:sp>
    </p:spTree>
    <p:extLst>
      <p:ext uri="{BB962C8B-B14F-4D97-AF65-F5344CB8AC3E}">
        <p14:creationId xmlns:p14="http://schemas.microsoft.com/office/powerpoint/2010/main" val="417969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4A677A-9F25-425D-B984-F377EAF9507E}" type="datetimeFigureOut">
              <a:rPr lang="en-US"/>
              <a:pPr>
                <a:defRPr/>
              </a:pPr>
              <a:t>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C65746-BCA4-403C-BEE1-ADD7A5E08EB6}" type="slidenum">
              <a:rPr lang="en-US"/>
              <a:pPr>
                <a:defRPr/>
              </a:pPr>
              <a:t>‹#›</a:t>
            </a:fld>
            <a:endParaRPr lang="en-US"/>
          </a:p>
        </p:txBody>
      </p:sp>
    </p:spTree>
    <p:extLst>
      <p:ext uri="{BB962C8B-B14F-4D97-AF65-F5344CB8AC3E}">
        <p14:creationId xmlns:p14="http://schemas.microsoft.com/office/powerpoint/2010/main" val="197675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32C4FE-C192-4E4A-862B-B9FE7C834470}" type="datetimeFigureOut">
              <a:rPr lang="en-US"/>
              <a:pPr>
                <a:defRPr/>
              </a:pPr>
              <a:t>2/6/2014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F2C93E-A098-430F-8E09-3DEF83D19D21}" type="slidenum">
              <a:rPr lang="en-US"/>
              <a:pPr>
                <a:defRPr/>
              </a:pPr>
              <a:t>‹#›</a:t>
            </a:fld>
            <a:endParaRPr lang="en-US"/>
          </a:p>
        </p:txBody>
      </p:sp>
    </p:spTree>
    <p:extLst>
      <p:ext uri="{BB962C8B-B14F-4D97-AF65-F5344CB8AC3E}">
        <p14:creationId xmlns:p14="http://schemas.microsoft.com/office/powerpoint/2010/main" val="406800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A5F6E9-7851-413C-AE51-445D3EFDE707}" type="datetimeFigureOut">
              <a:rPr lang="en-US"/>
              <a:pPr>
                <a:defRPr/>
              </a:pPr>
              <a:t>2/6/2014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9F21D8-4F13-43E8-BEDF-2945007DB472}" type="slidenum">
              <a:rPr lang="en-US"/>
              <a:pPr>
                <a:defRPr/>
              </a:pPr>
              <a:t>‹#›</a:t>
            </a:fld>
            <a:endParaRPr lang="en-US"/>
          </a:p>
        </p:txBody>
      </p:sp>
    </p:spTree>
    <p:extLst>
      <p:ext uri="{BB962C8B-B14F-4D97-AF65-F5344CB8AC3E}">
        <p14:creationId xmlns:p14="http://schemas.microsoft.com/office/powerpoint/2010/main" val="80833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73E0F0-B59B-46DE-AE2D-3B395E9D59FD}" type="datetimeFigureOut">
              <a:rPr lang="en-US"/>
              <a:pPr>
                <a:defRPr/>
              </a:pPr>
              <a:t>2/6/2014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7A2245-A837-409B-B2DF-E75C97D93C29}" type="slidenum">
              <a:rPr lang="en-US"/>
              <a:pPr>
                <a:defRPr/>
              </a:pPr>
              <a:t>‹#›</a:t>
            </a:fld>
            <a:endParaRPr lang="en-US"/>
          </a:p>
        </p:txBody>
      </p:sp>
    </p:spTree>
    <p:extLst>
      <p:ext uri="{BB962C8B-B14F-4D97-AF65-F5344CB8AC3E}">
        <p14:creationId xmlns:p14="http://schemas.microsoft.com/office/powerpoint/2010/main" val="294124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51CA39-B134-4735-BD3B-5CD6122E9322}" type="datetimeFigureOut">
              <a:rPr lang="en-US"/>
              <a:pPr>
                <a:defRPr/>
              </a:pPr>
              <a:t>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2FA0C6-39D6-4F12-859A-7E3226731D0B}" type="slidenum">
              <a:rPr lang="en-US"/>
              <a:pPr>
                <a:defRPr/>
              </a:pPr>
              <a:t>‹#›</a:t>
            </a:fld>
            <a:endParaRPr lang="en-US"/>
          </a:p>
        </p:txBody>
      </p:sp>
    </p:spTree>
    <p:extLst>
      <p:ext uri="{BB962C8B-B14F-4D97-AF65-F5344CB8AC3E}">
        <p14:creationId xmlns:p14="http://schemas.microsoft.com/office/powerpoint/2010/main" val="69431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10D3B-4085-483F-A038-DE046DAE2CCB}" type="datetimeFigureOut">
              <a:rPr lang="en-US"/>
              <a:pPr>
                <a:defRPr/>
              </a:pPr>
              <a:t>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D1E2C1-7E29-4BAB-98F6-B7CFDE3371F6}" type="slidenum">
              <a:rPr lang="en-US"/>
              <a:pPr>
                <a:defRPr/>
              </a:pPr>
              <a:t>‹#›</a:t>
            </a:fld>
            <a:endParaRPr lang="en-US"/>
          </a:p>
        </p:txBody>
      </p:sp>
    </p:spTree>
    <p:extLst>
      <p:ext uri="{BB962C8B-B14F-4D97-AF65-F5344CB8AC3E}">
        <p14:creationId xmlns:p14="http://schemas.microsoft.com/office/powerpoint/2010/main" val="223508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117D5DD-70AC-438B-A6D0-FF116F8A1CA6}" type="datetimeFigureOut">
              <a:rPr lang="en-US"/>
              <a:pPr>
                <a:defRPr/>
              </a:pPr>
              <a:t>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8E4A172-2D7C-4ECA-89D5-D5B2F9A067F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tif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762000"/>
            <a:ext cx="8915400" cy="3276600"/>
          </a:xfrm>
        </p:spPr>
        <p:txBody>
          <a:bodyPr/>
          <a:lstStyle/>
          <a:p>
            <a:r>
              <a:rPr lang="en-US" altLang="en-US" sz="5400" dirty="0" smtClean="0">
                <a:solidFill>
                  <a:srgbClr val="FFFF00"/>
                </a:solidFill>
              </a:rPr>
              <a:t>METABOLOMICS IN MESA</a:t>
            </a:r>
          </a:p>
        </p:txBody>
      </p:sp>
      <p:sp>
        <p:nvSpPr>
          <p:cNvPr id="3" name="Subtitle 2"/>
          <p:cNvSpPr>
            <a:spLocks noGrp="1"/>
          </p:cNvSpPr>
          <p:nvPr>
            <p:ph type="subTitle" idx="1"/>
          </p:nvPr>
        </p:nvSpPr>
        <p:spPr>
          <a:xfrm>
            <a:off x="762000" y="3886200"/>
            <a:ext cx="7772400" cy="1752600"/>
          </a:xfrm>
        </p:spPr>
        <p:txBody>
          <a:bodyPr rtlCol="0">
            <a:normAutofit/>
          </a:bodyPr>
          <a:lstStyle/>
          <a:p>
            <a:pPr fontAlgn="auto">
              <a:spcAft>
                <a:spcPts val="0"/>
              </a:spcAft>
              <a:defRPr/>
            </a:pPr>
            <a:r>
              <a:rPr lang="en-US" dirty="0" smtClean="0">
                <a:solidFill>
                  <a:schemeClr val="tx1"/>
                </a:solidFill>
              </a:rPr>
              <a:t>Waqas Qureshi MD</a:t>
            </a:r>
          </a:p>
          <a:p>
            <a:pPr fontAlgn="auto">
              <a:spcAft>
                <a:spcPts val="0"/>
              </a:spcAft>
              <a:defRPr/>
            </a:pPr>
            <a:r>
              <a:rPr lang="en-US" dirty="0" smtClean="0">
                <a:solidFill>
                  <a:schemeClr val="tx1"/>
                </a:solidFill>
              </a:rPr>
              <a:t>PGY 5 Cardiology Fellow</a:t>
            </a:r>
            <a:endParaRPr lang="en-US" dirty="0">
              <a:solidFill>
                <a:schemeClr val="tx1"/>
              </a:solidFill>
            </a:endParaRPr>
          </a:p>
          <a:p>
            <a:pPr fontAlgn="auto">
              <a:spcAft>
                <a:spcPts val="0"/>
              </a:spcAft>
              <a:defRPr/>
            </a:pPr>
            <a:r>
              <a:rPr lang="en-US" dirty="0" smtClean="0">
                <a:solidFill>
                  <a:schemeClr val="tx1"/>
                </a:solidFill>
              </a:rPr>
              <a:t> Wake Forest University School of  Medicine</a:t>
            </a:r>
          </a:p>
          <a:p>
            <a:pPr fontAlgn="auto">
              <a:spcAft>
                <a:spcPts val="0"/>
              </a:spcAft>
              <a:defRPr/>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dirty="0" smtClean="0">
                <a:solidFill>
                  <a:srgbClr val="FFFF00"/>
                </a:solidFill>
              </a:rPr>
              <a:t>COMBI-BIO METABOLOMIC PIPELINE </a:t>
            </a:r>
            <a:endParaRPr lang="en-US" dirty="0">
              <a:solidFill>
                <a:srgbClr val="FFFF00"/>
              </a:solidFill>
            </a:endParaRPr>
          </a:p>
        </p:txBody>
      </p:sp>
      <p:sp>
        <p:nvSpPr>
          <p:cNvPr id="6" name="Rectangle 5"/>
          <p:cNvSpPr/>
          <p:nvPr/>
        </p:nvSpPr>
        <p:spPr>
          <a:xfrm>
            <a:off x="32658" y="843642"/>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SAMPLES</a:t>
            </a:r>
            <a:endParaRPr lang="en-US" b="1" dirty="0"/>
          </a:p>
        </p:txBody>
      </p:sp>
      <p:sp>
        <p:nvSpPr>
          <p:cNvPr id="4" name="TextBox 3"/>
          <p:cNvSpPr txBox="1"/>
          <p:nvPr/>
        </p:nvSpPr>
        <p:spPr>
          <a:xfrm>
            <a:off x="5883730" y="1471163"/>
            <a:ext cx="1371600" cy="3323987"/>
          </a:xfrm>
          <a:prstGeom prst="rect">
            <a:avLst/>
          </a:prstGeom>
          <a:noFill/>
        </p:spPr>
        <p:txBody>
          <a:bodyPr wrap="square" rtlCol="0">
            <a:spAutoFit/>
          </a:bodyPr>
          <a:lstStyle/>
          <a:p>
            <a:r>
              <a:rPr lang="en-US" sz="1400" dirty="0" smtClean="0"/>
              <a:t>Technical checks</a:t>
            </a:r>
          </a:p>
          <a:p>
            <a:endParaRPr lang="en-US" sz="1400" dirty="0" smtClean="0"/>
          </a:p>
          <a:p>
            <a:r>
              <a:rPr lang="en-US" sz="1400" dirty="0" smtClean="0"/>
              <a:t>Internal Standards</a:t>
            </a:r>
          </a:p>
          <a:p>
            <a:endParaRPr lang="en-US" sz="1400" dirty="0" smtClean="0"/>
          </a:p>
          <a:p>
            <a:r>
              <a:rPr lang="en-US" sz="1400" dirty="0" smtClean="0"/>
              <a:t>Quality Control</a:t>
            </a:r>
          </a:p>
          <a:p>
            <a:endParaRPr lang="en-US" sz="1400" dirty="0" smtClean="0"/>
          </a:p>
          <a:p>
            <a:r>
              <a:rPr lang="en-US" sz="1400" dirty="0" smtClean="0"/>
              <a:t>Peak Alignment</a:t>
            </a:r>
          </a:p>
          <a:p>
            <a:endParaRPr lang="en-US" sz="1400" dirty="0" smtClean="0"/>
          </a:p>
          <a:p>
            <a:r>
              <a:rPr lang="en-US" sz="1400" dirty="0" smtClean="0"/>
              <a:t>Binning</a:t>
            </a:r>
          </a:p>
          <a:p>
            <a:endParaRPr lang="en-US" sz="1400" dirty="0" smtClean="0"/>
          </a:p>
          <a:p>
            <a:r>
              <a:rPr lang="en-US" sz="1400" dirty="0" smtClean="0"/>
              <a:t>Peak Annotation</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52" y="4267200"/>
            <a:ext cx="3619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114300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40" y="5910649"/>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10649"/>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H="1">
            <a:off x="329912" y="5072449"/>
            <a:ext cx="1524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8962" y="4550717"/>
            <a:ext cx="361950" cy="261610"/>
          </a:xfrm>
          <a:prstGeom prst="rect">
            <a:avLst/>
          </a:prstGeom>
          <a:noFill/>
        </p:spPr>
        <p:txBody>
          <a:bodyPr wrap="square" rtlCol="0">
            <a:spAutoFit/>
          </a:bodyPr>
          <a:lstStyle/>
          <a:p>
            <a:r>
              <a:rPr lang="en-US" sz="1100" b="1" dirty="0" smtClean="0">
                <a:solidFill>
                  <a:schemeClr val="bg1"/>
                </a:solidFill>
              </a:rPr>
              <a:t>X3</a:t>
            </a:r>
            <a:endParaRPr lang="en-US" sz="1100" b="1" dirty="0">
              <a:solidFill>
                <a:schemeClr val="bg1"/>
              </a:solidFill>
            </a:endParaRPr>
          </a:p>
        </p:txBody>
      </p:sp>
      <p:cxnSp>
        <p:nvCxnSpPr>
          <p:cNvPr id="23" name="Straight Arrow Connector 22"/>
          <p:cNvCxnSpPr/>
          <p:nvPr/>
        </p:nvCxnSpPr>
        <p:spPr>
          <a:xfrm>
            <a:off x="536740" y="5072449"/>
            <a:ext cx="141514"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1828800"/>
            <a:ext cx="1295400" cy="646331"/>
          </a:xfrm>
          <a:prstGeom prst="rect">
            <a:avLst/>
          </a:prstGeom>
          <a:noFill/>
        </p:spPr>
        <p:txBody>
          <a:bodyPr wrap="square" rtlCol="0">
            <a:spAutoFit/>
          </a:bodyPr>
          <a:lstStyle/>
          <a:p>
            <a:r>
              <a:rPr lang="en-US" sz="1200" b="1" dirty="0" smtClean="0"/>
              <a:t>MESA LOLLIPOP ROTTERDAM</a:t>
            </a:r>
            <a:endParaRPr lang="en-US" sz="1200" b="1" dirty="0"/>
          </a:p>
        </p:txBody>
      </p:sp>
      <p:sp>
        <p:nvSpPr>
          <p:cNvPr id="28" name="Rectangle 27"/>
          <p:cNvSpPr/>
          <p:nvPr/>
        </p:nvSpPr>
        <p:spPr>
          <a:xfrm>
            <a:off x="1295400" y="8382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SEPARATION</a:t>
            </a:r>
            <a:endParaRPr lang="en-US" b="1" dirty="0"/>
          </a:p>
        </p:txBody>
      </p:sp>
      <p:cxnSp>
        <p:nvCxnSpPr>
          <p:cNvPr id="29" name="Straight Connector 28"/>
          <p:cNvCxnSpPr/>
          <p:nvPr/>
        </p:nvCxnSpPr>
        <p:spPr>
          <a:xfrm>
            <a:off x="312420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26" idx="3"/>
            <a:endCxn id="37" idx="1"/>
          </p:cNvCxnSpPr>
          <p:nvPr/>
        </p:nvCxnSpPr>
        <p:spPr>
          <a:xfrm flipV="1">
            <a:off x="695202" y="3662082"/>
            <a:ext cx="962767" cy="900393"/>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69" y="5535507"/>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69" y="3455106"/>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Straight Arrow Connector 37"/>
          <p:cNvCxnSpPr>
            <a:stCxn id="1026" idx="3"/>
            <a:endCxn id="36" idx="1"/>
          </p:cNvCxnSpPr>
          <p:nvPr/>
        </p:nvCxnSpPr>
        <p:spPr>
          <a:xfrm>
            <a:off x="695202" y="4562475"/>
            <a:ext cx="962767" cy="118000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057400" y="3514164"/>
            <a:ext cx="914400" cy="2958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RPLC</a:t>
            </a:r>
            <a:endParaRPr lang="en-US" dirty="0">
              <a:solidFill>
                <a:schemeClr val="tx1"/>
              </a:solidFill>
            </a:endParaRPr>
          </a:p>
        </p:txBody>
      </p:sp>
      <p:sp>
        <p:nvSpPr>
          <p:cNvPr id="71" name="Rectangle 70"/>
          <p:cNvSpPr/>
          <p:nvPr/>
        </p:nvSpPr>
        <p:spPr>
          <a:xfrm>
            <a:off x="2057400" y="5594565"/>
            <a:ext cx="914400" cy="295836"/>
          </a:xfrm>
          <a:prstGeom prst="rect">
            <a:avLst/>
          </a:prstGeom>
          <a:solidFill>
            <a:srgbClr val="FF0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HILIC</a:t>
            </a:r>
            <a:endParaRPr lang="en-US" dirty="0">
              <a:solidFill>
                <a:schemeClr val="tx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008" y="3003244"/>
            <a:ext cx="1026792" cy="135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790221"/>
            <a:ext cx="604838" cy="153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8" name="Straight Arrow Connector 87"/>
          <p:cNvCxnSpPr>
            <a:stCxn id="1033" idx="3"/>
            <a:endCxn id="98" idx="1"/>
          </p:cNvCxnSpPr>
          <p:nvPr/>
        </p:nvCxnSpPr>
        <p:spPr>
          <a:xfrm flipV="1">
            <a:off x="3614116" y="5965732"/>
            <a:ext cx="220443" cy="4701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29" idx="3"/>
            <a:endCxn id="199" idx="1"/>
          </p:cNvCxnSpPr>
          <p:nvPr/>
        </p:nvCxnSpPr>
        <p:spPr>
          <a:xfrm flipV="1">
            <a:off x="3629765" y="3218373"/>
            <a:ext cx="180235" cy="147602"/>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199" idx="1"/>
          </p:cNvCxnSpPr>
          <p:nvPr/>
        </p:nvCxnSpPr>
        <p:spPr>
          <a:xfrm>
            <a:off x="3360587" y="2929833"/>
            <a:ext cx="449413" cy="28854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98" idx="1"/>
          </p:cNvCxnSpPr>
          <p:nvPr/>
        </p:nvCxnSpPr>
        <p:spPr>
          <a:xfrm flipV="1">
            <a:off x="3432342" y="5965732"/>
            <a:ext cx="402217" cy="619405"/>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24000" y="1792069"/>
            <a:ext cx="1295400" cy="830997"/>
          </a:xfrm>
          <a:prstGeom prst="rect">
            <a:avLst/>
          </a:prstGeom>
          <a:noFill/>
        </p:spPr>
        <p:txBody>
          <a:bodyPr wrap="square" rtlCol="0">
            <a:spAutoFit/>
          </a:bodyPr>
          <a:lstStyle/>
          <a:p>
            <a:r>
              <a:rPr lang="en-US" sz="1600" b="1" dirty="0" smtClean="0"/>
              <a:t>UPLC</a:t>
            </a:r>
          </a:p>
          <a:p>
            <a:pPr marL="171450" indent="-171450">
              <a:buFontTx/>
              <a:buChar char="-"/>
            </a:pPr>
            <a:r>
              <a:rPr lang="en-US" sz="1600" b="1" dirty="0" smtClean="0"/>
              <a:t>HILIC</a:t>
            </a:r>
          </a:p>
          <a:p>
            <a:pPr marL="171450" indent="-171450">
              <a:buFontTx/>
              <a:buChar char="-"/>
            </a:pPr>
            <a:r>
              <a:rPr lang="en-US" sz="1600" b="1" dirty="0" smtClean="0"/>
              <a:t>RPLC</a:t>
            </a:r>
            <a:endParaRPr lang="en-US" sz="1600" b="1" dirty="0"/>
          </a:p>
        </p:txBody>
      </p:sp>
      <p:sp>
        <p:nvSpPr>
          <p:cNvPr id="84" name="Rectangle 83"/>
          <p:cNvSpPr/>
          <p:nvPr/>
        </p:nvSpPr>
        <p:spPr>
          <a:xfrm>
            <a:off x="3834559" y="4944262"/>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NOESY</a:t>
            </a:r>
            <a:endParaRPr lang="en-US" sz="1600" dirty="0">
              <a:solidFill>
                <a:schemeClr val="tx1"/>
              </a:solidFill>
            </a:endParaRPr>
          </a:p>
        </p:txBody>
      </p:sp>
      <p:sp>
        <p:nvSpPr>
          <p:cNvPr id="98" name="Rectangle 97"/>
          <p:cNvSpPr/>
          <p:nvPr/>
        </p:nvSpPr>
        <p:spPr>
          <a:xfrm>
            <a:off x="3834559" y="5759264"/>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CPMG</a:t>
            </a:r>
            <a:endParaRPr lang="en-US" sz="1600" dirty="0">
              <a:solidFill>
                <a:schemeClr val="tx1"/>
              </a:solidFill>
            </a:endParaRPr>
          </a:p>
        </p:txBody>
      </p:sp>
      <p:pic>
        <p:nvPicPr>
          <p:cNvPr id="1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458" y="6289075"/>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179" y="5302788"/>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179" y="4219568"/>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3065" y="3156425"/>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1704" y="2633771"/>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2590" y="3715486"/>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1704" y="4754187"/>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6941" y="5803193"/>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1" name="Straight Arrow Connector 140"/>
          <p:cNvCxnSpPr>
            <a:stCxn id="122" idx="3"/>
            <a:endCxn id="84" idx="1"/>
          </p:cNvCxnSpPr>
          <p:nvPr/>
        </p:nvCxnSpPr>
        <p:spPr>
          <a:xfrm flipV="1">
            <a:off x="3618879" y="5150730"/>
            <a:ext cx="215680" cy="36160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032" idx="3"/>
            <a:endCxn id="84" idx="1"/>
          </p:cNvCxnSpPr>
          <p:nvPr/>
        </p:nvCxnSpPr>
        <p:spPr>
          <a:xfrm>
            <a:off x="3618879" y="4963737"/>
            <a:ext cx="215680" cy="186993"/>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23" idx="3"/>
            <a:endCxn id="198" idx="1"/>
          </p:cNvCxnSpPr>
          <p:nvPr/>
        </p:nvCxnSpPr>
        <p:spPr>
          <a:xfrm flipV="1">
            <a:off x="3618879" y="4179180"/>
            <a:ext cx="191121" cy="24993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031" idx="3"/>
            <a:endCxn id="198" idx="1"/>
          </p:cNvCxnSpPr>
          <p:nvPr/>
        </p:nvCxnSpPr>
        <p:spPr>
          <a:xfrm>
            <a:off x="3629765" y="3925036"/>
            <a:ext cx="180235" cy="254144"/>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37" idx="3"/>
            <a:endCxn id="67" idx="1"/>
          </p:cNvCxnSpPr>
          <p:nvPr/>
        </p:nvCxnSpPr>
        <p:spPr>
          <a:xfrm>
            <a:off x="1911681" y="3662082"/>
            <a:ext cx="14571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36" idx="3"/>
            <a:endCxn id="71" idx="1"/>
          </p:cNvCxnSpPr>
          <p:nvPr/>
        </p:nvCxnSpPr>
        <p:spPr>
          <a:xfrm>
            <a:off x="1911681" y="5742483"/>
            <a:ext cx="14571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71" idx="3"/>
            <a:endCxn id="1029" idx="1"/>
          </p:cNvCxnSpPr>
          <p:nvPr/>
        </p:nvCxnSpPr>
        <p:spPr>
          <a:xfrm flipV="1">
            <a:off x="2971800" y="3365975"/>
            <a:ext cx="391265" cy="23765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71" idx="3"/>
            <a:endCxn id="123" idx="1"/>
          </p:cNvCxnSpPr>
          <p:nvPr/>
        </p:nvCxnSpPr>
        <p:spPr>
          <a:xfrm flipV="1">
            <a:off x="2971800" y="4429118"/>
            <a:ext cx="380379" cy="13133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71" idx="3"/>
            <a:endCxn id="122" idx="1"/>
          </p:cNvCxnSpPr>
          <p:nvPr/>
        </p:nvCxnSpPr>
        <p:spPr>
          <a:xfrm flipV="1">
            <a:off x="2971800" y="5512338"/>
            <a:ext cx="380379" cy="2301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stCxn id="71" idx="3"/>
            <a:endCxn id="121" idx="1"/>
          </p:cNvCxnSpPr>
          <p:nvPr/>
        </p:nvCxnSpPr>
        <p:spPr>
          <a:xfrm>
            <a:off x="2971800" y="5742483"/>
            <a:ext cx="377658" cy="756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67" idx="3"/>
            <a:endCxn id="1030" idx="1"/>
          </p:cNvCxnSpPr>
          <p:nvPr/>
        </p:nvCxnSpPr>
        <p:spPr>
          <a:xfrm flipV="1">
            <a:off x="2971800" y="2843321"/>
            <a:ext cx="389904" cy="81876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67" idx="3"/>
            <a:endCxn id="1031" idx="1"/>
          </p:cNvCxnSpPr>
          <p:nvPr/>
        </p:nvCxnSpPr>
        <p:spPr>
          <a:xfrm>
            <a:off x="2971800" y="3662082"/>
            <a:ext cx="400790" cy="26295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67" idx="3"/>
            <a:endCxn id="1032" idx="1"/>
          </p:cNvCxnSpPr>
          <p:nvPr/>
        </p:nvCxnSpPr>
        <p:spPr>
          <a:xfrm>
            <a:off x="2971800" y="3662082"/>
            <a:ext cx="389904" cy="130165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67" idx="3"/>
            <a:endCxn id="1033" idx="1"/>
          </p:cNvCxnSpPr>
          <p:nvPr/>
        </p:nvCxnSpPr>
        <p:spPr>
          <a:xfrm>
            <a:off x="2971800" y="3662082"/>
            <a:ext cx="385141" cy="235066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8" name="Rectangle 197"/>
          <p:cNvSpPr/>
          <p:nvPr/>
        </p:nvSpPr>
        <p:spPr>
          <a:xfrm>
            <a:off x="3810000" y="3972712"/>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ESI- </a:t>
            </a:r>
            <a:endParaRPr lang="en-US" sz="1600" dirty="0">
              <a:solidFill>
                <a:schemeClr val="tx1"/>
              </a:solidFill>
            </a:endParaRPr>
          </a:p>
        </p:txBody>
      </p:sp>
      <p:sp>
        <p:nvSpPr>
          <p:cNvPr id="199" name="Rectangle 198"/>
          <p:cNvSpPr/>
          <p:nvPr/>
        </p:nvSpPr>
        <p:spPr>
          <a:xfrm>
            <a:off x="3810000" y="3011905"/>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ESI+</a:t>
            </a:r>
            <a:endParaRPr lang="en-US" sz="1600" dirty="0">
              <a:solidFill>
                <a:schemeClr val="tx1"/>
              </a:solidFill>
            </a:endParaRPr>
          </a:p>
        </p:txBody>
      </p:sp>
      <p:cxnSp>
        <p:nvCxnSpPr>
          <p:cNvPr id="61" name="Straight Arrow Connector 60"/>
          <p:cNvCxnSpPr/>
          <p:nvPr/>
        </p:nvCxnSpPr>
        <p:spPr>
          <a:xfrm>
            <a:off x="495301" y="2656988"/>
            <a:ext cx="0" cy="1229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2400" y="3972712"/>
            <a:ext cx="947058" cy="253916"/>
          </a:xfrm>
          <a:prstGeom prst="rect">
            <a:avLst/>
          </a:prstGeom>
          <a:noFill/>
        </p:spPr>
        <p:txBody>
          <a:bodyPr wrap="square" rtlCol="0">
            <a:spAutoFit/>
          </a:bodyPr>
          <a:lstStyle/>
          <a:p>
            <a:r>
              <a:rPr lang="en-US" sz="1050" dirty="0" smtClean="0"/>
              <a:t>COMBI-BIO</a:t>
            </a:r>
            <a:endParaRPr lang="en-US" sz="1050" dirty="0"/>
          </a:p>
        </p:txBody>
      </p:sp>
      <p:sp>
        <p:nvSpPr>
          <p:cNvPr id="140" name="Rectangle 139"/>
          <p:cNvSpPr/>
          <p:nvPr/>
        </p:nvSpPr>
        <p:spPr>
          <a:xfrm>
            <a:off x="7543800" y="843642"/>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 ANALYSIS</a:t>
            </a:r>
            <a:endParaRPr lang="en-US" b="1" dirty="0"/>
          </a:p>
        </p:txBody>
      </p:sp>
      <p:sp>
        <p:nvSpPr>
          <p:cNvPr id="142" name="Rectangle 141"/>
          <p:cNvSpPr/>
          <p:nvPr/>
        </p:nvSpPr>
        <p:spPr>
          <a:xfrm>
            <a:off x="3230092" y="843642"/>
            <a:ext cx="240870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DETECTION</a:t>
            </a:r>
            <a:endParaRPr lang="en-US" b="1" dirty="0"/>
          </a:p>
        </p:txBody>
      </p:sp>
      <p:sp>
        <p:nvSpPr>
          <p:cNvPr id="143" name="Rectangle 142"/>
          <p:cNvSpPr/>
          <p:nvPr/>
        </p:nvSpPr>
        <p:spPr>
          <a:xfrm>
            <a:off x="5715001" y="843642"/>
            <a:ext cx="1785256"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 PREPROCESSING</a:t>
            </a:r>
            <a:endParaRPr lang="en-US" b="1" dirty="0"/>
          </a:p>
        </p:txBody>
      </p:sp>
      <p:cxnSp>
        <p:nvCxnSpPr>
          <p:cNvPr id="144" name="Straight Connector 143"/>
          <p:cNvCxnSpPr/>
          <p:nvPr/>
        </p:nvCxnSpPr>
        <p:spPr>
          <a:xfrm>
            <a:off x="5671456"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2203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887" y="685800"/>
            <a:ext cx="5627913" cy="6019800"/>
          </a:xfrm>
          <a:prstGeom prst="rect">
            <a:avLst/>
          </a:prstGeom>
          <a:solidFill>
            <a:schemeClr val="tx1">
              <a:lumMod val="65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147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81224" y="190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solidFill>
                  <a:srgbClr val="FFFF00"/>
                </a:solidFill>
              </a:rPr>
              <a:t>DATA PROCESSING</a:t>
            </a:r>
            <a:endParaRPr lang="en-GB" dirty="0">
              <a:solidFill>
                <a:srgbClr val="FFFF00"/>
              </a:solidFill>
            </a:endParaRPr>
          </a:p>
        </p:txBody>
      </p:sp>
      <p:pic>
        <p:nvPicPr>
          <p:cNvPr id="7" name="Picture 3" descr="H:\COMBI-BIO\Reports\BIN_exam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6424" y="3505200"/>
            <a:ext cx="4257576" cy="32228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4.bp.blogspot.com/_-MfflvAgRls/TUp7Ea-qZPI/AAAAAAAAApw/4H9TfOTTObQ/s1600/Taurine-semialigned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066800"/>
            <a:ext cx="4581624"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8412" y="2971800"/>
            <a:ext cx="2133600" cy="369332"/>
          </a:xfrm>
          <a:prstGeom prst="rect">
            <a:avLst/>
          </a:prstGeom>
          <a:noFill/>
        </p:spPr>
        <p:txBody>
          <a:bodyPr wrap="square" rtlCol="0">
            <a:spAutoFit/>
          </a:bodyPr>
          <a:lstStyle/>
          <a:p>
            <a:pPr algn="ctr"/>
            <a:r>
              <a:rPr lang="en-US" dirty="0" smtClean="0"/>
              <a:t>Binning</a:t>
            </a:r>
            <a:endParaRPr lang="en-US" dirty="0"/>
          </a:p>
        </p:txBody>
      </p:sp>
      <p:sp>
        <p:nvSpPr>
          <p:cNvPr id="15" name="TextBox 14"/>
          <p:cNvSpPr txBox="1"/>
          <p:nvPr/>
        </p:nvSpPr>
        <p:spPr>
          <a:xfrm>
            <a:off x="1376412" y="4419600"/>
            <a:ext cx="2133600" cy="369332"/>
          </a:xfrm>
          <a:prstGeom prst="rect">
            <a:avLst/>
          </a:prstGeom>
          <a:noFill/>
        </p:spPr>
        <p:txBody>
          <a:bodyPr wrap="square" rtlCol="0">
            <a:spAutoFit/>
          </a:bodyPr>
          <a:lstStyle/>
          <a:p>
            <a:r>
              <a:rPr lang="en-US" dirty="0" smtClean="0"/>
              <a:t>Peak Alignment</a:t>
            </a:r>
            <a:endParaRPr lang="en-US" dirty="0"/>
          </a:p>
        </p:txBody>
      </p:sp>
    </p:spTree>
    <p:extLst>
      <p:ext uri="{BB962C8B-B14F-4D97-AF65-F5344CB8AC3E}">
        <p14:creationId xmlns:p14="http://schemas.microsoft.com/office/powerpoint/2010/main" val="646084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6553200" y="6356350"/>
            <a:ext cx="2133600" cy="365125"/>
          </a:xfrm>
        </p:spPr>
        <p:txBody>
          <a:bodyPr/>
          <a:lstStyle/>
          <a:p>
            <a:fld id="{BE77A272-291C-4084-B7FD-E663434B68F2}" type="slidenum">
              <a:rPr lang="en-GB" smtClean="0"/>
              <a:pPr/>
              <a:t>12</a:t>
            </a:fld>
            <a:endParaRPr lang="en-GB"/>
          </a:p>
        </p:txBody>
      </p:sp>
      <p:grpSp>
        <p:nvGrpSpPr>
          <p:cNvPr id="10" name="Group 9"/>
          <p:cNvGrpSpPr/>
          <p:nvPr/>
        </p:nvGrpSpPr>
        <p:grpSpPr>
          <a:xfrm>
            <a:off x="4724402" y="1530454"/>
            <a:ext cx="3948648" cy="2584346"/>
            <a:chOff x="5004048" y="37932"/>
            <a:chExt cx="4050000" cy="3346916"/>
          </a:xfrm>
          <a:solidFill>
            <a:schemeClr val="tx1"/>
          </a:solidFill>
        </p:grpSpPr>
        <p:pic>
          <p:nvPicPr>
            <p:cNvPr id="11" name="Picture 3" descr="C:\Users\manuja\AppData\Local\Temp\Umetrics\SIMCA\13.0\Report generator\_GenerateReportTmpFiles[5]\tmp69C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4848"/>
              <a:ext cx="4050000" cy="3240000"/>
            </a:xfrm>
            <a:prstGeom prst="rect">
              <a:avLst/>
            </a:prstGeom>
            <a:grpFill/>
            <a:extLst/>
          </p:spPr>
        </p:pic>
        <p:sp>
          <p:nvSpPr>
            <p:cNvPr id="12" name="Rectangle 11"/>
            <p:cNvSpPr/>
            <p:nvPr/>
          </p:nvSpPr>
          <p:spPr>
            <a:xfrm>
              <a:off x="5171097" y="37932"/>
              <a:ext cx="3589433" cy="47103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PCA: 0=samples, 1=QCs</a:t>
              </a:r>
              <a:endParaRPr lang="en-GB" dirty="0">
                <a:solidFill>
                  <a:schemeClr val="bg1"/>
                </a:solidFill>
              </a:endParaRPr>
            </a:p>
          </p:txBody>
        </p:sp>
      </p:grpSp>
      <p:grpSp>
        <p:nvGrpSpPr>
          <p:cNvPr id="16" name="Group 15"/>
          <p:cNvGrpSpPr/>
          <p:nvPr/>
        </p:nvGrpSpPr>
        <p:grpSpPr>
          <a:xfrm>
            <a:off x="4724402" y="4114800"/>
            <a:ext cx="3938179" cy="2710599"/>
            <a:chOff x="5004048" y="3356992"/>
            <a:chExt cx="4050000" cy="3384376"/>
          </a:xfrm>
        </p:grpSpPr>
        <p:pic>
          <p:nvPicPr>
            <p:cNvPr id="17" name="Picture 5" descr="C:\Users\manuja\AppData\Local\Temp\Umetrics\SIMCA\13.0\Report generator\_GenerateReportTmpFiles[5]\tmpA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501368"/>
              <a:ext cx="4050000" cy="3240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176169" y="3356992"/>
              <a:ext cx="3589433" cy="47103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PCA: 0=samples, 1=QCs</a:t>
              </a:r>
              <a:endParaRPr lang="en-GB" dirty="0">
                <a:solidFill>
                  <a:schemeClr val="bg1"/>
                </a:solidFill>
              </a:endParaRPr>
            </a:p>
          </p:txBody>
        </p:sp>
      </p:grpSp>
      <p:pic>
        <p:nvPicPr>
          <p:cNvPr id="19" name="Picture 3" descr="H:\COMBI-BIO\Reports\CPMG_bin_data_QC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52634"/>
            <a:ext cx="3450941" cy="25835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COMBI-BIO\Reports\CPMG_bin_data_QCSPC1PC3.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1" y="1606108"/>
            <a:ext cx="3452677" cy="2584892"/>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a:spLocks noGrp="1"/>
          </p:cNvSpPr>
          <p:nvPr>
            <p:ph type="title"/>
          </p:nvPr>
        </p:nvSpPr>
        <p:spPr>
          <a:xfrm>
            <a:off x="457200" y="-152400"/>
            <a:ext cx="8229600" cy="1143000"/>
          </a:xfrm>
        </p:spPr>
        <p:txBody>
          <a:bodyPr/>
          <a:lstStyle/>
          <a:p>
            <a:r>
              <a:rPr lang="en-US" dirty="0" smtClean="0">
                <a:solidFill>
                  <a:srgbClr val="FFFF00"/>
                </a:solidFill>
              </a:rPr>
              <a:t>DATA PROCESSING</a:t>
            </a:r>
            <a:endParaRPr lang="en-US" dirty="0">
              <a:solidFill>
                <a:srgbClr val="FFFF00"/>
              </a:solidFill>
            </a:endParaRPr>
          </a:p>
        </p:txBody>
      </p:sp>
      <p:sp>
        <p:nvSpPr>
          <p:cNvPr id="2" name="TextBox 1"/>
          <p:cNvSpPr txBox="1"/>
          <p:nvPr/>
        </p:nvSpPr>
        <p:spPr>
          <a:xfrm>
            <a:off x="6019800" y="1066800"/>
            <a:ext cx="1828800" cy="369332"/>
          </a:xfrm>
          <a:prstGeom prst="rect">
            <a:avLst/>
          </a:prstGeom>
          <a:noFill/>
        </p:spPr>
        <p:txBody>
          <a:bodyPr wrap="square" rtlCol="0">
            <a:spAutoFit/>
          </a:bodyPr>
          <a:lstStyle/>
          <a:p>
            <a:r>
              <a:rPr lang="en-US" dirty="0" smtClean="0"/>
              <a:t>MS - QC</a:t>
            </a:r>
            <a:endParaRPr lang="en-US" dirty="0"/>
          </a:p>
        </p:txBody>
      </p:sp>
      <p:sp>
        <p:nvSpPr>
          <p:cNvPr id="13" name="TextBox 12"/>
          <p:cNvSpPr txBox="1"/>
          <p:nvPr/>
        </p:nvSpPr>
        <p:spPr>
          <a:xfrm>
            <a:off x="1726339" y="1078468"/>
            <a:ext cx="1828800" cy="369332"/>
          </a:xfrm>
          <a:prstGeom prst="rect">
            <a:avLst/>
          </a:prstGeom>
          <a:noFill/>
        </p:spPr>
        <p:txBody>
          <a:bodyPr wrap="square" rtlCol="0">
            <a:spAutoFit/>
          </a:bodyPr>
          <a:lstStyle/>
          <a:p>
            <a:r>
              <a:rPr lang="en-US" dirty="0" smtClean="0"/>
              <a:t>NMR - QC</a:t>
            </a:r>
            <a:endParaRPr lang="en-US" dirty="0"/>
          </a:p>
        </p:txBody>
      </p:sp>
    </p:spTree>
    <p:extLst>
      <p:ext uri="{BB962C8B-B14F-4D97-AF65-F5344CB8AC3E}">
        <p14:creationId xmlns:p14="http://schemas.microsoft.com/office/powerpoint/2010/main" val="3872241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2974" y="81189"/>
            <a:ext cx="8229600" cy="1143000"/>
          </a:xfrm>
          <a:noFill/>
          <a:ln>
            <a:noFill/>
          </a:ln>
        </p:spPr>
        <p:txBody>
          <a:bodyPr/>
          <a:lstStyle/>
          <a:p>
            <a:r>
              <a:rPr lang="en-US" dirty="0" smtClean="0">
                <a:solidFill>
                  <a:srgbClr val="FFFF00"/>
                </a:solidFill>
              </a:rPr>
              <a:t>PEAK ANNOTATION</a:t>
            </a:r>
            <a:endParaRPr lang="en-US"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419975" cy="548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97532" y="5715000"/>
            <a:ext cx="769868" cy="3048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343400"/>
            <a:ext cx="3122154"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819400" y="3352800"/>
            <a:ext cx="2438400" cy="3048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1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dirty="0" smtClean="0">
                <a:solidFill>
                  <a:srgbClr val="FFFF00"/>
                </a:solidFill>
              </a:rPr>
              <a:t>COMBI-BIO METABOLOMIC PIPELINE </a:t>
            </a:r>
            <a:endParaRPr lang="en-US" dirty="0">
              <a:solidFill>
                <a:srgbClr val="FFFF00"/>
              </a:solidFill>
            </a:endParaRPr>
          </a:p>
        </p:txBody>
      </p:sp>
      <p:sp>
        <p:nvSpPr>
          <p:cNvPr id="6" name="Rectangle 5"/>
          <p:cNvSpPr/>
          <p:nvPr/>
        </p:nvSpPr>
        <p:spPr>
          <a:xfrm>
            <a:off x="32658" y="843642"/>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SAMPLES</a:t>
            </a:r>
            <a:endParaRPr lang="en-US" b="1" dirty="0"/>
          </a:p>
        </p:txBody>
      </p:sp>
      <p:sp>
        <p:nvSpPr>
          <p:cNvPr id="4" name="TextBox 3"/>
          <p:cNvSpPr txBox="1"/>
          <p:nvPr/>
        </p:nvSpPr>
        <p:spPr>
          <a:xfrm>
            <a:off x="5883730" y="1471163"/>
            <a:ext cx="1371600" cy="3323987"/>
          </a:xfrm>
          <a:prstGeom prst="rect">
            <a:avLst/>
          </a:prstGeom>
          <a:noFill/>
        </p:spPr>
        <p:txBody>
          <a:bodyPr wrap="square" rtlCol="0">
            <a:spAutoFit/>
          </a:bodyPr>
          <a:lstStyle/>
          <a:p>
            <a:r>
              <a:rPr lang="en-US" sz="1400" dirty="0" smtClean="0"/>
              <a:t>Technical checks</a:t>
            </a:r>
          </a:p>
          <a:p>
            <a:endParaRPr lang="en-US" sz="1400" dirty="0" smtClean="0"/>
          </a:p>
          <a:p>
            <a:r>
              <a:rPr lang="en-US" sz="1400" dirty="0" smtClean="0"/>
              <a:t>Internal Standards</a:t>
            </a:r>
          </a:p>
          <a:p>
            <a:endParaRPr lang="en-US" sz="1400" dirty="0" smtClean="0"/>
          </a:p>
          <a:p>
            <a:r>
              <a:rPr lang="en-US" sz="1400" dirty="0" smtClean="0"/>
              <a:t>Quality Control</a:t>
            </a:r>
          </a:p>
          <a:p>
            <a:endParaRPr lang="en-US" sz="1400" dirty="0" smtClean="0"/>
          </a:p>
          <a:p>
            <a:r>
              <a:rPr lang="en-US" sz="1400" dirty="0" smtClean="0"/>
              <a:t>Peak Alignment</a:t>
            </a:r>
          </a:p>
          <a:p>
            <a:endParaRPr lang="en-US" sz="1400" dirty="0" smtClean="0"/>
          </a:p>
          <a:p>
            <a:r>
              <a:rPr lang="en-US" sz="1400" dirty="0" smtClean="0"/>
              <a:t>Binning</a:t>
            </a:r>
          </a:p>
          <a:p>
            <a:endParaRPr lang="en-US" sz="1400" dirty="0" smtClean="0"/>
          </a:p>
          <a:p>
            <a:r>
              <a:rPr lang="en-US" sz="1400" dirty="0" smtClean="0"/>
              <a:t>Peak Annotation</a:t>
            </a:r>
            <a:endParaRPr lang="en-US" sz="1400" dirty="0"/>
          </a:p>
        </p:txBody>
      </p:sp>
      <p:sp>
        <p:nvSpPr>
          <p:cNvPr id="11" name="TextBox 10"/>
          <p:cNvSpPr txBox="1"/>
          <p:nvPr/>
        </p:nvSpPr>
        <p:spPr>
          <a:xfrm>
            <a:off x="7500257" y="1620620"/>
            <a:ext cx="1600200" cy="2308324"/>
          </a:xfrm>
          <a:prstGeom prst="rect">
            <a:avLst/>
          </a:prstGeom>
          <a:noFill/>
        </p:spPr>
        <p:txBody>
          <a:bodyPr wrap="square" rtlCol="0">
            <a:spAutoFit/>
          </a:bodyPr>
          <a:lstStyle/>
          <a:p>
            <a:r>
              <a:rPr lang="en-US" sz="1600" dirty="0" smtClean="0"/>
              <a:t>Unsupervised</a:t>
            </a:r>
          </a:p>
          <a:p>
            <a:r>
              <a:rPr lang="en-US" sz="1600" dirty="0" smtClean="0"/>
              <a:t>- Data Cleaning</a:t>
            </a:r>
          </a:p>
          <a:p>
            <a:r>
              <a:rPr lang="en-US" sz="1600" dirty="0" smtClean="0"/>
              <a:t>- Validation</a:t>
            </a:r>
          </a:p>
          <a:p>
            <a:endParaRPr lang="en-US" sz="1600" dirty="0"/>
          </a:p>
          <a:p>
            <a:r>
              <a:rPr lang="en-US" sz="1600" dirty="0" smtClean="0"/>
              <a:t>Supervised Analyses</a:t>
            </a:r>
          </a:p>
          <a:p>
            <a:r>
              <a:rPr lang="en-US" sz="1600" dirty="0" smtClean="0"/>
              <a:t> - Interpretation</a:t>
            </a:r>
          </a:p>
          <a:p>
            <a:r>
              <a:rPr lang="en-US" sz="1600" dirty="0"/>
              <a:t> </a:t>
            </a:r>
            <a:r>
              <a:rPr lang="en-US" sz="1600" dirty="0" smtClean="0"/>
              <a:t>- association studies</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52" y="4267200"/>
            <a:ext cx="3619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114300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40" y="5910649"/>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10649"/>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H="1">
            <a:off x="329912" y="5072449"/>
            <a:ext cx="1524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8962" y="4550717"/>
            <a:ext cx="361950" cy="261610"/>
          </a:xfrm>
          <a:prstGeom prst="rect">
            <a:avLst/>
          </a:prstGeom>
          <a:noFill/>
        </p:spPr>
        <p:txBody>
          <a:bodyPr wrap="square" rtlCol="0">
            <a:spAutoFit/>
          </a:bodyPr>
          <a:lstStyle/>
          <a:p>
            <a:r>
              <a:rPr lang="en-US" sz="1100" b="1" dirty="0" smtClean="0">
                <a:solidFill>
                  <a:schemeClr val="bg1"/>
                </a:solidFill>
              </a:rPr>
              <a:t>X3</a:t>
            </a:r>
            <a:endParaRPr lang="en-US" sz="1100" b="1" dirty="0">
              <a:solidFill>
                <a:schemeClr val="bg1"/>
              </a:solidFill>
            </a:endParaRPr>
          </a:p>
        </p:txBody>
      </p:sp>
      <p:cxnSp>
        <p:nvCxnSpPr>
          <p:cNvPr id="23" name="Straight Arrow Connector 22"/>
          <p:cNvCxnSpPr/>
          <p:nvPr/>
        </p:nvCxnSpPr>
        <p:spPr>
          <a:xfrm>
            <a:off x="536740" y="5072449"/>
            <a:ext cx="141514"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1828800"/>
            <a:ext cx="1295400" cy="646331"/>
          </a:xfrm>
          <a:prstGeom prst="rect">
            <a:avLst/>
          </a:prstGeom>
          <a:noFill/>
        </p:spPr>
        <p:txBody>
          <a:bodyPr wrap="square" rtlCol="0">
            <a:spAutoFit/>
          </a:bodyPr>
          <a:lstStyle/>
          <a:p>
            <a:r>
              <a:rPr lang="en-US" sz="1200" b="1" dirty="0" smtClean="0"/>
              <a:t>MESA LOLLIPOP ROTTERDAM</a:t>
            </a:r>
            <a:endParaRPr lang="en-US" sz="1200" b="1" dirty="0"/>
          </a:p>
        </p:txBody>
      </p:sp>
      <p:sp>
        <p:nvSpPr>
          <p:cNvPr id="28" name="Rectangle 27"/>
          <p:cNvSpPr/>
          <p:nvPr/>
        </p:nvSpPr>
        <p:spPr>
          <a:xfrm>
            <a:off x="1295400" y="8382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SEPARATION</a:t>
            </a:r>
            <a:endParaRPr lang="en-US" b="1" dirty="0"/>
          </a:p>
        </p:txBody>
      </p:sp>
      <p:cxnSp>
        <p:nvCxnSpPr>
          <p:cNvPr id="29" name="Straight Connector 28"/>
          <p:cNvCxnSpPr/>
          <p:nvPr/>
        </p:nvCxnSpPr>
        <p:spPr>
          <a:xfrm>
            <a:off x="312420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26" idx="3"/>
            <a:endCxn id="37" idx="1"/>
          </p:cNvCxnSpPr>
          <p:nvPr/>
        </p:nvCxnSpPr>
        <p:spPr>
          <a:xfrm flipV="1">
            <a:off x="695202" y="3662082"/>
            <a:ext cx="962767" cy="900393"/>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69" y="5535507"/>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69" y="3455106"/>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Straight Arrow Connector 37"/>
          <p:cNvCxnSpPr>
            <a:stCxn id="1026" idx="3"/>
            <a:endCxn id="36" idx="1"/>
          </p:cNvCxnSpPr>
          <p:nvPr/>
        </p:nvCxnSpPr>
        <p:spPr>
          <a:xfrm>
            <a:off x="695202" y="4562475"/>
            <a:ext cx="962767" cy="118000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057400" y="3514164"/>
            <a:ext cx="914400" cy="2958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RPLC</a:t>
            </a:r>
            <a:endParaRPr lang="en-US" dirty="0">
              <a:solidFill>
                <a:schemeClr val="tx1"/>
              </a:solidFill>
            </a:endParaRPr>
          </a:p>
        </p:txBody>
      </p:sp>
      <p:sp>
        <p:nvSpPr>
          <p:cNvPr id="71" name="Rectangle 70"/>
          <p:cNvSpPr/>
          <p:nvPr/>
        </p:nvSpPr>
        <p:spPr>
          <a:xfrm>
            <a:off x="2057400" y="5594565"/>
            <a:ext cx="914400" cy="295836"/>
          </a:xfrm>
          <a:prstGeom prst="rect">
            <a:avLst/>
          </a:prstGeom>
          <a:solidFill>
            <a:srgbClr val="FF0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HILIC</a:t>
            </a:r>
            <a:endParaRPr lang="en-US" dirty="0">
              <a:solidFill>
                <a:schemeClr val="tx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008" y="3003244"/>
            <a:ext cx="1026792" cy="135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790221"/>
            <a:ext cx="604838" cy="153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8" name="Straight Arrow Connector 87"/>
          <p:cNvCxnSpPr>
            <a:stCxn id="1033" idx="3"/>
            <a:endCxn id="98" idx="1"/>
          </p:cNvCxnSpPr>
          <p:nvPr/>
        </p:nvCxnSpPr>
        <p:spPr>
          <a:xfrm flipV="1">
            <a:off x="3614116" y="5965732"/>
            <a:ext cx="220443" cy="4701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29" idx="3"/>
            <a:endCxn id="199" idx="1"/>
          </p:cNvCxnSpPr>
          <p:nvPr/>
        </p:nvCxnSpPr>
        <p:spPr>
          <a:xfrm flipV="1">
            <a:off x="3629765" y="3218373"/>
            <a:ext cx="180235" cy="147602"/>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199" idx="1"/>
          </p:cNvCxnSpPr>
          <p:nvPr/>
        </p:nvCxnSpPr>
        <p:spPr>
          <a:xfrm>
            <a:off x="3360587" y="2929833"/>
            <a:ext cx="449413" cy="28854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98" idx="1"/>
          </p:cNvCxnSpPr>
          <p:nvPr/>
        </p:nvCxnSpPr>
        <p:spPr>
          <a:xfrm flipV="1">
            <a:off x="3432342" y="5965732"/>
            <a:ext cx="402217" cy="619405"/>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24000" y="1792069"/>
            <a:ext cx="1295400" cy="646331"/>
          </a:xfrm>
          <a:prstGeom prst="rect">
            <a:avLst/>
          </a:prstGeom>
          <a:noFill/>
        </p:spPr>
        <p:txBody>
          <a:bodyPr wrap="square" rtlCol="0">
            <a:spAutoFit/>
          </a:bodyPr>
          <a:lstStyle/>
          <a:p>
            <a:r>
              <a:rPr lang="en-US" sz="1200" b="1" dirty="0" smtClean="0"/>
              <a:t>UPLC</a:t>
            </a:r>
          </a:p>
          <a:p>
            <a:pPr marL="171450" indent="-171450">
              <a:buFontTx/>
              <a:buChar char="-"/>
            </a:pPr>
            <a:r>
              <a:rPr lang="en-US" sz="1200" b="1" dirty="0" smtClean="0"/>
              <a:t>HILIC</a:t>
            </a:r>
          </a:p>
          <a:p>
            <a:pPr marL="171450" indent="-171450">
              <a:buFontTx/>
              <a:buChar char="-"/>
            </a:pPr>
            <a:r>
              <a:rPr lang="en-US" sz="1200" b="1" dirty="0" smtClean="0"/>
              <a:t>RPLC</a:t>
            </a:r>
            <a:endParaRPr lang="en-US" sz="1200" b="1" dirty="0"/>
          </a:p>
        </p:txBody>
      </p:sp>
      <p:sp>
        <p:nvSpPr>
          <p:cNvPr id="111" name="TextBox 110"/>
          <p:cNvSpPr txBox="1"/>
          <p:nvPr/>
        </p:nvSpPr>
        <p:spPr>
          <a:xfrm>
            <a:off x="3461266" y="1857383"/>
            <a:ext cx="1295400" cy="646331"/>
          </a:xfrm>
          <a:prstGeom prst="rect">
            <a:avLst/>
          </a:prstGeom>
          <a:noFill/>
        </p:spPr>
        <p:txBody>
          <a:bodyPr wrap="square" rtlCol="0">
            <a:spAutoFit/>
          </a:bodyPr>
          <a:lstStyle/>
          <a:p>
            <a:r>
              <a:rPr lang="en-US" sz="1200" b="1" dirty="0" smtClean="0"/>
              <a:t>Ionization</a:t>
            </a:r>
          </a:p>
          <a:p>
            <a:pPr marL="171450" indent="-171450">
              <a:buFontTx/>
              <a:buChar char="-"/>
            </a:pPr>
            <a:r>
              <a:rPr lang="en-US" sz="1200" b="1" dirty="0" smtClean="0"/>
              <a:t>ESI -</a:t>
            </a:r>
          </a:p>
          <a:p>
            <a:pPr marL="171450" indent="-171450">
              <a:buFontTx/>
              <a:buChar char="-"/>
            </a:pPr>
            <a:r>
              <a:rPr lang="en-US" sz="1200" b="1" dirty="0" smtClean="0"/>
              <a:t>ESI +</a:t>
            </a:r>
            <a:endParaRPr lang="en-US" sz="1200" b="1" dirty="0"/>
          </a:p>
        </p:txBody>
      </p:sp>
      <p:sp>
        <p:nvSpPr>
          <p:cNvPr id="84" name="Rectangle 83"/>
          <p:cNvSpPr/>
          <p:nvPr/>
        </p:nvSpPr>
        <p:spPr>
          <a:xfrm>
            <a:off x="3834559" y="4944262"/>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NOESY</a:t>
            </a:r>
            <a:endParaRPr lang="en-US" sz="1600" dirty="0">
              <a:solidFill>
                <a:schemeClr val="tx1"/>
              </a:solidFill>
            </a:endParaRPr>
          </a:p>
        </p:txBody>
      </p:sp>
      <p:sp>
        <p:nvSpPr>
          <p:cNvPr id="98" name="Rectangle 97"/>
          <p:cNvSpPr/>
          <p:nvPr/>
        </p:nvSpPr>
        <p:spPr>
          <a:xfrm>
            <a:off x="3834559" y="5759264"/>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CPMG</a:t>
            </a:r>
            <a:endParaRPr lang="en-US" sz="1600" dirty="0">
              <a:solidFill>
                <a:schemeClr val="tx1"/>
              </a:solidFill>
            </a:endParaRPr>
          </a:p>
        </p:txBody>
      </p:sp>
      <p:pic>
        <p:nvPicPr>
          <p:cNvPr id="1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458" y="6289075"/>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179" y="5302788"/>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179" y="4219568"/>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3065" y="3156425"/>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1704" y="2633771"/>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2590" y="3715486"/>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1704" y="4754187"/>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6941" y="5803193"/>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1" name="Straight Arrow Connector 140"/>
          <p:cNvCxnSpPr>
            <a:stCxn id="122" idx="3"/>
            <a:endCxn id="84" idx="1"/>
          </p:cNvCxnSpPr>
          <p:nvPr/>
        </p:nvCxnSpPr>
        <p:spPr>
          <a:xfrm flipV="1">
            <a:off x="3618879" y="5150730"/>
            <a:ext cx="215680" cy="36160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032" idx="3"/>
            <a:endCxn id="84" idx="1"/>
          </p:cNvCxnSpPr>
          <p:nvPr/>
        </p:nvCxnSpPr>
        <p:spPr>
          <a:xfrm>
            <a:off x="3618879" y="4963737"/>
            <a:ext cx="215680" cy="186993"/>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23" idx="3"/>
            <a:endCxn id="198" idx="1"/>
          </p:cNvCxnSpPr>
          <p:nvPr/>
        </p:nvCxnSpPr>
        <p:spPr>
          <a:xfrm flipV="1">
            <a:off x="3618879" y="4179180"/>
            <a:ext cx="191121" cy="24993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031" idx="3"/>
            <a:endCxn id="198" idx="1"/>
          </p:cNvCxnSpPr>
          <p:nvPr/>
        </p:nvCxnSpPr>
        <p:spPr>
          <a:xfrm>
            <a:off x="3629765" y="3925036"/>
            <a:ext cx="180235" cy="254144"/>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37" idx="3"/>
            <a:endCxn id="67" idx="1"/>
          </p:cNvCxnSpPr>
          <p:nvPr/>
        </p:nvCxnSpPr>
        <p:spPr>
          <a:xfrm>
            <a:off x="1911681" y="3662082"/>
            <a:ext cx="14571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36" idx="3"/>
            <a:endCxn id="71" idx="1"/>
          </p:cNvCxnSpPr>
          <p:nvPr/>
        </p:nvCxnSpPr>
        <p:spPr>
          <a:xfrm>
            <a:off x="1911681" y="5742483"/>
            <a:ext cx="14571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71" idx="3"/>
            <a:endCxn id="1029" idx="1"/>
          </p:cNvCxnSpPr>
          <p:nvPr/>
        </p:nvCxnSpPr>
        <p:spPr>
          <a:xfrm flipV="1">
            <a:off x="2971800" y="3365975"/>
            <a:ext cx="391265" cy="23765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71" idx="3"/>
            <a:endCxn id="123" idx="1"/>
          </p:cNvCxnSpPr>
          <p:nvPr/>
        </p:nvCxnSpPr>
        <p:spPr>
          <a:xfrm flipV="1">
            <a:off x="2971800" y="4429118"/>
            <a:ext cx="380379" cy="13133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71" idx="3"/>
            <a:endCxn id="122" idx="1"/>
          </p:cNvCxnSpPr>
          <p:nvPr/>
        </p:nvCxnSpPr>
        <p:spPr>
          <a:xfrm flipV="1">
            <a:off x="2971800" y="5512338"/>
            <a:ext cx="380379" cy="2301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stCxn id="71" idx="3"/>
            <a:endCxn id="121" idx="1"/>
          </p:cNvCxnSpPr>
          <p:nvPr/>
        </p:nvCxnSpPr>
        <p:spPr>
          <a:xfrm>
            <a:off x="2971800" y="5742483"/>
            <a:ext cx="377658" cy="756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67" idx="3"/>
            <a:endCxn id="1030" idx="1"/>
          </p:cNvCxnSpPr>
          <p:nvPr/>
        </p:nvCxnSpPr>
        <p:spPr>
          <a:xfrm flipV="1">
            <a:off x="2971800" y="2843321"/>
            <a:ext cx="389904" cy="81876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67" idx="3"/>
            <a:endCxn id="1031" idx="1"/>
          </p:cNvCxnSpPr>
          <p:nvPr/>
        </p:nvCxnSpPr>
        <p:spPr>
          <a:xfrm>
            <a:off x="2971800" y="3662082"/>
            <a:ext cx="400790" cy="26295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67" idx="3"/>
            <a:endCxn id="1032" idx="1"/>
          </p:cNvCxnSpPr>
          <p:nvPr/>
        </p:nvCxnSpPr>
        <p:spPr>
          <a:xfrm>
            <a:off x="2971800" y="3662082"/>
            <a:ext cx="389904" cy="130165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67" idx="3"/>
            <a:endCxn id="1033" idx="1"/>
          </p:cNvCxnSpPr>
          <p:nvPr/>
        </p:nvCxnSpPr>
        <p:spPr>
          <a:xfrm>
            <a:off x="2971800" y="3662082"/>
            <a:ext cx="385141" cy="235066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8" name="Rectangle 197"/>
          <p:cNvSpPr/>
          <p:nvPr/>
        </p:nvSpPr>
        <p:spPr>
          <a:xfrm>
            <a:off x="3810000" y="3972712"/>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ESI- </a:t>
            </a:r>
            <a:endParaRPr lang="en-US" sz="1600" dirty="0">
              <a:solidFill>
                <a:schemeClr val="tx1"/>
              </a:solidFill>
            </a:endParaRPr>
          </a:p>
        </p:txBody>
      </p:sp>
      <p:sp>
        <p:nvSpPr>
          <p:cNvPr id="199" name="Rectangle 198"/>
          <p:cNvSpPr/>
          <p:nvPr/>
        </p:nvSpPr>
        <p:spPr>
          <a:xfrm>
            <a:off x="3810000" y="3011905"/>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ESI+</a:t>
            </a:r>
            <a:endParaRPr lang="en-US" sz="1600" dirty="0">
              <a:solidFill>
                <a:schemeClr val="tx1"/>
              </a:solidFill>
            </a:endParaRPr>
          </a:p>
        </p:txBody>
      </p:sp>
      <p:cxnSp>
        <p:nvCxnSpPr>
          <p:cNvPr id="61" name="Straight Arrow Connector 60"/>
          <p:cNvCxnSpPr/>
          <p:nvPr/>
        </p:nvCxnSpPr>
        <p:spPr>
          <a:xfrm>
            <a:off x="495301" y="2656988"/>
            <a:ext cx="0" cy="1229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2400" y="3972712"/>
            <a:ext cx="947058" cy="253916"/>
          </a:xfrm>
          <a:prstGeom prst="rect">
            <a:avLst/>
          </a:prstGeom>
          <a:noFill/>
        </p:spPr>
        <p:txBody>
          <a:bodyPr wrap="square" rtlCol="0">
            <a:spAutoFit/>
          </a:bodyPr>
          <a:lstStyle/>
          <a:p>
            <a:r>
              <a:rPr lang="en-US" sz="1050" dirty="0" smtClean="0"/>
              <a:t>COMBI-BIO</a:t>
            </a:r>
            <a:endParaRPr lang="en-US" sz="1050" dirty="0"/>
          </a:p>
        </p:txBody>
      </p:sp>
      <p:sp>
        <p:nvSpPr>
          <p:cNvPr id="65" name="Rectangle 64"/>
          <p:cNvSpPr/>
          <p:nvPr/>
        </p:nvSpPr>
        <p:spPr>
          <a:xfrm>
            <a:off x="7543800" y="843642"/>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 ANALYSIS</a:t>
            </a:r>
            <a:endParaRPr lang="en-US" b="1" dirty="0"/>
          </a:p>
        </p:txBody>
      </p:sp>
      <p:sp>
        <p:nvSpPr>
          <p:cNvPr id="66" name="Rectangle 65"/>
          <p:cNvSpPr/>
          <p:nvPr/>
        </p:nvSpPr>
        <p:spPr>
          <a:xfrm>
            <a:off x="3230092" y="843642"/>
            <a:ext cx="240870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DETECTION</a:t>
            </a:r>
            <a:endParaRPr lang="en-US" b="1" dirty="0"/>
          </a:p>
        </p:txBody>
      </p:sp>
      <p:sp>
        <p:nvSpPr>
          <p:cNvPr id="68" name="Rectangle 67"/>
          <p:cNvSpPr/>
          <p:nvPr/>
        </p:nvSpPr>
        <p:spPr>
          <a:xfrm>
            <a:off x="5715001" y="843642"/>
            <a:ext cx="1785256"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 PREPROCESSING</a:t>
            </a:r>
            <a:endParaRPr lang="en-US" b="1" dirty="0"/>
          </a:p>
        </p:txBody>
      </p:sp>
      <p:cxnSp>
        <p:nvCxnSpPr>
          <p:cNvPr id="69" name="Straight Connector 68"/>
          <p:cNvCxnSpPr/>
          <p:nvPr/>
        </p:nvCxnSpPr>
        <p:spPr>
          <a:xfrm>
            <a:off x="5671456"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52203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0886" y="685800"/>
            <a:ext cx="7511144" cy="6019800"/>
          </a:xfrm>
          <a:prstGeom prst="rect">
            <a:avLst/>
          </a:prstGeom>
          <a:solidFill>
            <a:schemeClr val="tx1">
              <a:lumMod val="65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746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95536" y="3443401"/>
            <a:ext cx="4050000" cy="3240000"/>
            <a:chOff x="395536" y="3443401"/>
            <a:chExt cx="4050000" cy="3240000"/>
          </a:xfrm>
        </p:grpSpPr>
        <p:pic>
          <p:nvPicPr>
            <p:cNvPr id="9" name="Picture 4" descr="C:\Users\manuja\AppData\Local\Temp\Umetrics\SIMCA\13.0\Report generator\_GenerateReportTmpFiles[5]\tmp56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43401"/>
              <a:ext cx="4050000" cy="324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47864" y="5949280"/>
              <a:ext cx="641522" cy="261610"/>
            </a:xfrm>
            <a:prstGeom prst="rect">
              <a:avLst/>
            </a:prstGeom>
            <a:noFill/>
          </p:spPr>
          <p:txBody>
            <a:bodyPr wrap="none" rtlCol="0">
              <a:spAutoFit/>
            </a:bodyPr>
            <a:lstStyle/>
            <a:p>
              <a:r>
                <a:rPr lang="en-GB" sz="1100" dirty="0" smtClean="0"/>
                <a:t>Q2:0.19</a:t>
              </a:r>
              <a:endParaRPr lang="en-GB" sz="1100" dirty="0"/>
            </a:p>
          </p:txBody>
        </p:sp>
      </p:grpSp>
      <p:grpSp>
        <p:nvGrpSpPr>
          <p:cNvPr id="11" name="Group 10"/>
          <p:cNvGrpSpPr/>
          <p:nvPr/>
        </p:nvGrpSpPr>
        <p:grpSpPr>
          <a:xfrm>
            <a:off x="5004048" y="3429000"/>
            <a:ext cx="4050000" cy="3240000"/>
            <a:chOff x="5004048" y="3429000"/>
            <a:chExt cx="4050000" cy="3240000"/>
          </a:xfrm>
        </p:grpSpPr>
        <p:pic>
          <p:nvPicPr>
            <p:cNvPr id="12" name="Picture 2" descr="C:\Users\manuja\AppData\Local\Temp\Umetrics\SIMCA\13.0\Report generator\_GenerateReportTmpFiles[5]\tmp4D8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29000"/>
              <a:ext cx="4050000" cy="324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031595" y="5938490"/>
              <a:ext cx="785793" cy="261610"/>
            </a:xfrm>
            <a:prstGeom prst="rect">
              <a:avLst/>
            </a:prstGeom>
            <a:noFill/>
          </p:spPr>
          <p:txBody>
            <a:bodyPr wrap="none" rtlCol="0">
              <a:spAutoFit/>
            </a:bodyPr>
            <a:lstStyle/>
            <a:p>
              <a:r>
                <a:rPr lang="en-GB" sz="1100" dirty="0" smtClean="0"/>
                <a:t>Q2:0.0109</a:t>
              </a:r>
              <a:endParaRPr lang="en-GB" sz="1100" dirty="0"/>
            </a:p>
          </p:txBody>
        </p:sp>
      </p:grpSp>
      <p:grpSp>
        <p:nvGrpSpPr>
          <p:cNvPr id="5" name="Group 4"/>
          <p:cNvGrpSpPr/>
          <p:nvPr/>
        </p:nvGrpSpPr>
        <p:grpSpPr>
          <a:xfrm>
            <a:off x="2667000" y="609600"/>
            <a:ext cx="4049999" cy="3004066"/>
            <a:chOff x="395537" y="244779"/>
            <a:chExt cx="4049999" cy="3240000"/>
          </a:xfrm>
        </p:grpSpPr>
        <p:pic>
          <p:nvPicPr>
            <p:cNvPr id="6" name="Picture 6" descr="C:\Users\manuja\AppData\Local\Temp\Umetrics\SIMCA\13.0\Report generator\_GenerateReportTmpFiles[5]\tmpBE8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244779"/>
              <a:ext cx="4049999" cy="32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78594" y="2780928"/>
              <a:ext cx="713657" cy="261610"/>
            </a:xfrm>
            <a:prstGeom prst="rect">
              <a:avLst/>
            </a:prstGeom>
            <a:noFill/>
          </p:spPr>
          <p:txBody>
            <a:bodyPr wrap="none" rtlCol="0">
              <a:spAutoFit/>
            </a:bodyPr>
            <a:lstStyle/>
            <a:p>
              <a:r>
                <a:rPr lang="en-GB" sz="1100" dirty="0" smtClean="0"/>
                <a:t>Q2:0.428</a:t>
              </a:r>
              <a:endParaRPr lang="en-GB" sz="1100" dirty="0"/>
            </a:p>
          </p:txBody>
        </p:sp>
      </p:grpSp>
      <p:sp>
        <p:nvSpPr>
          <p:cNvPr id="3" name="Rectangle 2"/>
          <p:cNvSpPr/>
          <p:nvPr/>
        </p:nvSpPr>
        <p:spPr>
          <a:xfrm>
            <a:off x="3414464" y="609600"/>
            <a:ext cx="25256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GENDER</a:t>
            </a:r>
            <a:endParaRPr lang="en-US" dirty="0"/>
          </a:p>
        </p:txBody>
      </p:sp>
      <p:sp>
        <p:nvSpPr>
          <p:cNvPr id="14" name="Rectangle 13"/>
          <p:cNvSpPr/>
          <p:nvPr/>
        </p:nvSpPr>
        <p:spPr>
          <a:xfrm>
            <a:off x="1208175" y="3429000"/>
            <a:ext cx="25256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ETHNIC GROUPS</a:t>
            </a:r>
            <a:endParaRPr lang="en-US" dirty="0"/>
          </a:p>
        </p:txBody>
      </p:sp>
      <p:sp>
        <p:nvSpPr>
          <p:cNvPr id="16" name="Rectangle 15"/>
          <p:cNvSpPr/>
          <p:nvPr/>
        </p:nvSpPr>
        <p:spPr>
          <a:xfrm>
            <a:off x="5856375" y="3429000"/>
            <a:ext cx="25256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SMOKERS</a:t>
            </a:r>
            <a:endParaRPr lang="en-US" dirty="0"/>
          </a:p>
        </p:txBody>
      </p:sp>
    </p:spTree>
    <p:extLst>
      <p:ext uri="{BB962C8B-B14F-4D97-AF65-F5344CB8AC3E}">
        <p14:creationId xmlns:p14="http://schemas.microsoft.com/office/powerpoint/2010/main" val="967484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rPr>
              <a:t>Coronary Calcium Score</a:t>
            </a:r>
            <a:endParaRPr lang="en-US"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7" y="1524000"/>
            <a:ext cx="9039225"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1956027"/>
            <a:ext cx="3886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SAMPLES</a:t>
            </a:r>
            <a:endParaRPr lang="en-US" dirty="0"/>
          </a:p>
        </p:txBody>
      </p:sp>
      <p:sp>
        <p:nvSpPr>
          <p:cNvPr id="5" name="Rectangle 4"/>
          <p:cNvSpPr/>
          <p:nvPr/>
        </p:nvSpPr>
        <p:spPr>
          <a:xfrm>
            <a:off x="4876800" y="2424113"/>
            <a:ext cx="3810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METABOLITES</a:t>
            </a:r>
            <a:endParaRPr lang="en-US" dirty="0"/>
          </a:p>
        </p:txBody>
      </p:sp>
    </p:spTree>
    <p:extLst>
      <p:ext uri="{BB962C8B-B14F-4D97-AF65-F5344CB8AC3E}">
        <p14:creationId xmlns:p14="http://schemas.microsoft.com/office/powerpoint/2010/main" val="3605890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27" y="228600"/>
            <a:ext cx="8142973" cy="650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903514"/>
            <a:ext cx="3657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SAMPLES</a:t>
            </a:r>
            <a:endParaRPr lang="en-US" dirty="0"/>
          </a:p>
        </p:txBody>
      </p:sp>
      <p:sp>
        <p:nvSpPr>
          <p:cNvPr id="4" name="Rectangle 3"/>
          <p:cNvSpPr/>
          <p:nvPr/>
        </p:nvSpPr>
        <p:spPr>
          <a:xfrm>
            <a:off x="4572000" y="2971800"/>
            <a:ext cx="3810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METABOLITES</a:t>
            </a:r>
            <a:endParaRPr lang="en-US" dirty="0"/>
          </a:p>
        </p:txBody>
      </p:sp>
    </p:spTree>
    <p:extLst>
      <p:ext uri="{BB962C8B-B14F-4D97-AF65-F5344CB8AC3E}">
        <p14:creationId xmlns:p14="http://schemas.microsoft.com/office/powerpoint/2010/main" val="1202595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38163"/>
            <a:ext cx="8658225"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891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CONCLUSION</a:t>
            </a:r>
            <a:endParaRPr lang="en-US" dirty="0">
              <a:solidFill>
                <a:srgbClr val="FFFF00"/>
              </a:solidFill>
            </a:endParaRPr>
          </a:p>
        </p:txBody>
      </p:sp>
      <p:sp>
        <p:nvSpPr>
          <p:cNvPr id="3" name="Content Placeholder 2"/>
          <p:cNvSpPr>
            <a:spLocks noGrp="1"/>
          </p:cNvSpPr>
          <p:nvPr>
            <p:ph idx="1"/>
          </p:nvPr>
        </p:nvSpPr>
        <p:spPr>
          <a:xfrm>
            <a:off x="457200" y="1600200"/>
            <a:ext cx="2667000" cy="5029200"/>
          </a:xfrm>
        </p:spPr>
        <p:txBody>
          <a:bodyPr/>
          <a:lstStyle/>
          <a:p>
            <a:r>
              <a:rPr lang="en-US" dirty="0" smtClean="0"/>
              <a:t>RPLC</a:t>
            </a:r>
          </a:p>
          <a:p>
            <a:pPr lvl="1"/>
            <a:r>
              <a:rPr lang="en-US" dirty="0" smtClean="0"/>
              <a:t>ESI + </a:t>
            </a:r>
          </a:p>
          <a:p>
            <a:pPr lvl="1"/>
            <a:r>
              <a:rPr lang="en-US" dirty="0" smtClean="0"/>
              <a:t>ESI – </a:t>
            </a:r>
          </a:p>
          <a:p>
            <a:r>
              <a:rPr lang="en-US" dirty="0" smtClean="0"/>
              <a:t>HILIC</a:t>
            </a:r>
          </a:p>
          <a:p>
            <a:pPr lvl="1"/>
            <a:r>
              <a:rPr lang="en-US" dirty="0" smtClean="0"/>
              <a:t>ESI </a:t>
            </a:r>
            <a:r>
              <a:rPr lang="en-US" dirty="0"/>
              <a:t>+ </a:t>
            </a:r>
          </a:p>
          <a:p>
            <a:pPr lvl="1"/>
            <a:r>
              <a:rPr lang="en-US" dirty="0" smtClean="0"/>
              <a:t>ESI</a:t>
            </a:r>
            <a:r>
              <a:rPr lang="en-US" dirty="0"/>
              <a:t> – </a:t>
            </a:r>
            <a:endParaRPr lang="en-US" dirty="0" smtClean="0"/>
          </a:p>
          <a:p>
            <a:r>
              <a:rPr lang="en-US" dirty="0" smtClean="0"/>
              <a:t>NMR</a:t>
            </a:r>
          </a:p>
          <a:p>
            <a:pPr lvl="1"/>
            <a:r>
              <a:rPr lang="en-US" dirty="0" smtClean="0"/>
              <a:t> HILIC</a:t>
            </a:r>
          </a:p>
          <a:p>
            <a:pPr lvl="1"/>
            <a:r>
              <a:rPr lang="en-US" dirty="0" smtClean="0"/>
              <a:t>RPLC</a:t>
            </a:r>
          </a:p>
          <a:p>
            <a:endParaRPr lang="en-US" dirty="0"/>
          </a:p>
        </p:txBody>
      </p:sp>
      <p:cxnSp>
        <p:nvCxnSpPr>
          <p:cNvPr id="5" name="Straight Arrow Connector 4"/>
          <p:cNvCxnSpPr/>
          <p:nvPr/>
        </p:nvCxnSpPr>
        <p:spPr>
          <a:xfrm flipV="1">
            <a:off x="3124200" y="3276600"/>
            <a:ext cx="1905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a:off x="2971800" y="3276600"/>
            <a:ext cx="2133600" cy="3810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FFFF00"/>
              </a:solidFill>
            </a:endParaRPr>
          </a:p>
        </p:txBody>
      </p:sp>
      <p:sp>
        <p:nvSpPr>
          <p:cNvPr id="8" name="Content Placeholder 2"/>
          <p:cNvSpPr txBox="1">
            <a:spLocks/>
          </p:cNvSpPr>
          <p:nvPr/>
        </p:nvSpPr>
        <p:spPr bwMode="auto">
          <a:xfrm>
            <a:off x="5791200" y="2950029"/>
            <a:ext cx="304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Association studies</a:t>
            </a:r>
            <a:endParaRPr lang="en-US" dirty="0"/>
          </a:p>
        </p:txBody>
      </p:sp>
    </p:spTree>
    <p:extLst>
      <p:ext uri="{BB962C8B-B14F-4D97-AF65-F5344CB8AC3E}">
        <p14:creationId xmlns:p14="http://schemas.microsoft.com/office/powerpoint/2010/main" val="159452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rPr>
              <a:t>BACKGROUND</a:t>
            </a:r>
            <a:endParaRPr lang="en-US" dirty="0">
              <a:solidFill>
                <a:srgbClr val="FFFF00"/>
              </a:solidFill>
            </a:endParaRPr>
          </a:p>
        </p:txBody>
      </p:sp>
      <p:sp>
        <p:nvSpPr>
          <p:cNvPr id="3" name="Content Placeholder 2"/>
          <p:cNvSpPr>
            <a:spLocks noGrp="1"/>
          </p:cNvSpPr>
          <p:nvPr>
            <p:ph idx="1"/>
          </p:nvPr>
        </p:nvSpPr>
        <p:spPr>
          <a:xfrm>
            <a:off x="457200" y="944562"/>
            <a:ext cx="8229600" cy="5410200"/>
          </a:xfrm>
        </p:spPr>
        <p:txBody>
          <a:bodyPr/>
          <a:lstStyle/>
          <a:p>
            <a:r>
              <a:rPr lang="en-US" dirty="0"/>
              <a:t>Conventional risk factors:</a:t>
            </a:r>
          </a:p>
          <a:p>
            <a:pPr lvl="1"/>
            <a:r>
              <a:rPr lang="en-US" dirty="0"/>
              <a:t>Are imperfect for prediction</a:t>
            </a:r>
          </a:p>
          <a:p>
            <a:pPr lvl="1"/>
            <a:r>
              <a:rPr lang="en-US" dirty="0"/>
              <a:t>Incompletely informative about pathophysiologic mechanisms </a:t>
            </a:r>
          </a:p>
          <a:p>
            <a:r>
              <a:rPr lang="en-US" dirty="0"/>
              <a:t>The goal for biomarkers is to:</a:t>
            </a:r>
          </a:p>
          <a:p>
            <a:pPr lvl="1"/>
            <a:r>
              <a:rPr lang="en-US" dirty="0"/>
              <a:t>Improve prediction, and</a:t>
            </a:r>
          </a:p>
          <a:p>
            <a:pPr lvl="1"/>
            <a:r>
              <a:rPr lang="en-US" dirty="0"/>
              <a:t>Generate new insights that lead to novel therapies or preventive interventions</a:t>
            </a:r>
          </a:p>
          <a:p>
            <a:r>
              <a:rPr lang="en-US" dirty="0"/>
              <a:t>New biomarkers that are orthogonal to each other and conventional risk factors would be especially helpful </a:t>
            </a:r>
          </a:p>
        </p:txBody>
      </p:sp>
    </p:spTree>
    <p:extLst>
      <p:ext uri="{BB962C8B-B14F-4D97-AF65-F5344CB8AC3E}">
        <p14:creationId xmlns:p14="http://schemas.microsoft.com/office/powerpoint/2010/main" val="2061175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THANK YOU</a:t>
            </a:r>
            <a:endParaRPr lang="en-US" dirty="0"/>
          </a:p>
        </p:txBody>
      </p:sp>
    </p:spTree>
    <p:extLst>
      <p:ext uri="{BB962C8B-B14F-4D97-AF65-F5344CB8AC3E}">
        <p14:creationId xmlns:p14="http://schemas.microsoft.com/office/powerpoint/2010/main" val="2596669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Extra slides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NOESY</a:t>
            </a:r>
          </a:p>
          <a:p>
            <a:pPr lvl="1"/>
            <a:r>
              <a:rPr lang="en-US" dirty="0" smtClean="0"/>
              <a:t>Provides 2 dimensional data and cross relates nuclei through space to provide structural information</a:t>
            </a:r>
          </a:p>
          <a:p>
            <a:endParaRPr lang="en-US" dirty="0"/>
          </a:p>
          <a:p>
            <a:r>
              <a:rPr lang="en-US" dirty="0" smtClean="0"/>
              <a:t>CPMG – echo train acquisition NMR</a:t>
            </a:r>
          </a:p>
          <a:p>
            <a:pPr lvl="1"/>
            <a:r>
              <a:rPr lang="en-US" dirty="0" smtClean="0"/>
              <a:t>Has </a:t>
            </a:r>
            <a:r>
              <a:rPr lang="en-US" dirty="0"/>
              <a:t> </a:t>
            </a:r>
            <a:r>
              <a:rPr lang="en-US" dirty="0" smtClean="0"/>
              <a:t>higher S/N ratio than others. Provides better resolution of smaller molecules</a:t>
            </a:r>
          </a:p>
        </p:txBody>
      </p:sp>
    </p:spTree>
    <p:extLst>
      <p:ext uri="{BB962C8B-B14F-4D97-AF65-F5344CB8AC3E}">
        <p14:creationId xmlns:p14="http://schemas.microsoft.com/office/powerpoint/2010/main" val="4165785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altLang="en-US" sz="10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800000"/>
                </a:solidFill>
                <a:effectLst/>
                <a:latin typeface="Times New Roman" pitchFamily="18" charset="0"/>
                <a:cs typeface="Times New Roman" pitchFamily="18" charset="0"/>
              </a:rPr>
              <a:t>ROESY</a:t>
            </a:r>
            <a:endParaRPr kumimoji="0" lang="en-US" altLang="en-US" sz="10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Arial" pitchFamily="34" charset="0"/>
                <a:cs typeface="Arial" pitchFamily="34" charset="0"/>
              </a:rPr>
              <a:t/>
            </a:r>
            <a:br>
              <a:rPr kumimoji="0" lang="en-US" altLang="en-US" sz="700" b="0" i="0" u="none" strike="noStrike" cap="none" normalizeH="0" baseline="0" smtClean="0">
                <a:ln>
                  <a:noFill/>
                </a:ln>
                <a:solidFill>
                  <a:schemeClr val="tx1"/>
                </a:solidFill>
                <a:effectLst/>
                <a:latin typeface="Arial" pitchFamily="34" charset="0"/>
                <a:cs typeface="Arial" pitchFamily="34" charset="0"/>
              </a:rPr>
            </a:br>
            <a:endParaRPr kumimoji="0" lang="en-US" altLang="en-US" sz="20200" b="0" i="0" u="none" strike="noStrike" cap="none" normalizeH="0" baseline="0" smtClean="0">
              <a:ln>
                <a:noFill/>
              </a:ln>
              <a:solidFill>
                <a:srgbClr val="000000"/>
              </a:solidFill>
              <a:effectLst/>
              <a:latin typeface="Times New Roman" pitchFamily="18" charset="0"/>
              <a:cs typeface="Times New Roman" pitchFamily="18" charset="0"/>
            </a:endParaRPr>
          </a:p>
        </p:txBody>
      </p:sp>
      <p:pic>
        <p:nvPicPr>
          <p:cNvPr id="2050" name="Picture 2" descr="http://www.chem.queensu.ca/facilities/nmr/nmr/webcourse/images/noes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56687"/>
            <a:ext cx="5160344" cy="4844113"/>
          </a:xfrm>
          <a:prstGeom prst="rect">
            <a:avLst/>
          </a:prstGeom>
          <a:solidFill>
            <a:schemeClr val="tx1"/>
          </a:solidFill>
        </p:spPr>
      </p:pic>
    </p:spTree>
    <p:extLst>
      <p:ext uri="{BB962C8B-B14F-4D97-AF65-F5344CB8AC3E}">
        <p14:creationId xmlns:p14="http://schemas.microsoft.com/office/powerpoint/2010/main" val="2828630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88355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http://www.ypte.org.uk/UserFiles/Image/crow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90500"/>
            <a:ext cx="22098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133600"/>
            <a:ext cx="31718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descr="http://image.made-in-china.com/43f34j00gKGEWlaRRYoB/Airport-Security-Metal-Detector-Ga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0849" y="2037158"/>
            <a:ext cx="1299996" cy="1688307"/>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7924800" y="4076700"/>
            <a:ext cx="304800" cy="1638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190500"/>
            <a:ext cx="5029200" cy="707886"/>
          </a:xfrm>
          <a:prstGeom prst="rect">
            <a:avLst/>
          </a:prstGeom>
          <a:noFill/>
        </p:spPr>
        <p:txBody>
          <a:bodyPr wrap="square" rtlCol="0">
            <a:spAutoFit/>
          </a:bodyPr>
          <a:lstStyle/>
          <a:p>
            <a:r>
              <a:rPr lang="en-US" sz="4000" b="1" dirty="0" smtClean="0">
                <a:solidFill>
                  <a:srgbClr val="FFFF00"/>
                </a:solidFill>
              </a:rPr>
              <a:t>SEPARATION</a:t>
            </a:r>
            <a:endParaRPr lang="en-US" sz="4000" b="1" dirty="0">
              <a:solidFill>
                <a:srgbClr val="FFFF00"/>
              </a:solidFill>
            </a:endParaRPr>
          </a:p>
        </p:txBody>
      </p:sp>
    </p:spTree>
    <p:extLst>
      <p:ext uri="{BB962C8B-B14F-4D97-AF65-F5344CB8AC3E}">
        <p14:creationId xmlns:p14="http://schemas.microsoft.com/office/powerpoint/2010/main" val="162994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flipH="1">
            <a:off x="7467600" y="2667000"/>
            <a:ext cx="685800" cy="2362200"/>
          </a:xfrm>
          <a:prstGeom prst="flowChartMagneticDrum">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lstStyle/>
          <a:p>
            <a:pPr>
              <a:defRPr/>
            </a:pPr>
            <a:endParaRPr lang="en-US">
              <a:latin typeface="Arial" pitchFamily="24" charset="0"/>
              <a:ea typeface="ＭＳ Ｐゴシック" pitchFamily="24" charset="-128"/>
            </a:endParaRPr>
          </a:p>
        </p:txBody>
      </p:sp>
      <p:sp>
        <p:nvSpPr>
          <p:cNvPr id="5" name="Rectangle 3"/>
          <p:cNvSpPr>
            <a:spLocks noChangeArrowheads="1"/>
          </p:cNvSpPr>
          <p:nvPr/>
        </p:nvSpPr>
        <p:spPr bwMode="auto">
          <a:xfrm>
            <a:off x="4495800" y="3429000"/>
            <a:ext cx="1143000" cy="1371600"/>
          </a:xfrm>
          <a:prstGeom prst="rect">
            <a:avLst/>
          </a:prstGeom>
          <a:gradFill rotWithShape="0">
            <a:gsLst>
              <a:gs pos="0">
                <a:srgbClr val="CCFFFF"/>
              </a:gs>
              <a:gs pos="100000">
                <a:srgbClr val="82A2A2"/>
              </a:gs>
            </a:gsLst>
            <a:lin ang="54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lgn="ctr">
              <a:spcBef>
                <a:spcPct val="0"/>
              </a:spcBef>
              <a:buClrTx/>
              <a:buFontTx/>
              <a:buNone/>
            </a:pPr>
            <a:endParaRPr lang="en-US" altLang="en-US" sz="900">
              <a:solidFill>
                <a:srgbClr val="CC00CC"/>
              </a:solidFill>
            </a:endParaRPr>
          </a:p>
        </p:txBody>
      </p:sp>
      <p:sp>
        <p:nvSpPr>
          <p:cNvPr id="6" name="Freeform 5"/>
          <p:cNvSpPr>
            <a:spLocks/>
          </p:cNvSpPr>
          <p:nvPr/>
        </p:nvSpPr>
        <p:spPr bwMode="auto">
          <a:xfrm>
            <a:off x="1690688" y="3651250"/>
            <a:ext cx="1504950" cy="768350"/>
          </a:xfrm>
          <a:custGeom>
            <a:avLst/>
            <a:gdLst>
              <a:gd name="T0" fmla="*/ 0 w 1104"/>
              <a:gd name="T1" fmla="*/ 0 h 384"/>
              <a:gd name="T2" fmla="*/ 2147483647 w 1104"/>
              <a:gd name="T3" fmla="*/ 2147483647 h 384"/>
              <a:gd name="T4" fmla="*/ 2147483647 w 1104"/>
              <a:gd name="T5" fmla="*/ 2147483647 h 384"/>
              <a:gd name="T6" fmla="*/ 0 w 1104"/>
              <a:gd name="T7" fmla="*/ 0 h 384"/>
              <a:gd name="T8" fmla="*/ 0 60000 65536"/>
              <a:gd name="T9" fmla="*/ 0 60000 65536"/>
              <a:gd name="T10" fmla="*/ 0 60000 65536"/>
              <a:gd name="T11" fmla="*/ 0 60000 65536"/>
              <a:gd name="T12" fmla="*/ 0 w 1104"/>
              <a:gd name="T13" fmla="*/ 0 h 384"/>
              <a:gd name="T14" fmla="*/ 1104 w 1104"/>
              <a:gd name="T15" fmla="*/ 384 h 384"/>
            </a:gdLst>
            <a:ahLst/>
            <a:cxnLst>
              <a:cxn ang="T8">
                <a:pos x="T0" y="T1"/>
              </a:cxn>
              <a:cxn ang="T9">
                <a:pos x="T2" y="T3"/>
              </a:cxn>
              <a:cxn ang="T10">
                <a:pos x="T4" y="T5"/>
              </a:cxn>
              <a:cxn ang="T11">
                <a:pos x="T6" y="T7"/>
              </a:cxn>
            </a:cxnLst>
            <a:rect l="T12" t="T13" r="T14" b="T15"/>
            <a:pathLst>
              <a:path w="1104" h="384">
                <a:moveTo>
                  <a:pt x="0" y="0"/>
                </a:moveTo>
                <a:lnTo>
                  <a:pt x="1104" y="192"/>
                </a:lnTo>
                <a:lnTo>
                  <a:pt x="48" y="384"/>
                </a:lnTo>
                <a:lnTo>
                  <a:pt x="0" y="0"/>
                </a:lnTo>
                <a:close/>
              </a:path>
            </a:pathLst>
          </a:custGeom>
          <a:gradFill rotWithShape="0">
            <a:gsLst>
              <a:gs pos="0">
                <a:srgbClr val="FFFF00"/>
              </a:gs>
              <a:gs pos="100000">
                <a:srgbClr val="767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 name="Group 6"/>
          <p:cNvGrpSpPr>
            <a:grpSpLocks/>
          </p:cNvGrpSpPr>
          <p:nvPr/>
        </p:nvGrpSpPr>
        <p:grpSpPr bwMode="auto">
          <a:xfrm>
            <a:off x="3879850" y="3779838"/>
            <a:ext cx="615950" cy="384175"/>
            <a:chOff x="2588" y="2381"/>
            <a:chExt cx="388" cy="242"/>
          </a:xfrm>
        </p:grpSpPr>
        <p:sp>
          <p:nvSpPr>
            <p:cNvPr id="8" name="Oval 7"/>
            <p:cNvSpPr>
              <a:spLocks noChangeArrowheads="1"/>
            </p:cNvSpPr>
            <p:nvPr/>
          </p:nvSpPr>
          <p:spPr bwMode="auto">
            <a:xfrm>
              <a:off x="2674" y="2583"/>
              <a:ext cx="43" cy="4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9" name="Oval 8"/>
            <p:cNvSpPr>
              <a:spLocks noChangeArrowheads="1"/>
            </p:cNvSpPr>
            <p:nvPr/>
          </p:nvSpPr>
          <p:spPr bwMode="auto">
            <a:xfrm>
              <a:off x="2631" y="2421"/>
              <a:ext cx="43" cy="4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0" name="Oval 9"/>
            <p:cNvSpPr>
              <a:spLocks noChangeArrowheads="1"/>
            </p:cNvSpPr>
            <p:nvPr/>
          </p:nvSpPr>
          <p:spPr bwMode="auto">
            <a:xfrm>
              <a:off x="2588" y="2542"/>
              <a:ext cx="43" cy="41"/>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1" name="Oval 10"/>
            <p:cNvSpPr>
              <a:spLocks noChangeArrowheads="1"/>
            </p:cNvSpPr>
            <p:nvPr/>
          </p:nvSpPr>
          <p:spPr bwMode="auto">
            <a:xfrm>
              <a:off x="2717" y="2502"/>
              <a:ext cx="43" cy="4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2" name="Oval 11"/>
            <p:cNvSpPr>
              <a:spLocks noChangeArrowheads="1"/>
            </p:cNvSpPr>
            <p:nvPr/>
          </p:nvSpPr>
          <p:spPr bwMode="auto">
            <a:xfrm>
              <a:off x="2890" y="2542"/>
              <a:ext cx="43" cy="4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3" name="Oval 12"/>
            <p:cNvSpPr>
              <a:spLocks noChangeArrowheads="1"/>
            </p:cNvSpPr>
            <p:nvPr/>
          </p:nvSpPr>
          <p:spPr bwMode="auto">
            <a:xfrm>
              <a:off x="2847" y="2381"/>
              <a:ext cx="43" cy="4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4" name="Oval 13"/>
            <p:cNvSpPr>
              <a:spLocks noChangeArrowheads="1"/>
            </p:cNvSpPr>
            <p:nvPr/>
          </p:nvSpPr>
          <p:spPr bwMode="auto">
            <a:xfrm>
              <a:off x="2804" y="2502"/>
              <a:ext cx="43" cy="4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5" name="Oval 14"/>
            <p:cNvSpPr>
              <a:spLocks noChangeArrowheads="1"/>
            </p:cNvSpPr>
            <p:nvPr/>
          </p:nvSpPr>
          <p:spPr bwMode="auto">
            <a:xfrm>
              <a:off x="2933" y="2461"/>
              <a:ext cx="43" cy="41"/>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grpSp>
      <p:sp>
        <p:nvSpPr>
          <p:cNvPr id="16" name="Oval 15"/>
          <p:cNvSpPr>
            <a:spLocks noChangeArrowheads="1"/>
          </p:cNvSpPr>
          <p:nvPr/>
        </p:nvSpPr>
        <p:spPr bwMode="auto">
          <a:xfrm>
            <a:off x="3675063" y="3843338"/>
            <a:ext cx="136525" cy="128587"/>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7" name="Oval 16"/>
          <p:cNvSpPr>
            <a:spLocks noChangeArrowheads="1"/>
          </p:cNvSpPr>
          <p:nvPr/>
        </p:nvSpPr>
        <p:spPr bwMode="auto">
          <a:xfrm>
            <a:off x="3538538" y="4098925"/>
            <a:ext cx="136525" cy="128588"/>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8" name="Oval 17"/>
          <p:cNvSpPr>
            <a:spLocks noChangeArrowheads="1"/>
          </p:cNvSpPr>
          <p:nvPr/>
        </p:nvSpPr>
        <p:spPr bwMode="auto">
          <a:xfrm>
            <a:off x="3332163" y="3906838"/>
            <a:ext cx="136525" cy="128587"/>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9" name="Oval 18"/>
          <p:cNvSpPr>
            <a:spLocks noChangeArrowheads="1"/>
          </p:cNvSpPr>
          <p:nvPr/>
        </p:nvSpPr>
        <p:spPr bwMode="auto">
          <a:xfrm>
            <a:off x="1690688" y="3651250"/>
            <a:ext cx="136525" cy="76835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20" name="Rectangle 19"/>
          <p:cNvSpPr>
            <a:spLocks noChangeArrowheads="1"/>
          </p:cNvSpPr>
          <p:nvPr/>
        </p:nvSpPr>
        <p:spPr bwMode="auto">
          <a:xfrm>
            <a:off x="3059113" y="3714750"/>
            <a:ext cx="136525"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21" name="Oval 20"/>
          <p:cNvSpPr>
            <a:spLocks noChangeArrowheads="1"/>
          </p:cNvSpPr>
          <p:nvPr/>
        </p:nvSpPr>
        <p:spPr bwMode="auto">
          <a:xfrm>
            <a:off x="3059113" y="3971925"/>
            <a:ext cx="136525" cy="1270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22" name="AutoShape 21"/>
          <p:cNvSpPr>
            <a:spLocks noChangeArrowheads="1"/>
          </p:cNvSpPr>
          <p:nvPr/>
        </p:nvSpPr>
        <p:spPr bwMode="auto">
          <a:xfrm>
            <a:off x="1143000" y="2819400"/>
            <a:ext cx="479425" cy="1344613"/>
          </a:xfrm>
          <a:prstGeom prst="curvedRightArrow">
            <a:avLst>
              <a:gd name="adj1" fmla="val 56093"/>
              <a:gd name="adj2" fmla="val 112185"/>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23" name="Text Box 22"/>
          <p:cNvSpPr txBox="1">
            <a:spLocks noChangeArrowheads="1"/>
          </p:cNvSpPr>
          <p:nvPr/>
        </p:nvSpPr>
        <p:spPr bwMode="auto">
          <a:xfrm>
            <a:off x="1295400" y="5181600"/>
            <a:ext cx="1001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r>
              <a:rPr lang="en-US" altLang="en-US" sz="2000">
                <a:solidFill>
                  <a:schemeClr val="tx1"/>
                </a:solidFill>
              </a:rPr>
              <a:t>Ionizer</a:t>
            </a:r>
          </a:p>
        </p:txBody>
      </p:sp>
      <p:sp>
        <p:nvSpPr>
          <p:cNvPr id="24" name="Text Box 23"/>
          <p:cNvSpPr txBox="1">
            <a:spLocks noChangeArrowheads="1"/>
          </p:cNvSpPr>
          <p:nvPr/>
        </p:nvSpPr>
        <p:spPr bwMode="auto">
          <a:xfrm>
            <a:off x="1752600" y="2667000"/>
            <a:ext cx="108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r>
              <a:rPr lang="en-US" altLang="en-US" sz="2000">
                <a:solidFill>
                  <a:schemeClr val="tx1"/>
                </a:solidFill>
              </a:rPr>
              <a:t>Sample</a:t>
            </a:r>
          </a:p>
        </p:txBody>
      </p:sp>
      <p:sp>
        <p:nvSpPr>
          <p:cNvPr id="25" name="Text Box 24"/>
          <p:cNvSpPr txBox="1">
            <a:spLocks noChangeArrowheads="1"/>
          </p:cNvSpPr>
          <p:nvPr/>
        </p:nvSpPr>
        <p:spPr bwMode="auto">
          <a:xfrm>
            <a:off x="2803525" y="36179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r>
              <a:rPr lang="en-US" altLang="en-US" sz="1800">
                <a:solidFill>
                  <a:schemeClr val="tx1"/>
                </a:solidFill>
              </a:rPr>
              <a:t>+</a:t>
            </a:r>
            <a:endParaRPr lang="en-US" altLang="en-US" sz="1600">
              <a:solidFill>
                <a:schemeClr val="tx1"/>
              </a:solidFill>
            </a:endParaRPr>
          </a:p>
        </p:txBody>
      </p:sp>
      <p:sp>
        <p:nvSpPr>
          <p:cNvPr id="26" name="Text Box 25"/>
          <p:cNvSpPr txBox="1">
            <a:spLocks noChangeArrowheads="1"/>
          </p:cNvSpPr>
          <p:nvPr/>
        </p:nvSpPr>
        <p:spPr bwMode="auto">
          <a:xfrm>
            <a:off x="2806700" y="3886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r>
              <a:rPr lang="en-US" altLang="en-US" sz="1800">
                <a:solidFill>
                  <a:schemeClr val="tx1"/>
                </a:solidFill>
              </a:rPr>
              <a:t>_</a:t>
            </a:r>
            <a:endParaRPr lang="en-US" altLang="en-US" sz="1600">
              <a:solidFill>
                <a:schemeClr val="tx1"/>
              </a:solidFill>
            </a:endParaRPr>
          </a:p>
        </p:txBody>
      </p:sp>
      <p:sp>
        <p:nvSpPr>
          <p:cNvPr id="27" name="Oval 26"/>
          <p:cNvSpPr>
            <a:spLocks noChangeArrowheads="1"/>
          </p:cNvSpPr>
          <p:nvPr/>
        </p:nvSpPr>
        <p:spPr bwMode="auto">
          <a:xfrm>
            <a:off x="5775325" y="4054475"/>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28" name="Oval 27"/>
          <p:cNvSpPr>
            <a:spLocks noChangeArrowheads="1"/>
          </p:cNvSpPr>
          <p:nvPr/>
        </p:nvSpPr>
        <p:spPr bwMode="auto">
          <a:xfrm>
            <a:off x="5707063" y="3797300"/>
            <a:ext cx="68262"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29" name="Oval 28"/>
          <p:cNvSpPr>
            <a:spLocks noChangeArrowheads="1"/>
          </p:cNvSpPr>
          <p:nvPr/>
        </p:nvSpPr>
        <p:spPr bwMode="auto">
          <a:xfrm>
            <a:off x="5638800" y="3989388"/>
            <a:ext cx="68263" cy="65087"/>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30" name="Oval 29"/>
          <p:cNvSpPr>
            <a:spLocks noChangeArrowheads="1"/>
          </p:cNvSpPr>
          <p:nvPr/>
        </p:nvSpPr>
        <p:spPr bwMode="auto">
          <a:xfrm>
            <a:off x="5843588" y="3925888"/>
            <a:ext cx="68262"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31" name="Oval 30"/>
          <p:cNvSpPr>
            <a:spLocks noChangeArrowheads="1"/>
          </p:cNvSpPr>
          <p:nvPr/>
        </p:nvSpPr>
        <p:spPr bwMode="auto">
          <a:xfrm>
            <a:off x="6096000" y="39624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32" name="Oval 31"/>
          <p:cNvSpPr>
            <a:spLocks noChangeArrowheads="1"/>
          </p:cNvSpPr>
          <p:nvPr/>
        </p:nvSpPr>
        <p:spPr bwMode="auto">
          <a:xfrm>
            <a:off x="6049963" y="3733800"/>
            <a:ext cx="68262"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33" name="Oval 32"/>
          <p:cNvSpPr>
            <a:spLocks noChangeArrowheads="1"/>
          </p:cNvSpPr>
          <p:nvPr/>
        </p:nvSpPr>
        <p:spPr bwMode="auto">
          <a:xfrm>
            <a:off x="5981700" y="3925888"/>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34" name="Oval 33"/>
          <p:cNvSpPr>
            <a:spLocks noChangeArrowheads="1"/>
          </p:cNvSpPr>
          <p:nvPr/>
        </p:nvSpPr>
        <p:spPr bwMode="auto">
          <a:xfrm>
            <a:off x="6186488" y="3860800"/>
            <a:ext cx="68262" cy="65088"/>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35" name="Oval 34"/>
          <p:cNvSpPr>
            <a:spLocks noChangeArrowheads="1"/>
          </p:cNvSpPr>
          <p:nvPr/>
        </p:nvSpPr>
        <p:spPr bwMode="auto">
          <a:xfrm>
            <a:off x="6477000" y="36576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36" name="Oval 35"/>
          <p:cNvSpPr>
            <a:spLocks noChangeArrowheads="1"/>
          </p:cNvSpPr>
          <p:nvPr/>
        </p:nvSpPr>
        <p:spPr bwMode="auto">
          <a:xfrm>
            <a:off x="7010400" y="30480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37" name="Oval 36"/>
          <p:cNvSpPr>
            <a:spLocks noChangeArrowheads="1"/>
          </p:cNvSpPr>
          <p:nvPr/>
        </p:nvSpPr>
        <p:spPr bwMode="auto">
          <a:xfrm>
            <a:off x="6934200" y="44196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38" name="Oval 37"/>
          <p:cNvSpPr>
            <a:spLocks noChangeArrowheads="1"/>
          </p:cNvSpPr>
          <p:nvPr/>
        </p:nvSpPr>
        <p:spPr bwMode="auto">
          <a:xfrm>
            <a:off x="6858000" y="38100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39" name="Oval 38"/>
          <p:cNvSpPr>
            <a:spLocks noChangeArrowheads="1"/>
          </p:cNvSpPr>
          <p:nvPr/>
        </p:nvSpPr>
        <p:spPr bwMode="auto">
          <a:xfrm>
            <a:off x="6705600" y="33528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40" name="Oval 39"/>
          <p:cNvSpPr>
            <a:spLocks noChangeArrowheads="1"/>
          </p:cNvSpPr>
          <p:nvPr/>
        </p:nvSpPr>
        <p:spPr bwMode="auto">
          <a:xfrm>
            <a:off x="7391400" y="2667000"/>
            <a:ext cx="381000" cy="2286000"/>
          </a:xfrm>
          <a:prstGeom prst="ellipse">
            <a:avLst/>
          </a:prstGeom>
          <a:gradFill rotWithShape="0">
            <a:gsLst>
              <a:gs pos="0">
                <a:srgbClr val="6699FF"/>
              </a:gs>
              <a:gs pos="100000">
                <a:srgbClr val="2F47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41" name="Oval 40"/>
          <p:cNvSpPr>
            <a:spLocks noChangeArrowheads="1"/>
          </p:cNvSpPr>
          <p:nvPr/>
        </p:nvSpPr>
        <p:spPr bwMode="auto">
          <a:xfrm>
            <a:off x="6248400" y="41148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42" name="Oval 41"/>
          <p:cNvSpPr>
            <a:spLocks noChangeArrowheads="1"/>
          </p:cNvSpPr>
          <p:nvPr/>
        </p:nvSpPr>
        <p:spPr bwMode="auto">
          <a:xfrm>
            <a:off x="6477000" y="40386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43" name="Oval 42"/>
          <p:cNvSpPr>
            <a:spLocks noChangeArrowheads="1"/>
          </p:cNvSpPr>
          <p:nvPr/>
        </p:nvSpPr>
        <p:spPr bwMode="auto">
          <a:xfrm>
            <a:off x="6705600" y="44958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44" name="Oval 43"/>
          <p:cNvSpPr>
            <a:spLocks noChangeArrowheads="1"/>
          </p:cNvSpPr>
          <p:nvPr/>
        </p:nvSpPr>
        <p:spPr bwMode="auto">
          <a:xfrm>
            <a:off x="6705600" y="41148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45" name="AutoShape 44"/>
          <p:cNvSpPr>
            <a:spLocks noChangeArrowheads="1"/>
          </p:cNvSpPr>
          <p:nvPr/>
        </p:nvSpPr>
        <p:spPr bwMode="auto">
          <a:xfrm>
            <a:off x="7315200" y="2819400"/>
            <a:ext cx="381000" cy="457200"/>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46" name="Oval 45"/>
          <p:cNvSpPr>
            <a:spLocks noChangeArrowheads="1"/>
          </p:cNvSpPr>
          <p:nvPr/>
        </p:nvSpPr>
        <p:spPr bwMode="auto">
          <a:xfrm>
            <a:off x="7010400" y="39624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47" name="Oval 46"/>
          <p:cNvSpPr>
            <a:spLocks noChangeArrowheads="1"/>
          </p:cNvSpPr>
          <p:nvPr/>
        </p:nvSpPr>
        <p:spPr bwMode="auto">
          <a:xfrm>
            <a:off x="7086600" y="42672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48" name="Oval 47"/>
          <p:cNvSpPr>
            <a:spLocks noChangeArrowheads="1"/>
          </p:cNvSpPr>
          <p:nvPr/>
        </p:nvSpPr>
        <p:spPr bwMode="auto">
          <a:xfrm>
            <a:off x="7162800" y="35814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49" name="AutoShape 48"/>
          <p:cNvSpPr>
            <a:spLocks noChangeArrowheads="1"/>
          </p:cNvSpPr>
          <p:nvPr/>
        </p:nvSpPr>
        <p:spPr bwMode="auto">
          <a:xfrm>
            <a:off x="7467600" y="3581400"/>
            <a:ext cx="381000" cy="457200"/>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50" name="Oval 49"/>
          <p:cNvSpPr>
            <a:spLocks noChangeArrowheads="1"/>
          </p:cNvSpPr>
          <p:nvPr/>
        </p:nvSpPr>
        <p:spPr bwMode="auto">
          <a:xfrm>
            <a:off x="6248400" y="3429000"/>
            <a:ext cx="68263" cy="635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51" name="Text Box 50"/>
          <p:cNvSpPr txBox="1">
            <a:spLocks noChangeArrowheads="1"/>
          </p:cNvSpPr>
          <p:nvPr/>
        </p:nvSpPr>
        <p:spPr bwMode="auto">
          <a:xfrm>
            <a:off x="4038600" y="5181600"/>
            <a:ext cx="194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r>
              <a:rPr lang="en-US" altLang="en-US" sz="2000">
                <a:solidFill>
                  <a:schemeClr val="tx1"/>
                </a:solidFill>
              </a:rPr>
              <a:t>Mass Analyzer</a:t>
            </a:r>
          </a:p>
        </p:txBody>
      </p:sp>
      <p:sp>
        <p:nvSpPr>
          <p:cNvPr id="52" name="Text Box 51"/>
          <p:cNvSpPr txBox="1">
            <a:spLocks noChangeArrowheads="1"/>
          </p:cNvSpPr>
          <p:nvPr/>
        </p:nvSpPr>
        <p:spPr bwMode="auto">
          <a:xfrm>
            <a:off x="7167563" y="5165725"/>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C110E"/>
              </a:buClr>
              <a:buChar char="•"/>
              <a:defRPr sz="3200" b="1">
                <a:solidFill>
                  <a:schemeClr val="accent2"/>
                </a:solidFill>
                <a:latin typeface="Arial" pitchFamily="34" charset="0"/>
                <a:ea typeface="ＭＳ Ｐゴシック" pitchFamily="34" charset="-128"/>
              </a:defRPr>
            </a:lvl1pPr>
            <a:lvl2pPr marL="742950" indent="-285750">
              <a:spcBef>
                <a:spcPct val="20000"/>
              </a:spcBef>
              <a:buClr>
                <a:srgbClr val="FC110E"/>
              </a:buClr>
              <a:buChar char="–"/>
              <a:defRPr sz="2800" b="1">
                <a:solidFill>
                  <a:schemeClr val="accent2"/>
                </a:solidFill>
                <a:latin typeface="Arial" pitchFamily="34" charset="0"/>
                <a:ea typeface="ＭＳ Ｐゴシック" pitchFamily="34" charset="-128"/>
              </a:defRPr>
            </a:lvl2pPr>
            <a:lvl3pPr marL="1143000" indent="-228600">
              <a:spcBef>
                <a:spcPct val="20000"/>
              </a:spcBef>
              <a:buClr>
                <a:srgbClr val="FC110E"/>
              </a:buClr>
              <a:buChar char="•"/>
              <a:defRPr sz="2400" b="1">
                <a:solidFill>
                  <a:schemeClr val="accent2"/>
                </a:solidFill>
                <a:latin typeface="Arial" pitchFamily="34" charset="0"/>
                <a:ea typeface="ＭＳ Ｐゴシック" pitchFamily="34" charset="-128"/>
              </a:defRPr>
            </a:lvl3pPr>
            <a:lvl4pPr marL="1600200" indent="-228600">
              <a:spcBef>
                <a:spcPct val="20000"/>
              </a:spcBef>
              <a:buClr>
                <a:srgbClr val="FC110E"/>
              </a:buClr>
              <a:buChar char="–"/>
              <a:defRPr sz="2000" b="1">
                <a:solidFill>
                  <a:schemeClr val="accent2"/>
                </a:solidFill>
                <a:latin typeface="Arial" pitchFamily="34" charset="0"/>
                <a:ea typeface="ＭＳ Ｐゴシック" pitchFamily="34" charset="-128"/>
              </a:defRPr>
            </a:lvl4pPr>
            <a:lvl5pPr marL="2057400" indent="-228600">
              <a:spcBef>
                <a:spcPct val="20000"/>
              </a:spcBef>
              <a:buClr>
                <a:srgbClr val="FC110E"/>
              </a:buClr>
              <a:buChar char="»"/>
              <a:defRPr sz="2000" b="1">
                <a:solidFill>
                  <a:schemeClr val="accent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C110E"/>
              </a:buClr>
              <a:buChar char="»"/>
              <a:defRPr sz="2000" b="1">
                <a:solidFill>
                  <a:schemeClr val="accent2"/>
                </a:solidFill>
                <a:latin typeface="Arial" pitchFamily="34" charset="0"/>
                <a:ea typeface="ＭＳ Ｐゴシック" pitchFamily="34" charset="-128"/>
              </a:defRPr>
            </a:lvl9pPr>
          </a:lstStyle>
          <a:p>
            <a:pPr>
              <a:spcBef>
                <a:spcPct val="0"/>
              </a:spcBef>
              <a:buClrTx/>
              <a:buFontTx/>
              <a:buNone/>
            </a:pPr>
            <a:r>
              <a:rPr lang="en-US" altLang="en-US" sz="2000">
                <a:solidFill>
                  <a:schemeClr val="tx1"/>
                </a:solidFill>
              </a:rPr>
              <a:t>Detector</a:t>
            </a:r>
          </a:p>
        </p:txBody>
      </p:sp>
      <p:sp>
        <p:nvSpPr>
          <p:cNvPr id="2" name="TextBox 1"/>
          <p:cNvSpPr txBox="1"/>
          <p:nvPr/>
        </p:nvSpPr>
        <p:spPr>
          <a:xfrm>
            <a:off x="762000" y="381000"/>
            <a:ext cx="7391400" cy="1077218"/>
          </a:xfrm>
          <a:prstGeom prst="rect">
            <a:avLst/>
          </a:prstGeom>
          <a:noFill/>
        </p:spPr>
        <p:txBody>
          <a:bodyPr wrap="square" rtlCol="0">
            <a:spAutoFit/>
          </a:bodyPr>
          <a:lstStyle/>
          <a:p>
            <a:r>
              <a:rPr lang="en-US" sz="2800" b="1" dirty="0" smtClean="0">
                <a:solidFill>
                  <a:srgbClr val="FFFF00"/>
                </a:solidFill>
              </a:rPr>
              <a:t>TIME OF FLIGHT MASS SPECTROSCOPY</a:t>
            </a:r>
          </a:p>
          <a:p>
            <a:r>
              <a:rPr lang="en-US" dirty="0"/>
              <a:t>	</a:t>
            </a:r>
            <a:r>
              <a:rPr lang="en-US" dirty="0" smtClean="0"/>
              <a:t>Utilizes time to fly and reach the detector to measure mass/charge values of each particle </a:t>
            </a:r>
            <a:endParaRPr lang="en-US" dirty="0"/>
          </a:p>
        </p:txBody>
      </p:sp>
    </p:spTree>
    <p:extLst>
      <p:ext uri="{BB962C8B-B14F-4D97-AF65-F5344CB8AC3E}">
        <p14:creationId xmlns:p14="http://schemas.microsoft.com/office/powerpoint/2010/main" val="7948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974" y="81189"/>
            <a:ext cx="8229600" cy="1143000"/>
          </a:xfrm>
        </p:spPr>
        <p:txBody>
          <a:bodyPr/>
          <a:lstStyle/>
          <a:p>
            <a:r>
              <a:rPr lang="en-US" dirty="0" smtClean="0">
                <a:solidFill>
                  <a:srgbClr val="FFFF00"/>
                </a:solidFill>
              </a:rPr>
              <a:t>PEAK ALIGNMENT</a:t>
            </a:r>
            <a:endParaRPr lang="en-US" dirty="0">
              <a:solidFill>
                <a:srgbClr val="FFFF00"/>
              </a:solidFill>
            </a:endParaRPr>
          </a:p>
        </p:txBody>
      </p:sp>
      <p:sp>
        <p:nvSpPr>
          <p:cNvPr id="4" name="AutoShape 2" descr="data:image/jpeg;base64,/9j/4AAQSkZJRgABAQAAAQABAAD/2wCEAAkGBxQSEhUUDxQQDxAUEBQWEA8PFxAPDxAUFhYXFxQVFBQYHikgGBolHBQVITEhJSkrLi4uFx8zODMsNygtLisBCgoKDg0OGhAQGiwkHyQsLCwsLCwsLCwsLCwsLCwsLCwsLCw4LCwsLCwsLCwsLCw3LCwsLCwsLCssODcsLCwsLP/AABEIAI0BZQMBIgACEQEDEQH/xAAbAAEAAwEBAQEAAAAAAAAAAAAAAgMEAQUGB//EAD8QAAIBAQMICAQEBQQDAQAAAAABAhEDITEEEjJBUXGBsSJSYZGhosHRBRNysiNC4fBigpLC8QYzU3Njg9IV/8QAFgEBAQEAAAAAAAAAAAAAAAAAAAEC/8QAHREBAQADAQADAQAAAAAAAAAAAAERMUESIUJRAv/aAAwDAQACEQMRAD8A/UJfCrSbzo2uYnJ1i05fmeDqh/8AiWv/AD6+pLDUtI9fJNHjLmy1suU8x4D+CW1348dVehLDX+cts/g1ootStVKV1HSUUtt2c6ntELWdMFW/DsSqx6TzFWTqcYqLjWipXOV/eTz5dTzRLUwRpVny6nmiM+XU80S0AVZ8up5ojPl1PNEtAFWfLqeaIz5dTzRLQBVny6nmiM+XU80S0AVZ8up5ojPl1PNEtAFWfLqeaIz5dTzRLQBVny6nmiM+XU80S0AUu1axjRVSrnJ4unqazNlGjxh9yNIAyfE0/lSo2ndermukjWZviP8AtvfH7kB47+E5RfS2jTVVWlVfr6WyofwrKNVtHirT/wCj3WVfN6VOzHt/aLlnzHiL4VlP/NZ76WvLONMMgtYuDz86jTmk5LOvvom6U3nrAZPMV/NfUl3w9x8x9SXk9ywEaV/MfUl5PcfMfUl5PcsAFfzH1JeT3HzH1JeT3LABX8x9SXk9x8x9SXk9ywAV/MfUl5PcfMfUl5PcsAFfzH1JeT3HzH1JeT3LABX8x9SXk9x8x9SXk9ywAV/MfUl5PcfMfUl5PcsAGe0yvN0oyVcNF+oM/wAVxjxAGvJdHi+bI5Um0kttXuV/OhLJtHi+ZJrpfyvmiza/zcXKaZCa6S48qep2x0VuRx6S+l80SpSx0Y7kTIWOHF8zmUSaV2NUEWARdVXaAoAAAAAAAAAAAAAAACvKNHjH7kaTNb6PGP3I0gDN8Q0Hvj9yNJny/Qe+P3ICxmGSfzKvBSjFPXelXmbmY5vot/8Am5SS9CxY1g6Uzm86K1OtfTkRFoAAAAAAAAAAAAAAAAAAAADB8U/LxBL4ir1xAGnJtHi+Z1aX8q5s5k+jxfM7HSe6PqFjtlh38yq3bTdMc1U4t+xbZa975lc9L+n+4vT7J2Lx+p+4tdX1ejIZNg+HJE54x3vkyIWGityJkLHDv5kwQAAAAAAAAAAAAAAABC3w4x+5Ggz2+HGP3I0ADPl2g96+5Ggoy7Qe9fcgJsx42T+qX3s2GSyX4XCXNssWNUWZbefTS1dGv9V3I0WT6K3Iy2+lJ7Pl837kSNgAAAAAAAAAAAAAAAAAAAADH8Q1cQdy/VxAF+T6PF82djjLgcsMOL5s7DF8OQWO2eL3+iK3p93KRZDF8ORX+fh6fqXp0sMWt3Nr0Jy0o8eRCy0n+9f6i1fThulVbcCJ1Oy1/U+Zx2jzkrqU41vpyO2eMvq9EQlpV2SivB+5EXAAqgAAAAACLnfTW033EgAAAHHLVtwOlNri31Umu+/kWRZMp22HGP3I0Ge2w4x+5GgiBRlug96+5F5Rlmg965oCZnyZfhr6S9lOSaEfpQVLJX0I7ii1V1rvj4Riy3JNBb3zZyUaq07W/tRSbXors7SrktSd3731JWLrFPsXIzZLJ5z7a07/ANSJhrAAAAAAAAByU0qV1uiJAcAAAAACiwl0n2t8Gn7GgxWSpmvrTl4uVPBgw7l2ridGW6uJ0C6ww4vmxDGW9ckLHDi+Yhi9/oirHVpfyrwb9ytab3eiJy0lua5MhDTlu9vYAtPh7exG3fS/9cnxrH2JWmnHtTXd/k41W0f/AFc5foDqyOk90XzRCeEnskvDNOwd67YeK/yw1WM98uRlmrQci63nSqAACFu6RlTHNdCUXdwI2uHFc0LLDi14l4vELTTW5eOd7IuKLTFvZmPzOpeZZgDk50x2pd50qulVNLu8P1OWculLZq7KXErPX9XokIscb6K/l5o0mVaPFLukjUKXYU5XoPeuaLinK9F8OaCEsHuZXkuhH6UWWmD3Mhk66EfpXICOS4NbJy9/UlY3531v0XoRsNKa/iT74r2O5M7n/wBk/uaCuZI+guyq7m0U2Cvg9rmvX+0tsLs5bJPud/qVxuhZvZNeZuP9xRrABEAAAAAGbK30obKyb4JGoy5Xys5PxXsaIu7gB0AAAUWdp+JJdi3Xf5LwDZkX+3ZvZ8vxVPU0W76MvpfIqtI/hrsUfCgEct1cToyzVxOgW2OHeIOla3dLWLLDv5kKVlR4Vk+S9Rw4naan2kLLTnwJJVi1rV3dh6EMndXJ9q5fqXi8SynU+rJV3O58zkf9yX0QXjIttI1TTwaa7zNkUs7ObxpBPelfzILNSeyXrT1J2Wv6mRzaqS7Xy/U7k8qxT21feLtLt2x0VuJtlNlaau1pvZsI5W9Fdrb3JNjBIts7StezDtW3mTqVpUkqXVVO6/1ZGzxrtzvB3ERZaavqXv6Cz1/UJ6t/oyuLfzGvy5qa34ehvjc0TVc/dTy19S6LreZpO99kqvdSPuy6yw3VXcZwzhn1vtTl3ZyXoakzPBdKPbZy9C+ywW4cXiuzxXbn8yyz1/UyuH5fqfjUnZYcXzE0k0i/zfUvQ1GaeL/l5mktWhTlWi+HMuKcp0Xw5kRy1we5iyXRW5chbaMvpfI7Zq5blyAqjdaPtivCteaGSaO+U352MoucZbJKu53HckXQju5uoVGd0n/FF96/Qil+EuxRfc0xl7olLY/CScfVE3H8On8HoVF5ypyzlVJ7Un4Fc4pyvwSIJWdpXs2dqeDJlMJ9LZdRdtMPUrjP8V7NHikperBhqAAGe0VZv/q5tlmTusY/SiMdOX0R9SGQSea1LFSkuFaoq8Thpviu6nuy4yWT6Sepymuw1kTTJB/iV2zlHyJ/2msx6q7Ld9zbj6mwq1VlehL6XyFtHoNfwOncMs0Jbi2hEZbZ1UXtidK69FLqtx7nReFABohdubv7HtOWek9z8X+hOKuv7SNir3rwVduL9Rlc/Dto6Our83oyOTQpnNX1m2XEbOCiqLBbQiZVYWeanhe27iwAQjpPcn6egtcN93fcdlpLu9Tk9W/leVeq1Cmcoql9VxVfQlK+S+iT76IktLfFeD/UhZQanLYopLvk/YJkb6KeyleTCVFHfzqWWetbH+vqRtndTXiuF5LCz5dliuPISxXFHG71ub5EIybV+KafB/t9xV/HIqufx9f0JKV0t2d3x90xkuDe2b9vQhaXVW1JLvu5+BLoukpKko9ip33E7K6q2O7c/wBsTjVy20VN9W16EXP83Y09/wC6lHYx6C20TXC9ErB1intR2F0V2R9CGT3KnduZE47arD9617Gkz2ur6kaABVlKrF8OZaVZRo93MDNKdFKEsaPNfWVOawNJXbWKlSt1HW7xW4tAhawzk1tR2EaJLYjoAhbQrFpY9pNLV2ABcq8lXRS2Kndd6EJRzptPDNRKwuc1slVbpKvOpyy0pvtS8LwhbqlGtX791xKYu5S221eDeZyaNc41XLgVWln0GtdK8a15lVcDkJVSa1qpVY2tW9eNOyjoRCy05/yrwYs7py4MWOlN/wAVO6KI5Q8111OMk/ChVV2ehZvtT/qvNhU7LoZv8KpwJWNpVV2XPsaxAos4Vs3TFym1/U2jRZyqk9qTK8kXQjur33+pKydG49raXY7+dSFRyvQfBeKLiu3VaLbNeF/oWBGW1je99fBewLbZHAOqLdzpSt+Nd1C2MaYXE4RoSAqBKSIgAABya71gRV7rSlCYKuUZxrhc9TEI41xZIERGVzrq1+5DNrV9z3FoLlcs+Y0qY1VE1eknqLZWddquo6a0TBEcjFJUVy2HJwr2PUyQA5GNO1vWRnYp7aPFXUZMAVuLpSqpxrQlKGFMVgyQC5VuDxbrhddTFGkpl7cy4IFdvgWEZxqgIgmAKwdkjgAAAVWkWnnRxpRrbsO2EKK/Ftt8SwAAABnc3Cqo2vyNeCEbBpRpdJJVfM0ALlGzhmqi79reLOyinjedAR0otLCrdG410kqX9+suACKoqIha2dcLpJ3P03EwBVGzlVOTTSrRLbgWgAV2qB21AFtrJKLbwSbeLuV+o+M/0tb2yyj5lrYZRYxyyEpTdr8uUY2kW5WKUYTk4fhSaeco3wWs+0idoOiu2k1F5qUpak3mp8TkG6KqzXS9J1S7K6yUjlAAFBQABQUAAUFAAFBQABQUAAUFAAFBQABQUA5IuKaFwAAjMDwv9cwbyK0UVnPPsKrNlNNfPs86sVe1SteypX/ouDjG3iklZrKW7J2cZWeT5soQbjY2ctGKlnV1OWc9Z9EAKreUk45sVJV6Tcs1xW1LWdDFAAFBQABQUAAUFAAFBQABQUAAUFAAFBQABQUAhaAk4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DxQQDxAUEBQWEA8PFxAPDxAUFhYXFxQVFBQYHikgGBolHBQVITEhJSkrLi4uFx8zODMsNygtLisBCgoKDg0OGhAQGiwkHyQsLCwsLCwsLCwsLCwsLCwsLCwsLCw4LCwsLCwsLCwsLCw3LCwsLCwsLCssODcsLCwsLP/AABEIAI0BZQMBIgACEQEDEQH/xAAbAAEAAwEBAQEAAAAAAAAAAAAAAgMEAQUGB//EAD8QAAIBAQMICAQEBQQDAQAAAAABAhEDITEEEjJBUXGBsSJSYZGhosHRBRNysiNC4fBigpLC8QYzU3Njg9IV/8QAFgEBAQEAAAAAAAAAAAAAAAAAAAEC/8QAHREBAQADAQADAQAAAAAAAAAAAAERMUESIUJRAv/aAAwDAQACEQMRAD8A/UJfCrSbzo2uYnJ1i05fmeDqh/8AiWv/AD6+pLDUtI9fJNHjLmy1suU8x4D+CW1348dVehLDX+cts/g1ootStVKV1HSUUtt2c6ntELWdMFW/DsSqx6TzFWTqcYqLjWipXOV/eTz5dTzRLUwRpVny6nmiM+XU80S0AVZ8up5ojPl1PNEtAFWfLqeaIz5dTzRLQBVny6nmiM+XU80S0AVZ8up5ojPl1PNEtAFWfLqeaIz5dTzRLQBVny6nmiM+XU80S0AUu1axjRVSrnJ4unqazNlGjxh9yNIAyfE0/lSo2ndermukjWZviP8AtvfH7kB47+E5RfS2jTVVWlVfr6WyofwrKNVtHirT/wCj3WVfN6VOzHt/aLlnzHiL4VlP/NZ76WvLONMMgtYuDz86jTmk5LOvvom6U3nrAZPMV/NfUl3w9x8x9SXk9ywEaV/MfUl5PcfMfUl5PcsAFfzH1JeT3HzH1JeT3LABX8x9SXk9x8x9SXk9ywAV/MfUl5PcfMfUl5PcsAFfzH1JeT3HzH1JeT3LABX8x9SXk9x8x9SXk9ywAV/MfUl5PcfMfUl5PcsAGe0yvN0oyVcNF+oM/wAVxjxAGvJdHi+bI5Um0kttXuV/OhLJtHi+ZJrpfyvmiza/zcXKaZCa6S48qep2x0VuRx6S+l80SpSx0Y7kTIWOHF8zmUSaV2NUEWARdVXaAoAAAAAAAAAAAAAAACvKNHjH7kaTNb6PGP3I0gDN8Q0Hvj9yNJny/Qe+P3ICxmGSfzKvBSjFPXelXmbmY5vot/8Am5SS9CxY1g6Uzm86K1OtfTkRFoAAAAAAAAAAAAAAAAAAAADB8U/LxBL4ir1xAGnJtHi+Z1aX8q5s5k+jxfM7HSe6PqFjtlh38yq3bTdMc1U4t+xbZa975lc9L+n+4vT7J2Lx+p+4tdX1ejIZNg+HJE54x3vkyIWGityJkLHDv5kwQAAAAAAAAAAAAAAABC3w4x+5Ggz2+HGP3I0ADPl2g96+5Ggoy7Qe9fcgJsx42T+qX3s2GSyX4XCXNssWNUWZbefTS1dGv9V3I0WT6K3Iy2+lJ7Pl837kSNgAAAAAAAAAAAAAAAAAAAADH8Q1cQdy/VxAF+T6PF82djjLgcsMOL5s7DF8OQWO2eL3+iK3p93KRZDF8ORX+fh6fqXp0sMWt3Nr0Jy0o8eRCy0n+9f6i1fThulVbcCJ1Oy1/U+Zx2jzkrqU41vpyO2eMvq9EQlpV2SivB+5EXAAqgAAAAACLnfTW033EgAAAHHLVtwOlNri31Umu+/kWRZMp22HGP3I0Ge2w4x+5GgiBRlug96+5F5Rlmg965oCZnyZfhr6S9lOSaEfpQVLJX0I7ii1V1rvj4Riy3JNBb3zZyUaq07W/tRSbXors7SrktSd3731JWLrFPsXIzZLJ5z7a07/ANSJhrAAAAAAAAByU0qV1uiJAcAAAAACiwl0n2t8Gn7GgxWSpmvrTl4uVPBgw7l2ridGW6uJ0C6ww4vmxDGW9ckLHDi+Yhi9/oirHVpfyrwb9ytab3eiJy0lua5MhDTlu9vYAtPh7exG3fS/9cnxrH2JWmnHtTXd/k41W0f/AFc5foDqyOk90XzRCeEnskvDNOwd67YeK/yw1WM98uRlmrQci63nSqAACFu6RlTHNdCUXdwI2uHFc0LLDi14l4vELTTW5eOd7IuKLTFvZmPzOpeZZgDk50x2pd50qulVNLu8P1OWculLZq7KXErPX9XokIscb6K/l5o0mVaPFLukjUKXYU5XoPeuaLinK9F8OaCEsHuZXkuhH6UWWmD3Mhk66EfpXICOS4NbJy9/UlY3531v0XoRsNKa/iT74r2O5M7n/wBk/uaCuZI+guyq7m0U2Cvg9rmvX+0tsLs5bJPud/qVxuhZvZNeZuP9xRrABEAAAAAGbK30obKyb4JGoy5Xys5PxXsaIu7gB0AAAUWdp+JJdi3Xf5LwDZkX+3ZvZ8vxVPU0W76MvpfIqtI/hrsUfCgEct1cToyzVxOgW2OHeIOla3dLWLLDv5kKVlR4Vk+S9Rw4naan2kLLTnwJJVi1rV3dh6EMndXJ9q5fqXi8SynU+rJV3O58zkf9yX0QXjIttI1TTwaa7zNkUs7ObxpBPelfzILNSeyXrT1J2Wv6mRzaqS7Xy/U7k8qxT21feLtLt2x0VuJtlNlaau1pvZsI5W9Fdrb3JNjBIts7StezDtW3mTqVpUkqXVVO6/1ZGzxrtzvB3ERZaavqXv6Cz1/UJ6t/oyuLfzGvy5qa34ehvjc0TVc/dTy19S6LreZpO99kqvdSPuy6yw3VXcZwzhn1vtTl3ZyXoakzPBdKPbZy9C+ywW4cXiuzxXbn8yyz1/UyuH5fqfjUnZYcXzE0k0i/zfUvQ1GaeL/l5mktWhTlWi+HMuKcp0Xw5kRy1we5iyXRW5chbaMvpfI7Zq5blyAqjdaPtivCteaGSaO+U352MoucZbJKu53HckXQju5uoVGd0n/FF96/Qil+EuxRfc0xl7olLY/CScfVE3H8On8HoVF5ypyzlVJ7Un4Fc4pyvwSIJWdpXs2dqeDJlMJ9LZdRdtMPUrjP8V7NHikperBhqAAGe0VZv/q5tlmTusY/SiMdOX0R9SGQSea1LFSkuFaoq8Thpviu6nuy4yWT6Sepymuw1kTTJB/iV2zlHyJ/2msx6q7Ld9zbj6mwq1VlehL6XyFtHoNfwOncMs0Jbi2hEZbZ1UXtidK69FLqtx7nReFABohdubv7HtOWek9z8X+hOKuv7SNir3rwVduL9Rlc/Dto6Our83oyOTQpnNX1m2XEbOCiqLBbQiZVYWeanhe27iwAQjpPcn6egtcN93fcdlpLu9Tk9W/leVeq1Cmcoql9VxVfQlK+S+iT76IktLfFeD/UhZQanLYopLvk/YJkb6KeyleTCVFHfzqWWetbH+vqRtndTXiuF5LCz5dliuPISxXFHG71ub5EIybV+KafB/t9xV/HIqufx9f0JKV0t2d3x90xkuDe2b9vQhaXVW1JLvu5+BLoukpKko9ip33E7K6q2O7c/wBsTjVy20VN9W16EXP83Y09/wC6lHYx6C20TXC9ErB1intR2F0V2R9CGT3KnduZE47arD9617Gkz2ur6kaABVlKrF8OZaVZRo93MDNKdFKEsaPNfWVOawNJXbWKlSt1HW7xW4tAhawzk1tR2EaJLYjoAhbQrFpY9pNLV2ABcq8lXRS2Kndd6EJRzptPDNRKwuc1slVbpKvOpyy0pvtS8LwhbqlGtX791xKYu5S221eDeZyaNc41XLgVWln0GtdK8a15lVcDkJVSa1qpVY2tW9eNOyjoRCy05/yrwYs7py4MWOlN/wAVO6KI5Q8111OMk/ChVV2ehZvtT/qvNhU7LoZv8KpwJWNpVV2XPsaxAos4Vs3TFym1/U2jRZyqk9qTK8kXQjur33+pKydG49raXY7+dSFRyvQfBeKLiu3VaLbNeF/oWBGW1je99fBewLbZHAOqLdzpSt+Nd1C2MaYXE4RoSAqBKSIgAABya71gRV7rSlCYKuUZxrhc9TEI41xZIERGVzrq1+5DNrV9z3FoLlcs+Y0qY1VE1eknqLZWddquo6a0TBEcjFJUVy2HJwr2PUyQA5GNO1vWRnYp7aPFXUZMAVuLpSqpxrQlKGFMVgyQC5VuDxbrhddTFGkpl7cy4IFdvgWEZxqgIgmAKwdkjgAAAVWkWnnRxpRrbsO2EKK/Ftt8SwAAABnc3Cqo2vyNeCEbBpRpdJJVfM0ALlGzhmqi79reLOyinjedAR0otLCrdG410kqX9+suACKoqIha2dcLpJ3P03EwBVGzlVOTTSrRLbgWgAV2qB21AFtrJKLbwSbeLuV+o+M/0tb2yyj5lrYZRYxyyEpTdr8uUY2kW5WKUYTk4fhSaeco3wWs+0idoOiu2k1F5qUpak3mp8TkG6KqzXS9J1S7K6yUjlAAFBQABQUAAUFAAFBQABQUAAUFAAFBQABQUA5IuKaFwAAjMDwv9cwbyK0UVnPPsKrNlNNfPs86sVe1SteypX/ouDjG3iklZrKW7J2cZWeT5soQbjY2ctGKlnV1OWc9Z9EAKreUk45sVJV6Tcs1xW1LWdDFAAFBQABQUAAUFAAFBQABQUAAUFAAFBQABQUAhaAk4g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4" name="Picture 6" descr="http://www.nonlinear.com/products/progenesis/lc-ms/images/total_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143000"/>
            <a:ext cx="8274798"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4.bp.blogspot.com/_-MfflvAgRls/TUp7Ea-qZPI/AAAAAAAAApw/4H9TfOTTObQ/s1600/Taurine-semialigned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511" y="4636274"/>
            <a:ext cx="3071489" cy="21455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0375" y="4636274"/>
            <a:ext cx="1292225" cy="369332"/>
          </a:xfrm>
          <a:prstGeom prst="rect">
            <a:avLst/>
          </a:prstGeom>
          <a:noFill/>
        </p:spPr>
        <p:txBody>
          <a:bodyPr wrap="square" rtlCol="0">
            <a:spAutoFit/>
          </a:bodyPr>
          <a:lstStyle/>
          <a:p>
            <a:r>
              <a:rPr lang="en-US" dirty="0" smtClean="0"/>
              <a:t>LC – MS </a:t>
            </a:r>
            <a:endParaRPr lang="en-US" dirty="0"/>
          </a:p>
        </p:txBody>
      </p:sp>
      <p:sp>
        <p:nvSpPr>
          <p:cNvPr id="7" name="TextBox 6"/>
          <p:cNvSpPr txBox="1"/>
          <p:nvPr/>
        </p:nvSpPr>
        <p:spPr>
          <a:xfrm>
            <a:off x="6477000" y="6248400"/>
            <a:ext cx="1752600" cy="381000"/>
          </a:xfrm>
          <a:prstGeom prst="rect">
            <a:avLst/>
          </a:prstGeom>
          <a:noFill/>
        </p:spPr>
        <p:txBody>
          <a:bodyPr wrap="square" rtlCol="0">
            <a:spAutoFit/>
          </a:bodyPr>
          <a:lstStyle/>
          <a:p>
            <a:r>
              <a:rPr lang="en-US" dirty="0" smtClean="0"/>
              <a:t>NMR</a:t>
            </a:r>
            <a:endParaRPr lang="en-US" dirty="0"/>
          </a:p>
        </p:txBody>
      </p:sp>
    </p:spTree>
    <p:extLst>
      <p:ext uri="{BB962C8B-B14F-4D97-AF65-F5344CB8AC3E}">
        <p14:creationId xmlns:p14="http://schemas.microsoft.com/office/powerpoint/2010/main" val="2298553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1676400"/>
            <a:ext cx="1143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Genome</a:t>
            </a:r>
            <a:endParaRPr lang="en-US" b="1" dirty="0"/>
          </a:p>
        </p:txBody>
      </p:sp>
      <p:sp>
        <p:nvSpPr>
          <p:cNvPr id="8" name="Rounded Rectangle 7"/>
          <p:cNvSpPr/>
          <p:nvPr/>
        </p:nvSpPr>
        <p:spPr>
          <a:xfrm>
            <a:off x="2590800" y="1143000"/>
            <a:ext cx="2819400" cy="533400"/>
          </a:xfrm>
          <a:prstGeom prst="roundRect">
            <a:avLst/>
          </a:prstGeom>
          <a:solidFill>
            <a:schemeClr val="accent6">
              <a:lumMod val="7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Environment</a:t>
            </a:r>
            <a:endParaRPr lang="en-US" b="1" dirty="0"/>
          </a:p>
        </p:txBody>
      </p:sp>
      <p:cxnSp>
        <p:nvCxnSpPr>
          <p:cNvPr id="10" name="Straight Arrow Connector 9"/>
          <p:cNvCxnSpPr>
            <a:stCxn id="4" idx="2"/>
            <a:endCxn id="14" idx="0"/>
          </p:cNvCxnSpPr>
          <p:nvPr/>
        </p:nvCxnSpPr>
        <p:spPr>
          <a:xfrm>
            <a:off x="1181100" y="2438400"/>
            <a:ext cx="4717"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6" idx="3"/>
            <a:endCxn id="17" idx="1"/>
          </p:cNvCxnSpPr>
          <p:nvPr/>
        </p:nvCxnSpPr>
        <p:spPr>
          <a:xfrm>
            <a:off x="4800600" y="3276600"/>
            <a:ext cx="1402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37457" y="2895600"/>
            <a:ext cx="169672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Transcriptome</a:t>
            </a:r>
            <a:endParaRPr lang="en-US" b="1" dirty="0"/>
          </a:p>
        </p:txBody>
      </p:sp>
      <p:sp>
        <p:nvSpPr>
          <p:cNvPr id="15" name="Rounded Rectangle 14"/>
          <p:cNvSpPr/>
          <p:nvPr/>
        </p:nvSpPr>
        <p:spPr>
          <a:xfrm>
            <a:off x="538117" y="4267200"/>
            <a:ext cx="1295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Proteome</a:t>
            </a:r>
            <a:endParaRPr lang="en-US" b="1" dirty="0"/>
          </a:p>
        </p:txBody>
      </p:sp>
      <p:sp>
        <p:nvSpPr>
          <p:cNvPr id="16" name="Rounded Rectangle 15"/>
          <p:cNvSpPr/>
          <p:nvPr/>
        </p:nvSpPr>
        <p:spPr>
          <a:xfrm>
            <a:off x="3200400" y="2895600"/>
            <a:ext cx="1600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Metabolome</a:t>
            </a:r>
            <a:endParaRPr lang="en-US" b="1" dirty="0"/>
          </a:p>
        </p:txBody>
      </p:sp>
      <p:sp>
        <p:nvSpPr>
          <p:cNvPr id="17" name="Rounded Rectangle 16"/>
          <p:cNvSpPr/>
          <p:nvPr/>
        </p:nvSpPr>
        <p:spPr>
          <a:xfrm>
            <a:off x="6202680" y="2895600"/>
            <a:ext cx="1371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Clinical</a:t>
            </a:r>
          </a:p>
          <a:p>
            <a:pPr algn="ctr"/>
            <a:r>
              <a:rPr lang="en-US" b="1" dirty="0" smtClean="0"/>
              <a:t>Phenotype</a:t>
            </a:r>
            <a:endParaRPr lang="en-US" b="1" dirty="0"/>
          </a:p>
        </p:txBody>
      </p:sp>
      <p:cxnSp>
        <p:nvCxnSpPr>
          <p:cNvPr id="18" name="Straight Arrow Connector 17"/>
          <p:cNvCxnSpPr>
            <a:stCxn id="14" idx="2"/>
            <a:endCxn id="15" idx="0"/>
          </p:cNvCxnSpPr>
          <p:nvPr/>
        </p:nvCxnSpPr>
        <p:spPr>
          <a:xfrm>
            <a:off x="1185817" y="3657600"/>
            <a:ext cx="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16" idx="0"/>
          </p:cNvCxnSpPr>
          <p:nvPr/>
        </p:nvCxnSpPr>
        <p:spPr>
          <a:xfrm>
            <a:off x="4000500" y="1676400"/>
            <a:ext cx="0" cy="1219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37457" y="5385642"/>
            <a:ext cx="1696720" cy="1200329"/>
          </a:xfrm>
          <a:prstGeom prst="rect">
            <a:avLst/>
          </a:prstGeom>
          <a:solidFill>
            <a:schemeClr val="bg1"/>
          </a:solidFill>
        </p:spPr>
        <p:txBody>
          <a:bodyPr wrap="square" rtlCol="0">
            <a:spAutoFit/>
          </a:bodyPr>
          <a:lstStyle/>
          <a:p>
            <a:r>
              <a:rPr lang="en-US" b="1" dirty="0" smtClean="0"/>
              <a:t>BNP, troponin, MMP, </a:t>
            </a:r>
            <a:r>
              <a:rPr lang="en-US" b="1" dirty="0" err="1" smtClean="0"/>
              <a:t>adiponectin</a:t>
            </a:r>
            <a:r>
              <a:rPr lang="en-US" b="1" dirty="0" smtClean="0"/>
              <a:t> </a:t>
            </a:r>
            <a:endParaRPr lang="en-US" b="1" dirty="0"/>
          </a:p>
        </p:txBody>
      </p:sp>
      <p:sp>
        <p:nvSpPr>
          <p:cNvPr id="24" name="TextBox 23"/>
          <p:cNvSpPr txBox="1"/>
          <p:nvPr/>
        </p:nvSpPr>
        <p:spPr>
          <a:xfrm>
            <a:off x="2707640" y="5380672"/>
            <a:ext cx="2895600" cy="1477328"/>
          </a:xfrm>
          <a:prstGeom prst="rect">
            <a:avLst/>
          </a:prstGeom>
          <a:solidFill>
            <a:schemeClr val="bg1"/>
          </a:solidFill>
        </p:spPr>
        <p:txBody>
          <a:bodyPr wrap="square" rtlCol="0">
            <a:spAutoFit/>
          </a:bodyPr>
          <a:lstStyle/>
          <a:p>
            <a:r>
              <a:rPr lang="en-US" b="1" dirty="0" smtClean="0"/>
              <a:t>Fatty acids, sterols, products of gut microbes, bile acids, carbohydrates, medicines</a:t>
            </a:r>
            <a:endParaRPr lang="en-US" b="1" dirty="0"/>
          </a:p>
        </p:txBody>
      </p:sp>
      <p:sp>
        <p:nvSpPr>
          <p:cNvPr id="29" name="Title 1"/>
          <p:cNvSpPr>
            <a:spLocks noGrp="1"/>
          </p:cNvSpPr>
          <p:nvPr>
            <p:ph type="title"/>
          </p:nvPr>
        </p:nvSpPr>
        <p:spPr>
          <a:xfrm>
            <a:off x="457200" y="-76200"/>
            <a:ext cx="8229600" cy="1143000"/>
          </a:xfrm>
        </p:spPr>
        <p:txBody>
          <a:bodyPr/>
          <a:lstStyle/>
          <a:p>
            <a:r>
              <a:rPr lang="en-US" dirty="0" smtClean="0">
                <a:solidFill>
                  <a:srgbClr val="FFFF00"/>
                </a:solidFill>
              </a:rPr>
              <a:t>METABOLOMICS – THE NEXT STEP</a:t>
            </a:r>
            <a:endParaRPr lang="en-US" dirty="0">
              <a:solidFill>
                <a:srgbClr val="FFFF00"/>
              </a:solidFill>
            </a:endParaRPr>
          </a:p>
        </p:txBody>
      </p:sp>
      <p:cxnSp>
        <p:nvCxnSpPr>
          <p:cNvPr id="30" name="Straight Arrow Connector 29"/>
          <p:cNvCxnSpPr>
            <a:endCxn id="16" idx="1"/>
          </p:cNvCxnSpPr>
          <p:nvPr/>
        </p:nvCxnSpPr>
        <p:spPr>
          <a:xfrm>
            <a:off x="2438400" y="3276600"/>
            <a:ext cx="762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38400" y="2057400"/>
            <a:ext cx="0" cy="2590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20951" y="4653776"/>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98649" y="2079702"/>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66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dirty="0" smtClean="0">
                <a:solidFill>
                  <a:srgbClr val="FFFF00"/>
                </a:solidFill>
              </a:rPr>
              <a:t>COMBI-BIO METABOLOMIC PIPELINE </a:t>
            </a:r>
            <a:endParaRPr lang="en-US" dirty="0">
              <a:solidFill>
                <a:srgbClr val="FFFF00"/>
              </a:solidFill>
            </a:endParaRPr>
          </a:p>
        </p:txBody>
      </p:sp>
      <p:sp>
        <p:nvSpPr>
          <p:cNvPr id="5" name="Rectangle 4"/>
          <p:cNvSpPr/>
          <p:nvPr/>
        </p:nvSpPr>
        <p:spPr>
          <a:xfrm>
            <a:off x="7543800" y="843642"/>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 ANALYSIS</a:t>
            </a:r>
            <a:endParaRPr lang="en-US" b="1" dirty="0"/>
          </a:p>
        </p:txBody>
      </p:sp>
      <p:sp>
        <p:nvSpPr>
          <p:cNvPr id="6" name="Rectangle 5"/>
          <p:cNvSpPr/>
          <p:nvPr/>
        </p:nvSpPr>
        <p:spPr>
          <a:xfrm>
            <a:off x="32658" y="843642"/>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SAMPLES</a:t>
            </a:r>
            <a:endParaRPr lang="en-US" b="1" dirty="0"/>
          </a:p>
        </p:txBody>
      </p:sp>
      <p:sp>
        <p:nvSpPr>
          <p:cNvPr id="7" name="Rectangle 6"/>
          <p:cNvSpPr/>
          <p:nvPr/>
        </p:nvSpPr>
        <p:spPr>
          <a:xfrm>
            <a:off x="3230092" y="843642"/>
            <a:ext cx="240870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DETECTION</a:t>
            </a:r>
            <a:endParaRPr lang="en-US" b="1" dirty="0"/>
          </a:p>
        </p:txBody>
      </p:sp>
      <p:sp>
        <p:nvSpPr>
          <p:cNvPr id="8" name="Rectangle 7"/>
          <p:cNvSpPr/>
          <p:nvPr/>
        </p:nvSpPr>
        <p:spPr>
          <a:xfrm>
            <a:off x="5715001" y="843642"/>
            <a:ext cx="1785256"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 PREPROCESSING</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52" y="4267200"/>
            <a:ext cx="3619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1186544"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40" y="5910649"/>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10649"/>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H="1">
            <a:off x="329912" y="5072449"/>
            <a:ext cx="1524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8962" y="4550717"/>
            <a:ext cx="361950" cy="261610"/>
          </a:xfrm>
          <a:prstGeom prst="rect">
            <a:avLst/>
          </a:prstGeom>
          <a:noFill/>
        </p:spPr>
        <p:txBody>
          <a:bodyPr wrap="square" rtlCol="0">
            <a:spAutoFit/>
          </a:bodyPr>
          <a:lstStyle/>
          <a:p>
            <a:r>
              <a:rPr lang="en-US" sz="1100" b="1" dirty="0" smtClean="0">
                <a:solidFill>
                  <a:schemeClr val="bg1"/>
                </a:solidFill>
              </a:rPr>
              <a:t>X3</a:t>
            </a:r>
            <a:endParaRPr lang="en-US" sz="1100" b="1" dirty="0">
              <a:solidFill>
                <a:schemeClr val="bg1"/>
              </a:solidFill>
            </a:endParaRPr>
          </a:p>
        </p:txBody>
      </p:sp>
      <p:cxnSp>
        <p:nvCxnSpPr>
          <p:cNvPr id="23" name="Straight Arrow Connector 22"/>
          <p:cNvCxnSpPr/>
          <p:nvPr/>
        </p:nvCxnSpPr>
        <p:spPr>
          <a:xfrm>
            <a:off x="536740" y="5072449"/>
            <a:ext cx="141514"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1828800"/>
            <a:ext cx="1295400" cy="646331"/>
          </a:xfrm>
          <a:prstGeom prst="rect">
            <a:avLst/>
          </a:prstGeom>
          <a:noFill/>
        </p:spPr>
        <p:txBody>
          <a:bodyPr wrap="square" rtlCol="0">
            <a:spAutoFit/>
          </a:bodyPr>
          <a:lstStyle/>
          <a:p>
            <a:r>
              <a:rPr lang="en-US" sz="1200" b="1" dirty="0" smtClean="0"/>
              <a:t>MESA LOLLIPOP ROTTERDAM</a:t>
            </a:r>
            <a:endParaRPr lang="en-US" sz="1200" b="1" dirty="0"/>
          </a:p>
        </p:txBody>
      </p:sp>
      <p:sp>
        <p:nvSpPr>
          <p:cNvPr id="28" name="Rectangle 27"/>
          <p:cNvSpPr/>
          <p:nvPr/>
        </p:nvSpPr>
        <p:spPr>
          <a:xfrm>
            <a:off x="1295400" y="8382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SEPARATION</a:t>
            </a:r>
            <a:endParaRPr lang="en-US" b="1" dirty="0"/>
          </a:p>
        </p:txBody>
      </p:sp>
      <p:cxnSp>
        <p:nvCxnSpPr>
          <p:cNvPr id="30" name="Straight Connector 29"/>
          <p:cNvCxnSpPr/>
          <p:nvPr/>
        </p:nvCxnSpPr>
        <p:spPr>
          <a:xfrm>
            <a:off x="5671456"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22028"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495301" y="2656988"/>
            <a:ext cx="0" cy="1229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52400" y="3972712"/>
            <a:ext cx="947058" cy="253916"/>
          </a:xfrm>
          <a:prstGeom prst="rect">
            <a:avLst/>
          </a:prstGeom>
          <a:noFill/>
        </p:spPr>
        <p:txBody>
          <a:bodyPr wrap="square" rtlCol="0">
            <a:spAutoFit/>
          </a:bodyPr>
          <a:lstStyle/>
          <a:p>
            <a:r>
              <a:rPr lang="en-US" sz="1050" dirty="0" smtClean="0"/>
              <a:t>COMBI-BIO</a:t>
            </a:r>
            <a:endParaRPr lang="en-US" sz="1050" dirty="0"/>
          </a:p>
        </p:txBody>
      </p:sp>
      <p:sp>
        <p:nvSpPr>
          <p:cNvPr id="208" name="TextBox 207"/>
          <p:cNvSpPr txBox="1"/>
          <p:nvPr/>
        </p:nvSpPr>
        <p:spPr>
          <a:xfrm>
            <a:off x="228600" y="6451684"/>
            <a:ext cx="947058" cy="253916"/>
          </a:xfrm>
          <a:prstGeom prst="rect">
            <a:avLst/>
          </a:prstGeom>
          <a:noFill/>
        </p:spPr>
        <p:txBody>
          <a:bodyPr wrap="square" rtlCol="0">
            <a:spAutoFit/>
          </a:bodyPr>
          <a:lstStyle/>
          <a:p>
            <a:r>
              <a:rPr lang="en-US" sz="1050" dirty="0" smtClean="0"/>
              <a:t>Storage</a:t>
            </a:r>
            <a:endParaRPr lang="en-US" sz="1050" dirty="0"/>
          </a:p>
        </p:txBody>
      </p:sp>
      <p:cxnSp>
        <p:nvCxnSpPr>
          <p:cNvPr id="210" name="Straight Connector 209"/>
          <p:cNvCxnSpPr/>
          <p:nvPr/>
        </p:nvCxnSpPr>
        <p:spPr>
          <a:xfrm>
            <a:off x="3145972"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55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162" grpId="0"/>
      <p:bldP spid="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dirty="0" smtClean="0">
                <a:solidFill>
                  <a:srgbClr val="FFFF00"/>
                </a:solidFill>
              </a:rPr>
              <a:t>COMBI-BIO METABOLOMIC PIPELINE </a:t>
            </a:r>
            <a:endParaRPr lang="en-US" dirty="0">
              <a:solidFill>
                <a:srgbClr val="FFFF00"/>
              </a:solidFill>
            </a:endParaRPr>
          </a:p>
        </p:txBody>
      </p:sp>
      <p:sp>
        <p:nvSpPr>
          <p:cNvPr id="6" name="Rectangle 5"/>
          <p:cNvSpPr/>
          <p:nvPr/>
        </p:nvSpPr>
        <p:spPr>
          <a:xfrm>
            <a:off x="32658" y="843642"/>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SAMPLES</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52" y="4267200"/>
            <a:ext cx="3619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114300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40" y="5910649"/>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10649"/>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H="1">
            <a:off x="329912" y="5072449"/>
            <a:ext cx="1524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8962" y="4550717"/>
            <a:ext cx="361950" cy="261610"/>
          </a:xfrm>
          <a:prstGeom prst="rect">
            <a:avLst/>
          </a:prstGeom>
          <a:noFill/>
        </p:spPr>
        <p:txBody>
          <a:bodyPr wrap="square" rtlCol="0">
            <a:spAutoFit/>
          </a:bodyPr>
          <a:lstStyle/>
          <a:p>
            <a:r>
              <a:rPr lang="en-US" sz="1100" b="1" dirty="0" smtClean="0">
                <a:solidFill>
                  <a:schemeClr val="bg1"/>
                </a:solidFill>
              </a:rPr>
              <a:t>X3</a:t>
            </a:r>
            <a:endParaRPr lang="en-US" sz="1100" b="1" dirty="0">
              <a:solidFill>
                <a:schemeClr val="bg1"/>
              </a:solidFill>
            </a:endParaRPr>
          </a:p>
        </p:txBody>
      </p:sp>
      <p:cxnSp>
        <p:nvCxnSpPr>
          <p:cNvPr id="23" name="Straight Arrow Connector 22"/>
          <p:cNvCxnSpPr/>
          <p:nvPr/>
        </p:nvCxnSpPr>
        <p:spPr>
          <a:xfrm>
            <a:off x="536740" y="5072449"/>
            <a:ext cx="141514"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1828800"/>
            <a:ext cx="1295400" cy="646331"/>
          </a:xfrm>
          <a:prstGeom prst="rect">
            <a:avLst/>
          </a:prstGeom>
          <a:noFill/>
        </p:spPr>
        <p:txBody>
          <a:bodyPr wrap="square" rtlCol="0">
            <a:spAutoFit/>
          </a:bodyPr>
          <a:lstStyle/>
          <a:p>
            <a:r>
              <a:rPr lang="en-US" sz="1200" b="1" dirty="0" smtClean="0"/>
              <a:t>MESA LOLLIPOP ROTTERDAM</a:t>
            </a:r>
            <a:endParaRPr lang="en-US" sz="1200" b="1" dirty="0"/>
          </a:p>
        </p:txBody>
      </p:sp>
      <p:sp>
        <p:nvSpPr>
          <p:cNvPr id="28" name="Rectangle 27"/>
          <p:cNvSpPr/>
          <p:nvPr/>
        </p:nvSpPr>
        <p:spPr>
          <a:xfrm>
            <a:off x="1295400" y="8382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SEPARATION</a:t>
            </a:r>
            <a:endParaRPr lang="en-US" b="1" dirty="0"/>
          </a:p>
        </p:txBody>
      </p:sp>
      <p:cxnSp>
        <p:nvCxnSpPr>
          <p:cNvPr id="29" name="Straight Connector 28"/>
          <p:cNvCxnSpPr/>
          <p:nvPr/>
        </p:nvCxnSpPr>
        <p:spPr>
          <a:xfrm>
            <a:off x="312420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26" idx="3"/>
            <a:endCxn id="37" idx="1"/>
          </p:cNvCxnSpPr>
          <p:nvPr/>
        </p:nvCxnSpPr>
        <p:spPr>
          <a:xfrm flipV="1">
            <a:off x="695202" y="3662082"/>
            <a:ext cx="962767" cy="900393"/>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69" y="5535507"/>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69" y="3455106"/>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Straight Arrow Connector 37"/>
          <p:cNvCxnSpPr>
            <a:stCxn id="1026" idx="3"/>
            <a:endCxn id="36" idx="1"/>
          </p:cNvCxnSpPr>
          <p:nvPr/>
        </p:nvCxnSpPr>
        <p:spPr>
          <a:xfrm>
            <a:off x="695202" y="4562475"/>
            <a:ext cx="962767" cy="118000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057400" y="3514164"/>
            <a:ext cx="914400" cy="2958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RPLC</a:t>
            </a:r>
            <a:endParaRPr lang="en-US" dirty="0">
              <a:solidFill>
                <a:schemeClr val="tx1"/>
              </a:solidFill>
            </a:endParaRPr>
          </a:p>
        </p:txBody>
      </p:sp>
      <p:sp>
        <p:nvSpPr>
          <p:cNvPr id="71" name="Rectangle 70"/>
          <p:cNvSpPr/>
          <p:nvPr/>
        </p:nvSpPr>
        <p:spPr>
          <a:xfrm>
            <a:off x="2057400" y="5594565"/>
            <a:ext cx="914400" cy="295836"/>
          </a:xfrm>
          <a:prstGeom prst="rect">
            <a:avLst/>
          </a:prstGeom>
          <a:solidFill>
            <a:srgbClr val="FF0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HILIC</a:t>
            </a:r>
            <a:endParaRPr lang="en-US" dirty="0">
              <a:solidFill>
                <a:schemeClr val="tx1"/>
              </a:solidFill>
            </a:endParaRPr>
          </a:p>
        </p:txBody>
      </p:sp>
      <p:sp>
        <p:nvSpPr>
          <p:cNvPr id="110" name="TextBox 109"/>
          <p:cNvSpPr txBox="1"/>
          <p:nvPr/>
        </p:nvSpPr>
        <p:spPr>
          <a:xfrm>
            <a:off x="1524000" y="1792069"/>
            <a:ext cx="1295400" cy="738664"/>
          </a:xfrm>
          <a:prstGeom prst="rect">
            <a:avLst/>
          </a:prstGeom>
          <a:noFill/>
        </p:spPr>
        <p:txBody>
          <a:bodyPr wrap="square" rtlCol="0">
            <a:spAutoFit/>
          </a:bodyPr>
          <a:lstStyle/>
          <a:p>
            <a:r>
              <a:rPr lang="en-US" sz="1400" b="1" dirty="0" smtClean="0"/>
              <a:t>UPLC</a:t>
            </a:r>
          </a:p>
          <a:p>
            <a:pPr marL="171450" indent="-171450">
              <a:buFontTx/>
              <a:buChar char="-"/>
            </a:pPr>
            <a:r>
              <a:rPr lang="en-US" sz="1400" b="1" dirty="0" smtClean="0"/>
              <a:t>HILIC</a:t>
            </a:r>
          </a:p>
          <a:p>
            <a:pPr marL="171450" indent="-171450">
              <a:buFontTx/>
              <a:buChar char="-"/>
            </a:pPr>
            <a:r>
              <a:rPr lang="en-US" sz="1400" b="1" dirty="0" smtClean="0"/>
              <a:t>RPLC</a:t>
            </a:r>
            <a:endParaRPr lang="en-US" sz="1400" b="1" dirty="0"/>
          </a:p>
        </p:txBody>
      </p:sp>
      <p:cxnSp>
        <p:nvCxnSpPr>
          <p:cNvPr id="131" name="Straight Connector 130"/>
          <p:cNvCxnSpPr>
            <a:stCxn id="37" idx="3"/>
            <a:endCxn id="67" idx="1"/>
          </p:cNvCxnSpPr>
          <p:nvPr/>
        </p:nvCxnSpPr>
        <p:spPr>
          <a:xfrm>
            <a:off x="1911681" y="3662082"/>
            <a:ext cx="14571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36" idx="3"/>
            <a:endCxn id="71" idx="1"/>
          </p:cNvCxnSpPr>
          <p:nvPr/>
        </p:nvCxnSpPr>
        <p:spPr>
          <a:xfrm>
            <a:off x="1911681" y="5742483"/>
            <a:ext cx="14571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95301" y="2656988"/>
            <a:ext cx="0" cy="1229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2400" y="3972712"/>
            <a:ext cx="947058" cy="253916"/>
          </a:xfrm>
          <a:prstGeom prst="rect">
            <a:avLst/>
          </a:prstGeom>
          <a:noFill/>
        </p:spPr>
        <p:txBody>
          <a:bodyPr wrap="square" rtlCol="0">
            <a:spAutoFit/>
          </a:bodyPr>
          <a:lstStyle/>
          <a:p>
            <a:r>
              <a:rPr lang="en-US" sz="1050" dirty="0" smtClean="0"/>
              <a:t>COMBI-BIO</a:t>
            </a:r>
            <a:endParaRPr lang="en-US" sz="1050" dirty="0"/>
          </a:p>
        </p:txBody>
      </p:sp>
      <p:sp>
        <p:nvSpPr>
          <p:cNvPr id="63" name="Rectangle 62"/>
          <p:cNvSpPr/>
          <p:nvPr/>
        </p:nvSpPr>
        <p:spPr>
          <a:xfrm>
            <a:off x="10886" y="609600"/>
            <a:ext cx="1143000" cy="6019800"/>
          </a:xfrm>
          <a:prstGeom prst="rect">
            <a:avLst/>
          </a:prstGeom>
          <a:solidFill>
            <a:schemeClr val="tx1">
              <a:lumMod val="65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543800" y="843642"/>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 ANALYSIS</a:t>
            </a:r>
            <a:endParaRPr lang="en-US" b="1" dirty="0"/>
          </a:p>
        </p:txBody>
      </p:sp>
      <p:sp>
        <p:nvSpPr>
          <p:cNvPr id="65" name="Rectangle 64"/>
          <p:cNvSpPr/>
          <p:nvPr/>
        </p:nvSpPr>
        <p:spPr>
          <a:xfrm>
            <a:off x="3230092" y="843642"/>
            <a:ext cx="240870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DETECTION</a:t>
            </a:r>
            <a:endParaRPr lang="en-US" b="1" dirty="0"/>
          </a:p>
        </p:txBody>
      </p:sp>
      <p:sp>
        <p:nvSpPr>
          <p:cNvPr id="66" name="Rectangle 65"/>
          <p:cNvSpPr/>
          <p:nvPr/>
        </p:nvSpPr>
        <p:spPr>
          <a:xfrm>
            <a:off x="5715001" y="843642"/>
            <a:ext cx="1785256"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 PREPROCESSING</a:t>
            </a:r>
            <a:endParaRPr lang="en-US" b="1" dirty="0"/>
          </a:p>
        </p:txBody>
      </p:sp>
      <p:cxnSp>
        <p:nvCxnSpPr>
          <p:cNvPr id="68" name="Straight Connector 67"/>
          <p:cNvCxnSpPr/>
          <p:nvPr/>
        </p:nvCxnSpPr>
        <p:spPr>
          <a:xfrm>
            <a:off x="5671456"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52203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147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10134600" cy="1143000"/>
          </a:xfrm>
        </p:spPr>
        <p:txBody>
          <a:bodyPr/>
          <a:lstStyle/>
          <a:p>
            <a:r>
              <a:rPr lang="en-US" sz="2800" dirty="0" smtClean="0">
                <a:solidFill>
                  <a:srgbClr val="FFFF00"/>
                </a:solidFill>
              </a:rPr>
              <a:t>ULTRA PERFORMANCE LIQUID CHROMATOGRAPHY (UPLC)</a:t>
            </a:r>
            <a:endParaRPr lang="en-US" sz="2800" dirty="0">
              <a:solidFill>
                <a:srgbClr val="FFFF00"/>
              </a:solidFill>
            </a:endParaRPr>
          </a:p>
        </p:txBody>
      </p:sp>
      <p:sp>
        <p:nvSpPr>
          <p:cNvPr id="4" name="Oval 3"/>
          <p:cNvSpPr/>
          <p:nvPr/>
        </p:nvSpPr>
        <p:spPr>
          <a:xfrm>
            <a:off x="1676400" y="2315028"/>
            <a:ext cx="152400" cy="1524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57400" y="2394857"/>
            <a:ext cx="2286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05000" y="2300514"/>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42143" y="2391228"/>
            <a:ext cx="152400" cy="152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2449285"/>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269602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23143" y="2772228"/>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33600" y="28194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19200" y="2209800"/>
            <a:ext cx="6934200" cy="914400"/>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676400" y="5210628"/>
            <a:ext cx="152400" cy="15240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57400" y="5290457"/>
            <a:ext cx="2286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905000" y="5196114"/>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542143" y="5286828"/>
            <a:ext cx="152400" cy="152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0" y="5344885"/>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57400" y="559162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23143" y="5667828"/>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133600" y="57150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19200" y="5105400"/>
            <a:ext cx="6934200" cy="914400"/>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750050" y="2754868"/>
            <a:ext cx="1143000" cy="369332"/>
          </a:xfrm>
          <a:prstGeom prst="rect">
            <a:avLst/>
          </a:prstGeom>
          <a:noFill/>
        </p:spPr>
        <p:txBody>
          <a:bodyPr wrap="square" rtlCol="0">
            <a:spAutoFit/>
          </a:bodyPr>
          <a:lstStyle/>
          <a:p>
            <a:r>
              <a:rPr lang="en-US" dirty="0" smtClean="0"/>
              <a:t>Polar</a:t>
            </a:r>
            <a:endParaRPr lang="en-US" dirty="0"/>
          </a:p>
        </p:txBody>
      </p:sp>
      <p:sp>
        <p:nvSpPr>
          <p:cNvPr id="24" name="TextBox 23"/>
          <p:cNvSpPr txBox="1"/>
          <p:nvPr/>
        </p:nvSpPr>
        <p:spPr>
          <a:xfrm>
            <a:off x="914400" y="1708666"/>
            <a:ext cx="6978650" cy="400110"/>
          </a:xfrm>
          <a:prstGeom prst="rect">
            <a:avLst/>
          </a:prstGeom>
          <a:noFill/>
        </p:spPr>
        <p:txBody>
          <a:bodyPr wrap="square" rtlCol="0">
            <a:spAutoFit/>
          </a:bodyPr>
          <a:lstStyle/>
          <a:p>
            <a:r>
              <a:rPr lang="en-US" sz="2000" dirty="0" smtClean="0"/>
              <a:t>Hydrophilic Interaction Liquid Chromatography (HILIC)</a:t>
            </a:r>
            <a:endParaRPr lang="en-US" sz="2000" dirty="0"/>
          </a:p>
        </p:txBody>
      </p:sp>
      <p:sp>
        <p:nvSpPr>
          <p:cNvPr id="25" name="TextBox 24"/>
          <p:cNvSpPr txBox="1"/>
          <p:nvPr/>
        </p:nvSpPr>
        <p:spPr>
          <a:xfrm>
            <a:off x="838200" y="4572000"/>
            <a:ext cx="6705600" cy="400110"/>
          </a:xfrm>
          <a:prstGeom prst="rect">
            <a:avLst/>
          </a:prstGeom>
          <a:noFill/>
        </p:spPr>
        <p:txBody>
          <a:bodyPr wrap="square" rtlCol="0">
            <a:spAutoFit/>
          </a:bodyPr>
          <a:lstStyle/>
          <a:p>
            <a:r>
              <a:rPr lang="en-US" sz="2000" dirty="0" smtClean="0"/>
              <a:t>Reverse Phase Liquid Chromatography (RPLC)</a:t>
            </a:r>
            <a:endParaRPr lang="en-US" sz="2000" dirty="0"/>
          </a:p>
        </p:txBody>
      </p:sp>
      <p:sp>
        <p:nvSpPr>
          <p:cNvPr id="27" name="TextBox 26"/>
          <p:cNvSpPr txBox="1"/>
          <p:nvPr/>
        </p:nvSpPr>
        <p:spPr>
          <a:xfrm>
            <a:off x="6553200" y="5574268"/>
            <a:ext cx="1371600" cy="369332"/>
          </a:xfrm>
          <a:prstGeom prst="rect">
            <a:avLst/>
          </a:prstGeom>
          <a:noFill/>
        </p:spPr>
        <p:txBody>
          <a:bodyPr wrap="square" rtlCol="0">
            <a:spAutoFit/>
          </a:bodyPr>
          <a:lstStyle/>
          <a:p>
            <a:r>
              <a:rPr lang="en-US" dirty="0" smtClean="0"/>
              <a:t>Non Polar</a:t>
            </a:r>
            <a:endParaRPr lang="en-US" dirty="0"/>
          </a:p>
        </p:txBody>
      </p:sp>
      <p:sp>
        <p:nvSpPr>
          <p:cNvPr id="3" name="TextBox 2"/>
          <p:cNvSpPr txBox="1"/>
          <p:nvPr/>
        </p:nvSpPr>
        <p:spPr>
          <a:xfrm>
            <a:off x="1295400" y="3352800"/>
            <a:ext cx="7010400" cy="369332"/>
          </a:xfrm>
          <a:prstGeom prst="rect">
            <a:avLst/>
          </a:prstGeom>
          <a:noFill/>
        </p:spPr>
        <p:txBody>
          <a:bodyPr wrap="square" rtlCol="0">
            <a:spAutoFit/>
          </a:bodyPr>
          <a:lstStyle/>
          <a:p>
            <a:r>
              <a:rPr lang="en-US" dirty="0" smtClean="0"/>
              <a:t>Glycoproteins, fatty acids, sterols, bile acids</a:t>
            </a:r>
            <a:endParaRPr lang="en-US" dirty="0"/>
          </a:p>
        </p:txBody>
      </p:sp>
      <p:sp>
        <p:nvSpPr>
          <p:cNvPr id="26" name="TextBox 25"/>
          <p:cNvSpPr txBox="1"/>
          <p:nvPr/>
        </p:nvSpPr>
        <p:spPr>
          <a:xfrm>
            <a:off x="1295400" y="6260068"/>
            <a:ext cx="7010400" cy="369332"/>
          </a:xfrm>
          <a:prstGeom prst="rect">
            <a:avLst/>
          </a:prstGeom>
          <a:noFill/>
        </p:spPr>
        <p:txBody>
          <a:bodyPr wrap="square" rtlCol="0">
            <a:spAutoFit/>
          </a:bodyPr>
          <a:lstStyle/>
          <a:p>
            <a:r>
              <a:rPr lang="en-US" dirty="0" smtClean="0"/>
              <a:t>Proteins, gut microbial metabolites, medication metabolites</a:t>
            </a:r>
            <a:endParaRPr lang="en-US" dirty="0"/>
          </a:p>
        </p:txBody>
      </p:sp>
    </p:spTree>
    <p:extLst>
      <p:ext uri="{BB962C8B-B14F-4D97-AF65-F5344CB8AC3E}">
        <p14:creationId xmlns:p14="http://schemas.microsoft.com/office/powerpoint/2010/main" val="403520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61111E-6 -2.22222E-6 L 0.46025 0.00417 " pathEditMode="relative" rAng="0" ptsTypes="AA">
                                      <p:cBhvr>
                                        <p:cTn id="6" dur="2000" fill="hold"/>
                                        <p:tgtEl>
                                          <p:spTgt spid="11"/>
                                        </p:tgtEl>
                                        <p:attrNameLst>
                                          <p:attrName>ppt_x</p:attrName>
                                          <p:attrName>ppt_y</p:attrName>
                                        </p:attrNameLst>
                                      </p:cBhvr>
                                      <p:rCtr x="23003" y="208"/>
                                    </p:animMotion>
                                  </p:childTnLst>
                                </p:cTn>
                              </p:par>
                              <p:par>
                                <p:cTn id="7" presetID="63" presetClass="path" presetSubtype="0" accel="50000" decel="50000" fill="hold" grpId="0" nodeType="withEffect">
                                  <p:stCondLst>
                                    <p:cond delay="0"/>
                                  </p:stCondLst>
                                  <p:childTnLst>
                                    <p:animMotion origin="layout" path="M -0.00191 3.33333E-6 L 0.46476 3.33333E-6 " pathEditMode="relative" rAng="0" ptsTypes="AA">
                                      <p:cBhvr>
                                        <p:cTn id="8" dur="2000" fill="hold"/>
                                        <p:tgtEl>
                                          <p:spTgt spid="9"/>
                                        </p:tgtEl>
                                        <p:attrNameLst>
                                          <p:attrName>ppt_x</p:attrName>
                                          <p:attrName>ppt_y</p:attrName>
                                        </p:attrNameLst>
                                      </p:cBhvr>
                                      <p:rCtr x="23333" y="0"/>
                                    </p:animMotion>
                                  </p:childTnLst>
                                </p:cTn>
                              </p:par>
                              <p:par>
                                <p:cTn id="9" presetID="63" presetClass="path" presetSubtype="0" accel="50000" decel="50000" fill="hold" grpId="0" nodeType="withEffect">
                                  <p:stCondLst>
                                    <p:cond delay="0"/>
                                  </p:stCondLst>
                                  <p:childTnLst>
                                    <p:animMotion origin="layout" path="M -3.05556E-6 2.22222E-6 L 0.46476 2.22222E-6 " pathEditMode="relative" rAng="0" ptsTypes="AA">
                                      <p:cBhvr>
                                        <p:cTn id="10" dur="2000" fill="hold"/>
                                        <p:tgtEl>
                                          <p:spTgt spid="10"/>
                                        </p:tgtEl>
                                        <p:attrNameLst>
                                          <p:attrName>ppt_x</p:attrName>
                                          <p:attrName>ppt_y</p:attrName>
                                        </p:attrNameLst>
                                      </p:cBhvr>
                                      <p:rCtr x="23229" y="0"/>
                                    </p:animMotion>
                                  </p:childTnLst>
                                </p:cTn>
                              </p:par>
                              <p:par>
                                <p:cTn id="11" presetID="63" presetClass="path" presetSubtype="0" accel="50000" decel="50000" fill="hold" grpId="0" nodeType="withEffect">
                                  <p:stCondLst>
                                    <p:cond delay="0"/>
                                  </p:stCondLst>
                                  <p:childTnLst>
                                    <p:animMotion origin="layout" path="M 0 0 L 0.25 0 E" pathEditMode="relative" ptsTypes="">
                                      <p:cBhvr>
                                        <p:cTn id="12" dur="2000" fill="hold"/>
                                        <p:tgtEl>
                                          <p:spTgt spid="6"/>
                                        </p:tgtEl>
                                        <p:attrNameLst>
                                          <p:attrName>ppt_x</p:attrName>
                                          <p:attrName>ppt_y</p:attrName>
                                        </p:attrNameLst>
                                      </p:cBhvr>
                                    </p:animMotion>
                                  </p:childTnLst>
                                </p:cTn>
                              </p:par>
                              <p:par>
                                <p:cTn id="13" presetID="63" presetClass="path" presetSubtype="0" accel="50000" decel="50000" fill="hold" grpId="0" nodeType="withEffect">
                                  <p:stCondLst>
                                    <p:cond delay="0"/>
                                  </p:stCondLst>
                                  <p:childTnLst>
                                    <p:animMotion origin="layout" path="M 0 0 L 0.25 0 E" pathEditMode="relative" ptsTypes="">
                                      <p:cBhvr>
                                        <p:cTn id="14" dur="2000" fill="hold"/>
                                        <p:tgtEl>
                                          <p:spTgt spid="8"/>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0 0 L 0.25 0 E" pathEditMode="relative" ptsTypes="">
                                      <p:cBhvr>
                                        <p:cTn id="16" dur="2000" fill="hold"/>
                                        <p:tgtEl>
                                          <p:spTgt spid="5"/>
                                        </p:tgtEl>
                                        <p:attrNameLst>
                                          <p:attrName>ppt_x</p:attrName>
                                          <p:attrName>ppt_y</p:attrName>
                                        </p:attrNameLst>
                                      </p:cBhvr>
                                    </p:animMotion>
                                  </p:childTnLst>
                                </p:cTn>
                              </p:par>
                              <p:par>
                                <p:cTn id="17" presetID="63" presetClass="path" presetSubtype="0" accel="50000" decel="50000" fill="hold" grpId="0" nodeType="withEffect">
                                  <p:stCondLst>
                                    <p:cond delay="0"/>
                                  </p:stCondLst>
                                  <p:childTnLst>
                                    <p:animMotion origin="layout" path="M 3.61111E-6 -2.22222E-6 L 0.61475 -2.22222E-6 " pathEditMode="relative" rAng="0" ptsTypes="AA">
                                      <p:cBhvr>
                                        <p:cTn id="18" dur="2000" fill="hold"/>
                                        <p:tgtEl>
                                          <p:spTgt spid="7"/>
                                        </p:tgtEl>
                                        <p:attrNameLst>
                                          <p:attrName>ppt_x</p:attrName>
                                          <p:attrName>ppt_y</p:attrName>
                                        </p:attrNameLst>
                                      </p:cBhvr>
                                      <p:rCtr x="30729" y="0"/>
                                    </p:animMotion>
                                  </p:childTnLst>
                                </p:cTn>
                              </p:par>
                              <p:par>
                                <p:cTn id="19" presetID="63" presetClass="path" presetSubtype="0" accel="50000" decel="50000" fill="hold" grpId="0" nodeType="withEffect">
                                  <p:stCondLst>
                                    <p:cond delay="0"/>
                                  </p:stCondLst>
                                  <p:childTnLst>
                                    <p:animMotion origin="layout" path="M -3.33333E-6 -1.11111E-6 L 0.61667 -1.11111E-6 " pathEditMode="relative" rAng="0" ptsTypes="AA">
                                      <p:cBhvr>
                                        <p:cTn id="20" dur="2000" fill="hold"/>
                                        <p:tgtEl>
                                          <p:spTgt spid="4"/>
                                        </p:tgtEl>
                                        <p:attrNameLst>
                                          <p:attrName>ppt_x</p:attrName>
                                          <p:attrName>ppt_y</p:attrName>
                                        </p:attrNameLst>
                                      </p:cBhvr>
                                      <p:rCtr x="30833" y="0"/>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0" nodeType="clickEffect">
                                  <p:stCondLst>
                                    <p:cond delay="0"/>
                                  </p:stCondLst>
                                  <p:childTnLst>
                                    <p:animMotion origin="layout" path="M -3.61111E-6 -2.22222E-6 L 0.46025 0.00417 " pathEditMode="relative" rAng="0" ptsTypes="AA">
                                      <p:cBhvr>
                                        <p:cTn id="24" dur="2000" fill="hold"/>
                                        <p:tgtEl>
                                          <p:spTgt spid="21"/>
                                        </p:tgtEl>
                                        <p:attrNameLst>
                                          <p:attrName>ppt_x</p:attrName>
                                          <p:attrName>ppt_y</p:attrName>
                                        </p:attrNameLst>
                                      </p:cBhvr>
                                      <p:rCtr x="23003" y="208"/>
                                    </p:animMotion>
                                  </p:childTnLst>
                                </p:cTn>
                              </p:par>
                              <p:par>
                                <p:cTn id="25" presetID="63" presetClass="path" presetSubtype="0" accel="50000" decel="50000" fill="hold" grpId="0" nodeType="withEffect">
                                  <p:stCondLst>
                                    <p:cond delay="0"/>
                                  </p:stCondLst>
                                  <p:childTnLst>
                                    <p:animMotion origin="layout" path="M -0.00191 3.33333E-6 L 0.46476 3.33333E-6 " pathEditMode="relative" rAng="0" ptsTypes="AA">
                                      <p:cBhvr>
                                        <p:cTn id="26" dur="2000" fill="hold"/>
                                        <p:tgtEl>
                                          <p:spTgt spid="19"/>
                                        </p:tgtEl>
                                        <p:attrNameLst>
                                          <p:attrName>ppt_x</p:attrName>
                                          <p:attrName>ppt_y</p:attrName>
                                        </p:attrNameLst>
                                      </p:cBhvr>
                                      <p:rCtr x="23333" y="0"/>
                                    </p:animMotion>
                                  </p:childTnLst>
                                </p:cTn>
                              </p:par>
                              <p:par>
                                <p:cTn id="27" presetID="63" presetClass="path" presetSubtype="0" accel="50000" decel="50000" fill="hold" grpId="0" nodeType="withEffect">
                                  <p:stCondLst>
                                    <p:cond delay="0"/>
                                  </p:stCondLst>
                                  <p:childTnLst>
                                    <p:animMotion origin="layout" path="M -3.05556E-6 2.22222E-6 L 0.46476 2.22222E-6 " pathEditMode="relative" rAng="0" ptsTypes="AA">
                                      <p:cBhvr>
                                        <p:cTn id="28" dur="2000" fill="hold"/>
                                        <p:tgtEl>
                                          <p:spTgt spid="20"/>
                                        </p:tgtEl>
                                        <p:attrNameLst>
                                          <p:attrName>ppt_x</p:attrName>
                                          <p:attrName>ppt_y</p:attrName>
                                        </p:attrNameLst>
                                      </p:cBhvr>
                                      <p:rCtr x="23229" y="0"/>
                                    </p:animMotion>
                                  </p:childTnLst>
                                </p:cTn>
                              </p:par>
                              <p:par>
                                <p:cTn id="29" presetID="63" presetClass="path" presetSubtype="0" accel="50000" decel="50000" fill="hold" grpId="0" nodeType="withEffect">
                                  <p:stCondLst>
                                    <p:cond delay="0"/>
                                  </p:stCondLst>
                                  <p:childTnLst>
                                    <p:animMotion origin="layout" path="M 3.33333E-6 4.44444E-6 L 0.55 -0.00209 " pathEditMode="relative" rAng="0" ptsTypes="AA">
                                      <p:cBhvr>
                                        <p:cTn id="30" dur="2000" fill="hold"/>
                                        <p:tgtEl>
                                          <p:spTgt spid="16"/>
                                        </p:tgtEl>
                                        <p:attrNameLst>
                                          <p:attrName>ppt_x</p:attrName>
                                          <p:attrName>ppt_y</p:attrName>
                                        </p:attrNameLst>
                                      </p:cBhvr>
                                      <p:rCtr x="27500" y="-116"/>
                                    </p:animMotion>
                                  </p:childTnLst>
                                </p:cTn>
                              </p:par>
                              <p:par>
                                <p:cTn id="31" presetID="63" presetClass="path" presetSubtype="0" accel="50000" decel="50000" fill="hold" grpId="0" nodeType="withEffect">
                                  <p:stCondLst>
                                    <p:cond delay="0"/>
                                  </p:stCondLst>
                                  <p:childTnLst>
                                    <p:animMotion origin="layout" path="M 2.77556E-17 -4.81481E-6 L 0.55 -0.00162 " pathEditMode="relative" rAng="0" ptsTypes="AA">
                                      <p:cBhvr>
                                        <p:cTn id="32" dur="2000" fill="hold"/>
                                        <p:tgtEl>
                                          <p:spTgt spid="18"/>
                                        </p:tgtEl>
                                        <p:attrNameLst>
                                          <p:attrName>ppt_x</p:attrName>
                                          <p:attrName>ppt_y</p:attrName>
                                        </p:attrNameLst>
                                      </p:cBhvr>
                                      <p:rCtr x="27500" y="-93"/>
                                    </p:animMotion>
                                  </p:childTnLst>
                                </p:cTn>
                              </p:par>
                              <p:par>
                                <p:cTn id="33" presetID="63" presetClass="path" presetSubtype="0" accel="50000" decel="50000" fill="hold" grpId="0" nodeType="withEffect">
                                  <p:stCondLst>
                                    <p:cond delay="0"/>
                                  </p:stCondLst>
                                  <p:childTnLst>
                                    <p:animMotion origin="layout" path="M 0 1.11111E-6 L 0.55417 0.00069 " pathEditMode="relative" rAng="0" ptsTypes="AA">
                                      <p:cBhvr>
                                        <p:cTn id="34" dur="2000" fill="hold"/>
                                        <p:tgtEl>
                                          <p:spTgt spid="15"/>
                                        </p:tgtEl>
                                        <p:attrNameLst>
                                          <p:attrName>ppt_x</p:attrName>
                                          <p:attrName>ppt_y</p:attrName>
                                        </p:attrNameLst>
                                      </p:cBhvr>
                                      <p:rCtr x="27708" y="23"/>
                                    </p:animMotion>
                                  </p:childTnLst>
                                </p:cTn>
                              </p:par>
                              <p:par>
                                <p:cTn id="35" presetID="63" presetClass="path" presetSubtype="0" accel="50000" decel="50000" fill="hold" grpId="0" nodeType="withEffect">
                                  <p:stCondLst>
                                    <p:cond delay="0"/>
                                  </p:stCondLst>
                                  <p:childTnLst>
                                    <p:animMotion origin="layout" path="M 2.77778E-7 0 L 0.26476 -0.00417 " pathEditMode="relative" rAng="0" ptsTypes="AA">
                                      <p:cBhvr>
                                        <p:cTn id="36" dur="2000" fill="hold"/>
                                        <p:tgtEl>
                                          <p:spTgt spid="17"/>
                                        </p:tgtEl>
                                        <p:attrNameLst>
                                          <p:attrName>ppt_x</p:attrName>
                                          <p:attrName>ppt_y</p:attrName>
                                        </p:attrNameLst>
                                      </p:cBhvr>
                                      <p:rCtr x="13229" y="-208"/>
                                    </p:animMotion>
                                  </p:childTnLst>
                                </p:cTn>
                              </p:par>
                              <p:par>
                                <p:cTn id="37" presetID="63" presetClass="path" presetSubtype="0" accel="50000" decel="50000" fill="hold" grpId="0" nodeType="withEffect">
                                  <p:stCondLst>
                                    <p:cond delay="0"/>
                                  </p:stCondLst>
                                  <p:childTnLst>
                                    <p:animMotion origin="layout" path="M 3.33333E-6 1.11111E-6 L 0.25833 -0.00417 " pathEditMode="relative" rAng="0" ptsTypes="AA">
                                      <p:cBhvr>
                                        <p:cTn id="38" dur="2000" fill="hold"/>
                                        <p:tgtEl>
                                          <p:spTgt spid="14"/>
                                        </p:tgtEl>
                                        <p:attrNameLst>
                                          <p:attrName>ppt_x</p:attrName>
                                          <p:attrName>ppt_y</p:attrName>
                                        </p:attrNameLst>
                                      </p:cBhvr>
                                      <p:rCtr x="12917"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dirty="0" smtClean="0">
                <a:solidFill>
                  <a:srgbClr val="FFFF00"/>
                </a:solidFill>
              </a:rPr>
              <a:t>COMBI-BIO METABOLOMIC PIPELINE </a:t>
            </a:r>
            <a:endParaRPr lang="en-US" dirty="0">
              <a:solidFill>
                <a:srgbClr val="FFFF00"/>
              </a:solidFill>
            </a:endParaRPr>
          </a:p>
        </p:txBody>
      </p:sp>
      <p:sp>
        <p:nvSpPr>
          <p:cNvPr id="6" name="Rectangle 5"/>
          <p:cNvSpPr/>
          <p:nvPr/>
        </p:nvSpPr>
        <p:spPr>
          <a:xfrm>
            <a:off x="32658" y="843642"/>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SAMPLES</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52" y="4267200"/>
            <a:ext cx="3619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114300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40" y="5910649"/>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10649"/>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H="1">
            <a:off x="329912" y="5072449"/>
            <a:ext cx="1524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8962" y="4550717"/>
            <a:ext cx="361950" cy="261610"/>
          </a:xfrm>
          <a:prstGeom prst="rect">
            <a:avLst/>
          </a:prstGeom>
          <a:noFill/>
        </p:spPr>
        <p:txBody>
          <a:bodyPr wrap="square" rtlCol="0">
            <a:spAutoFit/>
          </a:bodyPr>
          <a:lstStyle/>
          <a:p>
            <a:r>
              <a:rPr lang="en-US" sz="1100" b="1" dirty="0" smtClean="0">
                <a:solidFill>
                  <a:schemeClr val="bg1"/>
                </a:solidFill>
              </a:rPr>
              <a:t>X3</a:t>
            </a:r>
            <a:endParaRPr lang="en-US" sz="1100" b="1" dirty="0">
              <a:solidFill>
                <a:schemeClr val="bg1"/>
              </a:solidFill>
            </a:endParaRPr>
          </a:p>
        </p:txBody>
      </p:sp>
      <p:cxnSp>
        <p:nvCxnSpPr>
          <p:cNvPr id="23" name="Straight Arrow Connector 22"/>
          <p:cNvCxnSpPr/>
          <p:nvPr/>
        </p:nvCxnSpPr>
        <p:spPr>
          <a:xfrm>
            <a:off x="536740" y="5072449"/>
            <a:ext cx="141514"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1828800"/>
            <a:ext cx="1295400" cy="646331"/>
          </a:xfrm>
          <a:prstGeom prst="rect">
            <a:avLst/>
          </a:prstGeom>
          <a:noFill/>
        </p:spPr>
        <p:txBody>
          <a:bodyPr wrap="square" rtlCol="0">
            <a:spAutoFit/>
          </a:bodyPr>
          <a:lstStyle/>
          <a:p>
            <a:r>
              <a:rPr lang="en-US" sz="1200" b="1" dirty="0" smtClean="0"/>
              <a:t>MESA LOLLIPOP ROTTERDAM</a:t>
            </a:r>
            <a:endParaRPr lang="en-US" sz="1200" b="1" dirty="0"/>
          </a:p>
        </p:txBody>
      </p:sp>
      <p:sp>
        <p:nvSpPr>
          <p:cNvPr id="28" name="Rectangle 27"/>
          <p:cNvSpPr/>
          <p:nvPr/>
        </p:nvSpPr>
        <p:spPr>
          <a:xfrm>
            <a:off x="1295400" y="8382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SEPARATION</a:t>
            </a:r>
            <a:endParaRPr lang="en-US" b="1" dirty="0"/>
          </a:p>
        </p:txBody>
      </p:sp>
      <p:cxnSp>
        <p:nvCxnSpPr>
          <p:cNvPr id="29" name="Straight Connector 28"/>
          <p:cNvCxnSpPr/>
          <p:nvPr/>
        </p:nvCxnSpPr>
        <p:spPr>
          <a:xfrm>
            <a:off x="312420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26" idx="3"/>
            <a:endCxn id="37" idx="1"/>
          </p:cNvCxnSpPr>
          <p:nvPr/>
        </p:nvCxnSpPr>
        <p:spPr>
          <a:xfrm flipV="1">
            <a:off x="695202" y="3662082"/>
            <a:ext cx="962767" cy="900393"/>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69" y="5535507"/>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69" y="3455106"/>
            <a:ext cx="253712" cy="41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Straight Arrow Connector 37"/>
          <p:cNvCxnSpPr>
            <a:stCxn id="1026" idx="3"/>
            <a:endCxn id="36" idx="1"/>
          </p:cNvCxnSpPr>
          <p:nvPr/>
        </p:nvCxnSpPr>
        <p:spPr>
          <a:xfrm>
            <a:off x="695202" y="4562475"/>
            <a:ext cx="962767" cy="118000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057400" y="3514164"/>
            <a:ext cx="914400" cy="2958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RPLC</a:t>
            </a:r>
            <a:endParaRPr lang="en-US" dirty="0">
              <a:solidFill>
                <a:schemeClr val="tx1"/>
              </a:solidFill>
            </a:endParaRPr>
          </a:p>
        </p:txBody>
      </p:sp>
      <p:sp>
        <p:nvSpPr>
          <p:cNvPr id="71" name="Rectangle 70"/>
          <p:cNvSpPr/>
          <p:nvPr/>
        </p:nvSpPr>
        <p:spPr>
          <a:xfrm>
            <a:off x="2057400" y="5594565"/>
            <a:ext cx="914400" cy="295836"/>
          </a:xfrm>
          <a:prstGeom prst="rect">
            <a:avLst/>
          </a:prstGeom>
          <a:solidFill>
            <a:srgbClr val="FF0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HILIC</a:t>
            </a:r>
            <a:endParaRPr lang="en-US" dirty="0">
              <a:solidFill>
                <a:schemeClr val="tx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008" y="3003244"/>
            <a:ext cx="1026792" cy="135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790221"/>
            <a:ext cx="604838" cy="153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8" name="Straight Arrow Connector 87"/>
          <p:cNvCxnSpPr>
            <a:stCxn id="1033" idx="3"/>
            <a:endCxn id="98" idx="1"/>
          </p:cNvCxnSpPr>
          <p:nvPr/>
        </p:nvCxnSpPr>
        <p:spPr>
          <a:xfrm flipV="1">
            <a:off x="3614116" y="5965732"/>
            <a:ext cx="220443" cy="4701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29" idx="3"/>
            <a:endCxn id="199" idx="1"/>
          </p:cNvCxnSpPr>
          <p:nvPr/>
        </p:nvCxnSpPr>
        <p:spPr>
          <a:xfrm flipV="1">
            <a:off x="3629765" y="3218373"/>
            <a:ext cx="180235" cy="147602"/>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199" idx="1"/>
          </p:cNvCxnSpPr>
          <p:nvPr/>
        </p:nvCxnSpPr>
        <p:spPr>
          <a:xfrm>
            <a:off x="3360587" y="2929833"/>
            <a:ext cx="449413" cy="28854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98" idx="1"/>
          </p:cNvCxnSpPr>
          <p:nvPr/>
        </p:nvCxnSpPr>
        <p:spPr>
          <a:xfrm flipV="1">
            <a:off x="3432342" y="5965732"/>
            <a:ext cx="402217" cy="619405"/>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24000" y="1792069"/>
            <a:ext cx="1295400" cy="830997"/>
          </a:xfrm>
          <a:prstGeom prst="rect">
            <a:avLst/>
          </a:prstGeom>
          <a:noFill/>
        </p:spPr>
        <p:txBody>
          <a:bodyPr wrap="square" rtlCol="0">
            <a:spAutoFit/>
          </a:bodyPr>
          <a:lstStyle/>
          <a:p>
            <a:r>
              <a:rPr lang="en-US" sz="1600" b="1" dirty="0" smtClean="0"/>
              <a:t>UPLC</a:t>
            </a:r>
          </a:p>
          <a:p>
            <a:pPr marL="171450" indent="-171450">
              <a:buFontTx/>
              <a:buChar char="-"/>
            </a:pPr>
            <a:r>
              <a:rPr lang="en-US" sz="1600" b="1" dirty="0" smtClean="0"/>
              <a:t>HILIC</a:t>
            </a:r>
          </a:p>
          <a:p>
            <a:pPr marL="171450" indent="-171450">
              <a:buFontTx/>
              <a:buChar char="-"/>
            </a:pPr>
            <a:r>
              <a:rPr lang="en-US" sz="1600" b="1" dirty="0" smtClean="0"/>
              <a:t>RPLC</a:t>
            </a:r>
            <a:endParaRPr lang="en-US" sz="1600" b="1" dirty="0"/>
          </a:p>
        </p:txBody>
      </p:sp>
      <p:sp>
        <p:nvSpPr>
          <p:cNvPr id="84" name="Rectangle 83"/>
          <p:cNvSpPr/>
          <p:nvPr/>
        </p:nvSpPr>
        <p:spPr>
          <a:xfrm>
            <a:off x="3834559" y="4944262"/>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NOESY</a:t>
            </a:r>
            <a:endParaRPr lang="en-US" sz="1600" dirty="0">
              <a:solidFill>
                <a:schemeClr val="tx1"/>
              </a:solidFill>
            </a:endParaRPr>
          </a:p>
        </p:txBody>
      </p:sp>
      <p:sp>
        <p:nvSpPr>
          <p:cNvPr id="98" name="Rectangle 97"/>
          <p:cNvSpPr/>
          <p:nvPr/>
        </p:nvSpPr>
        <p:spPr>
          <a:xfrm>
            <a:off x="3834559" y="5759264"/>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CPMG</a:t>
            </a:r>
            <a:endParaRPr lang="en-US" sz="1600" dirty="0">
              <a:solidFill>
                <a:schemeClr val="tx1"/>
              </a:solidFill>
            </a:endParaRPr>
          </a:p>
        </p:txBody>
      </p:sp>
      <p:pic>
        <p:nvPicPr>
          <p:cNvPr id="1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458" y="6289075"/>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179" y="5302788"/>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179" y="4219568"/>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3065" y="3156425"/>
            <a:ext cx="2667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1704" y="2633771"/>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2590" y="3715486"/>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1704" y="4754187"/>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6941" y="5803193"/>
            <a:ext cx="2571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1" name="Straight Arrow Connector 140"/>
          <p:cNvCxnSpPr>
            <a:stCxn id="122" idx="3"/>
            <a:endCxn id="84" idx="1"/>
          </p:cNvCxnSpPr>
          <p:nvPr/>
        </p:nvCxnSpPr>
        <p:spPr>
          <a:xfrm flipV="1">
            <a:off x="3618879" y="5150730"/>
            <a:ext cx="215680" cy="36160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032" idx="3"/>
            <a:endCxn id="84" idx="1"/>
          </p:cNvCxnSpPr>
          <p:nvPr/>
        </p:nvCxnSpPr>
        <p:spPr>
          <a:xfrm>
            <a:off x="3618879" y="4963737"/>
            <a:ext cx="215680" cy="186993"/>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23" idx="3"/>
            <a:endCxn id="198" idx="1"/>
          </p:cNvCxnSpPr>
          <p:nvPr/>
        </p:nvCxnSpPr>
        <p:spPr>
          <a:xfrm flipV="1">
            <a:off x="3618879" y="4179180"/>
            <a:ext cx="191121" cy="24993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031" idx="3"/>
            <a:endCxn id="198" idx="1"/>
          </p:cNvCxnSpPr>
          <p:nvPr/>
        </p:nvCxnSpPr>
        <p:spPr>
          <a:xfrm>
            <a:off x="3629765" y="3925036"/>
            <a:ext cx="180235" cy="254144"/>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37" idx="3"/>
            <a:endCxn id="67" idx="1"/>
          </p:cNvCxnSpPr>
          <p:nvPr/>
        </p:nvCxnSpPr>
        <p:spPr>
          <a:xfrm>
            <a:off x="1911681" y="3662082"/>
            <a:ext cx="14571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36" idx="3"/>
            <a:endCxn id="71" idx="1"/>
          </p:cNvCxnSpPr>
          <p:nvPr/>
        </p:nvCxnSpPr>
        <p:spPr>
          <a:xfrm>
            <a:off x="1911681" y="5742483"/>
            <a:ext cx="14571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71" idx="3"/>
            <a:endCxn id="1029" idx="1"/>
          </p:cNvCxnSpPr>
          <p:nvPr/>
        </p:nvCxnSpPr>
        <p:spPr>
          <a:xfrm flipV="1">
            <a:off x="2971800" y="3365975"/>
            <a:ext cx="391265" cy="23765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71" idx="3"/>
            <a:endCxn id="123" idx="1"/>
          </p:cNvCxnSpPr>
          <p:nvPr/>
        </p:nvCxnSpPr>
        <p:spPr>
          <a:xfrm flipV="1">
            <a:off x="2971800" y="4429118"/>
            <a:ext cx="380379" cy="13133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71" idx="3"/>
            <a:endCxn id="122" idx="1"/>
          </p:cNvCxnSpPr>
          <p:nvPr/>
        </p:nvCxnSpPr>
        <p:spPr>
          <a:xfrm flipV="1">
            <a:off x="2971800" y="5512338"/>
            <a:ext cx="380379" cy="2301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stCxn id="71" idx="3"/>
            <a:endCxn id="121" idx="1"/>
          </p:cNvCxnSpPr>
          <p:nvPr/>
        </p:nvCxnSpPr>
        <p:spPr>
          <a:xfrm>
            <a:off x="2971800" y="5742483"/>
            <a:ext cx="377658" cy="756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67" idx="3"/>
            <a:endCxn id="1030" idx="1"/>
          </p:cNvCxnSpPr>
          <p:nvPr/>
        </p:nvCxnSpPr>
        <p:spPr>
          <a:xfrm flipV="1">
            <a:off x="2971800" y="2843321"/>
            <a:ext cx="389904" cy="81876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67" idx="3"/>
            <a:endCxn id="1031" idx="1"/>
          </p:cNvCxnSpPr>
          <p:nvPr/>
        </p:nvCxnSpPr>
        <p:spPr>
          <a:xfrm>
            <a:off x="2971800" y="3662082"/>
            <a:ext cx="400790" cy="26295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67" idx="3"/>
            <a:endCxn id="1032" idx="1"/>
          </p:cNvCxnSpPr>
          <p:nvPr/>
        </p:nvCxnSpPr>
        <p:spPr>
          <a:xfrm>
            <a:off x="2971800" y="3662082"/>
            <a:ext cx="389904" cy="130165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67" idx="3"/>
            <a:endCxn id="1033" idx="1"/>
          </p:cNvCxnSpPr>
          <p:nvPr/>
        </p:nvCxnSpPr>
        <p:spPr>
          <a:xfrm>
            <a:off x="2971800" y="3662082"/>
            <a:ext cx="385141" cy="235066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8" name="Rectangle 197"/>
          <p:cNvSpPr/>
          <p:nvPr/>
        </p:nvSpPr>
        <p:spPr>
          <a:xfrm>
            <a:off x="3810000" y="3972712"/>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ESI- </a:t>
            </a:r>
            <a:endParaRPr lang="en-US" sz="1600" dirty="0">
              <a:solidFill>
                <a:schemeClr val="tx1"/>
              </a:solidFill>
            </a:endParaRPr>
          </a:p>
        </p:txBody>
      </p:sp>
      <p:sp>
        <p:nvSpPr>
          <p:cNvPr id="199" name="Rectangle 198"/>
          <p:cNvSpPr/>
          <p:nvPr/>
        </p:nvSpPr>
        <p:spPr>
          <a:xfrm>
            <a:off x="3810000" y="3011905"/>
            <a:ext cx="742574" cy="412936"/>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600" dirty="0" smtClean="0">
                <a:solidFill>
                  <a:schemeClr val="tx1"/>
                </a:solidFill>
              </a:rPr>
              <a:t>ESI+</a:t>
            </a:r>
            <a:endParaRPr lang="en-US" sz="1600" dirty="0">
              <a:solidFill>
                <a:schemeClr val="tx1"/>
              </a:solidFill>
            </a:endParaRPr>
          </a:p>
        </p:txBody>
      </p:sp>
      <p:cxnSp>
        <p:nvCxnSpPr>
          <p:cNvPr id="61" name="Straight Arrow Connector 60"/>
          <p:cNvCxnSpPr/>
          <p:nvPr/>
        </p:nvCxnSpPr>
        <p:spPr>
          <a:xfrm>
            <a:off x="495301" y="2656988"/>
            <a:ext cx="0" cy="1229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2400" y="3972712"/>
            <a:ext cx="947058" cy="253916"/>
          </a:xfrm>
          <a:prstGeom prst="rect">
            <a:avLst/>
          </a:prstGeom>
          <a:noFill/>
        </p:spPr>
        <p:txBody>
          <a:bodyPr wrap="square" rtlCol="0">
            <a:spAutoFit/>
          </a:bodyPr>
          <a:lstStyle/>
          <a:p>
            <a:r>
              <a:rPr lang="en-US" sz="1050" dirty="0" smtClean="0"/>
              <a:t>COMBI-BIO</a:t>
            </a:r>
            <a:endParaRPr lang="en-US" sz="1050" dirty="0"/>
          </a:p>
        </p:txBody>
      </p:sp>
      <p:sp>
        <p:nvSpPr>
          <p:cNvPr id="63" name="Rectangle 62"/>
          <p:cNvSpPr/>
          <p:nvPr/>
        </p:nvSpPr>
        <p:spPr>
          <a:xfrm>
            <a:off x="10887" y="685800"/>
            <a:ext cx="2960913" cy="6019800"/>
          </a:xfrm>
          <a:prstGeom prst="rect">
            <a:avLst/>
          </a:prstGeom>
          <a:solidFill>
            <a:schemeClr val="tx1">
              <a:lumMod val="65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543800" y="843642"/>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 ANALYSIS</a:t>
            </a:r>
            <a:endParaRPr lang="en-US" b="1" dirty="0"/>
          </a:p>
        </p:txBody>
      </p:sp>
      <p:sp>
        <p:nvSpPr>
          <p:cNvPr id="65" name="Rectangle 64"/>
          <p:cNvSpPr/>
          <p:nvPr/>
        </p:nvSpPr>
        <p:spPr>
          <a:xfrm>
            <a:off x="3230092" y="843642"/>
            <a:ext cx="240870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DETECTION</a:t>
            </a:r>
            <a:endParaRPr lang="en-US" b="1" dirty="0"/>
          </a:p>
        </p:txBody>
      </p:sp>
      <p:sp>
        <p:nvSpPr>
          <p:cNvPr id="66" name="Rectangle 65"/>
          <p:cNvSpPr/>
          <p:nvPr/>
        </p:nvSpPr>
        <p:spPr>
          <a:xfrm>
            <a:off x="5715001" y="843642"/>
            <a:ext cx="1785256"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 PREPROCESSING</a:t>
            </a:r>
            <a:endParaRPr lang="en-US" b="1" dirty="0"/>
          </a:p>
        </p:txBody>
      </p:sp>
      <p:cxnSp>
        <p:nvCxnSpPr>
          <p:cNvPr id="68" name="Straight Connector 67"/>
          <p:cNvCxnSpPr/>
          <p:nvPr/>
        </p:nvCxnSpPr>
        <p:spPr>
          <a:xfrm>
            <a:off x="5671456"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522030" y="762000"/>
            <a:ext cx="0" cy="556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147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Mass Spectroscopy</a:t>
            </a:r>
            <a:endParaRPr lang="en-US" dirty="0">
              <a:solidFill>
                <a:srgbClr val="FFFF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382000" cy="545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079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dirty="0" smtClean="0">
                <a:solidFill>
                  <a:srgbClr val="FFFF00"/>
                </a:solidFill>
              </a:rPr>
              <a:t>NMR</a:t>
            </a:r>
            <a:endParaRPr lang="en-US" sz="3600" dirty="0">
              <a:solidFill>
                <a:srgbClr val="FFFF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2971799"/>
            <a:ext cx="6840581" cy="378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20097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62400" y="6477000"/>
            <a:ext cx="2790825" cy="276999"/>
          </a:xfrm>
          <a:prstGeom prst="rect">
            <a:avLst/>
          </a:prstGeom>
          <a:solidFill>
            <a:schemeClr val="tx1"/>
          </a:solidFill>
        </p:spPr>
        <p:txBody>
          <a:bodyPr wrap="square" rtlCol="0">
            <a:spAutoFit/>
          </a:bodyPr>
          <a:lstStyle/>
          <a:p>
            <a:r>
              <a:rPr lang="en-US" sz="1200" dirty="0" smtClean="0">
                <a:solidFill>
                  <a:schemeClr val="bg1"/>
                </a:solidFill>
              </a:rPr>
              <a:t>ppm = Hz/MHz</a:t>
            </a:r>
          </a:p>
        </p:txBody>
      </p:sp>
    </p:spTree>
    <p:extLst>
      <p:ext uri="{BB962C8B-B14F-4D97-AF65-F5344CB8AC3E}">
        <p14:creationId xmlns:p14="http://schemas.microsoft.com/office/powerpoint/2010/main" val="3942493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15404</TotalTime>
  <Words>788</Words>
  <Application>Microsoft Office PowerPoint</Application>
  <PresentationFormat>On-screen Show (4:3)</PresentationFormat>
  <Paragraphs>214</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METABOLOMICS IN MESA</vt:lpstr>
      <vt:lpstr>BACKGROUND</vt:lpstr>
      <vt:lpstr>METABOLOMICS – THE NEXT STEP</vt:lpstr>
      <vt:lpstr>COMBI-BIO METABOLOMIC PIPELINE </vt:lpstr>
      <vt:lpstr>COMBI-BIO METABOLOMIC PIPELINE </vt:lpstr>
      <vt:lpstr>ULTRA PERFORMANCE LIQUID CHROMATOGRAPHY (UPLC)</vt:lpstr>
      <vt:lpstr>COMBI-BIO METABOLOMIC PIPELINE </vt:lpstr>
      <vt:lpstr>Mass Spectroscopy</vt:lpstr>
      <vt:lpstr>NMR</vt:lpstr>
      <vt:lpstr>COMBI-BIO METABOLOMIC PIPELINE </vt:lpstr>
      <vt:lpstr>PowerPoint Presentation</vt:lpstr>
      <vt:lpstr>DATA PROCESSING</vt:lpstr>
      <vt:lpstr>PEAK ANNOTATION</vt:lpstr>
      <vt:lpstr>COMBI-BIO METABOLOMIC PIPELINE </vt:lpstr>
      <vt:lpstr>PowerPoint Presentation</vt:lpstr>
      <vt:lpstr>Coronary Calcium Score</vt:lpstr>
      <vt:lpstr>PowerPoint Presentation</vt:lpstr>
      <vt:lpstr>PowerPoint Presentation</vt:lpstr>
      <vt:lpstr>CONCLUSION</vt:lpstr>
      <vt:lpstr>PowerPoint Presentation</vt:lpstr>
      <vt:lpstr>Extra slides</vt:lpstr>
      <vt:lpstr>PowerPoint Presentation</vt:lpstr>
      <vt:lpstr>PowerPoint Presentation</vt:lpstr>
      <vt:lpstr>PowerPoint Presentation</vt:lpstr>
      <vt:lpstr>PEAK ALIGNMENT</vt:lpstr>
    </vt:vector>
  </TitlesOfParts>
  <Company>Creighton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Diastolic Heart Failure: What Is It and Who Is It</dc:title>
  <dc:creator>skingsto</dc:creator>
  <cp:lastModifiedBy>Waqas T. Qureshi</cp:lastModifiedBy>
  <cp:revision>177</cp:revision>
  <dcterms:created xsi:type="dcterms:W3CDTF">2010-01-15T16:25:00Z</dcterms:created>
  <dcterms:modified xsi:type="dcterms:W3CDTF">2014-02-06T18:25:37Z</dcterms:modified>
</cp:coreProperties>
</file>