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notesMasterIdLst>
    <p:notesMasterId r:id="rId48"/>
  </p:notesMasterIdLst>
  <p:handoutMasterIdLst>
    <p:handoutMasterId r:id="rId49"/>
  </p:handoutMasterIdLst>
  <p:sldIdLst>
    <p:sldId id="413" r:id="rId2"/>
    <p:sldId id="426" r:id="rId3"/>
    <p:sldId id="440" r:id="rId4"/>
    <p:sldId id="301" r:id="rId5"/>
    <p:sldId id="303" r:id="rId6"/>
    <p:sldId id="392" r:id="rId7"/>
    <p:sldId id="391" r:id="rId8"/>
    <p:sldId id="304" r:id="rId9"/>
    <p:sldId id="305" r:id="rId10"/>
    <p:sldId id="307" r:id="rId11"/>
    <p:sldId id="399" r:id="rId12"/>
    <p:sldId id="400" r:id="rId13"/>
    <p:sldId id="308" r:id="rId14"/>
    <p:sldId id="309" r:id="rId15"/>
    <p:sldId id="383" r:id="rId16"/>
    <p:sldId id="316" r:id="rId17"/>
    <p:sldId id="387" r:id="rId18"/>
    <p:sldId id="388" r:id="rId19"/>
    <p:sldId id="389" r:id="rId20"/>
    <p:sldId id="414" r:id="rId21"/>
    <p:sldId id="415" r:id="rId22"/>
    <p:sldId id="417" r:id="rId23"/>
    <p:sldId id="445" r:id="rId24"/>
    <p:sldId id="446" r:id="rId25"/>
    <p:sldId id="438" r:id="rId26"/>
    <p:sldId id="439" r:id="rId27"/>
    <p:sldId id="421" r:id="rId28"/>
    <p:sldId id="390" r:id="rId29"/>
    <p:sldId id="419" r:id="rId30"/>
    <p:sldId id="423" r:id="rId31"/>
    <p:sldId id="448" r:id="rId32"/>
    <p:sldId id="409" r:id="rId33"/>
    <p:sldId id="323" r:id="rId34"/>
    <p:sldId id="324" r:id="rId35"/>
    <p:sldId id="326" r:id="rId36"/>
    <p:sldId id="325" r:id="rId37"/>
    <p:sldId id="407" r:id="rId38"/>
    <p:sldId id="408" r:id="rId39"/>
    <p:sldId id="396" r:id="rId40"/>
    <p:sldId id="441" r:id="rId41"/>
    <p:sldId id="425" r:id="rId42"/>
    <p:sldId id="395" r:id="rId43"/>
    <p:sldId id="386" r:id="rId44"/>
    <p:sldId id="418" r:id="rId45"/>
    <p:sldId id="442" r:id="rId46"/>
    <p:sldId id="429" r:id="rId47"/>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0099"/>
    <a:srgbClr val="FF99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170" autoAdjust="0"/>
    <p:restoredTop sz="95944" autoAdjust="0"/>
  </p:normalViewPr>
  <p:slideViewPr>
    <p:cSldViewPr>
      <p:cViewPr>
        <p:scale>
          <a:sx n="90" d="100"/>
          <a:sy n="90" d="100"/>
        </p:scale>
        <p:origin x="-1158" y="-72"/>
      </p:cViewPr>
      <p:guideLst>
        <p:guide orient="horz" pos="2208"/>
        <p:guide pos="2880"/>
      </p:guideLst>
    </p:cSldViewPr>
  </p:slideViewPr>
  <p:outlineViewPr>
    <p:cViewPr>
      <p:scale>
        <a:sx n="33" d="100"/>
        <a:sy n="33" d="100"/>
      </p:scale>
      <p:origin x="0" y="5136"/>
    </p:cViewPr>
  </p:outlineViewPr>
  <p:notesTextViewPr>
    <p:cViewPr>
      <p:scale>
        <a:sx n="100" d="100"/>
        <a:sy n="100" d="100"/>
      </p:scale>
      <p:origin x="0" y="0"/>
    </p:cViewPr>
  </p:notesTextViewPr>
  <p:sorterViewPr>
    <p:cViewPr>
      <p:scale>
        <a:sx n="66" d="100"/>
        <a:sy n="66" d="100"/>
      </p:scale>
      <p:origin x="0" y="3012"/>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3995217" y="0"/>
            <a:ext cx="3056414" cy="465455"/>
          </a:xfrm>
          <a:prstGeom prst="rect">
            <a:avLst/>
          </a:prstGeom>
        </p:spPr>
        <p:txBody>
          <a:bodyPr vert="horz" lIns="93497" tIns="46749" rIns="93497" bIns="46749" rtlCol="0"/>
          <a:lstStyle>
            <a:lvl1pPr algn="r">
              <a:defRPr sz="1200"/>
            </a:lvl1pPr>
          </a:lstStyle>
          <a:p>
            <a:fld id="{07C5401D-AF87-4F1B-8BAA-81C154F0EB55}" type="datetimeFigureOut">
              <a:rPr lang="en-US" smtClean="0"/>
              <a:pPr/>
              <a:t>02/29/2012</a:t>
            </a:fld>
            <a:endParaRPr lang="en-US"/>
          </a:p>
        </p:txBody>
      </p:sp>
      <p:sp>
        <p:nvSpPr>
          <p:cNvPr id="4" name="Footer Placeholder 3"/>
          <p:cNvSpPr>
            <a:spLocks noGrp="1"/>
          </p:cNvSpPr>
          <p:nvPr>
            <p:ph type="ftr" sz="quarter" idx="2"/>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42029"/>
            <a:ext cx="3056414" cy="465455"/>
          </a:xfrm>
          <a:prstGeom prst="rect">
            <a:avLst/>
          </a:prstGeom>
        </p:spPr>
        <p:txBody>
          <a:bodyPr vert="horz" lIns="93497" tIns="46749" rIns="93497" bIns="46749" rtlCol="0" anchor="b"/>
          <a:lstStyle>
            <a:lvl1pPr algn="r">
              <a:defRPr sz="1200"/>
            </a:lvl1pPr>
          </a:lstStyle>
          <a:p>
            <a:fld id="{F709646D-AE2E-4869-9037-E9751205E519}" type="slidenum">
              <a:rPr lang="en-US" smtClean="0"/>
              <a:pPr/>
              <a:t>‹#›</a:t>
            </a:fld>
            <a:endParaRPr lang="en-US"/>
          </a:p>
        </p:txBody>
      </p:sp>
    </p:spTree>
    <p:extLst>
      <p:ext uri="{BB962C8B-B14F-4D97-AF65-F5344CB8AC3E}">
        <p14:creationId xmlns="" xmlns:p14="http://schemas.microsoft.com/office/powerpoint/2010/main" val="502569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idx="1"/>
          </p:nvPr>
        </p:nvSpPr>
        <p:spPr>
          <a:xfrm>
            <a:off x="3995217" y="0"/>
            <a:ext cx="3056414" cy="465455"/>
          </a:xfrm>
          <a:prstGeom prst="rect">
            <a:avLst/>
          </a:prstGeom>
        </p:spPr>
        <p:txBody>
          <a:bodyPr vert="horz" lIns="93497" tIns="46749" rIns="93497" bIns="46749" rtlCol="0"/>
          <a:lstStyle>
            <a:lvl1pPr algn="r">
              <a:defRPr sz="1200"/>
            </a:lvl1pPr>
          </a:lstStyle>
          <a:p>
            <a:fld id="{A136E4ED-4020-4816-B04E-147B5798FE50}" type="datetimeFigureOut">
              <a:rPr lang="en-US" smtClean="0"/>
              <a:pPr/>
              <a:t>02/29/2012</a:t>
            </a:fld>
            <a:endParaRPr lang="en-US"/>
          </a:p>
        </p:txBody>
      </p:sp>
      <p:sp>
        <p:nvSpPr>
          <p:cNvPr id="4" name="Slide Image Placeholder 3"/>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3497" tIns="46749" rIns="93497" bIns="46749" rtlCol="0" anchor="ctr"/>
          <a:lstStyle/>
          <a:p>
            <a:endParaRPr lang="en-US"/>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97" tIns="46749" rIns="93497" bIns="467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29"/>
            <a:ext cx="3056414" cy="465455"/>
          </a:xfrm>
          <a:prstGeom prst="rect">
            <a:avLst/>
          </a:prstGeom>
        </p:spPr>
        <p:txBody>
          <a:bodyPr vert="horz" lIns="93497" tIns="46749" rIns="93497" bIns="46749" rtlCol="0" anchor="b"/>
          <a:lstStyle>
            <a:lvl1pPr algn="r">
              <a:defRPr sz="1200"/>
            </a:lvl1pPr>
          </a:lstStyle>
          <a:p>
            <a:fld id="{0CFA5E18-AA01-4474-8CB4-8DB1DAA6109C}" type="slidenum">
              <a:rPr lang="en-US" smtClean="0"/>
              <a:pPr/>
              <a:t>‹#›</a:t>
            </a:fld>
            <a:endParaRPr lang="en-US"/>
          </a:p>
        </p:txBody>
      </p:sp>
    </p:spTree>
    <p:extLst>
      <p:ext uri="{BB962C8B-B14F-4D97-AF65-F5344CB8AC3E}">
        <p14:creationId xmlns="" xmlns:p14="http://schemas.microsoft.com/office/powerpoint/2010/main" val="1334059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a:t>Today I am going to talk about GWAS of </a:t>
            </a:r>
            <a:r>
              <a:rPr lang="en-US" dirty="0" err="1"/>
              <a:t>valvular</a:t>
            </a:r>
            <a:r>
              <a:rPr lang="en-US" dirty="0"/>
              <a:t> and aortic calcification in the CHARGE Consortium.</a:t>
            </a:r>
          </a:p>
        </p:txBody>
      </p:sp>
      <p:sp>
        <p:nvSpPr>
          <p:cNvPr id="4" name="Slide Number Placeholder 3"/>
          <p:cNvSpPr>
            <a:spLocks noGrp="1"/>
          </p:cNvSpPr>
          <p:nvPr>
            <p:ph type="sldNum" sz="quarter" idx="10"/>
          </p:nvPr>
        </p:nvSpPr>
        <p:spPr/>
        <p:txBody>
          <a:bodyPr/>
          <a:lstStyle/>
          <a:p>
            <a:fld id="{1D9C1256-EE80-477A-A0CC-940C35D1621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smtClean="0"/>
          </a:p>
        </p:txBody>
      </p:sp>
      <p:sp>
        <p:nvSpPr>
          <p:cNvPr id="41988"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9666" indent="-292179" eaLnBrk="0" hangingPunct="0">
              <a:defRPr>
                <a:solidFill>
                  <a:schemeClr val="tx1"/>
                </a:solidFill>
                <a:latin typeface="Arial" charset="0"/>
              </a:defRPr>
            </a:lvl2pPr>
            <a:lvl3pPr marL="1168718" indent="-233744" eaLnBrk="0" hangingPunct="0">
              <a:defRPr>
                <a:solidFill>
                  <a:schemeClr val="tx1"/>
                </a:solidFill>
                <a:latin typeface="Arial" charset="0"/>
              </a:defRPr>
            </a:lvl3pPr>
            <a:lvl4pPr marL="1636205" indent="-233744" eaLnBrk="0" hangingPunct="0">
              <a:defRPr>
                <a:solidFill>
                  <a:schemeClr val="tx1"/>
                </a:solidFill>
                <a:latin typeface="Arial" charset="0"/>
              </a:defRPr>
            </a:lvl4pPr>
            <a:lvl5pPr marL="2103692" indent="-233744" eaLnBrk="0" hangingPunct="0">
              <a:defRPr>
                <a:solidFill>
                  <a:schemeClr val="tx1"/>
                </a:solidFill>
                <a:latin typeface="Arial" charset="0"/>
              </a:defRPr>
            </a:lvl5pPr>
            <a:lvl6pPr marL="2571179" indent="-233744" eaLnBrk="0" fontAlgn="base" hangingPunct="0">
              <a:spcBef>
                <a:spcPct val="0"/>
              </a:spcBef>
              <a:spcAft>
                <a:spcPct val="0"/>
              </a:spcAft>
              <a:defRPr>
                <a:solidFill>
                  <a:schemeClr val="tx1"/>
                </a:solidFill>
                <a:latin typeface="Arial" charset="0"/>
              </a:defRPr>
            </a:lvl6pPr>
            <a:lvl7pPr marL="3038666" indent="-233744" eaLnBrk="0" fontAlgn="base" hangingPunct="0">
              <a:spcBef>
                <a:spcPct val="0"/>
              </a:spcBef>
              <a:spcAft>
                <a:spcPct val="0"/>
              </a:spcAft>
              <a:defRPr>
                <a:solidFill>
                  <a:schemeClr val="tx1"/>
                </a:solidFill>
                <a:latin typeface="Arial" charset="0"/>
              </a:defRPr>
            </a:lvl7pPr>
            <a:lvl8pPr marL="3506153" indent="-233744" eaLnBrk="0" fontAlgn="base" hangingPunct="0">
              <a:spcBef>
                <a:spcPct val="0"/>
              </a:spcBef>
              <a:spcAft>
                <a:spcPct val="0"/>
              </a:spcAft>
              <a:defRPr>
                <a:solidFill>
                  <a:schemeClr val="tx1"/>
                </a:solidFill>
                <a:latin typeface="Arial" charset="0"/>
              </a:defRPr>
            </a:lvl8pPr>
            <a:lvl9pPr marL="3973640" indent="-233744" eaLnBrk="0" fontAlgn="base" hangingPunct="0">
              <a:spcBef>
                <a:spcPct val="0"/>
              </a:spcBef>
              <a:spcAft>
                <a:spcPct val="0"/>
              </a:spcAft>
              <a:defRPr>
                <a:solidFill>
                  <a:schemeClr val="tx1"/>
                </a:solidFill>
                <a:latin typeface="Arial" charset="0"/>
              </a:defRPr>
            </a:lvl9pPr>
          </a:lstStyle>
          <a:p>
            <a:pPr eaLnBrk="1" hangingPunct="1"/>
            <a:fld id="{1EF14281-42D4-4B6B-8003-5E7DA2C6B862}" type="slidenum">
              <a:rPr lang="en-US" smtClean="0"/>
              <a:pPr eaLnBrk="1" hangingPunct="1"/>
              <a:t>11</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smtClean="0"/>
          </a:p>
        </p:txBody>
      </p:sp>
      <p:sp>
        <p:nvSpPr>
          <p:cNvPr id="41988"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9666" indent="-292179" eaLnBrk="0" hangingPunct="0">
              <a:defRPr>
                <a:solidFill>
                  <a:schemeClr val="tx1"/>
                </a:solidFill>
                <a:latin typeface="Arial" charset="0"/>
              </a:defRPr>
            </a:lvl2pPr>
            <a:lvl3pPr marL="1168718" indent="-233744" eaLnBrk="0" hangingPunct="0">
              <a:defRPr>
                <a:solidFill>
                  <a:schemeClr val="tx1"/>
                </a:solidFill>
                <a:latin typeface="Arial" charset="0"/>
              </a:defRPr>
            </a:lvl3pPr>
            <a:lvl4pPr marL="1636205" indent="-233744" eaLnBrk="0" hangingPunct="0">
              <a:defRPr>
                <a:solidFill>
                  <a:schemeClr val="tx1"/>
                </a:solidFill>
                <a:latin typeface="Arial" charset="0"/>
              </a:defRPr>
            </a:lvl4pPr>
            <a:lvl5pPr marL="2103692" indent="-233744" eaLnBrk="0" hangingPunct="0">
              <a:defRPr>
                <a:solidFill>
                  <a:schemeClr val="tx1"/>
                </a:solidFill>
                <a:latin typeface="Arial" charset="0"/>
              </a:defRPr>
            </a:lvl5pPr>
            <a:lvl6pPr marL="2571179" indent="-233744" eaLnBrk="0" fontAlgn="base" hangingPunct="0">
              <a:spcBef>
                <a:spcPct val="0"/>
              </a:spcBef>
              <a:spcAft>
                <a:spcPct val="0"/>
              </a:spcAft>
              <a:defRPr>
                <a:solidFill>
                  <a:schemeClr val="tx1"/>
                </a:solidFill>
                <a:latin typeface="Arial" charset="0"/>
              </a:defRPr>
            </a:lvl6pPr>
            <a:lvl7pPr marL="3038666" indent="-233744" eaLnBrk="0" fontAlgn="base" hangingPunct="0">
              <a:spcBef>
                <a:spcPct val="0"/>
              </a:spcBef>
              <a:spcAft>
                <a:spcPct val="0"/>
              </a:spcAft>
              <a:defRPr>
                <a:solidFill>
                  <a:schemeClr val="tx1"/>
                </a:solidFill>
                <a:latin typeface="Arial" charset="0"/>
              </a:defRPr>
            </a:lvl7pPr>
            <a:lvl8pPr marL="3506153" indent="-233744" eaLnBrk="0" fontAlgn="base" hangingPunct="0">
              <a:spcBef>
                <a:spcPct val="0"/>
              </a:spcBef>
              <a:spcAft>
                <a:spcPct val="0"/>
              </a:spcAft>
              <a:defRPr>
                <a:solidFill>
                  <a:schemeClr val="tx1"/>
                </a:solidFill>
                <a:latin typeface="Arial" charset="0"/>
              </a:defRPr>
            </a:lvl8pPr>
            <a:lvl9pPr marL="3973640" indent="-233744" eaLnBrk="0" fontAlgn="base" hangingPunct="0">
              <a:spcBef>
                <a:spcPct val="0"/>
              </a:spcBef>
              <a:spcAft>
                <a:spcPct val="0"/>
              </a:spcAft>
              <a:defRPr>
                <a:solidFill>
                  <a:schemeClr val="tx1"/>
                </a:solidFill>
                <a:latin typeface="Arial" charset="0"/>
              </a:defRPr>
            </a:lvl9pPr>
          </a:lstStyle>
          <a:p>
            <a:pPr eaLnBrk="1" hangingPunct="1"/>
            <a:fld id="{1EF14281-42D4-4B6B-8003-5E7DA2C6B862}" type="slidenum">
              <a:rPr lang="en-US" smtClean="0"/>
              <a:pPr eaLnBrk="1" hangingPunct="1"/>
              <a:t>12</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defTabSz="934974">
              <a:defRPr/>
            </a:pPr>
            <a:r>
              <a:rPr lang="en-US" dirty="0"/>
              <a:t>Genome-wide analysis involves millions of statistical tests, and even modest levels of bias can considerably influence the results. To search for evidence of systematic bias (from unrecognized population structure, analytical approach, genotyping artifacts, etc.), a </a:t>
            </a:r>
            <a:r>
              <a:rPr lang="en-US" dirty="0" err="1"/>
              <a:t>quantile-quantile</a:t>
            </a:r>
            <a:r>
              <a:rPr lang="en-US" dirty="0"/>
              <a:t> (Q-Q) plot is used to characterize the extent to which the observed distribution of the p values follows the distribution you would expect if there is no association between the SNPs and your disease of interest.  In the Q-Q plot, the calculated </a:t>
            </a:r>
            <a:r>
              <a:rPr lang="en-US" i="1" dirty="0"/>
              <a:t>P</a:t>
            </a:r>
            <a:r>
              <a:rPr lang="en-US" dirty="0"/>
              <a:t> values for each SNP are ranked in order from largest to smallest and plotted against the values expected had they been sampled from a null distribution.  Deviations from the diagonal identity line suggest that either the assumed distribution is incorrect or that the sample contains values arising in some other manner, as by a true association.</a:t>
            </a:r>
          </a:p>
          <a:p>
            <a:endParaRPr lang="en-US" dirty="0"/>
          </a:p>
        </p:txBody>
      </p:sp>
      <p:sp>
        <p:nvSpPr>
          <p:cNvPr id="43012"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9666" indent="-292179" eaLnBrk="0" hangingPunct="0">
              <a:defRPr>
                <a:solidFill>
                  <a:schemeClr val="tx1"/>
                </a:solidFill>
                <a:latin typeface="Arial" charset="0"/>
              </a:defRPr>
            </a:lvl2pPr>
            <a:lvl3pPr marL="1168718" indent="-233744" eaLnBrk="0" hangingPunct="0">
              <a:defRPr>
                <a:solidFill>
                  <a:schemeClr val="tx1"/>
                </a:solidFill>
                <a:latin typeface="Arial" charset="0"/>
              </a:defRPr>
            </a:lvl3pPr>
            <a:lvl4pPr marL="1636205" indent="-233744" eaLnBrk="0" hangingPunct="0">
              <a:defRPr>
                <a:solidFill>
                  <a:schemeClr val="tx1"/>
                </a:solidFill>
                <a:latin typeface="Arial" charset="0"/>
              </a:defRPr>
            </a:lvl4pPr>
            <a:lvl5pPr marL="2103692" indent="-233744" eaLnBrk="0" hangingPunct="0">
              <a:defRPr>
                <a:solidFill>
                  <a:schemeClr val="tx1"/>
                </a:solidFill>
                <a:latin typeface="Arial" charset="0"/>
              </a:defRPr>
            </a:lvl5pPr>
            <a:lvl6pPr marL="2571179" indent="-233744" eaLnBrk="0" fontAlgn="base" hangingPunct="0">
              <a:spcBef>
                <a:spcPct val="0"/>
              </a:spcBef>
              <a:spcAft>
                <a:spcPct val="0"/>
              </a:spcAft>
              <a:defRPr>
                <a:solidFill>
                  <a:schemeClr val="tx1"/>
                </a:solidFill>
                <a:latin typeface="Arial" charset="0"/>
              </a:defRPr>
            </a:lvl6pPr>
            <a:lvl7pPr marL="3038666" indent="-233744" eaLnBrk="0" fontAlgn="base" hangingPunct="0">
              <a:spcBef>
                <a:spcPct val="0"/>
              </a:spcBef>
              <a:spcAft>
                <a:spcPct val="0"/>
              </a:spcAft>
              <a:defRPr>
                <a:solidFill>
                  <a:schemeClr val="tx1"/>
                </a:solidFill>
                <a:latin typeface="Arial" charset="0"/>
              </a:defRPr>
            </a:lvl7pPr>
            <a:lvl8pPr marL="3506153" indent="-233744" eaLnBrk="0" fontAlgn="base" hangingPunct="0">
              <a:spcBef>
                <a:spcPct val="0"/>
              </a:spcBef>
              <a:spcAft>
                <a:spcPct val="0"/>
              </a:spcAft>
              <a:defRPr>
                <a:solidFill>
                  <a:schemeClr val="tx1"/>
                </a:solidFill>
                <a:latin typeface="Arial" charset="0"/>
              </a:defRPr>
            </a:lvl8pPr>
            <a:lvl9pPr marL="3973640" indent="-233744" eaLnBrk="0" fontAlgn="base" hangingPunct="0">
              <a:spcBef>
                <a:spcPct val="0"/>
              </a:spcBef>
              <a:spcAft>
                <a:spcPct val="0"/>
              </a:spcAft>
              <a:defRPr>
                <a:solidFill>
                  <a:schemeClr val="tx1"/>
                </a:solidFill>
                <a:latin typeface="Arial" charset="0"/>
              </a:defRPr>
            </a:lvl9pPr>
          </a:lstStyle>
          <a:p>
            <a:pPr eaLnBrk="1" hangingPunct="1"/>
            <a:fld id="{32621A05-4A5B-4098-902B-6B2AB2F8E357}" type="slidenum">
              <a:rPr lang="en-US" smtClean="0"/>
              <a:pPr eaLnBrk="1" hangingPunct="1"/>
              <a:t>13</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defTabSz="934974">
              <a:defRPr/>
            </a:pPr>
            <a:r>
              <a:rPr lang="en-US" dirty="0" smtClean="0"/>
              <a:t>This genome-wide</a:t>
            </a:r>
            <a:r>
              <a:rPr lang="en-US" baseline="0" dirty="0" smtClean="0"/>
              <a:t> significant SNP is </a:t>
            </a:r>
            <a:r>
              <a:rPr lang="en-US" dirty="0"/>
              <a:t>located within intron 25 of the </a:t>
            </a:r>
            <a:r>
              <a:rPr lang="en-US" dirty="0" err="1"/>
              <a:t>apolipoprotein</a:t>
            </a:r>
            <a:r>
              <a:rPr lang="en-US" dirty="0"/>
              <a:t>(a) </a:t>
            </a:r>
            <a:r>
              <a:rPr lang="en-US" i="1" dirty="0"/>
              <a:t>LPA</a:t>
            </a:r>
            <a:r>
              <a:rPr lang="en-US" dirty="0"/>
              <a:t> gene on chromosome 6.  It</a:t>
            </a:r>
            <a:r>
              <a:rPr lang="en-US" baseline="0" dirty="0" smtClean="0"/>
              <a:t> is the same SNP that has been found to be associated with cerebrovascular disease and coronary artery disease in other studies.</a:t>
            </a:r>
            <a:endParaRPr lang="en-US" dirty="0" smtClean="0"/>
          </a:p>
        </p:txBody>
      </p:sp>
      <p:sp>
        <p:nvSpPr>
          <p:cNvPr id="44036"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9666" indent="-292179" eaLnBrk="0" hangingPunct="0">
              <a:defRPr>
                <a:solidFill>
                  <a:schemeClr val="tx1"/>
                </a:solidFill>
                <a:latin typeface="Arial" charset="0"/>
              </a:defRPr>
            </a:lvl2pPr>
            <a:lvl3pPr marL="1168718" indent="-233744" eaLnBrk="0" hangingPunct="0">
              <a:defRPr>
                <a:solidFill>
                  <a:schemeClr val="tx1"/>
                </a:solidFill>
                <a:latin typeface="Arial" charset="0"/>
              </a:defRPr>
            </a:lvl3pPr>
            <a:lvl4pPr marL="1636205" indent="-233744" eaLnBrk="0" hangingPunct="0">
              <a:defRPr>
                <a:solidFill>
                  <a:schemeClr val="tx1"/>
                </a:solidFill>
                <a:latin typeface="Arial" charset="0"/>
              </a:defRPr>
            </a:lvl4pPr>
            <a:lvl5pPr marL="2103692" indent="-233744" eaLnBrk="0" hangingPunct="0">
              <a:defRPr>
                <a:solidFill>
                  <a:schemeClr val="tx1"/>
                </a:solidFill>
                <a:latin typeface="Arial" charset="0"/>
              </a:defRPr>
            </a:lvl5pPr>
            <a:lvl6pPr marL="2571179" indent="-233744" eaLnBrk="0" fontAlgn="base" hangingPunct="0">
              <a:spcBef>
                <a:spcPct val="0"/>
              </a:spcBef>
              <a:spcAft>
                <a:spcPct val="0"/>
              </a:spcAft>
              <a:defRPr>
                <a:solidFill>
                  <a:schemeClr val="tx1"/>
                </a:solidFill>
                <a:latin typeface="Arial" charset="0"/>
              </a:defRPr>
            </a:lvl6pPr>
            <a:lvl7pPr marL="3038666" indent="-233744" eaLnBrk="0" fontAlgn="base" hangingPunct="0">
              <a:spcBef>
                <a:spcPct val="0"/>
              </a:spcBef>
              <a:spcAft>
                <a:spcPct val="0"/>
              </a:spcAft>
              <a:defRPr>
                <a:solidFill>
                  <a:schemeClr val="tx1"/>
                </a:solidFill>
                <a:latin typeface="Arial" charset="0"/>
              </a:defRPr>
            </a:lvl7pPr>
            <a:lvl8pPr marL="3506153" indent="-233744" eaLnBrk="0" fontAlgn="base" hangingPunct="0">
              <a:spcBef>
                <a:spcPct val="0"/>
              </a:spcBef>
              <a:spcAft>
                <a:spcPct val="0"/>
              </a:spcAft>
              <a:defRPr>
                <a:solidFill>
                  <a:schemeClr val="tx1"/>
                </a:solidFill>
                <a:latin typeface="Arial" charset="0"/>
              </a:defRPr>
            </a:lvl8pPr>
            <a:lvl9pPr marL="3973640" indent="-233744" eaLnBrk="0" fontAlgn="base" hangingPunct="0">
              <a:spcBef>
                <a:spcPct val="0"/>
              </a:spcBef>
              <a:spcAft>
                <a:spcPct val="0"/>
              </a:spcAft>
              <a:defRPr>
                <a:solidFill>
                  <a:schemeClr val="tx1"/>
                </a:solidFill>
                <a:latin typeface="Arial" charset="0"/>
              </a:defRPr>
            </a:lvl9pPr>
          </a:lstStyle>
          <a:p>
            <a:pPr eaLnBrk="1" hangingPunct="1"/>
            <a:fld id="{EE56CD5B-35E3-46D6-8F4D-48C03782585C}" type="slidenum">
              <a:rPr lang="en-US" smtClean="0"/>
              <a:pPr eaLnBrk="1" hangingPunct="1"/>
              <a:t>14</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smtClean="0"/>
          </a:p>
        </p:txBody>
      </p:sp>
      <p:sp>
        <p:nvSpPr>
          <p:cNvPr id="44036"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9666" indent="-292179" eaLnBrk="0" hangingPunct="0">
              <a:defRPr>
                <a:solidFill>
                  <a:schemeClr val="tx1"/>
                </a:solidFill>
                <a:latin typeface="Arial" charset="0"/>
              </a:defRPr>
            </a:lvl2pPr>
            <a:lvl3pPr marL="1168718" indent="-233744" eaLnBrk="0" hangingPunct="0">
              <a:defRPr>
                <a:solidFill>
                  <a:schemeClr val="tx1"/>
                </a:solidFill>
                <a:latin typeface="Arial" charset="0"/>
              </a:defRPr>
            </a:lvl3pPr>
            <a:lvl4pPr marL="1636205" indent="-233744" eaLnBrk="0" hangingPunct="0">
              <a:defRPr>
                <a:solidFill>
                  <a:schemeClr val="tx1"/>
                </a:solidFill>
                <a:latin typeface="Arial" charset="0"/>
              </a:defRPr>
            </a:lvl4pPr>
            <a:lvl5pPr marL="2103692" indent="-233744" eaLnBrk="0" hangingPunct="0">
              <a:defRPr>
                <a:solidFill>
                  <a:schemeClr val="tx1"/>
                </a:solidFill>
                <a:latin typeface="Arial" charset="0"/>
              </a:defRPr>
            </a:lvl5pPr>
            <a:lvl6pPr marL="2571179" indent="-233744" eaLnBrk="0" fontAlgn="base" hangingPunct="0">
              <a:spcBef>
                <a:spcPct val="0"/>
              </a:spcBef>
              <a:spcAft>
                <a:spcPct val="0"/>
              </a:spcAft>
              <a:defRPr>
                <a:solidFill>
                  <a:schemeClr val="tx1"/>
                </a:solidFill>
                <a:latin typeface="Arial" charset="0"/>
              </a:defRPr>
            </a:lvl6pPr>
            <a:lvl7pPr marL="3038666" indent="-233744" eaLnBrk="0" fontAlgn="base" hangingPunct="0">
              <a:spcBef>
                <a:spcPct val="0"/>
              </a:spcBef>
              <a:spcAft>
                <a:spcPct val="0"/>
              </a:spcAft>
              <a:defRPr>
                <a:solidFill>
                  <a:schemeClr val="tx1"/>
                </a:solidFill>
                <a:latin typeface="Arial" charset="0"/>
              </a:defRPr>
            </a:lvl7pPr>
            <a:lvl8pPr marL="3506153" indent="-233744" eaLnBrk="0" fontAlgn="base" hangingPunct="0">
              <a:spcBef>
                <a:spcPct val="0"/>
              </a:spcBef>
              <a:spcAft>
                <a:spcPct val="0"/>
              </a:spcAft>
              <a:defRPr>
                <a:solidFill>
                  <a:schemeClr val="tx1"/>
                </a:solidFill>
                <a:latin typeface="Arial" charset="0"/>
              </a:defRPr>
            </a:lvl8pPr>
            <a:lvl9pPr marL="3973640" indent="-233744" eaLnBrk="0" fontAlgn="base" hangingPunct="0">
              <a:spcBef>
                <a:spcPct val="0"/>
              </a:spcBef>
              <a:spcAft>
                <a:spcPct val="0"/>
              </a:spcAft>
              <a:defRPr>
                <a:solidFill>
                  <a:schemeClr val="tx1"/>
                </a:solidFill>
                <a:latin typeface="Arial" charset="0"/>
              </a:defRPr>
            </a:lvl9pPr>
          </a:lstStyle>
          <a:p>
            <a:pPr eaLnBrk="1" hangingPunct="1"/>
            <a:fld id="{EE56CD5B-35E3-46D6-8F4D-48C03782585C}" type="slidenum">
              <a:rPr lang="en-US" smtClean="0"/>
              <a:pPr eaLnBrk="1" hangingPunct="1"/>
              <a:t>15</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defTabSz="934974">
              <a:defRPr/>
            </a:pPr>
            <a:endParaRPr lang="en-US" dirty="0" smtClean="0"/>
          </a:p>
        </p:txBody>
      </p:sp>
      <p:sp>
        <p:nvSpPr>
          <p:cNvPr id="4608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9666" indent="-292179" eaLnBrk="0" hangingPunct="0">
              <a:defRPr>
                <a:solidFill>
                  <a:schemeClr val="tx1"/>
                </a:solidFill>
                <a:latin typeface="Arial" charset="0"/>
              </a:defRPr>
            </a:lvl2pPr>
            <a:lvl3pPr marL="1168718" indent="-233744" eaLnBrk="0" hangingPunct="0">
              <a:defRPr>
                <a:solidFill>
                  <a:schemeClr val="tx1"/>
                </a:solidFill>
                <a:latin typeface="Arial" charset="0"/>
              </a:defRPr>
            </a:lvl3pPr>
            <a:lvl4pPr marL="1636205" indent="-233744" eaLnBrk="0" hangingPunct="0">
              <a:defRPr>
                <a:solidFill>
                  <a:schemeClr val="tx1"/>
                </a:solidFill>
                <a:latin typeface="Arial" charset="0"/>
              </a:defRPr>
            </a:lvl4pPr>
            <a:lvl5pPr marL="2103692" indent="-233744" eaLnBrk="0" hangingPunct="0">
              <a:defRPr>
                <a:solidFill>
                  <a:schemeClr val="tx1"/>
                </a:solidFill>
                <a:latin typeface="Arial" charset="0"/>
              </a:defRPr>
            </a:lvl5pPr>
            <a:lvl6pPr marL="2571179" indent="-233744" eaLnBrk="0" fontAlgn="base" hangingPunct="0">
              <a:spcBef>
                <a:spcPct val="0"/>
              </a:spcBef>
              <a:spcAft>
                <a:spcPct val="0"/>
              </a:spcAft>
              <a:defRPr>
                <a:solidFill>
                  <a:schemeClr val="tx1"/>
                </a:solidFill>
                <a:latin typeface="Arial" charset="0"/>
              </a:defRPr>
            </a:lvl6pPr>
            <a:lvl7pPr marL="3038666" indent="-233744" eaLnBrk="0" fontAlgn="base" hangingPunct="0">
              <a:spcBef>
                <a:spcPct val="0"/>
              </a:spcBef>
              <a:spcAft>
                <a:spcPct val="0"/>
              </a:spcAft>
              <a:defRPr>
                <a:solidFill>
                  <a:schemeClr val="tx1"/>
                </a:solidFill>
                <a:latin typeface="Arial" charset="0"/>
              </a:defRPr>
            </a:lvl7pPr>
            <a:lvl8pPr marL="3506153" indent="-233744" eaLnBrk="0" fontAlgn="base" hangingPunct="0">
              <a:spcBef>
                <a:spcPct val="0"/>
              </a:spcBef>
              <a:spcAft>
                <a:spcPct val="0"/>
              </a:spcAft>
              <a:defRPr>
                <a:solidFill>
                  <a:schemeClr val="tx1"/>
                </a:solidFill>
                <a:latin typeface="Arial" charset="0"/>
              </a:defRPr>
            </a:lvl8pPr>
            <a:lvl9pPr marL="3973640" indent="-233744" eaLnBrk="0" fontAlgn="base" hangingPunct="0">
              <a:spcBef>
                <a:spcPct val="0"/>
              </a:spcBef>
              <a:spcAft>
                <a:spcPct val="0"/>
              </a:spcAft>
              <a:defRPr>
                <a:solidFill>
                  <a:schemeClr val="tx1"/>
                </a:solidFill>
                <a:latin typeface="Arial" charset="0"/>
              </a:defRPr>
            </a:lvl9pPr>
          </a:lstStyle>
          <a:p>
            <a:pPr eaLnBrk="1" hangingPunct="1"/>
            <a:fld id="{CF3BE6B1-FC31-432E-91B3-4E7F30F4F5F6}" type="slidenum">
              <a:rPr lang="en-US" smtClean="0"/>
              <a:pPr eaLnBrk="1" hangingPunct="1"/>
              <a:t>17</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defTabSz="934974">
              <a:defRPr/>
            </a:pPr>
            <a:endParaRPr lang="en-US" dirty="0" smtClean="0"/>
          </a:p>
        </p:txBody>
      </p:sp>
      <p:sp>
        <p:nvSpPr>
          <p:cNvPr id="4608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9666" indent="-292179" eaLnBrk="0" hangingPunct="0">
              <a:defRPr>
                <a:solidFill>
                  <a:schemeClr val="tx1"/>
                </a:solidFill>
                <a:latin typeface="Arial" charset="0"/>
              </a:defRPr>
            </a:lvl2pPr>
            <a:lvl3pPr marL="1168718" indent="-233744" eaLnBrk="0" hangingPunct="0">
              <a:defRPr>
                <a:solidFill>
                  <a:schemeClr val="tx1"/>
                </a:solidFill>
                <a:latin typeface="Arial" charset="0"/>
              </a:defRPr>
            </a:lvl3pPr>
            <a:lvl4pPr marL="1636205" indent="-233744" eaLnBrk="0" hangingPunct="0">
              <a:defRPr>
                <a:solidFill>
                  <a:schemeClr val="tx1"/>
                </a:solidFill>
                <a:latin typeface="Arial" charset="0"/>
              </a:defRPr>
            </a:lvl4pPr>
            <a:lvl5pPr marL="2103692" indent="-233744" eaLnBrk="0" hangingPunct="0">
              <a:defRPr>
                <a:solidFill>
                  <a:schemeClr val="tx1"/>
                </a:solidFill>
                <a:latin typeface="Arial" charset="0"/>
              </a:defRPr>
            </a:lvl5pPr>
            <a:lvl6pPr marL="2571179" indent="-233744" eaLnBrk="0" fontAlgn="base" hangingPunct="0">
              <a:spcBef>
                <a:spcPct val="0"/>
              </a:spcBef>
              <a:spcAft>
                <a:spcPct val="0"/>
              </a:spcAft>
              <a:defRPr>
                <a:solidFill>
                  <a:schemeClr val="tx1"/>
                </a:solidFill>
                <a:latin typeface="Arial" charset="0"/>
              </a:defRPr>
            </a:lvl6pPr>
            <a:lvl7pPr marL="3038666" indent="-233744" eaLnBrk="0" fontAlgn="base" hangingPunct="0">
              <a:spcBef>
                <a:spcPct val="0"/>
              </a:spcBef>
              <a:spcAft>
                <a:spcPct val="0"/>
              </a:spcAft>
              <a:defRPr>
                <a:solidFill>
                  <a:schemeClr val="tx1"/>
                </a:solidFill>
                <a:latin typeface="Arial" charset="0"/>
              </a:defRPr>
            </a:lvl7pPr>
            <a:lvl8pPr marL="3506153" indent="-233744" eaLnBrk="0" fontAlgn="base" hangingPunct="0">
              <a:spcBef>
                <a:spcPct val="0"/>
              </a:spcBef>
              <a:spcAft>
                <a:spcPct val="0"/>
              </a:spcAft>
              <a:defRPr>
                <a:solidFill>
                  <a:schemeClr val="tx1"/>
                </a:solidFill>
                <a:latin typeface="Arial" charset="0"/>
              </a:defRPr>
            </a:lvl8pPr>
            <a:lvl9pPr marL="3973640" indent="-233744" eaLnBrk="0" fontAlgn="base" hangingPunct="0">
              <a:spcBef>
                <a:spcPct val="0"/>
              </a:spcBef>
              <a:spcAft>
                <a:spcPct val="0"/>
              </a:spcAft>
              <a:defRPr>
                <a:solidFill>
                  <a:schemeClr val="tx1"/>
                </a:solidFill>
                <a:latin typeface="Arial" charset="0"/>
              </a:defRPr>
            </a:lvl9pPr>
          </a:lstStyle>
          <a:p>
            <a:pPr eaLnBrk="1" hangingPunct="1"/>
            <a:fld id="{CF3BE6B1-FC31-432E-91B3-4E7F30F4F5F6}" type="slidenum">
              <a:rPr lang="en-US" smtClean="0"/>
              <a:pPr eaLnBrk="1" hangingPunct="1"/>
              <a:t>18</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defTabSz="934974">
              <a:defRPr/>
            </a:pPr>
            <a:r>
              <a:rPr lang="en-US" dirty="0" smtClean="0"/>
              <a:t>.005*774=4</a:t>
            </a:r>
          </a:p>
          <a:p>
            <a:pPr defTabSz="934974">
              <a:defRPr/>
            </a:pPr>
            <a:endParaRPr lang="en-US" dirty="0" smtClean="0"/>
          </a:p>
        </p:txBody>
      </p:sp>
      <p:sp>
        <p:nvSpPr>
          <p:cNvPr id="4608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9666" indent="-292179" eaLnBrk="0" hangingPunct="0">
              <a:defRPr>
                <a:solidFill>
                  <a:schemeClr val="tx1"/>
                </a:solidFill>
                <a:latin typeface="Arial" charset="0"/>
              </a:defRPr>
            </a:lvl2pPr>
            <a:lvl3pPr marL="1168718" indent="-233744" eaLnBrk="0" hangingPunct="0">
              <a:defRPr>
                <a:solidFill>
                  <a:schemeClr val="tx1"/>
                </a:solidFill>
                <a:latin typeface="Arial" charset="0"/>
              </a:defRPr>
            </a:lvl3pPr>
            <a:lvl4pPr marL="1636205" indent="-233744" eaLnBrk="0" hangingPunct="0">
              <a:defRPr>
                <a:solidFill>
                  <a:schemeClr val="tx1"/>
                </a:solidFill>
                <a:latin typeface="Arial" charset="0"/>
              </a:defRPr>
            </a:lvl4pPr>
            <a:lvl5pPr marL="2103692" indent="-233744" eaLnBrk="0" hangingPunct="0">
              <a:defRPr>
                <a:solidFill>
                  <a:schemeClr val="tx1"/>
                </a:solidFill>
                <a:latin typeface="Arial" charset="0"/>
              </a:defRPr>
            </a:lvl5pPr>
            <a:lvl6pPr marL="2571179" indent="-233744" eaLnBrk="0" fontAlgn="base" hangingPunct="0">
              <a:spcBef>
                <a:spcPct val="0"/>
              </a:spcBef>
              <a:spcAft>
                <a:spcPct val="0"/>
              </a:spcAft>
              <a:defRPr>
                <a:solidFill>
                  <a:schemeClr val="tx1"/>
                </a:solidFill>
                <a:latin typeface="Arial" charset="0"/>
              </a:defRPr>
            </a:lvl6pPr>
            <a:lvl7pPr marL="3038666" indent="-233744" eaLnBrk="0" fontAlgn="base" hangingPunct="0">
              <a:spcBef>
                <a:spcPct val="0"/>
              </a:spcBef>
              <a:spcAft>
                <a:spcPct val="0"/>
              </a:spcAft>
              <a:defRPr>
                <a:solidFill>
                  <a:schemeClr val="tx1"/>
                </a:solidFill>
                <a:latin typeface="Arial" charset="0"/>
              </a:defRPr>
            </a:lvl7pPr>
            <a:lvl8pPr marL="3506153" indent="-233744" eaLnBrk="0" fontAlgn="base" hangingPunct="0">
              <a:spcBef>
                <a:spcPct val="0"/>
              </a:spcBef>
              <a:spcAft>
                <a:spcPct val="0"/>
              </a:spcAft>
              <a:defRPr>
                <a:solidFill>
                  <a:schemeClr val="tx1"/>
                </a:solidFill>
                <a:latin typeface="Arial" charset="0"/>
              </a:defRPr>
            </a:lvl8pPr>
            <a:lvl9pPr marL="3973640" indent="-233744" eaLnBrk="0" fontAlgn="base" hangingPunct="0">
              <a:spcBef>
                <a:spcPct val="0"/>
              </a:spcBef>
              <a:spcAft>
                <a:spcPct val="0"/>
              </a:spcAft>
              <a:defRPr>
                <a:solidFill>
                  <a:schemeClr val="tx1"/>
                </a:solidFill>
                <a:latin typeface="Arial" charset="0"/>
              </a:defRPr>
            </a:lvl9pPr>
          </a:lstStyle>
          <a:p>
            <a:pPr eaLnBrk="1" hangingPunct="1"/>
            <a:fld id="{CF3BE6B1-FC31-432E-91B3-4E7F30F4F5F6}" type="slidenum">
              <a:rPr lang="en-US" smtClean="0"/>
              <a:pPr eaLnBrk="1" hangingPunct="1"/>
              <a:t>19</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a:p>
        </p:txBody>
      </p:sp>
      <p:sp>
        <p:nvSpPr>
          <p:cNvPr id="4608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9666" indent="-292179" eaLnBrk="0" hangingPunct="0">
              <a:defRPr>
                <a:solidFill>
                  <a:schemeClr val="tx1"/>
                </a:solidFill>
                <a:latin typeface="Arial" charset="0"/>
              </a:defRPr>
            </a:lvl2pPr>
            <a:lvl3pPr marL="1168718" indent="-233744" eaLnBrk="0" hangingPunct="0">
              <a:defRPr>
                <a:solidFill>
                  <a:schemeClr val="tx1"/>
                </a:solidFill>
                <a:latin typeface="Arial" charset="0"/>
              </a:defRPr>
            </a:lvl3pPr>
            <a:lvl4pPr marL="1636205" indent="-233744" eaLnBrk="0" hangingPunct="0">
              <a:defRPr>
                <a:solidFill>
                  <a:schemeClr val="tx1"/>
                </a:solidFill>
                <a:latin typeface="Arial" charset="0"/>
              </a:defRPr>
            </a:lvl4pPr>
            <a:lvl5pPr marL="2103692" indent="-233744" eaLnBrk="0" hangingPunct="0">
              <a:defRPr>
                <a:solidFill>
                  <a:schemeClr val="tx1"/>
                </a:solidFill>
                <a:latin typeface="Arial" charset="0"/>
              </a:defRPr>
            </a:lvl5pPr>
            <a:lvl6pPr marL="2571179" indent="-233744" eaLnBrk="0" fontAlgn="base" hangingPunct="0">
              <a:spcBef>
                <a:spcPct val="0"/>
              </a:spcBef>
              <a:spcAft>
                <a:spcPct val="0"/>
              </a:spcAft>
              <a:defRPr>
                <a:solidFill>
                  <a:schemeClr val="tx1"/>
                </a:solidFill>
                <a:latin typeface="Arial" charset="0"/>
              </a:defRPr>
            </a:lvl6pPr>
            <a:lvl7pPr marL="3038666" indent="-233744" eaLnBrk="0" fontAlgn="base" hangingPunct="0">
              <a:spcBef>
                <a:spcPct val="0"/>
              </a:spcBef>
              <a:spcAft>
                <a:spcPct val="0"/>
              </a:spcAft>
              <a:defRPr>
                <a:solidFill>
                  <a:schemeClr val="tx1"/>
                </a:solidFill>
                <a:latin typeface="Arial" charset="0"/>
              </a:defRPr>
            </a:lvl7pPr>
            <a:lvl8pPr marL="3506153" indent="-233744" eaLnBrk="0" fontAlgn="base" hangingPunct="0">
              <a:spcBef>
                <a:spcPct val="0"/>
              </a:spcBef>
              <a:spcAft>
                <a:spcPct val="0"/>
              </a:spcAft>
              <a:defRPr>
                <a:solidFill>
                  <a:schemeClr val="tx1"/>
                </a:solidFill>
                <a:latin typeface="Arial" charset="0"/>
              </a:defRPr>
            </a:lvl8pPr>
            <a:lvl9pPr marL="3973640" indent="-233744" eaLnBrk="0" fontAlgn="base" hangingPunct="0">
              <a:spcBef>
                <a:spcPct val="0"/>
              </a:spcBef>
              <a:spcAft>
                <a:spcPct val="0"/>
              </a:spcAft>
              <a:defRPr>
                <a:solidFill>
                  <a:schemeClr val="tx1"/>
                </a:solidFill>
                <a:latin typeface="Arial" charset="0"/>
              </a:defRPr>
            </a:lvl9pPr>
          </a:lstStyle>
          <a:p>
            <a:pPr eaLnBrk="1" hangingPunct="1"/>
            <a:fld id="{CF3BE6B1-FC31-432E-91B3-4E7F30F4F5F6}" type="slidenum">
              <a:rPr lang="en-US" smtClean="0"/>
              <a:pPr eaLnBrk="1" hangingPunct="1"/>
              <a:t>20</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a:p>
        </p:txBody>
      </p:sp>
      <p:sp>
        <p:nvSpPr>
          <p:cNvPr id="4608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9666" indent="-292179" eaLnBrk="0" hangingPunct="0">
              <a:defRPr>
                <a:solidFill>
                  <a:schemeClr val="tx1"/>
                </a:solidFill>
                <a:latin typeface="Arial" charset="0"/>
              </a:defRPr>
            </a:lvl2pPr>
            <a:lvl3pPr marL="1168718" indent="-233744" eaLnBrk="0" hangingPunct="0">
              <a:defRPr>
                <a:solidFill>
                  <a:schemeClr val="tx1"/>
                </a:solidFill>
                <a:latin typeface="Arial" charset="0"/>
              </a:defRPr>
            </a:lvl3pPr>
            <a:lvl4pPr marL="1636205" indent="-233744" eaLnBrk="0" hangingPunct="0">
              <a:defRPr>
                <a:solidFill>
                  <a:schemeClr val="tx1"/>
                </a:solidFill>
                <a:latin typeface="Arial" charset="0"/>
              </a:defRPr>
            </a:lvl4pPr>
            <a:lvl5pPr marL="2103692" indent="-233744" eaLnBrk="0" hangingPunct="0">
              <a:defRPr>
                <a:solidFill>
                  <a:schemeClr val="tx1"/>
                </a:solidFill>
                <a:latin typeface="Arial" charset="0"/>
              </a:defRPr>
            </a:lvl5pPr>
            <a:lvl6pPr marL="2571179" indent="-233744" eaLnBrk="0" fontAlgn="base" hangingPunct="0">
              <a:spcBef>
                <a:spcPct val="0"/>
              </a:spcBef>
              <a:spcAft>
                <a:spcPct val="0"/>
              </a:spcAft>
              <a:defRPr>
                <a:solidFill>
                  <a:schemeClr val="tx1"/>
                </a:solidFill>
                <a:latin typeface="Arial" charset="0"/>
              </a:defRPr>
            </a:lvl6pPr>
            <a:lvl7pPr marL="3038666" indent="-233744" eaLnBrk="0" fontAlgn="base" hangingPunct="0">
              <a:spcBef>
                <a:spcPct val="0"/>
              </a:spcBef>
              <a:spcAft>
                <a:spcPct val="0"/>
              </a:spcAft>
              <a:defRPr>
                <a:solidFill>
                  <a:schemeClr val="tx1"/>
                </a:solidFill>
                <a:latin typeface="Arial" charset="0"/>
              </a:defRPr>
            </a:lvl7pPr>
            <a:lvl8pPr marL="3506153" indent="-233744" eaLnBrk="0" fontAlgn="base" hangingPunct="0">
              <a:spcBef>
                <a:spcPct val="0"/>
              </a:spcBef>
              <a:spcAft>
                <a:spcPct val="0"/>
              </a:spcAft>
              <a:defRPr>
                <a:solidFill>
                  <a:schemeClr val="tx1"/>
                </a:solidFill>
                <a:latin typeface="Arial" charset="0"/>
              </a:defRPr>
            </a:lvl8pPr>
            <a:lvl9pPr marL="3973640" indent="-233744" eaLnBrk="0" fontAlgn="base" hangingPunct="0">
              <a:spcBef>
                <a:spcPct val="0"/>
              </a:spcBef>
              <a:spcAft>
                <a:spcPct val="0"/>
              </a:spcAft>
              <a:defRPr>
                <a:solidFill>
                  <a:schemeClr val="tx1"/>
                </a:solidFill>
                <a:latin typeface="Arial" charset="0"/>
              </a:defRPr>
            </a:lvl9pPr>
          </a:lstStyle>
          <a:p>
            <a:pPr eaLnBrk="1" hangingPunct="1"/>
            <a:fld id="{CF3BE6B1-FC31-432E-91B3-4E7F30F4F5F6}" type="slidenum">
              <a:rPr lang="en-US" smtClean="0"/>
              <a:pPr eaLnBrk="1" hangingPunct="1"/>
              <a:t>21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Genome</a:t>
            </a:r>
            <a:r>
              <a:rPr lang="en-US" baseline="0" dirty="0" smtClean="0"/>
              <a:t> wide association studies require very large sample sizes in order to have adequate power to detect significant associations.  The CHARGE Consortium is a collaborative effort across multiple cohorts with genome-wide SNP genotyping that was developed to increase the power to detect significant associations in GWAS.</a:t>
            </a:r>
            <a:endParaRPr lang="en-US" dirty="0"/>
          </a:p>
        </p:txBody>
      </p:sp>
      <p:sp>
        <p:nvSpPr>
          <p:cNvPr id="4" name="Slide Number Placeholder 3"/>
          <p:cNvSpPr>
            <a:spLocks noGrp="1"/>
          </p:cNvSpPr>
          <p:nvPr>
            <p:ph type="sldNum" sz="quarter" idx="10"/>
          </p:nvPr>
        </p:nvSpPr>
        <p:spPr/>
        <p:txBody>
          <a:bodyPr/>
          <a:lstStyle/>
          <a:p>
            <a:fld id="{0CFA5E18-AA01-4474-8CB4-8DB1DAA6109C}"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analyses for the association between rs10455872 and AVC and CAC phenotypes</a:t>
            </a:r>
          </a:p>
        </p:txBody>
      </p:sp>
      <p:sp>
        <p:nvSpPr>
          <p:cNvPr id="4" name="Slide Number Placeholder 3"/>
          <p:cNvSpPr>
            <a:spLocks noGrp="1"/>
          </p:cNvSpPr>
          <p:nvPr>
            <p:ph type="sldNum" sz="quarter" idx="10"/>
          </p:nvPr>
        </p:nvSpPr>
        <p:spPr/>
        <p:txBody>
          <a:bodyPr/>
          <a:lstStyle/>
          <a:p>
            <a:fld id="{0CFA5E18-AA01-4474-8CB4-8DB1DAA6109C}" type="slidenum">
              <a:rPr lang="en-US" smtClean="0"/>
              <a:pPr/>
              <a:t>22</a:t>
            </a:fld>
            <a:endParaRPr lang="en-US"/>
          </a:p>
        </p:txBody>
      </p:sp>
    </p:spTree>
    <p:extLst>
      <p:ext uri="{BB962C8B-B14F-4D97-AF65-F5344CB8AC3E}">
        <p14:creationId xmlns="" xmlns:p14="http://schemas.microsoft.com/office/powerpoint/2010/main" val="8902733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analyses for the association between rs10455872 and AVC and CAC phenotypes</a:t>
            </a:r>
          </a:p>
        </p:txBody>
      </p:sp>
      <p:sp>
        <p:nvSpPr>
          <p:cNvPr id="4" name="Slide Number Placeholder 3"/>
          <p:cNvSpPr>
            <a:spLocks noGrp="1"/>
          </p:cNvSpPr>
          <p:nvPr>
            <p:ph type="sldNum" sz="quarter" idx="10"/>
          </p:nvPr>
        </p:nvSpPr>
        <p:spPr/>
        <p:txBody>
          <a:bodyPr/>
          <a:lstStyle/>
          <a:p>
            <a:fld id="{0CFA5E18-AA01-4474-8CB4-8DB1DAA6109C}" type="slidenum">
              <a:rPr lang="en-US" smtClean="0"/>
              <a:pPr/>
              <a:t>23</a:t>
            </a:fld>
            <a:endParaRPr lang="en-US"/>
          </a:p>
        </p:txBody>
      </p:sp>
    </p:spTree>
    <p:extLst>
      <p:ext uri="{BB962C8B-B14F-4D97-AF65-F5344CB8AC3E}">
        <p14:creationId xmlns="" xmlns:p14="http://schemas.microsoft.com/office/powerpoint/2010/main" val="8902733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analyses for the association between rs10455872 and AVC and CAC phenotypes</a:t>
            </a:r>
          </a:p>
        </p:txBody>
      </p:sp>
      <p:sp>
        <p:nvSpPr>
          <p:cNvPr id="4" name="Slide Number Placeholder 3"/>
          <p:cNvSpPr>
            <a:spLocks noGrp="1"/>
          </p:cNvSpPr>
          <p:nvPr>
            <p:ph type="sldNum" sz="quarter" idx="10"/>
          </p:nvPr>
        </p:nvSpPr>
        <p:spPr/>
        <p:txBody>
          <a:bodyPr/>
          <a:lstStyle/>
          <a:p>
            <a:fld id="{0CFA5E18-AA01-4474-8CB4-8DB1DAA6109C}" type="slidenum">
              <a:rPr lang="en-US" smtClean="0"/>
              <a:pPr/>
              <a:t>24</a:t>
            </a:fld>
            <a:endParaRPr lang="en-US"/>
          </a:p>
        </p:txBody>
      </p:sp>
    </p:spTree>
    <p:extLst>
      <p:ext uri="{BB962C8B-B14F-4D97-AF65-F5344CB8AC3E}">
        <p14:creationId xmlns="" xmlns:p14="http://schemas.microsoft.com/office/powerpoint/2010/main" val="8902733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defTabSz="934974">
              <a:defRPr/>
            </a:pPr>
            <a:r>
              <a:rPr lang="en-US" dirty="0"/>
              <a:t>To support the hypothesis of a causal association between our </a:t>
            </a:r>
            <a:r>
              <a:rPr lang="en-US" i="1" dirty="0"/>
              <a:t>LPA</a:t>
            </a:r>
            <a:r>
              <a:rPr lang="en-US" dirty="0"/>
              <a:t> SNP and AVC, an instrumental variable analysis was performed. </a:t>
            </a:r>
            <a:endParaRPr lang="en-US" dirty="0" smtClean="0"/>
          </a:p>
          <a:p>
            <a:endParaRPr lang="en-US" dirty="0"/>
          </a:p>
          <a:p>
            <a:r>
              <a:rPr lang="en-US" dirty="0"/>
              <a:t>In our analyses, genetically elevated </a:t>
            </a:r>
            <a:r>
              <a:rPr lang="en-US" dirty="0" err="1"/>
              <a:t>Lp</a:t>
            </a:r>
            <a:r>
              <a:rPr lang="en-US" dirty="0"/>
              <a:t>(a) concentrations (predicted by SNP data) were regressed against AVC presence.</a:t>
            </a:r>
          </a:p>
          <a:p>
            <a:endParaRPr lang="en-US" dirty="0"/>
          </a:p>
          <a:p>
            <a:r>
              <a:rPr lang="en-US" dirty="0"/>
              <a:t>[A 2-stage Murphy-</a:t>
            </a:r>
            <a:r>
              <a:rPr lang="en-US" dirty="0" err="1"/>
              <a:t>Topel</a:t>
            </a:r>
            <a:r>
              <a:rPr lang="en-US" dirty="0"/>
              <a:t> variance estimator was used to compute 95% confidence intervals (CI).  Individual study results were then combined using a random effects meta-analysis with inverse variance weighting, due to heterogeneity across cohorts.]</a:t>
            </a:r>
          </a:p>
          <a:p>
            <a:endParaRPr lang="en-US" dirty="0" smtClean="0"/>
          </a:p>
        </p:txBody>
      </p:sp>
      <p:sp>
        <p:nvSpPr>
          <p:cNvPr id="5632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9666" indent="-292179" eaLnBrk="0" hangingPunct="0">
              <a:defRPr>
                <a:solidFill>
                  <a:schemeClr val="tx1"/>
                </a:solidFill>
                <a:latin typeface="Arial" charset="0"/>
              </a:defRPr>
            </a:lvl2pPr>
            <a:lvl3pPr marL="1168718" indent="-233744" eaLnBrk="0" hangingPunct="0">
              <a:defRPr>
                <a:solidFill>
                  <a:schemeClr val="tx1"/>
                </a:solidFill>
                <a:latin typeface="Arial" charset="0"/>
              </a:defRPr>
            </a:lvl3pPr>
            <a:lvl4pPr marL="1636205" indent="-233744" eaLnBrk="0" hangingPunct="0">
              <a:defRPr>
                <a:solidFill>
                  <a:schemeClr val="tx1"/>
                </a:solidFill>
                <a:latin typeface="Arial" charset="0"/>
              </a:defRPr>
            </a:lvl4pPr>
            <a:lvl5pPr marL="2103692" indent="-233744" eaLnBrk="0" hangingPunct="0">
              <a:defRPr>
                <a:solidFill>
                  <a:schemeClr val="tx1"/>
                </a:solidFill>
                <a:latin typeface="Arial" charset="0"/>
              </a:defRPr>
            </a:lvl5pPr>
            <a:lvl6pPr marL="2571179" indent="-233744" eaLnBrk="0" fontAlgn="base" hangingPunct="0">
              <a:spcBef>
                <a:spcPct val="0"/>
              </a:spcBef>
              <a:spcAft>
                <a:spcPct val="0"/>
              </a:spcAft>
              <a:defRPr>
                <a:solidFill>
                  <a:schemeClr val="tx1"/>
                </a:solidFill>
                <a:latin typeface="Arial" charset="0"/>
              </a:defRPr>
            </a:lvl6pPr>
            <a:lvl7pPr marL="3038666" indent="-233744" eaLnBrk="0" fontAlgn="base" hangingPunct="0">
              <a:spcBef>
                <a:spcPct val="0"/>
              </a:spcBef>
              <a:spcAft>
                <a:spcPct val="0"/>
              </a:spcAft>
              <a:defRPr>
                <a:solidFill>
                  <a:schemeClr val="tx1"/>
                </a:solidFill>
                <a:latin typeface="Arial" charset="0"/>
              </a:defRPr>
            </a:lvl7pPr>
            <a:lvl8pPr marL="3506153" indent="-233744" eaLnBrk="0" fontAlgn="base" hangingPunct="0">
              <a:spcBef>
                <a:spcPct val="0"/>
              </a:spcBef>
              <a:spcAft>
                <a:spcPct val="0"/>
              </a:spcAft>
              <a:defRPr>
                <a:solidFill>
                  <a:schemeClr val="tx1"/>
                </a:solidFill>
                <a:latin typeface="Arial" charset="0"/>
              </a:defRPr>
            </a:lvl8pPr>
            <a:lvl9pPr marL="3973640" indent="-233744" eaLnBrk="0" fontAlgn="base" hangingPunct="0">
              <a:spcBef>
                <a:spcPct val="0"/>
              </a:spcBef>
              <a:spcAft>
                <a:spcPct val="0"/>
              </a:spcAft>
              <a:defRPr>
                <a:solidFill>
                  <a:schemeClr val="tx1"/>
                </a:solidFill>
                <a:latin typeface="Arial" charset="0"/>
              </a:defRPr>
            </a:lvl9pPr>
          </a:lstStyle>
          <a:p>
            <a:pPr eaLnBrk="1" hangingPunct="1"/>
            <a:fld id="{C852E2BB-B138-4735-AF11-4304A95AB893}" type="slidenum">
              <a:rPr lang="en-US" smtClean="0"/>
              <a:pPr eaLnBrk="1" hangingPunct="1"/>
              <a:t>25</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table</a:t>
            </a:r>
            <a:r>
              <a:rPr lang="en-US" baseline="0" dirty="0" smtClean="0"/>
              <a:t> shows the results of our instrumental variable analysis of lipoprotein a and presence of aortic valve calcium.  </a:t>
            </a:r>
          </a:p>
          <a:p>
            <a:endParaRPr lang="en-US" baseline="0" dirty="0" smtClean="0"/>
          </a:p>
          <a:p>
            <a:pPr defTabSz="934974">
              <a:defRPr/>
            </a:pPr>
            <a:r>
              <a:rPr lang="en-US" dirty="0"/>
              <a:t>In FHS and AGES-RS, where </a:t>
            </a:r>
            <a:r>
              <a:rPr lang="en-US" dirty="0" err="1"/>
              <a:t>Lp</a:t>
            </a:r>
            <a:r>
              <a:rPr lang="en-US" dirty="0"/>
              <a:t>(a) concentrations were available, our top SNP was strongly associated with </a:t>
            </a:r>
            <a:r>
              <a:rPr lang="en-US" dirty="0" err="1"/>
              <a:t>Lp</a:t>
            </a:r>
            <a:r>
              <a:rPr lang="en-US" dirty="0"/>
              <a:t>(a) levels and </a:t>
            </a:r>
            <a:r>
              <a:rPr lang="en-US" dirty="0" err="1"/>
              <a:t>Lp</a:t>
            </a:r>
            <a:r>
              <a:rPr lang="en-US" dirty="0"/>
              <a:t>(a) was associated with presence of AVC .  After adjustment for </a:t>
            </a:r>
            <a:r>
              <a:rPr lang="en-US" dirty="0" err="1"/>
              <a:t>Lp</a:t>
            </a:r>
            <a:r>
              <a:rPr lang="en-US" dirty="0"/>
              <a:t>(a), the association between rs10455872 SNP and AVC was attenuated in both cohorts and became non-significant when cohorts were pooled (meta-analytic p=0.09).  Genetically elevated </a:t>
            </a:r>
            <a:r>
              <a:rPr lang="en-US" dirty="0" err="1"/>
              <a:t>Lp</a:t>
            </a:r>
            <a:r>
              <a:rPr lang="en-US" dirty="0"/>
              <a:t>(a) levels are the plasma </a:t>
            </a:r>
            <a:r>
              <a:rPr lang="en-US" dirty="0" err="1"/>
              <a:t>Lp</a:t>
            </a:r>
            <a:r>
              <a:rPr lang="en-US" dirty="0"/>
              <a:t>(a) levels predicted based on the genotype.  Based on pooled data across both cohorts, the “causal” effect of genetically elevated </a:t>
            </a:r>
            <a:r>
              <a:rPr lang="en-US" dirty="0" err="1"/>
              <a:t>Lp</a:t>
            </a:r>
            <a:r>
              <a:rPr lang="en-US" dirty="0"/>
              <a:t>(a) levels was estimated as a 62% increase in the prevalence of AVC per log-unit increase in plasma </a:t>
            </a:r>
            <a:r>
              <a:rPr lang="en-US" dirty="0" err="1"/>
              <a:t>Lp</a:t>
            </a:r>
            <a:r>
              <a:rPr lang="en-US" dirty="0"/>
              <a:t>(a) (p=1x10</a:t>
            </a:r>
            <a:r>
              <a:rPr lang="en-US" baseline="30000" dirty="0"/>
              <a:t>-4</a:t>
            </a:r>
            <a:r>
              <a:rPr lang="en-US" dirty="0"/>
              <a:t>; meta-analytic OR, 1.62).   </a:t>
            </a:r>
          </a:p>
          <a:p>
            <a:endParaRPr lang="en-US" baseline="0" dirty="0" smtClean="0"/>
          </a:p>
        </p:txBody>
      </p:sp>
      <p:sp>
        <p:nvSpPr>
          <p:cNvPr id="4" name="Slide Number Placeholder 3"/>
          <p:cNvSpPr>
            <a:spLocks noGrp="1"/>
          </p:cNvSpPr>
          <p:nvPr>
            <p:ph type="sldNum" sz="quarter" idx="10"/>
          </p:nvPr>
        </p:nvSpPr>
        <p:spPr/>
        <p:txBody>
          <a:bodyPr/>
          <a:lstStyle/>
          <a:p>
            <a:fld id="{0CFA5E18-AA01-4474-8CB4-8DB1DAA6109C}" type="slidenum">
              <a:rPr lang="en-US" smtClean="0"/>
              <a:pPr/>
              <a:t>26</a:t>
            </a:fld>
            <a:endParaRPr lang="en-US"/>
          </a:p>
        </p:txBody>
      </p:sp>
    </p:spTree>
    <p:extLst>
      <p:ext uri="{BB962C8B-B14F-4D97-AF65-F5344CB8AC3E}">
        <p14:creationId xmlns="" xmlns:p14="http://schemas.microsoft.com/office/powerpoint/2010/main" val="22152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a:p>
        </p:txBody>
      </p:sp>
      <p:sp>
        <p:nvSpPr>
          <p:cNvPr id="4608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9666" indent="-292179" eaLnBrk="0" hangingPunct="0">
              <a:defRPr>
                <a:solidFill>
                  <a:schemeClr val="tx1"/>
                </a:solidFill>
                <a:latin typeface="Arial" charset="0"/>
              </a:defRPr>
            </a:lvl2pPr>
            <a:lvl3pPr marL="1168718" indent="-233744" eaLnBrk="0" hangingPunct="0">
              <a:defRPr>
                <a:solidFill>
                  <a:schemeClr val="tx1"/>
                </a:solidFill>
                <a:latin typeface="Arial" charset="0"/>
              </a:defRPr>
            </a:lvl3pPr>
            <a:lvl4pPr marL="1636205" indent="-233744" eaLnBrk="0" hangingPunct="0">
              <a:defRPr>
                <a:solidFill>
                  <a:schemeClr val="tx1"/>
                </a:solidFill>
                <a:latin typeface="Arial" charset="0"/>
              </a:defRPr>
            </a:lvl4pPr>
            <a:lvl5pPr marL="2103692" indent="-233744" eaLnBrk="0" hangingPunct="0">
              <a:defRPr>
                <a:solidFill>
                  <a:schemeClr val="tx1"/>
                </a:solidFill>
                <a:latin typeface="Arial" charset="0"/>
              </a:defRPr>
            </a:lvl5pPr>
            <a:lvl6pPr marL="2571179" indent="-233744" eaLnBrk="0" fontAlgn="base" hangingPunct="0">
              <a:spcBef>
                <a:spcPct val="0"/>
              </a:spcBef>
              <a:spcAft>
                <a:spcPct val="0"/>
              </a:spcAft>
              <a:defRPr>
                <a:solidFill>
                  <a:schemeClr val="tx1"/>
                </a:solidFill>
                <a:latin typeface="Arial" charset="0"/>
              </a:defRPr>
            </a:lvl6pPr>
            <a:lvl7pPr marL="3038666" indent="-233744" eaLnBrk="0" fontAlgn="base" hangingPunct="0">
              <a:spcBef>
                <a:spcPct val="0"/>
              </a:spcBef>
              <a:spcAft>
                <a:spcPct val="0"/>
              </a:spcAft>
              <a:defRPr>
                <a:solidFill>
                  <a:schemeClr val="tx1"/>
                </a:solidFill>
                <a:latin typeface="Arial" charset="0"/>
              </a:defRPr>
            </a:lvl7pPr>
            <a:lvl8pPr marL="3506153" indent="-233744" eaLnBrk="0" fontAlgn="base" hangingPunct="0">
              <a:spcBef>
                <a:spcPct val="0"/>
              </a:spcBef>
              <a:spcAft>
                <a:spcPct val="0"/>
              </a:spcAft>
              <a:defRPr>
                <a:solidFill>
                  <a:schemeClr val="tx1"/>
                </a:solidFill>
                <a:latin typeface="Arial" charset="0"/>
              </a:defRPr>
            </a:lvl8pPr>
            <a:lvl9pPr marL="3973640" indent="-233744" eaLnBrk="0" fontAlgn="base" hangingPunct="0">
              <a:spcBef>
                <a:spcPct val="0"/>
              </a:spcBef>
              <a:spcAft>
                <a:spcPct val="0"/>
              </a:spcAft>
              <a:defRPr>
                <a:solidFill>
                  <a:schemeClr val="tx1"/>
                </a:solidFill>
                <a:latin typeface="Arial" charset="0"/>
              </a:defRPr>
            </a:lvl9pPr>
          </a:lstStyle>
          <a:p>
            <a:pPr eaLnBrk="1" hangingPunct="1"/>
            <a:fld id="{CF3BE6B1-FC31-432E-91B3-4E7F30F4F5F6}" type="slidenum">
              <a:rPr lang="en-US" smtClean="0"/>
              <a:pPr eaLnBrk="1" hangingPunct="1"/>
              <a:t>27</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a:p>
        </p:txBody>
      </p:sp>
      <p:sp>
        <p:nvSpPr>
          <p:cNvPr id="4608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9666" indent="-292179" eaLnBrk="0" hangingPunct="0">
              <a:defRPr>
                <a:solidFill>
                  <a:schemeClr val="tx1"/>
                </a:solidFill>
                <a:latin typeface="Arial" charset="0"/>
              </a:defRPr>
            </a:lvl2pPr>
            <a:lvl3pPr marL="1168718" indent="-233744" eaLnBrk="0" hangingPunct="0">
              <a:defRPr>
                <a:solidFill>
                  <a:schemeClr val="tx1"/>
                </a:solidFill>
                <a:latin typeface="Arial" charset="0"/>
              </a:defRPr>
            </a:lvl3pPr>
            <a:lvl4pPr marL="1636205" indent="-233744" eaLnBrk="0" hangingPunct="0">
              <a:defRPr>
                <a:solidFill>
                  <a:schemeClr val="tx1"/>
                </a:solidFill>
                <a:latin typeface="Arial" charset="0"/>
              </a:defRPr>
            </a:lvl4pPr>
            <a:lvl5pPr marL="2103692" indent="-233744" eaLnBrk="0" hangingPunct="0">
              <a:defRPr>
                <a:solidFill>
                  <a:schemeClr val="tx1"/>
                </a:solidFill>
                <a:latin typeface="Arial" charset="0"/>
              </a:defRPr>
            </a:lvl5pPr>
            <a:lvl6pPr marL="2571179" indent="-233744" eaLnBrk="0" fontAlgn="base" hangingPunct="0">
              <a:spcBef>
                <a:spcPct val="0"/>
              </a:spcBef>
              <a:spcAft>
                <a:spcPct val="0"/>
              </a:spcAft>
              <a:defRPr>
                <a:solidFill>
                  <a:schemeClr val="tx1"/>
                </a:solidFill>
                <a:latin typeface="Arial" charset="0"/>
              </a:defRPr>
            </a:lvl6pPr>
            <a:lvl7pPr marL="3038666" indent="-233744" eaLnBrk="0" fontAlgn="base" hangingPunct="0">
              <a:spcBef>
                <a:spcPct val="0"/>
              </a:spcBef>
              <a:spcAft>
                <a:spcPct val="0"/>
              </a:spcAft>
              <a:defRPr>
                <a:solidFill>
                  <a:schemeClr val="tx1"/>
                </a:solidFill>
                <a:latin typeface="Arial" charset="0"/>
              </a:defRPr>
            </a:lvl7pPr>
            <a:lvl8pPr marL="3506153" indent="-233744" eaLnBrk="0" fontAlgn="base" hangingPunct="0">
              <a:spcBef>
                <a:spcPct val="0"/>
              </a:spcBef>
              <a:spcAft>
                <a:spcPct val="0"/>
              </a:spcAft>
              <a:defRPr>
                <a:solidFill>
                  <a:schemeClr val="tx1"/>
                </a:solidFill>
                <a:latin typeface="Arial" charset="0"/>
              </a:defRPr>
            </a:lvl8pPr>
            <a:lvl9pPr marL="3973640" indent="-233744" eaLnBrk="0" fontAlgn="base" hangingPunct="0">
              <a:spcBef>
                <a:spcPct val="0"/>
              </a:spcBef>
              <a:spcAft>
                <a:spcPct val="0"/>
              </a:spcAft>
              <a:defRPr>
                <a:solidFill>
                  <a:schemeClr val="tx1"/>
                </a:solidFill>
                <a:latin typeface="Arial" charset="0"/>
              </a:defRPr>
            </a:lvl9pPr>
          </a:lstStyle>
          <a:p>
            <a:pPr eaLnBrk="1" hangingPunct="1"/>
            <a:fld id="{CF3BE6B1-FC31-432E-91B3-4E7F30F4F5F6}" type="slidenum">
              <a:rPr lang="en-US" smtClean="0"/>
              <a:pPr eaLnBrk="1" hangingPunct="1"/>
              <a:t>28</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dirty="0"/>
              <a:t>Age, sex, systolic blood pressure, total cholesterol, HDL, diabetes</a:t>
            </a:r>
          </a:p>
        </p:txBody>
      </p:sp>
      <p:sp>
        <p:nvSpPr>
          <p:cNvPr id="4608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9666" indent="-292179" eaLnBrk="0" hangingPunct="0">
              <a:defRPr>
                <a:solidFill>
                  <a:schemeClr val="tx1"/>
                </a:solidFill>
                <a:latin typeface="Arial" charset="0"/>
              </a:defRPr>
            </a:lvl2pPr>
            <a:lvl3pPr marL="1168718" indent="-233744" eaLnBrk="0" hangingPunct="0">
              <a:defRPr>
                <a:solidFill>
                  <a:schemeClr val="tx1"/>
                </a:solidFill>
                <a:latin typeface="Arial" charset="0"/>
              </a:defRPr>
            </a:lvl3pPr>
            <a:lvl4pPr marL="1636205" indent="-233744" eaLnBrk="0" hangingPunct="0">
              <a:defRPr>
                <a:solidFill>
                  <a:schemeClr val="tx1"/>
                </a:solidFill>
                <a:latin typeface="Arial" charset="0"/>
              </a:defRPr>
            </a:lvl4pPr>
            <a:lvl5pPr marL="2103692" indent="-233744" eaLnBrk="0" hangingPunct="0">
              <a:defRPr>
                <a:solidFill>
                  <a:schemeClr val="tx1"/>
                </a:solidFill>
                <a:latin typeface="Arial" charset="0"/>
              </a:defRPr>
            </a:lvl5pPr>
            <a:lvl6pPr marL="2571179" indent="-233744" eaLnBrk="0" fontAlgn="base" hangingPunct="0">
              <a:spcBef>
                <a:spcPct val="0"/>
              </a:spcBef>
              <a:spcAft>
                <a:spcPct val="0"/>
              </a:spcAft>
              <a:defRPr>
                <a:solidFill>
                  <a:schemeClr val="tx1"/>
                </a:solidFill>
                <a:latin typeface="Arial" charset="0"/>
              </a:defRPr>
            </a:lvl6pPr>
            <a:lvl7pPr marL="3038666" indent="-233744" eaLnBrk="0" fontAlgn="base" hangingPunct="0">
              <a:spcBef>
                <a:spcPct val="0"/>
              </a:spcBef>
              <a:spcAft>
                <a:spcPct val="0"/>
              </a:spcAft>
              <a:defRPr>
                <a:solidFill>
                  <a:schemeClr val="tx1"/>
                </a:solidFill>
                <a:latin typeface="Arial" charset="0"/>
              </a:defRPr>
            </a:lvl7pPr>
            <a:lvl8pPr marL="3506153" indent="-233744" eaLnBrk="0" fontAlgn="base" hangingPunct="0">
              <a:spcBef>
                <a:spcPct val="0"/>
              </a:spcBef>
              <a:spcAft>
                <a:spcPct val="0"/>
              </a:spcAft>
              <a:defRPr>
                <a:solidFill>
                  <a:schemeClr val="tx1"/>
                </a:solidFill>
                <a:latin typeface="Arial" charset="0"/>
              </a:defRPr>
            </a:lvl8pPr>
            <a:lvl9pPr marL="3973640" indent="-233744" eaLnBrk="0" fontAlgn="base" hangingPunct="0">
              <a:spcBef>
                <a:spcPct val="0"/>
              </a:spcBef>
              <a:spcAft>
                <a:spcPct val="0"/>
              </a:spcAft>
              <a:defRPr>
                <a:solidFill>
                  <a:schemeClr val="tx1"/>
                </a:solidFill>
                <a:latin typeface="Arial" charset="0"/>
              </a:defRPr>
            </a:lvl9pPr>
          </a:lstStyle>
          <a:p>
            <a:pPr eaLnBrk="1" hangingPunct="1"/>
            <a:fld id="{CF3BE6B1-FC31-432E-91B3-4E7F30F4F5F6}" type="slidenum">
              <a:rPr lang="en-US" smtClean="0"/>
              <a:pPr eaLnBrk="1" hangingPunct="1"/>
              <a:t>29</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dirty="0" smtClean="0"/>
              <a:t>Covariates: Age</a:t>
            </a:r>
            <a:r>
              <a:rPr lang="en-US" dirty="0"/>
              <a:t>, sex, systolic blood pressure, total cholesterol, HDL, diabetes</a:t>
            </a:r>
          </a:p>
        </p:txBody>
      </p:sp>
      <p:sp>
        <p:nvSpPr>
          <p:cNvPr id="4608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9666" indent="-292179" eaLnBrk="0" hangingPunct="0">
              <a:defRPr>
                <a:solidFill>
                  <a:schemeClr val="tx1"/>
                </a:solidFill>
                <a:latin typeface="Arial" charset="0"/>
              </a:defRPr>
            </a:lvl2pPr>
            <a:lvl3pPr marL="1168718" indent="-233744" eaLnBrk="0" hangingPunct="0">
              <a:defRPr>
                <a:solidFill>
                  <a:schemeClr val="tx1"/>
                </a:solidFill>
                <a:latin typeface="Arial" charset="0"/>
              </a:defRPr>
            </a:lvl3pPr>
            <a:lvl4pPr marL="1636205" indent="-233744" eaLnBrk="0" hangingPunct="0">
              <a:defRPr>
                <a:solidFill>
                  <a:schemeClr val="tx1"/>
                </a:solidFill>
                <a:latin typeface="Arial" charset="0"/>
              </a:defRPr>
            </a:lvl4pPr>
            <a:lvl5pPr marL="2103692" indent="-233744" eaLnBrk="0" hangingPunct="0">
              <a:defRPr>
                <a:solidFill>
                  <a:schemeClr val="tx1"/>
                </a:solidFill>
                <a:latin typeface="Arial" charset="0"/>
              </a:defRPr>
            </a:lvl5pPr>
            <a:lvl6pPr marL="2571179" indent="-233744" eaLnBrk="0" fontAlgn="base" hangingPunct="0">
              <a:spcBef>
                <a:spcPct val="0"/>
              </a:spcBef>
              <a:spcAft>
                <a:spcPct val="0"/>
              </a:spcAft>
              <a:defRPr>
                <a:solidFill>
                  <a:schemeClr val="tx1"/>
                </a:solidFill>
                <a:latin typeface="Arial" charset="0"/>
              </a:defRPr>
            </a:lvl6pPr>
            <a:lvl7pPr marL="3038666" indent="-233744" eaLnBrk="0" fontAlgn="base" hangingPunct="0">
              <a:spcBef>
                <a:spcPct val="0"/>
              </a:spcBef>
              <a:spcAft>
                <a:spcPct val="0"/>
              </a:spcAft>
              <a:defRPr>
                <a:solidFill>
                  <a:schemeClr val="tx1"/>
                </a:solidFill>
                <a:latin typeface="Arial" charset="0"/>
              </a:defRPr>
            </a:lvl7pPr>
            <a:lvl8pPr marL="3506153" indent="-233744" eaLnBrk="0" fontAlgn="base" hangingPunct="0">
              <a:spcBef>
                <a:spcPct val="0"/>
              </a:spcBef>
              <a:spcAft>
                <a:spcPct val="0"/>
              </a:spcAft>
              <a:defRPr>
                <a:solidFill>
                  <a:schemeClr val="tx1"/>
                </a:solidFill>
                <a:latin typeface="Arial" charset="0"/>
              </a:defRPr>
            </a:lvl8pPr>
            <a:lvl9pPr marL="3973640" indent="-233744" eaLnBrk="0" fontAlgn="base" hangingPunct="0">
              <a:spcBef>
                <a:spcPct val="0"/>
              </a:spcBef>
              <a:spcAft>
                <a:spcPct val="0"/>
              </a:spcAft>
              <a:defRPr>
                <a:solidFill>
                  <a:schemeClr val="tx1"/>
                </a:solidFill>
                <a:latin typeface="Arial" charset="0"/>
              </a:defRPr>
            </a:lvl9pPr>
          </a:lstStyle>
          <a:p>
            <a:pPr eaLnBrk="1" hangingPunct="1"/>
            <a:fld id="{CF3BE6B1-FC31-432E-91B3-4E7F30F4F5F6}" type="slidenum">
              <a:rPr lang="en-US" smtClean="0"/>
              <a:pPr eaLnBrk="1" hangingPunct="1"/>
              <a:t>30</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38841" lvl="2" indent="-233744" defTabSz="1051846">
              <a:spcAft>
                <a:spcPts val="818"/>
              </a:spcAft>
              <a:defRPr/>
            </a:pPr>
            <a:endParaRPr lang="en-US" sz="1600" dirty="0"/>
          </a:p>
        </p:txBody>
      </p:sp>
      <p:sp>
        <p:nvSpPr>
          <p:cNvPr id="4" name="Slide Number Placeholder 3"/>
          <p:cNvSpPr>
            <a:spLocks noGrp="1"/>
          </p:cNvSpPr>
          <p:nvPr>
            <p:ph type="sldNum" sz="quarter" idx="10"/>
          </p:nvPr>
        </p:nvSpPr>
        <p:spPr/>
        <p:txBody>
          <a:bodyPr/>
          <a:lstStyle/>
          <a:p>
            <a:fld id="{0CFA5E18-AA01-4474-8CB4-8DB1DAA6109C}" type="slidenum">
              <a:rPr lang="en-US" smtClean="0"/>
              <a:pPr/>
              <a:t>31</a:t>
            </a:fld>
            <a:endParaRPr lang="en-US"/>
          </a:p>
        </p:txBody>
      </p:sp>
    </p:spTree>
    <p:extLst>
      <p:ext uri="{BB962C8B-B14F-4D97-AF65-F5344CB8AC3E}">
        <p14:creationId xmlns="" xmlns:p14="http://schemas.microsoft.com/office/powerpoint/2010/main" val="2209911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work I am presenting today represents a collaborative effort involving all my colleagues in the CHARGE Extra-Coronary Calcium Working Group.  These colleagues are from multiple cohorts, including MESA, Framingham, AGES, Heinz Nixdorf Recall Study, Malmo Diet and Cancer Study, the Copenhagen City Heart Study, and the Family Heart Study.  Wendy Post and I are investigators within the MESA cohort.</a:t>
            </a:r>
            <a:endParaRPr lang="en-US" dirty="0"/>
          </a:p>
        </p:txBody>
      </p:sp>
      <p:sp>
        <p:nvSpPr>
          <p:cNvPr id="4" name="Slide Number Placeholder 3"/>
          <p:cNvSpPr>
            <a:spLocks noGrp="1"/>
          </p:cNvSpPr>
          <p:nvPr>
            <p:ph type="sldNum" sz="quarter" idx="10"/>
          </p:nvPr>
        </p:nvSpPr>
        <p:spPr/>
        <p:txBody>
          <a:bodyPr/>
          <a:lstStyle/>
          <a:p>
            <a:fld id="{0CFA5E18-AA01-4474-8CB4-8DB1DAA6109C}" type="slidenum">
              <a:rPr lang="en-US" smtClean="0"/>
              <a:pPr/>
              <a:t>3</a:t>
            </a:fld>
            <a:endParaRPr lang="en-US"/>
          </a:p>
        </p:txBody>
      </p:sp>
    </p:spTree>
    <p:extLst>
      <p:ext uri="{BB962C8B-B14F-4D97-AF65-F5344CB8AC3E}">
        <p14:creationId xmlns="" xmlns:p14="http://schemas.microsoft.com/office/powerpoint/2010/main" val="284777033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4974">
              <a:defRPr/>
            </a:pPr>
            <a:r>
              <a:rPr lang="en-US" dirty="0" smtClean="0"/>
              <a:t>In our GWAS</a:t>
            </a:r>
            <a:r>
              <a:rPr lang="en-US" baseline="0" dirty="0" smtClean="0"/>
              <a:t> of mitral annular calcium, w</a:t>
            </a:r>
            <a:r>
              <a:rPr lang="en-US" dirty="0" smtClean="0"/>
              <a:t>e identified a strong signal in the interleukin 1 family 9</a:t>
            </a:r>
            <a:r>
              <a:rPr lang="en-US" baseline="0" dirty="0" smtClean="0"/>
              <a:t> (IL1F9) gene on chromosome 2; this is a </a:t>
            </a:r>
            <a:r>
              <a:rPr lang="en-US" baseline="0" dirty="0" err="1" smtClean="0"/>
              <a:t>proinflammatory</a:t>
            </a:r>
            <a:r>
              <a:rPr lang="en-US" baseline="0" dirty="0" smtClean="0"/>
              <a:t> gene.   In addition to inflammation, IL-1 factors are also markers for bone metabolism.  IL-1 factors have previously found to be associated with osteoarthritis and rheumatologic diseases as rheumatoid arthritis, but not with coronary artery disease or valve disease. </a:t>
            </a:r>
            <a:r>
              <a:rPr lang="en-US" dirty="0"/>
              <a:t>One of the top SNPs in a recent CRP GWAS is in the IL1F9 locus about 120,000bp away from our top SNPs. </a:t>
            </a:r>
            <a:endParaRPr lang="en-US" dirty="0" smtClean="0"/>
          </a:p>
          <a:p>
            <a:endParaRPr lang="en-US" dirty="0"/>
          </a:p>
        </p:txBody>
      </p:sp>
      <p:sp>
        <p:nvSpPr>
          <p:cNvPr id="4" name="Slide Number Placeholder 3"/>
          <p:cNvSpPr>
            <a:spLocks noGrp="1"/>
          </p:cNvSpPr>
          <p:nvPr>
            <p:ph type="sldNum" sz="quarter" idx="10"/>
          </p:nvPr>
        </p:nvSpPr>
        <p:spPr/>
        <p:txBody>
          <a:bodyPr/>
          <a:lstStyle/>
          <a:p>
            <a:fld id="{0CFA5E18-AA01-4474-8CB4-8DB1DAA6109C}" type="slidenum">
              <a:rPr lang="en-US" smtClean="0"/>
              <a:pPr/>
              <a:t>33</a:t>
            </a:fld>
            <a:endParaRPr lang="en-US"/>
          </a:p>
        </p:txBody>
      </p:sp>
    </p:spTree>
    <p:extLst>
      <p:ext uri="{BB962C8B-B14F-4D97-AF65-F5344CB8AC3E}">
        <p14:creationId xmlns="" xmlns:p14="http://schemas.microsoft.com/office/powerpoint/2010/main" val="114740493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smtClean="0"/>
          </a:p>
        </p:txBody>
      </p:sp>
      <p:sp>
        <p:nvSpPr>
          <p:cNvPr id="55300"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9666" indent="-292179" eaLnBrk="0" hangingPunct="0">
              <a:defRPr>
                <a:solidFill>
                  <a:schemeClr val="tx1"/>
                </a:solidFill>
                <a:latin typeface="Arial" charset="0"/>
              </a:defRPr>
            </a:lvl2pPr>
            <a:lvl3pPr marL="1168718" indent="-233744" eaLnBrk="0" hangingPunct="0">
              <a:defRPr>
                <a:solidFill>
                  <a:schemeClr val="tx1"/>
                </a:solidFill>
                <a:latin typeface="Arial" charset="0"/>
              </a:defRPr>
            </a:lvl3pPr>
            <a:lvl4pPr marL="1636205" indent="-233744" eaLnBrk="0" hangingPunct="0">
              <a:defRPr>
                <a:solidFill>
                  <a:schemeClr val="tx1"/>
                </a:solidFill>
                <a:latin typeface="Arial" charset="0"/>
              </a:defRPr>
            </a:lvl4pPr>
            <a:lvl5pPr marL="2103692" indent="-233744" eaLnBrk="0" hangingPunct="0">
              <a:defRPr>
                <a:solidFill>
                  <a:schemeClr val="tx1"/>
                </a:solidFill>
                <a:latin typeface="Arial" charset="0"/>
              </a:defRPr>
            </a:lvl5pPr>
            <a:lvl6pPr marL="2571179" indent="-233744" eaLnBrk="0" fontAlgn="base" hangingPunct="0">
              <a:spcBef>
                <a:spcPct val="0"/>
              </a:spcBef>
              <a:spcAft>
                <a:spcPct val="0"/>
              </a:spcAft>
              <a:defRPr>
                <a:solidFill>
                  <a:schemeClr val="tx1"/>
                </a:solidFill>
                <a:latin typeface="Arial" charset="0"/>
              </a:defRPr>
            </a:lvl6pPr>
            <a:lvl7pPr marL="3038666" indent="-233744" eaLnBrk="0" fontAlgn="base" hangingPunct="0">
              <a:spcBef>
                <a:spcPct val="0"/>
              </a:spcBef>
              <a:spcAft>
                <a:spcPct val="0"/>
              </a:spcAft>
              <a:defRPr>
                <a:solidFill>
                  <a:schemeClr val="tx1"/>
                </a:solidFill>
                <a:latin typeface="Arial" charset="0"/>
              </a:defRPr>
            </a:lvl7pPr>
            <a:lvl8pPr marL="3506153" indent="-233744" eaLnBrk="0" fontAlgn="base" hangingPunct="0">
              <a:spcBef>
                <a:spcPct val="0"/>
              </a:spcBef>
              <a:spcAft>
                <a:spcPct val="0"/>
              </a:spcAft>
              <a:defRPr>
                <a:solidFill>
                  <a:schemeClr val="tx1"/>
                </a:solidFill>
                <a:latin typeface="Arial" charset="0"/>
              </a:defRPr>
            </a:lvl8pPr>
            <a:lvl9pPr marL="3973640" indent="-233744" eaLnBrk="0" fontAlgn="base" hangingPunct="0">
              <a:spcBef>
                <a:spcPct val="0"/>
              </a:spcBef>
              <a:spcAft>
                <a:spcPct val="0"/>
              </a:spcAft>
              <a:defRPr>
                <a:solidFill>
                  <a:schemeClr val="tx1"/>
                </a:solidFill>
                <a:latin typeface="Arial" charset="0"/>
              </a:defRPr>
            </a:lvl9pPr>
          </a:lstStyle>
          <a:p>
            <a:pPr eaLnBrk="1" hangingPunct="1"/>
            <a:fld id="{0861EF6E-EC39-4355-BC34-E4EF9DF00B99}" type="slidenum">
              <a:rPr lang="en-US" smtClean="0"/>
              <a:pPr eaLnBrk="1" hangingPunct="1"/>
              <a:t>34</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4974">
              <a:defRPr/>
            </a:pPr>
            <a:r>
              <a:rPr lang="en-US" dirty="0"/>
              <a:t>Two SNPs in the IL1F9 gene reached genome wide significance; these SNPs are in strong linkage disequilibrium in Caucasians.  The p value for the top SNP was 1.5*10-8.  This top SNP is located near the IL1F9 gene.  5’ region of the gene.  20kb away.</a:t>
            </a:r>
          </a:p>
          <a:p>
            <a:endParaRPr lang="en-US" dirty="0"/>
          </a:p>
        </p:txBody>
      </p:sp>
      <p:sp>
        <p:nvSpPr>
          <p:cNvPr id="4" name="Slide Number Placeholder 3"/>
          <p:cNvSpPr>
            <a:spLocks noGrp="1"/>
          </p:cNvSpPr>
          <p:nvPr>
            <p:ph type="sldNum" sz="quarter" idx="10"/>
          </p:nvPr>
        </p:nvSpPr>
        <p:spPr/>
        <p:txBody>
          <a:bodyPr/>
          <a:lstStyle/>
          <a:p>
            <a:fld id="{0CFA5E18-AA01-4474-8CB4-8DB1DAA6109C}" type="slidenum">
              <a:rPr lang="en-US" smtClean="0"/>
              <a:pPr/>
              <a:t>36</a:t>
            </a:fld>
            <a:endParaRPr lang="en-US"/>
          </a:p>
        </p:txBody>
      </p:sp>
    </p:spTree>
    <p:extLst>
      <p:ext uri="{BB962C8B-B14F-4D97-AF65-F5344CB8AC3E}">
        <p14:creationId xmlns="" xmlns:p14="http://schemas.microsoft.com/office/powerpoint/2010/main" val="206467509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defTabSz="934974">
              <a:defRPr/>
            </a:pPr>
            <a:endParaRPr lang="en-US" dirty="0"/>
          </a:p>
          <a:p>
            <a:r>
              <a:rPr lang="en-US" dirty="0"/>
              <a:t>We evaluated the association between our top SNP and mitral annular calcium in other racial/ethnic groups in MESA.   This SNP was associated with mitral annular calcium in Hispanics in MESA (p=0.04) with a similar direction of effect.  The association between our SNP and mitral annular calcium was not significant in African-Americans, though the direction of effect was similar.  The minor allele frequency was very low in Chinese and the model did not converge.</a:t>
            </a:r>
          </a:p>
          <a:p>
            <a:endParaRPr lang="en-US" dirty="0"/>
          </a:p>
          <a:p>
            <a:pPr defTabSz="934974">
              <a:defRPr/>
            </a:pPr>
            <a:r>
              <a:rPr lang="en-US" dirty="0"/>
              <a:t>We also evaluated the association between our top SNP and mitral annular calcium in White European participants from the Heinz-Nixdorf Recall Study and found no significant association in this cohort, though the sample size was small.</a:t>
            </a:r>
          </a:p>
          <a:p>
            <a:endParaRPr lang="en-US" dirty="0"/>
          </a:p>
        </p:txBody>
      </p:sp>
      <p:sp>
        <p:nvSpPr>
          <p:cNvPr id="4608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9666" indent="-292179" eaLnBrk="0" hangingPunct="0">
              <a:defRPr>
                <a:solidFill>
                  <a:schemeClr val="tx1"/>
                </a:solidFill>
                <a:latin typeface="Arial" charset="0"/>
              </a:defRPr>
            </a:lvl2pPr>
            <a:lvl3pPr marL="1168718" indent="-233744" eaLnBrk="0" hangingPunct="0">
              <a:defRPr>
                <a:solidFill>
                  <a:schemeClr val="tx1"/>
                </a:solidFill>
                <a:latin typeface="Arial" charset="0"/>
              </a:defRPr>
            </a:lvl3pPr>
            <a:lvl4pPr marL="1636205" indent="-233744" eaLnBrk="0" hangingPunct="0">
              <a:defRPr>
                <a:solidFill>
                  <a:schemeClr val="tx1"/>
                </a:solidFill>
                <a:latin typeface="Arial" charset="0"/>
              </a:defRPr>
            </a:lvl4pPr>
            <a:lvl5pPr marL="2103692" indent="-233744" eaLnBrk="0" hangingPunct="0">
              <a:defRPr>
                <a:solidFill>
                  <a:schemeClr val="tx1"/>
                </a:solidFill>
                <a:latin typeface="Arial" charset="0"/>
              </a:defRPr>
            </a:lvl5pPr>
            <a:lvl6pPr marL="2571179" indent="-233744" eaLnBrk="0" fontAlgn="base" hangingPunct="0">
              <a:spcBef>
                <a:spcPct val="0"/>
              </a:spcBef>
              <a:spcAft>
                <a:spcPct val="0"/>
              </a:spcAft>
              <a:defRPr>
                <a:solidFill>
                  <a:schemeClr val="tx1"/>
                </a:solidFill>
                <a:latin typeface="Arial" charset="0"/>
              </a:defRPr>
            </a:lvl6pPr>
            <a:lvl7pPr marL="3038666" indent="-233744" eaLnBrk="0" fontAlgn="base" hangingPunct="0">
              <a:spcBef>
                <a:spcPct val="0"/>
              </a:spcBef>
              <a:spcAft>
                <a:spcPct val="0"/>
              </a:spcAft>
              <a:defRPr>
                <a:solidFill>
                  <a:schemeClr val="tx1"/>
                </a:solidFill>
                <a:latin typeface="Arial" charset="0"/>
              </a:defRPr>
            </a:lvl7pPr>
            <a:lvl8pPr marL="3506153" indent="-233744" eaLnBrk="0" fontAlgn="base" hangingPunct="0">
              <a:spcBef>
                <a:spcPct val="0"/>
              </a:spcBef>
              <a:spcAft>
                <a:spcPct val="0"/>
              </a:spcAft>
              <a:defRPr>
                <a:solidFill>
                  <a:schemeClr val="tx1"/>
                </a:solidFill>
                <a:latin typeface="Arial" charset="0"/>
              </a:defRPr>
            </a:lvl8pPr>
            <a:lvl9pPr marL="3973640" indent="-233744" eaLnBrk="0" fontAlgn="base" hangingPunct="0">
              <a:spcBef>
                <a:spcPct val="0"/>
              </a:spcBef>
              <a:spcAft>
                <a:spcPct val="0"/>
              </a:spcAft>
              <a:defRPr>
                <a:solidFill>
                  <a:schemeClr val="tx1"/>
                </a:solidFill>
                <a:latin typeface="Arial" charset="0"/>
              </a:defRPr>
            </a:lvl9pPr>
          </a:lstStyle>
          <a:p>
            <a:pPr eaLnBrk="1" hangingPunct="1"/>
            <a:fld id="{CF3BE6B1-FC31-432E-91B3-4E7F30F4F5F6}" type="slidenum">
              <a:rPr lang="en-US" smtClean="0"/>
              <a:pPr eaLnBrk="1" hangingPunct="1"/>
              <a:t>37</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defTabSz="934974">
              <a:defRPr/>
            </a:pPr>
            <a:r>
              <a:rPr lang="en-US" dirty="0"/>
              <a:t>[In contrast, there was no significant association between rs17659643 and MAC (p=0.42) in White European participants from the HNR (total n=745, MAC prevalence 2.4%, 18 cases).  However, the combined effect estimate of the discovery and replication samples remained genome-wide significant (p=3.27 x10</a:t>
            </a:r>
            <a:r>
              <a:rPr lang="en-US" baseline="30000" dirty="0"/>
              <a:t>-8</a:t>
            </a:r>
            <a:r>
              <a:rPr lang="en-US" dirty="0"/>
              <a:t>). ]</a:t>
            </a:r>
          </a:p>
          <a:p>
            <a:pPr defTabSz="934974">
              <a:defRPr/>
            </a:pPr>
            <a:endParaRPr lang="en-US" dirty="0"/>
          </a:p>
        </p:txBody>
      </p:sp>
      <p:sp>
        <p:nvSpPr>
          <p:cNvPr id="4608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9666" indent="-292179" eaLnBrk="0" hangingPunct="0">
              <a:defRPr>
                <a:solidFill>
                  <a:schemeClr val="tx1"/>
                </a:solidFill>
                <a:latin typeface="Arial" charset="0"/>
              </a:defRPr>
            </a:lvl2pPr>
            <a:lvl3pPr marL="1168718" indent="-233744" eaLnBrk="0" hangingPunct="0">
              <a:defRPr>
                <a:solidFill>
                  <a:schemeClr val="tx1"/>
                </a:solidFill>
                <a:latin typeface="Arial" charset="0"/>
              </a:defRPr>
            </a:lvl3pPr>
            <a:lvl4pPr marL="1636205" indent="-233744" eaLnBrk="0" hangingPunct="0">
              <a:defRPr>
                <a:solidFill>
                  <a:schemeClr val="tx1"/>
                </a:solidFill>
                <a:latin typeface="Arial" charset="0"/>
              </a:defRPr>
            </a:lvl4pPr>
            <a:lvl5pPr marL="2103692" indent="-233744" eaLnBrk="0" hangingPunct="0">
              <a:defRPr>
                <a:solidFill>
                  <a:schemeClr val="tx1"/>
                </a:solidFill>
                <a:latin typeface="Arial" charset="0"/>
              </a:defRPr>
            </a:lvl5pPr>
            <a:lvl6pPr marL="2571179" indent="-233744" eaLnBrk="0" fontAlgn="base" hangingPunct="0">
              <a:spcBef>
                <a:spcPct val="0"/>
              </a:spcBef>
              <a:spcAft>
                <a:spcPct val="0"/>
              </a:spcAft>
              <a:defRPr>
                <a:solidFill>
                  <a:schemeClr val="tx1"/>
                </a:solidFill>
                <a:latin typeface="Arial" charset="0"/>
              </a:defRPr>
            </a:lvl6pPr>
            <a:lvl7pPr marL="3038666" indent="-233744" eaLnBrk="0" fontAlgn="base" hangingPunct="0">
              <a:spcBef>
                <a:spcPct val="0"/>
              </a:spcBef>
              <a:spcAft>
                <a:spcPct val="0"/>
              </a:spcAft>
              <a:defRPr>
                <a:solidFill>
                  <a:schemeClr val="tx1"/>
                </a:solidFill>
                <a:latin typeface="Arial" charset="0"/>
              </a:defRPr>
            </a:lvl7pPr>
            <a:lvl8pPr marL="3506153" indent="-233744" eaLnBrk="0" fontAlgn="base" hangingPunct="0">
              <a:spcBef>
                <a:spcPct val="0"/>
              </a:spcBef>
              <a:spcAft>
                <a:spcPct val="0"/>
              </a:spcAft>
              <a:defRPr>
                <a:solidFill>
                  <a:schemeClr val="tx1"/>
                </a:solidFill>
                <a:latin typeface="Arial" charset="0"/>
              </a:defRPr>
            </a:lvl8pPr>
            <a:lvl9pPr marL="3973640" indent="-233744" eaLnBrk="0" fontAlgn="base" hangingPunct="0">
              <a:spcBef>
                <a:spcPct val="0"/>
              </a:spcBef>
              <a:spcAft>
                <a:spcPct val="0"/>
              </a:spcAft>
              <a:defRPr>
                <a:solidFill>
                  <a:schemeClr val="tx1"/>
                </a:solidFill>
                <a:latin typeface="Arial" charset="0"/>
              </a:defRPr>
            </a:lvl9pPr>
          </a:lstStyle>
          <a:p>
            <a:pPr eaLnBrk="1" hangingPunct="1"/>
            <a:fld id="{CF3BE6B1-FC31-432E-91B3-4E7F30F4F5F6}" type="slidenum">
              <a:rPr lang="en-US" smtClean="0"/>
              <a:pPr eaLnBrk="1" hangingPunct="1"/>
              <a:t>38</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38841" lvl="2" indent="-233744" defTabSz="1051846">
              <a:spcAft>
                <a:spcPts val="818"/>
              </a:spcAft>
              <a:defRPr/>
            </a:pPr>
            <a:endParaRPr lang="en-US" sz="1600" dirty="0"/>
          </a:p>
        </p:txBody>
      </p:sp>
      <p:sp>
        <p:nvSpPr>
          <p:cNvPr id="4" name="Slide Number Placeholder 3"/>
          <p:cNvSpPr>
            <a:spLocks noGrp="1"/>
          </p:cNvSpPr>
          <p:nvPr>
            <p:ph type="sldNum" sz="quarter" idx="10"/>
          </p:nvPr>
        </p:nvSpPr>
        <p:spPr/>
        <p:txBody>
          <a:bodyPr/>
          <a:lstStyle/>
          <a:p>
            <a:fld id="{0CFA5E18-AA01-4474-8CB4-8DB1DAA6109C}" type="slidenum">
              <a:rPr lang="en-US" smtClean="0"/>
              <a:pPr/>
              <a:t>39</a:t>
            </a:fld>
            <a:endParaRPr lang="en-US"/>
          </a:p>
        </p:txBody>
      </p:sp>
    </p:spTree>
    <p:extLst>
      <p:ext uri="{BB962C8B-B14F-4D97-AF65-F5344CB8AC3E}">
        <p14:creationId xmlns="" xmlns:p14="http://schemas.microsoft.com/office/powerpoint/2010/main" val="22099112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endParaRPr lang="en-US" dirty="0"/>
          </a:p>
        </p:txBody>
      </p:sp>
      <p:sp>
        <p:nvSpPr>
          <p:cNvPr id="4" name="Slide Number Placeholder 3"/>
          <p:cNvSpPr>
            <a:spLocks noGrp="1"/>
          </p:cNvSpPr>
          <p:nvPr>
            <p:ph type="sldNum" sz="quarter" idx="10"/>
          </p:nvPr>
        </p:nvSpPr>
        <p:spPr/>
        <p:txBody>
          <a:bodyPr/>
          <a:lstStyle/>
          <a:p>
            <a:fld id="{1D9C1256-EE80-477A-A0CC-940C35D1621A}" type="slidenum">
              <a:rPr lang="en-US" smtClean="0"/>
              <a:pPr/>
              <a:t>40</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work I am presenting today represents a collaborative effort involving all my colleagues in the CHARGE Extra-Coronary Calcium Working Group.  These colleagues are from multiple cohorts, including MESA, Framingham, AGES, Heinz Nixdorf Recall Study, Malmo Diet and Cancer Study, the Copenhagen City Heart Study, and the Family Heart Study.  Wendy Post and I are investigators within the MESA cohort.</a:t>
            </a:r>
            <a:endParaRPr lang="en-US" dirty="0"/>
          </a:p>
        </p:txBody>
      </p:sp>
      <p:sp>
        <p:nvSpPr>
          <p:cNvPr id="4" name="Slide Number Placeholder 3"/>
          <p:cNvSpPr>
            <a:spLocks noGrp="1"/>
          </p:cNvSpPr>
          <p:nvPr>
            <p:ph type="sldNum" sz="quarter" idx="10"/>
          </p:nvPr>
        </p:nvSpPr>
        <p:spPr/>
        <p:txBody>
          <a:bodyPr/>
          <a:lstStyle/>
          <a:p>
            <a:fld id="{0CFA5E18-AA01-4474-8CB4-8DB1DAA6109C}" type="slidenum">
              <a:rPr lang="en-US" smtClean="0"/>
              <a:pPr/>
              <a:t>41</a:t>
            </a:fld>
            <a:endParaRPr lang="en-US"/>
          </a:p>
        </p:txBody>
      </p:sp>
    </p:spTree>
    <p:extLst>
      <p:ext uri="{BB962C8B-B14F-4D97-AF65-F5344CB8AC3E}">
        <p14:creationId xmlns="" xmlns:p14="http://schemas.microsoft.com/office/powerpoint/2010/main" val="284777033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FA5E18-AA01-4474-8CB4-8DB1DAA6109C}" type="slidenum">
              <a:rPr lang="en-US" smtClean="0"/>
              <a:pPr/>
              <a:t>42</a:t>
            </a:fld>
            <a:endParaRPr lang="en-US"/>
          </a:p>
        </p:txBody>
      </p:sp>
    </p:spTree>
    <p:extLst>
      <p:ext uri="{BB962C8B-B14F-4D97-AF65-F5344CB8AC3E}">
        <p14:creationId xmlns="" xmlns:p14="http://schemas.microsoft.com/office/powerpoint/2010/main" val="22099112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41988"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9666" indent="-292179" eaLnBrk="0" hangingPunct="0">
              <a:defRPr>
                <a:solidFill>
                  <a:schemeClr val="tx1"/>
                </a:solidFill>
                <a:latin typeface="Arial" charset="0"/>
              </a:defRPr>
            </a:lvl2pPr>
            <a:lvl3pPr marL="1168718" indent="-233744" eaLnBrk="0" hangingPunct="0">
              <a:defRPr>
                <a:solidFill>
                  <a:schemeClr val="tx1"/>
                </a:solidFill>
                <a:latin typeface="Arial" charset="0"/>
              </a:defRPr>
            </a:lvl3pPr>
            <a:lvl4pPr marL="1636205" indent="-233744" eaLnBrk="0" hangingPunct="0">
              <a:defRPr>
                <a:solidFill>
                  <a:schemeClr val="tx1"/>
                </a:solidFill>
                <a:latin typeface="Arial" charset="0"/>
              </a:defRPr>
            </a:lvl4pPr>
            <a:lvl5pPr marL="2103692" indent="-233744" eaLnBrk="0" hangingPunct="0">
              <a:defRPr>
                <a:solidFill>
                  <a:schemeClr val="tx1"/>
                </a:solidFill>
                <a:latin typeface="Arial" charset="0"/>
              </a:defRPr>
            </a:lvl5pPr>
            <a:lvl6pPr marL="2571179" indent="-233744" eaLnBrk="0" fontAlgn="base" hangingPunct="0">
              <a:spcBef>
                <a:spcPct val="0"/>
              </a:spcBef>
              <a:spcAft>
                <a:spcPct val="0"/>
              </a:spcAft>
              <a:defRPr>
                <a:solidFill>
                  <a:schemeClr val="tx1"/>
                </a:solidFill>
                <a:latin typeface="Arial" charset="0"/>
              </a:defRPr>
            </a:lvl6pPr>
            <a:lvl7pPr marL="3038666" indent="-233744" eaLnBrk="0" fontAlgn="base" hangingPunct="0">
              <a:spcBef>
                <a:spcPct val="0"/>
              </a:spcBef>
              <a:spcAft>
                <a:spcPct val="0"/>
              </a:spcAft>
              <a:defRPr>
                <a:solidFill>
                  <a:schemeClr val="tx1"/>
                </a:solidFill>
                <a:latin typeface="Arial" charset="0"/>
              </a:defRPr>
            </a:lvl7pPr>
            <a:lvl8pPr marL="3506153" indent="-233744" eaLnBrk="0" fontAlgn="base" hangingPunct="0">
              <a:spcBef>
                <a:spcPct val="0"/>
              </a:spcBef>
              <a:spcAft>
                <a:spcPct val="0"/>
              </a:spcAft>
              <a:defRPr>
                <a:solidFill>
                  <a:schemeClr val="tx1"/>
                </a:solidFill>
                <a:latin typeface="Arial" charset="0"/>
              </a:defRPr>
            </a:lvl8pPr>
            <a:lvl9pPr marL="3973640" indent="-233744" eaLnBrk="0" fontAlgn="base" hangingPunct="0">
              <a:spcBef>
                <a:spcPct val="0"/>
              </a:spcBef>
              <a:spcAft>
                <a:spcPct val="0"/>
              </a:spcAft>
              <a:defRPr>
                <a:solidFill>
                  <a:schemeClr val="tx1"/>
                </a:solidFill>
                <a:latin typeface="Arial" charset="0"/>
              </a:defRPr>
            </a:lvl9pPr>
          </a:lstStyle>
          <a:p>
            <a:pPr eaLnBrk="1" hangingPunct="1"/>
            <a:fld id="{1EF14281-42D4-4B6B-8003-5E7DA2C6B862}" type="slidenum">
              <a:rPr lang="en-US" smtClean="0"/>
              <a:pPr eaLnBrk="1" hangingPunct="1"/>
              <a:t>43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37892"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9666" indent="-292179" eaLnBrk="0" hangingPunct="0">
              <a:defRPr>
                <a:solidFill>
                  <a:schemeClr val="tx1"/>
                </a:solidFill>
                <a:latin typeface="Arial" charset="0"/>
              </a:defRPr>
            </a:lvl2pPr>
            <a:lvl3pPr marL="1168718" indent="-233744" eaLnBrk="0" hangingPunct="0">
              <a:defRPr>
                <a:solidFill>
                  <a:schemeClr val="tx1"/>
                </a:solidFill>
                <a:latin typeface="Arial" charset="0"/>
              </a:defRPr>
            </a:lvl3pPr>
            <a:lvl4pPr marL="1636205" indent="-233744" eaLnBrk="0" hangingPunct="0">
              <a:defRPr>
                <a:solidFill>
                  <a:schemeClr val="tx1"/>
                </a:solidFill>
                <a:latin typeface="Arial" charset="0"/>
              </a:defRPr>
            </a:lvl4pPr>
            <a:lvl5pPr marL="2103692" indent="-233744" eaLnBrk="0" hangingPunct="0">
              <a:defRPr>
                <a:solidFill>
                  <a:schemeClr val="tx1"/>
                </a:solidFill>
                <a:latin typeface="Arial" charset="0"/>
              </a:defRPr>
            </a:lvl5pPr>
            <a:lvl6pPr marL="2571179" indent="-233744" eaLnBrk="0" fontAlgn="base" hangingPunct="0">
              <a:spcBef>
                <a:spcPct val="0"/>
              </a:spcBef>
              <a:spcAft>
                <a:spcPct val="0"/>
              </a:spcAft>
              <a:defRPr>
                <a:solidFill>
                  <a:schemeClr val="tx1"/>
                </a:solidFill>
                <a:latin typeface="Arial" charset="0"/>
              </a:defRPr>
            </a:lvl6pPr>
            <a:lvl7pPr marL="3038666" indent="-233744" eaLnBrk="0" fontAlgn="base" hangingPunct="0">
              <a:spcBef>
                <a:spcPct val="0"/>
              </a:spcBef>
              <a:spcAft>
                <a:spcPct val="0"/>
              </a:spcAft>
              <a:defRPr>
                <a:solidFill>
                  <a:schemeClr val="tx1"/>
                </a:solidFill>
                <a:latin typeface="Arial" charset="0"/>
              </a:defRPr>
            </a:lvl7pPr>
            <a:lvl8pPr marL="3506153" indent="-233744" eaLnBrk="0" fontAlgn="base" hangingPunct="0">
              <a:spcBef>
                <a:spcPct val="0"/>
              </a:spcBef>
              <a:spcAft>
                <a:spcPct val="0"/>
              </a:spcAft>
              <a:defRPr>
                <a:solidFill>
                  <a:schemeClr val="tx1"/>
                </a:solidFill>
                <a:latin typeface="Arial" charset="0"/>
              </a:defRPr>
            </a:lvl8pPr>
            <a:lvl9pPr marL="3973640" indent="-233744" eaLnBrk="0" fontAlgn="base" hangingPunct="0">
              <a:spcBef>
                <a:spcPct val="0"/>
              </a:spcBef>
              <a:spcAft>
                <a:spcPct val="0"/>
              </a:spcAft>
              <a:defRPr>
                <a:solidFill>
                  <a:schemeClr val="tx1"/>
                </a:solidFill>
                <a:latin typeface="Arial" charset="0"/>
              </a:defRPr>
            </a:lvl9pPr>
          </a:lstStyle>
          <a:p>
            <a:pPr eaLnBrk="1" hangingPunct="1"/>
            <a:fld id="{725BD93C-1BF3-4D14-8EB1-D6A8A9CC3746}" type="slidenum">
              <a:rPr lang="en-US" smtClean="0"/>
              <a:pPr eaLnBrk="1" hangingPunct="1"/>
              <a:t>5</a:t>
            </a:fld>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a:p>
        </p:txBody>
      </p:sp>
      <p:sp>
        <p:nvSpPr>
          <p:cNvPr id="4608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9666" indent="-292179" eaLnBrk="0" hangingPunct="0">
              <a:defRPr>
                <a:solidFill>
                  <a:schemeClr val="tx1"/>
                </a:solidFill>
                <a:latin typeface="Arial" charset="0"/>
              </a:defRPr>
            </a:lvl2pPr>
            <a:lvl3pPr marL="1168718" indent="-233744" eaLnBrk="0" hangingPunct="0">
              <a:defRPr>
                <a:solidFill>
                  <a:schemeClr val="tx1"/>
                </a:solidFill>
                <a:latin typeface="Arial" charset="0"/>
              </a:defRPr>
            </a:lvl3pPr>
            <a:lvl4pPr marL="1636205" indent="-233744" eaLnBrk="0" hangingPunct="0">
              <a:defRPr>
                <a:solidFill>
                  <a:schemeClr val="tx1"/>
                </a:solidFill>
                <a:latin typeface="Arial" charset="0"/>
              </a:defRPr>
            </a:lvl4pPr>
            <a:lvl5pPr marL="2103692" indent="-233744" eaLnBrk="0" hangingPunct="0">
              <a:defRPr>
                <a:solidFill>
                  <a:schemeClr val="tx1"/>
                </a:solidFill>
                <a:latin typeface="Arial" charset="0"/>
              </a:defRPr>
            </a:lvl5pPr>
            <a:lvl6pPr marL="2571179" indent="-233744" eaLnBrk="0" fontAlgn="base" hangingPunct="0">
              <a:spcBef>
                <a:spcPct val="0"/>
              </a:spcBef>
              <a:spcAft>
                <a:spcPct val="0"/>
              </a:spcAft>
              <a:defRPr>
                <a:solidFill>
                  <a:schemeClr val="tx1"/>
                </a:solidFill>
                <a:latin typeface="Arial" charset="0"/>
              </a:defRPr>
            </a:lvl6pPr>
            <a:lvl7pPr marL="3038666" indent="-233744" eaLnBrk="0" fontAlgn="base" hangingPunct="0">
              <a:spcBef>
                <a:spcPct val="0"/>
              </a:spcBef>
              <a:spcAft>
                <a:spcPct val="0"/>
              </a:spcAft>
              <a:defRPr>
                <a:solidFill>
                  <a:schemeClr val="tx1"/>
                </a:solidFill>
                <a:latin typeface="Arial" charset="0"/>
              </a:defRPr>
            </a:lvl7pPr>
            <a:lvl8pPr marL="3506153" indent="-233744" eaLnBrk="0" fontAlgn="base" hangingPunct="0">
              <a:spcBef>
                <a:spcPct val="0"/>
              </a:spcBef>
              <a:spcAft>
                <a:spcPct val="0"/>
              </a:spcAft>
              <a:defRPr>
                <a:solidFill>
                  <a:schemeClr val="tx1"/>
                </a:solidFill>
                <a:latin typeface="Arial" charset="0"/>
              </a:defRPr>
            </a:lvl8pPr>
            <a:lvl9pPr marL="3973640" indent="-233744" eaLnBrk="0" fontAlgn="base" hangingPunct="0">
              <a:spcBef>
                <a:spcPct val="0"/>
              </a:spcBef>
              <a:spcAft>
                <a:spcPct val="0"/>
              </a:spcAft>
              <a:defRPr>
                <a:solidFill>
                  <a:schemeClr val="tx1"/>
                </a:solidFill>
                <a:latin typeface="Arial" charset="0"/>
              </a:defRPr>
            </a:lvl9pPr>
          </a:lstStyle>
          <a:p>
            <a:pPr eaLnBrk="1" hangingPunct="1"/>
            <a:fld id="{CF3BE6B1-FC31-432E-91B3-4E7F30F4F5F6}" type="slidenum">
              <a:rPr lang="en-US" smtClean="0"/>
              <a:pPr eaLnBrk="1" hangingPunct="1"/>
              <a:t>44</a:t>
            </a:fld>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Prevalence of the rs10455872 SNP in subgroups of participants with and without aortic valve calcium and coronary artery calcium.</a:t>
            </a:r>
          </a:p>
        </p:txBody>
      </p:sp>
      <p:sp>
        <p:nvSpPr>
          <p:cNvPr id="4" name="Slide Number Placeholder 3"/>
          <p:cNvSpPr>
            <a:spLocks noGrp="1"/>
          </p:cNvSpPr>
          <p:nvPr>
            <p:ph type="sldNum" sz="quarter" idx="10"/>
          </p:nvPr>
        </p:nvSpPr>
        <p:spPr/>
        <p:txBody>
          <a:bodyPr/>
          <a:lstStyle/>
          <a:p>
            <a:fld id="{0CFA5E18-AA01-4474-8CB4-8DB1DAA6109C}" type="slidenum">
              <a:rPr lang="en-US" smtClean="0"/>
              <a:pPr/>
              <a:t>45</a:t>
            </a:fld>
            <a:endParaRPr lang="en-US"/>
          </a:p>
        </p:txBody>
      </p:sp>
    </p:spTree>
    <p:extLst>
      <p:ext uri="{BB962C8B-B14F-4D97-AF65-F5344CB8AC3E}">
        <p14:creationId xmlns="" xmlns:p14="http://schemas.microsoft.com/office/powerpoint/2010/main" val="381465388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4974">
              <a:defRPr/>
            </a:pPr>
            <a:endParaRPr lang="en-US" dirty="0"/>
          </a:p>
        </p:txBody>
      </p:sp>
      <p:sp>
        <p:nvSpPr>
          <p:cNvPr id="4" name="Slide Number Placeholder 3"/>
          <p:cNvSpPr>
            <a:spLocks noGrp="1"/>
          </p:cNvSpPr>
          <p:nvPr>
            <p:ph type="sldNum" sz="quarter" idx="10"/>
          </p:nvPr>
        </p:nvSpPr>
        <p:spPr/>
        <p:txBody>
          <a:bodyPr/>
          <a:lstStyle/>
          <a:p>
            <a:fld id="{0CFA5E18-AA01-4474-8CB4-8DB1DAA6109C}" type="slidenum">
              <a:rPr lang="en-US" smtClean="0"/>
              <a:pPr/>
              <a:t>46</a:t>
            </a:fld>
            <a:endParaRPr lang="en-US"/>
          </a:p>
        </p:txBody>
      </p:sp>
    </p:spTree>
    <p:extLst>
      <p:ext uri="{BB962C8B-B14F-4D97-AF65-F5344CB8AC3E}">
        <p14:creationId xmlns="" xmlns:p14="http://schemas.microsoft.com/office/powerpoint/2010/main" val="2209911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37892"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9666" indent="-292179" eaLnBrk="0" hangingPunct="0">
              <a:defRPr>
                <a:solidFill>
                  <a:schemeClr val="tx1"/>
                </a:solidFill>
                <a:latin typeface="Arial" charset="0"/>
              </a:defRPr>
            </a:lvl2pPr>
            <a:lvl3pPr marL="1168718" indent="-233744" eaLnBrk="0" hangingPunct="0">
              <a:defRPr>
                <a:solidFill>
                  <a:schemeClr val="tx1"/>
                </a:solidFill>
                <a:latin typeface="Arial" charset="0"/>
              </a:defRPr>
            </a:lvl3pPr>
            <a:lvl4pPr marL="1636205" indent="-233744" eaLnBrk="0" hangingPunct="0">
              <a:defRPr>
                <a:solidFill>
                  <a:schemeClr val="tx1"/>
                </a:solidFill>
                <a:latin typeface="Arial" charset="0"/>
              </a:defRPr>
            </a:lvl4pPr>
            <a:lvl5pPr marL="2103692" indent="-233744" eaLnBrk="0" hangingPunct="0">
              <a:defRPr>
                <a:solidFill>
                  <a:schemeClr val="tx1"/>
                </a:solidFill>
                <a:latin typeface="Arial" charset="0"/>
              </a:defRPr>
            </a:lvl5pPr>
            <a:lvl6pPr marL="2571179" indent="-233744" eaLnBrk="0" fontAlgn="base" hangingPunct="0">
              <a:spcBef>
                <a:spcPct val="0"/>
              </a:spcBef>
              <a:spcAft>
                <a:spcPct val="0"/>
              </a:spcAft>
              <a:defRPr>
                <a:solidFill>
                  <a:schemeClr val="tx1"/>
                </a:solidFill>
                <a:latin typeface="Arial" charset="0"/>
              </a:defRPr>
            </a:lvl6pPr>
            <a:lvl7pPr marL="3038666" indent="-233744" eaLnBrk="0" fontAlgn="base" hangingPunct="0">
              <a:spcBef>
                <a:spcPct val="0"/>
              </a:spcBef>
              <a:spcAft>
                <a:spcPct val="0"/>
              </a:spcAft>
              <a:defRPr>
                <a:solidFill>
                  <a:schemeClr val="tx1"/>
                </a:solidFill>
                <a:latin typeface="Arial" charset="0"/>
              </a:defRPr>
            </a:lvl7pPr>
            <a:lvl8pPr marL="3506153" indent="-233744" eaLnBrk="0" fontAlgn="base" hangingPunct="0">
              <a:spcBef>
                <a:spcPct val="0"/>
              </a:spcBef>
              <a:spcAft>
                <a:spcPct val="0"/>
              </a:spcAft>
              <a:defRPr>
                <a:solidFill>
                  <a:schemeClr val="tx1"/>
                </a:solidFill>
                <a:latin typeface="Arial" charset="0"/>
              </a:defRPr>
            </a:lvl8pPr>
            <a:lvl9pPr marL="3973640" indent="-233744" eaLnBrk="0" fontAlgn="base" hangingPunct="0">
              <a:spcBef>
                <a:spcPct val="0"/>
              </a:spcBef>
              <a:spcAft>
                <a:spcPct val="0"/>
              </a:spcAft>
              <a:defRPr>
                <a:solidFill>
                  <a:schemeClr val="tx1"/>
                </a:solidFill>
                <a:latin typeface="Arial" charset="0"/>
              </a:defRPr>
            </a:lvl9pPr>
          </a:lstStyle>
          <a:p>
            <a:pPr eaLnBrk="1" hangingPunct="1"/>
            <a:fld id="{725BD93C-1BF3-4D14-8EB1-D6A8A9CC3746}" type="slidenum">
              <a:rPr lang="en-US" smtClean="0"/>
              <a:pPr eaLnBrk="1" hangingPunct="1"/>
              <a:t>6</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smtClean="0"/>
          </a:p>
        </p:txBody>
      </p:sp>
      <p:sp>
        <p:nvSpPr>
          <p:cNvPr id="37892"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9666" indent="-292179" eaLnBrk="0" hangingPunct="0">
              <a:defRPr>
                <a:solidFill>
                  <a:schemeClr val="tx1"/>
                </a:solidFill>
                <a:latin typeface="Arial" charset="0"/>
              </a:defRPr>
            </a:lvl2pPr>
            <a:lvl3pPr marL="1168718" indent="-233744" eaLnBrk="0" hangingPunct="0">
              <a:defRPr>
                <a:solidFill>
                  <a:schemeClr val="tx1"/>
                </a:solidFill>
                <a:latin typeface="Arial" charset="0"/>
              </a:defRPr>
            </a:lvl3pPr>
            <a:lvl4pPr marL="1636205" indent="-233744" eaLnBrk="0" hangingPunct="0">
              <a:defRPr>
                <a:solidFill>
                  <a:schemeClr val="tx1"/>
                </a:solidFill>
                <a:latin typeface="Arial" charset="0"/>
              </a:defRPr>
            </a:lvl4pPr>
            <a:lvl5pPr marL="2103692" indent="-233744" eaLnBrk="0" hangingPunct="0">
              <a:defRPr>
                <a:solidFill>
                  <a:schemeClr val="tx1"/>
                </a:solidFill>
                <a:latin typeface="Arial" charset="0"/>
              </a:defRPr>
            </a:lvl5pPr>
            <a:lvl6pPr marL="2571179" indent="-233744" eaLnBrk="0" fontAlgn="base" hangingPunct="0">
              <a:spcBef>
                <a:spcPct val="0"/>
              </a:spcBef>
              <a:spcAft>
                <a:spcPct val="0"/>
              </a:spcAft>
              <a:defRPr>
                <a:solidFill>
                  <a:schemeClr val="tx1"/>
                </a:solidFill>
                <a:latin typeface="Arial" charset="0"/>
              </a:defRPr>
            </a:lvl6pPr>
            <a:lvl7pPr marL="3038666" indent="-233744" eaLnBrk="0" fontAlgn="base" hangingPunct="0">
              <a:spcBef>
                <a:spcPct val="0"/>
              </a:spcBef>
              <a:spcAft>
                <a:spcPct val="0"/>
              </a:spcAft>
              <a:defRPr>
                <a:solidFill>
                  <a:schemeClr val="tx1"/>
                </a:solidFill>
                <a:latin typeface="Arial" charset="0"/>
              </a:defRPr>
            </a:lvl7pPr>
            <a:lvl8pPr marL="3506153" indent="-233744" eaLnBrk="0" fontAlgn="base" hangingPunct="0">
              <a:spcBef>
                <a:spcPct val="0"/>
              </a:spcBef>
              <a:spcAft>
                <a:spcPct val="0"/>
              </a:spcAft>
              <a:defRPr>
                <a:solidFill>
                  <a:schemeClr val="tx1"/>
                </a:solidFill>
                <a:latin typeface="Arial" charset="0"/>
              </a:defRPr>
            </a:lvl8pPr>
            <a:lvl9pPr marL="3973640" indent="-233744" eaLnBrk="0" fontAlgn="base" hangingPunct="0">
              <a:spcBef>
                <a:spcPct val="0"/>
              </a:spcBef>
              <a:spcAft>
                <a:spcPct val="0"/>
              </a:spcAft>
              <a:defRPr>
                <a:solidFill>
                  <a:schemeClr val="tx1"/>
                </a:solidFill>
                <a:latin typeface="Arial" charset="0"/>
              </a:defRPr>
            </a:lvl9pPr>
          </a:lstStyle>
          <a:p>
            <a:pPr eaLnBrk="1" hangingPunct="1"/>
            <a:fld id="{725BD93C-1BF3-4D14-8EB1-D6A8A9CC3746}" type="slidenum">
              <a:rPr lang="en-US" smtClean="0"/>
              <a:pPr eaLnBrk="1" hangingPunct="1"/>
              <a:t>7</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smtClean="0"/>
          </a:p>
        </p:txBody>
      </p:sp>
      <p:sp>
        <p:nvSpPr>
          <p:cNvPr id="38916"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9666" indent="-292179" eaLnBrk="0" hangingPunct="0">
              <a:defRPr>
                <a:solidFill>
                  <a:schemeClr val="tx1"/>
                </a:solidFill>
                <a:latin typeface="Arial" charset="0"/>
              </a:defRPr>
            </a:lvl2pPr>
            <a:lvl3pPr marL="1168718" indent="-233744" eaLnBrk="0" hangingPunct="0">
              <a:defRPr>
                <a:solidFill>
                  <a:schemeClr val="tx1"/>
                </a:solidFill>
                <a:latin typeface="Arial" charset="0"/>
              </a:defRPr>
            </a:lvl3pPr>
            <a:lvl4pPr marL="1636205" indent="-233744" eaLnBrk="0" hangingPunct="0">
              <a:defRPr>
                <a:solidFill>
                  <a:schemeClr val="tx1"/>
                </a:solidFill>
                <a:latin typeface="Arial" charset="0"/>
              </a:defRPr>
            </a:lvl4pPr>
            <a:lvl5pPr marL="2103692" indent="-233744" eaLnBrk="0" hangingPunct="0">
              <a:defRPr>
                <a:solidFill>
                  <a:schemeClr val="tx1"/>
                </a:solidFill>
                <a:latin typeface="Arial" charset="0"/>
              </a:defRPr>
            </a:lvl5pPr>
            <a:lvl6pPr marL="2571179" indent="-233744" eaLnBrk="0" fontAlgn="base" hangingPunct="0">
              <a:spcBef>
                <a:spcPct val="0"/>
              </a:spcBef>
              <a:spcAft>
                <a:spcPct val="0"/>
              </a:spcAft>
              <a:defRPr>
                <a:solidFill>
                  <a:schemeClr val="tx1"/>
                </a:solidFill>
                <a:latin typeface="Arial" charset="0"/>
              </a:defRPr>
            </a:lvl6pPr>
            <a:lvl7pPr marL="3038666" indent="-233744" eaLnBrk="0" fontAlgn="base" hangingPunct="0">
              <a:spcBef>
                <a:spcPct val="0"/>
              </a:spcBef>
              <a:spcAft>
                <a:spcPct val="0"/>
              </a:spcAft>
              <a:defRPr>
                <a:solidFill>
                  <a:schemeClr val="tx1"/>
                </a:solidFill>
                <a:latin typeface="Arial" charset="0"/>
              </a:defRPr>
            </a:lvl7pPr>
            <a:lvl8pPr marL="3506153" indent="-233744" eaLnBrk="0" fontAlgn="base" hangingPunct="0">
              <a:spcBef>
                <a:spcPct val="0"/>
              </a:spcBef>
              <a:spcAft>
                <a:spcPct val="0"/>
              </a:spcAft>
              <a:defRPr>
                <a:solidFill>
                  <a:schemeClr val="tx1"/>
                </a:solidFill>
                <a:latin typeface="Arial" charset="0"/>
              </a:defRPr>
            </a:lvl8pPr>
            <a:lvl9pPr marL="3973640" indent="-233744" eaLnBrk="0" fontAlgn="base" hangingPunct="0">
              <a:spcBef>
                <a:spcPct val="0"/>
              </a:spcBef>
              <a:spcAft>
                <a:spcPct val="0"/>
              </a:spcAft>
              <a:defRPr>
                <a:solidFill>
                  <a:schemeClr val="tx1"/>
                </a:solidFill>
                <a:latin typeface="Arial" charset="0"/>
              </a:defRPr>
            </a:lvl9pPr>
          </a:lstStyle>
          <a:p>
            <a:pPr eaLnBrk="1" hangingPunct="1"/>
            <a:fld id="{EC79C5CE-E596-4485-AD53-7B87AB7C6050}" type="slidenum">
              <a:rPr lang="en-US" smtClean="0"/>
              <a:pPr eaLnBrk="1" hangingPunct="1"/>
              <a:t>8</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smtClean="0"/>
          </a:p>
        </p:txBody>
      </p:sp>
      <p:sp>
        <p:nvSpPr>
          <p:cNvPr id="39940"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9666" indent="-292179" eaLnBrk="0" hangingPunct="0">
              <a:defRPr>
                <a:solidFill>
                  <a:schemeClr val="tx1"/>
                </a:solidFill>
                <a:latin typeface="Arial" charset="0"/>
              </a:defRPr>
            </a:lvl2pPr>
            <a:lvl3pPr marL="1168718" indent="-233744" eaLnBrk="0" hangingPunct="0">
              <a:defRPr>
                <a:solidFill>
                  <a:schemeClr val="tx1"/>
                </a:solidFill>
                <a:latin typeface="Arial" charset="0"/>
              </a:defRPr>
            </a:lvl3pPr>
            <a:lvl4pPr marL="1636205" indent="-233744" eaLnBrk="0" hangingPunct="0">
              <a:defRPr>
                <a:solidFill>
                  <a:schemeClr val="tx1"/>
                </a:solidFill>
                <a:latin typeface="Arial" charset="0"/>
              </a:defRPr>
            </a:lvl4pPr>
            <a:lvl5pPr marL="2103692" indent="-233744" eaLnBrk="0" hangingPunct="0">
              <a:defRPr>
                <a:solidFill>
                  <a:schemeClr val="tx1"/>
                </a:solidFill>
                <a:latin typeface="Arial" charset="0"/>
              </a:defRPr>
            </a:lvl5pPr>
            <a:lvl6pPr marL="2571179" indent="-233744" eaLnBrk="0" fontAlgn="base" hangingPunct="0">
              <a:spcBef>
                <a:spcPct val="0"/>
              </a:spcBef>
              <a:spcAft>
                <a:spcPct val="0"/>
              </a:spcAft>
              <a:defRPr>
                <a:solidFill>
                  <a:schemeClr val="tx1"/>
                </a:solidFill>
                <a:latin typeface="Arial" charset="0"/>
              </a:defRPr>
            </a:lvl6pPr>
            <a:lvl7pPr marL="3038666" indent="-233744" eaLnBrk="0" fontAlgn="base" hangingPunct="0">
              <a:spcBef>
                <a:spcPct val="0"/>
              </a:spcBef>
              <a:spcAft>
                <a:spcPct val="0"/>
              </a:spcAft>
              <a:defRPr>
                <a:solidFill>
                  <a:schemeClr val="tx1"/>
                </a:solidFill>
                <a:latin typeface="Arial" charset="0"/>
              </a:defRPr>
            </a:lvl7pPr>
            <a:lvl8pPr marL="3506153" indent="-233744" eaLnBrk="0" fontAlgn="base" hangingPunct="0">
              <a:spcBef>
                <a:spcPct val="0"/>
              </a:spcBef>
              <a:spcAft>
                <a:spcPct val="0"/>
              </a:spcAft>
              <a:defRPr>
                <a:solidFill>
                  <a:schemeClr val="tx1"/>
                </a:solidFill>
                <a:latin typeface="Arial" charset="0"/>
              </a:defRPr>
            </a:lvl8pPr>
            <a:lvl9pPr marL="3973640" indent="-233744" eaLnBrk="0" fontAlgn="base" hangingPunct="0">
              <a:spcBef>
                <a:spcPct val="0"/>
              </a:spcBef>
              <a:spcAft>
                <a:spcPct val="0"/>
              </a:spcAft>
              <a:defRPr>
                <a:solidFill>
                  <a:schemeClr val="tx1"/>
                </a:solidFill>
                <a:latin typeface="Arial" charset="0"/>
              </a:defRPr>
            </a:lvl9pPr>
          </a:lstStyle>
          <a:p>
            <a:pPr eaLnBrk="1" hangingPunct="1"/>
            <a:fld id="{0D798D17-6AC2-448C-99DE-F489DC5A497A}" type="slidenum">
              <a:rPr lang="en-US" smtClean="0"/>
              <a:pPr eaLnBrk="1" hangingPunct="1"/>
              <a:t>9</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dirty="0" smtClean="0"/>
              <a:t>This slide shows</a:t>
            </a:r>
            <a:r>
              <a:rPr lang="en-US" baseline="0" dirty="0" smtClean="0"/>
              <a:t> the baseline characteristics of our discovery cohorts: Framingham, AGES, and MESA.  The mean age was higher in the AGES cohort than in Framingham or MESA.  The prevalence of aortic valve calcium and mitral annular calcium was lower in MESA than in the other cohorts.  This is likely because MESA was a primary prevention population, and because of the younger age of the MESA participants as compared to the AGES participants.  Mitral annular calcium was not measured in the AGES cohort.</a:t>
            </a:r>
          </a:p>
          <a:p>
            <a:endParaRPr lang="en-US" baseline="0" dirty="0" smtClean="0"/>
          </a:p>
          <a:p>
            <a:r>
              <a:rPr lang="en-US" baseline="0" dirty="0" smtClean="0"/>
              <a:t>Overall prevalence of AVC= 35%</a:t>
            </a:r>
          </a:p>
          <a:p>
            <a:r>
              <a:rPr lang="en-US" baseline="0" dirty="0" smtClean="0"/>
              <a:t>Overall prevalence of MAC=15%</a:t>
            </a:r>
          </a:p>
        </p:txBody>
      </p:sp>
      <p:sp>
        <p:nvSpPr>
          <p:cNvPr id="41988"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9666" indent="-292179" eaLnBrk="0" hangingPunct="0">
              <a:defRPr>
                <a:solidFill>
                  <a:schemeClr val="tx1"/>
                </a:solidFill>
                <a:latin typeface="Arial" charset="0"/>
              </a:defRPr>
            </a:lvl2pPr>
            <a:lvl3pPr marL="1168718" indent="-233744" eaLnBrk="0" hangingPunct="0">
              <a:defRPr>
                <a:solidFill>
                  <a:schemeClr val="tx1"/>
                </a:solidFill>
                <a:latin typeface="Arial" charset="0"/>
              </a:defRPr>
            </a:lvl3pPr>
            <a:lvl4pPr marL="1636205" indent="-233744" eaLnBrk="0" hangingPunct="0">
              <a:defRPr>
                <a:solidFill>
                  <a:schemeClr val="tx1"/>
                </a:solidFill>
                <a:latin typeface="Arial" charset="0"/>
              </a:defRPr>
            </a:lvl4pPr>
            <a:lvl5pPr marL="2103692" indent="-233744" eaLnBrk="0" hangingPunct="0">
              <a:defRPr>
                <a:solidFill>
                  <a:schemeClr val="tx1"/>
                </a:solidFill>
                <a:latin typeface="Arial" charset="0"/>
              </a:defRPr>
            </a:lvl5pPr>
            <a:lvl6pPr marL="2571179" indent="-233744" eaLnBrk="0" fontAlgn="base" hangingPunct="0">
              <a:spcBef>
                <a:spcPct val="0"/>
              </a:spcBef>
              <a:spcAft>
                <a:spcPct val="0"/>
              </a:spcAft>
              <a:defRPr>
                <a:solidFill>
                  <a:schemeClr val="tx1"/>
                </a:solidFill>
                <a:latin typeface="Arial" charset="0"/>
              </a:defRPr>
            </a:lvl6pPr>
            <a:lvl7pPr marL="3038666" indent="-233744" eaLnBrk="0" fontAlgn="base" hangingPunct="0">
              <a:spcBef>
                <a:spcPct val="0"/>
              </a:spcBef>
              <a:spcAft>
                <a:spcPct val="0"/>
              </a:spcAft>
              <a:defRPr>
                <a:solidFill>
                  <a:schemeClr val="tx1"/>
                </a:solidFill>
                <a:latin typeface="Arial" charset="0"/>
              </a:defRPr>
            </a:lvl7pPr>
            <a:lvl8pPr marL="3506153" indent="-233744" eaLnBrk="0" fontAlgn="base" hangingPunct="0">
              <a:spcBef>
                <a:spcPct val="0"/>
              </a:spcBef>
              <a:spcAft>
                <a:spcPct val="0"/>
              </a:spcAft>
              <a:defRPr>
                <a:solidFill>
                  <a:schemeClr val="tx1"/>
                </a:solidFill>
                <a:latin typeface="Arial" charset="0"/>
              </a:defRPr>
            </a:lvl8pPr>
            <a:lvl9pPr marL="3973640" indent="-233744" eaLnBrk="0" fontAlgn="base" hangingPunct="0">
              <a:spcBef>
                <a:spcPct val="0"/>
              </a:spcBef>
              <a:spcAft>
                <a:spcPct val="0"/>
              </a:spcAft>
              <a:defRPr>
                <a:solidFill>
                  <a:schemeClr val="tx1"/>
                </a:solidFill>
                <a:latin typeface="Arial" charset="0"/>
              </a:defRPr>
            </a:lvl9pPr>
          </a:lstStyle>
          <a:p>
            <a:pPr eaLnBrk="1" hangingPunct="1"/>
            <a:fld id="{1EF14281-42D4-4B6B-8003-5E7DA2C6B862}" type="slidenum">
              <a:rPr lang="en-US" smtClean="0"/>
              <a:pPr eaLnBrk="1" hangingPunct="1"/>
              <a:t>10</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1AF9A7C-4FA6-42E1-B22A-5C4E0141AA37}" type="datetimeFigureOut">
              <a:rPr lang="en-US" smtClean="0"/>
              <a:pPr/>
              <a:t>02/29/2012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F327EB4-5865-45CF-9F12-C5451BF5049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AF9A7C-4FA6-42E1-B22A-5C4E0141AA37}" type="datetimeFigureOut">
              <a:rPr lang="en-US" smtClean="0"/>
              <a:pPr/>
              <a:t>02/29/2012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327EB4-5865-45CF-9F12-C5451BF504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AF9A7C-4FA6-42E1-B22A-5C4E0141AA37}" type="datetimeFigureOut">
              <a:rPr lang="en-US" smtClean="0"/>
              <a:pPr/>
              <a:t>02/29/2012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327EB4-5865-45CF-9F12-C5451BF5049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pPr>
              <a:defRPr/>
            </a:pPr>
            <a:fld id="{EBC65E99-4C33-4E6D-BBC6-0125B05ACED4}" type="slidenum">
              <a:rPr lang="en-US"/>
              <a:pPr>
                <a:defRPr/>
              </a:pPr>
              <a:t>‹#›</a:t>
            </a:fld>
            <a:endParaRPr lang="en-US"/>
          </a:p>
        </p:txBody>
      </p:sp>
    </p:spTree>
    <p:extLst>
      <p:ext uri="{BB962C8B-B14F-4D97-AF65-F5344CB8AC3E}">
        <p14:creationId xmlns="" xmlns:p14="http://schemas.microsoft.com/office/powerpoint/2010/main" val="293016783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AF9A7C-4FA6-42E1-B22A-5C4E0141AA37}" type="datetimeFigureOut">
              <a:rPr lang="en-US" smtClean="0"/>
              <a:pPr/>
              <a:t>02/29/2012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327EB4-5865-45CF-9F12-C5451BF5049E}"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1AF9A7C-4FA6-42E1-B22A-5C4E0141AA37}" type="datetimeFigureOut">
              <a:rPr lang="en-US" smtClean="0"/>
              <a:pPr/>
              <a:t>02/29/2012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327EB4-5865-45CF-9F12-C5451BF5049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1AF9A7C-4FA6-42E1-B22A-5C4E0141AA37}" type="datetimeFigureOut">
              <a:rPr lang="en-US" smtClean="0"/>
              <a:pPr/>
              <a:t>02/29/2012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327EB4-5865-45CF-9F12-C5451BF504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1AF9A7C-4FA6-42E1-B22A-5C4E0141AA37}" type="datetimeFigureOut">
              <a:rPr lang="en-US" smtClean="0"/>
              <a:pPr/>
              <a:t>02/29/2012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327EB4-5865-45CF-9F12-C5451BF504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1AF9A7C-4FA6-42E1-B22A-5C4E0141AA37}" type="datetimeFigureOut">
              <a:rPr lang="en-US" smtClean="0"/>
              <a:pPr/>
              <a:t>02/29/2012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327EB4-5865-45CF-9F12-C5451BF5049E}" type="slidenum">
              <a:rPr lang="en-US" smtClean="0"/>
              <a:pPr/>
              <a:t>‹#›</a:t>
            </a:fld>
            <a:endParaRPr lang="en-US"/>
          </a:p>
        </p:txBody>
      </p:sp>
      <p:sp>
        <p:nvSpPr>
          <p:cNvPr id="6" name="Title 1"/>
          <p:cNvSpPr txBox="1">
            <a:spLocks/>
          </p:cNvSpPr>
          <p:nvPr userDrawn="1"/>
        </p:nvSpPr>
        <p:spPr>
          <a:xfrm>
            <a:off x="457200" y="0"/>
            <a:ext cx="8229600" cy="1143000"/>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AF9A7C-4FA6-42E1-B22A-5C4E0141AA37}" type="datetimeFigureOut">
              <a:rPr lang="en-US" smtClean="0"/>
              <a:pPr/>
              <a:t>02/29/2012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327EB4-5865-45CF-9F12-C5451BF504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1AF9A7C-4FA6-42E1-B22A-5C4E0141AA37}" type="datetimeFigureOut">
              <a:rPr lang="en-US" smtClean="0"/>
              <a:pPr/>
              <a:t>02/29/2012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327EB4-5865-45CF-9F12-C5451BF504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1AF9A7C-4FA6-42E1-B22A-5C4E0141AA37}" type="datetimeFigureOut">
              <a:rPr lang="en-US" smtClean="0"/>
              <a:pPr/>
              <a:t>02/29/2012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F327EB4-5865-45CF-9F12-C5451BF5049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185E"/>
            </a:gs>
            <a:gs pos="50000">
              <a:srgbClr val="0033CC"/>
            </a:gs>
            <a:gs pos="100000">
              <a:srgbClr val="00185E"/>
            </a:gs>
          </a:gsLst>
          <a:lin ang="5400000" scaled="1"/>
          <a:tileRect/>
        </a:gra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228600"/>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1AF9A7C-4FA6-42E1-B22A-5C4E0141AA37}" type="datetimeFigureOut">
              <a:rPr lang="en-US" smtClean="0"/>
              <a:pPr/>
              <a:t>02/29/2012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F327EB4-5865-45CF-9F12-C5451BF5049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 id="2147483948" r:id="rId12"/>
  </p:sldLayoutIdLst>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4724400"/>
            <a:ext cx="9144000" cy="2133600"/>
          </a:xfrm>
        </p:spPr>
        <p:txBody>
          <a:bodyPr/>
          <a:lstStyle/>
          <a:p>
            <a:pPr algn="ctr"/>
            <a:r>
              <a:rPr lang="en-US" dirty="0" smtClean="0">
                <a:latin typeface="Arial" pitchFamily="34" charset="0"/>
                <a:cs typeface="Arial" pitchFamily="34" charset="0"/>
              </a:rPr>
              <a:t>Wendy Post, </a:t>
            </a:r>
            <a:r>
              <a:rPr lang="en-US" dirty="0" smtClean="0">
                <a:latin typeface="Arial" pitchFamily="34" charset="0"/>
                <a:cs typeface="Arial" pitchFamily="34" charset="0"/>
              </a:rPr>
              <a:t>MD</a:t>
            </a:r>
          </a:p>
          <a:p>
            <a:pPr algn="ctr"/>
            <a:r>
              <a:rPr lang="en-US" dirty="0" smtClean="0">
                <a:latin typeface="Arial" pitchFamily="34" charset="0"/>
                <a:cs typeface="Arial" pitchFamily="34" charset="0"/>
              </a:rPr>
              <a:t>On behalf of the co-authors</a:t>
            </a:r>
            <a:endParaRPr lang="en-US" dirty="0">
              <a:latin typeface="Arial" pitchFamily="34" charset="0"/>
              <a:cs typeface="Arial" pitchFamily="34" charset="0"/>
            </a:endParaRPr>
          </a:p>
        </p:txBody>
      </p:sp>
      <p:sp>
        <p:nvSpPr>
          <p:cNvPr id="6" name="Title 1"/>
          <p:cNvSpPr txBox="1">
            <a:spLocks/>
          </p:cNvSpPr>
          <p:nvPr/>
        </p:nvSpPr>
        <p:spPr bwMode="auto">
          <a:xfrm>
            <a:off x="0" y="2057400"/>
            <a:ext cx="9144000" cy="14700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lang="en-US" sz="1500" b="1" kern="0" dirty="0" smtClean="0">
              <a:solidFill>
                <a:srgbClr val="FFFF00"/>
              </a:solidFill>
              <a:ea typeface="+mj-ea"/>
              <a:cs typeface="Arial" pitchFamily="34" charset="0"/>
            </a:endParaRPr>
          </a:p>
          <a:p>
            <a:pPr lvl="0" algn="ctr"/>
            <a:r>
              <a:rPr lang="en-US" sz="3000" dirty="0" smtClean="0">
                <a:solidFill>
                  <a:srgbClr val="FFFF00"/>
                </a:solidFill>
                <a:cs typeface="Arial" pitchFamily="34" charset="0"/>
              </a:rPr>
              <a:t>Genome Wide Association Studies of Aortic Valve and Mitral Annular Calcification in the CHARGE Consortium</a:t>
            </a:r>
            <a:endParaRPr kumimoji="0" lang="en-US" sz="1500" b="1" i="0" u="none" strike="noStrike" kern="0" cap="none" spc="0" normalizeH="0" baseline="0" noProof="0" dirty="0" smtClean="0">
              <a:ln>
                <a:noFill/>
              </a:ln>
              <a:solidFill>
                <a:srgbClr val="FFFF00"/>
              </a:solidFill>
              <a:uLnTx/>
              <a:uFillTx/>
              <a:latin typeface="Arial" pitchFamily="34" charset="0"/>
              <a:ea typeface="+mj-ea"/>
              <a:cs typeface="Arial" pitchFamily="34" charset="0"/>
            </a:endParaRPr>
          </a:p>
        </p:txBody>
      </p:sp>
    </p:spTree>
    <p:extLst>
      <p:ext uri="{BB962C8B-B14F-4D97-AF65-F5344CB8AC3E}">
        <p14:creationId xmlns="" xmlns:p14="http://schemas.microsoft.com/office/powerpoint/2010/main" val="26872702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Title 1"/>
          <p:cNvSpPr>
            <a:spLocks noGrp="1"/>
          </p:cNvSpPr>
          <p:nvPr>
            <p:ph type="title" idx="4294967295"/>
          </p:nvPr>
        </p:nvSpPr>
        <p:spPr>
          <a:xfrm>
            <a:off x="457200" y="-457200"/>
            <a:ext cx="8305800" cy="1143000"/>
          </a:xfrm>
        </p:spPr>
        <p:txBody>
          <a:bodyPr anchor="b" anchorCtr="0">
            <a:noAutofit/>
          </a:bodyPr>
          <a:lstStyle/>
          <a:p>
            <a:r>
              <a:rPr lang="en-US" sz="3200" dirty="0" smtClean="0"/>
              <a:t>Baseline Characteristics: Discovery Cohorts</a:t>
            </a:r>
          </a:p>
        </p:txBody>
      </p:sp>
      <p:graphicFrame>
        <p:nvGraphicFramePr>
          <p:cNvPr id="5" name="Table 4"/>
          <p:cNvGraphicFramePr>
            <a:graphicFrameLocks noGrp="1"/>
          </p:cNvGraphicFramePr>
          <p:nvPr>
            <p:extLst>
              <p:ext uri="{D42A27DB-BD31-4B8C-83A1-F6EECF244321}">
                <p14:modId xmlns="" xmlns:p14="http://schemas.microsoft.com/office/powerpoint/2010/main" val="2465639819"/>
              </p:ext>
            </p:extLst>
          </p:nvPr>
        </p:nvGraphicFramePr>
        <p:xfrm>
          <a:off x="685800" y="1295400"/>
          <a:ext cx="7924800" cy="4004285"/>
        </p:xfrm>
        <a:graphic>
          <a:graphicData uri="http://schemas.openxmlformats.org/drawingml/2006/table">
            <a:tbl>
              <a:tblPr/>
              <a:tblGrid>
                <a:gridCol w="2111031"/>
                <a:gridCol w="2090547"/>
                <a:gridCol w="1798954"/>
                <a:gridCol w="1924268"/>
              </a:tblGrid>
              <a:tr h="335260">
                <a:tc>
                  <a:txBody>
                    <a:bodyPr/>
                    <a:lstStyle/>
                    <a:p>
                      <a:pPr marL="1800225" marR="0" lvl="0" indent="-1800225" algn="ctr" defTabSz="4802188"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2"/>
                          </a:solidFill>
                          <a:effectLst/>
                          <a:latin typeface="+mj-lt"/>
                          <a:ea typeface="Times New Roman" pitchFamily="18" charset="0"/>
                          <a:cs typeface="Arial" charset="0"/>
                        </a:rPr>
                        <a:t>Study</a:t>
                      </a:r>
                      <a:endParaRPr kumimoji="0" lang="en-US" sz="1600" b="0" i="0" u="none" strike="noStrike" cap="none" normalizeH="0" baseline="0" dirty="0" smtClean="0">
                        <a:ln>
                          <a:noFill/>
                        </a:ln>
                        <a:solidFill>
                          <a:schemeClr val="tx2"/>
                        </a:solidFill>
                        <a:effectLst/>
                        <a:latin typeface="+mj-lt"/>
                        <a:ea typeface="Times New Roman" pitchFamily="18" charset="0"/>
                        <a:cs typeface="Arial" charset="0"/>
                      </a:endParaRP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225" marR="0" lvl="0" indent="-1800225" algn="ctr" defTabSz="4802188"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2"/>
                          </a:solidFill>
                          <a:effectLst/>
                          <a:latin typeface="+mj-lt"/>
                          <a:ea typeface="Times New Roman" pitchFamily="18" charset="0"/>
                          <a:cs typeface="Arial" charset="0"/>
                        </a:rPr>
                        <a:t>FHS</a:t>
                      </a:r>
                      <a:endParaRPr kumimoji="0" lang="en-US" sz="1600" b="0" i="0" u="none" strike="noStrike" cap="none" normalizeH="0" baseline="0" dirty="0" smtClean="0">
                        <a:ln>
                          <a:noFill/>
                        </a:ln>
                        <a:solidFill>
                          <a:schemeClr val="tx2"/>
                        </a:solidFill>
                        <a:effectLst/>
                        <a:latin typeface="+mj-lt"/>
                        <a:ea typeface="Times New Roman" pitchFamily="18" charset="0"/>
                        <a:cs typeface="Arial" charset="0"/>
                      </a:endParaRP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225" marR="0" lvl="0" indent="-1800225" algn="ctr" defTabSz="4802188"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2"/>
                          </a:solidFill>
                          <a:effectLst/>
                          <a:latin typeface="+mj-lt"/>
                          <a:ea typeface="Times New Roman" pitchFamily="18" charset="0"/>
                          <a:cs typeface="Arial" charset="0"/>
                        </a:rPr>
                        <a:t>AGES</a:t>
                      </a:r>
                      <a:endParaRPr kumimoji="0" lang="en-US" sz="1600" b="0" i="0" u="none" strike="noStrike" cap="none" normalizeH="0" baseline="0" dirty="0" smtClean="0">
                        <a:ln>
                          <a:noFill/>
                        </a:ln>
                        <a:solidFill>
                          <a:schemeClr val="tx2"/>
                        </a:solidFill>
                        <a:effectLst/>
                        <a:latin typeface="+mj-lt"/>
                        <a:ea typeface="Times New Roman" pitchFamily="18" charset="0"/>
                        <a:cs typeface="Arial" charset="0"/>
                      </a:endParaRP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225" marR="0" lvl="0" indent="-1800225" algn="ctr" defTabSz="4802188"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2"/>
                          </a:solidFill>
                          <a:effectLst/>
                          <a:latin typeface="+mj-lt"/>
                          <a:ea typeface="Times New Roman" pitchFamily="18" charset="0"/>
                          <a:cs typeface="Arial" charset="0"/>
                        </a:rPr>
                        <a:t>MESA</a:t>
                      </a:r>
                      <a:endParaRPr kumimoji="0" lang="en-US" sz="1600" b="0" i="0" u="none" strike="noStrike" cap="none" normalizeH="0" baseline="0" dirty="0" smtClean="0">
                        <a:ln>
                          <a:noFill/>
                        </a:ln>
                        <a:solidFill>
                          <a:schemeClr val="tx2"/>
                        </a:solidFill>
                        <a:effectLst/>
                        <a:latin typeface="+mj-lt"/>
                        <a:ea typeface="Times New Roman" pitchFamily="18" charset="0"/>
                        <a:cs typeface="Arial" charset="0"/>
                      </a:endParaRP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4309">
                <a:tc>
                  <a:txBody>
                    <a:bodyPr/>
                    <a:lstStyle/>
                    <a:p>
                      <a:pPr marL="1800225" marR="0" lvl="0" indent="-1800225" algn="l" defTabSz="4802188" rtl="0" eaLnBrk="0" fontAlgn="base" latinLnBrk="0" hangingPunct="0">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mj-lt"/>
                          <a:ea typeface="Times New Roman" pitchFamily="18" charset="0"/>
                          <a:cs typeface="Arial" charset="0"/>
                        </a:rPr>
                        <a:t>Genotyping Platform</a:t>
                      </a: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err="1">
                          <a:solidFill>
                            <a:schemeClr val="bg1"/>
                          </a:solidFill>
                          <a:effectLst/>
                          <a:latin typeface="+mj-lt"/>
                          <a:ea typeface="Times New Roman"/>
                        </a:rPr>
                        <a:t>Affymetrix</a:t>
                      </a:r>
                      <a:r>
                        <a:rPr lang="en-US" sz="1400" dirty="0">
                          <a:solidFill>
                            <a:schemeClr val="bg1"/>
                          </a:solidFill>
                          <a:effectLst/>
                          <a:latin typeface="+mj-lt"/>
                          <a:ea typeface="Times New Roman"/>
                        </a:rPr>
                        <a:t> 5.0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err="1">
                          <a:solidFill>
                            <a:schemeClr val="bg1"/>
                          </a:solidFill>
                          <a:effectLst/>
                          <a:latin typeface="+mj-lt"/>
                          <a:ea typeface="Times New Roman"/>
                        </a:rPr>
                        <a:t>Illumina</a:t>
                      </a:r>
                      <a:r>
                        <a:rPr lang="en-US" sz="1400" dirty="0">
                          <a:solidFill>
                            <a:schemeClr val="bg1"/>
                          </a:solidFill>
                          <a:effectLst/>
                          <a:latin typeface="+mj-lt"/>
                          <a:ea typeface="Times New Roman"/>
                        </a:rPr>
                        <a:t> Hu370CNV</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Affymetrix 6.0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0536">
                <a:tc>
                  <a:txBody>
                    <a:bodyPr/>
                    <a:lstStyle/>
                    <a:p>
                      <a:pPr marL="1800225" marR="0" lvl="0" indent="-1800225" algn="l" defTabSz="4802188"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Times New Roman" pitchFamily="18" charset="0"/>
                          <a:cs typeface="Arial" charset="0"/>
                        </a:rPr>
                        <a:t>Country of Origin</a:t>
                      </a: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USA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a:solidFill>
                            <a:schemeClr val="bg1"/>
                          </a:solidFill>
                          <a:effectLst/>
                          <a:latin typeface="+mj-lt"/>
                          <a:ea typeface="Times New Roman"/>
                        </a:rPr>
                        <a:t>Iceland</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USA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0536">
                <a:tc>
                  <a:txBody>
                    <a:bodyPr/>
                    <a:lstStyle/>
                    <a:p>
                      <a:pPr marL="1800225" marR="0" lvl="0" indent="-1800225" algn="l" defTabSz="4802188"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Times New Roman" pitchFamily="18" charset="0"/>
                          <a:cs typeface="Arial" charset="0"/>
                        </a:rPr>
                        <a:t>N</a:t>
                      </a: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1298</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a:solidFill>
                            <a:schemeClr val="bg1"/>
                          </a:solidFill>
                          <a:effectLst/>
                          <a:latin typeface="+mj-lt"/>
                          <a:ea typeface="Times New Roman"/>
                        </a:rPr>
                        <a:t>3120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2527</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0536">
                <a:tc>
                  <a:txBody>
                    <a:bodyPr/>
                    <a:lstStyle/>
                    <a:p>
                      <a:pPr marL="0" marR="0">
                        <a:lnSpc>
                          <a:spcPct val="115000"/>
                        </a:lnSpc>
                        <a:spcBef>
                          <a:spcPts val="300"/>
                        </a:spcBef>
                        <a:spcAft>
                          <a:spcPts val="300"/>
                        </a:spcAft>
                      </a:pPr>
                      <a:r>
                        <a:rPr lang="en-US" sz="1400" dirty="0">
                          <a:solidFill>
                            <a:schemeClr val="bg1"/>
                          </a:solidFill>
                          <a:effectLst/>
                          <a:latin typeface="+mj-lt"/>
                          <a:ea typeface="Times New Roman"/>
                        </a:rPr>
                        <a:t>Age, mean (SD), years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60 (9)</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76 (5)</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a:solidFill>
                            <a:schemeClr val="bg1"/>
                          </a:solidFill>
                          <a:effectLst/>
                          <a:latin typeface="+mj-lt"/>
                          <a:ea typeface="Times New Roman"/>
                        </a:rPr>
                        <a:t>63 (10)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0536">
                <a:tc>
                  <a:txBody>
                    <a:bodyPr/>
                    <a:lstStyle/>
                    <a:p>
                      <a:pPr marL="0" marR="0">
                        <a:lnSpc>
                          <a:spcPct val="115000"/>
                        </a:lnSpc>
                        <a:spcBef>
                          <a:spcPts val="300"/>
                        </a:spcBef>
                        <a:spcAft>
                          <a:spcPts val="300"/>
                        </a:spcAft>
                      </a:pPr>
                      <a:r>
                        <a:rPr lang="en-US" sz="1400">
                          <a:solidFill>
                            <a:schemeClr val="bg1"/>
                          </a:solidFill>
                          <a:effectLst/>
                          <a:latin typeface="+mj-lt"/>
                          <a:ea typeface="Times New Roman"/>
                        </a:rPr>
                        <a:t>Women, No.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616 (47)</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1811 (58)</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kern="1200" dirty="0">
                          <a:solidFill>
                            <a:schemeClr val="bg1"/>
                          </a:solidFill>
                          <a:effectLst/>
                          <a:latin typeface="+mj-lt"/>
                          <a:ea typeface="Times New Roman"/>
                        </a:rPr>
                        <a:t>1321 (52)</a:t>
                      </a:r>
                      <a:endParaRPr lang="en-US" sz="14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0536">
                <a:tc>
                  <a:txBody>
                    <a:bodyPr/>
                    <a:lstStyle/>
                    <a:p>
                      <a:pPr marL="0" marR="0">
                        <a:lnSpc>
                          <a:spcPct val="115000"/>
                        </a:lnSpc>
                        <a:spcBef>
                          <a:spcPts val="300"/>
                        </a:spcBef>
                        <a:spcAft>
                          <a:spcPts val="300"/>
                        </a:spcAft>
                      </a:pPr>
                      <a:r>
                        <a:rPr lang="en-US" sz="1400">
                          <a:solidFill>
                            <a:schemeClr val="bg1"/>
                          </a:solidFill>
                          <a:effectLst/>
                          <a:latin typeface="+mj-lt"/>
                          <a:ea typeface="Times New Roman"/>
                        </a:rPr>
                        <a:t>AVC present, No.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510 (39)</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a:solidFill>
                            <a:schemeClr val="bg1"/>
                          </a:solidFill>
                          <a:effectLst/>
                          <a:latin typeface="+mj-lt"/>
                          <a:ea typeface="Times New Roman"/>
                        </a:rPr>
                        <a:t>1338 (43)</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kern="1200" dirty="0">
                          <a:solidFill>
                            <a:schemeClr val="bg1"/>
                          </a:solidFill>
                          <a:effectLst/>
                          <a:latin typeface="+mj-lt"/>
                          <a:ea typeface="Times New Roman"/>
                        </a:rPr>
                        <a:t>397 (16)</a:t>
                      </a:r>
                      <a:endParaRPr lang="en-US" sz="14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0536">
                <a:tc>
                  <a:txBody>
                    <a:bodyPr/>
                    <a:lstStyle/>
                    <a:p>
                      <a:pPr marL="0" marR="0">
                        <a:lnSpc>
                          <a:spcPct val="115000"/>
                        </a:lnSpc>
                        <a:spcBef>
                          <a:spcPts val="300"/>
                        </a:spcBef>
                        <a:spcAft>
                          <a:spcPts val="300"/>
                        </a:spcAft>
                      </a:pPr>
                      <a:r>
                        <a:rPr lang="en-US" sz="1400" dirty="0">
                          <a:solidFill>
                            <a:schemeClr val="bg1"/>
                          </a:solidFill>
                          <a:effectLst/>
                          <a:latin typeface="+mj-lt"/>
                          <a:ea typeface="Times New Roman"/>
                        </a:rPr>
                        <a:t>MAC present, No.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259 (20)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NA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kern="1200" dirty="0">
                          <a:solidFill>
                            <a:schemeClr val="bg1"/>
                          </a:solidFill>
                          <a:effectLst/>
                          <a:latin typeface="+mj-lt"/>
                          <a:ea typeface="Times New Roman"/>
                        </a:rPr>
                        <a:t>309 (12)</a:t>
                      </a:r>
                      <a:endParaRPr lang="en-US" sz="14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0536">
                <a:tc gridSpan="4">
                  <a:txBody>
                    <a:bodyPr/>
                    <a:lstStyle/>
                    <a:p>
                      <a:pPr marL="0" marR="0" lvl="0" indent="0" algn="l" defTabSz="4802188" rtl="0" eaLnBrk="0" fontAlgn="base" latinLnBrk="0" hangingPunct="0">
                        <a:lnSpc>
                          <a:spcPct val="100000"/>
                        </a:lnSpc>
                        <a:spcBef>
                          <a:spcPct val="0"/>
                        </a:spcBef>
                        <a:spcAft>
                          <a:spcPct val="0"/>
                        </a:spcAft>
                        <a:buClrTx/>
                        <a:buSzTx/>
                        <a:buFontTx/>
                        <a:buNone/>
                        <a:tabLst/>
                      </a:pPr>
                      <a:r>
                        <a:rPr kumimoji="0" lang="en-US" sz="1400" kern="1200" dirty="0" smtClean="0">
                          <a:solidFill>
                            <a:schemeClr val="tx1"/>
                          </a:solidFill>
                          <a:effectLst/>
                          <a:latin typeface="+mj-lt"/>
                          <a:ea typeface="+mn-ea"/>
                          <a:cs typeface="+mn-cs"/>
                        </a:rPr>
                        <a:t>FHS, Framingham Heart Study; AGES-RS, Age, Gene-Environment Susceptibility-Reykjavik Study; MESA, Multi-Ethnic Study of Atherosclerosis; AVC, aortic valve calcium; MAC, mitral annular calcium</a:t>
                      </a:r>
                      <a:endParaRPr kumimoji="0" lang="en-US" sz="1400" b="0" i="0" u="none" strike="noStrike" cap="none" normalizeH="0" baseline="0" dirty="0" smtClean="0">
                        <a:ln>
                          <a:noFill/>
                        </a:ln>
                        <a:solidFill>
                          <a:schemeClr val="tx1"/>
                        </a:solidFill>
                        <a:effectLst/>
                        <a:latin typeface="+mj-lt"/>
                        <a:ea typeface="Times New Roman" pitchFamily="18" charset="0"/>
                        <a:cs typeface="Arial" charset="0"/>
                      </a:endParaRP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 xmlns:p14="http://schemas.microsoft.com/office/powerpoint/2010/main" val="4177400913"/>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Title 1"/>
          <p:cNvSpPr>
            <a:spLocks noGrp="1"/>
          </p:cNvSpPr>
          <p:nvPr>
            <p:ph type="title" idx="4294967295"/>
          </p:nvPr>
        </p:nvSpPr>
        <p:spPr>
          <a:xfrm>
            <a:off x="457200" y="-457200"/>
            <a:ext cx="8305800" cy="1143000"/>
          </a:xfrm>
        </p:spPr>
        <p:txBody>
          <a:bodyPr anchor="b" anchorCtr="0">
            <a:noAutofit/>
          </a:bodyPr>
          <a:lstStyle/>
          <a:p>
            <a:r>
              <a:rPr lang="en-US" sz="3200" dirty="0" smtClean="0"/>
              <a:t>Baseline Characteristics: Discovery Cohorts</a:t>
            </a:r>
          </a:p>
        </p:txBody>
      </p:sp>
      <p:graphicFrame>
        <p:nvGraphicFramePr>
          <p:cNvPr id="5" name="Table 4"/>
          <p:cNvGraphicFramePr>
            <a:graphicFrameLocks noGrp="1"/>
          </p:cNvGraphicFramePr>
          <p:nvPr>
            <p:extLst>
              <p:ext uri="{D42A27DB-BD31-4B8C-83A1-F6EECF244321}">
                <p14:modId xmlns="" xmlns:p14="http://schemas.microsoft.com/office/powerpoint/2010/main" val="3996403395"/>
              </p:ext>
            </p:extLst>
          </p:nvPr>
        </p:nvGraphicFramePr>
        <p:xfrm>
          <a:off x="685800" y="1295400"/>
          <a:ext cx="7924800" cy="4004285"/>
        </p:xfrm>
        <a:graphic>
          <a:graphicData uri="http://schemas.openxmlformats.org/drawingml/2006/table">
            <a:tbl>
              <a:tblPr/>
              <a:tblGrid>
                <a:gridCol w="2111031"/>
                <a:gridCol w="2090547"/>
                <a:gridCol w="1798954"/>
                <a:gridCol w="1924268"/>
              </a:tblGrid>
              <a:tr h="335260">
                <a:tc>
                  <a:txBody>
                    <a:bodyPr/>
                    <a:lstStyle/>
                    <a:p>
                      <a:pPr marL="1800225" marR="0" lvl="0" indent="-1800225" algn="ctr" defTabSz="4802188"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2"/>
                          </a:solidFill>
                          <a:effectLst/>
                          <a:latin typeface="+mj-lt"/>
                          <a:ea typeface="Times New Roman" pitchFamily="18" charset="0"/>
                          <a:cs typeface="Arial" charset="0"/>
                        </a:rPr>
                        <a:t>Study</a:t>
                      </a:r>
                      <a:endParaRPr kumimoji="0" lang="en-US" sz="1600" b="0" i="0" u="none" strike="noStrike" cap="none" normalizeH="0" baseline="0" dirty="0" smtClean="0">
                        <a:ln>
                          <a:noFill/>
                        </a:ln>
                        <a:solidFill>
                          <a:schemeClr val="tx2"/>
                        </a:solidFill>
                        <a:effectLst/>
                        <a:latin typeface="+mj-lt"/>
                        <a:ea typeface="Times New Roman" pitchFamily="18" charset="0"/>
                        <a:cs typeface="Arial" charset="0"/>
                      </a:endParaRP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225" marR="0" lvl="0" indent="-1800225" algn="ctr" defTabSz="4802188"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2"/>
                          </a:solidFill>
                          <a:effectLst/>
                          <a:latin typeface="+mj-lt"/>
                          <a:ea typeface="Times New Roman" pitchFamily="18" charset="0"/>
                          <a:cs typeface="Arial" charset="0"/>
                        </a:rPr>
                        <a:t>FHS</a:t>
                      </a:r>
                      <a:endParaRPr kumimoji="0" lang="en-US" sz="1600" b="0" i="0" u="none" strike="noStrike" cap="none" normalizeH="0" baseline="0" dirty="0" smtClean="0">
                        <a:ln>
                          <a:noFill/>
                        </a:ln>
                        <a:solidFill>
                          <a:schemeClr val="tx2"/>
                        </a:solidFill>
                        <a:effectLst/>
                        <a:latin typeface="+mj-lt"/>
                        <a:ea typeface="Times New Roman" pitchFamily="18" charset="0"/>
                        <a:cs typeface="Arial" charset="0"/>
                      </a:endParaRP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225" marR="0" lvl="0" indent="-1800225" algn="ctr" defTabSz="4802188"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2"/>
                          </a:solidFill>
                          <a:effectLst/>
                          <a:latin typeface="+mj-lt"/>
                          <a:ea typeface="Times New Roman" pitchFamily="18" charset="0"/>
                          <a:cs typeface="Arial" charset="0"/>
                        </a:rPr>
                        <a:t>AGES</a:t>
                      </a:r>
                      <a:endParaRPr kumimoji="0" lang="en-US" sz="1600" b="0" i="0" u="none" strike="noStrike" cap="none" normalizeH="0" baseline="0" dirty="0" smtClean="0">
                        <a:ln>
                          <a:noFill/>
                        </a:ln>
                        <a:solidFill>
                          <a:schemeClr val="tx2"/>
                        </a:solidFill>
                        <a:effectLst/>
                        <a:latin typeface="+mj-lt"/>
                        <a:ea typeface="Times New Roman" pitchFamily="18" charset="0"/>
                        <a:cs typeface="Arial" charset="0"/>
                      </a:endParaRP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225" marR="0" lvl="0" indent="-1800225" algn="ctr" defTabSz="4802188"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2"/>
                          </a:solidFill>
                          <a:effectLst/>
                          <a:latin typeface="+mj-lt"/>
                          <a:ea typeface="Times New Roman" pitchFamily="18" charset="0"/>
                          <a:cs typeface="Arial" charset="0"/>
                        </a:rPr>
                        <a:t>MESA</a:t>
                      </a:r>
                      <a:endParaRPr kumimoji="0" lang="en-US" sz="1600" b="0" i="0" u="none" strike="noStrike" cap="none" normalizeH="0" baseline="0" dirty="0" smtClean="0">
                        <a:ln>
                          <a:noFill/>
                        </a:ln>
                        <a:solidFill>
                          <a:schemeClr val="tx2"/>
                        </a:solidFill>
                        <a:effectLst/>
                        <a:latin typeface="+mj-lt"/>
                        <a:ea typeface="Times New Roman" pitchFamily="18" charset="0"/>
                        <a:cs typeface="Arial" charset="0"/>
                      </a:endParaRP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4309">
                <a:tc>
                  <a:txBody>
                    <a:bodyPr/>
                    <a:lstStyle/>
                    <a:p>
                      <a:pPr marL="1800225" marR="0" lvl="0" indent="-1800225" algn="l" defTabSz="4802188" rtl="0" eaLnBrk="0" fontAlgn="base" latinLnBrk="0" hangingPunct="0">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mj-lt"/>
                          <a:ea typeface="Times New Roman" pitchFamily="18" charset="0"/>
                          <a:cs typeface="Arial" charset="0"/>
                        </a:rPr>
                        <a:t>Genotyping Platform</a:t>
                      </a: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err="1">
                          <a:solidFill>
                            <a:schemeClr val="bg1"/>
                          </a:solidFill>
                          <a:effectLst/>
                          <a:latin typeface="+mj-lt"/>
                          <a:ea typeface="Times New Roman"/>
                        </a:rPr>
                        <a:t>Affymetrix</a:t>
                      </a:r>
                      <a:r>
                        <a:rPr lang="en-US" sz="1400" dirty="0">
                          <a:solidFill>
                            <a:schemeClr val="bg1"/>
                          </a:solidFill>
                          <a:effectLst/>
                          <a:latin typeface="+mj-lt"/>
                          <a:ea typeface="Times New Roman"/>
                        </a:rPr>
                        <a:t> 5.0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Illumina Hu370CNV</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Affymetrix 6.0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0536">
                <a:tc>
                  <a:txBody>
                    <a:bodyPr/>
                    <a:lstStyle/>
                    <a:p>
                      <a:pPr marL="1800225" marR="0" lvl="0" indent="-1800225" algn="l" defTabSz="4802188"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Times New Roman" pitchFamily="18" charset="0"/>
                          <a:cs typeface="Arial" charset="0"/>
                        </a:rPr>
                        <a:t>Country of Origin</a:t>
                      </a: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USA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a:solidFill>
                            <a:schemeClr val="bg1"/>
                          </a:solidFill>
                          <a:effectLst/>
                          <a:latin typeface="+mj-lt"/>
                          <a:ea typeface="Times New Roman"/>
                        </a:rPr>
                        <a:t>Iceland</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USA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0536">
                <a:tc>
                  <a:txBody>
                    <a:bodyPr/>
                    <a:lstStyle/>
                    <a:p>
                      <a:pPr marL="1800225" marR="0" lvl="0" indent="-1800225" algn="l" defTabSz="4802188"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Times New Roman" pitchFamily="18" charset="0"/>
                          <a:cs typeface="Arial" charset="0"/>
                        </a:rPr>
                        <a:t>N</a:t>
                      </a: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1298</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a:solidFill>
                            <a:schemeClr val="bg1"/>
                          </a:solidFill>
                          <a:effectLst/>
                          <a:latin typeface="+mj-lt"/>
                          <a:ea typeface="Times New Roman"/>
                        </a:rPr>
                        <a:t>3120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2527</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0536">
                <a:tc>
                  <a:txBody>
                    <a:bodyPr/>
                    <a:lstStyle/>
                    <a:p>
                      <a:pPr marL="0" marR="0">
                        <a:lnSpc>
                          <a:spcPct val="115000"/>
                        </a:lnSpc>
                        <a:spcBef>
                          <a:spcPts val="300"/>
                        </a:spcBef>
                        <a:spcAft>
                          <a:spcPts val="300"/>
                        </a:spcAft>
                      </a:pPr>
                      <a:r>
                        <a:rPr lang="en-US" sz="1400" dirty="0">
                          <a:solidFill>
                            <a:srgbClr val="FFFF00"/>
                          </a:solidFill>
                          <a:effectLst/>
                          <a:latin typeface="+mj-lt"/>
                          <a:ea typeface="Times New Roman"/>
                        </a:rPr>
                        <a:t>Age, mean (SD), years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p>
                      <a:pPr marL="0" marR="0" algn="ctr">
                        <a:lnSpc>
                          <a:spcPct val="115000"/>
                        </a:lnSpc>
                        <a:spcBef>
                          <a:spcPts val="300"/>
                        </a:spcBef>
                        <a:spcAft>
                          <a:spcPts val="300"/>
                        </a:spcAft>
                      </a:pPr>
                      <a:r>
                        <a:rPr lang="en-US" sz="1400" dirty="0">
                          <a:solidFill>
                            <a:srgbClr val="FFFF00"/>
                          </a:solidFill>
                          <a:effectLst/>
                          <a:latin typeface="+mj-lt"/>
                          <a:ea typeface="Times New Roman"/>
                        </a:rPr>
                        <a:t>60 (9)</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p>
                      <a:pPr marL="0" marR="0" algn="ctr">
                        <a:lnSpc>
                          <a:spcPct val="115000"/>
                        </a:lnSpc>
                        <a:spcBef>
                          <a:spcPts val="300"/>
                        </a:spcBef>
                        <a:spcAft>
                          <a:spcPts val="300"/>
                        </a:spcAft>
                      </a:pPr>
                      <a:r>
                        <a:rPr lang="en-US" sz="1400" dirty="0">
                          <a:solidFill>
                            <a:srgbClr val="FFFF00"/>
                          </a:solidFill>
                          <a:effectLst/>
                          <a:latin typeface="+mj-lt"/>
                          <a:ea typeface="Times New Roman"/>
                        </a:rPr>
                        <a:t>76 (5)</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p>
                      <a:pPr marL="0" marR="0" algn="ctr">
                        <a:lnSpc>
                          <a:spcPct val="115000"/>
                        </a:lnSpc>
                        <a:spcBef>
                          <a:spcPts val="300"/>
                        </a:spcBef>
                        <a:spcAft>
                          <a:spcPts val="300"/>
                        </a:spcAft>
                      </a:pPr>
                      <a:r>
                        <a:rPr lang="en-US" sz="1400" dirty="0">
                          <a:solidFill>
                            <a:srgbClr val="FFFF00"/>
                          </a:solidFill>
                          <a:effectLst/>
                          <a:latin typeface="+mj-lt"/>
                          <a:ea typeface="Times New Roman"/>
                        </a:rPr>
                        <a:t>63 (10)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r>
              <a:tr h="390536">
                <a:tc>
                  <a:txBody>
                    <a:bodyPr/>
                    <a:lstStyle/>
                    <a:p>
                      <a:pPr marL="0" marR="0">
                        <a:lnSpc>
                          <a:spcPct val="115000"/>
                        </a:lnSpc>
                        <a:spcBef>
                          <a:spcPts val="300"/>
                        </a:spcBef>
                        <a:spcAft>
                          <a:spcPts val="300"/>
                        </a:spcAft>
                      </a:pPr>
                      <a:r>
                        <a:rPr lang="en-US" sz="1400">
                          <a:solidFill>
                            <a:schemeClr val="bg1"/>
                          </a:solidFill>
                          <a:effectLst/>
                          <a:latin typeface="+mj-lt"/>
                          <a:ea typeface="Times New Roman"/>
                        </a:rPr>
                        <a:t>Women, No.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a:solidFill>
                            <a:schemeClr val="bg1"/>
                          </a:solidFill>
                          <a:effectLst/>
                          <a:latin typeface="+mj-lt"/>
                          <a:ea typeface="Times New Roman"/>
                        </a:rPr>
                        <a:t>616 (47)</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a:solidFill>
                            <a:schemeClr val="bg1"/>
                          </a:solidFill>
                          <a:effectLst/>
                          <a:latin typeface="+mj-lt"/>
                          <a:ea typeface="Times New Roman"/>
                        </a:rPr>
                        <a:t>1811 (58)</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kern="1200" dirty="0">
                          <a:solidFill>
                            <a:schemeClr val="bg1"/>
                          </a:solidFill>
                          <a:effectLst/>
                          <a:latin typeface="+mj-lt"/>
                          <a:ea typeface="Times New Roman"/>
                        </a:rPr>
                        <a:t>1321 (52)</a:t>
                      </a:r>
                      <a:endParaRPr lang="en-US" sz="14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0536">
                <a:tc>
                  <a:txBody>
                    <a:bodyPr/>
                    <a:lstStyle/>
                    <a:p>
                      <a:pPr marL="0" marR="0">
                        <a:lnSpc>
                          <a:spcPct val="115000"/>
                        </a:lnSpc>
                        <a:spcBef>
                          <a:spcPts val="300"/>
                        </a:spcBef>
                        <a:spcAft>
                          <a:spcPts val="300"/>
                        </a:spcAft>
                      </a:pPr>
                      <a:r>
                        <a:rPr lang="en-US" sz="1400" dirty="0">
                          <a:solidFill>
                            <a:schemeClr val="bg1"/>
                          </a:solidFill>
                          <a:effectLst/>
                          <a:latin typeface="+mj-lt"/>
                          <a:ea typeface="Times New Roman"/>
                        </a:rPr>
                        <a:t>AVC present, No.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510 (39)</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a:solidFill>
                            <a:schemeClr val="bg1"/>
                          </a:solidFill>
                          <a:effectLst/>
                          <a:latin typeface="+mj-lt"/>
                          <a:ea typeface="Times New Roman"/>
                        </a:rPr>
                        <a:t>1338 (43)</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kern="1200" dirty="0">
                          <a:solidFill>
                            <a:schemeClr val="bg1"/>
                          </a:solidFill>
                          <a:effectLst/>
                          <a:latin typeface="+mj-lt"/>
                          <a:ea typeface="Times New Roman"/>
                        </a:rPr>
                        <a:t>397 (16)</a:t>
                      </a:r>
                      <a:endParaRPr lang="en-US" sz="14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0536">
                <a:tc>
                  <a:txBody>
                    <a:bodyPr/>
                    <a:lstStyle/>
                    <a:p>
                      <a:pPr marL="0" marR="0">
                        <a:lnSpc>
                          <a:spcPct val="115000"/>
                        </a:lnSpc>
                        <a:spcBef>
                          <a:spcPts val="300"/>
                        </a:spcBef>
                        <a:spcAft>
                          <a:spcPts val="300"/>
                        </a:spcAft>
                      </a:pPr>
                      <a:r>
                        <a:rPr lang="en-US" sz="1400" dirty="0">
                          <a:solidFill>
                            <a:schemeClr val="bg1"/>
                          </a:solidFill>
                          <a:effectLst/>
                          <a:latin typeface="+mj-lt"/>
                          <a:ea typeface="Times New Roman"/>
                        </a:rPr>
                        <a:t>MAC present, No.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259 (20)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NA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kern="1200" dirty="0">
                          <a:solidFill>
                            <a:schemeClr val="bg1"/>
                          </a:solidFill>
                          <a:effectLst/>
                          <a:latin typeface="+mj-lt"/>
                          <a:ea typeface="Times New Roman"/>
                        </a:rPr>
                        <a:t>309 (12)</a:t>
                      </a:r>
                      <a:endParaRPr lang="en-US" sz="14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0536">
                <a:tc gridSpan="4">
                  <a:txBody>
                    <a:bodyPr/>
                    <a:lstStyle/>
                    <a:p>
                      <a:pPr marL="0" marR="0" lvl="0" indent="0" algn="l" defTabSz="4802188" rtl="0" eaLnBrk="0" fontAlgn="base" latinLnBrk="0" hangingPunct="0">
                        <a:lnSpc>
                          <a:spcPct val="100000"/>
                        </a:lnSpc>
                        <a:spcBef>
                          <a:spcPct val="0"/>
                        </a:spcBef>
                        <a:spcAft>
                          <a:spcPct val="0"/>
                        </a:spcAft>
                        <a:buClrTx/>
                        <a:buSzTx/>
                        <a:buFontTx/>
                        <a:buNone/>
                        <a:tabLst/>
                      </a:pPr>
                      <a:r>
                        <a:rPr kumimoji="0" lang="en-US" sz="1400" kern="1200" dirty="0" smtClean="0">
                          <a:solidFill>
                            <a:schemeClr val="tx1"/>
                          </a:solidFill>
                          <a:effectLst/>
                          <a:latin typeface="+mj-lt"/>
                          <a:ea typeface="+mn-ea"/>
                          <a:cs typeface="+mn-cs"/>
                        </a:rPr>
                        <a:t>FHS, Framingham Heart Study; AGES-RS, Age, Gene-Environment Susceptibility-Reykjavik Study; MESA, Multi-Ethnic Study of Atherosclerosis; AVC, aortic valve calcium; MAC, mitral annular calcium</a:t>
                      </a:r>
                      <a:endParaRPr kumimoji="0" lang="en-US" sz="1400" b="0" i="0" u="none" strike="noStrike" cap="none" normalizeH="0" baseline="0" dirty="0" smtClean="0">
                        <a:ln>
                          <a:noFill/>
                        </a:ln>
                        <a:solidFill>
                          <a:schemeClr val="tx1"/>
                        </a:solidFill>
                        <a:effectLst/>
                        <a:latin typeface="+mj-lt"/>
                        <a:ea typeface="Times New Roman" pitchFamily="18" charset="0"/>
                        <a:cs typeface="Arial" charset="0"/>
                      </a:endParaRP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 xmlns:p14="http://schemas.microsoft.com/office/powerpoint/2010/main" val="730910216"/>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Title 1"/>
          <p:cNvSpPr>
            <a:spLocks noGrp="1"/>
          </p:cNvSpPr>
          <p:nvPr>
            <p:ph type="title" idx="4294967295"/>
          </p:nvPr>
        </p:nvSpPr>
        <p:spPr>
          <a:xfrm>
            <a:off x="457200" y="-457200"/>
            <a:ext cx="8305800" cy="1143000"/>
          </a:xfrm>
        </p:spPr>
        <p:txBody>
          <a:bodyPr anchor="b" anchorCtr="0">
            <a:noAutofit/>
          </a:bodyPr>
          <a:lstStyle/>
          <a:p>
            <a:r>
              <a:rPr lang="en-US" sz="3200" dirty="0" smtClean="0"/>
              <a:t>Baseline Characteristics: Discovery Cohorts</a:t>
            </a:r>
          </a:p>
        </p:txBody>
      </p:sp>
      <p:graphicFrame>
        <p:nvGraphicFramePr>
          <p:cNvPr id="5" name="Table 4"/>
          <p:cNvGraphicFramePr>
            <a:graphicFrameLocks noGrp="1"/>
          </p:cNvGraphicFramePr>
          <p:nvPr>
            <p:extLst>
              <p:ext uri="{D42A27DB-BD31-4B8C-83A1-F6EECF244321}">
                <p14:modId xmlns="" xmlns:p14="http://schemas.microsoft.com/office/powerpoint/2010/main" val="1589162648"/>
              </p:ext>
            </p:extLst>
          </p:nvPr>
        </p:nvGraphicFramePr>
        <p:xfrm>
          <a:off x="685800" y="1295400"/>
          <a:ext cx="7924800" cy="3800512"/>
        </p:xfrm>
        <a:graphic>
          <a:graphicData uri="http://schemas.openxmlformats.org/drawingml/2006/table">
            <a:tbl>
              <a:tblPr/>
              <a:tblGrid>
                <a:gridCol w="2111031"/>
                <a:gridCol w="2090547"/>
                <a:gridCol w="1798954"/>
                <a:gridCol w="1924268"/>
              </a:tblGrid>
              <a:tr h="335260">
                <a:tc>
                  <a:txBody>
                    <a:bodyPr/>
                    <a:lstStyle/>
                    <a:p>
                      <a:pPr marL="1800225" marR="0" lvl="0" indent="-1800225" algn="ctr" defTabSz="4802188"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2"/>
                          </a:solidFill>
                          <a:effectLst/>
                          <a:latin typeface="+mj-lt"/>
                          <a:ea typeface="Times New Roman" pitchFamily="18" charset="0"/>
                          <a:cs typeface="Arial" charset="0"/>
                        </a:rPr>
                        <a:t>Study</a:t>
                      </a:r>
                      <a:endParaRPr kumimoji="0" lang="en-US" sz="1600" b="0" i="0" u="none" strike="noStrike" cap="none" normalizeH="0" baseline="0" dirty="0" smtClean="0">
                        <a:ln>
                          <a:noFill/>
                        </a:ln>
                        <a:solidFill>
                          <a:schemeClr val="tx2"/>
                        </a:solidFill>
                        <a:effectLst/>
                        <a:latin typeface="+mj-lt"/>
                        <a:ea typeface="Times New Roman" pitchFamily="18" charset="0"/>
                        <a:cs typeface="Arial" charset="0"/>
                      </a:endParaRP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225" marR="0" lvl="0" indent="-1800225" algn="ctr" defTabSz="4802188"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2"/>
                          </a:solidFill>
                          <a:effectLst/>
                          <a:latin typeface="+mj-lt"/>
                          <a:ea typeface="Times New Roman" pitchFamily="18" charset="0"/>
                          <a:cs typeface="Arial" charset="0"/>
                        </a:rPr>
                        <a:t>FHS</a:t>
                      </a:r>
                      <a:endParaRPr kumimoji="0" lang="en-US" sz="1600" b="0" i="0" u="none" strike="noStrike" cap="none" normalizeH="0" baseline="0" dirty="0" smtClean="0">
                        <a:ln>
                          <a:noFill/>
                        </a:ln>
                        <a:solidFill>
                          <a:schemeClr val="tx2"/>
                        </a:solidFill>
                        <a:effectLst/>
                        <a:latin typeface="+mj-lt"/>
                        <a:ea typeface="Times New Roman" pitchFamily="18" charset="0"/>
                        <a:cs typeface="Arial" charset="0"/>
                      </a:endParaRP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225" marR="0" lvl="0" indent="-1800225" algn="ctr" defTabSz="4802188"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2"/>
                          </a:solidFill>
                          <a:effectLst/>
                          <a:latin typeface="+mj-lt"/>
                          <a:ea typeface="Times New Roman" pitchFamily="18" charset="0"/>
                          <a:cs typeface="Arial" charset="0"/>
                        </a:rPr>
                        <a:t>AGES</a:t>
                      </a:r>
                      <a:endParaRPr kumimoji="0" lang="en-US" sz="1600" b="0" i="0" u="none" strike="noStrike" cap="none" normalizeH="0" baseline="0" dirty="0" smtClean="0">
                        <a:ln>
                          <a:noFill/>
                        </a:ln>
                        <a:solidFill>
                          <a:schemeClr val="tx2"/>
                        </a:solidFill>
                        <a:effectLst/>
                        <a:latin typeface="+mj-lt"/>
                        <a:ea typeface="Times New Roman" pitchFamily="18" charset="0"/>
                        <a:cs typeface="Arial" charset="0"/>
                      </a:endParaRP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225" marR="0" lvl="0" indent="-1800225" algn="ctr" defTabSz="4802188"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2"/>
                          </a:solidFill>
                          <a:effectLst/>
                          <a:latin typeface="+mj-lt"/>
                          <a:ea typeface="Times New Roman" pitchFamily="18" charset="0"/>
                          <a:cs typeface="Arial" charset="0"/>
                        </a:rPr>
                        <a:t>MESA</a:t>
                      </a:r>
                      <a:endParaRPr kumimoji="0" lang="en-US" sz="1600" b="0" i="0" u="none" strike="noStrike" cap="none" normalizeH="0" baseline="0" dirty="0" smtClean="0">
                        <a:ln>
                          <a:noFill/>
                        </a:ln>
                        <a:solidFill>
                          <a:schemeClr val="tx2"/>
                        </a:solidFill>
                        <a:effectLst/>
                        <a:latin typeface="+mj-lt"/>
                        <a:ea typeface="Times New Roman" pitchFamily="18" charset="0"/>
                        <a:cs typeface="Arial" charset="0"/>
                      </a:endParaRP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0536">
                <a:tc>
                  <a:txBody>
                    <a:bodyPr/>
                    <a:lstStyle/>
                    <a:p>
                      <a:pPr marL="1800225" marR="0" lvl="0" indent="-1800225" algn="l" defTabSz="4802188"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Times New Roman" pitchFamily="18" charset="0"/>
                          <a:cs typeface="Arial" charset="0"/>
                        </a:rPr>
                        <a:t>Genotyping Platform</a:t>
                      </a: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err="1" smtClean="0">
                          <a:solidFill>
                            <a:schemeClr val="bg1"/>
                          </a:solidFill>
                          <a:effectLst/>
                          <a:latin typeface="+mj-lt"/>
                          <a:ea typeface="Times New Roman"/>
                        </a:rPr>
                        <a:t>Affymetrix</a:t>
                      </a:r>
                      <a:r>
                        <a:rPr lang="en-US" sz="1400" dirty="0" smtClean="0">
                          <a:solidFill>
                            <a:schemeClr val="bg1"/>
                          </a:solidFill>
                          <a:effectLst/>
                          <a:latin typeface="+mj-lt"/>
                          <a:ea typeface="Times New Roman"/>
                        </a:rPr>
                        <a:t> 5.0</a:t>
                      </a:r>
                      <a:endParaRPr lang="en-US" sz="14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err="1" smtClean="0">
                          <a:solidFill>
                            <a:schemeClr val="bg1"/>
                          </a:solidFill>
                          <a:effectLst/>
                          <a:latin typeface="+mj-lt"/>
                          <a:ea typeface="Times New Roman"/>
                        </a:rPr>
                        <a:t>Illumina</a:t>
                      </a:r>
                      <a:r>
                        <a:rPr lang="en-US" sz="1400" baseline="0" dirty="0" smtClean="0">
                          <a:solidFill>
                            <a:schemeClr val="bg1"/>
                          </a:solidFill>
                          <a:effectLst/>
                          <a:latin typeface="+mj-lt"/>
                          <a:ea typeface="Times New Roman"/>
                        </a:rPr>
                        <a:t> Hu370CNV</a:t>
                      </a:r>
                      <a:endParaRPr lang="en-US" sz="14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err="1" smtClean="0">
                          <a:solidFill>
                            <a:schemeClr val="bg1"/>
                          </a:solidFill>
                          <a:effectLst/>
                          <a:latin typeface="+mj-lt"/>
                          <a:ea typeface="Times New Roman"/>
                        </a:rPr>
                        <a:t>Affymetrix</a:t>
                      </a:r>
                      <a:r>
                        <a:rPr lang="en-US" sz="1400" dirty="0" smtClean="0">
                          <a:solidFill>
                            <a:schemeClr val="bg1"/>
                          </a:solidFill>
                          <a:effectLst/>
                          <a:latin typeface="+mj-lt"/>
                          <a:ea typeface="Times New Roman"/>
                        </a:rPr>
                        <a:t> 6.0</a:t>
                      </a:r>
                      <a:endParaRPr lang="en-US" sz="14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0536">
                <a:tc>
                  <a:txBody>
                    <a:bodyPr/>
                    <a:lstStyle/>
                    <a:p>
                      <a:pPr marL="1800225" marR="0" lvl="0" indent="-1800225" algn="l" defTabSz="4802188"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Times New Roman" pitchFamily="18" charset="0"/>
                          <a:cs typeface="Arial" charset="0"/>
                        </a:rPr>
                        <a:t>Country of Origin</a:t>
                      </a: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a:solidFill>
                            <a:schemeClr val="bg1"/>
                          </a:solidFill>
                          <a:effectLst/>
                          <a:latin typeface="+mj-lt"/>
                          <a:ea typeface="Times New Roman"/>
                        </a:rPr>
                        <a:t>USA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a:solidFill>
                            <a:schemeClr val="bg1"/>
                          </a:solidFill>
                          <a:effectLst/>
                          <a:latin typeface="+mj-lt"/>
                          <a:ea typeface="Times New Roman"/>
                        </a:rPr>
                        <a:t>Iceland</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USA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0536">
                <a:tc>
                  <a:txBody>
                    <a:bodyPr/>
                    <a:lstStyle/>
                    <a:p>
                      <a:pPr marL="1800225" marR="0" lvl="0" indent="-1800225" algn="l" defTabSz="4802188"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Times New Roman" pitchFamily="18" charset="0"/>
                          <a:cs typeface="Arial" charset="0"/>
                        </a:rPr>
                        <a:t>N</a:t>
                      </a: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1298</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a:solidFill>
                            <a:schemeClr val="bg1"/>
                          </a:solidFill>
                          <a:effectLst/>
                          <a:latin typeface="+mj-lt"/>
                          <a:ea typeface="Times New Roman"/>
                        </a:rPr>
                        <a:t>3120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2527</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0536">
                <a:tc>
                  <a:txBody>
                    <a:bodyPr/>
                    <a:lstStyle/>
                    <a:p>
                      <a:pPr marL="0" marR="0">
                        <a:lnSpc>
                          <a:spcPct val="115000"/>
                        </a:lnSpc>
                        <a:spcBef>
                          <a:spcPts val="300"/>
                        </a:spcBef>
                        <a:spcAft>
                          <a:spcPts val="300"/>
                        </a:spcAft>
                      </a:pPr>
                      <a:r>
                        <a:rPr lang="en-US" sz="1400" dirty="0">
                          <a:solidFill>
                            <a:schemeClr val="bg1"/>
                          </a:solidFill>
                          <a:effectLst/>
                          <a:latin typeface="+mj-lt"/>
                          <a:ea typeface="Times New Roman"/>
                        </a:rPr>
                        <a:t>Age, mean (SD), years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60 (9)</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a:solidFill>
                            <a:schemeClr val="bg1"/>
                          </a:solidFill>
                          <a:effectLst/>
                          <a:latin typeface="+mj-lt"/>
                          <a:ea typeface="Times New Roman"/>
                        </a:rPr>
                        <a:t>76 (5)</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a:solidFill>
                            <a:schemeClr val="bg1"/>
                          </a:solidFill>
                          <a:effectLst/>
                          <a:latin typeface="+mj-lt"/>
                          <a:ea typeface="Times New Roman"/>
                        </a:rPr>
                        <a:t>63 (10)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0536">
                <a:tc>
                  <a:txBody>
                    <a:bodyPr/>
                    <a:lstStyle/>
                    <a:p>
                      <a:pPr marL="0" marR="0">
                        <a:lnSpc>
                          <a:spcPct val="115000"/>
                        </a:lnSpc>
                        <a:spcBef>
                          <a:spcPts val="300"/>
                        </a:spcBef>
                        <a:spcAft>
                          <a:spcPts val="300"/>
                        </a:spcAft>
                      </a:pPr>
                      <a:r>
                        <a:rPr lang="en-US" sz="1400">
                          <a:solidFill>
                            <a:schemeClr val="bg1"/>
                          </a:solidFill>
                          <a:effectLst/>
                          <a:latin typeface="+mj-lt"/>
                          <a:ea typeface="Times New Roman"/>
                        </a:rPr>
                        <a:t>Women, No.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616 (47)</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a:solidFill>
                            <a:schemeClr val="bg1"/>
                          </a:solidFill>
                          <a:effectLst/>
                          <a:latin typeface="+mj-lt"/>
                          <a:ea typeface="Times New Roman"/>
                        </a:rPr>
                        <a:t>1811 (58)</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kern="1200" dirty="0">
                          <a:solidFill>
                            <a:schemeClr val="bg1"/>
                          </a:solidFill>
                          <a:effectLst/>
                          <a:latin typeface="+mj-lt"/>
                          <a:ea typeface="Times New Roman"/>
                        </a:rPr>
                        <a:t>1321 (52)</a:t>
                      </a:r>
                      <a:endParaRPr lang="en-US" sz="14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0536">
                <a:tc>
                  <a:txBody>
                    <a:bodyPr/>
                    <a:lstStyle/>
                    <a:p>
                      <a:pPr marL="0" marR="0">
                        <a:lnSpc>
                          <a:spcPct val="115000"/>
                        </a:lnSpc>
                        <a:spcBef>
                          <a:spcPts val="300"/>
                        </a:spcBef>
                        <a:spcAft>
                          <a:spcPts val="300"/>
                        </a:spcAft>
                      </a:pPr>
                      <a:r>
                        <a:rPr lang="en-US" sz="1400" dirty="0">
                          <a:solidFill>
                            <a:srgbClr val="FFFF00"/>
                          </a:solidFill>
                          <a:effectLst/>
                          <a:latin typeface="+mj-lt"/>
                          <a:ea typeface="Times New Roman"/>
                        </a:rPr>
                        <a:t>AVC present, No.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p>
                      <a:pPr marL="0" marR="0" algn="ctr">
                        <a:lnSpc>
                          <a:spcPct val="115000"/>
                        </a:lnSpc>
                        <a:spcBef>
                          <a:spcPts val="300"/>
                        </a:spcBef>
                        <a:spcAft>
                          <a:spcPts val="300"/>
                        </a:spcAft>
                      </a:pPr>
                      <a:r>
                        <a:rPr lang="en-US" sz="1400" dirty="0">
                          <a:solidFill>
                            <a:srgbClr val="FFFF00"/>
                          </a:solidFill>
                          <a:effectLst/>
                          <a:latin typeface="+mj-lt"/>
                          <a:ea typeface="Times New Roman"/>
                        </a:rPr>
                        <a:t>510 (39)</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p>
                      <a:pPr marL="0" marR="0" algn="ctr">
                        <a:lnSpc>
                          <a:spcPct val="115000"/>
                        </a:lnSpc>
                        <a:spcBef>
                          <a:spcPts val="300"/>
                        </a:spcBef>
                        <a:spcAft>
                          <a:spcPts val="300"/>
                        </a:spcAft>
                      </a:pPr>
                      <a:r>
                        <a:rPr lang="en-US" sz="1400" dirty="0">
                          <a:solidFill>
                            <a:srgbClr val="FFFF00"/>
                          </a:solidFill>
                          <a:effectLst/>
                          <a:latin typeface="+mj-lt"/>
                          <a:ea typeface="Times New Roman"/>
                        </a:rPr>
                        <a:t>1338 (43)</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p>
                      <a:pPr marL="0" marR="0" algn="ctr">
                        <a:lnSpc>
                          <a:spcPct val="115000"/>
                        </a:lnSpc>
                        <a:spcBef>
                          <a:spcPts val="300"/>
                        </a:spcBef>
                        <a:spcAft>
                          <a:spcPts val="300"/>
                        </a:spcAft>
                      </a:pPr>
                      <a:r>
                        <a:rPr lang="en-US" sz="1400" kern="1200" dirty="0">
                          <a:solidFill>
                            <a:srgbClr val="FFFF00"/>
                          </a:solidFill>
                          <a:effectLst/>
                          <a:latin typeface="+mj-lt"/>
                          <a:ea typeface="Times New Roman"/>
                        </a:rPr>
                        <a:t>397 (16)</a:t>
                      </a:r>
                      <a:endParaRPr lang="en-US" sz="1400" dirty="0">
                        <a:solidFill>
                          <a:srgbClr val="FFFF00"/>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r>
              <a:tr h="390536">
                <a:tc>
                  <a:txBody>
                    <a:bodyPr/>
                    <a:lstStyle/>
                    <a:p>
                      <a:pPr marL="0" marR="0">
                        <a:lnSpc>
                          <a:spcPct val="115000"/>
                        </a:lnSpc>
                        <a:spcBef>
                          <a:spcPts val="300"/>
                        </a:spcBef>
                        <a:spcAft>
                          <a:spcPts val="300"/>
                        </a:spcAft>
                      </a:pPr>
                      <a:r>
                        <a:rPr lang="en-US" sz="1400" dirty="0">
                          <a:solidFill>
                            <a:srgbClr val="FFFF00"/>
                          </a:solidFill>
                          <a:effectLst/>
                          <a:latin typeface="+mj-lt"/>
                          <a:ea typeface="Times New Roman"/>
                        </a:rPr>
                        <a:t>MAC present, No.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p>
                      <a:pPr marL="0" marR="0" algn="ctr">
                        <a:lnSpc>
                          <a:spcPct val="115000"/>
                        </a:lnSpc>
                        <a:spcBef>
                          <a:spcPts val="300"/>
                        </a:spcBef>
                        <a:spcAft>
                          <a:spcPts val="300"/>
                        </a:spcAft>
                      </a:pPr>
                      <a:r>
                        <a:rPr lang="en-US" sz="1400" dirty="0">
                          <a:solidFill>
                            <a:srgbClr val="FFFF00"/>
                          </a:solidFill>
                          <a:effectLst/>
                          <a:latin typeface="+mj-lt"/>
                          <a:ea typeface="Times New Roman"/>
                        </a:rPr>
                        <a:t>259 (20)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p>
                      <a:pPr marL="0" marR="0" algn="ctr">
                        <a:lnSpc>
                          <a:spcPct val="115000"/>
                        </a:lnSpc>
                        <a:spcBef>
                          <a:spcPts val="300"/>
                        </a:spcBef>
                        <a:spcAft>
                          <a:spcPts val="300"/>
                        </a:spcAft>
                      </a:pPr>
                      <a:r>
                        <a:rPr lang="en-US" sz="1400" dirty="0">
                          <a:solidFill>
                            <a:srgbClr val="FFFF00"/>
                          </a:solidFill>
                          <a:effectLst/>
                          <a:latin typeface="+mj-lt"/>
                          <a:ea typeface="Times New Roman"/>
                        </a:rPr>
                        <a:t>NA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p>
                      <a:pPr marL="0" marR="0" algn="ctr">
                        <a:lnSpc>
                          <a:spcPct val="115000"/>
                        </a:lnSpc>
                        <a:spcBef>
                          <a:spcPts val="300"/>
                        </a:spcBef>
                        <a:spcAft>
                          <a:spcPts val="300"/>
                        </a:spcAft>
                      </a:pPr>
                      <a:r>
                        <a:rPr lang="en-US" sz="1400" kern="1200" dirty="0">
                          <a:solidFill>
                            <a:srgbClr val="FFFF00"/>
                          </a:solidFill>
                          <a:effectLst/>
                          <a:latin typeface="+mj-lt"/>
                          <a:ea typeface="Times New Roman"/>
                        </a:rPr>
                        <a:t>309 (12)</a:t>
                      </a:r>
                      <a:endParaRPr lang="en-US" sz="1400" dirty="0">
                        <a:solidFill>
                          <a:srgbClr val="FFFF00"/>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r>
              <a:tr h="390536">
                <a:tc gridSpan="4">
                  <a:txBody>
                    <a:bodyPr/>
                    <a:lstStyle/>
                    <a:p>
                      <a:pPr marL="0" marR="0" lvl="0" indent="0" algn="l" defTabSz="4802188" rtl="0" eaLnBrk="0" fontAlgn="base" latinLnBrk="0" hangingPunct="0">
                        <a:lnSpc>
                          <a:spcPct val="100000"/>
                        </a:lnSpc>
                        <a:spcBef>
                          <a:spcPct val="0"/>
                        </a:spcBef>
                        <a:spcAft>
                          <a:spcPct val="0"/>
                        </a:spcAft>
                        <a:buClrTx/>
                        <a:buSzTx/>
                        <a:buFontTx/>
                        <a:buNone/>
                        <a:tabLst/>
                      </a:pPr>
                      <a:r>
                        <a:rPr kumimoji="0" lang="en-US" sz="1400" kern="1200" dirty="0" smtClean="0">
                          <a:solidFill>
                            <a:schemeClr val="tx1"/>
                          </a:solidFill>
                          <a:effectLst/>
                          <a:latin typeface="+mj-lt"/>
                          <a:ea typeface="+mn-ea"/>
                          <a:cs typeface="+mn-cs"/>
                        </a:rPr>
                        <a:t>FHS, Framingham Heart Study; AGES-RS, Age, Gene-Environment Susceptibility-Reykjavik Study; MESA, Multi-Ethnic Study of Atherosclerosis; AVC, aortic valve calcium; MAC, mitral annular calcium</a:t>
                      </a:r>
                      <a:endParaRPr kumimoji="0" lang="en-US" sz="1400" b="0" i="0" u="none" strike="noStrike" cap="none" normalizeH="0" baseline="0" dirty="0" smtClean="0">
                        <a:ln>
                          <a:noFill/>
                        </a:ln>
                        <a:solidFill>
                          <a:schemeClr val="tx1"/>
                        </a:solidFill>
                        <a:effectLst/>
                        <a:latin typeface="+mj-lt"/>
                        <a:ea typeface="Times New Roman" pitchFamily="18" charset="0"/>
                        <a:cs typeface="Arial" charset="0"/>
                      </a:endParaRP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 xmlns:p14="http://schemas.microsoft.com/office/powerpoint/2010/main" val="1046836696"/>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Title 1"/>
          <p:cNvSpPr>
            <a:spLocks noGrp="1"/>
          </p:cNvSpPr>
          <p:nvPr>
            <p:ph type="title" idx="4294967295"/>
          </p:nvPr>
        </p:nvSpPr>
        <p:spPr>
          <a:xfrm>
            <a:off x="1309688" y="0"/>
            <a:ext cx="7377112" cy="1143000"/>
          </a:xfrm>
        </p:spPr>
        <p:txBody>
          <a:bodyPr>
            <a:normAutofit fontScale="90000"/>
          </a:bodyPr>
          <a:lstStyle/>
          <a:p>
            <a:r>
              <a:rPr lang="en-US" dirty="0" smtClean="0"/>
              <a:t>Q-Q plot AVC Meta-analysis </a:t>
            </a:r>
          </a:p>
        </p:txBody>
      </p:sp>
      <p:pic>
        <p:nvPicPr>
          <p:cNvPr id="11267" name="Picture 2" descr="AVC_meta_122310"/>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82663" y="1504950"/>
            <a:ext cx="6942137" cy="5048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91035879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Title 7"/>
          <p:cNvSpPr>
            <a:spLocks noGrp="1"/>
          </p:cNvSpPr>
          <p:nvPr>
            <p:ph type="title"/>
          </p:nvPr>
        </p:nvSpPr>
        <p:spPr>
          <a:xfrm>
            <a:off x="566992" y="609243"/>
            <a:ext cx="8229600" cy="1143000"/>
          </a:xfrm>
        </p:spPr>
        <p:txBody>
          <a:bodyPr anchor="t" anchorCtr="0">
            <a:normAutofit/>
          </a:bodyPr>
          <a:lstStyle/>
          <a:p>
            <a:r>
              <a:rPr lang="en-US" sz="4000" dirty="0" smtClean="0"/>
              <a:t>Aortic Valve Calcium Manhattan Plot</a:t>
            </a:r>
          </a:p>
        </p:txBody>
      </p:sp>
      <p:pic>
        <p:nvPicPr>
          <p:cNvPr id="12291" name="Picture 237" descr="AVC_meta_gwaplot"/>
          <p:cNvPicPr>
            <a:picLocks noChangeAspect="1" noChangeArrowheads="1"/>
          </p:cNvPicPr>
          <p:nvPr/>
        </p:nvPicPr>
        <p:blipFill>
          <a:blip r:embed="rId3" cstate="print">
            <a:extLst>
              <a:ext uri="{28A0092B-C50C-407E-A947-70E740481C1C}">
                <a14:useLocalDpi xmlns="" xmlns:a14="http://schemas.microsoft.com/office/drawing/2010/main" val="0"/>
              </a:ext>
            </a:extLst>
          </a:blip>
          <a:srcRect t="7497"/>
          <a:stretch>
            <a:fillRect/>
          </a:stretch>
        </p:blipFill>
        <p:spPr bwMode="auto">
          <a:xfrm>
            <a:off x="21107400" y="15773400"/>
            <a:ext cx="4527550" cy="30464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9" name="Content Placeholder 3"/>
          <p:cNvPicPr>
            <a:picLocks noGrp="1" noChangeAspect="1"/>
          </p:cNvPicPr>
          <p:nvPr>
            <p:ph idx="1"/>
          </p:nvPr>
        </p:nvPicPr>
        <p:blipFill rotWithShape="1">
          <a:blip r:embed="rId4" cstate="print">
            <a:extLst>
              <a:ext uri="{28A0092B-C50C-407E-A947-70E740481C1C}">
                <a14:useLocalDpi xmlns="" xmlns:a14="http://schemas.microsoft.com/office/drawing/2010/main" val="0"/>
              </a:ext>
            </a:extLst>
          </a:blip>
          <a:srcRect t="9390" b="7838"/>
          <a:stretch/>
        </p:blipFill>
        <p:spPr>
          <a:xfrm>
            <a:off x="537030" y="1371600"/>
            <a:ext cx="8077200" cy="4862286"/>
          </a:xfrm>
        </p:spPr>
      </p:pic>
      <p:sp>
        <p:nvSpPr>
          <p:cNvPr id="10" name="Text Box 239"/>
          <p:cNvSpPr txBox="1">
            <a:spLocks noChangeArrowheads="1"/>
          </p:cNvSpPr>
          <p:nvPr/>
        </p:nvSpPr>
        <p:spPr bwMode="auto">
          <a:xfrm>
            <a:off x="537030" y="6245423"/>
            <a:ext cx="8077200" cy="307777"/>
          </a:xfrm>
          <a:prstGeom prst="rect">
            <a:avLst/>
          </a:prstGeom>
          <a:solidFill>
            <a:schemeClr val="tx1"/>
          </a:solidFill>
          <a:ln w="9525">
            <a:noFill/>
            <a:miter lim="800000"/>
            <a:headEnd/>
            <a:tailEnd/>
          </a:ln>
          <a:extLst/>
        </p:spPr>
        <p:txBody>
          <a:bodyPr wrap="square">
            <a:spAutoFit/>
          </a:bodyPr>
          <a:lstStyle>
            <a:lvl1pPr defTabSz="1028700" eaLnBrk="0" hangingPunct="0">
              <a:defRPr>
                <a:solidFill>
                  <a:schemeClr val="tx1"/>
                </a:solidFill>
                <a:latin typeface="Arial" charset="0"/>
              </a:defRPr>
            </a:lvl1pPr>
            <a:lvl2pPr marL="742950" indent="-285750" defTabSz="1028700" eaLnBrk="0" hangingPunct="0">
              <a:defRPr>
                <a:solidFill>
                  <a:schemeClr val="tx1"/>
                </a:solidFill>
                <a:latin typeface="Arial" charset="0"/>
              </a:defRPr>
            </a:lvl2pPr>
            <a:lvl3pPr marL="1143000" indent="-228600" defTabSz="1028700" eaLnBrk="0" hangingPunct="0">
              <a:defRPr>
                <a:solidFill>
                  <a:schemeClr val="tx1"/>
                </a:solidFill>
                <a:latin typeface="Arial" charset="0"/>
              </a:defRPr>
            </a:lvl3pPr>
            <a:lvl4pPr marL="1600200" indent="-228600" defTabSz="1028700" eaLnBrk="0" hangingPunct="0">
              <a:defRPr>
                <a:solidFill>
                  <a:schemeClr val="tx1"/>
                </a:solidFill>
                <a:latin typeface="Arial" charset="0"/>
              </a:defRPr>
            </a:lvl4pPr>
            <a:lvl5pPr marL="2057400" indent="-228600" defTabSz="1028700" eaLnBrk="0" hangingPunct="0">
              <a:defRPr>
                <a:solidFill>
                  <a:schemeClr val="tx1"/>
                </a:solidFill>
                <a:latin typeface="Arial" charset="0"/>
              </a:defRPr>
            </a:lvl5pPr>
            <a:lvl6pPr marL="2514600" indent="-228600" defTabSz="1028700" eaLnBrk="0" fontAlgn="base" hangingPunct="0">
              <a:spcBef>
                <a:spcPct val="0"/>
              </a:spcBef>
              <a:spcAft>
                <a:spcPct val="0"/>
              </a:spcAft>
              <a:defRPr>
                <a:solidFill>
                  <a:schemeClr val="tx1"/>
                </a:solidFill>
                <a:latin typeface="Arial" charset="0"/>
              </a:defRPr>
            </a:lvl6pPr>
            <a:lvl7pPr marL="2971800" indent="-228600" defTabSz="1028700" eaLnBrk="0" fontAlgn="base" hangingPunct="0">
              <a:spcBef>
                <a:spcPct val="0"/>
              </a:spcBef>
              <a:spcAft>
                <a:spcPct val="0"/>
              </a:spcAft>
              <a:defRPr>
                <a:solidFill>
                  <a:schemeClr val="tx1"/>
                </a:solidFill>
                <a:latin typeface="Arial" charset="0"/>
              </a:defRPr>
            </a:lvl7pPr>
            <a:lvl8pPr marL="3429000" indent="-228600" defTabSz="1028700" eaLnBrk="0" fontAlgn="base" hangingPunct="0">
              <a:spcBef>
                <a:spcPct val="0"/>
              </a:spcBef>
              <a:spcAft>
                <a:spcPct val="0"/>
              </a:spcAft>
              <a:defRPr>
                <a:solidFill>
                  <a:schemeClr val="tx1"/>
                </a:solidFill>
                <a:latin typeface="Arial" charset="0"/>
              </a:defRPr>
            </a:lvl8pPr>
            <a:lvl9pPr marL="3886200" indent="-228600" defTabSz="10287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400" b="1" dirty="0">
                <a:solidFill>
                  <a:srgbClr val="000000"/>
                </a:solidFill>
              </a:rPr>
              <a:t>Chromosomal Position</a:t>
            </a:r>
          </a:p>
        </p:txBody>
      </p:sp>
    </p:spTree>
    <p:extLst>
      <p:ext uri="{BB962C8B-B14F-4D97-AF65-F5344CB8AC3E}">
        <p14:creationId xmlns="" xmlns:p14="http://schemas.microsoft.com/office/powerpoint/2010/main" val="1526419516"/>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7"/>
          <p:cNvSpPr>
            <a:spLocks noGrp="1"/>
          </p:cNvSpPr>
          <p:nvPr>
            <p:ph type="title"/>
          </p:nvPr>
        </p:nvSpPr>
        <p:spPr>
          <a:xfrm>
            <a:off x="566992" y="609243"/>
            <a:ext cx="8229600" cy="1143000"/>
          </a:xfrm>
        </p:spPr>
        <p:txBody>
          <a:bodyPr anchor="t" anchorCtr="0">
            <a:normAutofit/>
          </a:bodyPr>
          <a:lstStyle/>
          <a:p>
            <a:r>
              <a:rPr lang="en-US" sz="4000" dirty="0" smtClean="0"/>
              <a:t>Aortic Valve Calcium Manhattan Plot</a:t>
            </a:r>
          </a:p>
        </p:txBody>
      </p:sp>
      <p:pic>
        <p:nvPicPr>
          <p:cNvPr id="12291" name="Picture 237" descr="AVC_meta_gwaplot"/>
          <p:cNvPicPr>
            <a:picLocks noChangeAspect="1" noChangeArrowheads="1"/>
          </p:cNvPicPr>
          <p:nvPr/>
        </p:nvPicPr>
        <p:blipFill>
          <a:blip r:embed="rId3" cstate="print">
            <a:extLst>
              <a:ext uri="{28A0092B-C50C-407E-A947-70E740481C1C}">
                <a14:useLocalDpi xmlns="" xmlns:a14="http://schemas.microsoft.com/office/drawing/2010/main" val="0"/>
              </a:ext>
            </a:extLst>
          </a:blip>
          <a:srcRect t="7497"/>
          <a:stretch>
            <a:fillRect/>
          </a:stretch>
        </p:blipFill>
        <p:spPr bwMode="auto">
          <a:xfrm>
            <a:off x="21107400" y="15773400"/>
            <a:ext cx="4527550" cy="30464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9" name="Content Placeholder 3"/>
          <p:cNvPicPr>
            <a:picLocks noGrp="1" noChangeAspect="1"/>
          </p:cNvPicPr>
          <p:nvPr>
            <p:ph idx="1"/>
          </p:nvPr>
        </p:nvPicPr>
        <p:blipFill rotWithShape="1">
          <a:blip r:embed="rId4" cstate="print">
            <a:extLst>
              <a:ext uri="{28A0092B-C50C-407E-A947-70E740481C1C}">
                <a14:useLocalDpi xmlns="" xmlns:a14="http://schemas.microsoft.com/office/drawing/2010/main" val="0"/>
              </a:ext>
            </a:extLst>
          </a:blip>
          <a:srcRect t="9390" b="7838"/>
          <a:stretch/>
        </p:blipFill>
        <p:spPr>
          <a:xfrm>
            <a:off x="537030" y="1371600"/>
            <a:ext cx="8077200" cy="4862286"/>
          </a:xfrm>
        </p:spPr>
      </p:pic>
      <p:sp>
        <p:nvSpPr>
          <p:cNvPr id="10" name="Text Box 239"/>
          <p:cNvSpPr txBox="1">
            <a:spLocks noChangeArrowheads="1"/>
          </p:cNvSpPr>
          <p:nvPr/>
        </p:nvSpPr>
        <p:spPr bwMode="auto">
          <a:xfrm>
            <a:off x="537030" y="6245423"/>
            <a:ext cx="8077200" cy="307777"/>
          </a:xfrm>
          <a:prstGeom prst="rect">
            <a:avLst/>
          </a:prstGeom>
          <a:solidFill>
            <a:schemeClr val="tx1"/>
          </a:solidFill>
          <a:ln w="9525">
            <a:noFill/>
            <a:miter lim="800000"/>
            <a:headEnd/>
            <a:tailEnd/>
          </a:ln>
          <a:extLst/>
        </p:spPr>
        <p:txBody>
          <a:bodyPr wrap="square">
            <a:spAutoFit/>
          </a:bodyPr>
          <a:lstStyle>
            <a:lvl1pPr defTabSz="1028700" eaLnBrk="0" hangingPunct="0">
              <a:defRPr>
                <a:solidFill>
                  <a:schemeClr val="tx1"/>
                </a:solidFill>
                <a:latin typeface="Arial" charset="0"/>
              </a:defRPr>
            </a:lvl1pPr>
            <a:lvl2pPr marL="742950" indent="-285750" defTabSz="1028700" eaLnBrk="0" hangingPunct="0">
              <a:defRPr>
                <a:solidFill>
                  <a:schemeClr val="tx1"/>
                </a:solidFill>
                <a:latin typeface="Arial" charset="0"/>
              </a:defRPr>
            </a:lvl2pPr>
            <a:lvl3pPr marL="1143000" indent="-228600" defTabSz="1028700" eaLnBrk="0" hangingPunct="0">
              <a:defRPr>
                <a:solidFill>
                  <a:schemeClr val="tx1"/>
                </a:solidFill>
                <a:latin typeface="Arial" charset="0"/>
              </a:defRPr>
            </a:lvl3pPr>
            <a:lvl4pPr marL="1600200" indent="-228600" defTabSz="1028700" eaLnBrk="0" hangingPunct="0">
              <a:defRPr>
                <a:solidFill>
                  <a:schemeClr val="tx1"/>
                </a:solidFill>
                <a:latin typeface="Arial" charset="0"/>
              </a:defRPr>
            </a:lvl4pPr>
            <a:lvl5pPr marL="2057400" indent="-228600" defTabSz="1028700" eaLnBrk="0" hangingPunct="0">
              <a:defRPr>
                <a:solidFill>
                  <a:schemeClr val="tx1"/>
                </a:solidFill>
                <a:latin typeface="Arial" charset="0"/>
              </a:defRPr>
            </a:lvl5pPr>
            <a:lvl6pPr marL="2514600" indent="-228600" defTabSz="1028700" eaLnBrk="0" fontAlgn="base" hangingPunct="0">
              <a:spcBef>
                <a:spcPct val="0"/>
              </a:spcBef>
              <a:spcAft>
                <a:spcPct val="0"/>
              </a:spcAft>
              <a:defRPr>
                <a:solidFill>
                  <a:schemeClr val="tx1"/>
                </a:solidFill>
                <a:latin typeface="Arial" charset="0"/>
              </a:defRPr>
            </a:lvl6pPr>
            <a:lvl7pPr marL="2971800" indent="-228600" defTabSz="1028700" eaLnBrk="0" fontAlgn="base" hangingPunct="0">
              <a:spcBef>
                <a:spcPct val="0"/>
              </a:spcBef>
              <a:spcAft>
                <a:spcPct val="0"/>
              </a:spcAft>
              <a:defRPr>
                <a:solidFill>
                  <a:schemeClr val="tx1"/>
                </a:solidFill>
                <a:latin typeface="Arial" charset="0"/>
              </a:defRPr>
            </a:lvl7pPr>
            <a:lvl8pPr marL="3429000" indent="-228600" defTabSz="1028700" eaLnBrk="0" fontAlgn="base" hangingPunct="0">
              <a:spcBef>
                <a:spcPct val="0"/>
              </a:spcBef>
              <a:spcAft>
                <a:spcPct val="0"/>
              </a:spcAft>
              <a:defRPr>
                <a:solidFill>
                  <a:schemeClr val="tx1"/>
                </a:solidFill>
                <a:latin typeface="Arial" charset="0"/>
              </a:defRPr>
            </a:lvl8pPr>
            <a:lvl9pPr marL="3886200" indent="-228600" defTabSz="10287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400" b="1" dirty="0">
                <a:solidFill>
                  <a:srgbClr val="000000"/>
                </a:solidFill>
              </a:rPr>
              <a:t>Chromosomal Position</a:t>
            </a:r>
          </a:p>
        </p:txBody>
      </p:sp>
      <p:sp>
        <p:nvSpPr>
          <p:cNvPr id="6" name="Right Arrow 8"/>
          <p:cNvSpPr>
            <a:spLocks noChangeArrowheads="1"/>
          </p:cNvSpPr>
          <p:nvPr/>
        </p:nvSpPr>
        <p:spPr bwMode="auto">
          <a:xfrm rot="9922018">
            <a:off x="4334434" y="2283749"/>
            <a:ext cx="1624068" cy="216458"/>
          </a:xfrm>
          <a:prstGeom prst="rightArrow">
            <a:avLst>
              <a:gd name="adj1" fmla="val 50000"/>
              <a:gd name="adj2" fmla="val 49781"/>
            </a:avLst>
          </a:prstGeom>
          <a:solidFill>
            <a:srgbClr val="FF9900"/>
          </a:solidFill>
          <a:ln w="19050" algn="ctr">
            <a:solidFill>
              <a:schemeClr val="bg1"/>
            </a:solidFill>
            <a:round/>
            <a:headEnd/>
            <a:tailEnd/>
          </a:ln>
        </p:spPr>
        <p:txBody>
          <a:bodyPr rot="10800000" anchor="ctr" anchorCtr="1"/>
          <a:lstStyle/>
          <a:p>
            <a:pPr algn="ctr"/>
            <a:endParaRPr lang="en-US" sz="200" b="1">
              <a:solidFill>
                <a:srgbClr val="000000"/>
              </a:solidFill>
              <a:latin typeface="Tahoma" pitchFamily="34" charset="0"/>
              <a:cs typeface="Arial" charset="0"/>
            </a:endParaRPr>
          </a:p>
        </p:txBody>
      </p:sp>
      <p:sp>
        <p:nvSpPr>
          <p:cNvPr id="7" name="TextBox 13"/>
          <p:cNvSpPr txBox="1">
            <a:spLocks noChangeArrowheads="1"/>
          </p:cNvSpPr>
          <p:nvPr/>
        </p:nvSpPr>
        <p:spPr bwMode="auto">
          <a:xfrm>
            <a:off x="5904821" y="1907263"/>
            <a:ext cx="1062037" cy="523875"/>
          </a:xfrm>
          <a:prstGeom prst="rect">
            <a:avLst/>
          </a:prstGeom>
          <a:gradFill>
            <a:gsLst>
              <a:gs pos="0">
                <a:schemeClr val="accent2">
                  <a:lumMod val="20000"/>
                  <a:lumOff val="80000"/>
                </a:schemeClr>
              </a:gs>
              <a:gs pos="50000">
                <a:schemeClr val="accent1">
                  <a:tint val="44500"/>
                  <a:satMod val="160000"/>
                </a:schemeClr>
              </a:gs>
              <a:gs pos="100000">
                <a:schemeClr val="accent1">
                  <a:tint val="23500"/>
                  <a:satMod val="160000"/>
                </a:schemeClr>
              </a:gs>
            </a:gsLst>
            <a:lin ang="5400000" scaled="0"/>
          </a:gradFill>
          <a:ln w="9525">
            <a:noFill/>
            <a:miter lim="800000"/>
            <a:headEnd/>
            <a:tailEnd/>
          </a:ln>
        </p:spPr>
        <p:txBody>
          <a:bodyPr>
            <a:spAutoFit/>
          </a:bodyPr>
          <a:lstStyle/>
          <a:p>
            <a:pPr>
              <a:defRPr/>
            </a:pPr>
            <a:r>
              <a:rPr lang="en-US" sz="2400" b="1" dirty="0">
                <a:solidFill>
                  <a:srgbClr val="000000"/>
                </a:solidFill>
                <a:latin typeface="Calibri" pitchFamily="34" charset="0"/>
                <a:cs typeface="Arial" charset="0"/>
              </a:rPr>
              <a:t>  </a:t>
            </a:r>
            <a:r>
              <a:rPr lang="en-US" sz="2800" b="1" dirty="0">
                <a:solidFill>
                  <a:srgbClr val="000000"/>
                </a:solidFill>
                <a:latin typeface="Calibri" pitchFamily="34" charset="0"/>
                <a:cs typeface="Arial" charset="0"/>
              </a:rPr>
              <a:t>LPA</a:t>
            </a:r>
          </a:p>
        </p:txBody>
      </p:sp>
      <p:sp>
        <p:nvSpPr>
          <p:cNvPr id="8" name="Oval 7"/>
          <p:cNvSpPr/>
          <p:nvPr/>
        </p:nvSpPr>
        <p:spPr>
          <a:xfrm>
            <a:off x="3918858" y="2481942"/>
            <a:ext cx="381000" cy="304800"/>
          </a:xfrm>
          <a:prstGeom prst="ellipse">
            <a:avLst/>
          </a:prstGeom>
          <a:noFill/>
          <a:ln w="381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 xmlns:p14="http://schemas.microsoft.com/office/powerpoint/2010/main" val="3515711396"/>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a:xfrm>
            <a:off x="457200" y="0"/>
            <a:ext cx="8305800" cy="1143000"/>
          </a:xfrm>
        </p:spPr>
        <p:txBody>
          <a:bodyPr anchor="b" anchorCtr="0">
            <a:noAutofit/>
          </a:bodyPr>
          <a:lstStyle/>
          <a:p>
            <a:r>
              <a:rPr lang="en-US" sz="3200" dirty="0" smtClean="0"/>
              <a:t>Regional Association Plot for AVC of LPA region</a:t>
            </a:r>
          </a:p>
        </p:txBody>
      </p:sp>
      <p:graphicFrame>
        <p:nvGraphicFramePr>
          <p:cNvPr id="19459" name="Object 2"/>
          <p:cNvGraphicFramePr>
            <a:graphicFrameLocks noChangeAspect="1"/>
          </p:cNvGraphicFramePr>
          <p:nvPr>
            <p:extLst>
              <p:ext uri="{D42A27DB-BD31-4B8C-83A1-F6EECF244321}">
                <p14:modId xmlns="" xmlns:p14="http://schemas.microsoft.com/office/powerpoint/2010/main" val="1532659532"/>
              </p:ext>
            </p:extLst>
          </p:nvPr>
        </p:nvGraphicFramePr>
        <p:xfrm>
          <a:off x="696685" y="1219200"/>
          <a:ext cx="7837715" cy="5486400"/>
        </p:xfrm>
        <a:graphic>
          <a:graphicData uri="http://schemas.openxmlformats.org/presentationml/2006/ole">
            <p:oleObj spid="_x0000_s1120" name="Acrobat Document" r:id="rId3" imgW="6912000" imgH="4838400" progId="AcroExch.Document.7">
              <p:embed/>
            </p:oleObj>
          </a:graphicData>
        </a:graphic>
      </p:graphicFrame>
    </p:spTree>
    <p:extLst>
      <p:ext uri="{BB962C8B-B14F-4D97-AF65-F5344CB8AC3E}">
        <p14:creationId xmlns="" xmlns:p14="http://schemas.microsoft.com/office/powerpoint/2010/main" val="125564946"/>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52400" y="274638"/>
            <a:ext cx="8991600" cy="1143000"/>
          </a:xfrm>
        </p:spPr>
        <p:txBody>
          <a:bodyPr anchor="b" anchorCtr="0">
            <a:noAutofit/>
          </a:bodyPr>
          <a:lstStyle/>
          <a:p>
            <a:r>
              <a:rPr lang="en-US" sz="3200" b="1" dirty="0"/>
              <a:t>Results from Discovery and Replication Stages for SNP rs10455872 </a:t>
            </a:r>
            <a:r>
              <a:rPr lang="en-US" sz="3200" b="1" dirty="0" smtClean="0"/>
              <a:t>in </a:t>
            </a:r>
            <a:r>
              <a:rPr lang="en-US" sz="3200" b="1" i="1" dirty="0" smtClean="0"/>
              <a:t>LPA</a:t>
            </a:r>
            <a:r>
              <a:rPr lang="en-US" sz="3200" b="1" dirty="0" smtClean="0"/>
              <a:t> in </a:t>
            </a:r>
            <a:r>
              <a:rPr lang="en-US" sz="3200" b="1" dirty="0"/>
              <a:t>White Europeans</a:t>
            </a:r>
            <a:endParaRPr lang="en-US" sz="3200" dirty="0" smtClean="0"/>
          </a:p>
        </p:txBody>
      </p:sp>
      <p:graphicFrame>
        <p:nvGraphicFramePr>
          <p:cNvPr id="4" name="Table 3"/>
          <p:cNvGraphicFramePr>
            <a:graphicFrameLocks noGrp="1"/>
          </p:cNvGraphicFramePr>
          <p:nvPr>
            <p:extLst>
              <p:ext uri="{D42A27DB-BD31-4B8C-83A1-F6EECF244321}">
                <p14:modId xmlns="" xmlns:p14="http://schemas.microsoft.com/office/powerpoint/2010/main" val="3283255110"/>
              </p:ext>
            </p:extLst>
          </p:nvPr>
        </p:nvGraphicFramePr>
        <p:xfrm>
          <a:off x="438149" y="1627697"/>
          <a:ext cx="8305801" cy="3599623"/>
        </p:xfrm>
        <a:graphic>
          <a:graphicData uri="http://schemas.openxmlformats.org/drawingml/2006/table">
            <a:tbl>
              <a:tblPr/>
              <a:tblGrid>
                <a:gridCol w="3276601"/>
                <a:gridCol w="914400"/>
                <a:gridCol w="914400"/>
                <a:gridCol w="1752600"/>
                <a:gridCol w="1447800"/>
              </a:tblGrid>
              <a:tr h="346648">
                <a:tc>
                  <a:txBody>
                    <a:bodyPr/>
                    <a:lstStyle/>
                    <a:p>
                      <a:pPr marL="0" marR="0">
                        <a:lnSpc>
                          <a:spcPct val="200000"/>
                        </a:lnSpc>
                        <a:spcBef>
                          <a:spcPts val="0"/>
                        </a:spcBef>
                        <a:spcAft>
                          <a:spcPts val="0"/>
                        </a:spcAft>
                      </a:pPr>
                      <a:r>
                        <a:rPr lang="en-US" sz="1400" b="1" dirty="0">
                          <a:solidFill>
                            <a:srgbClr val="FFFF00"/>
                          </a:solidFill>
                          <a:effectLst/>
                          <a:latin typeface="+mj-lt"/>
                          <a:ea typeface="Times New Roman"/>
                        </a:rPr>
                        <a:t>Study</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b="1" dirty="0">
                          <a:solidFill>
                            <a:srgbClr val="FFFF00"/>
                          </a:solidFill>
                          <a:effectLst/>
                          <a:latin typeface="+mj-lt"/>
                          <a:ea typeface="Times New Roman"/>
                        </a:rPr>
                        <a:t>MAF</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b="1" dirty="0">
                          <a:solidFill>
                            <a:srgbClr val="FFFF00"/>
                          </a:solidFill>
                          <a:effectLst/>
                          <a:latin typeface="+mj-lt"/>
                          <a:ea typeface="Times New Roman"/>
                        </a:rPr>
                        <a:t>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b="1" dirty="0">
                          <a:solidFill>
                            <a:srgbClr val="FFFF00"/>
                          </a:solidFill>
                          <a:effectLst/>
                          <a:latin typeface="+mj-lt"/>
                          <a:ea typeface="Times New Roman"/>
                        </a:rPr>
                        <a:t>OR (95% CI)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b="1" dirty="0">
                          <a:solidFill>
                            <a:srgbClr val="FFFF00"/>
                          </a:solidFill>
                          <a:effectLst/>
                          <a:latin typeface="+mj-lt"/>
                          <a:ea typeface="Times New Roman"/>
                        </a:rPr>
                        <a:t>P-value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462">
                <a:tc>
                  <a:txBody>
                    <a:bodyPr/>
                    <a:lstStyle/>
                    <a:p>
                      <a:pPr marL="0" marR="0">
                        <a:lnSpc>
                          <a:spcPct val="200000"/>
                        </a:lnSpc>
                        <a:spcBef>
                          <a:spcPts val="0"/>
                        </a:spcBef>
                        <a:spcAft>
                          <a:spcPts val="0"/>
                        </a:spcAft>
                      </a:pPr>
                      <a:r>
                        <a:rPr lang="en-US" sz="1400" b="1" dirty="0">
                          <a:solidFill>
                            <a:srgbClr val="FFFF00"/>
                          </a:solidFill>
                          <a:effectLst/>
                          <a:latin typeface="+mj-lt"/>
                          <a:ea typeface="Times New Roman"/>
                        </a:rPr>
                        <a:t>Discovery Cohort Results</a:t>
                      </a:r>
                      <a:endParaRPr lang="en-US" sz="1400" dirty="0">
                        <a:solidFill>
                          <a:srgbClr val="FFFF00"/>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nSpc>
                          <a:spcPct val="200000"/>
                        </a:lnSpc>
                        <a:spcBef>
                          <a:spcPts val="0"/>
                        </a:spcBef>
                        <a:spcAft>
                          <a:spcPts val="0"/>
                        </a:spcAft>
                      </a:pPr>
                      <a:r>
                        <a:rPr lang="en-US" sz="1400">
                          <a:solidFill>
                            <a:schemeClr val="bg1"/>
                          </a:solidFill>
                          <a:effectLst/>
                          <a:latin typeface="+mj-lt"/>
                          <a:ea typeface="Times New Roman"/>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nSpc>
                          <a:spcPct val="200000"/>
                        </a:lnSpc>
                        <a:spcBef>
                          <a:spcPts val="0"/>
                        </a:spcBef>
                        <a:spcAft>
                          <a:spcPts val="0"/>
                        </a:spcAft>
                      </a:pPr>
                      <a:r>
                        <a:rPr lang="en-US" sz="1400" dirty="0">
                          <a:solidFill>
                            <a:schemeClr val="bg1"/>
                          </a:solidFill>
                          <a:effectLst/>
                          <a:latin typeface="+mj-lt"/>
                          <a:ea typeface="Times New Roman"/>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nSpc>
                          <a:spcPct val="200000"/>
                        </a:lnSpc>
                        <a:spcBef>
                          <a:spcPts val="0"/>
                        </a:spcBef>
                        <a:spcAft>
                          <a:spcPts val="0"/>
                        </a:spcAft>
                      </a:pPr>
                      <a:r>
                        <a:rPr lang="en-US" sz="1400" dirty="0">
                          <a:solidFill>
                            <a:schemeClr val="bg1"/>
                          </a:solidFill>
                          <a:effectLst/>
                          <a:latin typeface="+mj-lt"/>
                          <a:ea typeface="Times New Roman"/>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nSpc>
                          <a:spcPct val="200000"/>
                        </a:lnSpc>
                        <a:spcBef>
                          <a:spcPts val="0"/>
                        </a:spcBef>
                        <a:spcAft>
                          <a:spcPts val="0"/>
                        </a:spcAft>
                      </a:pPr>
                      <a:r>
                        <a:rPr lang="en-US" sz="1400">
                          <a:solidFill>
                            <a:schemeClr val="bg1"/>
                          </a:solidFill>
                          <a:effectLst/>
                          <a:latin typeface="+mj-lt"/>
                          <a:ea typeface="Times New Roman"/>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9211">
                <a:tc>
                  <a:txBody>
                    <a:bodyPr/>
                    <a:lstStyle/>
                    <a:p>
                      <a:pPr marL="0" marR="0">
                        <a:lnSpc>
                          <a:spcPct val="200000"/>
                        </a:lnSpc>
                        <a:spcBef>
                          <a:spcPts val="0"/>
                        </a:spcBef>
                        <a:spcAft>
                          <a:spcPts val="0"/>
                        </a:spcAft>
                      </a:pPr>
                      <a:r>
                        <a:rPr lang="en-US" sz="1400" dirty="0">
                          <a:solidFill>
                            <a:schemeClr val="bg1"/>
                          </a:solidFill>
                          <a:effectLst/>
                          <a:latin typeface="+mj-lt"/>
                          <a:ea typeface="Times New Roman"/>
                        </a:rPr>
                        <a:t>    FHS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a:solidFill>
                            <a:schemeClr val="bg1"/>
                          </a:solidFill>
                          <a:effectLst/>
                          <a:latin typeface="+mj-lt"/>
                          <a:ea typeface="Times New Roman"/>
                        </a:rPr>
                        <a:t>0.07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dirty="0">
                          <a:solidFill>
                            <a:schemeClr val="bg1"/>
                          </a:solidFill>
                          <a:effectLst/>
                          <a:latin typeface="+mj-lt"/>
                          <a:ea typeface="Times New Roman"/>
                        </a:rPr>
                        <a:t>1298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dirty="0">
                          <a:solidFill>
                            <a:schemeClr val="bg1"/>
                          </a:solidFill>
                          <a:effectLst/>
                          <a:latin typeface="+mj-lt"/>
                          <a:ea typeface="Times New Roman"/>
                        </a:rPr>
                        <a:t>2.33 (1.42-3.81)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a:solidFill>
                            <a:schemeClr val="bg1"/>
                          </a:solidFill>
                          <a:effectLst/>
                          <a:latin typeface="+mj-lt"/>
                          <a:ea typeface="Times New Roman"/>
                        </a:rPr>
                        <a:t>7.9 x 10</a:t>
                      </a:r>
                      <a:r>
                        <a:rPr lang="en-US" sz="1400" baseline="30000">
                          <a:solidFill>
                            <a:schemeClr val="bg1"/>
                          </a:solidFill>
                          <a:effectLst/>
                          <a:latin typeface="+mj-lt"/>
                          <a:ea typeface="Times New Roman"/>
                        </a:rPr>
                        <a:t>-4</a:t>
                      </a:r>
                      <a:endParaRPr lang="en-US" sz="1400">
                        <a:solidFill>
                          <a:schemeClr val="bg1"/>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6505">
                <a:tc>
                  <a:txBody>
                    <a:bodyPr/>
                    <a:lstStyle/>
                    <a:p>
                      <a:pPr marL="0" marR="0">
                        <a:lnSpc>
                          <a:spcPct val="200000"/>
                        </a:lnSpc>
                        <a:spcBef>
                          <a:spcPts val="0"/>
                        </a:spcBef>
                        <a:spcAft>
                          <a:spcPts val="0"/>
                        </a:spcAft>
                      </a:pPr>
                      <a:r>
                        <a:rPr lang="en-US" sz="1400">
                          <a:solidFill>
                            <a:schemeClr val="bg1"/>
                          </a:solidFill>
                          <a:effectLst/>
                          <a:latin typeface="+mj-lt"/>
                          <a:ea typeface="Times New Roman"/>
                        </a:rPr>
                        <a:t>    AGES-RS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dirty="0">
                          <a:solidFill>
                            <a:schemeClr val="bg1"/>
                          </a:solidFill>
                          <a:effectLst/>
                          <a:latin typeface="+mj-lt"/>
                          <a:ea typeface="Times New Roman"/>
                        </a:rPr>
                        <a:t>0.06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dirty="0">
                          <a:solidFill>
                            <a:schemeClr val="bg1"/>
                          </a:solidFill>
                          <a:effectLst/>
                          <a:latin typeface="+mj-lt"/>
                          <a:ea typeface="Times New Roman"/>
                        </a:rPr>
                        <a:t>3117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dirty="0">
                          <a:solidFill>
                            <a:schemeClr val="bg1"/>
                          </a:solidFill>
                          <a:effectLst/>
                          <a:latin typeface="+mj-lt"/>
                          <a:ea typeface="Times New Roman"/>
                        </a:rPr>
                        <a:t>2.04 (1.52-2.74)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dirty="0">
                          <a:solidFill>
                            <a:schemeClr val="bg1"/>
                          </a:solidFill>
                          <a:effectLst/>
                          <a:latin typeface="+mj-lt"/>
                          <a:ea typeface="Times New Roman"/>
                        </a:rPr>
                        <a:t>1.9 x 10</a:t>
                      </a:r>
                      <a:r>
                        <a:rPr lang="en-US" sz="1400" baseline="30000" dirty="0">
                          <a:solidFill>
                            <a:schemeClr val="bg1"/>
                          </a:solidFill>
                          <a:effectLst/>
                          <a:latin typeface="+mj-lt"/>
                          <a:ea typeface="Times New Roman"/>
                        </a:rPr>
                        <a:t>-6</a:t>
                      </a:r>
                      <a:endParaRPr lang="en-US" sz="1400" dirty="0">
                        <a:solidFill>
                          <a:schemeClr val="bg1"/>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6505">
                <a:tc>
                  <a:txBody>
                    <a:bodyPr/>
                    <a:lstStyle/>
                    <a:p>
                      <a:pPr marL="0" marR="0">
                        <a:lnSpc>
                          <a:spcPct val="200000"/>
                        </a:lnSpc>
                        <a:spcBef>
                          <a:spcPts val="0"/>
                        </a:spcBef>
                        <a:spcAft>
                          <a:spcPts val="0"/>
                        </a:spcAft>
                      </a:pPr>
                      <a:r>
                        <a:rPr lang="en-US" sz="1400">
                          <a:solidFill>
                            <a:schemeClr val="bg1"/>
                          </a:solidFill>
                          <a:effectLst/>
                          <a:latin typeface="+mj-lt"/>
                          <a:ea typeface="Times New Roman"/>
                        </a:rPr>
                        <a:t>    MESA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dirty="0">
                          <a:solidFill>
                            <a:schemeClr val="bg1"/>
                          </a:solidFill>
                          <a:effectLst/>
                          <a:latin typeface="+mj-lt"/>
                          <a:ea typeface="Times New Roman"/>
                        </a:rPr>
                        <a:t>0.06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dirty="0">
                          <a:solidFill>
                            <a:schemeClr val="bg1"/>
                          </a:solidFill>
                          <a:effectLst/>
                          <a:latin typeface="+mj-lt"/>
                          <a:ea typeface="Times New Roman"/>
                        </a:rPr>
                        <a:t>2527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dirty="0">
                          <a:solidFill>
                            <a:schemeClr val="bg1"/>
                          </a:solidFill>
                          <a:effectLst/>
                          <a:latin typeface="+mj-lt"/>
                          <a:ea typeface="Times New Roman"/>
                        </a:rPr>
                        <a:t>1.80 (1.09-2.97)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dirty="0">
                          <a:solidFill>
                            <a:schemeClr val="bg1"/>
                          </a:solidFill>
                          <a:effectLst/>
                          <a:latin typeface="+mj-lt"/>
                          <a:ea typeface="Times New Roman"/>
                        </a:rPr>
                        <a:t>0.022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754">
                <a:tc>
                  <a:txBody>
                    <a:bodyPr/>
                    <a:lstStyle/>
                    <a:p>
                      <a:pPr marL="0" marR="0">
                        <a:lnSpc>
                          <a:spcPct val="200000"/>
                        </a:lnSpc>
                        <a:spcBef>
                          <a:spcPts val="0"/>
                        </a:spcBef>
                        <a:spcAft>
                          <a:spcPts val="0"/>
                        </a:spcAft>
                      </a:pPr>
                      <a:r>
                        <a:rPr lang="en-US" sz="1400" b="1" dirty="0">
                          <a:solidFill>
                            <a:srgbClr val="FFFF00"/>
                          </a:solidFill>
                          <a:effectLst/>
                          <a:latin typeface="+mj-lt"/>
                          <a:ea typeface="Times New Roman"/>
                        </a:rPr>
                        <a:t>Discovery Meta-analysis</a:t>
                      </a:r>
                      <a:endParaRPr lang="en-US" sz="1400" dirty="0">
                        <a:solidFill>
                          <a:srgbClr val="FFFF00"/>
                        </a:solidFill>
                        <a:effectLst/>
                        <a:latin typeface="+mj-lt"/>
                        <a:ea typeface="Times New Roman"/>
                      </a:endParaRPr>
                    </a:p>
                    <a:p>
                      <a:pPr marL="0" marR="0">
                        <a:lnSpc>
                          <a:spcPct val="200000"/>
                        </a:lnSpc>
                        <a:spcBef>
                          <a:spcPts val="0"/>
                        </a:spcBef>
                        <a:spcAft>
                          <a:spcPts val="0"/>
                        </a:spcAft>
                      </a:pPr>
                      <a:r>
                        <a:rPr lang="en-US" sz="1400" dirty="0">
                          <a:solidFill>
                            <a:schemeClr val="bg1"/>
                          </a:solidFill>
                          <a:effectLst/>
                          <a:latin typeface="+mj-lt"/>
                          <a:ea typeface="Times New Roman"/>
                        </a:rPr>
                        <a:t>    (FHS, AGES-RS, and MESA)*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dirty="0">
                          <a:solidFill>
                            <a:schemeClr val="bg1"/>
                          </a:solidFill>
                          <a:effectLst/>
                          <a:latin typeface="+mj-lt"/>
                          <a:ea typeface="Times New Roman"/>
                        </a:rPr>
                        <a:t>0.07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dirty="0">
                          <a:solidFill>
                            <a:schemeClr val="bg1"/>
                          </a:solidFill>
                          <a:effectLst/>
                          <a:latin typeface="+mj-lt"/>
                          <a:ea typeface="Times New Roman"/>
                        </a:rPr>
                        <a:t>6942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dirty="0">
                          <a:solidFill>
                            <a:schemeClr val="bg1"/>
                          </a:solidFill>
                          <a:effectLst/>
                          <a:latin typeface="+mj-lt"/>
                          <a:ea typeface="Times New Roman"/>
                        </a:rPr>
                        <a:t>2.05 (1.63-2.57)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dirty="0">
                          <a:solidFill>
                            <a:schemeClr val="bg1"/>
                          </a:solidFill>
                          <a:effectLst/>
                          <a:latin typeface="+mj-lt"/>
                          <a:ea typeface="Times New Roman"/>
                        </a:rPr>
                        <a:t>9.0 x 10</a:t>
                      </a:r>
                      <a:r>
                        <a:rPr lang="en-US" sz="1400" baseline="30000" dirty="0">
                          <a:solidFill>
                            <a:schemeClr val="bg1"/>
                          </a:solidFill>
                          <a:effectLst/>
                          <a:latin typeface="+mj-lt"/>
                          <a:ea typeface="Times New Roman"/>
                        </a:rPr>
                        <a:t>-10</a:t>
                      </a:r>
                      <a:endParaRPr lang="en-US" sz="1400" dirty="0">
                        <a:solidFill>
                          <a:schemeClr val="bg1"/>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754">
                <a:tc gridSpan="5">
                  <a:txBody>
                    <a:bodyPr/>
                    <a:lstStyle/>
                    <a:p>
                      <a:r>
                        <a:rPr kumimoji="0" lang="en-US" sz="1400" kern="1200" dirty="0" smtClean="0">
                          <a:solidFill>
                            <a:schemeClr val="tx1"/>
                          </a:solidFill>
                          <a:effectLst/>
                          <a:latin typeface="+mn-lt"/>
                          <a:ea typeface="+mn-ea"/>
                          <a:cs typeface="+mn-cs"/>
                        </a:rPr>
                        <a:t>*Genomic control correction</a:t>
                      </a: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 xmlns:p14="http://schemas.microsoft.com/office/powerpoint/2010/main" val="3569916996"/>
      </p:ext>
    </p:extLst>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52400" y="274638"/>
            <a:ext cx="8991600" cy="1143000"/>
          </a:xfrm>
        </p:spPr>
        <p:txBody>
          <a:bodyPr anchor="b" anchorCtr="0">
            <a:noAutofit/>
          </a:bodyPr>
          <a:lstStyle/>
          <a:p>
            <a:r>
              <a:rPr lang="en-US" sz="3200" b="1" dirty="0"/>
              <a:t>Results from Discovery and Replication Stages for SNP rs10455872 </a:t>
            </a:r>
            <a:r>
              <a:rPr lang="en-US" sz="3200" b="1" dirty="0" smtClean="0"/>
              <a:t>in </a:t>
            </a:r>
            <a:r>
              <a:rPr lang="en-US" sz="3200" b="1" i="1" dirty="0" smtClean="0"/>
              <a:t>LPA</a:t>
            </a:r>
            <a:r>
              <a:rPr lang="en-US" sz="3200" b="1" dirty="0" smtClean="0"/>
              <a:t> in </a:t>
            </a:r>
            <a:r>
              <a:rPr lang="en-US" sz="3200" b="1" dirty="0"/>
              <a:t>White Europeans</a:t>
            </a:r>
            <a:endParaRPr lang="en-US" sz="3200" dirty="0" smtClean="0"/>
          </a:p>
        </p:txBody>
      </p:sp>
      <p:graphicFrame>
        <p:nvGraphicFramePr>
          <p:cNvPr id="4" name="Table 3"/>
          <p:cNvGraphicFramePr>
            <a:graphicFrameLocks noGrp="1"/>
          </p:cNvGraphicFramePr>
          <p:nvPr>
            <p:extLst>
              <p:ext uri="{D42A27DB-BD31-4B8C-83A1-F6EECF244321}">
                <p14:modId xmlns="" xmlns:p14="http://schemas.microsoft.com/office/powerpoint/2010/main" val="3485670864"/>
              </p:ext>
            </p:extLst>
          </p:nvPr>
        </p:nvGraphicFramePr>
        <p:xfrm>
          <a:off x="438149" y="1627697"/>
          <a:ext cx="8305801" cy="5123603"/>
        </p:xfrm>
        <a:graphic>
          <a:graphicData uri="http://schemas.openxmlformats.org/drawingml/2006/table">
            <a:tbl>
              <a:tblPr/>
              <a:tblGrid>
                <a:gridCol w="3276601"/>
                <a:gridCol w="914400"/>
                <a:gridCol w="914400"/>
                <a:gridCol w="1752600"/>
                <a:gridCol w="1447800"/>
              </a:tblGrid>
              <a:tr h="346648">
                <a:tc>
                  <a:txBody>
                    <a:bodyPr/>
                    <a:lstStyle/>
                    <a:p>
                      <a:pPr marL="0" marR="0">
                        <a:lnSpc>
                          <a:spcPct val="200000"/>
                        </a:lnSpc>
                        <a:spcBef>
                          <a:spcPts val="0"/>
                        </a:spcBef>
                        <a:spcAft>
                          <a:spcPts val="0"/>
                        </a:spcAft>
                      </a:pPr>
                      <a:r>
                        <a:rPr lang="en-US" sz="1400" b="1" dirty="0">
                          <a:solidFill>
                            <a:srgbClr val="FFFF00"/>
                          </a:solidFill>
                          <a:effectLst/>
                          <a:latin typeface="+mj-lt"/>
                          <a:ea typeface="Times New Roman"/>
                        </a:rPr>
                        <a:t>Study</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b="1" dirty="0">
                          <a:solidFill>
                            <a:srgbClr val="FFFF00"/>
                          </a:solidFill>
                          <a:effectLst/>
                          <a:latin typeface="+mj-lt"/>
                          <a:ea typeface="Times New Roman"/>
                        </a:rPr>
                        <a:t>MAF</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b="1" dirty="0">
                          <a:solidFill>
                            <a:srgbClr val="FFFF00"/>
                          </a:solidFill>
                          <a:effectLst/>
                          <a:latin typeface="+mj-lt"/>
                          <a:ea typeface="Times New Roman"/>
                        </a:rPr>
                        <a:t>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b="1" dirty="0">
                          <a:solidFill>
                            <a:srgbClr val="FFFF00"/>
                          </a:solidFill>
                          <a:effectLst/>
                          <a:latin typeface="+mj-lt"/>
                          <a:ea typeface="Times New Roman"/>
                        </a:rPr>
                        <a:t>OR (95% CI)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b="1" dirty="0">
                          <a:solidFill>
                            <a:srgbClr val="FFFF00"/>
                          </a:solidFill>
                          <a:effectLst/>
                          <a:latin typeface="+mj-lt"/>
                          <a:ea typeface="Times New Roman"/>
                        </a:rPr>
                        <a:t>P-value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462">
                <a:tc>
                  <a:txBody>
                    <a:bodyPr/>
                    <a:lstStyle/>
                    <a:p>
                      <a:pPr marL="0" marR="0">
                        <a:lnSpc>
                          <a:spcPct val="200000"/>
                        </a:lnSpc>
                        <a:spcBef>
                          <a:spcPts val="0"/>
                        </a:spcBef>
                        <a:spcAft>
                          <a:spcPts val="0"/>
                        </a:spcAft>
                      </a:pPr>
                      <a:r>
                        <a:rPr lang="en-US" sz="1400" b="1" dirty="0">
                          <a:solidFill>
                            <a:srgbClr val="FFFF00"/>
                          </a:solidFill>
                          <a:effectLst/>
                          <a:latin typeface="+mj-lt"/>
                          <a:ea typeface="Times New Roman"/>
                        </a:rPr>
                        <a:t>Discovery Cohort Results</a:t>
                      </a:r>
                      <a:endParaRPr lang="en-US" sz="1400" dirty="0">
                        <a:solidFill>
                          <a:srgbClr val="FFFF00"/>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nSpc>
                          <a:spcPct val="200000"/>
                        </a:lnSpc>
                        <a:spcBef>
                          <a:spcPts val="0"/>
                        </a:spcBef>
                        <a:spcAft>
                          <a:spcPts val="0"/>
                        </a:spcAft>
                      </a:pPr>
                      <a:r>
                        <a:rPr lang="en-US" sz="1400" dirty="0">
                          <a:solidFill>
                            <a:schemeClr val="bg1"/>
                          </a:solidFill>
                          <a:effectLst/>
                          <a:latin typeface="+mj-lt"/>
                          <a:ea typeface="Times New Roman"/>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nSpc>
                          <a:spcPct val="200000"/>
                        </a:lnSpc>
                        <a:spcBef>
                          <a:spcPts val="0"/>
                        </a:spcBef>
                        <a:spcAft>
                          <a:spcPts val="0"/>
                        </a:spcAft>
                      </a:pPr>
                      <a:r>
                        <a:rPr lang="en-US" sz="1400" dirty="0">
                          <a:solidFill>
                            <a:schemeClr val="bg1"/>
                          </a:solidFill>
                          <a:effectLst/>
                          <a:latin typeface="+mj-lt"/>
                          <a:ea typeface="Times New Roman"/>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nSpc>
                          <a:spcPct val="200000"/>
                        </a:lnSpc>
                        <a:spcBef>
                          <a:spcPts val="0"/>
                        </a:spcBef>
                        <a:spcAft>
                          <a:spcPts val="0"/>
                        </a:spcAft>
                      </a:pPr>
                      <a:r>
                        <a:rPr lang="en-US" sz="1400" dirty="0">
                          <a:solidFill>
                            <a:schemeClr val="bg1"/>
                          </a:solidFill>
                          <a:effectLst/>
                          <a:latin typeface="+mj-lt"/>
                          <a:ea typeface="Times New Roman"/>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nSpc>
                          <a:spcPct val="200000"/>
                        </a:lnSpc>
                        <a:spcBef>
                          <a:spcPts val="0"/>
                        </a:spcBef>
                        <a:spcAft>
                          <a:spcPts val="0"/>
                        </a:spcAft>
                      </a:pPr>
                      <a:r>
                        <a:rPr lang="en-US" sz="1400">
                          <a:solidFill>
                            <a:schemeClr val="bg1"/>
                          </a:solidFill>
                          <a:effectLst/>
                          <a:latin typeface="+mj-lt"/>
                          <a:ea typeface="Times New Roman"/>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9211">
                <a:tc>
                  <a:txBody>
                    <a:bodyPr/>
                    <a:lstStyle/>
                    <a:p>
                      <a:pPr marL="0" marR="0">
                        <a:lnSpc>
                          <a:spcPct val="200000"/>
                        </a:lnSpc>
                        <a:spcBef>
                          <a:spcPts val="0"/>
                        </a:spcBef>
                        <a:spcAft>
                          <a:spcPts val="0"/>
                        </a:spcAft>
                      </a:pPr>
                      <a:r>
                        <a:rPr lang="en-US" sz="1400" dirty="0">
                          <a:solidFill>
                            <a:schemeClr val="bg1"/>
                          </a:solidFill>
                          <a:effectLst/>
                          <a:latin typeface="+mj-lt"/>
                          <a:ea typeface="Times New Roman"/>
                        </a:rPr>
                        <a:t>    FHS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dirty="0">
                          <a:solidFill>
                            <a:schemeClr val="bg1"/>
                          </a:solidFill>
                          <a:effectLst/>
                          <a:latin typeface="+mj-lt"/>
                          <a:ea typeface="Times New Roman"/>
                        </a:rPr>
                        <a:t>0.07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dirty="0">
                          <a:solidFill>
                            <a:schemeClr val="bg1"/>
                          </a:solidFill>
                          <a:effectLst/>
                          <a:latin typeface="+mj-lt"/>
                          <a:ea typeface="Times New Roman"/>
                        </a:rPr>
                        <a:t>1298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dirty="0">
                          <a:solidFill>
                            <a:schemeClr val="bg1"/>
                          </a:solidFill>
                          <a:effectLst/>
                          <a:latin typeface="+mj-lt"/>
                          <a:ea typeface="Times New Roman"/>
                        </a:rPr>
                        <a:t>2.33 (1.42-3.81)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a:solidFill>
                            <a:schemeClr val="bg1"/>
                          </a:solidFill>
                          <a:effectLst/>
                          <a:latin typeface="+mj-lt"/>
                          <a:ea typeface="Times New Roman"/>
                        </a:rPr>
                        <a:t>7.9 x 10</a:t>
                      </a:r>
                      <a:r>
                        <a:rPr lang="en-US" sz="1400" baseline="30000">
                          <a:solidFill>
                            <a:schemeClr val="bg1"/>
                          </a:solidFill>
                          <a:effectLst/>
                          <a:latin typeface="+mj-lt"/>
                          <a:ea typeface="Times New Roman"/>
                        </a:rPr>
                        <a:t>-4</a:t>
                      </a:r>
                      <a:endParaRPr lang="en-US" sz="1400">
                        <a:solidFill>
                          <a:schemeClr val="bg1"/>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6505">
                <a:tc>
                  <a:txBody>
                    <a:bodyPr/>
                    <a:lstStyle/>
                    <a:p>
                      <a:pPr marL="0" marR="0">
                        <a:lnSpc>
                          <a:spcPct val="200000"/>
                        </a:lnSpc>
                        <a:spcBef>
                          <a:spcPts val="0"/>
                        </a:spcBef>
                        <a:spcAft>
                          <a:spcPts val="0"/>
                        </a:spcAft>
                      </a:pPr>
                      <a:r>
                        <a:rPr lang="en-US" sz="1400">
                          <a:solidFill>
                            <a:schemeClr val="bg1"/>
                          </a:solidFill>
                          <a:effectLst/>
                          <a:latin typeface="+mj-lt"/>
                          <a:ea typeface="Times New Roman"/>
                        </a:rPr>
                        <a:t>    AGES-RS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a:solidFill>
                            <a:schemeClr val="bg1"/>
                          </a:solidFill>
                          <a:effectLst/>
                          <a:latin typeface="+mj-lt"/>
                          <a:ea typeface="Times New Roman"/>
                        </a:rPr>
                        <a:t>0.06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a:solidFill>
                            <a:schemeClr val="bg1"/>
                          </a:solidFill>
                          <a:effectLst/>
                          <a:latin typeface="+mj-lt"/>
                          <a:ea typeface="Times New Roman"/>
                        </a:rPr>
                        <a:t>3117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dirty="0">
                          <a:solidFill>
                            <a:schemeClr val="bg1"/>
                          </a:solidFill>
                          <a:effectLst/>
                          <a:latin typeface="+mj-lt"/>
                          <a:ea typeface="Times New Roman"/>
                        </a:rPr>
                        <a:t>2.04 (1.52-2.74)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a:solidFill>
                            <a:schemeClr val="bg1"/>
                          </a:solidFill>
                          <a:effectLst/>
                          <a:latin typeface="+mj-lt"/>
                          <a:ea typeface="Times New Roman"/>
                        </a:rPr>
                        <a:t>1.9 x 10</a:t>
                      </a:r>
                      <a:r>
                        <a:rPr lang="en-US" sz="1400" baseline="30000">
                          <a:solidFill>
                            <a:schemeClr val="bg1"/>
                          </a:solidFill>
                          <a:effectLst/>
                          <a:latin typeface="+mj-lt"/>
                          <a:ea typeface="Times New Roman"/>
                        </a:rPr>
                        <a:t>-6</a:t>
                      </a:r>
                      <a:endParaRPr lang="en-US" sz="1400">
                        <a:solidFill>
                          <a:schemeClr val="bg1"/>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6505">
                <a:tc>
                  <a:txBody>
                    <a:bodyPr/>
                    <a:lstStyle/>
                    <a:p>
                      <a:pPr marL="0" marR="0">
                        <a:lnSpc>
                          <a:spcPct val="200000"/>
                        </a:lnSpc>
                        <a:spcBef>
                          <a:spcPts val="0"/>
                        </a:spcBef>
                        <a:spcAft>
                          <a:spcPts val="0"/>
                        </a:spcAft>
                      </a:pPr>
                      <a:r>
                        <a:rPr lang="en-US" sz="1400" dirty="0">
                          <a:solidFill>
                            <a:schemeClr val="bg1"/>
                          </a:solidFill>
                          <a:effectLst/>
                          <a:latin typeface="+mj-lt"/>
                          <a:ea typeface="Times New Roman"/>
                        </a:rPr>
                        <a:t>    MESA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a:solidFill>
                            <a:schemeClr val="bg1"/>
                          </a:solidFill>
                          <a:effectLst/>
                          <a:latin typeface="+mj-lt"/>
                          <a:ea typeface="Times New Roman"/>
                        </a:rPr>
                        <a:t>0.06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a:solidFill>
                            <a:schemeClr val="bg1"/>
                          </a:solidFill>
                          <a:effectLst/>
                          <a:latin typeface="+mj-lt"/>
                          <a:ea typeface="Times New Roman"/>
                        </a:rPr>
                        <a:t>2527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dirty="0">
                          <a:solidFill>
                            <a:schemeClr val="bg1"/>
                          </a:solidFill>
                          <a:effectLst/>
                          <a:latin typeface="+mj-lt"/>
                          <a:ea typeface="Times New Roman"/>
                        </a:rPr>
                        <a:t>1.80 (1.09-2.97)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dirty="0">
                          <a:solidFill>
                            <a:schemeClr val="bg1"/>
                          </a:solidFill>
                          <a:effectLst/>
                          <a:latin typeface="+mj-lt"/>
                          <a:ea typeface="Times New Roman"/>
                        </a:rPr>
                        <a:t>0.022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754">
                <a:tc>
                  <a:txBody>
                    <a:bodyPr/>
                    <a:lstStyle/>
                    <a:p>
                      <a:pPr marL="0" marR="0">
                        <a:lnSpc>
                          <a:spcPct val="200000"/>
                        </a:lnSpc>
                        <a:spcBef>
                          <a:spcPts val="0"/>
                        </a:spcBef>
                        <a:spcAft>
                          <a:spcPts val="0"/>
                        </a:spcAft>
                      </a:pPr>
                      <a:r>
                        <a:rPr lang="en-US" sz="1400" b="1" dirty="0">
                          <a:solidFill>
                            <a:srgbClr val="FFFF00"/>
                          </a:solidFill>
                          <a:effectLst/>
                          <a:latin typeface="+mj-lt"/>
                          <a:ea typeface="Times New Roman"/>
                        </a:rPr>
                        <a:t>Discovery Meta-analysis</a:t>
                      </a:r>
                      <a:endParaRPr lang="en-US" sz="1400" dirty="0">
                        <a:solidFill>
                          <a:srgbClr val="FFFF00"/>
                        </a:solidFill>
                        <a:effectLst/>
                        <a:latin typeface="+mj-lt"/>
                        <a:ea typeface="Times New Roman"/>
                      </a:endParaRPr>
                    </a:p>
                    <a:p>
                      <a:pPr marL="0" marR="0">
                        <a:lnSpc>
                          <a:spcPct val="200000"/>
                        </a:lnSpc>
                        <a:spcBef>
                          <a:spcPts val="0"/>
                        </a:spcBef>
                        <a:spcAft>
                          <a:spcPts val="0"/>
                        </a:spcAft>
                      </a:pPr>
                      <a:r>
                        <a:rPr lang="en-US" sz="1400" dirty="0">
                          <a:solidFill>
                            <a:schemeClr val="bg1"/>
                          </a:solidFill>
                          <a:effectLst/>
                          <a:latin typeface="+mj-lt"/>
                          <a:ea typeface="Times New Roman"/>
                        </a:rPr>
                        <a:t>    (FHS, AGES-RS, and MESA)*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dirty="0">
                          <a:solidFill>
                            <a:schemeClr val="bg1"/>
                          </a:solidFill>
                          <a:effectLst/>
                          <a:latin typeface="+mj-lt"/>
                          <a:ea typeface="Times New Roman"/>
                        </a:rPr>
                        <a:t>0.07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dirty="0">
                          <a:solidFill>
                            <a:schemeClr val="bg1"/>
                          </a:solidFill>
                          <a:effectLst/>
                          <a:latin typeface="+mj-lt"/>
                          <a:ea typeface="Times New Roman"/>
                        </a:rPr>
                        <a:t>6942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dirty="0">
                          <a:solidFill>
                            <a:schemeClr val="bg1"/>
                          </a:solidFill>
                          <a:effectLst/>
                          <a:latin typeface="+mj-lt"/>
                          <a:ea typeface="Times New Roman"/>
                        </a:rPr>
                        <a:t>2.05 (1.63-2.57)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dirty="0">
                          <a:solidFill>
                            <a:schemeClr val="bg1"/>
                          </a:solidFill>
                          <a:effectLst/>
                          <a:latin typeface="+mj-lt"/>
                          <a:ea typeface="Times New Roman"/>
                        </a:rPr>
                        <a:t>9.0 x 10</a:t>
                      </a:r>
                      <a:r>
                        <a:rPr lang="en-US" sz="1400" baseline="30000" dirty="0">
                          <a:solidFill>
                            <a:schemeClr val="bg1"/>
                          </a:solidFill>
                          <a:effectLst/>
                          <a:latin typeface="+mj-lt"/>
                          <a:ea typeface="Times New Roman"/>
                        </a:rPr>
                        <a:t>-10</a:t>
                      </a:r>
                      <a:endParaRPr lang="en-US" sz="1400" dirty="0">
                        <a:solidFill>
                          <a:schemeClr val="bg1"/>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180">
                <a:tc>
                  <a:txBody>
                    <a:bodyPr/>
                    <a:lstStyle/>
                    <a:p>
                      <a:pPr marL="0" marR="0">
                        <a:lnSpc>
                          <a:spcPct val="200000"/>
                        </a:lnSpc>
                        <a:spcBef>
                          <a:spcPts val="0"/>
                        </a:spcBef>
                        <a:spcAft>
                          <a:spcPts val="0"/>
                        </a:spcAft>
                      </a:pPr>
                      <a:r>
                        <a:rPr lang="en-US" sz="1400" b="1" dirty="0">
                          <a:solidFill>
                            <a:srgbClr val="FFFF00"/>
                          </a:solidFill>
                          <a:effectLst/>
                          <a:latin typeface="+mj-lt"/>
                          <a:ea typeface="Times New Roman"/>
                        </a:rPr>
                        <a:t>Replication </a:t>
                      </a:r>
                      <a:r>
                        <a:rPr lang="en-US" sz="1400" dirty="0">
                          <a:solidFill>
                            <a:srgbClr val="FFFF00"/>
                          </a:solidFill>
                          <a:effectLst/>
                          <a:latin typeface="+mj-lt"/>
                          <a:ea typeface="Times New Roman"/>
                        </a:rPr>
                        <a:t>(HNR)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p>
                      <a:pPr marL="0" marR="0" algn="ctr">
                        <a:lnSpc>
                          <a:spcPct val="200000"/>
                        </a:lnSpc>
                        <a:spcBef>
                          <a:spcPts val="0"/>
                        </a:spcBef>
                        <a:spcAft>
                          <a:spcPts val="0"/>
                        </a:spcAft>
                      </a:pPr>
                      <a:r>
                        <a:rPr lang="en-US" sz="1400" dirty="0">
                          <a:solidFill>
                            <a:srgbClr val="FFFF00"/>
                          </a:solidFill>
                          <a:effectLst/>
                          <a:latin typeface="+mj-lt"/>
                          <a:ea typeface="Times New Roman"/>
                        </a:rPr>
                        <a:t>0.06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p>
                      <a:pPr marL="0" marR="0" algn="ctr">
                        <a:lnSpc>
                          <a:spcPct val="200000"/>
                        </a:lnSpc>
                        <a:spcBef>
                          <a:spcPts val="0"/>
                        </a:spcBef>
                        <a:spcAft>
                          <a:spcPts val="0"/>
                        </a:spcAft>
                      </a:pPr>
                      <a:r>
                        <a:rPr lang="en-US" sz="1400" dirty="0">
                          <a:solidFill>
                            <a:srgbClr val="FFFF00"/>
                          </a:solidFill>
                          <a:effectLst/>
                          <a:latin typeface="+mj-lt"/>
                          <a:ea typeface="Times New Roman"/>
                        </a:rPr>
                        <a:t>745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p>
                      <a:pPr marL="0" marR="0" algn="ctr">
                        <a:lnSpc>
                          <a:spcPct val="200000"/>
                        </a:lnSpc>
                        <a:spcBef>
                          <a:spcPts val="0"/>
                        </a:spcBef>
                        <a:spcAft>
                          <a:spcPts val="0"/>
                        </a:spcAft>
                      </a:pPr>
                      <a:r>
                        <a:rPr lang="en-US" sz="1400" dirty="0">
                          <a:solidFill>
                            <a:srgbClr val="FFFF00"/>
                          </a:solidFill>
                          <a:effectLst/>
                          <a:latin typeface="+mj-lt"/>
                          <a:ea typeface="Times New Roman"/>
                        </a:rPr>
                        <a:t>2.04 (1.13-3.67)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p>
                      <a:pPr marL="0" marR="0" algn="ctr">
                        <a:lnSpc>
                          <a:spcPct val="200000"/>
                        </a:lnSpc>
                        <a:spcBef>
                          <a:spcPts val="0"/>
                        </a:spcBef>
                        <a:spcAft>
                          <a:spcPts val="0"/>
                        </a:spcAft>
                      </a:pPr>
                      <a:r>
                        <a:rPr lang="en-US" sz="1400" dirty="0">
                          <a:solidFill>
                            <a:srgbClr val="FFFF00"/>
                          </a:solidFill>
                          <a:effectLst/>
                          <a:latin typeface="+mj-lt"/>
                          <a:ea typeface="Times New Roman"/>
                        </a:rPr>
                        <a:t>0.018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r>
              <a:tr h="290754">
                <a:tc>
                  <a:txBody>
                    <a:bodyPr/>
                    <a:lstStyle/>
                    <a:p>
                      <a:pPr marL="0" marR="0">
                        <a:lnSpc>
                          <a:spcPct val="200000"/>
                        </a:lnSpc>
                        <a:spcBef>
                          <a:spcPts val="0"/>
                        </a:spcBef>
                        <a:spcAft>
                          <a:spcPts val="0"/>
                        </a:spcAft>
                      </a:pPr>
                      <a:r>
                        <a:rPr lang="en-US" sz="1400" b="1" dirty="0">
                          <a:solidFill>
                            <a:srgbClr val="FFFF00"/>
                          </a:solidFill>
                          <a:effectLst/>
                          <a:latin typeface="+mj-lt"/>
                          <a:ea typeface="Times New Roman"/>
                        </a:rPr>
                        <a:t>Combined Meta-analysis</a:t>
                      </a:r>
                      <a:endParaRPr lang="en-US" sz="1400" dirty="0">
                        <a:solidFill>
                          <a:srgbClr val="FFFF00"/>
                        </a:solidFill>
                        <a:effectLst/>
                        <a:latin typeface="+mj-lt"/>
                        <a:ea typeface="Times New Roman"/>
                      </a:endParaRPr>
                    </a:p>
                    <a:p>
                      <a:pPr marL="0" marR="0">
                        <a:lnSpc>
                          <a:spcPct val="200000"/>
                        </a:lnSpc>
                        <a:spcBef>
                          <a:spcPts val="0"/>
                        </a:spcBef>
                        <a:spcAft>
                          <a:spcPts val="0"/>
                        </a:spcAft>
                      </a:pPr>
                      <a:r>
                        <a:rPr lang="en-US" sz="1400" b="1" dirty="0">
                          <a:solidFill>
                            <a:schemeClr val="bg1"/>
                          </a:solidFill>
                          <a:effectLst/>
                          <a:latin typeface="+mj-lt"/>
                          <a:ea typeface="Times New Roman"/>
                        </a:rPr>
                        <a:t>    </a:t>
                      </a:r>
                      <a:r>
                        <a:rPr lang="en-US" sz="1400" dirty="0">
                          <a:solidFill>
                            <a:schemeClr val="bg1"/>
                          </a:solidFill>
                          <a:effectLst/>
                          <a:latin typeface="+mj-lt"/>
                          <a:ea typeface="Times New Roman"/>
                        </a:rPr>
                        <a:t>(FHS, AGES-RS, MESA, and HNR)†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dirty="0">
                          <a:solidFill>
                            <a:schemeClr val="bg1"/>
                          </a:solidFill>
                          <a:effectLst/>
                          <a:latin typeface="+mj-lt"/>
                          <a:ea typeface="Times New Roman"/>
                        </a:rPr>
                        <a:t>0.07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dirty="0">
                          <a:solidFill>
                            <a:schemeClr val="bg1"/>
                          </a:solidFill>
                          <a:effectLst/>
                          <a:latin typeface="+mj-lt"/>
                          <a:ea typeface="Times New Roman"/>
                        </a:rPr>
                        <a:t>7687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dirty="0">
                          <a:solidFill>
                            <a:schemeClr val="bg1"/>
                          </a:solidFill>
                          <a:effectLst/>
                          <a:latin typeface="+mj-lt"/>
                          <a:ea typeface="Times New Roman"/>
                        </a:rPr>
                        <a:t>2.05 (1.66-2.53)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400" dirty="0">
                          <a:solidFill>
                            <a:schemeClr val="bg1"/>
                          </a:solidFill>
                          <a:effectLst/>
                          <a:latin typeface="+mj-lt"/>
                          <a:ea typeface="Times New Roman"/>
                        </a:rPr>
                        <a:t>2.8 x 10</a:t>
                      </a:r>
                      <a:r>
                        <a:rPr lang="en-US" sz="1400" baseline="30000" dirty="0">
                          <a:solidFill>
                            <a:schemeClr val="bg1"/>
                          </a:solidFill>
                          <a:effectLst/>
                          <a:latin typeface="+mj-lt"/>
                          <a:ea typeface="Times New Roman"/>
                        </a:rPr>
                        <a:t>-11</a:t>
                      </a:r>
                      <a:endParaRPr lang="en-US" sz="1400" dirty="0">
                        <a:solidFill>
                          <a:schemeClr val="bg1"/>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754">
                <a:tc gridSpan="5">
                  <a:txBody>
                    <a:bodyPr/>
                    <a:lstStyle/>
                    <a:p>
                      <a:r>
                        <a:rPr kumimoji="0" lang="en-US" sz="1400" kern="1200" dirty="0" smtClean="0">
                          <a:solidFill>
                            <a:schemeClr val="tx1"/>
                          </a:solidFill>
                          <a:effectLst/>
                          <a:latin typeface="+mn-lt"/>
                          <a:ea typeface="+mn-ea"/>
                          <a:cs typeface="+mn-cs"/>
                        </a:rPr>
                        <a:t>*Genomic control correction</a:t>
                      </a:r>
                    </a:p>
                    <a:p>
                      <a:r>
                        <a:rPr kumimoji="0" lang="en-US" sz="1400" kern="1200" dirty="0" smtClean="0">
                          <a:solidFill>
                            <a:schemeClr val="tx1"/>
                          </a:solidFill>
                          <a:effectLst/>
                          <a:latin typeface="+mn-lt"/>
                          <a:ea typeface="+mn-ea"/>
                          <a:cs typeface="+mn-cs"/>
                        </a:rPr>
                        <a:t>†No genomic control correction</a:t>
                      </a:r>
                      <a:endParaRPr kumimoji="0" lang="en-US" sz="1400" b="0" i="0" u="none" strike="noStrike" cap="none" normalizeH="0" baseline="0" dirty="0" smtClean="0">
                        <a:ln>
                          <a:noFill/>
                        </a:ln>
                        <a:solidFill>
                          <a:schemeClr val="tx1"/>
                        </a:solidFill>
                        <a:effectLst/>
                        <a:latin typeface="+mj-lt"/>
                        <a:ea typeface="Times New Roman" pitchFamily="18" charset="0"/>
                        <a:cs typeface="Arial" charset="0"/>
                      </a:endParaRP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 xmlns:p14="http://schemas.microsoft.com/office/powerpoint/2010/main" val="2746169554"/>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52400" y="274638"/>
            <a:ext cx="8991600" cy="1143000"/>
          </a:xfrm>
        </p:spPr>
        <p:txBody>
          <a:bodyPr anchor="b" anchorCtr="0">
            <a:noAutofit/>
          </a:bodyPr>
          <a:lstStyle/>
          <a:p>
            <a:r>
              <a:rPr lang="en-US" sz="3200" b="1" dirty="0"/>
              <a:t>Cross-ethnicity Replication in MESA of </a:t>
            </a:r>
            <a:r>
              <a:rPr lang="en-US" sz="3200" b="1" dirty="0" smtClean="0"/>
              <a:t>rs10455872 and Aortic </a:t>
            </a:r>
            <a:r>
              <a:rPr lang="en-US" sz="3200" b="1" dirty="0"/>
              <a:t>Valve </a:t>
            </a:r>
            <a:r>
              <a:rPr lang="en-US" sz="3200" b="1" dirty="0" smtClean="0"/>
              <a:t>Calcium </a:t>
            </a:r>
            <a:endParaRPr lang="en-US" sz="3200" dirty="0" smtClean="0"/>
          </a:p>
        </p:txBody>
      </p:sp>
      <p:graphicFrame>
        <p:nvGraphicFramePr>
          <p:cNvPr id="4" name="Table 3"/>
          <p:cNvGraphicFramePr>
            <a:graphicFrameLocks noGrp="1"/>
          </p:cNvGraphicFramePr>
          <p:nvPr>
            <p:extLst>
              <p:ext uri="{D42A27DB-BD31-4B8C-83A1-F6EECF244321}">
                <p14:modId xmlns="" xmlns:p14="http://schemas.microsoft.com/office/powerpoint/2010/main" val="2630138889"/>
              </p:ext>
            </p:extLst>
          </p:nvPr>
        </p:nvGraphicFramePr>
        <p:xfrm>
          <a:off x="438149" y="2362200"/>
          <a:ext cx="8248651" cy="2062251"/>
        </p:xfrm>
        <a:graphic>
          <a:graphicData uri="http://schemas.openxmlformats.org/drawingml/2006/table">
            <a:tbl>
              <a:tblPr/>
              <a:tblGrid>
                <a:gridCol w="2349668"/>
                <a:gridCol w="2349668"/>
                <a:gridCol w="655721"/>
                <a:gridCol w="1826794"/>
                <a:gridCol w="1066800"/>
              </a:tblGrid>
              <a:tr h="346648">
                <a:tc>
                  <a:txBody>
                    <a:bodyPr/>
                    <a:lstStyle/>
                    <a:p>
                      <a:pPr marL="0" marR="0">
                        <a:lnSpc>
                          <a:spcPct val="200000"/>
                        </a:lnSpc>
                        <a:spcBef>
                          <a:spcPts val="0"/>
                        </a:spcBef>
                        <a:spcAft>
                          <a:spcPts val="1000"/>
                        </a:spcAft>
                      </a:pPr>
                      <a:r>
                        <a:rPr lang="en-US" sz="1600" b="1" dirty="0">
                          <a:solidFill>
                            <a:srgbClr val="FFFF00"/>
                          </a:solidFill>
                          <a:effectLst/>
                          <a:latin typeface="Arial"/>
                          <a:ea typeface="Times New Roman"/>
                        </a:rPr>
                        <a:t>Ethnicity (cohort)</a:t>
                      </a:r>
                      <a:endParaRPr lang="en-US" sz="1600" b="1" dirty="0">
                        <a:solidFill>
                          <a:srgbClr val="FFFF00"/>
                        </a:solidFill>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b="1" dirty="0">
                          <a:solidFill>
                            <a:srgbClr val="FFFF00"/>
                          </a:solidFill>
                          <a:effectLst/>
                          <a:latin typeface="Arial"/>
                          <a:ea typeface="Times New Roman"/>
                        </a:rPr>
                        <a:t>N</a:t>
                      </a:r>
                      <a:endParaRPr lang="en-US" sz="1600" b="1" dirty="0">
                        <a:solidFill>
                          <a:srgbClr val="FFFF00"/>
                        </a:solidFill>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b="1" dirty="0">
                          <a:solidFill>
                            <a:srgbClr val="FFFF00"/>
                          </a:solidFill>
                          <a:effectLst/>
                          <a:latin typeface="Arial"/>
                          <a:ea typeface="Times New Roman"/>
                        </a:rPr>
                        <a:t>MAF</a:t>
                      </a:r>
                      <a:endParaRPr lang="en-US" sz="1600" b="1" dirty="0">
                        <a:solidFill>
                          <a:srgbClr val="FFFF00"/>
                        </a:solidFill>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b="1" dirty="0">
                          <a:solidFill>
                            <a:srgbClr val="FFFF00"/>
                          </a:solidFill>
                          <a:effectLst/>
                          <a:latin typeface="Arial"/>
                          <a:ea typeface="Times New Roman"/>
                        </a:rPr>
                        <a:t>OR (95% CI)</a:t>
                      </a:r>
                      <a:endParaRPr lang="en-US" sz="1600" b="1" dirty="0">
                        <a:solidFill>
                          <a:srgbClr val="FFFF00"/>
                        </a:solidFill>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b="1" dirty="0">
                          <a:solidFill>
                            <a:srgbClr val="FFFF00"/>
                          </a:solidFill>
                          <a:effectLst/>
                          <a:latin typeface="Arial"/>
                          <a:ea typeface="Times New Roman"/>
                        </a:rPr>
                        <a:t>P-value</a:t>
                      </a:r>
                      <a:endParaRPr lang="en-US" sz="1600" b="1" dirty="0">
                        <a:solidFill>
                          <a:srgbClr val="FFFF00"/>
                        </a:solidFill>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462">
                <a:tc>
                  <a:txBody>
                    <a:bodyPr/>
                    <a:lstStyle/>
                    <a:p>
                      <a:pPr marL="0" marR="0">
                        <a:lnSpc>
                          <a:spcPct val="200000"/>
                        </a:lnSpc>
                        <a:spcBef>
                          <a:spcPts val="0"/>
                        </a:spcBef>
                        <a:spcAft>
                          <a:spcPts val="1000"/>
                        </a:spcAft>
                      </a:pPr>
                      <a:r>
                        <a:rPr lang="en-US" sz="1600" dirty="0">
                          <a:solidFill>
                            <a:schemeClr val="bg1"/>
                          </a:solidFill>
                          <a:effectLst/>
                          <a:latin typeface="Arial"/>
                          <a:ea typeface="Times New Roman"/>
                        </a:rPr>
                        <a:t>African-American</a:t>
                      </a:r>
                      <a:endParaRPr lang="en-US" sz="1600" dirty="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dirty="0" smtClean="0">
                          <a:solidFill>
                            <a:schemeClr val="bg1"/>
                          </a:solidFill>
                          <a:effectLst/>
                          <a:latin typeface="Arial"/>
                          <a:ea typeface="Times New Roman"/>
                        </a:rPr>
                        <a:t>2497</a:t>
                      </a:r>
                      <a:endParaRPr lang="en-US" sz="1600" dirty="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dirty="0">
                          <a:solidFill>
                            <a:schemeClr val="bg1"/>
                          </a:solidFill>
                          <a:effectLst/>
                          <a:latin typeface="Arial"/>
                          <a:ea typeface="Times New Roman"/>
                        </a:rPr>
                        <a:t>0.02</a:t>
                      </a:r>
                      <a:endParaRPr lang="en-US" sz="1600" dirty="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a:solidFill>
                            <a:schemeClr val="bg1"/>
                          </a:solidFill>
                          <a:effectLst/>
                          <a:latin typeface="Arial"/>
                          <a:ea typeface="Times New Roman"/>
                        </a:rPr>
                        <a:t>3.57 (1.42-8.99)</a:t>
                      </a:r>
                      <a:endParaRPr lang="en-US" sz="160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a:solidFill>
                            <a:schemeClr val="bg1"/>
                          </a:solidFill>
                          <a:effectLst/>
                          <a:latin typeface="Arial"/>
                          <a:ea typeface="Times New Roman"/>
                        </a:rPr>
                        <a:t>0.0068</a:t>
                      </a:r>
                      <a:endParaRPr lang="en-US" sz="160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9211">
                <a:tc>
                  <a:txBody>
                    <a:bodyPr/>
                    <a:lstStyle/>
                    <a:p>
                      <a:pPr marL="0" marR="0">
                        <a:lnSpc>
                          <a:spcPct val="200000"/>
                        </a:lnSpc>
                        <a:spcBef>
                          <a:spcPts val="0"/>
                        </a:spcBef>
                        <a:spcAft>
                          <a:spcPts val="1000"/>
                        </a:spcAft>
                      </a:pPr>
                      <a:r>
                        <a:rPr lang="en-US" sz="1600" smtClean="0">
                          <a:solidFill>
                            <a:schemeClr val="bg1"/>
                          </a:solidFill>
                          <a:effectLst/>
                          <a:latin typeface="Arial"/>
                          <a:ea typeface="Times New Roman"/>
                        </a:rPr>
                        <a:t>Hispanic-American</a:t>
                      </a:r>
                      <a:endParaRPr lang="en-US" sz="1600" dirty="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smtClean="0">
                          <a:solidFill>
                            <a:schemeClr val="bg1"/>
                          </a:solidFill>
                          <a:effectLst/>
                          <a:latin typeface="Arial"/>
                          <a:ea typeface="Times New Roman"/>
                        </a:rPr>
                        <a:t>2026</a:t>
                      </a:r>
                      <a:endParaRPr lang="en-US" sz="1600" dirty="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smtClean="0">
                          <a:solidFill>
                            <a:schemeClr val="bg1"/>
                          </a:solidFill>
                          <a:effectLst/>
                          <a:latin typeface="Arial"/>
                          <a:ea typeface="Times New Roman"/>
                        </a:rPr>
                        <a:t>0.02</a:t>
                      </a:r>
                      <a:endParaRPr lang="en-US" sz="1600" dirty="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smtClean="0">
                          <a:solidFill>
                            <a:schemeClr val="bg1"/>
                          </a:solidFill>
                          <a:effectLst/>
                          <a:latin typeface="Arial"/>
                          <a:ea typeface="Times New Roman"/>
                        </a:rPr>
                        <a:t>2.75 (1.39-5.45)</a:t>
                      </a:r>
                      <a:endParaRPr lang="en-US" sz="1600" dirty="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smtClean="0">
                          <a:solidFill>
                            <a:schemeClr val="bg1"/>
                          </a:solidFill>
                          <a:effectLst/>
                          <a:latin typeface="Arial"/>
                          <a:ea typeface="Times New Roman"/>
                        </a:rPr>
                        <a:t>0.0037</a:t>
                      </a:r>
                      <a:endParaRPr lang="en-US" sz="160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6505">
                <a:tc>
                  <a:txBody>
                    <a:bodyPr/>
                    <a:lstStyle/>
                    <a:p>
                      <a:pPr marL="0" marR="0">
                        <a:lnSpc>
                          <a:spcPct val="200000"/>
                        </a:lnSpc>
                        <a:spcBef>
                          <a:spcPts val="0"/>
                        </a:spcBef>
                        <a:spcAft>
                          <a:spcPts val="1000"/>
                        </a:spcAft>
                      </a:pPr>
                      <a:r>
                        <a:rPr lang="en-US" sz="1600" dirty="0" smtClean="0">
                          <a:solidFill>
                            <a:schemeClr val="bg1"/>
                          </a:solidFill>
                          <a:effectLst/>
                          <a:latin typeface="Arial"/>
                          <a:ea typeface="Times New Roman"/>
                        </a:rPr>
                        <a:t>Chinese-American</a:t>
                      </a:r>
                      <a:endParaRPr lang="en-US" sz="1600" dirty="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smtClean="0">
                          <a:solidFill>
                            <a:schemeClr val="bg1"/>
                          </a:solidFill>
                          <a:effectLst/>
                          <a:latin typeface="Arial"/>
                          <a:ea typeface="Times New Roman"/>
                        </a:rPr>
                        <a:t>774</a:t>
                      </a:r>
                      <a:endParaRPr lang="en-US" sz="1600" dirty="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dirty="0" smtClean="0">
                          <a:solidFill>
                            <a:schemeClr val="bg1"/>
                          </a:solidFill>
                          <a:effectLst/>
                          <a:latin typeface="Arial"/>
                          <a:ea typeface="Times New Roman"/>
                        </a:rPr>
                        <a:t>0.005</a:t>
                      </a:r>
                      <a:endParaRPr lang="en-US" sz="1600" dirty="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smtClean="0">
                          <a:solidFill>
                            <a:schemeClr val="bg1"/>
                          </a:solidFill>
                          <a:effectLst/>
                          <a:latin typeface="Arial"/>
                          <a:ea typeface="Times New Roman"/>
                        </a:rPr>
                        <a:t>1.13</a:t>
                      </a:r>
                      <a:endParaRPr lang="en-US" sz="1600" dirty="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dirty="0" smtClean="0">
                          <a:solidFill>
                            <a:schemeClr val="bg1"/>
                          </a:solidFill>
                          <a:effectLst/>
                          <a:latin typeface="Arial"/>
                          <a:ea typeface="Times New Roman"/>
                        </a:rPr>
                        <a:t>0.96</a:t>
                      </a:r>
                      <a:endParaRPr lang="en-US" sz="1600" dirty="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 xmlns:p14="http://schemas.microsoft.com/office/powerpoint/2010/main" val="2652250638"/>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CHARGE</a:t>
            </a:r>
            <a:endParaRPr lang="en-US" dirty="0"/>
          </a:p>
        </p:txBody>
      </p:sp>
      <p:sp>
        <p:nvSpPr>
          <p:cNvPr id="3" name="Content Placeholder 2"/>
          <p:cNvSpPr>
            <a:spLocks noGrp="1"/>
          </p:cNvSpPr>
          <p:nvPr>
            <p:ph idx="1"/>
          </p:nvPr>
        </p:nvSpPr>
        <p:spPr/>
        <p:txBody>
          <a:bodyPr/>
          <a:lstStyle/>
          <a:p>
            <a:r>
              <a:rPr lang="en-US" dirty="0" smtClean="0"/>
              <a:t>GWAS require very large sample sizes in order to have adequate power to detect significant associations</a:t>
            </a:r>
          </a:p>
          <a:p>
            <a:r>
              <a:rPr lang="en-US" dirty="0" smtClean="0"/>
              <a:t>CHARGE is a collaborative effort across multiple cohorts with genome-wide SNP genotyping developed to increase the power to detect significant associations</a:t>
            </a:r>
          </a:p>
          <a:p>
            <a:r>
              <a:rPr lang="en-US" dirty="0" smtClean="0"/>
              <a:t>Cohorts </a:t>
            </a:r>
            <a:r>
              <a:rPr lang="en-US" dirty="0"/>
              <a:t>for Heart and Aging Research in Genomic </a:t>
            </a:r>
            <a:r>
              <a:rPr lang="en-US" dirty="0" smtClean="0"/>
              <a:t>Epidemiology</a:t>
            </a:r>
            <a:endParaRPr lang="en-US" dirty="0"/>
          </a:p>
        </p:txBody>
      </p:sp>
    </p:spTree>
    <p:extLst>
      <p:ext uri="{BB962C8B-B14F-4D97-AF65-F5344CB8AC3E}">
        <p14:creationId xmlns="" xmlns:p14="http://schemas.microsoft.com/office/powerpoint/2010/main" val="6839258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52400" y="609600"/>
            <a:ext cx="8991600" cy="1143000"/>
          </a:xfrm>
        </p:spPr>
        <p:txBody>
          <a:bodyPr anchor="b" anchorCtr="0">
            <a:noAutofit/>
          </a:bodyPr>
          <a:lstStyle/>
          <a:p>
            <a:r>
              <a:rPr lang="en-US" sz="3200" b="1" dirty="0" smtClean="0"/>
              <a:t>Association </a:t>
            </a:r>
            <a:r>
              <a:rPr lang="en-US" sz="3200" b="1" dirty="0"/>
              <a:t>between rs10455872 </a:t>
            </a:r>
            <a:r>
              <a:rPr lang="en-US" sz="3200" b="1" dirty="0" smtClean="0"/>
              <a:t>and aortic valve calcium using directly genotyped SNP</a:t>
            </a:r>
            <a:endParaRPr lang="en-US" sz="3200" dirty="0" smtClean="0"/>
          </a:p>
        </p:txBody>
      </p:sp>
      <p:graphicFrame>
        <p:nvGraphicFramePr>
          <p:cNvPr id="4" name="Table 3"/>
          <p:cNvGraphicFramePr>
            <a:graphicFrameLocks noGrp="1"/>
          </p:cNvGraphicFramePr>
          <p:nvPr>
            <p:extLst>
              <p:ext uri="{D42A27DB-BD31-4B8C-83A1-F6EECF244321}">
                <p14:modId xmlns="" xmlns:p14="http://schemas.microsoft.com/office/powerpoint/2010/main" val="419297435"/>
              </p:ext>
            </p:extLst>
          </p:nvPr>
        </p:nvGraphicFramePr>
        <p:xfrm>
          <a:off x="304801" y="2362200"/>
          <a:ext cx="8534398" cy="2835644"/>
        </p:xfrm>
        <a:graphic>
          <a:graphicData uri="http://schemas.openxmlformats.org/drawingml/2006/table">
            <a:tbl>
              <a:tblPr/>
              <a:tblGrid>
                <a:gridCol w="914399"/>
                <a:gridCol w="1524000"/>
                <a:gridCol w="1524000"/>
                <a:gridCol w="1386868"/>
                <a:gridCol w="918364"/>
                <a:gridCol w="1275057"/>
                <a:gridCol w="991710"/>
              </a:tblGrid>
              <a:tr h="346648">
                <a:tc>
                  <a:txBody>
                    <a:bodyPr/>
                    <a:lstStyle/>
                    <a:p>
                      <a:pPr marL="0" marR="0" algn="ctr">
                        <a:lnSpc>
                          <a:spcPct val="100000"/>
                        </a:lnSpc>
                        <a:spcBef>
                          <a:spcPts val="0"/>
                        </a:spcBef>
                        <a:spcAft>
                          <a:spcPts val="0"/>
                        </a:spcAft>
                      </a:pPr>
                      <a:r>
                        <a:rPr lang="en-US" sz="1600" b="1" dirty="0" smtClean="0">
                          <a:solidFill>
                            <a:srgbClr val="FFFF00"/>
                          </a:solidFill>
                          <a:effectLst/>
                          <a:latin typeface="+mj-lt"/>
                          <a:ea typeface="Times New Roman"/>
                        </a:rPr>
                        <a:t>Cohort</a:t>
                      </a:r>
                      <a:endParaRPr lang="en-US" sz="1600" b="1" dirty="0">
                        <a:solidFill>
                          <a:srgbClr val="FFFF00"/>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dirty="0" smtClean="0">
                          <a:solidFill>
                            <a:srgbClr val="FFFF00"/>
                          </a:solidFill>
                          <a:effectLst/>
                          <a:latin typeface="+mj-lt"/>
                          <a:ea typeface="Times New Roman"/>
                        </a:rPr>
                        <a:t>Genotyping Platform</a:t>
                      </a:r>
                      <a:endParaRPr lang="en-US" sz="1600" b="1" dirty="0">
                        <a:solidFill>
                          <a:srgbClr val="FFFF00"/>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dirty="0" smtClean="0">
                          <a:solidFill>
                            <a:srgbClr val="FFFF00"/>
                          </a:solidFill>
                          <a:effectLst/>
                          <a:latin typeface="+mj-lt"/>
                          <a:ea typeface="Times New Roman"/>
                        </a:rPr>
                        <a:t>Imputation Software</a:t>
                      </a:r>
                      <a:endParaRPr lang="en-US" sz="1600" b="1" dirty="0">
                        <a:solidFill>
                          <a:srgbClr val="FFFF00"/>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dirty="0" smtClean="0">
                          <a:solidFill>
                            <a:srgbClr val="FFFF00"/>
                          </a:solidFill>
                          <a:effectLst/>
                          <a:latin typeface="+mj-lt"/>
                          <a:ea typeface="Times New Roman"/>
                        </a:rPr>
                        <a:t>Imputation Ratio</a:t>
                      </a:r>
                      <a:endParaRPr lang="en-US" sz="1600" b="1" dirty="0">
                        <a:solidFill>
                          <a:srgbClr val="FFFF00"/>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dirty="0" smtClean="0">
                          <a:solidFill>
                            <a:srgbClr val="FFFF00"/>
                          </a:solidFill>
                          <a:effectLst/>
                          <a:latin typeface="+mj-lt"/>
                          <a:ea typeface="Times New Roman"/>
                        </a:rPr>
                        <a:t>N</a:t>
                      </a:r>
                      <a:endParaRPr lang="en-US" sz="1600" b="1" dirty="0">
                        <a:solidFill>
                          <a:srgbClr val="FFFF00"/>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dirty="0" smtClean="0">
                          <a:solidFill>
                            <a:srgbClr val="FFFF00"/>
                          </a:solidFill>
                          <a:effectLst/>
                          <a:latin typeface="+mj-lt"/>
                          <a:ea typeface="Times New Roman"/>
                        </a:rPr>
                        <a:t>HR</a:t>
                      </a:r>
                      <a:endParaRPr lang="en-US" sz="1600" b="1" dirty="0">
                        <a:solidFill>
                          <a:srgbClr val="FFFF00"/>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dirty="0">
                          <a:solidFill>
                            <a:srgbClr val="FFFF00"/>
                          </a:solidFill>
                          <a:effectLst/>
                          <a:latin typeface="+mj-lt"/>
                          <a:ea typeface="Times New Roman"/>
                        </a:rPr>
                        <a:t>P-value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462">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FHS</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err="1" smtClean="0">
                          <a:solidFill>
                            <a:schemeClr val="bg1"/>
                          </a:solidFill>
                          <a:effectLst/>
                          <a:latin typeface="+mj-lt"/>
                          <a:ea typeface="Times New Roman"/>
                        </a:rPr>
                        <a:t>Affymetrix</a:t>
                      </a:r>
                      <a:r>
                        <a:rPr lang="en-US" sz="1600" dirty="0" smtClean="0">
                          <a:solidFill>
                            <a:schemeClr val="bg1"/>
                          </a:solidFill>
                          <a:effectLst/>
                          <a:latin typeface="+mj-lt"/>
                          <a:ea typeface="Times New Roman"/>
                        </a:rPr>
                        <a:t> 5.0</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MACH</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0.50</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1298</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600" dirty="0" smtClean="0">
                          <a:solidFill>
                            <a:schemeClr val="bg1"/>
                          </a:solidFill>
                          <a:effectLst/>
                          <a:latin typeface="+mj-lt"/>
                          <a:ea typeface="Times New Roman"/>
                        </a:rPr>
                        <a:t>2.33</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600" dirty="0">
                          <a:solidFill>
                            <a:schemeClr val="bg1"/>
                          </a:solidFill>
                          <a:effectLst/>
                          <a:latin typeface="+mj-lt"/>
                          <a:ea typeface="Times New Roman"/>
                        </a:rPr>
                        <a:t>7.9 x 10</a:t>
                      </a:r>
                      <a:r>
                        <a:rPr lang="en-US" sz="1600" baseline="30000" dirty="0">
                          <a:solidFill>
                            <a:schemeClr val="bg1"/>
                          </a:solidFill>
                          <a:effectLst/>
                          <a:latin typeface="+mj-lt"/>
                          <a:ea typeface="Times New Roman"/>
                        </a:rPr>
                        <a:t>-4</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462">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FHS</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IBC</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directly</a:t>
                      </a:r>
                      <a:r>
                        <a:rPr lang="en-US" sz="1600" baseline="0" dirty="0" smtClean="0">
                          <a:solidFill>
                            <a:schemeClr val="bg1"/>
                          </a:solidFill>
                          <a:effectLst/>
                          <a:latin typeface="+mj-lt"/>
                          <a:ea typeface="Times New Roman"/>
                        </a:rPr>
                        <a:t> genotyped</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1162</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600" dirty="0" smtClean="0">
                          <a:latin typeface="+mj-lt"/>
                        </a:rPr>
                        <a:t>2.27</a:t>
                      </a:r>
                      <a:endParaRPr lang="en-US" sz="1600" dirty="0">
                        <a:latin typeface="+mj-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600" baseline="0" dirty="0" smtClean="0">
                          <a:latin typeface="+mj-lt"/>
                        </a:rPr>
                        <a:t>1.8*10</a:t>
                      </a:r>
                      <a:r>
                        <a:rPr lang="en-US" sz="1600" baseline="30000" dirty="0" smtClean="0">
                          <a:latin typeface="+mj-lt"/>
                        </a:rPr>
                        <a:t>-5</a:t>
                      </a:r>
                      <a:endParaRPr lang="en-US" sz="1600" baseline="30000" dirty="0">
                        <a:latin typeface="+mj-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462">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MESA</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err="1" smtClean="0">
                          <a:solidFill>
                            <a:schemeClr val="bg1"/>
                          </a:solidFill>
                          <a:effectLst/>
                          <a:latin typeface="+mj-lt"/>
                          <a:ea typeface="Times New Roman"/>
                        </a:rPr>
                        <a:t>Affymetrix</a:t>
                      </a:r>
                      <a:r>
                        <a:rPr lang="en-US" sz="1600" dirty="0" smtClean="0">
                          <a:solidFill>
                            <a:schemeClr val="bg1"/>
                          </a:solidFill>
                          <a:effectLst/>
                          <a:latin typeface="+mj-lt"/>
                          <a:ea typeface="Times New Roman"/>
                        </a:rPr>
                        <a:t> 6.0</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600" dirty="0" smtClean="0">
                          <a:solidFill>
                            <a:schemeClr val="bg1"/>
                          </a:solidFill>
                          <a:effectLst/>
                          <a:latin typeface="+mj-lt"/>
                          <a:ea typeface="Times New Roman"/>
                        </a:rPr>
                        <a:t>IMPUTE 2.1.1</a:t>
                      </a:r>
                      <a:endParaRPr lang="en-US" sz="1600" dirty="0">
                        <a:solidFill>
                          <a:schemeClr val="bg1"/>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600" dirty="0" smtClean="0">
                          <a:solidFill>
                            <a:schemeClr val="bg1"/>
                          </a:solidFill>
                          <a:effectLst/>
                          <a:latin typeface="+mj-lt"/>
                          <a:ea typeface="Times New Roman"/>
                        </a:rPr>
                        <a:t>0.47</a:t>
                      </a:r>
                      <a:endParaRPr lang="en-US" sz="1600" dirty="0">
                        <a:solidFill>
                          <a:schemeClr val="bg1"/>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600" dirty="0">
                          <a:solidFill>
                            <a:schemeClr val="bg1"/>
                          </a:solidFill>
                          <a:effectLst/>
                          <a:latin typeface="+mj-lt"/>
                          <a:ea typeface="Times New Roman"/>
                        </a:rPr>
                        <a:t>2527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600" dirty="0">
                          <a:solidFill>
                            <a:schemeClr val="bg1"/>
                          </a:solidFill>
                          <a:effectLst/>
                          <a:latin typeface="+mj-lt"/>
                          <a:ea typeface="Times New Roman"/>
                        </a:rPr>
                        <a:t>1.80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600" dirty="0">
                          <a:solidFill>
                            <a:schemeClr val="bg1"/>
                          </a:solidFill>
                          <a:effectLst/>
                          <a:latin typeface="+mj-lt"/>
                          <a:ea typeface="Times New Roman"/>
                        </a:rPr>
                        <a:t>0.022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46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bg1"/>
                          </a:solidFill>
                          <a:effectLst/>
                          <a:latin typeface="+mj-lt"/>
                          <a:ea typeface="Times New Roman"/>
                        </a:rPr>
                        <a:t>MESA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IBC</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directly genotyped</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2527</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1.93</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aseline="0" dirty="0" smtClean="0">
                          <a:solidFill>
                            <a:schemeClr val="bg1"/>
                          </a:solidFill>
                          <a:effectLst/>
                          <a:latin typeface="+mj-lt"/>
                          <a:ea typeface="Times New Roman"/>
                        </a:rPr>
                        <a:t>2.6*10</a:t>
                      </a:r>
                      <a:r>
                        <a:rPr lang="en-US" sz="1600" baseline="30000" dirty="0" smtClean="0">
                          <a:solidFill>
                            <a:schemeClr val="bg1"/>
                          </a:solidFill>
                          <a:effectLst/>
                          <a:latin typeface="+mj-lt"/>
                          <a:ea typeface="Times New Roman"/>
                        </a:rPr>
                        <a:t>-4</a:t>
                      </a:r>
                      <a:endParaRPr lang="en-US" sz="1600" baseline="300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462">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AGES</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600" kern="1200" dirty="0" err="1" smtClean="0">
                          <a:solidFill>
                            <a:schemeClr val="bg1"/>
                          </a:solidFill>
                          <a:effectLst/>
                          <a:latin typeface="+mj-lt"/>
                          <a:ea typeface="Times New Roman"/>
                          <a:cs typeface="+mn-cs"/>
                        </a:rPr>
                        <a:t>Illumina</a:t>
                      </a:r>
                      <a:r>
                        <a:rPr kumimoji="0" lang="en-US" sz="1600" kern="1200" dirty="0" smtClean="0">
                          <a:solidFill>
                            <a:schemeClr val="bg1"/>
                          </a:solidFill>
                          <a:effectLst/>
                          <a:latin typeface="+mj-lt"/>
                          <a:ea typeface="Times New Roman"/>
                          <a:cs typeface="+mn-cs"/>
                        </a:rPr>
                        <a:t> Hu370CNV</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kumimoji="0" lang="en-US" sz="1600" kern="1200" dirty="0" smtClean="0">
                          <a:solidFill>
                            <a:schemeClr val="tx1"/>
                          </a:solidFill>
                          <a:effectLst/>
                          <a:latin typeface="+mj-lt"/>
                          <a:ea typeface="+mn-ea"/>
                          <a:cs typeface="+mn-cs"/>
                        </a:rPr>
                        <a:t>MACH 1.0.16</a:t>
                      </a:r>
                      <a:endParaRPr lang="en-US" sz="1600" dirty="0">
                        <a:solidFill>
                          <a:schemeClr val="bg1"/>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600" dirty="0" smtClean="0">
                          <a:solidFill>
                            <a:schemeClr val="bg1"/>
                          </a:solidFill>
                          <a:effectLst/>
                          <a:latin typeface="+mj-lt"/>
                          <a:ea typeface="Times New Roman"/>
                        </a:rPr>
                        <a:t>0.53</a:t>
                      </a:r>
                      <a:endParaRPr lang="en-US" sz="1600" dirty="0">
                        <a:solidFill>
                          <a:schemeClr val="bg1"/>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2886</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2.16</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7.8*10</a:t>
                      </a:r>
                      <a:r>
                        <a:rPr lang="en-US" sz="1600" baseline="30000" dirty="0" smtClean="0">
                          <a:solidFill>
                            <a:schemeClr val="bg1"/>
                          </a:solidFill>
                          <a:effectLst/>
                          <a:latin typeface="+mj-lt"/>
                          <a:ea typeface="Times New Roman"/>
                        </a:rPr>
                        <a:t>-7</a:t>
                      </a:r>
                      <a:endParaRPr lang="en-US" sz="1600" baseline="300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 xmlns:p14="http://schemas.microsoft.com/office/powerpoint/2010/main" val="1547741810"/>
      </p:ext>
    </p:extLst>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52400" y="609600"/>
            <a:ext cx="8991600" cy="1143000"/>
          </a:xfrm>
        </p:spPr>
        <p:txBody>
          <a:bodyPr anchor="b" anchorCtr="0">
            <a:noAutofit/>
          </a:bodyPr>
          <a:lstStyle/>
          <a:p>
            <a:r>
              <a:rPr lang="en-US" sz="3200" b="1" dirty="0" smtClean="0"/>
              <a:t>Association </a:t>
            </a:r>
            <a:r>
              <a:rPr lang="en-US" sz="3200" b="1" dirty="0"/>
              <a:t>between rs10455872 </a:t>
            </a:r>
            <a:r>
              <a:rPr lang="en-US" sz="3200" b="1" dirty="0" smtClean="0"/>
              <a:t>and aortic valve calcium: Exclusion of participants with baseline MI</a:t>
            </a:r>
            <a:endParaRPr lang="en-US" sz="3200" dirty="0" smtClean="0"/>
          </a:p>
        </p:txBody>
      </p:sp>
      <p:graphicFrame>
        <p:nvGraphicFramePr>
          <p:cNvPr id="4" name="Table 3"/>
          <p:cNvGraphicFramePr>
            <a:graphicFrameLocks noGrp="1"/>
          </p:cNvGraphicFramePr>
          <p:nvPr>
            <p:extLst>
              <p:ext uri="{D42A27DB-BD31-4B8C-83A1-F6EECF244321}">
                <p14:modId xmlns="" xmlns:p14="http://schemas.microsoft.com/office/powerpoint/2010/main" val="623160697"/>
              </p:ext>
            </p:extLst>
          </p:nvPr>
        </p:nvGraphicFramePr>
        <p:xfrm>
          <a:off x="948606" y="2362200"/>
          <a:ext cx="7204794" cy="2206932"/>
        </p:xfrm>
        <a:graphic>
          <a:graphicData uri="http://schemas.openxmlformats.org/drawingml/2006/table">
            <a:tbl>
              <a:tblPr/>
              <a:tblGrid>
                <a:gridCol w="2057400"/>
                <a:gridCol w="1721095"/>
                <a:gridCol w="987900"/>
                <a:gridCol w="1371600"/>
                <a:gridCol w="1066799"/>
              </a:tblGrid>
              <a:tr h="346648">
                <a:tc>
                  <a:txBody>
                    <a:bodyPr/>
                    <a:lstStyle/>
                    <a:p>
                      <a:pPr marL="0" marR="0" algn="ctr">
                        <a:lnSpc>
                          <a:spcPct val="100000"/>
                        </a:lnSpc>
                        <a:spcBef>
                          <a:spcPts val="0"/>
                        </a:spcBef>
                        <a:spcAft>
                          <a:spcPts val="0"/>
                        </a:spcAft>
                      </a:pPr>
                      <a:r>
                        <a:rPr lang="en-US" sz="1600" b="1" dirty="0" smtClean="0">
                          <a:solidFill>
                            <a:srgbClr val="FFFF00"/>
                          </a:solidFill>
                          <a:effectLst/>
                          <a:latin typeface="Arial"/>
                          <a:ea typeface="Times New Roman"/>
                        </a:rPr>
                        <a:t>Cohort</a:t>
                      </a:r>
                      <a:endParaRPr lang="en-US" sz="1600" b="1" dirty="0">
                        <a:solidFill>
                          <a:srgbClr val="FFFF00"/>
                        </a:solidFill>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dirty="0" smtClean="0">
                          <a:solidFill>
                            <a:srgbClr val="FFFF00"/>
                          </a:solidFill>
                          <a:effectLst/>
                          <a:latin typeface="Calibri"/>
                          <a:ea typeface="Times New Roman"/>
                        </a:rPr>
                        <a:t>Exclusions</a:t>
                      </a:r>
                      <a:endParaRPr lang="en-US" sz="1600" b="1" dirty="0">
                        <a:solidFill>
                          <a:srgbClr val="FFFF00"/>
                        </a:solidFill>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dirty="0" smtClean="0">
                          <a:solidFill>
                            <a:srgbClr val="FFFF00"/>
                          </a:solidFill>
                          <a:effectLst/>
                          <a:latin typeface="Arial"/>
                          <a:ea typeface="Times New Roman"/>
                        </a:rPr>
                        <a:t>N</a:t>
                      </a:r>
                      <a:endParaRPr lang="en-US" sz="1600" b="1" dirty="0">
                        <a:solidFill>
                          <a:srgbClr val="FFFF00"/>
                        </a:solidFill>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dirty="0" smtClean="0">
                          <a:solidFill>
                            <a:srgbClr val="FFFF00"/>
                          </a:solidFill>
                          <a:effectLst/>
                          <a:latin typeface="Arial"/>
                          <a:ea typeface="Times New Roman"/>
                        </a:rPr>
                        <a:t>OR</a:t>
                      </a:r>
                      <a:endParaRPr lang="en-US" sz="1600" b="1" dirty="0">
                        <a:solidFill>
                          <a:srgbClr val="FFFF00"/>
                        </a:solidFill>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dirty="0">
                          <a:solidFill>
                            <a:srgbClr val="FFFF00"/>
                          </a:solidFill>
                          <a:effectLst/>
                          <a:latin typeface="Arial"/>
                          <a:ea typeface="Times New Roman"/>
                        </a:rPr>
                        <a:t>P-value</a:t>
                      </a:r>
                      <a:endParaRPr lang="en-US" sz="1600" b="1" dirty="0">
                        <a:solidFill>
                          <a:srgbClr val="FFFF00"/>
                        </a:solidFill>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462">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FHS</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None</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1298</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600" dirty="0" smtClean="0">
                          <a:solidFill>
                            <a:schemeClr val="bg1"/>
                          </a:solidFill>
                          <a:effectLst/>
                          <a:latin typeface="+mj-lt"/>
                          <a:ea typeface="Times New Roman"/>
                        </a:rPr>
                        <a:t>2.33</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600">
                          <a:solidFill>
                            <a:schemeClr val="bg1"/>
                          </a:solidFill>
                          <a:effectLst/>
                          <a:latin typeface="+mj-lt"/>
                          <a:ea typeface="Times New Roman"/>
                        </a:rPr>
                        <a:t>7.9 x 10</a:t>
                      </a:r>
                      <a:r>
                        <a:rPr lang="en-US" sz="1600" baseline="30000">
                          <a:solidFill>
                            <a:schemeClr val="bg1"/>
                          </a:solidFill>
                          <a:effectLst/>
                          <a:latin typeface="+mj-lt"/>
                          <a:ea typeface="Times New Roman"/>
                        </a:rPr>
                        <a:t>-4</a:t>
                      </a:r>
                      <a:endParaRPr lang="en-US" sz="160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462">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FHS</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Baseline MI</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1245</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600" dirty="0" smtClean="0">
                          <a:latin typeface="+mj-lt"/>
                        </a:rPr>
                        <a:t>2.27</a:t>
                      </a:r>
                      <a:endParaRPr lang="en-US" sz="1600" dirty="0">
                        <a:latin typeface="+mj-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600" dirty="0" smtClean="0">
                          <a:latin typeface="+mj-lt"/>
                        </a:rPr>
                        <a:t>9.5*10</a:t>
                      </a:r>
                      <a:r>
                        <a:rPr lang="en-US" sz="1600" baseline="30000" dirty="0" smtClean="0">
                          <a:latin typeface="+mj-lt"/>
                        </a:rPr>
                        <a:t>-5</a:t>
                      </a:r>
                      <a:endParaRPr lang="en-US" sz="1600" baseline="30000" dirty="0">
                        <a:latin typeface="+mj-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462">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AGES</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None</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3117</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600" dirty="0" smtClean="0">
                          <a:solidFill>
                            <a:schemeClr val="bg1"/>
                          </a:solidFill>
                          <a:effectLst/>
                          <a:latin typeface="+mj-lt"/>
                          <a:ea typeface="Times New Roman"/>
                        </a:rPr>
                        <a:t>2.04</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600" dirty="0">
                          <a:solidFill>
                            <a:schemeClr val="bg1"/>
                          </a:solidFill>
                          <a:effectLst/>
                          <a:latin typeface="+mj-lt"/>
                          <a:ea typeface="Times New Roman"/>
                        </a:rPr>
                        <a:t>1.9 x 10</a:t>
                      </a:r>
                      <a:r>
                        <a:rPr lang="en-US" sz="1600" baseline="30000" dirty="0">
                          <a:solidFill>
                            <a:schemeClr val="bg1"/>
                          </a:solidFill>
                          <a:effectLst/>
                          <a:latin typeface="+mj-lt"/>
                          <a:ea typeface="Times New Roman"/>
                        </a:rPr>
                        <a:t>-6</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46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bg1"/>
                          </a:solidFill>
                          <a:effectLst/>
                          <a:latin typeface="+mj-lt"/>
                          <a:ea typeface="Times New Roman"/>
                        </a:rPr>
                        <a:t>AGES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Baseline MI</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2886</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2.16</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7.8*10</a:t>
                      </a:r>
                      <a:r>
                        <a:rPr lang="en-US" sz="1600" baseline="30000" dirty="0" smtClean="0">
                          <a:solidFill>
                            <a:schemeClr val="bg1"/>
                          </a:solidFill>
                          <a:effectLst/>
                          <a:latin typeface="+mj-lt"/>
                          <a:ea typeface="Times New Roman"/>
                        </a:rPr>
                        <a:t>-7</a:t>
                      </a:r>
                      <a:endParaRPr lang="en-US" sz="1600" baseline="300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 xmlns:p14="http://schemas.microsoft.com/office/powerpoint/2010/main" val="2272783123"/>
      </p:ext>
    </p:extLst>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Autofit/>
          </a:bodyPr>
          <a:lstStyle/>
          <a:p>
            <a:r>
              <a:rPr lang="en-US" sz="3200" dirty="0"/>
              <a:t>Additional analyses for the association between rs10455872 and AVC and CAC phenotypes</a:t>
            </a:r>
          </a:p>
        </p:txBody>
      </p:sp>
      <p:graphicFrame>
        <p:nvGraphicFramePr>
          <p:cNvPr id="4" name="Table 3"/>
          <p:cNvGraphicFramePr>
            <a:graphicFrameLocks noGrp="1"/>
          </p:cNvGraphicFramePr>
          <p:nvPr>
            <p:extLst>
              <p:ext uri="{D42A27DB-BD31-4B8C-83A1-F6EECF244321}">
                <p14:modId xmlns="" xmlns:p14="http://schemas.microsoft.com/office/powerpoint/2010/main" val="355037917"/>
              </p:ext>
            </p:extLst>
          </p:nvPr>
        </p:nvGraphicFramePr>
        <p:xfrm>
          <a:off x="228600" y="2209802"/>
          <a:ext cx="8763002" cy="2590798"/>
        </p:xfrm>
        <a:graphic>
          <a:graphicData uri="http://schemas.openxmlformats.org/drawingml/2006/table">
            <a:tbl>
              <a:tblPr firstRow="1" firstCol="1" bandRow="1">
                <a:tableStyleId>{5C22544A-7EE6-4342-B048-85BDC9FD1C3A}</a:tableStyleId>
              </a:tblPr>
              <a:tblGrid>
                <a:gridCol w="1333104"/>
                <a:gridCol w="756356"/>
                <a:gridCol w="196540"/>
                <a:gridCol w="467225"/>
                <a:gridCol w="917741"/>
                <a:gridCol w="611827"/>
                <a:gridCol w="174302"/>
                <a:gridCol w="572105"/>
                <a:gridCol w="858212"/>
                <a:gridCol w="673011"/>
                <a:gridCol w="183548"/>
                <a:gridCol w="489463"/>
                <a:gridCol w="917741"/>
                <a:gridCol w="611827"/>
              </a:tblGrid>
              <a:tr h="258163">
                <a:tc>
                  <a:txBody>
                    <a:bodyPr/>
                    <a:lstStyle/>
                    <a:p>
                      <a:pPr marL="0" marR="0" algn="ctr">
                        <a:lnSpc>
                          <a:spcPct val="115000"/>
                        </a:lnSpc>
                        <a:spcBef>
                          <a:spcPts val="0"/>
                        </a:spcBef>
                        <a:spcAft>
                          <a:spcPts val="0"/>
                        </a:spcAft>
                      </a:pPr>
                      <a:r>
                        <a:rPr lang="en-US" sz="1000" dirty="0">
                          <a:effectLst/>
                        </a:rPr>
                        <a:t> </a:t>
                      </a:r>
                      <a:endParaRPr lang="en-US" sz="1100" dirty="0">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effectLst/>
                        </a:rPr>
                        <a:t> </a:t>
                      </a:r>
                      <a:endParaRPr lang="en-US" sz="1100" dirty="0">
                        <a:effectLst/>
                        <a:latin typeface="Calibri"/>
                        <a:ea typeface="Calibri"/>
                        <a:cs typeface="Times New Roman"/>
                      </a:endParaRPr>
                    </a:p>
                  </a:txBody>
                  <a:tcPr marL="68580" marR="68580" marT="0" marB="0">
                    <a:noFill/>
                  </a:tcPr>
                </a:tc>
                <a:tc>
                  <a:txBody>
                    <a:bodyPr/>
                    <a:lstStyle/>
                    <a:p>
                      <a:pPr marL="0" marR="0" algn="ctr">
                        <a:lnSpc>
                          <a:spcPct val="115000"/>
                        </a:lnSpc>
                        <a:spcBef>
                          <a:spcPts val="0"/>
                        </a:spcBef>
                        <a:spcAft>
                          <a:spcPts val="0"/>
                        </a:spcAft>
                      </a:pPr>
                      <a:r>
                        <a:rPr lang="en-US" sz="1000">
                          <a:effectLst/>
                        </a:rPr>
                        <a:t> </a:t>
                      </a:r>
                      <a:endParaRPr lang="en-US" sz="1100">
                        <a:effectLst/>
                        <a:latin typeface="Calibri"/>
                        <a:ea typeface="Calibri"/>
                        <a:cs typeface="Times New Roman"/>
                      </a:endParaRPr>
                    </a:p>
                  </a:txBody>
                  <a:tcPr marL="68580" marR="68580" marT="0" marB="0">
                    <a:noFill/>
                  </a:tcPr>
                </a:tc>
                <a:tc gridSpan="3">
                  <a:txBody>
                    <a:bodyPr/>
                    <a:lstStyle/>
                    <a:p>
                      <a:pPr marL="0" marR="0" algn="ctr">
                        <a:lnSpc>
                          <a:spcPct val="115000"/>
                        </a:lnSpc>
                        <a:spcBef>
                          <a:spcPts val="0"/>
                        </a:spcBef>
                        <a:spcAft>
                          <a:spcPts val="0"/>
                        </a:spcAft>
                      </a:pPr>
                      <a:r>
                        <a:rPr lang="en-US" sz="1000">
                          <a:solidFill>
                            <a:srgbClr val="FFFF00"/>
                          </a:solidFill>
                          <a:effectLst/>
                        </a:rPr>
                        <a:t>FHS</a:t>
                      </a:r>
                      <a:endParaRPr lang="en-US" sz="1100">
                        <a:solidFill>
                          <a:srgbClr val="FFFF00"/>
                        </a:solidFill>
                        <a:effectLst/>
                        <a:latin typeface="Calibri"/>
                        <a:ea typeface="Calibri"/>
                        <a:cs typeface="Times New Roman"/>
                      </a:endParaRPr>
                    </a:p>
                  </a:txBody>
                  <a:tcPr marL="68580" marR="68580" marT="0" marB="0" anchor="ctr">
                    <a:noFill/>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1000">
                          <a:solidFill>
                            <a:srgbClr val="FFFF00"/>
                          </a:solidFill>
                          <a:effectLst/>
                        </a:rPr>
                        <a:t> </a:t>
                      </a:r>
                      <a:endParaRPr lang="en-US" sz="1100">
                        <a:solidFill>
                          <a:srgbClr val="FFFF00"/>
                        </a:solidFill>
                        <a:effectLst/>
                        <a:latin typeface="Calibri"/>
                        <a:ea typeface="Calibri"/>
                        <a:cs typeface="Times New Roman"/>
                      </a:endParaRPr>
                    </a:p>
                  </a:txBody>
                  <a:tcPr marL="68580" marR="68580" marT="0" marB="0">
                    <a:noFill/>
                  </a:tcPr>
                </a:tc>
                <a:tc gridSpan="3">
                  <a:txBody>
                    <a:bodyPr/>
                    <a:lstStyle/>
                    <a:p>
                      <a:pPr marL="0" marR="0" algn="ctr">
                        <a:lnSpc>
                          <a:spcPct val="115000"/>
                        </a:lnSpc>
                        <a:spcBef>
                          <a:spcPts val="0"/>
                        </a:spcBef>
                        <a:spcAft>
                          <a:spcPts val="0"/>
                        </a:spcAft>
                      </a:pPr>
                      <a:r>
                        <a:rPr lang="en-US" sz="1000">
                          <a:solidFill>
                            <a:srgbClr val="FFFF00"/>
                          </a:solidFill>
                          <a:effectLst/>
                        </a:rPr>
                        <a:t>AGES</a:t>
                      </a:r>
                      <a:endParaRPr lang="en-US" sz="1100">
                        <a:solidFill>
                          <a:srgbClr val="FFFF00"/>
                        </a:solidFill>
                        <a:effectLst/>
                        <a:latin typeface="Calibri"/>
                        <a:ea typeface="Calibri"/>
                        <a:cs typeface="Times New Roman"/>
                      </a:endParaRPr>
                    </a:p>
                  </a:txBody>
                  <a:tcPr marL="68580" marR="68580" marT="0" marB="0" anchor="ctr">
                    <a:noFill/>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1000">
                          <a:solidFill>
                            <a:srgbClr val="FFFF00"/>
                          </a:solidFill>
                          <a:effectLst/>
                        </a:rPr>
                        <a:t> </a:t>
                      </a:r>
                      <a:endParaRPr lang="en-US" sz="1100">
                        <a:solidFill>
                          <a:srgbClr val="FFFF00"/>
                        </a:solidFill>
                        <a:effectLst/>
                        <a:latin typeface="Calibri"/>
                        <a:ea typeface="Calibri"/>
                        <a:cs typeface="Times New Roman"/>
                      </a:endParaRPr>
                    </a:p>
                  </a:txBody>
                  <a:tcPr marL="68580" marR="68580" marT="0" marB="0">
                    <a:noFill/>
                  </a:tcPr>
                </a:tc>
                <a:tc gridSpan="3">
                  <a:txBody>
                    <a:bodyPr/>
                    <a:lstStyle/>
                    <a:p>
                      <a:pPr marL="0" marR="0" algn="ctr">
                        <a:lnSpc>
                          <a:spcPct val="115000"/>
                        </a:lnSpc>
                        <a:spcBef>
                          <a:spcPts val="0"/>
                        </a:spcBef>
                        <a:spcAft>
                          <a:spcPts val="0"/>
                        </a:spcAft>
                      </a:pPr>
                      <a:r>
                        <a:rPr lang="en-US" sz="1000" dirty="0">
                          <a:solidFill>
                            <a:srgbClr val="FFFF00"/>
                          </a:solidFill>
                          <a:effectLst/>
                        </a:rPr>
                        <a:t>MESA</a:t>
                      </a:r>
                      <a:endParaRPr lang="en-US" sz="1100" dirty="0">
                        <a:solidFill>
                          <a:srgbClr val="FFFF00"/>
                        </a:solidFill>
                        <a:effectLst/>
                        <a:latin typeface="Calibri"/>
                        <a:ea typeface="Calibri"/>
                        <a:cs typeface="Times New Roman"/>
                      </a:endParaRPr>
                    </a:p>
                  </a:txBody>
                  <a:tcPr marL="68580" marR="68580" marT="0" marB="0" anchor="ctr">
                    <a:noFill/>
                  </a:tcPr>
                </a:tc>
                <a:tc hMerge="1">
                  <a:txBody>
                    <a:bodyPr/>
                    <a:lstStyle/>
                    <a:p>
                      <a:endParaRPr lang="en-US"/>
                    </a:p>
                  </a:txBody>
                  <a:tcPr/>
                </a:tc>
                <a:tc hMerge="1">
                  <a:txBody>
                    <a:bodyPr/>
                    <a:lstStyle/>
                    <a:p>
                      <a:endParaRPr lang="en-US"/>
                    </a:p>
                  </a:txBody>
                  <a:tcPr/>
                </a:tc>
              </a:tr>
              <a:tr h="499677">
                <a:tc>
                  <a:txBody>
                    <a:bodyPr/>
                    <a:lstStyle/>
                    <a:p>
                      <a:pPr marL="0" marR="0">
                        <a:lnSpc>
                          <a:spcPct val="115000"/>
                        </a:lnSpc>
                        <a:spcBef>
                          <a:spcPts val="0"/>
                        </a:spcBef>
                        <a:spcAft>
                          <a:spcPts val="0"/>
                        </a:spcAft>
                      </a:pPr>
                      <a:r>
                        <a:rPr lang="en-US" sz="1000" dirty="0">
                          <a:solidFill>
                            <a:srgbClr val="FFFF00"/>
                          </a:solidFill>
                          <a:effectLst/>
                        </a:rPr>
                        <a:t>Phenotype</a:t>
                      </a:r>
                      <a:endParaRPr lang="en-US" sz="1100" dirty="0">
                        <a:solidFill>
                          <a:srgbClr val="FFFF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900" dirty="0">
                          <a:solidFill>
                            <a:srgbClr val="FFFF00"/>
                          </a:solidFill>
                          <a:effectLst/>
                        </a:rPr>
                        <a:t>Covariates</a:t>
                      </a:r>
                      <a:endParaRPr lang="en-US" sz="900" dirty="0">
                        <a:solidFill>
                          <a:srgbClr val="FFFF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solidFill>
                            <a:srgbClr val="FFFF00"/>
                          </a:solidFill>
                          <a:effectLst/>
                        </a:rPr>
                        <a:t> </a:t>
                      </a:r>
                      <a:endParaRPr lang="en-US" sz="1100" dirty="0">
                        <a:solidFill>
                          <a:srgbClr val="FFFF00"/>
                        </a:solidFill>
                        <a:effectLst/>
                        <a:latin typeface="Calibri"/>
                        <a:ea typeface="Calibri"/>
                        <a:cs typeface="Times New Roman"/>
                      </a:endParaRPr>
                    </a:p>
                  </a:txBody>
                  <a:tcPr marL="68580" marR="68580" marT="0" marB="0">
                    <a:noFill/>
                  </a:tcPr>
                </a:tc>
                <a:tc>
                  <a:txBody>
                    <a:bodyPr/>
                    <a:lstStyle/>
                    <a:p>
                      <a:pPr marL="0" marR="0" algn="ctr">
                        <a:lnSpc>
                          <a:spcPct val="115000"/>
                        </a:lnSpc>
                        <a:spcBef>
                          <a:spcPts val="0"/>
                        </a:spcBef>
                        <a:spcAft>
                          <a:spcPts val="0"/>
                        </a:spcAft>
                      </a:pPr>
                      <a:r>
                        <a:rPr lang="en-US" sz="900" dirty="0" smtClean="0">
                          <a:solidFill>
                            <a:srgbClr val="FFFF00"/>
                          </a:solidFill>
                          <a:effectLst/>
                        </a:rPr>
                        <a:t>Cases/N</a:t>
                      </a:r>
                      <a:endParaRPr lang="en-US" sz="900" dirty="0">
                        <a:solidFill>
                          <a:srgbClr val="FFFF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smtClean="0">
                          <a:solidFill>
                            <a:srgbClr val="FFFF00"/>
                          </a:solidFill>
                          <a:effectLst/>
                        </a:rPr>
                        <a:t>OR</a:t>
                      </a:r>
                      <a:endParaRPr lang="en-US" sz="1100" dirty="0">
                        <a:solidFill>
                          <a:srgbClr val="FFFF00"/>
                        </a:solidFill>
                        <a:effectLst/>
                      </a:endParaRPr>
                    </a:p>
                    <a:p>
                      <a:pPr marL="0" marR="0" algn="ctr">
                        <a:lnSpc>
                          <a:spcPct val="115000"/>
                        </a:lnSpc>
                        <a:spcBef>
                          <a:spcPts val="0"/>
                        </a:spcBef>
                        <a:spcAft>
                          <a:spcPts val="0"/>
                        </a:spcAft>
                      </a:pPr>
                      <a:r>
                        <a:rPr lang="en-US" sz="1000" dirty="0">
                          <a:solidFill>
                            <a:srgbClr val="FFFF00"/>
                          </a:solidFill>
                          <a:effectLst/>
                        </a:rPr>
                        <a:t> (95% CI)</a:t>
                      </a:r>
                      <a:endParaRPr lang="en-US" sz="1100" dirty="0">
                        <a:solidFill>
                          <a:srgbClr val="FFFF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a:solidFill>
                            <a:srgbClr val="FFFF00"/>
                          </a:solidFill>
                          <a:effectLst/>
                        </a:rPr>
                        <a:t>P-value</a:t>
                      </a:r>
                      <a:endParaRPr lang="en-US" sz="1100">
                        <a:solidFill>
                          <a:srgbClr val="FFFF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a:solidFill>
                            <a:srgbClr val="FFFF00"/>
                          </a:solidFill>
                          <a:effectLst/>
                        </a:rPr>
                        <a:t> </a:t>
                      </a:r>
                      <a:endParaRPr lang="en-US" sz="1100">
                        <a:solidFill>
                          <a:srgbClr val="FFFF00"/>
                        </a:solidFill>
                        <a:effectLst/>
                        <a:latin typeface="Calibri"/>
                        <a:ea typeface="Calibri"/>
                        <a:cs typeface="Times New Roman"/>
                      </a:endParaRPr>
                    </a:p>
                  </a:txBody>
                  <a:tcPr marL="68580" marR="68580" marT="0" marB="0">
                    <a:noFill/>
                  </a:tcPr>
                </a:tc>
                <a:tc>
                  <a:txBody>
                    <a:bodyPr/>
                    <a:lstStyle/>
                    <a:p>
                      <a:pPr marL="0" marR="0" algn="ctr">
                        <a:lnSpc>
                          <a:spcPct val="115000"/>
                        </a:lnSpc>
                        <a:spcBef>
                          <a:spcPts val="0"/>
                        </a:spcBef>
                        <a:spcAft>
                          <a:spcPts val="0"/>
                        </a:spcAft>
                      </a:pPr>
                      <a:r>
                        <a:rPr lang="en-US" sz="1000" dirty="0">
                          <a:solidFill>
                            <a:srgbClr val="FFFF00"/>
                          </a:solidFill>
                          <a:effectLst/>
                        </a:rPr>
                        <a:t>N</a:t>
                      </a:r>
                      <a:endParaRPr lang="en-US" sz="1100" dirty="0">
                        <a:solidFill>
                          <a:srgbClr val="FFFF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smtClean="0">
                          <a:solidFill>
                            <a:srgbClr val="FFFF00"/>
                          </a:solidFill>
                          <a:effectLst/>
                        </a:rPr>
                        <a:t>OR</a:t>
                      </a:r>
                      <a:endParaRPr lang="en-US" sz="1100" dirty="0">
                        <a:solidFill>
                          <a:srgbClr val="FFFF00"/>
                        </a:solidFill>
                        <a:effectLst/>
                      </a:endParaRPr>
                    </a:p>
                    <a:p>
                      <a:pPr marL="0" marR="0" algn="ctr">
                        <a:lnSpc>
                          <a:spcPct val="115000"/>
                        </a:lnSpc>
                        <a:spcBef>
                          <a:spcPts val="0"/>
                        </a:spcBef>
                        <a:spcAft>
                          <a:spcPts val="0"/>
                        </a:spcAft>
                      </a:pPr>
                      <a:r>
                        <a:rPr lang="en-US" sz="1000" dirty="0">
                          <a:solidFill>
                            <a:srgbClr val="FFFF00"/>
                          </a:solidFill>
                          <a:effectLst/>
                        </a:rPr>
                        <a:t> (95% CI)</a:t>
                      </a:r>
                      <a:endParaRPr lang="en-US" sz="1100" dirty="0">
                        <a:solidFill>
                          <a:srgbClr val="FFFF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solidFill>
                            <a:srgbClr val="FFFF00"/>
                          </a:solidFill>
                          <a:effectLst/>
                        </a:rPr>
                        <a:t>P-</a:t>
                      </a:r>
                      <a:endParaRPr lang="en-US" sz="1100" dirty="0">
                        <a:solidFill>
                          <a:srgbClr val="FFFF00"/>
                        </a:solidFill>
                        <a:effectLst/>
                      </a:endParaRPr>
                    </a:p>
                    <a:p>
                      <a:pPr marL="0" marR="0" algn="ctr">
                        <a:lnSpc>
                          <a:spcPct val="115000"/>
                        </a:lnSpc>
                        <a:spcBef>
                          <a:spcPts val="0"/>
                        </a:spcBef>
                        <a:spcAft>
                          <a:spcPts val="0"/>
                        </a:spcAft>
                      </a:pPr>
                      <a:r>
                        <a:rPr lang="en-US" sz="1000" dirty="0">
                          <a:solidFill>
                            <a:srgbClr val="FFFF00"/>
                          </a:solidFill>
                          <a:effectLst/>
                        </a:rPr>
                        <a:t>value</a:t>
                      </a:r>
                      <a:endParaRPr lang="en-US" sz="1100" dirty="0">
                        <a:solidFill>
                          <a:srgbClr val="FFFF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solidFill>
                            <a:srgbClr val="FFFF00"/>
                          </a:solidFill>
                          <a:effectLst/>
                        </a:rPr>
                        <a:t> </a:t>
                      </a:r>
                      <a:endParaRPr lang="en-US" sz="1100" dirty="0">
                        <a:solidFill>
                          <a:srgbClr val="FFFF00"/>
                        </a:solidFill>
                        <a:effectLst/>
                        <a:latin typeface="Calibri"/>
                        <a:ea typeface="Calibri"/>
                        <a:cs typeface="Times New Roman"/>
                      </a:endParaRPr>
                    </a:p>
                  </a:txBody>
                  <a:tcPr marL="68580" marR="68580" marT="0" marB="0">
                    <a:noFill/>
                  </a:tcPr>
                </a:tc>
                <a:tc>
                  <a:txBody>
                    <a:bodyPr/>
                    <a:lstStyle/>
                    <a:p>
                      <a:pPr marL="0" marR="0" algn="ctr">
                        <a:lnSpc>
                          <a:spcPct val="115000"/>
                        </a:lnSpc>
                        <a:spcBef>
                          <a:spcPts val="0"/>
                        </a:spcBef>
                        <a:spcAft>
                          <a:spcPts val="0"/>
                        </a:spcAft>
                      </a:pPr>
                      <a:r>
                        <a:rPr lang="en-US" sz="1000" dirty="0">
                          <a:solidFill>
                            <a:srgbClr val="FFFF00"/>
                          </a:solidFill>
                          <a:effectLst/>
                        </a:rPr>
                        <a:t>N</a:t>
                      </a:r>
                      <a:endParaRPr lang="en-US" sz="1100" dirty="0">
                        <a:solidFill>
                          <a:srgbClr val="FFFF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smtClean="0">
                          <a:solidFill>
                            <a:srgbClr val="FFFF00"/>
                          </a:solidFill>
                          <a:effectLst/>
                        </a:rPr>
                        <a:t>OR</a:t>
                      </a:r>
                      <a:endParaRPr lang="en-US" sz="1100" dirty="0">
                        <a:solidFill>
                          <a:srgbClr val="FFFF00"/>
                        </a:solidFill>
                        <a:effectLst/>
                      </a:endParaRPr>
                    </a:p>
                    <a:p>
                      <a:pPr marL="0" marR="0" algn="ctr">
                        <a:lnSpc>
                          <a:spcPct val="115000"/>
                        </a:lnSpc>
                        <a:spcBef>
                          <a:spcPts val="0"/>
                        </a:spcBef>
                        <a:spcAft>
                          <a:spcPts val="0"/>
                        </a:spcAft>
                      </a:pPr>
                      <a:r>
                        <a:rPr lang="en-US" sz="1000" dirty="0">
                          <a:solidFill>
                            <a:srgbClr val="FFFF00"/>
                          </a:solidFill>
                          <a:effectLst/>
                        </a:rPr>
                        <a:t>(95% CI)</a:t>
                      </a:r>
                      <a:endParaRPr lang="en-US" sz="1100" dirty="0">
                        <a:solidFill>
                          <a:srgbClr val="FFFF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solidFill>
                            <a:srgbClr val="FFFF00"/>
                          </a:solidFill>
                          <a:effectLst/>
                        </a:rPr>
                        <a:t>P-value</a:t>
                      </a:r>
                      <a:endParaRPr lang="en-US" sz="1100" dirty="0">
                        <a:solidFill>
                          <a:srgbClr val="FFFF00"/>
                        </a:solidFill>
                        <a:effectLst/>
                        <a:latin typeface="Calibri"/>
                        <a:ea typeface="Calibri"/>
                        <a:cs typeface="Times New Roman"/>
                      </a:endParaRPr>
                    </a:p>
                  </a:txBody>
                  <a:tcPr marL="68580" marR="68580" marT="0" marB="0" anchor="ctr">
                    <a:noFill/>
                  </a:tcPr>
                </a:tc>
              </a:tr>
              <a:tr h="516326">
                <a:tc>
                  <a:txBody>
                    <a:bodyPr/>
                    <a:lstStyle/>
                    <a:p>
                      <a:pPr marL="0" marR="0">
                        <a:lnSpc>
                          <a:spcPct val="115000"/>
                        </a:lnSpc>
                        <a:spcBef>
                          <a:spcPts val="0"/>
                        </a:spcBef>
                        <a:spcAft>
                          <a:spcPts val="0"/>
                        </a:spcAft>
                      </a:pPr>
                      <a:r>
                        <a:rPr lang="en-US" sz="1000" dirty="0">
                          <a:effectLst/>
                        </a:rPr>
                        <a:t>CAC &gt;0</a:t>
                      </a:r>
                      <a:endParaRPr lang="en-US" sz="1100" dirty="0">
                        <a:effectLst/>
                        <a:latin typeface="Calibri"/>
                        <a:ea typeface="Calibri"/>
                        <a:cs typeface="Times New Roman"/>
                      </a:endParaRPr>
                    </a:p>
                  </a:txBody>
                  <a:tcPr marL="68580" marR="68580" marT="0" marB="0" anchor="ctr">
                    <a:solidFill>
                      <a:srgbClr val="000000"/>
                    </a:solidFill>
                  </a:tcPr>
                </a:tc>
                <a:tc>
                  <a:txBody>
                    <a:bodyPr/>
                    <a:lstStyle/>
                    <a:p>
                      <a:pPr marL="0" marR="0" algn="ctr">
                        <a:lnSpc>
                          <a:spcPct val="115000"/>
                        </a:lnSpc>
                        <a:spcBef>
                          <a:spcPts val="0"/>
                        </a:spcBef>
                        <a:spcAft>
                          <a:spcPts val="0"/>
                        </a:spcAft>
                      </a:pPr>
                      <a:r>
                        <a:rPr lang="en-US" sz="1000" dirty="0">
                          <a:effectLst/>
                        </a:rPr>
                        <a:t>Age, sex*</a:t>
                      </a:r>
                      <a:endParaRPr lang="en-US" sz="1100" dirty="0">
                        <a:effectLst/>
                        <a:latin typeface="Calibri"/>
                        <a:ea typeface="Calibri"/>
                        <a:cs typeface="Times New Roman"/>
                      </a:endParaRPr>
                    </a:p>
                  </a:txBody>
                  <a:tcPr marL="68580" marR="68580" marT="0" marB="0" anchor="ctr">
                    <a:solidFill>
                      <a:srgbClr val="000000"/>
                    </a:solidFill>
                  </a:tcPr>
                </a:tc>
                <a:tc>
                  <a:txBody>
                    <a:bodyPr/>
                    <a:lstStyle/>
                    <a:p>
                      <a:pPr marL="0" marR="0" algn="ctr">
                        <a:lnSpc>
                          <a:spcPct val="115000"/>
                        </a:lnSpc>
                        <a:spcBef>
                          <a:spcPts val="0"/>
                        </a:spcBef>
                        <a:spcAft>
                          <a:spcPts val="0"/>
                        </a:spcAft>
                      </a:pPr>
                      <a:r>
                        <a:rPr lang="en-US" sz="1000" dirty="0">
                          <a:effectLst/>
                        </a:rPr>
                        <a:t> </a:t>
                      </a:r>
                      <a:endParaRPr lang="en-US" sz="1100" dirty="0">
                        <a:effectLst/>
                        <a:latin typeface="Calibri"/>
                        <a:ea typeface="Calibri"/>
                        <a:cs typeface="Times New Roman"/>
                      </a:endParaRPr>
                    </a:p>
                  </a:txBody>
                  <a:tcPr marL="68580" marR="68580" marT="0" marB="0">
                    <a:solidFill>
                      <a:srgbClr val="000000"/>
                    </a:solidFill>
                  </a:tcPr>
                </a:tc>
                <a:tc>
                  <a:txBody>
                    <a:bodyPr/>
                    <a:lstStyle/>
                    <a:p>
                      <a:pPr marL="0" marR="0" algn="ctr">
                        <a:lnSpc>
                          <a:spcPct val="115000"/>
                        </a:lnSpc>
                        <a:spcBef>
                          <a:spcPts val="0"/>
                        </a:spcBef>
                        <a:spcAft>
                          <a:spcPts val="0"/>
                        </a:spcAft>
                      </a:pPr>
                      <a:r>
                        <a:rPr lang="en-US" sz="1000" dirty="0" smtClean="0">
                          <a:effectLst/>
                        </a:rPr>
                        <a:t>749/</a:t>
                      </a:r>
                    </a:p>
                    <a:p>
                      <a:pPr marL="0" marR="0" algn="ctr">
                        <a:lnSpc>
                          <a:spcPct val="115000"/>
                        </a:lnSpc>
                        <a:spcBef>
                          <a:spcPts val="0"/>
                        </a:spcBef>
                        <a:spcAft>
                          <a:spcPts val="0"/>
                        </a:spcAft>
                      </a:pPr>
                      <a:r>
                        <a:rPr lang="en-US" sz="1000" dirty="0" smtClean="0">
                          <a:effectLst/>
                        </a:rPr>
                        <a:t>1085</a:t>
                      </a:r>
                      <a:endParaRPr lang="en-US" sz="1100" dirty="0">
                        <a:effectLst/>
                      </a:endParaRPr>
                    </a:p>
                    <a:p>
                      <a:pPr marL="0" marR="0" algn="ctr">
                        <a:lnSpc>
                          <a:spcPct val="115000"/>
                        </a:lnSpc>
                        <a:spcBef>
                          <a:spcPts val="0"/>
                        </a:spcBef>
                        <a:spcAft>
                          <a:spcPts val="0"/>
                        </a:spcAft>
                      </a:pPr>
                      <a:r>
                        <a:rPr lang="en-US" sz="1000" dirty="0">
                          <a:effectLst/>
                        </a:rPr>
                        <a:t> </a:t>
                      </a:r>
                      <a:endParaRPr lang="en-US" sz="1100" dirty="0">
                        <a:effectLst/>
                        <a:latin typeface="Calibri"/>
                        <a:ea typeface="Calibri"/>
                        <a:cs typeface="Times New Roman"/>
                      </a:endParaRPr>
                    </a:p>
                  </a:txBody>
                  <a:tcPr marL="68580" marR="68580" marT="0" marB="0" anchor="ctr">
                    <a:solidFill>
                      <a:srgbClr val="000000"/>
                    </a:solidFill>
                  </a:tcPr>
                </a:tc>
                <a:tc>
                  <a:txBody>
                    <a:bodyPr/>
                    <a:lstStyle/>
                    <a:p>
                      <a:pPr marL="0" marR="0" algn="ctr">
                        <a:spcBef>
                          <a:spcPts val="0"/>
                        </a:spcBef>
                        <a:spcAft>
                          <a:spcPts val="0"/>
                        </a:spcAft>
                      </a:pPr>
                      <a:r>
                        <a:rPr lang="en-US" sz="1100" dirty="0">
                          <a:solidFill>
                            <a:schemeClr val="bg1"/>
                          </a:solidFill>
                          <a:effectLst/>
                          <a:latin typeface="Arial"/>
                          <a:ea typeface="Calibri"/>
                          <a:cs typeface="Times New Roman"/>
                        </a:rPr>
                        <a:t>1.37</a:t>
                      </a:r>
                      <a:endParaRPr lang="en-US" sz="1100" dirty="0">
                        <a:solidFill>
                          <a:schemeClr val="bg1"/>
                        </a:solidFill>
                        <a:effectLst/>
                        <a:latin typeface="Calibri"/>
                        <a:ea typeface="Calibri"/>
                        <a:cs typeface="Times New Roman"/>
                      </a:endParaRPr>
                    </a:p>
                    <a:p>
                      <a:pPr marL="0" marR="0" algn="ctr">
                        <a:spcBef>
                          <a:spcPts val="0"/>
                        </a:spcBef>
                        <a:spcAft>
                          <a:spcPts val="0"/>
                        </a:spcAft>
                      </a:pPr>
                      <a:r>
                        <a:rPr lang="en-US" sz="1100" dirty="0">
                          <a:solidFill>
                            <a:schemeClr val="bg1"/>
                          </a:solidFill>
                          <a:effectLst/>
                          <a:latin typeface="Arial"/>
                          <a:ea typeface="Calibri"/>
                          <a:cs typeface="Times New Roman"/>
                        </a:rPr>
                        <a:t> (0.87-2.16)</a:t>
                      </a:r>
                      <a:endParaRPr lang="en-US" sz="1100" dirty="0">
                        <a:solidFill>
                          <a:schemeClr val="bg1"/>
                        </a:solidFill>
                        <a:effectLst/>
                        <a:latin typeface="Calibri"/>
                        <a:ea typeface="Calibri"/>
                        <a:cs typeface="Times New Roman"/>
                      </a:endParaRPr>
                    </a:p>
                  </a:txBody>
                  <a:tcPr marL="68580" marR="68580" marT="0" marB="0" anchor="ctr">
                    <a:solidFill>
                      <a:srgbClr val="000000"/>
                    </a:solidFill>
                  </a:tcPr>
                </a:tc>
                <a:tc>
                  <a:txBody>
                    <a:bodyPr/>
                    <a:lstStyle/>
                    <a:p>
                      <a:pPr marL="0" marR="0" algn="ctr">
                        <a:lnSpc>
                          <a:spcPct val="115000"/>
                        </a:lnSpc>
                        <a:spcBef>
                          <a:spcPts val="0"/>
                        </a:spcBef>
                        <a:spcAft>
                          <a:spcPts val="0"/>
                        </a:spcAft>
                      </a:pPr>
                      <a:r>
                        <a:rPr lang="it-IT" sz="1000" dirty="0">
                          <a:solidFill>
                            <a:schemeClr val="bg1"/>
                          </a:solidFill>
                          <a:effectLst/>
                        </a:rPr>
                        <a:t>0.17</a:t>
                      </a:r>
                      <a:endParaRPr lang="en-US" sz="1100" dirty="0">
                        <a:solidFill>
                          <a:schemeClr val="bg1"/>
                        </a:solidFill>
                        <a:effectLst/>
                        <a:latin typeface="Calibri"/>
                        <a:ea typeface="Calibri"/>
                        <a:cs typeface="Times New Roman"/>
                      </a:endParaRPr>
                    </a:p>
                  </a:txBody>
                  <a:tcPr marL="68580" marR="68580" marT="0" marB="0" anchor="ctr">
                    <a:solidFill>
                      <a:srgbClr val="000000"/>
                    </a:solidFill>
                  </a:tcPr>
                </a:tc>
                <a:tc>
                  <a:txBody>
                    <a:bodyPr/>
                    <a:lstStyle/>
                    <a:p>
                      <a:pPr marL="0" marR="0" algn="ctr">
                        <a:lnSpc>
                          <a:spcPct val="115000"/>
                        </a:lnSpc>
                        <a:spcBef>
                          <a:spcPts val="0"/>
                        </a:spcBef>
                        <a:spcAft>
                          <a:spcPts val="0"/>
                        </a:spcAft>
                      </a:pPr>
                      <a:r>
                        <a:rPr lang="it-IT" sz="1000">
                          <a:solidFill>
                            <a:schemeClr val="bg1"/>
                          </a:solidFill>
                          <a:effectLst/>
                        </a:rPr>
                        <a:t> </a:t>
                      </a:r>
                      <a:endParaRPr lang="en-US" sz="1100">
                        <a:solidFill>
                          <a:schemeClr val="bg1"/>
                        </a:solidFill>
                        <a:effectLst/>
                        <a:latin typeface="Calibri"/>
                        <a:ea typeface="Calibri"/>
                        <a:cs typeface="Times New Roman"/>
                      </a:endParaRPr>
                    </a:p>
                  </a:txBody>
                  <a:tcPr marL="68580" marR="68580" marT="0" marB="0">
                    <a:solidFill>
                      <a:srgbClr val="000000"/>
                    </a:solidFill>
                  </a:tcPr>
                </a:tc>
                <a:tc>
                  <a:txBody>
                    <a:bodyPr/>
                    <a:lstStyle/>
                    <a:p>
                      <a:pPr marL="0" marR="0" algn="ctr">
                        <a:lnSpc>
                          <a:spcPct val="115000"/>
                        </a:lnSpc>
                        <a:spcBef>
                          <a:spcPts val="0"/>
                        </a:spcBef>
                        <a:spcAft>
                          <a:spcPts val="0"/>
                        </a:spcAft>
                      </a:pPr>
                      <a:r>
                        <a:rPr lang="it-IT" sz="1000" dirty="0" smtClean="0">
                          <a:solidFill>
                            <a:schemeClr val="bg1"/>
                          </a:solidFill>
                          <a:effectLst/>
                        </a:rPr>
                        <a:t>1365/</a:t>
                      </a:r>
                    </a:p>
                    <a:p>
                      <a:pPr marL="0" marR="0" algn="ctr">
                        <a:lnSpc>
                          <a:spcPct val="115000"/>
                        </a:lnSpc>
                        <a:spcBef>
                          <a:spcPts val="0"/>
                        </a:spcBef>
                        <a:spcAft>
                          <a:spcPts val="0"/>
                        </a:spcAft>
                      </a:pPr>
                      <a:r>
                        <a:rPr lang="it-IT" sz="1000" dirty="0" smtClean="0">
                          <a:solidFill>
                            <a:schemeClr val="bg1"/>
                          </a:solidFill>
                          <a:effectLst/>
                        </a:rPr>
                        <a:t>3144</a:t>
                      </a:r>
                      <a:endParaRPr lang="en-US" sz="1100" dirty="0">
                        <a:solidFill>
                          <a:schemeClr val="bg1"/>
                        </a:solidFill>
                        <a:effectLst/>
                      </a:endParaRPr>
                    </a:p>
                    <a:p>
                      <a:pPr marL="0" marR="0" algn="ctr">
                        <a:lnSpc>
                          <a:spcPct val="115000"/>
                        </a:lnSpc>
                        <a:spcBef>
                          <a:spcPts val="0"/>
                        </a:spcBef>
                        <a:spcAft>
                          <a:spcPts val="0"/>
                        </a:spcAft>
                      </a:pPr>
                      <a:r>
                        <a:rPr lang="en-US" sz="1000" dirty="0">
                          <a:solidFill>
                            <a:schemeClr val="bg1"/>
                          </a:solidFill>
                          <a:effectLst/>
                        </a:rPr>
                        <a:t> </a:t>
                      </a:r>
                      <a:endParaRPr lang="en-US" sz="1100" dirty="0">
                        <a:solidFill>
                          <a:schemeClr val="bg1"/>
                        </a:solidFill>
                        <a:effectLst/>
                        <a:latin typeface="Calibri"/>
                        <a:ea typeface="Calibri"/>
                        <a:cs typeface="Times New Roman"/>
                      </a:endParaRPr>
                    </a:p>
                  </a:txBody>
                  <a:tcPr marL="68580" marR="68580" marT="0" marB="0" anchor="ctr">
                    <a:solidFill>
                      <a:srgbClr val="000000"/>
                    </a:solidFill>
                  </a:tcPr>
                </a:tc>
                <a:tc>
                  <a:txBody>
                    <a:bodyPr/>
                    <a:lstStyle/>
                    <a:p>
                      <a:pPr marL="0" marR="0" algn="ctr">
                        <a:spcBef>
                          <a:spcPts val="0"/>
                        </a:spcBef>
                        <a:spcAft>
                          <a:spcPts val="0"/>
                        </a:spcAft>
                      </a:pPr>
                      <a:r>
                        <a:rPr lang="en-US" sz="1100">
                          <a:solidFill>
                            <a:schemeClr val="bg1"/>
                          </a:solidFill>
                          <a:effectLst/>
                          <a:latin typeface="Arial"/>
                          <a:ea typeface="Calibri"/>
                          <a:cs typeface="Times New Roman"/>
                        </a:rPr>
                        <a:t>1.51</a:t>
                      </a:r>
                      <a:endParaRPr lang="en-US" sz="1100">
                        <a:solidFill>
                          <a:schemeClr val="bg1"/>
                        </a:solidFill>
                        <a:effectLst/>
                        <a:latin typeface="Calibri"/>
                        <a:ea typeface="Calibri"/>
                        <a:cs typeface="Times New Roman"/>
                      </a:endParaRPr>
                    </a:p>
                    <a:p>
                      <a:pPr marL="0" marR="0" algn="ctr">
                        <a:spcBef>
                          <a:spcPts val="0"/>
                        </a:spcBef>
                        <a:spcAft>
                          <a:spcPts val="0"/>
                        </a:spcAft>
                      </a:pPr>
                      <a:r>
                        <a:rPr lang="en-US" sz="1100">
                          <a:solidFill>
                            <a:schemeClr val="bg1"/>
                          </a:solidFill>
                          <a:effectLst/>
                          <a:latin typeface="Arial"/>
                          <a:ea typeface="Calibri"/>
                          <a:cs typeface="Times New Roman"/>
                        </a:rPr>
                        <a:t>(0.92-2.48)</a:t>
                      </a:r>
                      <a:endParaRPr lang="en-US" sz="1100">
                        <a:solidFill>
                          <a:schemeClr val="bg1"/>
                        </a:solidFill>
                        <a:effectLst/>
                        <a:latin typeface="Calibri"/>
                        <a:ea typeface="Calibri"/>
                        <a:cs typeface="Times New Roman"/>
                      </a:endParaRPr>
                    </a:p>
                  </a:txBody>
                  <a:tcPr marL="68580" marR="68580" marT="0" marB="0" anchor="ctr">
                    <a:solidFill>
                      <a:srgbClr val="000000"/>
                    </a:solidFill>
                  </a:tcPr>
                </a:tc>
                <a:tc>
                  <a:txBody>
                    <a:bodyPr/>
                    <a:lstStyle/>
                    <a:p>
                      <a:pPr marL="0" marR="0" algn="ctr">
                        <a:lnSpc>
                          <a:spcPct val="115000"/>
                        </a:lnSpc>
                        <a:spcBef>
                          <a:spcPts val="0"/>
                        </a:spcBef>
                        <a:spcAft>
                          <a:spcPts val="0"/>
                        </a:spcAft>
                      </a:pPr>
                      <a:r>
                        <a:rPr lang="en-US" sz="1000" dirty="0">
                          <a:solidFill>
                            <a:schemeClr val="bg1"/>
                          </a:solidFill>
                          <a:effectLst/>
                        </a:rPr>
                        <a:t>0.10</a:t>
                      </a:r>
                      <a:endParaRPr lang="en-US" sz="1100" dirty="0">
                        <a:solidFill>
                          <a:schemeClr val="bg1"/>
                        </a:solidFill>
                        <a:effectLst/>
                        <a:latin typeface="Calibri"/>
                        <a:ea typeface="Calibri"/>
                        <a:cs typeface="Times New Roman"/>
                      </a:endParaRPr>
                    </a:p>
                  </a:txBody>
                  <a:tcPr marL="68580" marR="68580" marT="0" marB="0" anchor="ctr">
                    <a:solidFill>
                      <a:srgbClr val="000000"/>
                    </a:solidFill>
                  </a:tcPr>
                </a:tc>
                <a:tc>
                  <a:txBody>
                    <a:bodyPr/>
                    <a:lstStyle/>
                    <a:p>
                      <a:pPr marL="0" marR="0" algn="ctr">
                        <a:lnSpc>
                          <a:spcPct val="115000"/>
                        </a:lnSpc>
                        <a:spcBef>
                          <a:spcPts val="0"/>
                        </a:spcBef>
                        <a:spcAft>
                          <a:spcPts val="0"/>
                        </a:spcAft>
                      </a:pPr>
                      <a:r>
                        <a:rPr lang="en-US" sz="1000" dirty="0">
                          <a:solidFill>
                            <a:schemeClr val="bg1"/>
                          </a:solidFill>
                          <a:effectLst/>
                        </a:rPr>
                        <a:t> </a:t>
                      </a:r>
                      <a:endParaRPr lang="en-US" sz="1100" dirty="0">
                        <a:solidFill>
                          <a:schemeClr val="bg1"/>
                        </a:solidFill>
                        <a:effectLst/>
                        <a:latin typeface="Calibri"/>
                        <a:ea typeface="Calibri"/>
                        <a:cs typeface="Times New Roman"/>
                      </a:endParaRPr>
                    </a:p>
                  </a:txBody>
                  <a:tcPr marL="68580" marR="68580" marT="0" marB="0">
                    <a:solidFill>
                      <a:srgbClr val="000000"/>
                    </a:solidFill>
                  </a:tcPr>
                </a:tc>
                <a:tc>
                  <a:txBody>
                    <a:bodyPr/>
                    <a:lstStyle/>
                    <a:p>
                      <a:pPr marL="0" marR="0" algn="ctr">
                        <a:lnSpc>
                          <a:spcPct val="115000"/>
                        </a:lnSpc>
                        <a:spcBef>
                          <a:spcPts val="0"/>
                        </a:spcBef>
                        <a:spcAft>
                          <a:spcPts val="0"/>
                        </a:spcAft>
                      </a:pPr>
                      <a:r>
                        <a:rPr lang="en-US" sz="1000" dirty="0" smtClean="0">
                          <a:solidFill>
                            <a:schemeClr val="bg1"/>
                          </a:solidFill>
                          <a:effectLst/>
                        </a:rPr>
                        <a:t>1405/2480</a:t>
                      </a:r>
                      <a:endParaRPr lang="en-US" sz="1100" dirty="0">
                        <a:solidFill>
                          <a:schemeClr val="bg1"/>
                        </a:solidFill>
                        <a:effectLst/>
                        <a:latin typeface="Calibri"/>
                        <a:ea typeface="Calibri"/>
                        <a:cs typeface="Times New Roman"/>
                      </a:endParaRPr>
                    </a:p>
                  </a:txBody>
                  <a:tcPr marL="68580" marR="68580" marT="0" marB="0" anchor="ctr">
                    <a:solidFill>
                      <a:srgbClr val="000000"/>
                    </a:solidFill>
                  </a:tcPr>
                </a:tc>
                <a:tc>
                  <a:txBody>
                    <a:bodyPr/>
                    <a:lstStyle/>
                    <a:p>
                      <a:pPr marL="0" marR="0" algn="ctr">
                        <a:spcBef>
                          <a:spcPts val="0"/>
                        </a:spcBef>
                        <a:spcAft>
                          <a:spcPts val="0"/>
                        </a:spcAft>
                      </a:pPr>
                      <a:r>
                        <a:rPr lang="en-US" sz="1100">
                          <a:solidFill>
                            <a:schemeClr val="bg1"/>
                          </a:solidFill>
                          <a:effectLst/>
                          <a:latin typeface="Arial"/>
                          <a:ea typeface="Calibri"/>
                          <a:cs typeface="Times New Roman"/>
                        </a:rPr>
                        <a:t>1.07</a:t>
                      </a:r>
                      <a:endParaRPr lang="en-US" sz="1100">
                        <a:solidFill>
                          <a:schemeClr val="bg1"/>
                        </a:solidFill>
                        <a:effectLst/>
                        <a:latin typeface="Calibri"/>
                        <a:ea typeface="Calibri"/>
                        <a:cs typeface="Times New Roman"/>
                      </a:endParaRPr>
                    </a:p>
                    <a:p>
                      <a:pPr marL="0" marR="0" algn="ctr">
                        <a:spcBef>
                          <a:spcPts val="0"/>
                        </a:spcBef>
                        <a:spcAft>
                          <a:spcPts val="0"/>
                        </a:spcAft>
                      </a:pPr>
                      <a:r>
                        <a:rPr lang="en-US" sz="1100">
                          <a:solidFill>
                            <a:schemeClr val="bg1"/>
                          </a:solidFill>
                          <a:effectLst/>
                          <a:latin typeface="Arial"/>
                          <a:ea typeface="Calibri"/>
                          <a:cs typeface="Times New Roman"/>
                        </a:rPr>
                        <a:t>(0.79-1.46)</a:t>
                      </a:r>
                      <a:endParaRPr lang="en-US" sz="1100">
                        <a:solidFill>
                          <a:schemeClr val="bg1"/>
                        </a:solidFill>
                        <a:effectLst/>
                        <a:latin typeface="Calibri"/>
                        <a:ea typeface="Calibri"/>
                        <a:cs typeface="Times New Roman"/>
                      </a:endParaRPr>
                    </a:p>
                  </a:txBody>
                  <a:tcPr marL="68580" marR="68580" marT="0" marB="0" anchor="ctr">
                    <a:solidFill>
                      <a:srgbClr val="000000"/>
                    </a:solidFill>
                  </a:tcPr>
                </a:tc>
                <a:tc>
                  <a:txBody>
                    <a:bodyPr/>
                    <a:lstStyle/>
                    <a:p>
                      <a:pPr marL="0" marR="0" algn="ctr">
                        <a:lnSpc>
                          <a:spcPct val="115000"/>
                        </a:lnSpc>
                        <a:spcBef>
                          <a:spcPts val="0"/>
                        </a:spcBef>
                        <a:spcAft>
                          <a:spcPts val="0"/>
                        </a:spcAft>
                      </a:pPr>
                      <a:r>
                        <a:rPr lang="en-US" sz="1000" dirty="0">
                          <a:solidFill>
                            <a:schemeClr val="bg1"/>
                          </a:solidFill>
                          <a:effectLst/>
                        </a:rPr>
                        <a:t>0.67</a:t>
                      </a:r>
                      <a:endParaRPr lang="en-US" sz="1100" dirty="0">
                        <a:solidFill>
                          <a:schemeClr val="bg1"/>
                        </a:solidFill>
                        <a:effectLst/>
                        <a:latin typeface="Calibri"/>
                        <a:ea typeface="Calibri"/>
                        <a:cs typeface="Times New Roman"/>
                      </a:endParaRPr>
                    </a:p>
                  </a:txBody>
                  <a:tcPr marL="68580" marR="68580" marT="0" marB="0" anchor="ctr">
                    <a:solidFill>
                      <a:srgbClr val="000000"/>
                    </a:solidFill>
                  </a:tcPr>
                </a:tc>
              </a:tr>
              <a:tr h="800306">
                <a:tc>
                  <a:txBody>
                    <a:bodyPr/>
                    <a:lstStyle/>
                    <a:p>
                      <a:pPr marL="0" marR="0">
                        <a:lnSpc>
                          <a:spcPct val="115000"/>
                        </a:lnSpc>
                        <a:spcBef>
                          <a:spcPts val="0"/>
                        </a:spcBef>
                        <a:spcAft>
                          <a:spcPts val="0"/>
                        </a:spcAft>
                      </a:pPr>
                      <a:r>
                        <a:rPr lang="en-US" sz="1000" dirty="0">
                          <a:effectLst/>
                        </a:rPr>
                        <a:t>AVC &gt; 0 in participants with low CAC</a:t>
                      </a:r>
                      <a:r>
                        <a:rPr lang="en-US" sz="1100" dirty="0">
                          <a:effectLst/>
                        </a:rPr>
                        <a:t>†</a:t>
                      </a:r>
                      <a:endParaRPr lang="en-US" sz="1100" dirty="0">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effectLst/>
                        </a:rPr>
                        <a:t>Age, sex*</a:t>
                      </a:r>
                      <a:endParaRPr lang="en-US" sz="1100" dirty="0">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a:effectLst/>
                        </a:rPr>
                        <a:t> </a:t>
                      </a:r>
                      <a:endParaRPr lang="en-US" sz="1100">
                        <a:effectLst/>
                        <a:latin typeface="Calibri"/>
                        <a:ea typeface="Calibri"/>
                        <a:cs typeface="Times New Roman"/>
                      </a:endParaRPr>
                    </a:p>
                  </a:txBody>
                  <a:tcPr marL="68580" marR="68580" marT="0" marB="0">
                    <a:noFill/>
                  </a:tcPr>
                </a:tc>
                <a:tc>
                  <a:txBody>
                    <a:bodyPr/>
                    <a:lstStyle/>
                    <a:p>
                      <a:pPr marL="0" marR="0" algn="ctr">
                        <a:lnSpc>
                          <a:spcPct val="115000"/>
                        </a:lnSpc>
                        <a:spcBef>
                          <a:spcPts val="0"/>
                        </a:spcBef>
                        <a:spcAft>
                          <a:spcPts val="0"/>
                        </a:spcAft>
                      </a:pPr>
                      <a:r>
                        <a:rPr lang="en-US" sz="1000" dirty="0" smtClean="0">
                          <a:effectLst/>
                        </a:rPr>
                        <a:t>72/</a:t>
                      </a:r>
                    </a:p>
                    <a:p>
                      <a:pPr marL="0" marR="0" algn="ctr">
                        <a:lnSpc>
                          <a:spcPct val="115000"/>
                        </a:lnSpc>
                        <a:spcBef>
                          <a:spcPts val="0"/>
                        </a:spcBef>
                        <a:spcAft>
                          <a:spcPts val="0"/>
                        </a:spcAft>
                      </a:pPr>
                      <a:r>
                        <a:rPr lang="en-US" sz="1000" dirty="0" smtClean="0">
                          <a:effectLst/>
                        </a:rPr>
                        <a:t>377</a:t>
                      </a:r>
                      <a:endParaRPr lang="en-US" sz="1100" dirty="0">
                        <a:effectLst/>
                        <a:latin typeface="Calibri"/>
                        <a:ea typeface="Calibri"/>
                        <a:cs typeface="Times New Roman"/>
                      </a:endParaRPr>
                    </a:p>
                  </a:txBody>
                  <a:tcPr marL="68580" marR="68580" marT="0" marB="0" anchor="ctr">
                    <a:noFill/>
                  </a:tcPr>
                </a:tc>
                <a:tc>
                  <a:txBody>
                    <a:bodyPr/>
                    <a:lstStyle/>
                    <a:p>
                      <a:pPr marL="0" marR="0" algn="ctr">
                        <a:spcBef>
                          <a:spcPts val="0"/>
                        </a:spcBef>
                        <a:spcAft>
                          <a:spcPts val="0"/>
                        </a:spcAft>
                      </a:pPr>
                      <a:r>
                        <a:rPr lang="en-US" sz="1100">
                          <a:solidFill>
                            <a:schemeClr val="bg1"/>
                          </a:solidFill>
                          <a:effectLst/>
                          <a:latin typeface="Arial"/>
                          <a:ea typeface="Calibri"/>
                          <a:cs typeface="Times New Roman"/>
                        </a:rPr>
                        <a:t>2.22</a:t>
                      </a:r>
                      <a:endParaRPr lang="en-US" sz="1100">
                        <a:solidFill>
                          <a:schemeClr val="bg1"/>
                        </a:solidFill>
                        <a:effectLst/>
                        <a:latin typeface="Calibri"/>
                        <a:ea typeface="Calibri"/>
                        <a:cs typeface="Times New Roman"/>
                      </a:endParaRPr>
                    </a:p>
                    <a:p>
                      <a:pPr marL="0" marR="0" algn="ctr">
                        <a:spcBef>
                          <a:spcPts val="0"/>
                        </a:spcBef>
                        <a:spcAft>
                          <a:spcPts val="0"/>
                        </a:spcAft>
                      </a:pPr>
                      <a:r>
                        <a:rPr lang="en-US" sz="1100">
                          <a:solidFill>
                            <a:schemeClr val="bg1"/>
                          </a:solidFill>
                          <a:effectLst/>
                          <a:latin typeface="Arial"/>
                          <a:ea typeface="Calibri"/>
                          <a:cs typeface="Times New Roman"/>
                        </a:rPr>
                        <a:t>(1.45-3.39)</a:t>
                      </a:r>
                      <a:endParaRPr lang="en-US" sz="1100">
                        <a:solidFill>
                          <a:schemeClr val="bg1"/>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solidFill>
                            <a:schemeClr val="bg1"/>
                          </a:solidFill>
                          <a:effectLst/>
                        </a:rPr>
                        <a:t>0.007</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it-IT" sz="1000" dirty="0">
                          <a:solidFill>
                            <a:schemeClr val="bg1"/>
                          </a:solidFill>
                          <a:effectLst/>
                        </a:rPr>
                        <a:t> </a:t>
                      </a:r>
                      <a:endParaRPr lang="en-US" sz="1100" dirty="0">
                        <a:solidFill>
                          <a:schemeClr val="bg1"/>
                        </a:solidFill>
                        <a:effectLst/>
                        <a:latin typeface="Calibri"/>
                        <a:ea typeface="Calibri"/>
                        <a:cs typeface="Times New Roman"/>
                      </a:endParaRPr>
                    </a:p>
                  </a:txBody>
                  <a:tcPr marL="68580" marR="68580" marT="0" marB="0">
                    <a:noFill/>
                  </a:tcPr>
                </a:tc>
                <a:tc>
                  <a:txBody>
                    <a:bodyPr/>
                    <a:lstStyle/>
                    <a:p>
                      <a:pPr marL="0" marR="0" algn="ctr">
                        <a:lnSpc>
                          <a:spcPct val="115000"/>
                        </a:lnSpc>
                        <a:spcBef>
                          <a:spcPts val="0"/>
                        </a:spcBef>
                        <a:spcAft>
                          <a:spcPts val="0"/>
                        </a:spcAft>
                      </a:pPr>
                      <a:r>
                        <a:rPr lang="it-IT" sz="1000" dirty="0" smtClean="0">
                          <a:solidFill>
                            <a:schemeClr val="bg1"/>
                          </a:solidFill>
                          <a:effectLst/>
                        </a:rPr>
                        <a:t>221/</a:t>
                      </a:r>
                    </a:p>
                    <a:p>
                      <a:pPr marL="0" marR="0" algn="ctr">
                        <a:lnSpc>
                          <a:spcPct val="115000"/>
                        </a:lnSpc>
                        <a:spcBef>
                          <a:spcPts val="0"/>
                        </a:spcBef>
                        <a:spcAft>
                          <a:spcPts val="0"/>
                        </a:spcAft>
                      </a:pPr>
                      <a:r>
                        <a:rPr lang="it-IT" sz="1000" dirty="0" smtClean="0">
                          <a:solidFill>
                            <a:schemeClr val="bg1"/>
                          </a:solidFill>
                          <a:effectLst/>
                        </a:rPr>
                        <a:t>786</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spcBef>
                          <a:spcPts val="0"/>
                        </a:spcBef>
                        <a:spcAft>
                          <a:spcPts val="0"/>
                        </a:spcAft>
                      </a:pPr>
                      <a:r>
                        <a:rPr lang="en-US" sz="1100" dirty="0">
                          <a:solidFill>
                            <a:schemeClr val="bg1"/>
                          </a:solidFill>
                          <a:effectLst/>
                          <a:latin typeface="Arial"/>
                          <a:ea typeface="Calibri"/>
                          <a:cs typeface="Times New Roman"/>
                        </a:rPr>
                        <a:t>1.98</a:t>
                      </a:r>
                      <a:endParaRPr lang="en-US" sz="1100" dirty="0">
                        <a:solidFill>
                          <a:schemeClr val="bg1"/>
                        </a:solidFill>
                        <a:effectLst/>
                        <a:latin typeface="Calibri"/>
                        <a:ea typeface="Calibri"/>
                        <a:cs typeface="Times New Roman"/>
                      </a:endParaRPr>
                    </a:p>
                    <a:p>
                      <a:pPr marL="0" marR="0" algn="ctr">
                        <a:spcBef>
                          <a:spcPts val="0"/>
                        </a:spcBef>
                        <a:spcAft>
                          <a:spcPts val="0"/>
                        </a:spcAft>
                      </a:pPr>
                      <a:r>
                        <a:rPr lang="en-US" sz="1100" dirty="0">
                          <a:solidFill>
                            <a:schemeClr val="bg1"/>
                          </a:solidFill>
                          <a:effectLst/>
                          <a:latin typeface="Arial"/>
                          <a:ea typeface="Calibri"/>
                          <a:cs typeface="Times New Roman"/>
                        </a:rPr>
                        <a:t>(1.48-2.66)</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solidFill>
                            <a:schemeClr val="bg1"/>
                          </a:solidFill>
                          <a:effectLst/>
                        </a:rPr>
                        <a:t>0.13</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a:solidFill>
                            <a:schemeClr val="bg1"/>
                          </a:solidFill>
                          <a:effectLst/>
                        </a:rPr>
                        <a:t> </a:t>
                      </a:r>
                      <a:endParaRPr lang="en-US" sz="1100">
                        <a:solidFill>
                          <a:schemeClr val="bg1"/>
                        </a:solidFill>
                        <a:effectLst/>
                        <a:latin typeface="Calibri"/>
                        <a:ea typeface="Calibri"/>
                        <a:cs typeface="Times New Roman"/>
                      </a:endParaRPr>
                    </a:p>
                  </a:txBody>
                  <a:tcPr marL="68580" marR="68580" marT="0" marB="0">
                    <a:noFill/>
                  </a:tcPr>
                </a:tc>
                <a:tc>
                  <a:txBody>
                    <a:bodyPr/>
                    <a:lstStyle/>
                    <a:p>
                      <a:pPr marL="0" marR="0" algn="ctr">
                        <a:lnSpc>
                          <a:spcPct val="115000"/>
                        </a:lnSpc>
                        <a:spcBef>
                          <a:spcPts val="0"/>
                        </a:spcBef>
                        <a:spcAft>
                          <a:spcPts val="0"/>
                        </a:spcAft>
                      </a:pPr>
                      <a:r>
                        <a:rPr lang="en-US" sz="1000" dirty="0" smtClean="0">
                          <a:solidFill>
                            <a:schemeClr val="bg1"/>
                          </a:solidFill>
                          <a:effectLst/>
                        </a:rPr>
                        <a:t>78/</a:t>
                      </a:r>
                    </a:p>
                    <a:p>
                      <a:pPr marL="0" marR="0" algn="ctr">
                        <a:lnSpc>
                          <a:spcPct val="115000"/>
                        </a:lnSpc>
                        <a:spcBef>
                          <a:spcPts val="0"/>
                        </a:spcBef>
                        <a:spcAft>
                          <a:spcPts val="0"/>
                        </a:spcAft>
                      </a:pPr>
                      <a:r>
                        <a:rPr lang="en-US" sz="1000" dirty="0" smtClean="0">
                          <a:solidFill>
                            <a:schemeClr val="bg1"/>
                          </a:solidFill>
                          <a:effectLst/>
                        </a:rPr>
                        <a:t>1171</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spcBef>
                          <a:spcPts val="0"/>
                        </a:spcBef>
                        <a:spcAft>
                          <a:spcPts val="0"/>
                        </a:spcAft>
                      </a:pPr>
                      <a:r>
                        <a:rPr lang="en-US" sz="1100">
                          <a:solidFill>
                            <a:schemeClr val="bg1"/>
                          </a:solidFill>
                          <a:effectLst/>
                          <a:latin typeface="Arial"/>
                          <a:ea typeface="Calibri"/>
                          <a:cs typeface="Times New Roman"/>
                        </a:rPr>
                        <a:t>1.95</a:t>
                      </a:r>
                      <a:endParaRPr lang="en-US" sz="1100">
                        <a:solidFill>
                          <a:schemeClr val="bg1"/>
                        </a:solidFill>
                        <a:effectLst/>
                        <a:latin typeface="Calibri"/>
                        <a:ea typeface="Calibri"/>
                        <a:cs typeface="Times New Roman"/>
                      </a:endParaRPr>
                    </a:p>
                    <a:p>
                      <a:pPr marL="0" marR="0" algn="ctr">
                        <a:spcBef>
                          <a:spcPts val="0"/>
                        </a:spcBef>
                        <a:spcAft>
                          <a:spcPts val="0"/>
                        </a:spcAft>
                      </a:pPr>
                      <a:r>
                        <a:rPr lang="en-US" sz="1100">
                          <a:solidFill>
                            <a:schemeClr val="bg1"/>
                          </a:solidFill>
                          <a:effectLst/>
                          <a:latin typeface="Arial"/>
                          <a:ea typeface="Calibri"/>
                          <a:cs typeface="Times New Roman"/>
                        </a:rPr>
                        <a:t>(1.37-2.78)</a:t>
                      </a:r>
                      <a:endParaRPr lang="en-US" sz="1100">
                        <a:solidFill>
                          <a:schemeClr val="bg1"/>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solidFill>
                            <a:schemeClr val="bg1"/>
                          </a:solidFill>
                          <a:effectLst/>
                        </a:rPr>
                        <a:t>0.0001</a:t>
                      </a:r>
                      <a:endParaRPr lang="en-US" sz="1100" dirty="0">
                        <a:solidFill>
                          <a:schemeClr val="bg1"/>
                        </a:solidFill>
                        <a:effectLst/>
                        <a:latin typeface="Calibri"/>
                        <a:ea typeface="Calibri"/>
                        <a:cs typeface="Times New Roman"/>
                      </a:endParaRPr>
                    </a:p>
                  </a:txBody>
                  <a:tcPr marL="68580" marR="68580" marT="0" marB="0" anchor="ctr">
                    <a:noFill/>
                  </a:tcPr>
                </a:tc>
              </a:tr>
              <a:tr h="516326">
                <a:tc>
                  <a:txBody>
                    <a:bodyPr/>
                    <a:lstStyle/>
                    <a:p>
                      <a:pPr marL="0" marR="0">
                        <a:lnSpc>
                          <a:spcPct val="115000"/>
                        </a:lnSpc>
                        <a:spcBef>
                          <a:spcPts val="0"/>
                        </a:spcBef>
                        <a:spcAft>
                          <a:spcPts val="0"/>
                        </a:spcAft>
                      </a:pPr>
                      <a:r>
                        <a:rPr lang="en-US" sz="1000" dirty="0">
                          <a:effectLst/>
                        </a:rPr>
                        <a:t>AVC &gt;0</a:t>
                      </a:r>
                      <a:endParaRPr lang="en-US" sz="1100" dirty="0">
                        <a:effectLst/>
                      </a:endParaRPr>
                    </a:p>
                    <a:p>
                      <a:pPr marL="0" marR="0">
                        <a:lnSpc>
                          <a:spcPct val="115000"/>
                        </a:lnSpc>
                        <a:spcBef>
                          <a:spcPts val="0"/>
                        </a:spcBef>
                        <a:spcAft>
                          <a:spcPts val="0"/>
                        </a:spcAft>
                      </a:pPr>
                      <a:r>
                        <a:rPr lang="en-US" sz="1000" dirty="0">
                          <a:effectLst/>
                        </a:rPr>
                        <a:t> </a:t>
                      </a:r>
                      <a:endParaRPr lang="en-US" sz="1100" dirty="0">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effectLst/>
                        </a:rPr>
                        <a:t>Age, sex, CAC&gt;0*</a:t>
                      </a:r>
                      <a:endParaRPr lang="en-US" sz="1100" dirty="0">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effectLst/>
                        </a:rPr>
                        <a:t> </a:t>
                      </a:r>
                      <a:endParaRPr lang="en-US" sz="1100" dirty="0">
                        <a:effectLst/>
                        <a:latin typeface="Calibri"/>
                        <a:ea typeface="Calibri"/>
                        <a:cs typeface="Times New Roman"/>
                      </a:endParaRPr>
                    </a:p>
                  </a:txBody>
                  <a:tcPr marL="68580" marR="68580" marT="0" marB="0">
                    <a:noFill/>
                  </a:tcPr>
                </a:tc>
                <a:tc>
                  <a:txBody>
                    <a:bodyPr/>
                    <a:lstStyle/>
                    <a:p>
                      <a:pPr marL="0" marR="0" algn="ctr">
                        <a:lnSpc>
                          <a:spcPct val="115000"/>
                        </a:lnSpc>
                        <a:spcBef>
                          <a:spcPts val="0"/>
                        </a:spcBef>
                        <a:spcAft>
                          <a:spcPts val="0"/>
                        </a:spcAft>
                      </a:pPr>
                      <a:r>
                        <a:rPr lang="en-US" sz="1000" dirty="0" smtClean="0">
                          <a:effectLst/>
                        </a:rPr>
                        <a:t>407/</a:t>
                      </a:r>
                    </a:p>
                    <a:p>
                      <a:pPr marL="0" marR="0" algn="ctr">
                        <a:lnSpc>
                          <a:spcPct val="115000"/>
                        </a:lnSpc>
                        <a:spcBef>
                          <a:spcPts val="0"/>
                        </a:spcBef>
                        <a:spcAft>
                          <a:spcPts val="0"/>
                        </a:spcAft>
                      </a:pPr>
                      <a:r>
                        <a:rPr lang="en-US" sz="1000" dirty="0" smtClean="0">
                          <a:effectLst/>
                        </a:rPr>
                        <a:t>1085</a:t>
                      </a:r>
                      <a:endParaRPr lang="en-US" sz="1100" dirty="0">
                        <a:effectLst/>
                        <a:latin typeface="Calibri"/>
                        <a:ea typeface="Calibri"/>
                        <a:cs typeface="Times New Roman"/>
                      </a:endParaRPr>
                    </a:p>
                  </a:txBody>
                  <a:tcPr marL="68580" marR="68580" marT="0" marB="0" anchor="ctr">
                    <a:noFill/>
                  </a:tcPr>
                </a:tc>
                <a:tc>
                  <a:txBody>
                    <a:bodyPr/>
                    <a:lstStyle/>
                    <a:p>
                      <a:pPr marL="0" marR="0" algn="ctr">
                        <a:spcBef>
                          <a:spcPts val="0"/>
                        </a:spcBef>
                        <a:spcAft>
                          <a:spcPts val="0"/>
                        </a:spcAft>
                      </a:pPr>
                      <a:r>
                        <a:rPr lang="en-US" sz="1100" dirty="0">
                          <a:solidFill>
                            <a:schemeClr val="bg1"/>
                          </a:solidFill>
                          <a:effectLst/>
                          <a:latin typeface="Arial"/>
                          <a:ea typeface="Calibri"/>
                          <a:cs typeface="Times New Roman"/>
                        </a:rPr>
                        <a:t>3.06</a:t>
                      </a:r>
                      <a:endParaRPr lang="en-US" sz="1100" dirty="0">
                        <a:solidFill>
                          <a:schemeClr val="bg1"/>
                        </a:solidFill>
                        <a:effectLst/>
                        <a:latin typeface="Calibri"/>
                        <a:ea typeface="Calibri"/>
                        <a:cs typeface="Times New Roman"/>
                      </a:endParaRPr>
                    </a:p>
                    <a:p>
                      <a:pPr marL="0" marR="0" algn="ctr">
                        <a:spcBef>
                          <a:spcPts val="0"/>
                        </a:spcBef>
                        <a:spcAft>
                          <a:spcPts val="0"/>
                        </a:spcAft>
                      </a:pPr>
                      <a:r>
                        <a:rPr lang="en-US" sz="1100" dirty="0">
                          <a:solidFill>
                            <a:schemeClr val="bg1"/>
                          </a:solidFill>
                          <a:effectLst/>
                          <a:latin typeface="Arial"/>
                          <a:ea typeface="Calibri"/>
                          <a:cs typeface="Times New Roman"/>
                        </a:rPr>
                        <a:t>(1.36-6.92)</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solidFill>
                            <a:schemeClr val="bg1"/>
                          </a:solidFill>
                          <a:effectLst/>
                        </a:rPr>
                        <a:t>0.0002</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it-IT" sz="1000">
                          <a:solidFill>
                            <a:schemeClr val="bg1"/>
                          </a:solidFill>
                          <a:effectLst/>
                        </a:rPr>
                        <a:t> </a:t>
                      </a:r>
                      <a:endParaRPr lang="en-US" sz="1100">
                        <a:solidFill>
                          <a:schemeClr val="bg1"/>
                        </a:solidFill>
                        <a:effectLst/>
                        <a:latin typeface="Calibri"/>
                        <a:ea typeface="Calibri"/>
                        <a:cs typeface="Times New Roman"/>
                      </a:endParaRPr>
                    </a:p>
                  </a:txBody>
                  <a:tcPr marL="68580" marR="68580" marT="0" marB="0">
                    <a:noFill/>
                  </a:tcPr>
                </a:tc>
                <a:tc>
                  <a:txBody>
                    <a:bodyPr/>
                    <a:lstStyle/>
                    <a:p>
                      <a:pPr marL="0" marR="0" algn="ctr">
                        <a:lnSpc>
                          <a:spcPct val="115000"/>
                        </a:lnSpc>
                        <a:spcBef>
                          <a:spcPts val="0"/>
                        </a:spcBef>
                        <a:spcAft>
                          <a:spcPts val="0"/>
                        </a:spcAft>
                      </a:pPr>
                      <a:r>
                        <a:rPr lang="it-IT" sz="1000" dirty="0" smtClean="0">
                          <a:solidFill>
                            <a:schemeClr val="bg1"/>
                          </a:solidFill>
                          <a:effectLst/>
                        </a:rPr>
                        <a:t>1334/</a:t>
                      </a:r>
                    </a:p>
                    <a:p>
                      <a:pPr marL="0" marR="0" algn="ctr">
                        <a:lnSpc>
                          <a:spcPct val="115000"/>
                        </a:lnSpc>
                        <a:spcBef>
                          <a:spcPts val="0"/>
                        </a:spcBef>
                        <a:spcAft>
                          <a:spcPts val="0"/>
                        </a:spcAft>
                      </a:pPr>
                      <a:r>
                        <a:rPr lang="it-IT" sz="1000" dirty="0" smtClean="0">
                          <a:solidFill>
                            <a:schemeClr val="bg1"/>
                          </a:solidFill>
                          <a:effectLst/>
                        </a:rPr>
                        <a:t>3113</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spcBef>
                          <a:spcPts val="0"/>
                        </a:spcBef>
                        <a:spcAft>
                          <a:spcPts val="0"/>
                        </a:spcAft>
                      </a:pPr>
                      <a:r>
                        <a:rPr lang="en-US" sz="1100" dirty="0">
                          <a:solidFill>
                            <a:schemeClr val="bg1"/>
                          </a:solidFill>
                          <a:effectLst/>
                          <a:latin typeface="Arial"/>
                          <a:ea typeface="Calibri"/>
                          <a:cs typeface="Times New Roman"/>
                        </a:rPr>
                        <a:t>1.77</a:t>
                      </a:r>
                      <a:endParaRPr lang="en-US" sz="1100" dirty="0">
                        <a:solidFill>
                          <a:schemeClr val="bg1"/>
                        </a:solidFill>
                        <a:effectLst/>
                        <a:latin typeface="Calibri"/>
                        <a:ea typeface="Calibri"/>
                        <a:cs typeface="Times New Roman"/>
                      </a:endParaRPr>
                    </a:p>
                    <a:p>
                      <a:pPr marL="0" marR="0" algn="ctr">
                        <a:spcBef>
                          <a:spcPts val="0"/>
                        </a:spcBef>
                        <a:spcAft>
                          <a:spcPts val="0"/>
                        </a:spcAft>
                      </a:pPr>
                      <a:r>
                        <a:rPr lang="en-US" sz="1100" dirty="0">
                          <a:solidFill>
                            <a:schemeClr val="bg1"/>
                          </a:solidFill>
                          <a:effectLst/>
                          <a:latin typeface="Arial"/>
                          <a:ea typeface="Calibri"/>
                          <a:cs typeface="Times New Roman"/>
                        </a:rPr>
                        <a:t>(0.85-3.7)</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it-IT" sz="1000" dirty="0">
                          <a:solidFill>
                            <a:schemeClr val="bg1"/>
                          </a:solidFill>
                          <a:effectLst/>
                        </a:rPr>
                        <a:t>5.5x10</a:t>
                      </a:r>
                      <a:r>
                        <a:rPr lang="it-IT" sz="1000" baseline="30000" dirty="0">
                          <a:solidFill>
                            <a:schemeClr val="bg1"/>
                          </a:solidFill>
                          <a:effectLst/>
                        </a:rPr>
                        <a:t>-6</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solidFill>
                            <a:schemeClr val="bg1"/>
                          </a:solidFill>
                          <a:effectLst/>
                        </a:rPr>
                        <a:t> </a:t>
                      </a:r>
                      <a:endParaRPr lang="en-US" sz="1100" dirty="0">
                        <a:solidFill>
                          <a:schemeClr val="bg1"/>
                        </a:solidFill>
                        <a:effectLst/>
                        <a:latin typeface="Calibri"/>
                        <a:ea typeface="Calibri"/>
                        <a:cs typeface="Times New Roman"/>
                      </a:endParaRPr>
                    </a:p>
                  </a:txBody>
                  <a:tcPr marL="68580" marR="68580" marT="0" marB="0">
                    <a:noFill/>
                  </a:tcPr>
                </a:tc>
                <a:tc>
                  <a:txBody>
                    <a:bodyPr/>
                    <a:lstStyle/>
                    <a:p>
                      <a:pPr marL="0" marR="0" algn="ctr">
                        <a:lnSpc>
                          <a:spcPct val="115000"/>
                        </a:lnSpc>
                        <a:spcBef>
                          <a:spcPts val="0"/>
                        </a:spcBef>
                        <a:spcAft>
                          <a:spcPts val="0"/>
                        </a:spcAft>
                      </a:pPr>
                      <a:r>
                        <a:rPr lang="en-US" sz="1000" dirty="0" smtClean="0">
                          <a:solidFill>
                            <a:schemeClr val="bg1"/>
                          </a:solidFill>
                          <a:effectLst/>
                        </a:rPr>
                        <a:t>393/</a:t>
                      </a:r>
                    </a:p>
                    <a:p>
                      <a:pPr marL="0" marR="0" algn="ctr">
                        <a:lnSpc>
                          <a:spcPct val="115000"/>
                        </a:lnSpc>
                        <a:spcBef>
                          <a:spcPts val="0"/>
                        </a:spcBef>
                        <a:spcAft>
                          <a:spcPts val="0"/>
                        </a:spcAft>
                      </a:pPr>
                      <a:r>
                        <a:rPr lang="en-US" sz="1000" dirty="0" smtClean="0">
                          <a:solidFill>
                            <a:schemeClr val="bg1"/>
                          </a:solidFill>
                          <a:effectLst/>
                        </a:rPr>
                        <a:t>2480</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spcBef>
                          <a:spcPts val="0"/>
                        </a:spcBef>
                        <a:spcAft>
                          <a:spcPts val="0"/>
                        </a:spcAft>
                      </a:pPr>
                      <a:r>
                        <a:rPr lang="en-US" sz="1100" dirty="0">
                          <a:solidFill>
                            <a:schemeClr val="bg1"/>
                          </a:solidFill>
                          <a:effectLst/>
                          <a:latin typeface="Arial"/>
                          <a:ea typeface="Calibri"/>
                          <a:cs typeface="Times New Roman"/>
                        </a:rPr>
                        <a:t>3.39</a:t>
                      </a:r>
                      <a:endParaRPr lang="en-US" sz="1100" dirty="0">
                        <a:solidFill>
                          <a:schemeClr val="bg1"/>
                        </a:solidFill>
                        <a:effectLst/>
                        <a:latin typeface="Calibri"/>
                        <a:ea typeface="Calibri"/>
                        <a:cs typeface="Times New Roman"/>
                      </a:endParaRPr>
                    </a:p>
                    <a:p>
                      <a:pPr marL="0" marR="0" algn="ctr">
                        <a:spcBef>
                          <a:spcPts val="0"/>
                        </a:spcBef>
                        <a:spcAft>
                          <a:spcPts val="0"/>
                        </a:spcAft>
                      </a:pPr>
                      <a:r>
                        <a:rPr lang="en-US" sz="1100" dirty="0">
                          <a:solidFill>
                            <a:schemeClr val="bg1"/>
                          </a:solidFill>
                          <a:effectLst/>
                          <a:latin typeface="Arial"/>
                          <a:ea typeface="Calibri"/>
                          <a:cs typeface="Times New Roman"/>
                        </a:rPr>
                        <a:t>(1.81-6.36)</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solidFill>
                            <a:schemeClr val="bg1"/>
                          </a:solidFill>
                          <a:effectLst/>
                        </a:rPr>
                        <a:t>0.0002</a:t>
                      </a:r>
                      <a:endParaRPr lang="en-US" sz="1100" dirty="0">
                        <a:solidFill>
                          <a:schemeClr val="bg1"/>
                        </a:solidFill>
                        <a:effectLst/>
                        <a:latin typeface="Calibri"/>
                        <a:ea typeface="Calibri"/>
                        <a:cs typeface="Times New Roman"/>
                      </a:endParaRPr>
                    </a:p>
                  </a:txBody>
                  <a:tcPr marL="68580" marR="68580" marT="0" marB="0" anchor="ctr">
                    <a:noFill/>
                  </a:tcPr>
                </a:tc>
              </a:tr>
            </a:tbl>
          </a:graphicData>
        </a:graphic>
      </p:graphicFrame>
      <p:sp>
        <p:nvSpPr>
          <p:cNvPr id="3" name="TextBox 2"/>
          <p:cNvSpPr txBox="1"/>
          <p:nvPr/>
        </p:nvSpPr>
        <p:spPr>
          <a:xfrm>
            <a:off x="304800" y="4916269"/>
            <a:ext cx="6571030" cy="646331"/>
          </a:xfrm>
          <a:prstGeom prst="rect">
            <a:avLst/>
          </a:prstGeom>
          <a:noFill/>
        </p:spPr>
        <p:txBody>
          <a:bodyPr wrap="none" rtlCol="0">
            <a:spAutoFit/>
          </a:bodyPr>
          <a:lstStyle/>
          <a:p>
            <a:r>
              <a:rPr lang="en-US" dirty="0" smtClean="0"/>
              <a:t>† low CAC: CAC=0 or CAC&lt;25</a:t>
            </a:r>
            <a:r>
              <a:rPr lang="en-US" baseline="30000" dirty="0" smtClean="0"/>
              <a:t>th</a:t>
            </a:r>
            <a:r>
              <a:rPr lang="en-US" dirty="0" smtClean="0"/>
              <a:t> percentile for age and gender</a:t>
            </a:r>
            <a:endParaRPr lang="en-US" dirty="0">
              <a:latin typeface="Calibri"/>
              <a:ea typeface="Calibri"/>
              <a:cs typeface="Times New Roman"/>
            </a:endParaRPr>
          </a:p>
          <a:p>
            <a:endParaRPr lang="en-US" dirty="0"/>
          </a:p>
        </p:txBody>
      </p:sp>
    </p:spTree>
    <p:extLst>
      <p:ext uri="{BB962C8B-B14F-4D97-AF65-F5344CB8AC3E}">
        <p14:creationId xmlns="" xmlns:p14="http://schemas.microsoft.com/office/powerpoint/2010/main" val="11735814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Autofit/>
          </a:bodyPr>
          <a:lstStyle/>
          <a:p>
            <a:r>
              <a:rPr lang="en-US" sz="3200" dirty="0"/>
              <a:t>Additional analyses for the association between rs10455872 and AVC and CAC phenotypes</a:t>
            </a:r>
          </a:p>
        </p:txBody>
      </p:sp>
      <p:graphicFrame>
        <p:nvGraphicFramePr>
          <p:cNvPr id="4" name="Table 3"/>
          <p:cNvGraphicFramePr>
            <a:graphicFrameLocks noGrp="1"/>
          </p:cNvGraphicFramePr>
          <p:nvPr>
            <p:extLst>
              <p:ext uri="{D42A27DB-BD31-4B8C-83A1-F6EECF244321}">
                <p14:modId xmlns="" xmlns:p14="http://schemas.microsoft.com/office/powerpoint/2010/main" val="177763359"/>
              </p:ext>
            </p:extLst>
          </p:nvPr>
        </p:nvGraphicFramePr>
        <p:xfrm>
          <a:off x="228600" y="2209802"/>
          <a:ext cx="8763002" cy="2590798"/>
        </p:xfrm>
        <a:graphic>
          <a:graphicData uri="http://schemas.openxmlformats.org/drawingml/2006/table">
            <a:tbl>
              <a:tblPr firstRow="1" firstCol="1" bandRow="1">
                <a:tableStyleId>{5C22544A-7EE6-4342-B048-85BDC9FD1C3A}</a:tableStyleId>
              </a:tblPr>
              <a:tblGrid>
                <a:gridCol w="1333104"/>
                <a:gridCol w="756356"/>
                <a:gridCol w="174302"/>
                <a:gridCol w="489463"/>
                <a:gridCol w="917741"/>
                <a:gridCol w="611827"/>
                <a:gridCol w="174302"/>
                <a:gridCol w="451393"/>
                <a:gridCol w="978924"/>
                <a:gridCol w="673011"/>
                <a:gridCol w="183548"/>
                <a:gridCol w="489463"/>
                <a:gridCol w="917741"/>
                <a:gridCol w="611827"/>
              </a:tblGrid>
              <a:tr h="258163">
                <a:tc>
                  <a:txBody>
                    <a:bodyPr/>
                    <a:lstStyle/>
                    <a:p>
                      <a:pPr marL="0" marR="0" algn="ctr">
                        <a:lnSpc>
                          <a:spcPct val="115000"/>
                        </a:lnSpc>
                        <a:spcBef>
                          <a:spcPts val="0"/>
                        </a:spcBef>
                        <a:spcAft>
                          <a:spcPts val="0"/>
                        </a:spcAft>
                      </a:pPr>
                      <a:r>
                        <a:rPr lang="en-US" sz="1000" dirty="0">
                          <a:effectLst/>
                        </a:rPr>
                        <a:t> </a:t>
                      </a:r>
                      <a:endParaRPr lang="en-US" sz="1100" dirty="0">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effectLst/>
                        </a:rPr>
                        <a:t> </a:t>
                      </a:r>
                      <a:endParaRPr lang="en-US" sz="1100" dirty="0">
                        <a:effectLst/>
                        <a:latin typeface="Calibri"/>
                        <a:ea typeface="Calibri"/>
                        <a:cs typeface="Times New Roman"/>
                      </a:endParaRPr>
                    </a:p>
                  </a:txBody>
                  <a:tcPr marL="68580" marR="68580" marT="0" marB="0">
                    <a:noFill/>
                  </a:tcPr>
                </a:tc>
                <a:tc>
                  <a:txBody>
                    <a:bodyPr/>
                    <a:lstStyle/>
                    <a:p>
                      <a:pPr marL="0" marR="0" algn="ctr">
                        <a:lnSpc>
                          <a:spcPct val="115000"/>
                        </a:lnSpc>
                        <a:spcBef>
                          <a:spcPts val="0"/>
                        </a:spcBef>
                        <a:spcAft>
                          <a:spcPts val="0"/>
                        </a:spcAft>
                      </a:pPr>
                      <a:r>
                        <a:rPr lang="en-US" sz="1000">
                          <a:effectLst/>
                        </a:rPr>
                        <a:t> </a:t>
                      </a:r>
                      <a:endParaRPr lang="en-US" sz="1100">
                        <a:effectLst/>
                        <a:latin typeface="Calibri"/>
                        <a:ea typeface="Calibri"/>
                        <a:cs typeface="Times New Roman"/>
                      </a:endParaRPr>
                    </a:p>
                  </a:txBody>
                  <a:tcPr marL="68580" marR="68580" marT="0" marB="0">
                    <a:noFill/>
                  </a:tcPr>
                </a:tc>
                <a:tc gridSpan="3">
                  <a:txBody>
                    <a:bodyPr/>
                    <a:lstStyle/>
                    <a:p>
                      <a:pPr marL="0" marR="0" algn="ctr">
                        <a:lnSpc>
                          <a:spcPct val="115000"/>
                        </a:lnSpc>
                        <a:spcBef>
                          <a:spcPts val="0"/>
                        </a:spcBef>
                        <a:spcAft>
                          <a:spcPts val="0"/>
                        </a:spcAft>
                      </a:pPr>
                      <a:r>
                        <a:rPr lang="en-US" sz="1000">
                          <a:solidFill>
                            <a:srgbClr val="FFFF00"/>
                          </a:solidFill>
                          <a:effectLst/>
                        </a:rPr>
                        <a:t>FHS</a:t>
                      </a:r>
                      <a:endParaRPr lang="en-US" sz="1100">
                        <a:solidFill>
                          <a:srgbClr val="FFFF00"/>
                        </a:solidFill>
                        <a:effectLst/>
                        <a:latin typeface="Calibri"/>
                        <a:ea typeface="Calibri"/>
                        <a:cs typeface="Times New Roman"/>
                      </a:endParaRPr>
                    </a:p>
                  </a:txBody>
                  <a:tcPr marL="68580" marR="68580" marT="0" marB="0" anchor="ctr">
                    <a:noFill/>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1000">
                          <a:solidFill>
                            <a:srgbClr val="FFFF00"/>
                          </a:solidFill>
                          <a:effectLst/>
                        </a:rPr>
                        <a:t> </a:t>
                      </a:r>
                      <a:endParaRPr lang="en-US" sz="1100">
                        <a:solidFill>
                          <a:srgbClr val="FFFF00"/>
                        </a:solidFill>
                        <a:effectLst/>
                        <a:latin typeface="Calibri"/>
                        <a:ea typeface="Calibri"/>
                        <a:cs typeface="Times New Roman"/>
                      </a:endParaRPr>
                    </a:p>
                  </a:txBody>
                  <a:tcPr marL="68580" marR="68580" marT="0" marB="0">
                    <a:noFill/>
                  </a:tcPr>
                </a:tc>
                <a:tc gridSpan="3">
                  <a:txBody>
                    <a:bodyPr/>
                    <a:lstStyle/>
                    <a:p>
                      <a:pPr marL="0" marR="0" algn="ctr">
                        <a:lnSpc>
                          <a:spcPct val="115000"/>
                        </a:lnSpc>
                        <a:spcBef>
                          <a:spcPts val="0"/>
                        </a:spcBef>
                        <a:spcAft>
                          <a:spcPts val="0"/>
                        </a:spcAft>
                      </a:pPr>
                      <a:r>
                        <a:rPr lang="en-US" sz="1000">
                          <a:solidFill>
                            <a:srgbClr val="FFFF00"/>
                          </a:solidFill>
                          <a:effectLst/>
                        </a:rPr>
                        <a:t>AGES</a:t>
                      </a:r>
                      <a:endParaRPr lang="en-US" sz="1100">
                        <a:solidFill>
                          <a:srgbClr val="FFFF00"/>
                        </a:solidFill>
                        <a:effectLst/>
                        <a:latin typeface="Calibri"/>
                        <a:ea typeface="Calibri"/>
                        <a:cs typeface="Times New Roman"/>
                      </a:endParaRPr>
                    </a:p>
                  </a:txBody>
                  <a:tcPr marL="68580" marR="68580" marT="0" marB="0" anchor="ctr">
                    <a:noFill/>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1000">
                          <a:solidFill>
                            <a:srgbClr val="FFFF00"/>
                          </a:solidFill>
                          <a:effectLst/>
                        </a:rPr>
                        <a:t> </a:t>
                      </a:r>
                      <a:endParaRPr lang="en-US" sz="1100">
                        <a:solidFill>
                          <a:srgbClr val="FFFF00"/>
                        </a:solidFill>
                        <a:effectLst/>
                        <a:latin typeface="Calibri"/>
                        <a:ea typeface="Calibri"/>
                        <a:cs typeface="Times New Roman"/>
                      </a:endParaRPr>
                    </a:p>
                  </a:txBody>
                  <a:tcPr marL="68580" marR="68580" marT="0" marB="0">
                    <a:noFill/>
                  </a:tcPr>
                </a:tc>
                <a:tc gridSpan="3">
                  <a:txBody>
                    <a:bodyPr/>
                    <a:lstStyle/>
                    <a:p>
                      <a:pPr marL="0" marR="0" algn="ctr">
                        <a:lnSpc>
                          <a:spcPct val="115000"/>
                        </a:lnSpc>
                        <a:spcBef>
                          <a:spcPts val="0"/>
                        </a:spcBef>
                        <a:spcAft>
                          <a:spcPts val="0"/>
                        </a:spcAft>
                      </a:pPr>
                      <a:r>
                        <a:rPr lang="en-US" sz="1000" dirty="0">
                          <a:solidFill>
                            <a:srgbClr val="FFFF00"/>
                          </a:solidFill>
                          <a:effectLst/>
                        </a:rPr>
                        <a:t>MESA</a:t>
                      </a:r>
                      <a:endParaRPr lang="en-US" sz="1100" dirty="0">
                        <a:solidFill>
                          <a:srgbClr val="FFFF00"/>
                        </a:solidFill>
                        <a:effectLst/>
                        <a:latin typeface="Calibri"/>
                        <a:ea typeface="Calibri"/>
                        <a:cs typeface="Times New Roman"/>
                      </a:endParaRPr>
                    </a:p>
                  </a:txBody>
                  <a:tcPr marL="68580" marR="68580" marT="0" marB="0" anchor="ctr">
                    <a:noFill/>
                  </a:tcPr>
                </a:tc>
                <a:tc hMerge="1">
                  <a:txBody>
                    <a:bodyPr/>
                    <a:lstStyle/>
                    <a:p>
                      <a:endParaRPr lang="en-US"/>
                    </a:p>
                  </a:txBody>
                  <a:tcPr/>
                </a:tc>
                <a:tc hMerge="1">
                  <a:txBody>
                    <a:bodyPr/>
                    <a:lstStyle/>
                    <a:p>
                      <a:endParaRPr lang="en-US"/>
                    </a:p>
                  </a:txBody>
                  <a:tcPr/>
                </a:tc>
              </a:tr>
              <a:tr h="499677">
                <a:tc>
                  <a:txBody>
                    <a:bodyPr/>
                    <a:lstStyle/>
                    <a:p>
                      <a:pPr marL="0" marR="0">
                        <a:lnSpc>
                          <a:spcPct val="115000"/>
                        </a:lnSpc>
                        <a:spcBef>
                          <a:spcPts val="0"/>
                        </a:spcBef>
                        <a:spcAft>
                          <a:spcPts val="0"/>
                        </a:spcAft>
                      </a:pPr>
                      <a:r>
                        <a:rPr lang="en-US" sz="1000" dirty="0">
                          <a:solidFill>
                            <a:srgbClr val="FFFF00"/>
                          </a:solidFill>
                          <a:effectLst/>
                        </a:rPr>
                        <a:t>Phenotype</a:t>
                      </a:r>
                      <a:endParaRPr lang="en-US" sz="1100" dirty="0">
                        <a:solidFill>
                          <a:srgbClr val="FFFF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900" dirty="0">
                          <a:solidFill>
                            <a:srgbClr val="FFFF00"/>
                          </a:solidFill>
                          <a:effectLst/>
                        </a:rPr>
                        <a:t>Covariates</a:t>
                      </a:r>
                      <a:endParaRPr lang="en-US" sz="900" dirty="0">
                        <a:solidFill>
                          <a:srgbClr val="FFFF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a:solidFill>
                            <a:srgbClr val="FFFF00"/>
                          </a:solidFill>
                          <a:effectLst/>
                        </a:rPr>
                        <a:t> </a:t>
                      </a:r>
                      <a:endParaRPr lang="en-US" sz="1100">
                        <a:solidFill>
                          <a:srgbClr val="FFFF00"/>
                        </a:solidFill>
                        <a:effectLst/>
                        <a:latin typeface="Calibri"/>
                        <a:ea typeface="Calibri"/>
                        <a:cs typeface="Times New Roman"/>
                      </a:endParaRPr>
                    </a:p>
                  </a:txBody>
                  <a:tcPr marL="68580" marR="68580" marT="0" marB="0">
                    <a:noFill/>
                  </a:tcPr>
                </a:tc>
                <a:tc>
                  <a:txBody>
                    <a:bodyPr/>
                    <a:lstStyle/>
                    <a:p>
                      <a:pPr marL="0" marR="0" algn="ctr">
                        <a:lnSpc>
                          <a:spcPct val="115000"/>
                        </a:lnSpc>
                        <a:spcBef>
                          <a:spcPts val="0"/>
                        </a:spcBef>
                        <a:spcAft>
                          <a:spcPts val="0"/>
                        </a:spcAft>
                      </a:pPr>
                      <a:r>
                        <a:rPr lang="en-US" sz="1000">
                          <a:solidFill>
                            <a:srgbClr val="FFFF00"/>
                          </a:solidFill>
                          <a:effectLst/>
                        </a:rPr>
                        <a:t>N</a:t>
                      </a:r>
                      <a:endParaRPr lang="en-US" sz="1100">
                        <a:solidFill>
                          <a:srgbClr val="FFFF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smtClean="0">
                          <a:solidFill>
                            <a:srgbClr val="FFFF00"/>
                          </a:solidFill>
                          <a:effectLst/>
                        </a:rPr>
                        <a:t>OR</a:t>
                      </a:r>
                      <a:endParaRPr lang="en-US" sz="1100" dirty="0">
                        <a:solidFill>
                          <a:srgbClr val="FFFF00"/>
                        </a:solidFill>
                        <a:effectLst/>
                      </a:endParaRPr>
                    </a:p>
                    <a:p>
                      <a:pPr marL="0" marR="0" algn="ctr">
                        <a:lnSpc>
                          <a:spcPct val="115000"/>
                        </a:lnSpc>
                        <a:spcBef>
                          <a:spcPts val="0"/>
                        </a:spcBef>
                        <a:spcAft>
                          <a:spcPts val="0"/>
                        </a:spcAft>
                      </a:pPr>
                      <a:r>
                        <a:rPr lang="en-US" sz="1000" dirty="0">
                          <a:solidFill>
                            <a:srgbClr val="FFFF00"/>
                          </a:solidFill>
                          <a:effectLst/>
                        </a:rPr>
                        <a:t> (95% CI)</a:t>
                      </a:r>
                      <a:endParaRPr lang="en-US" sz="1100" dirty="0">
                        <a:solidFill>
                          <a:srgbClr val="FFFF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a:solidFill>
                            <a:srgbClr val="FFFF00"/>
                          </a:solidFill>
                          <a:effectLst/>
                        </a:rPr>
                        <a:t>P-value</a:t>
                      </a:r>
                      <a:endParaRPr lang="en-US" sz="1100">
                        <a:solidFill>
                          <a:srgbClr val="FFFF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a:solidFill>
                            <a:srgbClr val="FFFF00"/>
                          </a:solidFill>
                          <a:effectLst/>
                        </a:rPr>
                        <a:t> </a:t>
                      </a:r>
                      <a:endParaRPr lang="en-US" sz="1100">
                        <a:solidFill>
                          <a:srgbClr val="FFFF00"/>
                        </a:solidFill>
                        <a:effectLst/>
                        <a:latin typeface="Calibri"/>
                        <a:ea typeface="Calibri"/>
                        <a:cs typeface="Times New Roman"/>
                      </a:endParaRPr>
                    </a:p>
                  </a:txBody>
                  <a:tcPr marL="68580" marR="68580" marT="0" marB="0">
                    <a:noFill/>
                  </a:tcPr>
                </a:tc>
                <a:tc>
                  <a:txBody>
                    <a:bodyPr/>
                    <a:lstStyle/>
                    <a:p>
                      <a:pPr marL="0" marR="0" algn="ctr">
                        <a:lnSpc>
                          <a:spcPct val="115000"/>
                        </a:lnSpc>
                        <a:spcBef>
                          <a:spcPts val="0"/>
                        </a:spcBef>
                        <a:spcAft>
                          <a:spcPts val="0"/>
                        </a:spcAft>
                      </a:pPr>
                      <a:r>
                        <a:rPr lang="en-US" sz="1000" dirty="0">
                          <a:solidFill>
                            <a:srgbClr val="FFFF00"/>
                          </a:solidFill>
                          <a:effectLst/>
                        </a:rPr>
                        <a:t>N</a:t>
                      </a:r>
                      <a:endParaRPr lang="en-US" sz="1100" dirty="0">
                        <a:solidFill>
                          <a:srgbClr val="FFFF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smtClean="0">
                          <a:solidFill>
                            <a:srgbClr val="FFFF00"/>
                          </a:solidFill>
                          <a:effectLst/>
                        </a:rPr>
                        <a:t>OR</a:t>
                      </a:r>
                      <a:endParaRPr lang="en-US" sz="1100" dirty="0">
                        <a:solidFill>
                          <a:srgbClr val="FFFF00"/>
                        </a:solidFill>
                        <a:effectLst/>
                      </a:endParaRPr>
                    </a:p>
                    <a:p>
                      <a:pPr marL="0" marR="0" algn="ctr">
                        <a:lnSpc>
                          <a:spcPct val="115000"/>
                        </a:lnSpc>
                        <a:spcBef>
                          <a:spcPts val="0"/>
                        </a:spcBef>
                        <a:spcAft>
                          <a:spcPts val="0"/>
                        </a:spcAft>
                      </a:pPr>
                      <a:r>
                        <a:rPr lang="en-US" sz="1000" dirty="0">
                          <a:solidFill>
                            <a:srgbClr val="FFFF00"/>
                          </a:solidFill>
                          <a:effectLst/>
                        </a:rPr>
                        <a:t> (95% CI)</a:t>
                      </a:r>
                      <a:endParaRPr lang="en-US" sz="1100" dirty="0">
                        <a:solidFill>
                          <a:srgbClr val="FFFF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solidFill>
                            <a:srgbClr val="FFFF00"/>
                          </a:solidFill>
                          <a:effectLst/>
                        </a:rPr>
                        <a:t>P-</a:t>
                      </a:r>
                      <a:endParaRPr lang="en-US" sz="1100" dirty="0">
                        <a:solidFill>
                          <a:srgbClr val="FFFF00"/>
                        </a:solidFill>
                        <a:effectLst/>
                      </a:endParaRPr>
                    </a:p>
                    <a:p>
                      <a:pPr marL="0" marR="0" algn="ctr">
                        <a:lnSpc>
                          <a:spcPct val="115000"/>
                        </a:lnSpc>
                        <a:spcBef>
                          <a:spcPts val="0"/>
                        </a:spcBef>
                        <a:spcAft>
                          <a:spcPts val="0"/>
                        </a:spcAft>
                      </a:pPr>
                      <a:r>
                        <a:rPr lang="en-US" sz="1000" dirty="0">
                          <a:solidFill>
                            <a:srgbClr val="FFFF00"/>
                          </a:solidFill>
                          <a:effectLst/>
                        </a:rPr>
                        <a:t>value</a:t>
                      </a:r>
                      <a:endParaRPr lang="en-US" sz="1100" dirty="0">
                        <a:solidFill>
                          <a:srgbClr val="FFFF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solidFill>
                            <a:srgbClr val="FFFF00"/>
                          </a:solidFill>
                          <a:effectLst/>
                        </a:rPr>
                        <a:t> </a:t>
                      </a:r>
                      <a:endParaRPr lang="en-US" sz="1100" dirty="0">
                        <a:solidFill>
                          <a:srgbClr val="FFFF00"/>
                        </a:solidFill>
                        <a:effectLst/>
                        <a:latin typeface="Calibri"/>
                        <a:ea typeface="Calibri"/>
                        <a:cs typeface="Times New Roman"/>
                      </a:endParaRPr>
                    </a:p>
                  </a:txBody>
                  <a:tcPr marL="68580" marR="68580" marT="0" marB="0">
                    <a:noFill/>
                  </a:tcPr>
                </a:tc>
                <a:tc>
                  <a:txBody>
                    <a:bodyPr/>
                    <a:lstStyle/>
                    <a:p>
                      <a:pPr marL="0" marR="0" algn="ctr">
                        <a:lnSpc>
                          <a:spcPct val="115000"/>
                        </a:lnSpc>
                        <a:spcBef>
                          <a:spcPts val="0"/>
                        </a:spcBef>
                        <a:spcAft>
                          <a:spcPts val="0"/>
                        </a:spcAft>
                      </a:pPr>
                      <a:r>
                        <a:rPr lang="en-US" sz="1000" dirty="0">
                          <a:solidFill>
                            <a:srgbClr val="FFFF00"/>
                          </a:solidFill>
                          <a:effectLst/>
                        </a:rPr>
                        <a:t>N</a:t>
                      </a:r>
                      <a:endParaRPr lang="en-US" sz="1100" dirty="0">
                        <a:solidFill>
                          <a:srgbClr val="FFFF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smtClean="0">
                          <a:solidFill>
                            <a:srgbClr val="FFFF00"/>
                          </a:solidFill>
                          <a:effectLst/>
                        </a:rPr>
                        <a:t>OR</a:t>
                      </a:r>
                      <a:endParaRPr lang="en-US" sz="1100" dirty="0">
                        <a:solidFill>
                          <a:srgbClr val="FFFF00"/>
                        </a:solidFill>
                        <a:effectLst/>
                      </a:endParaRPr>
                    </a:p>
                    <a:p>
                      <a:pPr marL="0" marR="0" algn="ctr">
                        <a:lnSpc>
                          <a:spcPct val="115000"/>
                        </a:lnSpc>
                        <a:spcBef>
                          <a:spcPts val="0"/>
                        </a:spcBef>
                        <a:spcAft>
                          <a:spcPts val="0"/>
                        </a:spcAft>
                      </a:pPr>
                      <a:r>
                        <a:rPr lang="en-US" sz="1000" dirty="0">
                          <a:solidFill>
                            <a:srgbClr val="FFFF00"/>
                          </a:solidFill>
                          <a:effectLst/>
                        </a:rPr>
                        <a:t>(95% CI)</a:t>
                      </a:r>
                      <a:endParaRPr lang="en-US" sz="1100" dirty="0">
                        <a:solidFill>
                          <a:srgbClr val="FFFF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solidFill>
                            <a:srgbClr val="FFFF00"/>
                          </a:solidFill>
                          <a:effectLst/>
                        </a:rPr>
                        <a:t>P-value</a:t>
                      </a:r>
                      <a:endParaRPr lang="en-US" sz="1100" dirty="0">
                        <a:solidFill>
                          <a:srgbClr val="FFFF00"/>
                        </a:solidFill>
                        <a:effectLst/>
                        <a:latin typeface="Calibri"/>
                        <a:ea typeface="Calibri"/>
                        <a:cs typeface="Times New Roman"/>
                      </a:endParaRPr>
                    </a:p>
                  </a:txBody>
                  <a:tcPr marL="68580" marR="68580" marT="0" marB="0" anchor="ctr">
                    <a:noFill/>
                  </a:tcPr>
                </a:tc>
              </a:tr>
              <a:tr h="516326">
                <a:tc>
                  <a:txBody>
                    <a:bodyPr/>
                    <a:lstStyle/>
                    <a:p>
                      <a:pPr marL="0" marR="0">
                        <a:lnSpc>
                          <a:spcPct val="115000"/>
                        </a:lnSpc>
                        <a:spcBef>
                          <a:spcPts val="0"/>
                        </a:spcBef>
                        <a:spcAft>
                          <a:spcPts val="0"/>
                        </a:spcAft>
                      </a:pPr>
                      <a:r>
                        <a:rPr lang="en-US" sz="1000" dirty="0">
                          <a:effectLst/>
                        </a:rPr>
                        <a:t>CAC &gt;0</a:t>
                      </a:r>
                      <a:endParaRPr lang="en-US" sz="1100" dirty="0">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effectLst/>
                        </a:rPr>
                        <a:t>Age, sex*</a:t>
                      </a:r>
                      <a:endParaRPr lang="en-US" sz="1100" dirty="0">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effectLst/>
                        </a:rPr>
                        <a:t> </a:t>
                      </a:r>
                      <a:endParaRPr lang="en-US" sz="1100" dirty="0">
                        <a:effectLst/>
                        <a:latin typeface="Calibri"/>
                        <a:ea typeface="Calibri"/>
                        <a:cs typeface="Times New Roman"/>
                      </a:endParaRPr>
                    </a:p>
                  </a:txBody>
                  <a:tcPr marL="68580" marR="68580" marT="0" marB="0">
                    <a:noFill/>
                  </a:tcPr>
                </a:tc>
                <a:tc>
                  <a:txBody>
                    <a:bodyPr/>
                    <a:lstStyle/>
                    <a:p>
                      <a:pPr marL="0" marR="0" algn="ctr">
                        <a:lnSpc>
                          <a:spcPct val="115000"/>
                        </a:lnSpc>
                        <a:spcBef>
                          <a:spcPts val="0"/>
                        </a:spcBef>
                        <a:spcAft>
                          <a:spcPts val="0"/>
                        </a:spcAft>
                      </a:pPr>
                      <a:r>
                        <a:rPr lang="en-US" sz="1000" dirty="0">
                          <a:effectLst/>
                        </a:rPr>
                        <a:t>1085</a:t>
                      </a:r>
                      <a:endParaRPr lang="en-US" sz="1100" dirty="0">
                        <a:effectLst/>
                      </a:endParaRPr>
                    </a:p>
                    <a:p>
                      <a:pPr marL="0" marR="0" algn="ctr">
                        <a:lnSpc>
                          <a:spcPct val="115000"/>
                        </a:lnSpc>
                        <a:spcBef>
                          <a:spcPts val="0"/>
                        </a:spcBef>
                        <a:spcAft>
                          <a:spcPts val="0"/>
                        </a:spcAft>
                      </a:pPr>
                      <a:r>
                        <a:rPr lang="en-US" sz="1000" dirty="0">
                          <a:effectLst/>
                        </a:rPr>
                        <a:t> </a:t>
                      </a:r>
                      <a:endParaRPr lang="en-US" sz="1100" dirty="0">
                        <a:effectLst/>
                        <a:latin typeface="Calibri"/>
                        <a:ea typeface="Calibri"/>
                        <a:cs typeface="Times New Roman"/>
                      </a:endParaRPr>
                    </a:p>
                  </a:txBody>
                  <a:tcPr marL="68580" marR="68580" marT="0" marB="0" anchor="ctr">
                    <a:noFill/>
                  </a:tcPr>
                </a:tc>
                <a:tc>
                  <a:txBody>
                    <a:bodyPr/>
                    <a:lstStyle/>
                    <a:p>
                      <a:pPr marL="0" marR="0" algn="ctr">
                        <a:spcBef>
                          <a:spcPts val="0"/>
                        </a:spcBef>
                        <a:spcAft>
                          <a:spcPts val="0"/>
                        </a:spcAft>
                      </a:pPr>
                      <a:r>
                        <a:rPr lang="en-US" sz="1100" dirty="0">
                          <a:solidFill>
                            <a:schemeClr val="bg1"/>
                          </a:solidFill>
                          <a:effectLst/>
                          <a:latin typeface="Arial"/>
                          <a:ea typeface="Calibri"/>
                          <a:cs typeface="Times New Roman"/>
                        </a:rPr>
                        <a:t>1.37</a:t>
                      </a:r>
                      <a:endParaRPr lang="en-US" sz="1100" dirty="0">
                        <a:solidFill>
                          <a:schemeClr val="bg1"/>
                        </a:solidFill>
                        <a:effectLst/>
                        <a:latin typeface="Calibri"/>
                        <a:ea typeface="Calibri"/>
                        <a:cs typeface="Times New Roman"/>
                      </a:endParaRPr>
                    </a:p>
                    <a:p>
                      <a:pPr marL="0" marR="0" algn="ctr">
                        <a:spcBef>
                          <a:spcPts val="0"/>
                        </a:spcBef>
                        <a:spcAft>
                          <a:spcPts val="0"/>
                        </a:spcAft>
                      </a:pPr>
                      <a:r>
                        <a:rPr lang="en-US" sz="1100" dirty="0">
                          <a:solidFill>
                            <a:schemeClr val="bg1"/>
                          </a:solidFill>
                          <a:effectLst/>
                          <a:latin typeface="Arial"/>
                          <a:ea typeface="Calibri"/>
                          <a:cs typeface="Times New Roman"/>
                        </a:rPr>
                        <a:t> (0.87-2.16)</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it-IT" sz="1000" dirty="0">
                          <a:solidFill>
                            <a:schemeClr val="bg1"/>
                          </a:solidFill>
                          <a:effectLst/>
                        </a:rPr>
                        <a:t>0.17</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it-IT" sz="1000">
                          <a:solidFill>
                            <a:schemeClr val="bg1"/>
                          </a:solidFill>
                          <a:effectLst/>
                        </a:rPr>
                        <a:t> </a:t>
                      </a:r>
                      <a:endParaRPr lang="en-US" sz="1100">
                        <a:solidFill>
                          <a:schemeClr val="bg1"/>
                        </a:solidFill>
                        <a:effectLst/>
                        <a:latin typeface="Calibri"/>
                        <a:ea typeface="Calibri"/>
                        <a:cs typeface="Times New Roman"/>
                      </a:endParaRPr>
                    </a:p>
                  </a:txBody>
                  <a:tcPr marL="68580" marR="68580" marT="0" marB="0">
                    <a:noFill/>
                  </a:tcPr>
                </a:tc>
                <a:tc>
                  <a:txBody>
                    <a:bodyPr/>
                    <a:lstStyle/>
                    <a:p>
                      <a:pPr marL="0" marR="0" algn="ctr">
                        <a:lnSpc>
                          <a:spcPct val="115000"/>
                        </a:lnSpc>
                        <a:spcBef>
                          <a:spcPts val="0"/>
                        </a:spcBef>
                        <a:spcAft>
                          <a:spcPts val="0"/>
                        </a:spcAft>
                      </a:pPr>
                      <a:r>
                        <a:rPr lang="it-IT" sz="1000" dirty="0">
                          <a:solidFill>
                            <a:schemeClr val="bg1"/>
                          </a:solidFill>
                          <a:effectLst/>
                        </a:rPr>
                        <a:t>3144</a:t>
                      </a:r>
                      <a:endParaRPr lang="en-US" sz="1100" dirty="0">
                        <a:solidFill>
                          <a:schemeClr val="bg1"/>
                        </a:solidFill>
                        <a:effectLst/>
                      </a:endParaRPr>
                    </a:p>
                    <a:p>
                      <a:pPr marL="0" marR="0" algn="ctr">
                        <a:lnSpc>
                          <a:spcPct val="115000"/>
                        </a:lnSpc>
                        <a:spcBef>
                          <a:spcPts val="0"/>
                        </a:spcBef>
                        <a:spcAft>
                          <a:spcPts val="0"/>
                        </a:spcAft>
                      </a:pPr>
                      <a:r>
                        <a:rPr lang="en-US" sz="1000" dirty="0">
                          <a:solidFill>
                            <a:schemeClr val="bg1"/>
                          </a:solidFill>
                          <a:effectLst/>
                        </a:rPr>
                        <a:t> </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spcBef>
                          <a:spcPts val="0"/>
                        </a:spcBef>
                        <a:spcAft>
                          <a:spcPts val="0"/>
                        </a:spcAft>
                      </a:pPr>
                      <a:r>
                        <a:rPr lang="en-US" sz="1100" dirty="0">
                          <a:solidFill>
                            <a:schemeClr val="bg1"/>
                          </a:solidFill>
                          <a:effectLst/>
                          <a:latin typeface="Arial"/>
                          <a:ea typeface="Calibri"/>
                          <a:cs typeface="Times New Roman"/>
                        </a:rPr>
                        <a:t>1.51</a:t>
                      </a:r>
                      <a:endParaRPr lang="en-US" sz="1100" dirty="0">
                        <a:solidFill>
                          <a:schemeClr val="bg1"/>
                        </a:solidFill>
                        <a:effectLst/>
                        <a:latin typeface="Calibri"/>
                        <a:ea typeface="Calibri"/>
                        <a:cs typeface="Times New Roman"/>
                      </a:endParaRPr>
                    </a:p>
                    <a:p>
                      <a:pPr marL="0" marR="0" algn="ctr">
                        <a:spcBef>
                          <a:spcPts val="0"/>
                        </a:spcBef>
                        <a:spcAft>
                          <a:spcPts val="0"/>
                        </a:spcAft>
                      </a:pPr>
                      <a:r>
                        <a:rPr lang="en-US" sz="1100" dirty="0">
                          <a:solidFill>
                            <a:schemeClr val="bg1"/>
                          </a:solidFill>
                          <a:effectLst/>
                          <a:latin typeface="Arial"/>
                          <a:ea typeface="Calibri"/>
                          <a:cs typeface="Times New Roman"/>
                        </a:rPr>
                        <a:t>(0.92-2.48)</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solidFill>
                            <a:schemeClr val="bg1"/>
                          </a:solidFill>
                          <a:effectLst/>
                        </a:rPr>
                        <a:t>0.10</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solidFill>
                            <a:schemeClr val="bg1"/>
                          </a:solidFill>
                          <a:effectLst/>
                        </a:rPr>
                        <a:t> </a:t>
                      </a:r>
                      <a:endParaRPr lang="en-US" sz="1100" dirty="0">
                        <a:solidFill>
                          <a:schemeClr val="bg1"/>
                        </a:solidFill>
                        <a:effectLst/>
                        <a:latin typeface="Calibri"/>
                        <a:ea typeface="Calibri"/>
                        <a:cs typeface="Times New Roman"/>
                      </a:endParaRPr>
                    </a:p>
                  </a:txBody>
                  <a:tcPr marL="68580" marR="68580" marT="0" marB="0">
                    <a:noFill/>
                  </a:tcPr>
                </a:tc>
                <a:tc>
                  <a:txBody>
                    <a:bodyPr/>
                    <a:lstStyle/>
                    <a:p>
                      <a:pPr marL="0" marR="0" algn="ctr">
                        <a:lnSpc>
                          <a:spcPct val="115000"/>
                        </a:lnSpc>
                        <a:spcBef>
                          <a:spcPts val="0"/>
                        </a:spcBef>
                        <a:spcAft>
                          <a:spcPts val="0"/>
                        </a:spcAft>
                      </a:pPr>
                      <a:r>
                        <a:rPr lang="en-US" sz="1000" dirty="0">
                          <a:solidFill>
                            <a:schemeClr val="bg1"/>
                          </a:solidFill>
                          <a:effectLst/>
                        </a:rPr>
                        <a:t>2480</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spcBef>
                          <a:spcPts val="0"/>
                        </a:spcBef>
                        <a:spcAft>
                          <a:spcPts val="0"/>
                        </a:spcAft>
                      </a:pPr>
                      <a:r>
                        <a:rPr lang="en-US" sz="1100" dirty="0">
                          <a:solidFill>
                            <a:schemeClr val="bg1"/>
                          </a:solidFill>
                          <a:effectLst/>
                          <a:latin typeface="Arial"/>
                          <a:ea typeface="Calibri"/>
                          <a:cs typeface="Times New Roman"/>
                        </a:rPr>
                        <a:t>1.07</a:t>
                      </a:r>
                      <a:endParaRPr lang="en-US" sz="1100" dirty="0">
                        <a:solidFill>
                          <a:schemeClr val="bg1"/>
                        </a:solidFill>
                        <a:effectLst/>
                        <a:latin typeface="Calibri"/>
                        <a:ea typeface="Calibri"/>
                        <a:cs typeface="Times New Roman"/>
                      </a:endParaRPr>
                    </a:p>
                    <a:p>
                      <a:pPr marL="0" marR="0" algn="ctr">
                        <a:spcBef>
                          <a:spcPts val="0"/>
                        </a:spcBef>
                        <a:spcAft>
                          <a:spcPts val="0"/>
                        </a:spcAft>
                      </a:pPr>
                      <a:r>
                        <a:rPr lang="en-US" sz="1100" dirty="0">
                          <a:solidFill>
                            <a:schemeClr val="bg1"/>
                          </a:solidFill>
                          <a:effectLst/>
                          <a:latin typeface="Arial"/>
                          <a:ea typeface="Calibri"/>
                          <a:cs typeface="Times New Roman"/>
                        </a:rPr>
                        <a:t>(0.79-1.46)</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solidFill>
                            <a:schemeClr val="bg1"/>
                          </a:solidFill>
                          <a:effectLst/>
                        </a:rPr>
                        <a:t>0.67</a:t>
                      </a:r>
                      <a:endParaRPr lang="en-US" sz="1100" dirty="0">
                        <a:solidFill>
                          <a:schemeClr val="bg1"/>
                        </a:solidFill>
                        <a:effectLst/>
                        <a:latin typeface="Calibri"/>
                        <a:ea typeface="Calibri"/>
                        <a:cs typeface="Times New Roman"/>
                      </a:endParaRPr>
                    </a:p>
                  </a:txBody>
                  <a:tcPr marL="68580" marR="68580" marT="0" marB="0" anchor="ctr">
                    <a:noFill/>
                  </a:tcPr>
                </a:tc>
              </a:tr>
              <a:tr h="800306">
                <a:tc>
                  <a:txBody>
                    <a:bodyPr/>
                    <a:lstStyle/>
                    <a:p>
                      <a:pPr marL="0" marR="0">
                        <a:lnSpc>
                          <a:spcPct val="115000"/>
                        </a:lnSpc>
                        <a:spcBef>
                          <a:spcPts val="0"/>
                        </a:spcBef>
                        <a:spcAft>
                          <a:spcPts val="0"/>
                        </a:spcAft>
                      </a:pPr>
                      <a:r>
                        <a:rPr lang="en-US" sz="1000" dirty="0">
                          <a:effectLst/>
                        </a:rPr>
                        <a:t>AVC &gt; 0 in participants with low CAC</a:t>
                      </a:r>
                      <a:r>
                        <a:rPr lang="en-US" sz="1100" dirty="0">
                          <a:effectLst/>
                        </a:rPr>
                        <a:t>†</a:t>
                      </a:r>
                      <a:endParaRPr lang="en-US" sz="1100" dirty="0">
                        <a:effectLst/>
                        <a:latin typeface="Calibri"/>
                        <a:ea typeface="Calibri"/>
                        <a:cs typeface="Times New Roman"/>
                      </a:endParaRPr>
                    </a:p>
                  </a:txBody>
                  <a:tcPr marL="68580" marR="68580" marT="0" marB="0" anchor="ctr">
                    <a:solidFill>
                      <a:srgbClr val="000000"/>
                    </a:solidFill>
                  </a:tcPr>
                </a:tc>
                <a:tc>
                  <a:txBody>
                    <a:bodyPr/>
                    <a:lstStyle/>
                    <a:p>
                      <a:pPr marL="0" marR="0" algn="ctr">
                        <a:lnSpc>
                          <a:spcPct val="115000"/>
                        </a:lnSpc>
                        <a:spcBef>
                          <a:spcPts val="0"/>
                        </a:spcBef>
                        <a:spcAft>
                          <a:spcPts val="0"/>
                        </a:spcAft>
                      </a:pPr>
                      <a:r>
                        <a:rPr lang="en-US" sz="1000" dirty="0">
                          <a:effectLst/>
                        </a:rPr>
                        <a:t>Age, sex*</a:t>
                      </a:r>
                      <a:endParaRPr lang="en-US" sz="1100" dirty="0">
                        <a:effectLst/>
                        <a:latin typeface="Calibri"/>
                        <a:ea typeface="Calibri"/>
                        <a:cs typeface="Times New Roman"/>
                      </a:endParaRPr>
                    </a:p>
                  </a:txBody>
                  <a:tcPr marL="68580" marR="68580" marT="0" marB="0" anchor="ctr">
                    <a:solidFill>
                      <a:srgbClr val="000000"/>
                    </a:solidFill>
                  </a:tcPr>
                </a:tc>
                <a:tc>
                  <a:txBody>
                    <a:bodyPr/>
                    <a:lstStyle/>
                    <a:p>
                      <a:pPr marL="0" marR="0" algn="ctr">
                        <a:lnSpc>
                          <a:spcPct val="115000"/>
                        </a:lnSpc>
                        <a:spcBef>
                          <a:spcPts val="0"/>
                        </a:spcBef>
                        <a:spcAft>
                          <a:spcPts val="0"/>
                        </a:spcAft>
                      </a:pPr>
                      <a:r>
                        <a:rPr lang="en-US" sz="1000">
                          <a:effectLst/>
                        </a:rPr>
                        <a:t> </a:t>
                      </a:r>
                      <a:endParaRPr lang="en-US" sz="1100">
                        <a:effectLst/>
                        <a:latin typeface="Calibri"/>
                        <a:ea typeface="Calibri"/>
                        <a:cs typeface="Times New Roman"/>
                      </a:endParaRPr>
                    </a:p>
                  </a:txBody>
                  <a:tcPr marL="68580" marR="68580" marT="0" marB="0">
                    <a:solidFill>
                      <a:srgbClr val="000000"/>
                    </a:solidFill>
                  </a:tcPr>
                </a:tc>
                <a:tc>
                  <a:txBody>
                    <a:bodyPr/>
                    <a:lstStyle/>
                    <a:p>
                      <a:pPr marL="0" marR="0" algn="ctr">
                        <a:lnSpc>
                          <a:spcPct val="115000"/>
                        </a:lnSpc>
                        <a:spcBef>
                          <a:spcPts val="0"/>
                        </a:spcBef>
                        <a:spcAft>
                          <a:spcPts val="0"/>
                        </a:spcAft>
                      </a:pPr>
                      <a:r>
                        <a:rPr lang="en-US" sz="1000" dirty="0">
                          <a:effectLst/>
                        </a:rPr>
                        <a:t>377</a:t>
                      </a:r>
                      <a:endParaRPr lang="en-US" sz="1100" dirty="0">
                        <a:effectLst/>
                        <a:latin typeface="Calibri"/>
                        <a:ea typeface="Calibri"/>
                        <a:cs typeface="Times New Roman"/>
                      </a:endParaRPr>
                    </a:p>
                  </a:txBody>
                  <a:tcPr marL="68580" marR="68580" marT="0" marB="0" anchor="ctr">
                    <a:solidFill>
                      <a:srgbClr val="000000"/>
                    </a:solidFill>
                  </a:tcPr>
                </a:tc>
                <a:tc>
                  <a:txBody>
                    <a:bodyPr/>
                    <a:lstStyle/>
                    <a:p>
                      <a:pPr marL="0" marR="0" algn="ctr">
                        <a:spcBef>
                          <a:spcPts val="0"/>
                        </a:spcBef>
                        <a:spcAft>
                          <a:spcPts val="0"/>
                        </a:spcAft>
                      </a:pPr>
                      <a:r>
                        <a:rPr lang="en-US" sz="1100">
                          <a:solidFill>
                            <a:schemeClr val="bg1"/>
                          </a:solidFill>
                          <a:effectLst/>
                          <a:latin typeface="Arial"/>
                          <a:ea typeface="Calibri"/>
                          <a:cs typeface="Times New Roman"/>
                        </a:rPr>
                        <a:t>2.22</a:t>
                      </a:r>
                      <a:endParaRPr lang="en-US" sz="1100">
                        <a:solidFill>
                          <a:schemeClr val="bg1"/>
                        </a:solidFill>
                        <a:effectLst/>
                        <a:latin typeface="Calibri"/>
                        <a:ea typeface="Calibri"/>
                        <a:cs typeface="Times New Roman"/>
                      </a:endParaRPr>
                    </a:p>
                    <a:p>
                      <a:pPr marL="0" marR="0" algn="ctr">
                        <a:spcBef>
                          <a:spcPts val="0"/>
                        </a:spcBef>
                        <a:spcAft>
                          <a:spcPts val="0"/>
                        </a:spcAft>
                      </a:pPr>
                      <a:r>
                        <a:rPr lang="en-US" sz="1100">
                          <a:solidFill>
                            <a:schemeClr val="bg1"/>
                          </a:solidFill>
                          <a:effectLst/>
                          <a:latin typeface="Arial"/>
                          <a:ea typeface="Calibri"/>
                          <a:cs typeface="Times New Roman"/>
                        </a:rPr>
                        <a:t>(1.45-3.39)</a:t>
                      </a:r>
                      <a:endParaRPr lang="en-US" sz="1100">
                        <a:solidFill>
                          <a:schemeClr val="bg1"/>
                        </a:solidFill>
                        <a:effectLst/>
                        <a:latin typeface="Calibri"/>
                        <a:ea typeface="Calibri"/>
                        <a:cs typeface="Times New Roman"/>
                      </a:endParaRPr>
                    </a:p>
                  </a:txBody>
                  <a:tcPr marL="68580" marR="68580" marT="0" marB="0" anchor="ctr">
                    <a:solidFill>
                      <a:srgbClr val="000000"/>
                    </a:solidFill>
                  </a:tcPr>
                </a:tc>
                <a:tc>
                  <a:txBody>
                    <a:bodyPr/>
                    <a:lstStyle/>
                    <a:p>
                      <a:pPr marL="0" marR="0" algn="ctr">
                        <a:lnSpc>
                          <a:spcPct val="115000"/>
                        </a:lnSpc>
                        <a:spcBef>
                          <a:spcPts val="0"/>
                        </a:spcBef>
                        <a:spcAft>
                          <a:spcPts val="0"/>
                        </a:spcAft>
                      </a:pPr>
                      <a:r>
                        <a:rPr lang="en-US" sz="1000" dirty="0">
                          <a:solidFill>
                            <a:schemeClr val="bg1"/>
                          </a:solidFill>
                          <a:effectLst/>
                        </a:rPr>
                        <a:t>0.007</a:t>
                      </a:r>
                      <a:endParaRPr lang="en-US" sz="1100" dirty="0">
                        <a:solidFill>
                          <a:schemeClr val="bg1"/>
                        </a:solidFill>
                        <a:effectLst/>
                        <a:latin typeface="Calibri"/>
                        <a:ea typeface="Calibri"/>
                        <a:cs typeface="Times New Roman"/>
                      </a:endParaRPr>
                    </a:p>
                  </a:txBody>
                  <a:tcPr marL="68580" marR="68580" marT="0" marB="0" anchor="ctr">
                    <a:solidFill>
                      <a:srgbClr val="000000"/>
                    </a:solidFill>
                  </a:tcPr>
                </a:tc>
                <a:tc>
                  <a:txBody>
                    <a:bodyPr/>
                    <a:lstStyle/>
                    <a:p>
                      <a:pPr marL="0" marR="0" algn="ctr">
                        <a:lnSpc>
                          <a:spcPct val="115000"/>
                        </a:lnSpc>
                        <a:spcBef>
                          <a:spcPts val="0"/>
                        </a:spcBef>
                        <a:spcAft>
                          <a:spcPts val="0"/>
                        </a:spcAft>
                      </a:pPr>
                      <a:r>
                        <a:rPr lang="it-IT" sz="1000" dirty="0">
                          <a:solidFill>
                            <a:schemeClr val="bg1"/>
                          </a:solidFill>
                          <a:effectLst/>
                        </a:rPr>
                        <a:t> </a:t>
                      </a:r>
                      <a:endParaRPr lang="en-US" sz="1100" dirty="0">
                        <a:solidFill>
                          <a:schemeClr val="bg1"/>
                        </a:solidFill>
                        <a:effectLst/>
                        <a:latin typeface="Calibri"/>
                        <a:ea typeface="Calibri"/>
                        <a:cs typeface="Times New Roman"/>
                      </a:endParaRPr>
                    </a:p>
                  </a:txBody>
                  <a:tcPr marL="68580" marR="68580" marT="0" marB="0">
                    <a:solidFill>
                      <a:srgbClr val="000000"/>
                    </a:solidFill>
                  </a:tcPr>
                </a:tc>
                <a:tc>
                  <a:txBody>
                    <a:bodyPr/>
                    <a:lstStyle/>
                    <a:p>
                      <a:pPr marL="0" marR="0" algn="ctr">
                        <a:lnSpc>
                          <a:spcPct val="115000"/>
                        </a:lnSpc>
                        <a:spcBef>
                          <a:spcPts val="0"/>
                        </a:spcBef>
                        <a:spcAft>
                          <a:spcPts val="0"/>
                        </a:spcAft>
                      </a:pPr>
                      <a:r>
                        <a:rPr lang="it-IT" sz="1000" dirty="0">
                          <a:solidFill>
                            <a:schemeClr val="bg1"/>
                          </a:solidFill>
                          <a:effectLst/>
                        </a:rPr>
                        <a:t>786</a:t>
                      </a:r>
                      <a:endParaRPr lang="en-US" sz="1100" dirty="0">
                        <a:solidFill>
                          <a:schemeClr val="bg1"/>
                        </a:solidFill>
                        <a:effectLst/>
                        <a:latin typeface="Calibri"/>
                        <a:ea typeface="Calibri"/>
                        <a:cs typeface="Times New Roman"/>
                      </a:endParaRPr>
                    </a:p>
                  </a:txBody>
                  <a:tcPr marL="68580" marR="68580" marT="0" marB="0" anchor="ctr">
                    <a:solidFill>
                      <a:srgbClr val="000000"/>
                    </a:solidFill>
                  </a:tcPr>
                </a:tc>
                <a:tc>
                  <a:txBody>
                    <a:bodyPr/>
                    <a:lstStyle/>
                    <a:p>
                      <a:pPr marL="0" marR="0" algn="ctr">
                        <a:spcBef>
                          <a:spcPts val="0"/>
                        </a:spcBef>
                        <a:spcAft>
                          <a:spcPts val="0"/>
                        </a:spcAft>
                      </a:pPr>
                      <a:r>
                        <a:rPr lang="en-US" sz="1100" dirty="0">
                          <a:solidFill>
                            <a:schemeClr val="bg1"/>
                          </a:solidFill>
                          <a:effectLst/>
                          <a:latin typeface="Arial"/>
                          <a:ea typeface="Calibri"/>
                          <a:cs typeface="Times New Roman"/>
                        </a:rPr>
                        <a:t>1.98</a:t>
                      </a:r>
                      <a:endParaRPr lang="en-US" sz="1100" dirty="0">
                        <a:solidFill>
                          <a:schemeClr val="bg1"/>
                        </a:solidFill>
                        <a:effectLst/>
                        <a:latin typeface="Calibri"/>
                        <a:ea typeface="Calibri"/>
                        <a:cs typeface="Times New Roman"/>
                      </a:endParaRPr>
                    </a:p>
                    <a:p>
                      <a:pPr marL="0" marR="0" algn="ctr">
                        <a:spcBef>
                          <a:spcPts val="0"/>
                        </a:spcBef>
                        <a:spcAft>
                          <a:spcPts val="0"/>
                        </a:spcAft>
                      </a:pPr>
                      <a:r>
                        <a:rPr lang="en-US" sz="1100" dirty="0">
                          <a:solidFill>
                            <a:schemeClr val="bg1"/>
                          </a:solidFill>
                          <a:effectLst/>
                          <a:latin typeface="Arial"/>
                          <a:ea typeface="Calibri"/>
                          <a:cs typeface="Times New Roman"/>
                        </a:rPr>
                        <a:t>(1.48-2.66)</a:t>
                      </a:r>
                      <a:endParaRPr lang="en-US" sz="1100" dirty="0">
                        <a:solidFill>
                          <a:schemeClr val="bg1"/>
                        </a:solidFill>
                        <a:effectLst/>
                        <a:latin typeface="Calibri"/>
                        <a:ea typeface="Calibri"/>
                        <a:cs typeface="Times New Roman"/>
                      </a:endParaRPr>
                    </a:p>
                  </a:txBody>
                  <a:tcPr marL="68580" marR="68580" marT="0" marB="0" anchor="ctr">
                    <a:solidFill>
                      <a:srgbClr val="000000"/>
                    </a:solidFill>
                  </a:tcPr>
                </a:tc>
                <a:tc>
                  <a:txBody>
                    <a:bodyPr/>
                    <a:lstStyle/>
                    <a:p>
                      <a:pPr marL="0" marR="0" algn="ctr">
                        <a:lnSpc>
                          <a:spcPct val="115000"/>
                        </a:lnSpc>
                        <a:spcBef>
                          <a:spcPts val="0"/>
                        </a:spcBef>
                        <a:spcAft>
                          <a:spcPts val="0"/>
                        </a:spcAft>
                      </a:pPr>
                      <a:r>
                        <a:rPr lang="en-US" sz="1000" dirty="0">
                          <a:solidFill>
                            <a:schemeClr val="bg1"/>
                          </a:solidFill>
                          <a:effectLst/>
                        </a:rPr>
                        <a:t>0.13</a:t>
                      </a:r>
                      <a:endParaRPr lang="en-US" sz="1100" dirty="0">
                        <a:solidFill>
                          <a:schemeClr val="bg1"/>
                        </a:solidFill>
                        <a:effectLst/>
                        <a:latin typeface="Calibri"/>
                        <a:ea typeface="Calibri"/>
                        <a:cs typeface="Times New Roman"/>
                      </a:endParaRPr>
                    </a:p>
                  </a:txBody>
                  <a:tcPr marL="68580" marR="68580" marT="0" marB="0" anchor="ctr">
                    <a:solidFill>
                      <a:srgbClr val="000000"/>
                    </a:solidFill>
                  </a:tcPr>
                </a:tc>
                <a:tc>
                  <a:txBody>
                    <a:bodyPr/>
                    <a:lstStyle/>
                    <a:p>
                      <a:pPr marL="0" marR="0" algn="ctr">
                        <a:lnSpc>
                          <a:spcPct val="115000"/>
                        </a:lnSpc>
                        <a:spcBef>
                          <a:spcPts val="0"/>
                        </a:spcBef>
                        <a:spcAft>
                          <a:spcPts val="0"/>
                        </a:spcAft>
                      </a:pPr>
                      <a:r>
                        <a:rPr lang="en-US" sz="1000">
                          <a:solidFill>
                            <a:schemeClr val="bg1"/>
                          </a:solidFill>
                          <a:effectLst/>
                        </a:rPr>
                        <a:t> </a:t>
                      </a:r>
                      <a:endParaRPr lang="en-US" sz="1100">
                        <a:solidFill>
                          <a:schemeClr val="bg1"/>
                        </a:solidFill>
                        <a:effectLst/>
                        <a:latin typeface="Calibri"/>
                        <a:ea typeface="Calibri"/>
                        <a:cs typeface="Times New Roman"/>
                      </a:endParaRPr>
                    </a:p>
                  </a:txBody>
                  <a:tcPr marL="68580" marR="68580" marT="0" marB="0">
                    <a:solidFill>
                      <a:srgbClr val="000000"/>
                    </a:solidFill>
                  </a:tcPr>
                </a:tc>
                <a:tc>
                  <a:txBody>
                    <a:bodyPr/>
                    <a:lstStyle/>
                    <a:p>
                      <a:pPr marL="0" marR="0" algn="ctr">
                        <a:lnSpc>
                          <a:spcPct val="115000"/>
                        </a:lnSpc>
                        <a:spcBef>
                          <a:spcPts val="0"/>
                        </a:spcBef>
                        <a:spcAft>
                          <a:spcPts val="0"/>
                        </a:spcAft>
                      </a:pPr>
                      <a:r>
                        <a:rPr lang="en-US" sz="1000" dirty="0">
                          <a:solidFill>
                            <a:schemeClr val="bg1"/>
                          </a:solidFill>
                          <a:effectLst/>
                        </a:rPr>
                        <a:t>1171</a:t>
                      </a:r>
                      <a:endParaRPr lang="en-US" sz="1100" dirty="0">
                        <a:solidFill>
                          <a:schemeClr val="bg1"/>
                        </a:solidFill>
                        <a:effectLst/>
                        <a:latin typeface="Calibri"/>
                        <a:ea typeface="Calibri"/>
                        <a:cs typeface="Times New Roman"/>
                      </a:endParaRPr>
                    </a:p>
                  </a:txBody>
                  <a:tcPr marL="68580" marR="68580" marT="0" marB="0" anchor="ctr">
                    <a:solidFill>
                      <a:srgbClr val="000000"/>
                    </a:solidFill>
                  </a:tcPr>
                </a:tc>
                <a:tc>
                  <a:txBody>
                    <a:bodyPr/>
                    <a:lstStyle/>
                    <a:p>
                      <a:pPr marL="0" marR="0" algn="ctr">
                        <a:spcBef>
                          <a:spcPts val="0"/>
                        </a:spcBef>
                        <a:spcAft>
                          <a:spcPts val="0"/>
                        </a:spcAft>
                      </a:pPr>
                      <a:r>
                        <a:rPr lang="en-US" sz="1100" dirty="0">
                          <a:solidFill>
                            <a:schemeClr val="bg1"/>
                          </a:solidFill>
                          <a:effectLst/>
                          <a:latin typeface="Arial"/>
                          <a:ea typeface="Calibri"/>
                          <a:cs typeface="Times New Roman"/>
                        </a:rPr>
                        <a:t>1.95</a:t>
                      </a:r>
                      <a:endParaRPr lang="en-US" sz="1100" dirty="0">
                        <a:solidFill>
                          <a:schemeClr val="bg1"/>
                        </a:solidFill>
                        <a:effectLst/>
                        <a:latin typeface="Calibri"/>
                        <a:ea typeface="Calibri"/>
                        <a:cs typeface="Times New Roman"/>
                      </a:endParaRPr>
                    </a:p>
                    <a:p>
                      <a:pPr marL="0" marR="0" algn="ctr">
                        <a:spcBef>
                          <a:spcPts val="0"/>
                        </a:spcBef>
                        <a:spcAft>
                          <a:spcPts val="0"/>
                        </a:spcAft>
                      </a:pPr>
                      <a:r>
                        <a:rPr lang="en-US" sz="1100" dirty="0">
                          <a:solidFill>
                            <a:schemeClr val="bg1"/>
                          </a:solidFill>
                          <a:effectLst/>
                          <a:latin typeface="Arial"/>
                          <a:ea typeface="Calibri"/>
                          <a:cs typeface="Times New Roman"/>
                        </a:rPr>
                        <a:t>(1.37-2.78)</a:t>
                      </a:r>
                      <a:endParaRPr lang="en-US" sz="1100" dirty="0">
                        <a:solidFill>
                          <a:schemeClr val="bg1"/>
                        </a:solidFill>
                        <a:effectLst/>
                        <a:latin typeface="Calibri"/>
                        <a:ea typeface="Calibri"/>
                        <a:cs typeface="Times New Roman"/>
                      </a:endParaRPr>
                    </a:p>
                  </a:txBody>
                  <a:tcPr marL="68580" marR="68580" marT="0" marB="0" anchor="ctr">
                    <a:solidFill>
                      <a:srgbClr val="000000"/>
                    </a:solidFill>
                  </a:tcPr>
                </a:tc>
                <a:tc>
                  <a:txBody>
                    <a:bodyPr/>
                    <a:lstStyle/>
                    <a:p>
                      <a:pPr marL="0" marR="0" algn="ctr">
                        <a:lnSpc>
                          <a:spcPct val="115000"/>
                        </a:lnSpc>
                        <a:spcBef>
                          <a:spcPts val="0"/>
                        </a:spcBef>
                        <a:spcAft>
                          <a:spcPts val="0"/>
                        </a:spcAft>
                      </a:pPr>
                      <a:r>
                        <a:rPr lang="en-US" sz="1000" dirty="0">
                          <a:solidFill>
                            <a:schemeClr val="bg1"/>
                          </a:solidFill>
                          <a:effectLst/>
                        </a:rPr>
                        <a:t>0.0001</a:t>
                      </a:r>
                      <a:endParaRPr lang="en-US" sz="1100" dirty="0">
                        <a:solidFill>
                          <a:schemeClr val="bg1"/>
                        </a:solidFill>
                        <a:effectLst/>
                        <a:latin typeface="Calibri"/>
                        <a:ea typeface="Calibri"/>
                        <a:cs typeface="Times New Roman"/>
                      </a:endParaRPr>
                    </a:p>
                  </a:txBody>
                  <a:tcPr marL="68580" marR="68580" marT="0" marB="0" anchor="ctr">
                    <a:solidFill>
                      <a:srgbClr val="000000"/>
                    </a:solidFill>
                  </a:tcPr>
                </a:tc>
              </a:tr>
              <a:tr h="516326">
                <a:tc>
                  <a:txBody>
                    <a:bodyPr/>
                    <a:lstStyle/>
                    <a:p>
                      <a:pPr marL="0" marR="0">
                        <a:lnSpc>
                          <a:spcPct val="115000"/>
                        </a:lnSpc>
                        <a:spcBef>
                          <a:spcPts val="0"/>
                        </a:spcBef>
                        <a:spcAft>
                          <a:spcPts val="0"/>
                        </a:spcAft>
                      </a:pPr>
                      <a:r>
                        <a:rPr lang="en-US" sz="1000" dirty="0">
                          <a:effectLst/>
                        </a:rPr>
                        <a:t>AVC &gt;0</a:t>
                      </a:r>
                      <a:endParaRPr lang="en-US" sz="1100" dirty="0">
                        <a:effectLst/>
                      </a:endParaRPr>
                    </a:p>
                    <a:p>
                      <a:pPr marL="0" marR="0">
                        <a:lnSpc>
                          <a:spcPct val="115000"/>
                        </a:lnSpc>
                        <a:spcBef>
                          <a:spcPts val="0"/>
                        </a:spcBef>
                        <a:spcAft>
                          <a:spcPts val="0"/>
                        </a:spcAft>
                      </a:pPr>
                      <a:r>
                        <a:rPr lang="en-US" sz="1000" dirty="0">
                          <a:effectLst/>
                        </a:rPr>
                        <a:t> </a:t>
                      </a:r>
                      <a:endParaRPr lang="en-US" sz="1100" dirty="0">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effectLst/>
                        </a:rPr>
                        <a:t>Age, sex, CAC&gt;0*</a:t>
                      </a:r>
                      <a:endParaRPr lang="en-US" sz="1100" dirty="0">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effectLst/>
                        </a:rPr>
                        <a:t> </a:t>
                      </a:r>
                      <a:endParaRPr lang="en-US" sz="1100" dirty="0">
                        <a:effectLst/>
                        <a:latin typeface="Calibri"/>
                        <a:ea typeface="Calibri"/>
                        <a:cs typeface="Times New Roman"/>
                      </a:endParaRPr>
                    </a:p>
                  </a:txBody>
                  <a:tcPr marL="68580" marR="68580" marT="0" marB="0">
                    <a:noFill/>
                  </a:tcPr>
                </a:tc>
                <a:tc>
                  <a:txBody>
                    <a:bodyPr/>
                    <a:lstStyle/>
                    <a:p>
                      <a:pPr marL="0" marR="0" algn="ctr">
                        <a:lnSpc>
                          <a:spcPct val="115000"/>
                        </a:lnSpc>
                        <a:spcBef>
                          <a:spcPts val="0"/>
                        </a:spcBef>
                        <a:spcAft>
                          <a:spcPts val="0"/>
                        </a:spcAft>
                      </a:pPr>
                      <a:r>
                        <a:rPr lang="en-US" sz="1000" dirty="0">
                          <a:effectLst/>
                        </a:rPr>
                        <a:t>1085</a:t>
                      </a:r>
                      <a:endParaRPr lang="en-US" sz="1100" dirty="0">
                        <a:effectLst/>
                        <a:latin typeface="Calibri"/>
                        <a:ea typeface="Calibri"/>
                        <a:cs typeface="Times New Roman"/>
                      </a:endParaRPr>
                    </a:p>
                  </a:txBody>
                  <a:tcPr marL="68580" marR="68580" marT="0" marB="0" anchor="ctr">
                    <a:noFill/>
                  </a:tcPr>
                </a:tc>
                <a:tc>
                  <a:txBody>
                    <a:bodyPr/>
                    <a:lstStyle/>
                    <a:p>
                      <a:pPr marL="0" marR="0" algn="ctr">
                        <a:spcBef>
                          <a:spcPts val="0"/>
                        </a:spcBef>
                        <a:spcAft>
                          <a:spcPts val="0"/>
                        </a:spcAft>
                      </a:pPr>
                      <a:r>
                        <a:rPr lang="en-US" sz="1100" dirty="0">
                          <a:solidFill>
                            <a:schemeClr val="bg1"/>
                          </a:solidFill>
                          <a:effectLst/>
                          <a:latin typeface="Arial"/>
                          <a:ea typeface="Calibri"/>
                          <a:cs typeface="Times New Roman"/>
                        </a:rPr>
                        <a:t>3.06</a:t>
                      </a:r>
                      <a:endParaRPr lang="en-US" sz="1100" dirty="0">
                        <a:solidFill>
                          <a:schemeClr val="bg1"/>
                        </a:solidFill>
                        <a:effectLst/>
                        <a:latin typeface="Calibri"/>
                        <a:ea typeface="Calibri"/>
                        <a:cs typeface="Times New Roman"/>
                      </a:endParaRPr>
                    </a:p>
                    <a:p>
                      <a:pPr marL="0" marR="0" algn="ctr">
                        <a:spcBef>
                          <a:spcPts val="0"/>
                        </a:spcBef>
                        <a:spcAft>
                          <a:spcPts val="0"/>
                        </a:spcAft>
                      </a:pPr>
                      <a:r>
                        <a:rPr lang="en-US" sz="1100" dirty="0">
                          <a:solidFill>
                            <a:schemeClr val="bg1"/>
                          </a:solidFill>
                          <a:effectLst/>
                          <a:latin typeface="Arial"/>
                          <a:ea typeface="Calibri"/>
                          <a:cs typeface="Times New Roman"/>
                        </a:rPr>
                        <a:t>(1.36-6.92)</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solidFill>
                            <a:schemeClr val="bg1"/>
                          </a:solidFill>
                          <a:effectLst/>
                        </a:rPr>
                        <a:t>0.0002</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it-IT" sz="1000">
                          <a:solidFill>
                            <a:schemeClr val="bg1"/>
                          </a:solidFill>
                          <a:effectLst/>
                        </a:rPr>
                        <a:t> </a:t>
                      </a:r>
                      <a:endParaRPr lang="en-US" sz="1100">
                        <a:solidFill>
                          <a:schemeClr val="bg1"/>
                        </a:solidFill>
                        <a:effectLst/>
                        <a:latin typeface="Calibri"/>
                        <a:ea typeface="Calibri"/>
                        <a:cs typeface="Times New Roman"/>
                      </a:endParaRPr>
                    </a:p>
                  </a:txBody>
                  <a:tcPr marL="68580" marR="68580" marT="0" marB="0">
                    <a:noFill/>
                  </a:tcPr>
                </a:tc>
                <a:tc>
                  <a:txBody>
                    <a:bodyPr/>
                    <a:lstStyle/>
                    <a:p>
                      <a:pPr marL="0" marR="0" algn="ctr">
                        <a:lnSpc>
                          <a:spcPct val="115000"/>
                        </a:lnSpc>
                        <a:spcBef>
                          <a:spcPts val="0"/>
                        </a:spcBef>
                        <a:spcAft>
                          <a:spcPts val="0"/>
                        </a:spcAft>
                      </a:pPr>
                      <a:r>
                        <a:rPr lang="it-IT" sz="1000">
                          <a:solidFill>
                            <a:schemeClr val="bg1"/>
                          </a:solidFill>
                          <a:effectLst/>
                        </a:rPr>
                        <a:t>3113</a:t>
                      </a:r>
                      <a:endParaRPr lang="en-US" sz="1100">
                        <a:solidFill>
                          <a:schemeClr val="bg1"/>
                        </a:solidFill>
                        <a:effectLst/>
                        <a:latin typeface="Calibri"/>
                        <a:ea typeface="Calibri"/>
                        <a:cs typeface="Times New Roman"/>
                      </a:endParaRPr>
                    </a:p>
                  </a:txBody>
                  <a:tcPr marL="68580" marR="68580" marT="0" marB="0" anchor="ctr">
                    <a:noFill/>
                  </a:tcPr>
                </a:tc>
                <a:tc>
                  <a:txBody>
                    <a:bodyPr/>
                    <a:lstStyle/>
                    <a:p>
                      <a:pPr marL="0" marR="0" algn="ctr">
                        <a:spcBef>
                          <a:spcPts val="0"/>
                        </a:spcBef>
                        <a:spcAft>
                          <a:spcPts val="0"/>
                        </a:spcAft>
                      </a:pPr>
                      <a:r>
                        <a:rPr lang="en-US" sz="1100" dirty="0">
                          <a:solidFill>
                            <a:schemeClr val="bg1"/>
                          </a:solidFill>
                          <a:effectLst/>
                          <a:latin typeface="Arial"/>
                          <a:ea typeface="Calibri"/>
                          <a:cs typeface="Times New Roman"/>
                        </a:rPr>
                        <a:t>1.77</a:t>
                      </a:r>
                      <a:endParaRPr lang="en-US" sz="1100" dirty="0">
                        <a:solidFill>
                          <a:schemeClr val="bg1"/>
                        </a:solidFill>
                        <a:effectLst/>
                        <a:latin typeface="Calibri"/>
                        <a:ea typeface="Calibri"/>
                        <a:cs typeface="Times New Roman"/>
                      </a:endParaRPr>
                    </a:p>
                    <a:p>
                      <a:pPr marL="0" marR="0" algn="ctr">
                        <a:spcBef>
                          <a:spcPts val="0"/>
                        </a:spcBef>
                        <a:spcAft>
                          <a:spcPts val="0"/>
                        </a:spcAft>
                      </a:pPr>
                      <a:r>
                        <a:rPr lang="en-US" sz="1100" dirty="0">
                          <a:solidFill>
                            <a:schemeClr val="bg1"/>
                          </a:solidFill>
                          <a:effectLst/>
                          <a:latin typeface="Arial"/>
                          <a:ea typeface="Calibri"/>
                          <a:cs typeface="Times New Roman"/>
                        </a:rPr>
                        <a:t>(0.85-3.7)</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it-IT" sz="1000" dirty="0">
                          <a:solidFill>
                            <a:schemeClr val="bg1"/>
                          </a:solidFill>
                          <a:effectLst/>
                        </a:rPr>
                        <a:t>5.5x10</a:t>
                      </a:r>
                      <a:r>
                        <a:rPr lang="it-IT" sz="1000" baseline="30000" dirty="0">
                          <a:solidFill>
                            <a:schemeClr val="bg1"/>
                          </a:solidFill>
                          <a:effectLst/>
                        </a:rPr>
                        <a:t>-6</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solidFill>
                            <a:schemeClr val="bg1"/>
                          </a:solidFill>
                          <a:effectLst/>
                        </a:rPr>
                        <a:t> </a:t>
                      </a:r>
                      <a:endParaRPr lang="en-US" sz="1100" dirty="0">
                        <a:solidFill>
                          <a:schemeClr val="bg1"/>
                        </a:solidFill>
                        <a:effectLst/>
                        <a:latin typeface="Calibri"/>
                        <a:ea typeface="Calibri"/>
                        <a:cs typeface="Times New Roman"/>
                      </a:endParaRPr>
                    </a:p>
                  </a:txBody>
                  <a:tcPr marL="68580" marR="68580" marT="0" marB="0">
                    <a:noFill/>
                  </a:tcPr>
                </a:tc>
                <a:tc>
                  <a:txBody>
                    <a:bodyPr/>
                    <a:lstStyle/>
                    <a:p>
                      <a:pPr marL="0" marR="0" algn="ctr">
                        <a:lnSpc>
                          <a:spcPct val="115000"/>
                        </a:lnSpc>
                        <a:spcBef>
                          <a:spcPts val="0"/>
                        </a:spcBef>
                        <a:spcAft>
                          <a:spcPts val="0"/>
                        </a:spcAft>
                      </a:pPr>
                      <a:r>
                        <a:rPr lang="en-US" sz="1000" dirty="0">
                          <a:solidFill>
                            <a:schemeClr val="bg1"/>
                          </a:solidFill>
                          <a:effectLst/>
                        </a:rPr>
                        <a:t>2480</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spcBef>
                          <a:spcPts val="0"/>
                        </a:spcBef>
                        <a:spcAft>
                          <a:spcPts val="0"/>
                        </a:spcAft>
                      </a:pPr>
                      <a:r>
                        <a:rPr lang="en-US" sz="1100" dirty="0">
                          <a:solidFill>
                            <a:schemeClr val="bg1"/>
                          </a:solidFill>
                          <a:effectLst/>
                          <a:latin typeface="Arial"/>
                          <a:ea typeface="Calibri"/>
                          <a:cs typeface="Times New Roman"/>
                        </a:rPr>
                        <a:t>3.39</a:t>
                      </a:r>
                      <a:endParaRPr lang="en-US" sz="1100" dirty="0">
                        <a:solidFill>
                          <a:schemeClr val="bg1"/>
                        </a:solidFill>
                        <a:effectLst/>
                        <a:latin typeface="Calibri"/>
                        <a:ea typeface="Calibri"/>
                        <a:cs typeface="Times New Roman"/>
                      </a:endParaRPr>
                    </a:p>
                    <a:p>
                      <a:pPr marL="0" marR="0" algn="ctr">
                        <a:spcBef>
                          <a:spcPts val="0"/>
                        </a:spcBef>
                        <a:spcAft>
                          <a:spcPts val="0"/>
                        </a:spcAft>
                      </a:pPr>
                      <a:r>
                        <a:rPr lang="en-US" sz="1100" dirty="0">
                          <a:solidFill>
                            <a:schemeClr val="bg1"/>
                          </a:solidFill>
                          <a:effectLst/>
                          <a:latin typeface="Arial"/>
                          <a:ea typeface="Calibri"/>
                          <a:cs typeface="Times New Roman"/>
                        </a:rPr>
                        <a:t>(1.81-6.36)</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solidFill>
                            <a:schemeClr val="bg1"/>
                          </a:solidFill>
                          <a:effectLst/>
                        </a:rPr>
                        <a:t>0.0002</a:t>
                      </a:r>
                      <a:endParaRPr lang="en-US" sz="1100" dirty="0">
                        <a:solidFill>
                          <a:schemeClr val="bg1"/>
                        </a:solidFill>
                        <a:effectLst/>
                        <a:latin typeface="Calibri"/>
                        <a:ea typeface="Calibri"/>
                        <a:cs typeface="Times New Roman"/>
                      </a:endParaRPr>
                    </a:p>
                  </a:txBody>
                  <a:tcPr marL="68580" marR="68580" marT="0" marB="0" anchor="ctr">
                    <a:noFill/>
                  </a:tcPr>
                </a:tc>
              </a:tr>
            </a:tbl>
          </a:graphicData>
        </a:graphic>
      </p:graphicFrame>
      <p:sp>
        <p:nvSpPr>
          <p:cNvPr id="5" name="TextBox 4"/>
          <p:cNvSpPr txBox="1"/>
          <p:nvPr/>
        </p:nvSpPr>
        <p:spPr>
          <a:xfrm>
            <a:off x="304800" y="4916269"/>
            <a:ext cx="6571030" cy="646331"/>
          </a:xfrm>
          <a:prstGeom prst="rect">
            <a:avLst/>
          </a:prstGeom>
          <a:noFill/>
        </p:spPr>
        <p:txBody>
          <a:bodyPr wrap="none" rtlCol="0">
            <a:spAutoFit/>
          </a:bodyPr>
          <a:lstStyle/>
          <a:p>
            <a:r>
              <a:rPr lang="en-US" dirty="0" smtClean="0"/>
              <a:t>† low CAC: CAC=0 or CAC&lt;25</a:t>
            </a:r>
            <a:r>
              <a:rPr lang="en-US" baseline="30000" dirty="0" smtClean="0"/>
              <a:t>th</a:t>
            </a:r>
            <a:r>
              <a:rPr lang="en-US" dirty="0" smtClean="0"/>
              <a:t> percentile for age and gender</a:t>
            </a:r>
            <a:endParaRPr lang="en-US" dirty="0">
              <a:latin typeface="Calibri"/>
              <a:ea typeface="Calibri"/>
              <a:cs typeface="Times New Roman"/>
            </a:endParaRPr>
          </a:p>
          <a:p>
            <a:endParaRPr lang="en-US" dirty="0"/>
          </a:p>
        </p:txBody>
      </p:sp>
    </p:spTree>
    <p:extLst>
      <p:ext uri="{BB962C8B-B14F-4D97-AF65-F5344CB8AC3E}">
        <p14:creationId xmlns="" xmlns:p14="http://schemas.microsoft.com/office/powerpoint/2010/main" val="37823442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Autofit/>
          </a:bodyPr>
          <a:lstStyle/>
          <a:p>
            <a:r>
              <a:rPr lang="en-US" sz="3200" dirty="0"/>
              <a:t>Additional analyses for the association between rs10455872 and AVC and CAC phenotypes</a:t>
            </a:r>
          </a:p>
        </p:txBody>
      </p:sp>
      <p:graphicFrame>
        <p:nvGraphicFramePr>
          <p:cNvPr id="4" name="Table 3"/>
          <p:cNvGraphicFramePr>
            <a:graphicFrameLocks noGrp="1"/>
          </p:cNvGraphicFramePr>
          <p:nvPr>
            <p:extLst>
              <p:ext uri="{D42A27DB-BD31-4B8C-83A1-F6EECF244321}">
                <p14:modId xmlns="" xmlns:p14="http://schemas.microsoft.com/office/powerpoint/2010/main" val="1002944474"/>
              </p:ext>
            </p:extLst>
          </p:nvPr>
        </p:nvGraphicFramePr>
        <p:xfrm>
          <a:off x="228600" y="2209802"/>
          <a:ext cx="8763002" cy="2590798"/>
        </p:xfrm>
        <a:graphic>
          <a:graphicData uri="http://schemas.openxmlformats.org/drawingml/2006/table">
            <a:tbl>
              <a:tblPr firstRow="1" firstCol="1" bandRow="1">
                <a:tableStyleId>{5C22544A-7EE6-4342-B048-85BDC9FD1C3A}</a:tableStyleId>
              </a:tblPr>
              <a:tblGrid>
                <a:gridCol w="1333104"/>
                <a:gridCol w="756356"/>
                <a:gridCol w="174302"/>
                <a:gridCol w="489463"/>
                <a:gridCol w="917741"/>
                <a:gridCol w="611827"/>
                <a:gridCol w="174302"/>
                <a:gridCol w="451393"/>
                <a:gridCol w="978924"/>
                <a:gridCol w="673011"/>
                <a:gridCol w="183548"/>
                <a:gridCol w="489463"/>
                <a:gridCol w="917741"/>
                <a:gridCol w="611827"/>
              </a:tblGrid>
              <a:tr h="258163">
                <a:tc>
                  <a:txBody>
                    <a:bodyPr/>
                    <a:lstStyle/>
                    <a:p>
                      <a:pPr marL="0" marR="0" algn="ctr">
                        <a:lnSpc>
                          <a:spcPct val="115000"/>
                        </a:lnSpc>
                        <a:spcBef>
                          <a:spcPts val="0"/>
                        </a:spcBef>
                        <a:spcAft>
                          <a:spcPts val="0"/>
                        </a:spcAft>
                      </a:pPr>
                      <a:r>
                        <a:rPr lang="en-US" sz="1000" dirty="0">
                          <a:effectLst/>
                        </a:rPr>
                        <a:t> </a:t>
                      </a:r>
                      <a:endParaRPr lang="en-US" sz="1100" dirty="0">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effectLst/>
                        </a:rPr>
                        <a:t> </a:t>
                      </a:r>
                      <a:endParaRPr lang="en-US" sz="1100" dirty="0">
                        <a:effectLst/>
                        <a:latin typeface="Calibri"/>
                        <a:ea typeface="Calibri"/>
                        <a:cs typeface="Times New Roman"/>
                      </a:endParaRPr>
                    </a:p>
                  </a:txBody>
                  <a:tcPr marL="68580" marR="68580" marT="0" marB="0">
                    <a:noFill/>
                  </a:tcPr>
                </a:tc>
                <a:tc>
                  <a:txBody>
                    <a:bodyPr/>
                    <a:lstStyle/>
                    <a:p>
                      <a:pPr marL="0" marR="0" algn="ctr">
                        <a:lnSpc>
                          <a:spcPct val="115000"/>
                        </a:lnSpc>
                        <a:spcBef>
                          <a:spcPts val="0"/>
                        </a:spcBef>
                        <a:spcAft>
                          <a:spcPts val="0"/>
                        </a:spcAft>
                      </a:pPr>
                      <a:r>
                        <a:rPr lang="en-US" sz="1000">
                          <a:effectLst/>
                        </a:rPr>
                        <a:t> </a:t>
                      </a:r>
                      <a:endParaRPr lang="en-US" sz="1100">
                        <a:effectLst/>
                        <a:latin typeface="Calibri"/>
                        <a:ea typeface="Calibri"/>
                        <a:cs typeface="Times New Roman"/>
                      </a:endParaRPr>
                    </a:p>
                  </a:txBody>
                  <a:tcPr marL="68580" marR="68580" marT="0" marB="0">
                    <a:noFill/>
                  </a:tcPr>
                </a:tc>
                <a:tc gridSpan="3">
                  <a:txBody>
                    <a:bodyPr/>
                    <a:lstStyle/>
                    <a:p>
                      <a:pPr marL="0" marR="0" algn="ctr">
                        <a:lnSpc>
                          <a:spcPct val="115000"/>
                        </a:lnSpc>
                        <a:spcBef>
                          <a:spcPts val="0"/>
                        </a:spcBef>
                        <a:spcAft>
                          <a:spcPts val="0"/>
                        </a:spcAft>
                      </a:pPr>
                      <a:r>
                        <a:rPr lang="en-US" sz="1000">
                          <a:solidFill>
                            <a:srgbClr val="FFFF00"/>
                          </a:solidFill>
                          <a:effectLst/>
                        </a:rPr>
                        <a:t>FHS</a:t>
                      </a:r>
                      <a:endParaRPr lang="en-US" sz="1100">
                        <a:solidFill>
                          <a:srgbClr val="FFFF00"/>
                        </a:solidFill>
                        <a:effectLst/>
                        <a:latin typeface="Calibri"/>
                        <a:ea typeface="Calibri"/>
                        <a:cs typeface="Times New Roman"/>
                      </a:endParaRPr>
                    </a:p>
                  </a:txBody>
                  <a:tcPr marL="68580" marR="68580" marT="0" marB="0" anchor="ctr">
                    <a:noFill/>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1000">
                          <a:solidFill>
                            <a:srgbClr val="FFFF00"/>
                          </a:solidFill>
                          <a:effectLst/>
                        </a:rPr>
                        <a:t> </a:t>
                      </a:r>
                      <a:endParaRPr lang="en-US" sz="1100">
                        <a:solidFill>
                          <a:srgbClr val="FFFF00"/>
                        </a:solidFill>
                        <a:effectLst/>
                        <a:latin typeface="Calibri"/>
                        <a:ea typeface="Calibri"/>
                        <a:cs typeface="Times New Roman"/>
                      </a:endParaRPr>
                    </a:p>
                  </a:txBody>
                  <a:tcPr marL="68580" marR="68580" marT="0" marB="0">
                    <a:noFill/>
                  </a:tcPr>
                </a:tc>
                <a:tc gridSpan="3">
                  <a:txBody>
                    <a:bodyPr/>
                    <a:lstStyle/>
                    <a:p>
                      <a:pPr marL="0" marR="0" algn="ctr">
                        <a:lnSpc>
                          <a:spcPct val="115000"/>
                        </a:lnSpc>
                        <a:spcBef>
                          <a:spcPts val="0"/>
                        </a:spcBef>
                        <a:spcAft>
                          <a:spcPts val="0"/>
                        </a:spcAft>
                      </a:pPr>
                      <a:r>
                        <a:rPr lang="en-US" sz="1000">
                          <a:solidFill>
                            <a:srgbClr val="FFFF00"/>
                          </a:solidFill>
                          <a:effectLst/>
                        </a:rPr>
                        <a:t>AGES</a:t>
                      </a:r>
                      <a:endParaRPr lang="en-US" sz="1100">
                        <a:solidFill>
                          <a:srgbClr val="FFFF00"/>
                        </a:solidFill>
                        <a:effectLst/>
                        <a:latin typeface="Calibri"/>
                        <a:ea typeface="Calibri"/>
                        <a:cs typeface="Times New Roman"/>
                      </a:endParaRPr>
                    </a:p>
                  </a:txBody>
                  <a:tcPr marL="68580" marR="68580" marT="0" marB="0" anchor="ctr">
                    <a:noFill/>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1000">
                          <a:solidFill>
                            <a:srgbClr val="FFFF00"/>
                          </a:solidFill>
                          <a:effectLst/>
                        </a:rPr>
                        <a:t> </a:t>
                      </a:r>
                      <a:endParaRPr lang="en-US" sz="1100">
                        <a:solidFill>
                          <a:srgbClr val="FFFF00"/>
                        </a:solidFill>
                        <a:effectLst/>
                        <a:latin typeface="Calibri"/>
                        <a:ea typeface="Calibri"/>
                        <a:cs typeface="Times New Roman"/>
                      </a:endParaRPr>
                    </a:p>
                  </a:txBody>
                  <a:tcPr marL="68580" marR="68580" marT="0" marB="0">
                    <a:noFill/>
                  </a:tcPr>
                </a:tc>
                <a:tc gridSpan="3">
                  <a:txBody>
                    <a:bodyPr/>
                    <a:lstStyle/>
                    <a:p>
                      <a:pPr marL="0" marR="0" algn="ctr">
                        <a:lnSpc>
                          <a:spcPct val="115000"/>
                        </a:lnSpc>
                        <a:spcBef>
                          <a:spcPts val="0"/>
                        </a:spcBef>
                        <a:spcAft>
                          <a:spcPts val="0"/>
                        </a:spcAft>
                      </a:pPr>
                      <a:r>
                        <a:rPr lang="en-US" sz="1000" dirty="0">
                          <a:solidFill>
                            <a:srgbClr val="FFFF00"/>
                          </a:solidFill>
                          <a:effectLst/>
                        </a:rPr>
                        <a:t>MESA</a:t>
                      </a:r>
                      <a:endParaRPr lang="en-US" sz="1100" dirty="0">
                        <a:solidFill>
                          <a:srgbClr val="FFFF00"/>
                        </a:solidFill>
                        <a:effectLst/>
                        <a:latin typeface="Calibri"/>
                        <a:ea typeface="Calibri"/>
                        <a:cs typeface="Times New Roman"/>
                      </a:endParaRPr>
                    </a:p>
                  </a:txBody>
                  <a:tcPr marL="68580" marR="68580" marT="0" marB="0" anchor="ctr">
                    <a:noFill/>
                  </a:tcPr>
                </a:tc>
                <a:tc hMerge="1">
                  <a:txBody>
                    <a:bodyPr/>
                    <a:lstStyle/>
                    <a:p>
                      <a:endParaRPr lang="en-US"/>
                    </a:p>
                  </a:txBody>
                  <a:tcPr/>
                </a:tc>
                <a:tc hMerge="1">
                  <a:txBody>
                    <a:bodyPr/>
                    <a:lstStyle/>
                    <a:p>
                      <a:endParaRPr lang="en-US"/>
                    </a:p>
                  </a:txBody>
                  <a:tcPr/>
                </a:tc>
              </a:tr>
              <a:tr h="499677">
                <a:tc>
                  <a:txBody>
                    <a:bodyPr/>
                    <a:lstStyle/>
                    <a:p>
                      <a:pPr marL="0" marR="0">
                        <a:lnSpc>
                          <a:spcPct val="115000"/>
                        </a:lnSpc>
                        <a:spcBef>
                          <a:spcPts val="0"/>
                        </a:spcBef>
                        <a:spcAft>
                          <a:spcPts val="0"/>
                        </a:spcAft>
                      </a:pPr>
                      <a:r>
                        <a:rPr lang="en-US" sz="1000" dirty="0">
                          <a:solidFill>
                            <a:srgbClr val="FFFF00"/>
                          </a:solidFill>
                          <a:effectLst/>
                        </a:rPr>
                        <a:t>Phenotype</a:t>
                      </a:r>
                      <a:endParaRPr lang="en-US" sz="1100" dirty="0">
                        <a:solidFill>
                          <a:srgbClr val="FFFF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900" dirty="0">
                          <a:solidFill>
                            <a:srgbClr val="FFFF00"/>
                          </a:solidFill>
                          <a:effectLst/>
                        </a:rPr>
                        <a:t>Covariates</a:t>
                      </a:r>
                      <a:endParaRPr lang="en-US" sz="900" dirty="0">
                        <a:solidFill>
                          <a:srgbClr val="FFFF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a:solidFill>
                            <a:srgbClr val="FFFF00"/>
                          </a:solidFill>
                          <a:effectLst/>
                        </a:rPr>
                        <a:t> </a:t>
                      </a:r>
                      <a:endParaRPr lang="en-US" sz="1100">
                        <a:solidFill>
                          <a:srgbClr val="FFFF00"/>
                        </a:solidFill>
                        <a:effectLst/>
                        <a:latin typeface="Calibri"/>
                        <a:ea typeface="Calibri"/>
                        <a:cs typeface="Times New Roman"/>
                      </a:endParaRPr>
                    </a:p>
                  </a:txBody>
                  <a:tcPr marL="68580" marR="68580" marT="0" marB="0">
                    <a:noFill/>
                  </a:tcPr>
                </a:tc>
                <a:tc>
                  <a:txBody>
                    <a:bodyPr/>
                    <a:lstStyle/>
                    <a:p>
                      <a:pPr marL="0" marR="0" algn="ctr">
                        <a:lnSpc>
                          <a:spcPct val="115000"/>
                        </a:lnSpc>
                        <a:spcBef>
                          <a:spcPts val="0"/>
                        </a:spcBef>
                        <a:spcAft>
                          <a:spcPts val="0"/>
                        </a:spcAft>
                      </a:pPr>
                      <a:r>
                        <a:rPr lang="en-US" sz="1000">
                          <a:solidFill>
                            <a:srgbClr val="FFFF00"/>
                          </a:solidFill>
                          <a:effectLst/>
                        </a:rPr>
                        <a:t>N</a:t>
                      </a:r>
                      <a:endParaRPr lang="en-US" sz="1100">
                        <a:solidFill>
                          <a:srgbClr val="FFFF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smtClean="0">
                          <a:solidFill>
                            <a:srgbClr val="FFFF00"/>
                          </a:solidFill>
                          <a:effectLst/>
                        </a:rPr>
                        <a:t>OR</a:t>
                      </a:r>
                      <a:endParaRPr lang="en-US" sz="1100" dirty="0">
                        <a:solidFill>
                          <a:srgbClr val="FFFF00"/>
                        </a:solidFill>
                        <a:effectLst/>
                      </a:endParaRPr>
                    </a:p>
                    <a:p>
                      <a:pPr marL="0" marR="0" algn="ctr">
                        <a:lnSpc>
                          <a:spcPct val="115000"/>
                        </a:lnSpc>
                        <a:spcBef>
                          <a:spcPts val="0"/>
                        </a:spcBef>
                        <a:spcAft>
                          <a:spcPts val="0"/>
                        </a:spcAft>
                      </a:pPr>
                      <a:r>
                        <a:rPr lang="en-US" sz="1000" dirty="0">
                          <a:solidFill>
                            <a:srgbClr val="FFFF00"/>
                          </a:solidFill>
                          <a:effectLst/>
                        </a:rPr>
                        <a:t> (95% CI)</a:t>
                      </a:r>
                      <a:endParaRPr lang="en-US" sz="1100" dirty="0">
                        <a:solidFill>
                          <a:srgbClr val="FFFF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a:solidFill>
                            <a:srgbClr val="FFFF00"/>
                          </a:solidFill>
                          <a:effectLst/>
                        </a:rPr>
                        <a:t>P-value</a:t>
                      </a:r>
                      <a:endParaRPr lang="en-US" sz="1100">
                        <a:solidFill>
                          <a:srgbClr val="FFFF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a:solidFill>
                            <a:srgbClr val="FFFF00"/>
                          </a:solidFill>
                          <a:effectLst/>
                        </a:rPr>
                        <a:t> </a:t>
                      </a:r>
                      <a:endParaRPr lang="en-US" sz="1100">
                        <a:solidFill>
                          <a:srgbClr val="FFFF00"/>
                        </a:solidFill>
                        <a:effectLst/>
                        <a:latin typeface="Calibri"/>
                        <a:ea typeface="Calibri"/>
                        <a:cs typeface="Times New Roman"/>
                      </a:endParaRPr>
                    </a:p>
                  </a:txBody>
                  <a:tcPr marL="68580" marR="68580" marT="0" marB="0">
                    <a:noFill/>
                  </a:tcPr>
                </a:tc>
                <a:tc>
                  <a:txBody>
                    <a:bodyPr/>
                    <a:lstStyle/>
                    <a:p>
                      <a:pPr marL="0" marR="0" algn="ctr">
                        <a:lnSpc>
                          <a:spcPct val="115000"/>
                        </a:lnSpc>
                        <a:spcBef>
                          <a:spcPts val="0"/>
                        </a:spcBef>
                        <a:spcAft>
                          <a:spcPts val="0"/>
                        </a:spcAft>
                      </a:pPr>
                      <a:r>
                        <a:rPr lang="en-US" sz="1000" dirty="0">
                          <a:solidFill>
                            <a:srgbClr val="FFFF00"/>
                          </a:solidFill>
                          <a:effectLst/>
                        </a:rPr>
                        <a:t>N</a:t>
                      </a:r>
                      <a:endParaRPr lang="en-US" sz="1100" dirty="0">
                        <a:solidFill>
                          <a:srgbClr val="FFFF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smtClean="0">
                          <a:solidFill>
                            <a:srgbClr val="FFFF00"/>
                          </a:solidFill>
                          <a:effectLst/>
                        </a:rPr>
                        <a:t>OR</a:t>
                      </a:r>
                      <a:endParaRPr lang="en-US" sz="1100" dirty="0">
                        <a:solidFill>
                          <a:srgbClr val="FFFF00"/>
                        </a:solidFill>
                        <a:effectLst/>
                      </a:endParaRPr>
                    </a:p>
                    <a:p>
                      <a:pPr marL="0" marR="0" algn="ctr">
                        <a:lnSpc>
                          <a:spcPct val="115000"/>
                        </a:lnSpc>
                        <a:spcBef>
                          <a:spcPts val="0"/>
                        </a:spcBef>
                        <a:spcAft>
                          <a:spcPts val="0"/>
                        </a:spcAft>
                      </a:pPr>
                      <a:r>
                        <a:rPr lang="en-US" sz="1000" dirty="0">
                          <a:solidFill>
                            <a:srgbClr val="FFFF00"/>
                          </a:solidFill>
                          <a:effectLst/>
                        </a:rPr>
                        <a:t> (95% CI)</a:t>
                      </a:r>
                      <a:endParaRPr lang="en-US" sz="1100" dirty="0">
                        <a:solidFill>
                          <a:srgbClr val="FFFF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solidFill>
                            <a:srgbClr val="FFFF00"/>
                          </a:solidFill>
                          <a:effectLst/>
                        </a:rPr>
                        <a:t>P-</a:t>
                      </a:r>
                      <a:endParaRPr lang="en-US" sz="1100" dirty="0">
                        <a:solidFill>
                          <a:srgbClr val="FFFF00"/>
                        </a:solidFill>
                        <a:effectLst/>
                      </a:endParaRPr>
                    </a:p>
                    <a:p>
                      <a:pPr marL="0" marR="0" algn="ctr">
                        <a:lnSpc>
                          <a:spcPct val="115000"/>
                        </a:lnSpc>
                        <a:spcBef>
                          <a:spcPts val="0"/>
                        </a:spcBef>
                        <a:spcAft>
                          <a:spcPts val="0"/>
                        </a:spcAft>
                      </a:pPr>
                      <a:r>
                        <a:rPr lang="en-US" sz="1000" dirty="0">
                          <a:solidFill>
                            <a:srgbClr val="FFFF00"/>
                          </a:solidFill>
                          <a:effectLst/>
                        </a:rPr>
                        <a:t>value</a:t>
                      </a:r>
                      <a:endParaRPr lang="en-US" sz="1100" dirty="0">
                        <a:solidFill>
                          <a:srgbClr val="FFFF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solidFill>
                            <a:srgbClr val="FFFF00"/>
                          </a:solidFill>
                          <a:effectLst/>
                        </a:rPr>
                        <a:t> </a:t>
                      </a:r>
                      <a:endParaRPr lang="en-US" sz="1100" dirty="0">
                        <a:solidFill>
                          <a:srgbClr val="FFFF00"/>
                        </a:solidFill>
                        <a:effectLst/>
                        <a:latin typeface="Calibri"/>
                        <a:ea typeface="Calibri"/>
                        <a:cs typeface="Times New Roman"/>
                      </a:endParaRPr>
                    </a:p>
                  </a:txBody>
                  <a:tcPr marL="68580" marR="68580" marT="0" marB="0">
                    <a:noFill/>
                  </a:tcPr>
                </a:tc>
                <a:tc>
                  <a:txBody>
                    <a:bodyPr/>
                    <a:lstStyle/>
                    <a:p>
                      <a:pPr marL="0" marR="0" algn="ctr">
                        <a:lnSpc>
                          <a:spcPct val="115000"/>
                        </a:lnSpc>
                        <a:spcBef>
                          <a:spcPts val="0"/>
                        </a:spcBef>
                        <a:spcAft>
                          <a:spcPts val="0"/>
                        </a:spcAft>
                      </a:pPr>
                      <a:r>
                        <a:rPr lang="en-US" sz="1000" dirty="0">
                          <a:solidFill>
                            <a:srgbClr val="FFFF00"/>
                          </a:solidFill>
                          <a:effectLst/>
                        </a:rPr>
                        <a:t>N</a:t>
                      </a:r>
                      <a:endParaRPr lang="en-US" sz="1100" dirty="0">
                        <a:solidFill>
                          <a:srgbClr val="FFFF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smtClean="0">
                          <a:solidFill>
                            <a:srgbClr val="FFFF00"/>
                          </a:solidFill>
                          <a:effectLst/>
                        </a:rPr>
                        <a:t>OR</a:t>
                      </a:r>
                      <a:endParaRPr lang="en-US" sz="1100" dirty="0">
                        <a:solidFill>
                          <a:srgbClr val="FFFF00"/>
                        </a:solidFill>
                        <a:effectLst/>
                      </a:endParaRPr>
                    </a:p>
                    <a:p>
                      <a:pPr marL="0" marR="0" algn="ctr">
                        <a:lnSpc>
                          <a:spcPct val="115000"/>
                        </a:lnSpc>
                        <a:spcBef>
                          <a:spcPts val="0"/>
                        </a:spcBef>
                        <a:spcAft>
                          <a:spcPts val="0"/>
                        </a:spcAft>
                      </a:pPr>
                      <a:r>
                        <a:rPr lang="en-US" sz="1000" dirty="0">
                          <a:solidFill>
                            <a:srgbClr val="FFFF00"/>
                          </a:solidFill>
                          <a:effectLst/>
                        </a:rPr>
                        <a:t>(95% CI)</a:t>
                      </a:r>
                      <a:endParaRPr lang="en-US" sz="1100" dirty="0">
                        <a:solidFill>
                          <a:srgbClr val="FFFF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solidFill>
                            <a:srgbClr val="FFFF00"/>
                          </a:solidFill>
                          <a:effectLst/>
                        </a:rPr>
                        <a:t>P-value</a:t>
                      </a:r>
                      <a:endParaRPr lang="en-US" sz="1100" dirty="0">
                        <a:solidFill>
                          <a:srgbClr val="FFFF00"/>
                        </a:solidFill>
                        <a:effectLst/>
                        <a:latin typeface="Calibri"/>
                        <a:ea typeface="Calibri"/>
                        <a:cs typeface="Times New Roman"/>
                      </a:endParaRPr>
                    </a:p>
                  </a:txBody>
                  <a:tcPr marL="68580" marR="68580" marT="0" marB="0" anchor="ctr">
                    <a:noFill/>
                  </a:tcPr>
                </a:tc>
              </a:tr>
              <a:tr h="516326">
                <a:tc>
                  <a:txBody>
                    <a:bodyPr/>
                    <a:lstStyle/>
                    <a:p>
                      <a:pPr marL="0" marR="0">
                        <a:lnSpc>
                          <a:spcPct val="115000"/>
                        </a:lnSpc>
                        <a:spcBef>
                          <a:spcPts val="0"/>
                        </a:spcBef>
                        <a:spcAft>
                          <a:spcPts val="0"/>
                        </a:spcAft>
                      </a:pPr>
                      <a:r>
                        <a:rPr lang="en-US" sz="1000" dirty="0">
                          <a:effectLst/>
                        </a:rPr>
                        <a:t>CAC &gt;0</a:t>
                      </a:r>
                      <a:endParaRPr lang="en-US" sz="1100" dirty="0">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effectLst/>
                        </a:rPr>
                        <a:t>Age, sex*</a:t>
                      </a:r>
                      <a:endParaRPr lang="en-US" sz="1100" dirty="0">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effectLst/>
                        </a:rPr>
                        <a:t> </a:t>
                      </a:r>
                      <a:endParaRPr lang="en-US" sz="1100" dirty="0">
                        <a:effectLst/>
                        <a:latin typeface="Calibri"/>
                        <a:ea typeface="Calibri"/>
                        <a:cs typeface="Times New Roman"/>
                      </a:endParaRPr>
                    </a:p>
                  </a:txBody>
                  <a:tcPr marL="68580" marR="68580" marT="0" marB="0">
                    <a:noFill/>
                  </a:tcPr>
                </a:tc>
                <a:tc>
                  <a:txBody>
                    <a:bodyPr/>
                    <a:lstStyle/>
                    <a:p>
                      <a:pPr marL="0" marR="0" algn="ctr">
                        <a:lnSpc>
                          <a:spcPct val="115000"/>
                        </a:lnSpc>
                        <a:spcBef>
                          <a:spcPts val="0"/>
                        </a:spcBef>
                        <a:spcAft>
                          <a:spcPts val="0"/>
                        </a:spcAft>
                      </a:pPr>
                      <a:r>
                        <a:rPr lang="en-US" sz="1000" dirty="0">
                          <a:effectLst/>
                        </a:rPr>
                        <a:t>1085</a:t>
                      </a:r>
                      <a:endParaRPr lang="en-US" sz="1100" dirty="0">
                        <a:effectLst/>
                      </a:endParaRPr>
                    </a:p>
                    <a:p>
                      <a:pPr marL="0" marR="0" algn="ctr">
                        <a:lnSpc>
                          <a:spcPct val="115000"/>
                        </a:lnSpc>
                        <a:spcBef>
                          <a:spcPts val="0"/>
                        </a:spcBef>
                        <a:spcAft>
                          <a:spcPts val="0"/>
                        </a:spcAft>
                      </a:pPr>
                      <a:r>
                        <a:rPr lang="en-US" sz="1000" dirty="0">
                          <a:effectLst/>
                        </a:rPr>
                        <a:t> </a:t>
                      </a:r>
                      <a:endParaRPr lang="en-US" sz="1100" dirty="0">
                        <a:effectLst/>
                        <a:latin typeface="Calibri"/>
                        <a:ea typeface="Calibri"/>
                        <a:cs typeface="Times New Roman"/>
                      </a:endParaRPr>
                    </a:p>
                  </a:txBody>
                  <a:tcPr marL="68580" marR="68580" marT="0" marB="0" anchor="ctr">
                    <a:noFill/>
                  </a:tcPr>
                </a:tc>
                <a:tc>
                  <a:txBody>
                    <a:bodyPr/>
                    <a:lstStyle/>
                    <a:p>
                      <a:pPr marL="0" marR="0" algn="ctr">
                        <a:spcBef>
                          <a:spcPts val="0"/>
                        </a:spcBef>
                        <a:spcAft>
                          <a:spcPts val="0"/>
                        </a:spcAft>
                      </a:pPr>
                      <a:r>
                        <a:rPr lang="en-US" sz="1100" dirty="0">
                          <a:solidFill>
                            <a:schemeClr val="bg1"/>
                          </a:solidFill>
                          <a:effectLst/>
                          <a:latin typeface="Arial"/>
                          <a:ea typeface="Calibri"/>
                          <a:cs typeface="Times New Roman"/>
                        </a:rPr>
                        <a:t>1.37</a:t>
                      </a:r>
                      <a:endParaRPr lang="en-US" sz="1100" dirty="0">
                        <a:solidFill>
                          <a:schemeClr val="bg1"/>
                        </a:solidFill>
                        <a:effectLst/>
                        <a:latin typeface="Calibri"/>
                        <a:ea typeface="Calibri"/>
                        <a:cs typeface="Times New Roman"/>
                      </a:endParaRPr>
                    </a:p>
                    <a:p>
                      <a:pPr marL="0" marR="0" algn="ctr">
                        <a:spcBef>
                          <a:spcPts val="0"/>
                        </a:spcBef>
                        <a:spcAft>
                          <a:spcPts val="0"/>
                        </a:spcAft>
                      </a:pPr>
                      <a:r>
                        <a:rPr lang="en-US" sz="1100" dirty="0">
                          <a:solidFill>
                            <a:schemeClr val="bg1"/>
                          </a:solidFill>
                          <a:effectLst/>
                          <a:latin typeface="Arial"/>
                          <a:ea typeface="Calibri"/>
                          <a:cs typeface="Times New Roman"/>
                        </a:rPr>
                        <a:t> (0.87-2.16)</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it-IT" sz="1000" dirty="0">
                          <a:solidFill>
                            <a:schemeClr val="bg1"/>
                          </a:solidFill>
                          <a:effectLst/>
                        </a:rPr>
                        <a:t>0.17</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it-IT" sz="1000">
                          <a:solidFill>
                            <a:schemeClr val="bg1"/>
                          </a:solidFill>
                          <a:effectLst/>
                        </a:rPr>
                        <a:t> </a:t>
                      </a:r>
                      <a:endParaRPr lang="en-US" sz="1100">
                        <a:solidFill>
                          <a:schemeClr val="bg1"/>
                        </a:solidFill>
                        <a:effectLst/>
                        <a:latin typeface="Calibri"/>
                        <a:ea typeface="Calibri"/>
                        <a:cs typeface="Times New Roman"/>
                      </a:endParaRPr>
                    </a:p>
                  </a:txBody>
                  <a:tcPr marL="68580" marR="68580" marT="0" marB="0">
                    <a:noFill/>
                  </a:tcPr>
                </a:tc>
                <a:tc>
                  <a:txBody>
                    <a:bodyPr/>
                    <a:lstStyle/>
                    <a:p>
                      <a:pPr marL="0" marR="0" algn="ctr">
                        <a:lnSpc>
                          <a:spcPct val="115000"/>
                        </a:lnSpc>
                        <a:spcBef>
                          <a:spcPts val="0"/>
                        </a:spcBef>
                        <a:spcAft>
                          <a:spcPts val="0"/>
                        </a:spcAft>
                      </a:pPr>
                      <a:r>
                        <a:rPr lang="it-IT" sz="1000">
                          <a:solidFill>
                            <a:schemeClr val="bg1"/>
                          </a:solidFill>
                          <a:effectLst/>
                        </a:rPr>
                        <a:t>3144</a:t>
                      </a:r>
                      <a:endParaRPr lang="en-US" sz="1100">
                        <a:solidFill>
                          <a:schemeClr val="bg1"/>
                        </a:solidFill>
                        <a:effectLst/>
                      </a:endParaRPr>
                    </a:p>
                    <a:p>
                      <a:pPr marL="0" marR="0" algn="ctr">
                        <a:lnSpc>
                          <a:spcPct val="115000"/>
                        </a:lnSpc>
                        <a:spcBef>
                          <a:spcPts val="0"/>
                        </a:spcBef>
                        <a:spcAft>
                          <a:spcPts val="0"/>
                        </a:spcAft>
                      </a:pPr>
                      <a:r>
                        <a:rPr lang="en-US" sz="1000">
                          <a:solidFill>
                            <a:schemeClr val="bg1"/>
                          </a:solidFill>
                          <a:effectLst/>
                        </a:rPr>
                        <a:t> </a:t>
                      </a:r>
                      <a:endParaRPr lang="en-US" sz="1100">
                        <a:solidFill>
                          <a:schemeClr val="bg1"/>
                        </a:solidFill>
                        <a:effectLst/>
                        <a:latin typeface="Calibri"/>
                        <a:ea typeface="Calibri"/>
                        <a:cs typeface="Times New Roman"/>
                      </a:endParaRPr>
                    </a:p>
                  </a:txBody>
                  <a:tcPr marL="68580" marR="68580" marT="0" marB="0" anchor="ctr">
                    <a:noFill/>
                  </a:tcPr>
                </a:tc>
                <a:tc>
                  <a:txBody>
                    <a:bodyPr/>
                    <a:lstStyle/>
                    <a:p>
                      <a:pPr marL="0" marR="0" algn="ctr">
                        <a:spcBef>
                          <a:spcPts val="0"/>
                        </a:spcBef>
                        <a:spcAft>
                          <a:spcPts val="0"/>
                        </a:spcAft>
                      </a:pPr>
                      <a:r>
                        <a:rPr lang="en-US" sz="1100">
                          <a:solidFill>
                            <a:schemeClr val="bg1"/>
                          </a:solidFill>
                          <a:effectLst/>
                          <a:latin typeface="Arial"/>
                          <a:ea typeface="Calibri"/>
                          <a:cs typeface="Times New Roman"/>
                        </a:rPr>
                        <a:t>1.51</a:t>
                      </a:r>
                      <a:endParaRPr lang="en-US" sz="1100">
                        <a:solidFill>
                          <a:schemeClr val="bg1"/>
                        </a:solidFill>
                        <a:effectLst/>
                        <a:latin typeface="Calibri"/>
                        <a:ea typeface="Calibri"/>
                        <a:cs typeface="Times New Roman"/>
                      </a:endParaRPr>
                    </a:p>
                    <a:p>
                      <a:pPr marL="0" marR="0" algn="ctr">
                        <a:spcBef>
                          <a:spcPts val="0"/>
                        </a:spcBef>
                        <a:spcAft>
                          <a:spcPts val="0"/>
                        </a:spcAft>
                      </a:pPr>
                      <a:r>
                        <a:rPr lang="en-US" sz="1100">
                          <a:solidFill>
                            <a:schemeClr val="bg1"/>
                          </a:solidFill>
                          <a:effectLst/>
                          <a:latin typeface="Arial"/>
                          <a:ea typeface="Calibri"/>
                          <a:cs typeface="Times New Roman"/>
                        </a:rPr>
                        <a:t>(0.92-2.48)</a:t>
                      </a:r>
                      <a:endParaRPr lang="en-US" sz="1100">
                        <a:solidFill>
                          <a:schemeClr val="bg1"/>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solidFill>
                            <a:schemeClr val="bg1"/>
                          </a:solidFill>
                          <a:effectLst/>
                        </a:rPr>
                        <a:t>0.10</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solidFill>
                            <a:schemeClr val="bg1"/>
                          </a:solidFill>
                          <a:effectLst/>
                        </a:rPr>
                        <a:t> </a:t>
                      </a:r>
                      <a:endParaRPr lang="en-US" sz="1100" dirty="0">
                        <a:solidFill>
                          <a:schemeClr val="bg1"/>
                        </a:solidFill>
                        <a:effectLst/>
                        <a:latin typeface="Calibri"/>
                        <a:ea typeface="Calibri"/>
                        <a:cs typeface="Times New Roman"/>
                      </a:endParaRPr>
                    </a:p>
                  </a:txBody>
                  <a:tcPr marL="68580" marR="68580" marT="0" marB="0">
                    <a:noFill/>
                  </a:tcPr>
                </a:tc>
                <a:tc>
                  <a:txBody>
                    <a:bodyPr/>
                    <a:lstStyle/>
                    <a:p>
                      <a:pPr marL="0" marR="0" algn="ctr">
                        <a:lnSpc>
                          <a:spcPct val="115000"/>
                        </a:lnSpc>
                        <a:spcBef>
                          <a:spcPts val="0"/>
                        </a:spcBef>
                        <a:spcAft>
                          <a:spcPts val="0"/>
                        </a:spcAft>
                      </a:pPr>
                      <a:r>
                        <a:rPr lang="en-US" sz="1000" dirty="0">
                          <a:solidFill>
                            <a:schemeClr val="bg1"/>
                          </a:solidFill>
                          <a:effectLst/>
                        </a:rPr>
                        <a:t>2480</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spcBef>
                          <a:spcPts val="0"/>
                        </a:spcBef>
                        <a:spcAft>
                          <a:spcPts val="0"/>
                        </a:spcAft>
                      </a:pPr>
                      <a:r>
                        <a:rPr lang="en-US" sz="1100" dirty="0">
                          <a:solidFill>
                            <a:schemeClr val="bg1"/>
                          </a:solidFill>
                          <a:effectLst/>
                          <a:latin typeface="Arial"/>
                          <a:ea typeface="Calibri"/>
                          <a:cs typeface="Times New Roman"/>
                        </a:rPr>
                        <a:t>1.07</a:t>
                      </a:r>
                      <a:endParaRPr lang="en-US" sz="1100" dirty="0">
                        <a:solidFill>
                          <a:schemeClr val="bg1"/>
                        </a:solidFill>
                        <a:effectLst/>
                        <a:latin typeface="Calibri"/>
                        <a:ea typeface="Calibri"/>
                        <a:cs typeface="Times New Roman"/>
                      </a:endParaRPr>
                    </a:p>
                    <a:p>
                      <a:pPr marL="0" marR="0" algn="ctr">
                        <a:spcBef>
                          <a:spcPts val="0"/>
                        </a:spcBef>
                        <a:spcAft>
                          <a:spcPts val="0"/>
                        </a:spcAft>
                      </a:pPr>
                      <a:r>
                        <a:rPr lang="en-US" sz="1100" dirty="0">
                          <a:solidFill>
                            <a:schemeClr val="bg1"/>
                          </a:solidFill>
                          <a:effectLst/>
                          <a:latin typeface="Arial"/>
                          <a:ea typeface="Calibri"/>
                          <a:cs typeface="Times New Roman"/>
                        </a:rPr>
                        <a:t>(0.79-1.46)</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solidFill>
                            <a:schemeClr val="bg1"/>
                          </a:solidFill>
                          <a:effectLst/>
                        </a:rPr>
                        <a:t>0.67</a:t>
                      </a:r>
                      <a:endParaRPr lang="en-US" sz="1100" dirty="0">
                        <a:solidFill>
                          <a:schemeClr val="bg1"/>
                        </a:solidFill>
                        <a:effectLst/>
                        <a:latin typeface="Calibri"/>
                        <a:ea typeface="Calibri"/>
                        <a:cs typeface="Times New Roman"/>
                      </a:endParaRPr>
                    </a:p>
                  </a:txBody>
                  <a:tcPr marL="68580" marR="68580" marT="0" marB="0" anchor="ctr">
                    <a:noFill/>
                  </a:tcPr>
                </a:tc>
              </a:tr>
              <a:tr h="800306">
                <a:tc>
                  <a:txBody>
                    <a:bodyPr/>
                    <a:lstStyle/>
                    <a:p>
                      <a:pPr marL="0" marR="0">
                        <a:lnSpc>
                          <a:spcPct val="115000"/>
                        </a:lnSpc>
                        <a:spcBef>
                          <a:spcPts val="0"/>
                        </a:spcBef>
                        <a:spcAft>
                          <a:spcPts val="0"/>
                        </a:spcAft>
                      </a:pPr>
                      <a:r>
                        <a:rPr lang="en-US" sz="1000" dirty="0">
                          <a:effectLst/>
                        </a:rPr>
                        <a:t>AVC &gt; 0 in participants with low CAC</a:t>
                      </a:r>
                      <a:r>
                        <a:rPr lang="en-US" sz="1100" dirty="0">
                          <a:effectLst/>
                        </a:rPr>
                        <a:t>†</a:t>
                      </a:r>
                      <a:endParaRPr lang="en-US" sz="1100" dirty="0">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effectLst/>
                        </a:rPr>
                        <a:t>Age, sex*</a:t>
                      </a:r>
                      <a:endParaRPr lang="en-US" sz="1100" dirty="0">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a:effectLst/>
                        </a:rPr>
                        <a:t> </a:t>
                      </a:r>
                      <a:endParaRPr lang="en-US" sz="1100">
                        <a:effectLst/>
                        <a:latin typeface="Calibri"/>
                        <a:ea typeface="Calibri"/>
                        <a:cs typeface="Times New Roman"/>
                      </a:endParaRPr>
                    </a:p>
                  </a:txBody>
                  <a:tcPr marL="68580" marR="68580" marT="0" marB="0">
                    <a:noFill/>
                  </a:tcPr>
                </a:tc>
                <a:tc>
                  <a:txBody>
                    <a:bodyPr/>
                    <a:lstStyle/>
                    <a:p>
                      <a:pPr marL="0" marR="0" algn="ctr">
                        <a:lnSpc>
                          <a:spcPct val="115000"/>
                        </a:lnSpc>
                        <a:spcBef>
                          <a:spcPts val="0"/>
                        </a:spcBef>
                        <a:spcAft>
                          <a:spcPts val="0"/>
                        </a:spcAft>
                      </a:pPr>
                      <a:r>
                        <a:rPr lang="en-US" sz="1000" dirty="0">
                          <a:effectLst/>
                        </a:rPr>
                        <a:t>377</a:t>
                      </a:r>
                      <a:endParaRPr lang="en-US" sz="1100" dirty="0">
                        <a:effectLst/>
                        <a:latin typeface="Calibri"/>
                        <a:ea typeface="Calibri"/>
                        <a:cs typeface="Times New Roman"/>
                      </a:endParaRPr>
                    </a:p>
                  </a:txBody>
                  <a:tcPr marL="68580" marR="68580" marT="0" marB="0" anchor="ctr">
                    <a:noFill/>
                  </a:tcPr>
                </a:tc>
                <a:tc>
                  <a:txBody>
                    <a:bodyPr/>
                    <a:lstStyle/>
                    <a:p>
                      <a:pPr marL="0" marR="0" algn="ctr">
                        <a:spcBef>
                          <a:spcPts val="0"/>
                        </a:spcBef>
                        <a:spcAft>
                          <a:spcPts val="0"/>
                        </a:spcAft>
                      </a:pPr>
                      <a:r>
                        <a:rPr lang="en-US" sz="1100" dirty="0">
                          <a:solidFill>
                            <a:schemeClr val="bg1"/>
                          </a:solidFill>
                          <a:effectLst/>
                          <a:latin typeface="Arial"/>
                          <a:ea typeface="Calibri"/>
                          <a:cs typeface="Times New Roman"/>
                        </a:rPr>
                        <a:t>2.22</a:t>
                      </a:r>
                      <a:endParaRPr lang="en-US" sz="1100" dirty="0">
                        <a:solidFill>
                          <a:schemeClr val="bg1"/>
                        </a:solidFill>
                        <a:effectLst/>
                        <a:latin typeface="Calibri"/>
                        <a:ea typeface="Calibri"/>
                        <a:cs typeface="Times New Roman"/>
                      </a:endParaRPr>
                    </a:p>
                    <a:p>
                      <a:pPr marL="0" marR="0" algn="ctr">
                        <a:spcBef>
                          <a:spcPts val="0"/>
                        </a:spcBef>
                        <a:spcAft>
                          <a:spcPts val="0"/>
                        </a:spcAft>
                      </a:pPr>
                      <a:r>
                        <a:rPr lang="en-US" sz="1100" dirty="0">
                          <a:solidFill>
                            <a:schemeClr val="bg1"/>
                          </a:solidFill>
                          <a:effectLst/>
                          <a:latin typeface="Arial"/>
                          <a:ea typeface="Calibri"/>
                          <a:cs typeface="Times New Roman"/>
                        </a:rPr>
                        <a:t>(1.45-3.39)</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solidFill>
                            <a:schemeClr val="bg1"/>
                          </a:solidFill>
                          <a:effectLst/>
                        </a:rPr>
                        <a:t>0.007</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it-IT" sz="1000" dirty="0">
                          <a:solidFill>
                            <a:schemeClr val="bg1"/>
                          </a:solidFill>
                          <a:effectLst/>
                        </a:rPr>
                        <a:t> </a:t>
                      </a:r>
                      <a:endParaRPr lang="en-US" sz="1100" dirty="0">
                        <a:solidFill>
                          <a:schemeClr val="bg1"/>
                        </a:solidFill>
                        <a:effectLst/>
                        <a:latin typeface="Calibri"/>
                        <a:ea typeface="Calibri"/>
                        <a:cs typeface="Times New Roman"/>
                      </a:endParaRPr>
                    </a:p>
                  </a:txBody>
                  <a:tcPr marL="68580" marR="68580" marT="0" marB="0">
                    <a:noFill/>
                  </a:tcPr>
                </a:tc>
                <a:tc>
                  <a:txBody>
                    <a:bodyPr/>
                    <a:lstStyle/>
                    <a:p>
                      <a:pPr marL="0" marR="0" algn="ctr">
                        <a:lnSpc>
                          <a:spcPct val="115000"/>
                        </a:lnSpc>
                        <a:spcBef>
                          <a:spcPts val="0"/>
                        </a:spcBef>
                        <a:spcAft>
                          <a:spcPts val="0"/>
                        </a:spcAft>
                      </a:pPr>
                      <a:r>
                        <a:rPr lang="it-IT" sz="1000" dirty="0">
                          <a:solidFill>
                            <a:schemeClr val="bg1"/>
                          </a:solidFill>
                          <a:effectLst/>
                        </a:rPr>
                        <a:t>786</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spcBef>
                          <a:spcPts val="0"/>
                        </a:spcBef>
                        <a:spcAft>
                          <a:spcPts val="0"/>
                        </a:spcAft>
                      </a:pPr>
                      <a:r>
                        <a:rPr lang="en-US" sz="1100" dirty="0">
                          <a:solidFill>
                            <a:schemeClr val="bg1"/>
                          </a:solidFill>
                          <a:effectLst/>
                          <a:latin typeface="Arial"/>
                          <a:ea typeface="Calibri"/>
                          <a:cs typeface="Times New Roman"/>
                        </a:rPr>
                        <a:t>1.98</a:t>
                      </a:r>
                      <a:endParaRPr lang="en-US" sz="1100" dirty="0">
                        <a:solidFill>
                          <a:schemeClr val="bg1"/>
                        </a:solidFill>
                        <a:effectLst/>
                        <a:latin typeface="Calibri"/>
                        <a:ea typeface="Calibri"/>
                        <a:cs typeface="Times New Roman"/>
                      </a:endParaRPr>
                    </a:p>
                    <a:p>
                      <a:pPr marL="0" marR="0" algn="ctr">
                        <a:spcBef>
                          <a:spcPts val="0"/>
                        </a:spcBef>
                        <a:spcAft>
                          <a:spcPts val="0"/>
                        </a:spcAft>
                      </a:pPr>
                      <a:r>
                        <a:rPr lang="en-US" sz="1100" dirty="0">
                          <a:solidFill>
                            <a:schemeClr val="bg1"/>
                          </a:solidFill>
                          <a:effectLst/>
                          <a:latin typeface="Arial"/>
                          <a:ea typeface="Calibri"/>
                          <a:cs typeface="Times New Roman"/>
                        </a:rPr>
                        <a:t>(1.48-2.66)</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solidFill>
                            <a:schemeClr val="bg1"/>
                          </a:solidFill>
                          <a:effectLst/>
                        </a:rPr>
                        <a:t>0.13</a:t>
                      </a:r>
                      <a:endParaRPr lang="en-US" sz="1100" dirty="0">
                        <a:solidFill>
                          <a:schemeClr val="bg1"/>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a:solidFill>
                            <a:schemeClr val="bg1"/>
                          </a:solidFill>
                          <a:effectLst/>
                        </a:rPr>
                        <a:t> </a:t>
                      </a:r>
                      <a:endParaRPr lang="en-US" sz="1100">
                        <a:solidFill>
                          <a:schemeClr val="bg1"/>
                        </a:solidFill>
                        <a:effectLst/>
                        <a:latin typeface="Calibri"/>
                        <a:ea typeface="Calibri"/>
                        <a:cs typeface="Times New Roman"/>
                      </a:endParaRPr>
                    </a:p>
                  </a:txBody>
                  <a:tcPr marL="68580" marR="68580" marT="0" marB="0">
                    <a:noFill/>
                  </a:tcPr>
                </a:tc>
                <a:tc>
                  <a:txBody>
                    <a:bodyPr/>
                    <a:lstStyle/>
                    <a:p>
                      <a:pPr marL="0" marR="0" algn="ctr">
                        <a:lnSpc>
                          <a:spcPct val="115000"/>
                        </a:lnSpc>
                        <a:spcBef>
                          <a:spcPts val="0"/>
                        </a:spcBef>
                        <a:spcAft>
                          <a:spcPts val="0"/>
                        </a:spcAft>
                      </a:pPr>
                      <a:r>
                        <a:rPr lang="en-US" sz="1000">
                          <a:solidFill>
                            <a:schemeClr val="bg1"/>
                          </a:solidFill>
                          <a:effectLst/>
                        </a:rPr>
                        <a:t>1171</a:t>
                      </a:r>
                      <a:endParaRPr lang="en-US" sz="1100">
                        <a:solidFill>
                          <a:schemeClr val="bg1"/>
                        </a:solidFill>
                        <a:effectLst/>
                        <a:latin typeface="Calibri"/>
                        <a:ea typeface="Calibri"/>
                        <a:cs typeface="Times New Roman"/>
                      </a:endParaRPr>
                    </a:p>
                  </a:txBody>
                  <a:tcPr marL="68580" marR="68580" marT="0" marB="0" anchor="ctr">
                    <a:noFill/>
                  </a:tcPr>
                </a:tc>
                <a:tc>
                  <a:txBody>
                    <a:bodyPr/>
                    <a:lstStyle/>
                    <a:p>
                      <a:pPr marL="0" marR="0" algn="ctr">
                        <a:spcBef>
                          <a:spcPts val="0"/>
                        </a:spcBef>
                        <a:spcAft>
                          <a:spcPts val="0"/>
                        </a:spcAft>
                      </a:pPr>
                      <a:r>
                        <a:rPr lang="en-US" sz="1100">
                          <a:solidFill>
                            <a:schemeClr val="bg1"/>
                          </a:solidFill>
                          <a:effectLst/>
                          <a:latin typeface="Arial"/>
                          <a:ea typeface="Calibri"/>
                          <a:cs typeface="Times New Roman"/>
                        </a:rPr>
                        <a:t>1.95</a:t>
                      </a:r>
                      <a:endParaRPr lang="en-US" sz="1100">
                        <a:solidFill>
                          <a:schemeClr val="bg1"/>
                        </a:solidFill>
                        <a:effectLst/>
                        <a:latin typeface="Calibri"/>
                        <a:ea typeface="Calibri"/>
                        <a:cs typeface="Times New Roman"/>
                      </a:endParaRPr>
                    </a:p>
                    <a:p>
                      <a:pPr marL="0" marR="0" algn="ctr">
                        <a:spcBef>
                          <a:spcPts val="0"/>
                        </a:spcBef>
                        <a:spcAft>
                          <a:spcPts val="0"/>
                        </a:spcAft>
                      </a:pPr>
                      <a:r>
                        <a:rPr lang="en-US" sz="1100">
                          <a:solidFill>
                            <a:schemeClr val="bg1"/>
                          </a:solidFill>
                          <a:effectLst/>
                          <a:latin typeface="Arial"/>
                          <a:ea typeface="Calibri"/>
                          <a:cs typeface="Times New Roman"/>
                        </a:rPr>
                        <a:t>(1.37-2.78)</a:t>
                      </a:r>
                      <a:endParaRPr lang="en-US" sz="1100">
                        <a:solidFill>
                          <a:schemeClr val="bg1"/>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000" dirty="0">
                          <a:solidFill>
                            <a:schemeClr val="bg1"/>
                          </a:solidFill>
                          <a:effectLst/>
                        </a:rPr>
                        <a:t>0.0001</a:t>
                      </a:r>
                      <a:endParaRPr lang="en-US" sz="1100" dirty="0">
                        <a:solidFill>
                          <a:schemeClr val="bg1"/>
                        </a:solidFill>
                        <a:effectLst/>
                        <a:latin typeface="Calibri"/>
                        <a:ea typeface="Calibri"/>
                        <a:cs typeface="Times New Roman"/>
                      </a:endParaRPr>
                    </a:p>
                  </a:txBody>
                  <a:tcPr marL="68580" marR="68580" marT="0" marB="0" anchor="ctr">
                    <a:noFill/>
                  </a:tcPr>
                </a:tc>
              </a:tr>
              <a:tr h="516326">
                <a:tc>
                  <a:txBody>
                    <a:bodyPr/>
                    <a:lstStyle/>
                    <a:p>
                      <a:pPr marL="0" marR="0">
                        <a:lnSpc>
                          <a:spcPct val="115000"/>
                        </a:lnSpc>
                        <a:spcBef>
                          <a:spcPts val="0"/>
                        </a:spcBef>
                        <a:spcAft>
                          <a:spcPts val="0"/>
                        </a:spcAft>
                      </a:pPr>
                      <a:r>
                        <a:rPr lang="en-US" sz="1000" dirty="0">
                          <a:effectLst/>
                        </a:rPr>
                        <a:t>AVC &gt;0</a:t>
                      </a:r>
                      <a:endParaRPr lang="en-US" sz="1100" dirty="0">
                        <a:effectLst/>
                      </a:endParaRPr>
                    </a:p>
                    <a:p>
                      <a:pPr marL="0" marR="0">
                        <a:lnSpc>
                          <a:spcPct val="115000"/>
                        </a:lnSpc>
                        <a:spcBef>
                          <a:spcPts val="0"/>
                        </a:spcBef>
                        <a:spcAft>
                          <a:spcPts val="0"/>
                        </a:spcAft>
                      </a:pPr>
                      <a:r>
                        <a:rPr lang="en-US" sz="1000" dirty="0">
                          <a:effectLst/>
                        </a:rPr>
                        <a:t> </a:t>
                      </a:r>
                      <a:endParaRPr lang="en-US" sz="1100" dirty="0">
                        <a:effectLst/>
                        <a:latin typeface="Calibri"/>
                        <a:ea typeface="Calibri"/>
                        <a:cs typeface="Times New Roman"/>
                      </a:endParaRPr>
                    </a:p>
                  </a:txBody>
                  <a:tcPr marL="68580" marR="68580" marT="0" marB="0" anchor="ctr">
                    <a:solidFill>
                      <a:srgbClr val="000000"/>
                    </a:solidFill>
                  </a:tcPr>
                </a:tc>
                <a:tc>
                  <a:txBody>
                    <a:bodyPr/>
                    <a:lstStyle/>
                    <a:p>
                      <a:pPr marL="0" marR="0" algn="ctr">
                        <a:lnSpc>
                          <a:spcPct val="115000"/>
                        </a:lnSpc>
                        <a:spcBef>
                          <a:spcPts val="0"/>
                        </a:spcBef>
                        <a:spcAft>
                          <a:spcPts val="0"/>
                        </a:spcAft>
                      </a:pPr>
                      <a:r>
                        <a:rPr lang="en-US" sz="1000" dirty="0">
                          <a:effectLst/>
                        </a:rPr>
                        <a:t>Age, sex, CAC&gt;0*</a:t>
                      </a:r>
                      <a:endParaRPr lang="en-US" sz="1100" dirty="0">
                        <a:effectLst/>
                        <a:latin typeface="Calibri"/>
                        <a:ea typeface="Calibri"/>
                        <a:cs typeface="Times New Roman"/>
                      </a:endParaRPr>
                    </a:p>
                  </a:txBody>
                  <a:tcPr marL="68580" marR="68580" marT="0" marB="0" anchor="ctr">
                    <a:solidFill>
                      <a:srgbClr val="000000"/>
                    </a:solidFill>
                  </a:tcPr>
                </a:tc>
                <a:tc>
                  <a:txBody>
                    <a:bodyPr/>
                    <a:lstStyle/>
                    <a:p>
                      <a:pPr marL="0" marR="0" algn="ctr">
                        <a:lnSpc>
                          <a:spcPct val="115000"/>
                        </a:lnSpc>
                        <a:spcBef>
                          <a:spcPts val="0"/>
                        </a:spcBef>
                        <a:spcAft>
                          <a:spcPts val="0"/>
                        </a:spcAft>
                      </a:pPr>
                      <a:r>
                        <a:rPr lang="en-US" sz="1000" dirty="0">
                          <a:effectLst/>
                        </a:rPr>
                        <a:t> </a:t>
                      </a:r>
                      <a:endParaRPr lang="en-US" sz="1100" dirty="0">
                        <a:effectLst/>
                        <a:latin typeface="Calibri"/>
                        <a:ea typeface="Calibri"/>
                        <a:cs typeface="Times New Roman"/>
                      </a:endParaRPr>
                    </a:p>
                  </a:txBody>
                  <a:tcPr marL="68580" marR="68580" marT="0" marB="0">
                    <a:solidFill>
                      <a:srgbClr val="000000"/>
                    </a:solidFill>
                  </a:tcPr>
                </a:tc>
                <a:tc>
                  <a:txBody>
                    <a:bodyPr/>
                    <a:lstStyle/>
                    <a:p>
                      <a:pPr marL="0" marR="0" algn="ctr">
                        <a:lnSpc>
                          <a:spcPct val="115000"/>
                        </a:lnSpc>
                        <a:spcBef>
                          <a:spcPts val="0"/>
                        </a:spcBef>
                        <a:spcAft>
                          <a:spcPts val="0"/>
                        </a:spcAft>
                      </a:pPr>
                      <a:r>
                        <a:rPr lang="en-US" sz="1000" dirty="0">
                          <a:effectLst/>
                        </a:rPr>
                        <a:t>1085</a:t>
                      </a:r>
                      <a:endParaRPr lang="en-US" sz="1100" dirty="0">
                        <a:effectLst/>
                        <a:latin typeface="Calibri"/>
                        <a:ea typeface="Calibri"/>
                        <a:cs typeface="Times New Roman"/>
                      </a:endParaRPr>
                    </a:p>
                  </a:txBody>
                  <a:tcPr marL="68580" marR="68580" marT="0" marB="0" anchor="ctr">
                    <a:solidFill>
                      <a:srgbClr val="000000"/>
                    </a:solidFill>
                  </a:tcPr>
                </a:tc>
                <a:tc>
                  <a:txBody>
                    <a:bodyPr/>
                    <a:lstStyle/>
                    <a:p>
                      <a:pPr marL="0" marR="0" algn="ctr">
                        <a:spcBef>
                          <a:spcPts val="0"/>
                        </a:spcBef>
                        <a:spcAft>
                          <a:spcPts val="0"/>
                        </a:spcAft>
                      </a:pPr>
                      <a:r>
                        <a:rPr lang="en-US" sz="1100" dirty="0">
                          <a:solidFill>
                            <a:schemeClr val="bg1"/>
                          </a:solidFill>
                          <a:effectLst/>
                          <a:latin typeface="Arial"/>
                          <a:ea typeface="Calibri"/>
                          <a:cs typeface="Times New Roman"/>
                        </a:rPr>
                        <a:t>3.06</a:t>
                      </a:r>
                      <a:endParaRPr lang="en-US" sz="1100" dirty="0">
                        <a:solidFill>
                          <a:schemeClr val="bg1"/>
                        </a:solidFill>
                        <a:effectLst/>
                        <a:latin typeface="Calibri"/>
                        <a:ea typeface="Calibri"/>
                        <a:cs typeface="Times New Roman"/>
                      </a:endParaRPr>
                    </a:p>
                    <a:p>
                      <a:pPr marL="0" marR="0" algn="ctr">
                        <a:spcBef>
                          <a:spcPts val="0"/>
                        </a:spcBef>
                        <a:spcAft>
                          <a:spcPts val="0"/>
                        </a:spcAft>
                      </a:pPr>
                      <a:r>
                        <a:rPr lang="en-US" sz="1100" dirty="0">
                          <a:solidFill>
                            <a:schemeClr val="bg1"/>
                          </a:solidFill>
                          <a:effectLst/>
                          <a:latin typeface="Arial"/>
                          <a:ea typeface="Calibri"/>
                          <a:cs typeface="Times New Roman"/>
                        </a:rPr>
                        <a:t>(1.36-6.92)</a:t>
                      </a:r>
                      <a:endParaRPr lang="en-US" sz="1100" dirty="0">
                        <a:solidFill>
                          <a:schemeClr val="bg1"/>
                        </a:solidFill>
                        <a:effectLst/>
                        <a:latin typeface="Calibri"/>
                        <a:ea typeface="Calibri"/>
                        <a:cs typeface="Times New Roman"/>
                      </a:endParaRPr>
                    </a:p>
                  </a:txBody>
                  <a:tcPr marL="68580" marR="68580" marT="0" marB="0" anchor="ctr">
                    <a:solidFill>
                      <a:srgbClr val="000000"/>
                    </a:solidFill>
                  </a:tcPr>
                </a:tc>
                <a:tc>
                  <a:txBody>
                    <a:bodyPr/>
                    <a:lstStyle/>
                    <a:p>
                      <a:pPr marL="0" marR="0" algn="ctr">
                        <a:lnSpc>
                          <a:spcPct val="115000"/>
                        </a:lnSpc>
                        <a:spcBef>
                          <a:spcPts val="0"/>
                        </a:spcBef>
                        <a:spcAft>
                          <a:spcPts val="0"/>
                        </a:spcAft>
                      </a:pPr>
                      <a:r>
                        <a:rPr lang="en-US" sz="1000" dirty="0">
                          <a:solidFill>
                            <a:schemeClr val="bg1"/>
                          </a:solidFill>
                          <a:effectLst/>
                        </a:rPr>
                        <a:t>0.0002</a:t>
                      </a:r>
                      <a:endParaRPr lang="en-US" sz="1100" dirty="0">
                        <a:solidFill>
                          <a:schemeClr val="bg1"/>
                        </a:solidFill>
                        <a:effectLst/>
                        <a:latin typeface="Calibri"/>
                        <a:ea typeface="Calibri"/>
                        <a:cs typeface="Times New Roman"/>
                      </a:endParaRPr>
                    </a:p>
                  </a:txBody>
                  <a:tcPr marL="68580" marR="68580" marT="0" marB="0" anchor="ctr">
                    <a:solidFill>
                      <a:srgbClr val="000000"/>
                    </a:solidFill>
                  </a:tcPr>
                </a:tc>
                <a:tc>
                  <a:txBody>
                    <a:bodyPr/>
                    <a:lstStyle/>
                    <a:p>
                      <a:pPr marL="0" marR="0" algn="ctr">
                        <a:lnSpc>
                          <a:spcPct val="115000"/>
                        </a:lnSpc>
                        <a:spcBef>
                          <a:spcPts val="0"/>
                        </a:spcBef>
                        <a:spcAft>
                          <a:spcPts val="0"/>
                        </a:spcAft>
                      </a:pPr>
                      <a:r>
                        <a:rPr lang="it-IT" sz="1000">
                          <a:solidFill>
                            <a:schemeClr val="bg1"/>
                          </a:solidFill>
                          <a:effectLst/>
                        </a:rPr>
                        <a:t> </a:t>
                      </a:r>
                      <a:endParaRPr lang="en-US" sz="1100">
                        <a:solidFill>
                          <a:schemeClr val="bg1"/>
                        </a:solidFill>
                        <a:effectLst/>
                        <a:latin typeface="Calibri"/>
                        <a:ea typeface="Calibri"/>
                        <a:cs typeface="Times New Roman"/>
                      </a:endParaRPr>
                    </a:p>
                  </a:txBody>
                  <a:tcPr marL="68580" marR="68580" marT="0" marB="0">
                    <a:solidFill>
                      <a:srgbClr val="000000"/>
                    </a:solidFill>
                  </a:tcPr>
                </a:tc>
                <a:tc>
                  <a:txBody>
                    <a:bodyPr/>
                    <a:lstStyle/>
                    <a:p>
                      <a:pPr marL="0" marR="0" algn="ctr">
                        <a:lnSpc>
                          <a:spcPct val="115000"/>
                        </a:lnSpc>
                        <a:spcBef>
                          <a:spcPts val="0"/>
                        </a:spcBef>
                        <a:spcAft>
                          <a:spcPts val="0"/>
                        </a:spcAft>
                      </a:pPr>
                      <a:r>
                        <a:rPr lang="it-IT" sz="1000" dirty="0">
                          <a:solidFill>
                            <a:schemeClr val="bg1"/>
                          </a:solidFill>
                          <a:effectLst/>
                        </a:rPr>
                        <a:t>3113</a:t>
                      </a:r>
                      <a:endParaRPr lang="en-US" sz="1100" dirty="0">
                        <a:solidFill>
                          <a:schemeClr val="bg1"/>
                        </a:solidFill>
                        <a:effectLst/>
                        <a:latin typeface="Calibri"/>
                        <a:ea typeface="Calibri"/>
                        <a:cs typeface="Times New Roman"/>
                      </a:endParaRPr>
                    </a:p>
                  </a:txBody>
                  <a:tcPr marL="68580" marR="68580" marT="0" marB="0" anchor="ctr">
                    <a:solidFill>
                      <a:srgbClr val="000000"/>
                    </a:solidFill>
                  </a:tcPr>
                </a:tc>
                <a:tc>
                  <a:txBody>
                    <a:bodyPr/>
                    <a:lstStyle/>
                    <a:p>
                      <a:pPr marL="0" marR="0" algn="ctr">
                        <a:spcBef>
                          <a:spcPts val="0"/>
                        </a:spcBef>
                        <a:spcAft>
                          <a:spcPts val="0"/>
                        </a:spcAft>
                      </a:pPr>
                      <a:r>
                        <a:rPr lang="en-US" sz="1100" dirty="0">
                          <a:solidFill>
                            <a:schemeClr val="bg1"/>
                          </a:solidFill>
                          <a:effectLst/>
                          <a:latin typeface="Arial"/>
                          <a:ea typeface="Calibri"/>
                          <a:cs typeface="Times New Roman"/>
                        </a:rPr>
                        <a:t>1.77</a:t>
                      </a:r>
                      <a:endParaRPr lang="en-US" sz="1100" dirty="0">
                        <a:solidFill>
                          <a:schemeClr val="bg1"/>
                        </a:solidFill>
                        <a:effectLst/>
                        <a:latin typeface="Calibri"/>
                        <a:ea typeface="Calibri"/>
                        <a:cs typeface="Times New Roman"/>
                      </a:endParaRPr>
                    </a:p>
                    <a:p>
                      <a:pPr marL="0" marR="0" algn="ctr">
                        <a:spcBef>
                          <a:spcPts val="0"/>
                        </a:spcBef>
                        <a:spcAft>
                          <a:spcPts val="0"/>
                        </a:spcAft>
                      </a:pPr>
                      <a:r>
                        <a:rPr lang="en-US" sz="1100" dirty="0">
                          <a:solidFill>
                            <a:schemeClr val="bg1"/>
                          </a:solidFill>
                          <a:effectLst/>
                          <a:latin typeface="Arial"/>
                          <a:ea typeface="Calibri"/>
                          <a:cs typeface="Times New Roman"/>
                        </a:rPr>
                        <a:t>(0.85-3.7)</a:t>
                      </a:r>
                      <a:endParaRPr lang="en-US" sz="1100" dirty="0">
                        <a:solidFill>
                          <a:schemeClr val="bg1"/>
                        </a:solidFill>
                        <a:effectLst/>
                        <a:latin typeface="Calibri"/>
                        <a:ea typeface="Calibri"/>
                        <a:cs typeface="Times New Roman"/>
                      </a:endParaRPr>
                    </a:p>
                  </a:txBody>
                  <a:tcPr marL="68580" marR="68580" marT="0" marB="0" anchor="ctr">
                    <a:solidFill>
                      <a:srgbClr val="000000"/>
                    </a:solidFill>
                  </a:tcPr>
                </a:tc>
                <a:tc>
                  <a:txBody>
                    <a:bodyPr/>
                    <a:lstStyle/>
                    <a:p>
                      <a:pPr marL="0" marR="0" algn="ctr">
                        <a:lnSpc>
                          <a:spcPct val="115000"/>
                        </a:lnSpc>
                        <a:spcBef>
                          <a:spcPts val="0"/>
                        </a:spcBef>
                        <a:spcAft>
                          <a:spcPts val="0"/>
                        </a:spcAft>
                      </a:pPr>
                      <a:r>
                        <a:rPr lang="it-IT" sz="1000" dirty="0">
                          <a:solidFill>
                            <a:schemeClr val="bg1"/>
                          </a:solidFill>
                          <a:effectLst/>
                        </a:rPr>
                        <a:t>5.5x10</a:t>
                      </a:r>
                      <a:r>
                        <a:rPr lang="it-IT" sz="1000" baseline="30000" dirty="0">
                          <a:solidFill>
                            <a:schemeClr val="bg1"/>
                          </a:solidFill>
                          <a:effectLst/>
                        </a:rPr>
                        <a:t>-6</a:t>
                      </a:r>
                      <a:endParaRPr lang="en-US" sz="1100" dirty="0">
                        <a:solidFill>
                          <a:schemeClr val="bg1"/>
                        </a:solidFill>
                        <a:effectLst/>
                        <a:latin typeface="Calibri"/>
                        <a:ea typeface="Calibri"/>
                        <a:cs typeface="Times New Roman"/>
                      </a:endParaRPr>
                    </a:p>
                  </a:txBody>
                  <a:tcPr marL="68580" marR="68580" marT="0" marB="0" anchor="ctr">
                    <a:solidFill>
                      <a:srgbClr val="000000"/>
                    </a:solidFill>
                  </a:tcPr>
                </a:tc>
                <a:tc>
                  <a:txBody>
                    <a:bodyPr/>
                    <a:lstStyle/>
                    <a:p>
                      <a:pPr marL="0" marR="0" algn="ctr">
                        <a:lnSpc>
                          <a:spcPct val="115000"/>
                        </a:lnSpc>
                        <a:spcBef>
                          <a:spcPts val="0"/>
                        </a:spcBef>
                        <a:spcAft>
                          <a:spcPts val="0"/>
                        </a:spcAft>
                      </a:pPr>
                      <a:r>
                        <a:rPr lang="en-US" sz="1000" dirty="0">
                          <a:solidFill>
                            <a:schemeClr val="bg1"/>
                          </a:solidFill>
                          <a:effectLst/>
                        </a:rPr>
                        <a:t> </a:t>
                      </a:r>
                      <a:endParaRPr lang="en-US" sz="1100" dirty="0">
                        <a:solidFill>
                          <a:schemeClr val="bg1"/>
                        </a:solidFill>
                        <a:effectLst/>
                        <a:latin typeface="Calibri"/>
                        <a:ea typeface="Calibri"/>
                        <a:cs typeface="Times New Roman"/>
                      </a:endParaRPr>
                    </a:p>
                  </a:txBody>
                  <a:tcPr marL="68580" marR="68580" marT="0" marB="0">
                    <a:solidFill>
                      <a:srgbClr val="000000"/>
                    </a:solidFill>
                  </a:tcPr>
                </a:tc>
                <a:tc>
                  <a:txBody>
                    <a:bodyPr/>
                    <a:lstStyle/>
                    <a:p>
                      <a:pPr marL="0" marR="0" algn="ctr">
                        <a:lnSpc>
                          <a:spcPct val="115000"/>
                        </a:lnSpc>
                        <a:spcBef>
                          <a:spcPts val="0"/>
                        </a:spcBef>
                        <a:spcAft>
                          <a:spcPts val="0"/>
                        </a:spcAft>
                      </a:pPr>
                      <a:r>
                        <a:rPr lang="en-US" sz="1000" dirty="0">
                          <a:solidFill>
                            <a:schemeClr val="bg1"/>
                          </a:solidFill>
                          <a:effectLst/>
                        </a:rPr>
                        <a:t>2480</a:t>
                      </a:r>
                      <a:endParaRPr lang="en-US" sz="1100" dirty="0">
                        <a:solidFill>
                          <a:schemeClr val="bg1"/>
                        </a:solidFill>
                        <a:effectLst/>
                        <a:latin typeface="Calibri"/>
                        <a:ea typeface="Calibri"/>
                        <a:cs typeface="Times New Roman"/>
                      </a:endParaRPr>
                    </a:p>
                  </a:txBody>
                  <a:tcPr marL="68580" marR="68580" marT="0" marB="0" anchor="ctr">
                    <a:solidFill>
                      <a:srgbClr val="000000"/>
                    </a:solidFill>
                  </a:tcPr>
                </a:tc>
                <a:tc>
                  <a:txBody>
                    <a:bodyPr/>
                    <a:lstStyle/>
                    <a:p>
                      <a:pPr marL="0" marR="0" algn="ctr">
                        <a:spcBef>
                          <a:spcPts val="0"/>
                        </a:spcBef>
                        <a:spcAft>
                          <a:spcPts val="0"/>
                        </a:spcAft>
                      </a:pPr>
                      <a:r>
                        <a:rPr lang="en-US" sz="1100" dirty="0">
                          <a:solidFill>
                            <a:schemeClr val="bg1"/>
                          </a:solidFill>
                          <a:effectLst/>
                          <a:latin typeface="Arial"/>
                          <a:ea typeface="Calibri"/>
                          <a:cs typeface="Times New Roman"/>
                        </a:rPr>
                        <a:t>3.39</a:t>
                      </a:r>
                      <a:endParaRPr lang="en-US" sz="1100" dirty="0">
                        <a:solidFill>
                          <a:schemeClr val="bg1"/>
                        </a:solidFill>
                        <a:effectLst/>
                        <a:latin typeface="Calibri"/>
                        <a:ea typeface="Calibri"/>
                        <a:cs typeface="Times New Roman"/>
                      </a:endParaRPr>
                    </a:p>
                    <a:p>
                      <a:pPr marL="0" marR="0" algn="ctr">
                        <a:spcBef>
                          <a:spcPts val="0"/>
                        </a:spcBef>
                        <a:spcAft>
                          <a:spcPts val="0"/>
                        </a:spcAft>
                      </a:pPr>
                      <a:r>
                        <a:rPr lang="en-US" sz="1100" dirty="0">
                          <a:solidFill>
                            <a:schemeClr val="bg1"/>
                          </a:solidFill>
                          <a:effectLst/>
                          <a:latin typeface="Arial"/>
                          <a:ea typeface="Calibri"/>
                          <a:cs typeface="Times New Roman"/>
                        </a:rPr>
                        <a:t>(1.81-6.36)</a:t>
                      </a:r>
                      <a:endParaRPr lang="en-US" sz="1100" dirty="0">
                        <a:solidFill>
                          <a:schemeClr val="bg1"/>
                        </a:solidFill>
                        <a:effectLst/>
                        <a:latin typeface="Calibri"/>
                        <a:ea typeface="Calibri"/>
                        <a:cs typeface="Times New Roman"/>
                      </a:endParaRPr>
                    </a:p>
                  </a:txBody>
                  <a:tcPr marL="68580" marR="68580" marT="0" marB="0" anchor="ctr">
                    <a:solidFill>
                      <a:srgbClr val="000000"/>
                    </a:solidFill>
                  </a:tcPr>
                </a:tc>
                <a:tc>
                  <a:txBody>
                    <a:bodyPr/>
                    <a:lstStyle/>
                    <a:p>
                      <a:pPr marL="0" marR="0" algn="ctr">
                        <a:lnSpc>
                          <a:spcPct val="115000"/>
                        </a:lnSpc>
                        <a:spcBef>
                          <a:spcPts val="0"/>
                        </a:spcBef>
                        <a:spcAft>
                          <a:spcPts val="0"/>
                        </a:spcAft>
                      </a:pPr>
                      <a:r>
                        <a:rPr lang="en-US" sz="1000" dirty="0">
                          <a:solidFill>
                            <a:schemeClr val="bg1"/>
                          </a:solidFill>
                          <a:effectLst/>
                        </a:rPr>
                        <a:t>0.0002</a:t>
                      </a:r>
                      <a:endParaRPr lang="en-US" sz="1100" dirty="0">
                        <a:solidFill>
                          <a:schemeClr val="bg1"/>
                        </a:solidFill>
                        <a:effectLst/>
                        <a:latin typeface="Calibri"/>
                        <a:ea typeface="Calibri"/>
                        <a:cs typeface="Times New Roman"/>
                      </a:endParaRPr>
                    </a:p>
                  </a:txBody>
                  <a:tcPr marL="68580" marR="68580" marT="0" marB="0" anchor="ctr">
                    <a:solidFill>
                      <a:srgbClr val="000000"/>
                    </a:solidFill>
                  </a:tcPr>
                </a:tc>
              </a:tr>
            </a:tbl>
          </a:graphicData>
        </a:graphic>
      </p:graphicFrame>
      <p:sp>
        <p:nvSpPr>
          <p:cNvPr id="5" name="TextBox 4"/>
          <p:cNvSpPr txBox="1"/>
          <p:nvPr/>
        </p:nvSpPr>
        <p:spPr>
          <a:xfrm>
            <a:off x="304800" y="4916269"/>
            <a:ext cx="6571030" cy="646331"/>
          </a:xfrm>
          <a:prstGeom prst="rect">
            <a:avLst/>
          </a:prstGeom>
          <a:noFill/>
        </p:spPr>
        <p:txBody>
          <a:bodyPr wrap="none" rtlCol="0">
            <a:spAutoFit/>
          </a:bodyPr>
          <a:lstStyle/>
          <a:p>
            <a:r>
              <a:rPr lang="en-US" dirty="0" smtClean="0"/>
              <a:t>† low CAC: CAC=0 or CAC&lt;25</a:t>
            </a:r>
            <a:r>
              <a:rPr lang="en-US" baseline="30000" dirty="0" smtClean="0"/>
              <a:t>th</a:t>
            </a:r>
            <a:r>
              <a:rPr lang="en-US" dirty="0" smtClean="0"/>
              <a:t> percentile for age and gender</a:t>
            </a:r>
            <a:endParaRPr lang="en-US" dirty="0">
              <a:latin typeface="Calibri"/>
              <a:ea typeface="Calibri"/>
              <a:cs typeface="Times New Roman"/>
            </a:endParaRPr>
          </a:p>
          <a:p>
            <a:endParaRPr lang="en-US" dirty="0"/>
          </a:p>
        </p:txBody>
      </p:sp>
    </p:spTree>
    <p:extLst>
      <p:ext uri="{BB962C8B-B14F-4D97-AF65-F5344CB8AC3E}">
        <p14:creationId xmlns="" xmlns:p14="http://schemas.microsoft.com/office/powerpoint/2010/main" val="37823442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0"/>
            <a:ext cx="8229600" cy="1143000"/>
          </a:xfrm>
        </p:spPr>
        <p:txBody>
          <a:bodyPr>
            <a:noAutofit/>
          </a:bodyPr>
          <a:lstStyle/>
          <a:p>
            <a:r>
              <a:rPr lang="en-US" sz="3200" dirty="0" smtClean="0"/>
              <a:t>Instrumental Variable Analysis</a:t>
            </a:r>
          </a:p>
        </p:txBody>
      </p:sp>
      <p:sp>
        <p:nvSpPr>
          <p:cNvPr id="32771" name="Content Placeholder 2"/>
          <p:cNvSpPr>
            <a:spLocks noGrp="1"/>
          </p:cNvSpPr>
          <p:nvPr>
            <p:ph idx="1"/>
          </p:nvPr>
        </p:nvSpPr>
        <p:spPr>
          <a:xfrm>
            <a:off x="508000" y="1752600"/>
            <a:ext cx="7315200" cy="3808413"/>
          </a:xfrm>
        </p:spPr>
        <p:txBody>
          <a:bodyPr>
            <a:noAutofit/>
          </a:bodyPr>
          <a:lstStyle/>
          <a:p>
            <a:pPr>
              <a:spcAft>
                <a:spcPts val="1000"/>
              </a:spcAft>
            </a:pPr>
            <a:r>
              <a:rPr lang="en-US" sz="2000" dirty="0" smtClean="0"/>
              <a:t>If all of the effect of rs10455872 on AVC is through </a:t>
            </a:r>
            <a:r>
              <a:rPr lang="en-US" sz="2000" dirty="0" err="1" smtClean="0"/>
              <a:t>Lp</a:t>
            </a:r>
            <a:r>
              <a:rPr lang="en-US" sz="2000" dirty="0" smtClean="0"/>
              <a:t>(a), then can estimate causal effect of </a:t>
            </a:r>
            <a:r>
              <a:rPr lang="en-US" sz="2000" dirty="0" err="1" smtClean="0"/>
              <a:t>Lp</a:t>
            </a:r>
            <a:r>
              <a:rPr lang="en-US" sz="2000" dirty="0" smtClean="0"/>
              <a:t>(a) on AVC by the ratio of coefficients for regression of AVC on rs10455872 and </a:t>
            </a:r>
            <a:r>
              <a:rPr lang="en-US" sz="2000" dirty="0" err="1" smtClean="0"/>
              <a:t>Lp</a:t>
            </a:r>
            <a:r>
              <a:rPr lang="en-US" sz="2000" dirty="0" smtClean="0"/>
              <a:t>(a) on rs10455872</a:t>
            </a:r>
          </a:p>
          <a:p>
            <a:pPr>
              <a:spcAft>
                <a:spcPts val="1000"/>
              </a:spcAft>
            </a:pPr>
            <a:r>
              <a:rPr lang="en-US" sz="2000" dirty="0" smtClean="0"/>
              <a:t>Associations between AVC, plasma </a:t>
            </a:r>
            <a:r>
              <a:rPr lang="en-US" sz="2000" dirty="0" err="1" smtClean="0"/>
              <a:t>Lp</a:t>
            </a:r>
            <a:r>
              <a:rPr lang="en-US" sz="2000" dirty="0" smtClean="0"/>
              <a:t>(a), and rs10455872 were performed in FHS and AGES, separately</a:t>
            </a:r>
          </a:p>
          <a:p>
            <a:pPr>
              <a:spcAft>
                <a:spcPts val="1000"/>
              </a:spcAft>
            </a:pPr>
            <a:r>
              <a:rPr lang="en-US" sz="2000" dirty="0" smtClean="0"/>
              <a:t>Instrumental variable analysis performed</a:t>
            </a:r>
            <a:endParaRPr lang="en-US" sz="2000" dirty="0"/>
          </a:p>
          <a:p>
            <a:pPr>
              <a:spcAft>
                <a:spcPts val="1000"/>
              </a:spcAft>
            </a:pPr>
            <a:r>
              <a:rPr lang="en-US" sz="2000" dirty="0" smtClean="0"/>
              <a:t>Results were meta-analyzed using random effects meta-analysis</a:t>
            </a:r>
          </a:p>
        </p:txBody>
      </p:sp>
      <p:sp>
        <p:nvSpPr>
          <p:cNvPr id="2" name="TextBox 1"/>
          <p:cNvSpPr txBox="1"/>
          <p:nvPr/>
        </p:nvSpPr>
        <p:spPr>
          <a:xfrm>
            <a:off x="2667000" y="4953000"/>
            <a:ext cx="659155" cy="369332"/>
          </a:xfrm>
          <a:prstGeom prst="rect">
            <a:avLst/>
          </a:prstGeom>
          <a:noFill/>
        </p:spPr>
        <p:txBody>
          <a:bodyPr wrap="none" rtlCol="0">
            <a:spAutoFit/>
          </a:bodyPr>
          <a:lstStyle/>
          <a:p>
            <a:r>
              <a:rPr lang="en-US" dirty="0" smtClean="0">
                <a:solidFill>
                  <a:srgbClr val="FFFF00"/>
                </a:solidFill>
              </a:rPr>
              <a:t>SNP</a:t>
            </a:r>
            <a:endParaRPr lang="en-US" dirty="0">
              <a:solidFill>
                <a:srgbClr val="FFFF00"/>
              </a:solidFill>
            </a:endParaRPr>
          </a:p>
        </p:txBody>
      </p:sp>
      <p:sp>
        <p:nvSpPr>
          <p:cNvPr id="5" name="TextBox 4"/>
          <p:cNvSpPr txBox="1"/>
          <p:nvPr/>
        </p:nvSpPr>
        <p:spPr>
          <a:xfrm>
            <a:off x="1828800" y="5574268"/>
            <a:ext cx="723275" cy="369332"/>
          </a:xfrm>
          <a:prstGeom prst="rect">
            <a:avLst/>
          </a:prstGeom>
          <a:noFill/>
        </p:spPr>
        <p:txBody>
          <a:bodyPr wrap="none" rtlCol="0">
            <a:spAutoFit/>
          </a:bodyPr>
          <a:lstStyle/>
          <a:p>
            <a:r>
              <a:rPr lang="en-US" dirty="0" err="1" smtClean="0">
                <a:solidFill>
                  <a:srgbClr val="FFFF00"/>
                </a:solidFill>
              </a:rPr>
              <a:t>Lp</a:t>
            </a:r>
            <a:r>
              <a:rPr lang="en-US" dirty="0" smtClean="0">
                <a:solidFill>
                  <a:srgbClr val="FFFF00"/>
                </a:solidFill>
              </a:rPr>
              <a:t>(a)</a:t>
            </a:r>
            <a:endParaRPr lang="en-US" dirty="0">
              <a:solidFill>
                <a:srgbClr val="FFFF00"/>
              </a:solidFill>
            </a:endParaRPr>
          </a:p>
        </p:txBody>
      </p:sp>
      <p:sp>
        <p:nvSpPr>
          <p:cNvPr id="6" name="TextBox 5"/>
          <p:cNvSpPr txBox="1"/>
          <p:nvPr/>
        </p:nvSpPr>
        <p:spPr>
          <a:xfrm>
            <a:off x="2684120" y="6248400"/>
            <a:ext cx="642035" cy="369332"/>
          </a:xfrm>
          <a:prstGeom prst="rect">
            <a:avLst/>
          </a:prstGeom>
          <a:noFill/>
        </p:spPr>
        <p:txBody>
          <a:bodyPr wrap="none" rtlCol="0">
            <a:spAutoFit/>
          </a:bodyPr>
          <a:lstStyle/>
          <a:p>
            <a:r>
              <a:rPr lang="en-US" dirty="0" smtClean="0">
                <a:solidFill>
                  <a:srgbClr val="FFFF00"/>
                </a:solidFill>
              </a:rPr>
              <a:t>AVC</a:t>
            </a:r>
            <a:endParaRPr lang="en-US" dirty="0">
              <a:solidFill>
                <a:srgbClr val="FFFF00"/>
              </a:solidFill>
            </a:endParaRPr>
          </a:p>
        </p:txBody>
      </p:sp>
      <p:cxnSp>
        <p:nvCxnSpPr>
          <p:cNvPr id="4" name="Straight Arrow Connector 3"/>
          <p:cNvCxnSpPr>
            <a:stCxn id="2" idx="1"/>
            <a:endCxn id="5" idx="0"/>
          </p:cNvCxnSpPr>
          <p:nvPr/>
        </p:nvCxnSpPr>
        <p:spPr>
          <a:xfrm flipH="1">
            <a:off x="2190438" y="5137666"/>
            <a:ext cx="476562" cy="436602"/>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5" idx="2"/>
            <a:endCxn id="6" idx="1"/>
          </p:cNvCxnSpPr>
          <p:nvPr/>
        </p:nvCxnSpPr>
        <p:spPr>
          <a:xfrm>
            <a:off x="2190438" y="5943600"/>
            <a:ext cx="493682" cy="489466"/>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2" idx="2"/>
            <a:endCxn id="6" idx="0"/>
          </p:cNvCxnSpPr>
          <p:nvPr/>
        </p:nvCxnSpPr>
        <p:spPr>
          <a:xfrm>
            <a:off x="2996578" y="5322332"/>
            <a:ext cx="8560" cy="926068"/>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237658" y="5105400"/>
            <a:ext cx="304892" cy="307777"/>
          </a:xfrm>
          <a:prstGeom prst="rect">
            <a:avLst/>
          </a:prstGeom>
          <a:noFill/>
        </p:spPr>
        <p:txBody>
          <a:bodyPr wrap="none" rtlCol="0">
            <a:spAutoFit/>
          </a:bodyPr>
          <a:lstStyle/>
          <a:p>
            <a:r>
              <a:rPr lang="en-US" sz="1400" dirty="0" smtClean="0"/>
              <a:t>A</a:t>
            </a:r>
            <a:endParaRPr lang="en-US" sz="1400" dirty="0"/>
          </a:p>
        </p:txBody>
      </p:sp>
      <p:sp>
        <p:nvSpPr>
          <p:cNvPr id="26" name="TextBox 25"/>
          <p:cNvSpPr txBox="1"/>
          <p:nvPr/>
        </p:nvSpPr>
        <p:spPr>
          <a:xfrm>
            <a:off x="2132387" y="6034444"/>
            <a:ext cx="314510" cy="307777"/>
          </a:xfrm>
          <a:prstGeom prst="rect">
            <a:avLst/>
          </a:prstGeom>
          <a:noFill/>
        </p:spPr>
        <p:txBody>
          <a:bodyPr wrap="none" rtlCol="0">
            <a:spAutoFit/>
          </a:bodyPr>
          <a:lstStyle/>
          <a:p>
            <a:r>
              <a:rPr lang="en-US" sz="1400" dirty="0" smtClean="0"/>
              <a:t>C</a:t>
            </a:r>
            <a:endParaRPr lang="en-US" sz="1400" dirty="0"/>
          </a:p>
        </p:txBody>
      </p:sp>
      <p:sp>
        <p:nvSpPr>
          <p:cNvPr id="27" name="TextBox 26"/>
          <p:cNvSpPr txBox="1"/>
          <p:nvPr/>
        </p:nvSpPr>
        <p:spPr>
          <a:xfrm>
            <a:off x="2996577" y="5574268"/>
            <a:ext cx="314510" cy="307777"/>
          </a:xfrm>
          <a:prstGeom prst="rect">
            <a:avLst/>
          </a:prstGeom>
          <a:noFill/>
        </p:spPr>
        <p:txBody>
          <a:bodyPr wrap="none" rtlCol="0">
            <a:spAutoFit/>
          </a:bodyPr>
          <a:lstStyle/>
          <a:p>
            <a:r>
              <a:rPr lang="en-US" sz="1400" dirty="0" smtClean="0"/>
              <a:t>B</a:t>
            </a:r>
            <a:endParaRPr lang="en-US" sz="1400" dirty="0"/>
          </a:p>
        </p:txBody>
      </p:sp>
      <p:sp>
        <p:nvSpPr>
          <p:cNvPr id="28" name="TextBox 27"/>
          <p:cNvSpPr txBox="1"/>
          <p:nvPr/>
        </p:nvSpPr>
        <p:spPr>
          <a:xfrm>
            <a:off x="3733800" y="5559623"/>
            <a:ext cx="3378361" cy="307777"/>
          </a:xfrm>
          <a:prstGeom prst="rect">
            <a:avLst/>
          </a:prstGeom>
          <a:noFill/>
        </p:spPr>
        <p:txBody>
          <a:bodyPr wrap="none" rtlCol="0">
            <a:spAutoFit/>
          </a:bodyPr>
          <a:lstStyle/>
          <a:p>
            <a:r>
              <a:rPr lang="en-US" sz="1400" dirty="0" smtClean="0"/>
              <a:t>C (causal effect of </a:t>
            </a:r>
            <a:r>
              <a:rPr lang="en-US" sz="1400" dirty="0" err="1" smtClean="0"/>
              <a:t>Lp</a:t>
            </a:r>
            <a:r>
              <a:rPr lang="en-US" sz="1400" dirty="0" smtClean="0"/>
              <a:t>(a) on AVC) = B / A</a:t>
            </a:r>
            <a:endParaRPr lang="en-US" sz="1400" dirty="0"/>
          </a:p>
        </p:txBody>
      </p:sp>
    </p:spTree>
    <p:extLst>
      <p:ext uri="{BB962C8B-B14F-4D97-AF65-F5344CB8AC3E}">
        <p14:creationId xmlns="" xmlns:p14="http://schemas.microsoft.com/office/powerpoint/2010/main" val="1272439733"/>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3"/>
          <p:cNvGraphicFramePr>
            <a:graphicFrameLocks/>
          </p:cNvGraphicFramePr>
          <p:nvPr>
            <p:extLst>
              <p:ext uri="{D42A27DB-BD31-4B8C-83A1-F6EECF244321}">
                <p14:modId xmlns="" xmlns:p14="http://schemas.microsoft.com/office/powerpoint/2010/main" val="2839923427"/>
              </p:ext>
            </p:extLst>
          </p:nvPr>
        </p:nvGraphicFramePr>
        <p:xfrm>
          <a:off x="276224" y="1716405"/>
          <a:ext cx="8639175" cy="3755136"/>
        </p:xfrm>
        <a:graphic>
          <a:graphicData uri="http://schemas.openxmlformats.org/drawingml/2006/table">
            <a:tbl>
              <a:tblPr/>
              <a:tblGrid>
                <a:gridCol w="3228976"/>
                <a:gridCol w="3742990"/>
                <a:gridCol w="1667209"/>
              </a:tblGrid>
              <a:tr h="347472">
                <a:tc>
                  <a:txBody>
                    <a:bodyPr/>
                    <a:lstStyle/>
                    <a:p>
                      <a:pPr marL="0" marR="0" algn="l">
                        <a:lnSpc>
                          <a:spcPct val="200000"/>
                        </a:lnSpc>
                        <a:spcBef>
                          <a:spcPts val="0"/>
                        </a:spcBef>
                        <a:spcAft>
                          <a:spcPts val="0"/>
                        </a:spcAft>
                      </a:pPr>
                      <a:r>
                        <a:rPr lang="en-US" sz="1600" b="1" dirty="0">
                          <a:solidFill>
                            <a:schemeClr val="bg1"/>
                          </a:solidFill>
                          <a:effectLst/>
                          <a:latin typeface="+mj-lt"/>
                          <a:ea typeface="Times New Roman"/>
                        </a:rPr>
                        <a:t> </a:t>
                      </a:r>
                      <a:endParaRPr lang="en-US" sz="1600" dirty="0">
                        <a:solidFill>
                          <a:schemeClr val="bg1"/>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algn="ctr">
                        <a:lnSpc>
                          <a:spcPct val="200000"/>
                        </a:lnSpc>
                        <a:spcBef>
                          <a:spcPts val="0"/>
                        </a:spcBef>
                        <a:spcAft>
                          <a:spcPts val="0"/>
                        </a:spcAft>
                      </a:pPr>
                      <a:r>
                        <a:rPr lang="en-US" sz="1600" b="1" dirty="0">
                          <a:solidFill>
                            <a:srgbClr val="FFFF00"/>
                          </a:solidFill>
                          <a:effectLst/>
                          <a:latin typeface="+mj-lt"/>
                          <a:ea typeface="Times New Roman"/>
                        </a:rPr>
                        <a:t>Meta-analysis</a:t>
                      </a:r>
                      <a:endParaRPr lang="en-US" sz="1600" dirty="0">
                        <a:solidFill>
                          <a:srgbClr val="FFFF00"/>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7472">
                <a:tc>
                  <a:txBody>
                    <a:bodyPr/>
                    <a:lstStyle/>
                    <a:p>
                      <a:pPr marL="0" marR="0" algn="l">
                        <a:lnSpc>
                          <a:spcPct val="200000"/>
                        </a:lnSpc>
                        <a:spcBef>
                          <a:spcPts val="0"/>
                        </a:spcBef>
                        <a:spcAft>
                          <a:spcPts val="0"/>
                        </a:spcAft>
                      </a:pPr>
                      <a:r>
                        <a:rPr lang="en-US" sz="1600" b="1" dirty="0">
                          <a:solidFill>
                            <a:srgbClr val="FFFF00"/>
                          </a:solidFill>
                          <a:effectLst/>
                          <a:latin typeface="+mj-lt"/>
                          <a:ea typeface="Times New Roman"/>
                        </a:rPr>
                        <a:t>Association with plasma </a:t>
                      </a:r>
                      <a:r>
                        <a:rPr lang="en-US" sz="1600" b="1" dirty="0" err="1">
                          <a:solidFill>
                            <a:srgbClr val="FFFF00"/>
                          </a:solidFill>
                          <a:effectLst/>
                          <a:latin typeface="+mj-lt"/>
                          <a:ea typeface="Times New Roman"/>
                        </a:rPr>
                        <a:t>Lp</a:t>
                      </a:r>
                      <a:r>
                        <a:rPr lang="en-US" sz="1600" b="1" dirty="0">
                          <a:solidFill>
                            <a:srgbClr val="FFFF00"/>
                          </a:solidFill>
                          <a:effectLst/>
                          <a:latin typeface="+mj-lt"/>
                          <a:ea typeface="Times New Roman"/>
                        </a:rPr>
                        <a:t>(a)*</a:t>
                      </a:r>
                      <a:endParaRPr lang="en-US" sz="1600" dirty="0">
                        <a:solidFill>
                          <a:srgbClr val="FFFF00"/>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600" b="1" u="sng">
                          <a:solidFill>
                            <a:srgbClr val="FFFF00"/>
                          </a:solidFill>
                          <a:effectLst/>
                          <a:latin typeface="+mj-lt"/>
                          <a:ea typeface="Times New Roman"/>
                          <a:cs typeface="Arial"/>
                        </a:rPr>
                        <a:t>b</a:t>
                      </a:r>
                      <a:r>
                        <a:rPr lang="en-US" sz="1600" b="1" u="sng">
                          <a:solidFill>
                            <a:srgbClr val="FFFF00"/>
                          </a:solidFill>
                          <a:effectLst/>
                          <a:latin typeface="+mj-lt"/>
                          <a:ea typeface="Times New Roman"/>
                        </a:rPr>
                        <a:t> (95% CI)</a:t>
                      </a:r>
                      <a:endParaRPr lang="en-US" sz="1600">
                        <a:solidFill>
                          <a:srgbClr val="FFFF00"/>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0"/>
                        </a:spcAft>
                      </a:pPr>
                      <a:r>
                        <a:rPr lang="en-US" sz="1600" b="1" u="sng" dirty="0">
                          <a:solidFill>
                            <a:srgbClr val="FFFF00"/>
                          </a:solidFill>
                          <a:effectLst/>
                          <a:latin typeface="+mj-lt"/>
                          <a:ea typeface="Times New Roman"/>
                        </a:rPr>
                        <a:t>p-value</a:t>
                      </a:r>
                      <a:endParaRPr lang="en-US" sz="1600" dirty="0">
                        <a:solidFill>
                          <a:srgbClr val="FFFF00"/>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7472">
                <a:tc>
                  <a:txBody>
                    <a:bodyPr/>
                    <a:lstStyle/>
                    <a:p>
                      <a:pPr marL="0" marR="0" algn="l">
                        <a:lnSpc>
                          <a:spcPct val="100000"/>
                        </a:lnSpc>
                        <a:spcBef>
                          <a:spcPts val="0"/>
                        </a:spcBef>
                        <a:spcAft>
                          <a:spcPts val="0"/>
                        </a:spcAft>
                      </a:pPr>
                      <a:r>
                        <a:rPr lang="en-US" sz="1600" dirty="0">
                          <a:solidFill>
                            <a:schemeClr val="bg1"/>
                          </a:solidFill>
                          <a:effectLst/>
                          <a:latin typeface="+mj-lt"/>
                          <a:ea typeface="Times New Roman"/>
                        </a:rPr>
                        <a:t>rs10455872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a:solidFill>
                            <a:schemeClr val="bg1"/>
                          </a:solidFill>
                          <a:effectLst/>
                          <a:latin typeface="+mj-lt"/>
                          <a:ea typeface="Times New Roman"/>
                        </a:rPr>
                        <a:t>1.58 (1.21-1.94)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a:solidFill>
                            <a:schemeClr val="bg1"/>
                          </a:solidFill>
                          <a:effectLst/>
                          <a:latin typeface="+mj-lt"/>
                          <a:ea typeface="Times New Roman"/>
                        </a:rPr>
                        <a:t>&lt;0.0001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7472">
                <a:tc>
                  <a:txBody>
                    <a:bodyPr/>
                    <a:lstStyle/>
                    <a:p>
                      <a:pPr marL="0" marR="0" algn="l">
                        <a:lnSpc>
                          <a:spcPct val="100000"/>
                        </a:lnSpc>
                        <a:spcBef>
                          <a:spcPts val="0"/>
                        </a:spcBef>
                        <a:spcAft>
                          <a:spcPts val="0"/>
                        </a:spcAft>
                      </a:pPr>
                      <a:r>
                        <a:rPr lang="en-US" sz="1600" b="1" dirty="0">
                          <a:solidFill>
                            <a:schemeClr val="bg1"/>
                          </a:solidFill>
                          <a:effectLst/>
                          <a:latin typeface="+mj-lt"/>
                          <a:ea typeface="Times New Roman"/>
                        </a:rPr>
                        <a:t> </a:t>
                      </a:r>
                      <a:endParaRPr lang="en-US" sz="1600" dirty="0">
                        <a:solidFill>
                          <a:schemeClr val="bg1"/>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a:solidFill>
                            <a:schemeClr val="bg1"/>
                          </a:solidFill>
                          <a:effectLst/>
                          <a:latin typeface="+mj-lt"/>
                          <a:ea typeface="Times New Roman"/>
                        </a:rPr>
                        <a:t> </a:t>
                      </a:r>
                      <a:endParaRPr lang="en-US" sz="1600">
                        <a:solidFill>
                          <a:schemeClr val="bg1"/>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dirty="0">
                          <a:solidFill>
                            <a:schemeClr val="bg1"/>
                          </a:solidFill>
                          <a:effectLst/>
                          <a:latin typeface="+mj-lt"/>
                          <a:ea typeface="Times New Roman"/>
                        </a:rPr>
                        <a:t> </a:t>
                      </a:r>
                      <a:endParaRPr lang="en-US" sz="1600" dirty="0">
                        <a:solidFill>
                          <a:schemeClr val="bg1"/>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7472">
                <a:tc>
                  <a:txBody>
                    <a:bodyPr/>
                    <a:lstStyle/>
                    <a:p>
                      <a:pPr marL="0" marR="0" algn="l">
                        <a:lnSpc>
                          <a:spcPct val="100000"/>
                        </a:lnSpc>
                        <a:spcBef>
                          <a:spcPts val="0"/>
                        </a:spcBef>
                        <a:spcAft>
                          <a:spcPts val="0"/>
                        </a:spcAft>
                      </a:pPr>
                      <a:r>
                        <a:rPr lang="en-US" sz="1600" b="1" dirty="0">
                          <a:solidFill>
                            <a:srgbClr val="FFFF00"/>
                          </a:solidFill>
                          <a:effectLst/>
                          <a:latin typeface="+mj-lt"/>
                          <a:ea typeface="Times New Roman"/>
                        </a:rPr>
                        <a:t>Associations with AVC</a:t>
                      </a:r>
                      <a:endParaRPr lang="en-US" sz="1600" dirty="0">
                        <a:solidFill>
                          <a:srgbClr val="FFFF00"/>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u="sng">
                          <a:solidFill>
                            <a:schemeClr val="bg1"/>
                          </a:solidFill>
                          <a:effectLst/>
                          <a:latin typeface="+mj-lt"/>
                          <a:ea typeface="Times New Roman"/>
                        </a:rPr>
                        <a:t>OR (95% CI)</a:t>
                      </a:r>
                      <a:endParaRPr lang="en-US" sz="1600">
                        <a:solidFill>
                          <a:schemeClr val="bg1"/>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u="sng" dirty="0">
                          <a:solidFill>
                            <a:schemeClr val="bg1"/>
                          </a:solidFill>
                          <a:effectLst/>
                          <a:latin typeface="+mj-lt"/>
                          <a:ea typeface="Times New Roman"/>
                        </a:rPr>
                        <a:t>p-value</a:t>
                      </a:r>
                      <a:endParaRPr lang="en-US" sz="1600" dirty="0">
                        <a:solidFill>
                          <a:schemeClr val="bg1"/>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7472">
                <a:tc>
                  <a:txBody>
                    <a:bodyPr/>
                    <a:lstStyle/>
                    <a:p>
                      <a:pPr marL="0" marR="0" algn="l">
                        <a:lnSpc>
                          <a:spcPct val="100000"/>
                        </a:lnSpc>
                        <a:spcBef>
                          <a:spcPts val="0"/>
                        </a:spcBef>
                        <a:spcAft>
                          <a:spcPts val="0"/>
                        </a:spcAft>
                      </a:pPr>
                      <a:r>
                        <a:rPr lang="en-US" sz="1600" dirty="0">
                          <a:solidFill>
                            <a:schemeClr val="bg1"/>
                          </a:solidFill>
                          <a:effectLst/>
                          <a:latin typeface="+mj-lt"/>
                          <a:ea typeface="Times New Roman"/>
                        </a:rPr>
                        <a:t>rs10455872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a:solidFill>
                            <a:schemeClr val="bg1"/>
                          </a:solidFill>
                          <a:effectLst/>
                          <a:latin typeface="+mj-lt"/>
                          <a:ea typeface="Times New Roman"/>
                        </a:rPr>
                        <a:t>2.17 (1.66-2.83)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a:solidFill>
                            <a:schemeClr val="bg1"/>
                          </a:solidFill>
                          <a:effectLst/>
                          <a:latin typeface="+mj-lt"/>
                          <a:ea typeface="Times New Roman"/>
                        </a:rPr>
                        <a:t>&lt;0.0001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7472">
                <a:tc>
                  <a:txBody>
                    <a:bodyPr/>
                    <a:lstStyle/>
                    <a:p>
                      <a:pPr marL="0" marR="0" algn="l">
                        <a:lnSpc>
                          <a:spcPct val="100000"/>
                        </a:lnSpc>
                        <a:spcBef>
                          <a:spcPts val="0"/>
                        </a:spcBef>
                        <a:spcAft>
                          <a:spcPts val="0"/>
                        </a:spcAft>
                      </a:pPr>
                      <a:r>
                        <a:rPr lang="en-US" sz="1600" dirty="0">
                          <a:solidFill>
                            <a:schemeClr val="bg1"/>
                          </a:solidFill>
                          <a:effectLst/>
                          <a:latin typeface="+mj-lt"/>
                          <a:ea typeface="Times New Roman"/>
                        </a:rPr>
                        <a:t>rs10455872, adjusted for </a:t>
                      </a:r>
                      <a:r>
                        <a:rPr lang="en-US" sz="1600" dirty="0" err="1">
                          <a:solidFill>
                            <a:schemeClr val="bg1"/>
                          </a:solidFill>
                          <a:effectLst/>
                          <a:latin typeface="+mj-lt"/>
                          <a:ea typeface="Times New Roman"/>
                        </a:rPr>
                        <a:t>Lp</a:t>
                      </a:r>
                      <a:r>
                        <a:rPr lang="en-US" sz="1600" dirty="0">
                          <a:solidFill>
                            <a:schemeClr val="bg1"/>
                          </a:solidFill>
                          <a:effectLst/>
                          <a:latin typeface="+mj-lt"/>
                          <a:ea typeface="Times New Roman"/>
                        </a:rPr>
                        <a:t>(a)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a:solidFill>
                            <a:schemeClr val="bg1"/>
                          </a:solidFill>
                          <a:effectLst/>
                          <a:latin typeface="+mj-lt"/>
                          <a:ea typeface="Times New Roman"/>
                        </a:rPr>
                        <a:t>1.62 (0.94-2.81)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a:solidFill>
                            <a:schemeClr val="bg1"/>
                          </a:solidFill>
                          <a:effectLst/>
                          <a:latin typeface="+mj-lt"/>
                          <a:ea typeface="Times New Roman"/>
                        </a:rPr>
                        <a:t>0.085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7472">
                <a:tc>
                  <a:txBody>
                    <a:bodyPr/>
                    <a:lstStyle/>
                    <a:p>
                      <a:pPr marL="0" marR="0" algn="l">
                        <a:lnSpc>
                          <a:spcPct val="100000"/>
                        </a:lnSpc>
                        <a:spcBef>
                          <a:spcPts val="0"/>
                        </a:spcBef>
                        <a:spcAft>
                          <a:spcPts val="0"/>
                        </a:spcAft>
                      </a:pPr>
                      <a:r>
                        <a:rPr lang="it-IT" sz="1600" dirty="0">
                          <a:solidFill>
                            <a:schemeClr val="bg1"/>
                          </a:solidFill>
                          <a:effectLst/>
                          <a:latin typeface="+mj-lt"/>
                          <a:ea typeface="Times New Roman"/>
                        </a:rPr>
                        <a:t>Plasma Lp(a)*</a:t>
                      </a:r>
                      <a:endParaRPr lang="en-US" sz="1600" dirty="0">
                        <a:solidFill>
                          <a:schemeClr val="bg1"/>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a:solidFill>
                            <a:schemeClr val="bg1"/>
                          </a:solidFill>
                          <a:effectLst/>
                          <a:latin typeface="+mj-lt"/>
                          <a:ea typeface="Times New Roman"/>
                        </a:rPr>
                        <a:t>1.29 (1.18-1.42)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a:solidFill>
                            <a:schemeClr val="bg1"/>
                          </a:solidFill>
                          <a:effectLst/>
                          <a:latin typeface="+mj-lt"/>
                          <a:ea typeface="Times New Roman"/>
                        </a:rPr>
                        <a:t>&lt;0.0001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7472">
                <a:tc>
                  <a:txBody>
                    <a:bodyPr/>
                    <a:lstStyle/>
                    <a:p>
                      <a:pPr marL="0" marR="0" algn="l">
                        <a:lnSpc>
                          <a:spcPct val="100000"/>
                        </a:lnSpc>
                        <a:spcBef>
                          <a:spcPts val="0"/>
                        </a:spcBef>
                        <a:spcAft>
                          <a:spcPts val="0"/>
                        </a:spcAft>
                      </a:pPr>
                      <a:r>
                        <a:rPr lang="en-US" sz="1600" dirty="0">
                          <a:solidFill>
                            <a:schemeClr val="bg1"/>
                          </a:solidFill>
                          <a:effectLst/>
                          <a:latin typeface="+mj-lt"/>
                          <a:ea typeface="Times New Roman"/>
                        </a:rPr>
                        <a:t>Genetically-elevated </a:t>
                      </a:r>
                      <a:r>
                        <a:rPr lang="en-US" sz="1600" dirty="0" err="1">
                          <a:solidFill>
                            <a:schemeClr val="bg1"/>
                          </a:solidFill>
                          <a:effectLst/>
                          <a:latin typeface="+mj-lt"/>
                          <a:ea typeface="Times New Roman"/>
                        </a:rPr>
                        <a:t>Lp</a:t>
                      </a:r>
                      <a:r>
                        <a:rPr lang="en-US" sz="1600" dirty="0">
                          <a:solidFill>
                            <a:schemeClr val="bg1"/>
                          </a:solidFill>
                          <a:effectLst/>
                          <a:latin typeface="+mj-lt"/>
                          <a:ea typeface="Times New Roman"/>
                        </a:rPr>
                        <a:t>(a)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a:solidFill>
                            <a:schemeClr val="bg1"/>
                          </a:solidFill>
                          <a:effectLst/>
                          <a:latin typeface="+mj-lt"/>
                          <a:ea typeface="Times New Roman"/>
                        </a:rPr>
                        <a:t>1.62 (1.27-2.06)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a:solidFill>
                            <a:schemeClr val="bg1"/>
                          </a:solidFill>
                          <a:effectLst/>
                          <a:latin typeface="+mj-lt"/>
                          <a:ea typeface="Times New Roman"/>
                        </a:rPr>
                        <a:t>&lt;0.0001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7472">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dirty="0" smtClean="0">
                          <a:solidFill>
                            <a:schemeClr val="tx1"/>
                          </a:solidFill>
                          <a:effectLst/>
                          <a:latin typeface="+mj-lt"/>
                          <a:ea typeface="+mn-ea"/>
                          <a:cs typeface="+mn-cs"/>
                        </a:rPr>
                        <a:t>* Plasma </a:t>
                      </a:r>
                      <a:r>
                        <a:rPr kumimoji="0" lang="en-US" sz="1600" kern="1200" dirty="0" err="1" smtClean="0">
                          <a:solidFill>
                            <a:schemeClr val="tx1"/>
                          </a:solidFill>
                          <a:effectLst/>
                          <a:latin typeface="+mj-lt"/>
                          <a:ea typeface="+mn-ea"/>
                          <a:cs typeface="+mn-cs"/>
                        </a:rPr>
                        <a:t>Lp</a:t>
                      </a:r>
                      <a:r>
                        <a:rPr kumimoji="0" lang="en-US" sz="1600" kern="1200" dirty="0" smtClean="0">
                          <a:solidFill>
                            <a:schemeClr val="tx1"/>
                          </a:solidFill>
                          <a:effectLst/>
                          <a:latin typeface="+mj-lt"/>
                          <a:ea typeface="+mn-ea"/>
                          <a:cs typeface="+mn-cs"/>
                        </a:rPr>
                        <a:t>(a) levels were non-normally distributed and log-transformed.</a:t>
                      </a:r>
                      <a:endParaRPr lang="en-US" sz="1600" dirty="0">
                        <a:solidFill>
                          <a:schemeClr val="bg1"/>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algn="ctr">
                        <a:lnSpc>
                          <a:spcPct val="200000"/>
                        </a:lnSpc>
                        <a:spcBef>
                          <a:spcPts val="0"/>
                        </a:spcBef>
                        <a:spcAft>
                          <a:spcPts val="0"/>
                        </a:spcAft>
                      </a:pPr>
                      <a:endParaRPr lang="en-US" sz="1100" dirty="0">
                        <a:solidFill>
                          <a:schemeClr val="bg1"/>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algn="ctr">
                        <a:lnSpc>
                          <a:spcPct val="200000"/>
                        </a:lnSpc>
                        <a:spcBef>
                          <a:spcPts val="0"/>
                        </a:spcBef>
                        <a:spcAft>
                          <a:spcPts val="0"/>
                        </a:spcAft>
                      </a:pPr>
                      <a:endParaRPr lang="en-US" sz="1100" dirty="0">
                        <a:solidFill>
                          <a:schemeClr val="bg1"/>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 name="Title 1"/>
          <p:cNvSpPr txBox="1">
            <a:spLocks/>
          </p:cNvSpPr>
          <p:nvPr/>
        </p:nvSpPr>
        <p:spPr>
          <a:xfrm>
            <a:off x="457200" y="0"/>
            <a:ext cx="8229600" cy="1143000"/>
          </a:xfrm>
          <a:prstGeom prst="rect">
            <a:avLst/>
          </a:prstGeom>
        </p:spPr>
        <p:txBody>
          <a:bodyPr>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en-US" sz="3200" dirty="0" smtClean="0"/>
              <a:t>Instrumental Variable Analysis of </a:t>
            </a:r>
            <a:r>
              <a:rPr lang="en-US" sz="3200" dirty="0" err="1" smtClean="0"/>
              <a:t>Lp</a:t>
            </a:r>
            <a:r>
              <a:rPr lang="en-US" sz="3200" dirty="0" smtClean="0"/>
              <a:t>(a) and Presence of Aortic Valve Calcium</a:t>
            </a:r>
            <a:br>
              <a:rPr lang="en-US" sz="3200" dirty="0" smtClean="0"/>
            </a:br>
            <a:endParaRPr lang="en-US" sz="3200" dirty="0" smtClean="0"/>
          </a:p>
        </p:txBody>
      </p:sp>
    </p:spTree>
    <p:extLst>
      <p:ext uri="{BB962C8B-B14F-4D97-AF65-F5344CB8AC3E}">
        <p14:creationId xmlns="" xmlns:p14="http://schemas.microsoft.com/office/powerpoint/2010/main" val="41586321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52400" y="274638"/>
            <a:ext cx="8991600" cy="1143000"/>
          </a:xfrm>
        </p:spPr>
        <p:txBody>
          <a:bodyPr anchor="b" anchorCtr="0">
            <a:noAutofit/>
          </a:bodyPr>
          <a:lstStyle/>
          <a:p>
            <a:r>
              <a:rPr lang="en-US" sz="3200" b="1" dirty="0" smtClean="0"/>
              <a:t>rs10455872 is associated with incident aortic stenosis in the Malmo Diet and Cancer Study</a:t>
            </a:r>
            <a:endParaRPr lang="en-US" sz="3200" dirty="0" smtClean="0"/>
          </a:p>
        </p:txBody>
      </p:sp>
      <p:graphicFrame>
        <p:nvGraphicFramePr>
          <p:cNvPr id="5" name="Table 4"/>
          <p:cNvGraphicFramePr>
            <a:graphicFrameLocks noGrp="1"/>
          </p:cNvGraphicFramePr>
          <p:nvPr>
            <p:extLst>
              <p:ext uri="{D42A27DB-BD31-4B8C-83A1-F6EECF244321}">
                <p14:modId xmlns="" xmlns:p14="http://schemas.microsoft.com/office/powerpoint/2010/main" val="4017825846"/>
              </p:ext>
            </p:extLst>
          </p:nvPr>
        </p:nvGraphicFramePr>
        <p:xfrm>
          <a:off x="380999" y="2396050"/>
          <a:ext cx="8458201" cy="975360"/>
        </p:xfrm>
        <a:graphic>
          <a:graphicData uri="http://schemas.openxmlformats.org/drawingml/2006/table">
            <a:tbl>
              <a:tblPr/>
              <a:tblGrid>
                <a:gridCol w="2743201"/>
                <a:gridCol w="1752600"/>
                <a:gridCol w="1013669"/>
                <a:gridCol w="1719322"/>
                <a:gridCol w="1229409"/>
              </a:tblGrid>
              <a:tr h="346648">
                <a:tc>
                  <a:txBody>
                    <a:bodyPr/>
                    <a:lstStyle/>
                    <a:p>
                      <a:pPr marL="0" marR="0">
                        <a:lnSpc>
                          <a:spcPct val="100000"/>
                        </a:lnSpc>
                        <a:spcBef>
                          <a:spcPts val="0"/>
                        </a:spcBef>
                        <a:spcAft>
                          <a:spcPts val="0"/>
                        </a:spcAft>
                      </a:pPr>
                      <a:r>
                        <a:rPr lang="en-US" sz="1600" b="1" dirty="0" smtClean="0">
                          <a:solidFill>
                            <a:srgbClr val="FFFF00"/>
                          </a:solidFill>
                          <a:effectLst/>
                          <a:latin typeface="+mj-lt"/>
                          <a:ea typeface="Times New Roman"/>
                        </a:rPr>
                        <a:t>Phenotype</a:t>
                      </a:r>
                      <a:endParaRPr lang="en-US" sz="1600" b="1" dirty="0">
                        <a:solidFill>
                          <a:srgbClr val="FFFF00"/>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dirty="0" smtClean="0">
                          <a:solidFill>
                            <a:srgbClr val="FFFF00"/>
                          </a:solidFill>
                          <a:effectLst/>
                          <a:latin typeface="+mj-lt"/>
                          <a:ea typeface="Times New Roman"/>
                        </a:rPr>
                        <a:t>Exclusions</a:t>
                      </a:r>
                      <a:endParaRPr lang="en-US" sz="1600" b="1" dirty="0">
                        <a:solidFill>
                          <a:srgbClr val="FFFF00"/>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dirty="0" smtClean="0">
                          <a:solidFill>
                            <a:srgbClr val="FFFF00"/>
                          </a:solidFill>
                          <a:effectLst/>
                          <a:latin typeface="+mj-lt"/>
                          <a:ea typeface="Times New Roman"/>
                        </a:rPr>
                        <a:t>N (cases)</a:t>
                      </a:r>
                      <a:endParaRPr lang="en-US" sz="1600" b="1" dirty="0">
                        <a:solidFill>
                          <a:srgbClr val="FFFF00"/>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dirty="0" smtClean="0">
                          <a:solidFill>
                            <a:srgbClr val="FFFF00"/>
                          </a:solidFill>
                          <a:effectLst/>
                          <a:latin typeface="+mj-lt"/>
                          <a:ea typeface="Times New Roman"/>
                        </a:rPr>
                        <a:t>HR </a:t>
                      </a:r>
                      <a:r>
                        <a:rPr lang="en-US" sz="1600" b="1" dirty="0">
                          <a:solidFill>
                            <a:srgbClr val="FFFF00"/>
                          </a:solidFill>
                          <a:effectLst/>
                          <a:latin typeface="+mj-lt"/>
                          <a:ea typeface="Times New Roman"/>
                        </a:rPr>
                        <a:t>(95% CI)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dirty="0">
                          <a:solidFill>
                            <a:srgbClr val="FFFF00"/>
                          </a:solidFill>
                          <a:effectLst/>
                          <a:latin typeface="+mj-lt"/>
                          <a:ea typeface="Times New Roman"/>
                        </a:rPr>
                        <a:t>P-value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462">
                <a:tc>
                  <a:txBody>
                    <a:bodyPr/>
                    <a:lstStyle/>
                    <a:p>
                      <a:pPr marL="0" marR="0">
                        <a:lnSpc>
                          <a:spcPct val="100000"/>
                        </a:lnSpc>
                        <a:spcBef>
                          <a:spcPts val="0"/>
                        </a:spcBef>
                        <a:spcAft>
                          <a:spcPts val="0"/>
                        </a:spcAft>
                      </a:pPr>
                      <a:r>
                        <a:rPr lang="en-US" sz="1600" dirty="0" smtClean="0">
                          <a:solidFill>
                            <a:schemeClr val="bg1"/>
                          </a:solidFill>
                          <a:effectLst/>
                          <a:latin typeface="+mj-lt"/>
                          <a:ea typeface="Times New Roman"/>
                        </a:rPr>
                        <a:t>Incident aortic stenosis (AS)</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None</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28193 (308)</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1.68 (1.32-2.15)</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kumimoji="0" lang="en-US" sz="1600" kern="1200" dirty="0" smtClean="0">
                          <a:solidFill>
                            <a:schemeClr val="tx1"/>
                          </a:solidFill>
                          <a:effectLst/>
                          <a:latin typeface="+mj-lt"/>
                          <a:ea typeface="+mn-ea"/>
                          <a:cs typeface="+mn-cs"/>
                        </a:rPr>
                        <a:t>3x10</a:t>
                      </a:r>
                      <a:r>
                        <a:rPr kumimoji="0" lang="en-US" sz="1600" kern="1200" baseline="30000" dirty="0" smtClean="0">
                          <a:solidFill>
                            <a:schemeClr val="tx1"/>
                          </a:solidFill>
                          <a:effectLst/>
                          <a:latin typeface="+mj-lt"/>
                          <a:ea typeface="+mn-ea"/>
                          <a:cs typeface="+mn-cs"/>
                        </a:rPr>
                        <a:t>-5</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TextBox 5"/>
          <p:cNvSpPr txBox="1"/>
          <p:nvPr/>
        </p:nvSpPr>
        <p:spPr>
          <a:xfrm>
            <a:off x="410969" y="5715000"/>
            <a:ext cx="4660250" cy="923330"/>
          </a:xfrm>
          <a:prstGeom prst="rect">
            <a:avLst/>
          </a:prstGeom>
          <a:noFill/>
        </p:spPr>
        <p:txBody>
          <a:bodyPr wrap="none" rtlCol="0">
            <a:spAutoFit/>
          </a:bodyPr>
          <a:lstStyle/>
          <a:p>
            <a:r>
              <a:rPr lang="en-US" dirty="0" smtClean="0"/>
              <a:t>Median follow-up: 12 years</a:t>
            </a:r>
          </a:p>
          <a:p>
            <a:r>
              <a:rPr lang="en-US" dirty="0" smtClean="0"/>
              <a:t>HR: Hazard Ratio per copy of risk allele</a:t>
            </a:r>
          </a:p>
          <a:p>
            <a:r>
              <a:rPr lang="en-US" dirty="0" smtClean="0"/>
              <a:t>Adjusted for age, sex, BMI, current smoking</a:t>
            </a:r>
            <a:endParaRPr lang="en-US" dirty="0"/>
          </a:p>
        </p:txBody>
      </p:sp>
    </p:spTree>
    <p:extLst>
      <p:ext uri="{BB962C8B-B14F-4D97-AF65-F5344CB8AC3E}">
        <p14:creationId xmlns="" xmlns:p14="http://schemas.microsoft.com/office/powerpoint/2010/main" val="1249419017"/>
      </p:ext>
    </p:extLst>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52400" y="274638"/>
            <a:ext cx="8991600" cy="1143000"/>
          </a:xfrm>
        </p:spPr>
        <p:txBody>
          <a:bodyPr anchor="b" anchorCtr="0">
            <a:noAutofit/>
          </a:bodyPr>
          <a:lstStyle/>
          <a:p>
            <a:r>
              <a:rPr lang="en-US" sz="3200" b="1" dirty="0" smtClean="0"/>
              <a:t>rs10455872 is associated with incident aortic stenosis in the Malmo Diet and Cancer Study</a:t>
            </a:r>
            <a:endParaRPr lang="en-US" sz="3200" dirty="0" smtClean="0"/>
          </a:p>
        </p:txBody>
      </p:sp>
      <p:graphicFrame>
        <p:nvGraphicFramePr>
          <p:cNvPr id="5" name="Table 4"/>
          <p:cNvGraphicFramePr>
            <a:graphicFrameLocks noGrp="1"/>
          </p:cNvGraphicFramePr>
          <p:nvPr>
            <p:extLst>
              <p:ext uri="{D42A27DB-BD31-4B8C-83A1-F6EECF244321}">
                <p14:modId xmlns="" xmlns:p14="http://schemas.microsoft.com/office/powerpoint/2010/main" val="1778781838"/>
              </p:ext>
            </p:extLst>
          </p:nvPr>
        </p:nvGraphicFramePr>
        <p:xfrm>
          <a:off x="380999" y="2396050"/>
          <a:ext cx="8458201" cy="2438400"/>
        </p:xfrm>
        <a:graphic>
          <a:graphicData uri="http://schemas.openxmlformats.org/drawingml/2006/table">
            <a:tbl>
              <a:tblPr/>
              <a:tblGrid>
                <a:gridCol w="2743201"/>
                <a:gridCol w="1752600"/>
                <a:gridCol w="1013669"/>
                <a:gridCol w="1719322"/>
                <a:gridCol w="1229409"/>
              </a:tblGrid>
              <a:tr h="346648">
                <a:tc>
                  <a:txBody>
                    <a:bodyPr/>
                    <a:lstStyle/>
                    <a:p>
                      <a:pPr marL="0" marR="0">
                        <a:lnSpc>
                          <a:spcPct val="100000"/>
                        </a:lnSpc>
                        <a:spcBef>
                          <a:spcPts val="0"/>
                        </a:spcBef>
                        <a:spcAft>
                          <a:spcPts val="0"/>
                        </a:spcAft>
                      </a:pPr>
                      <a:r>
                        <a:rPr lang="en-US" sz="1600" b="1" dirty="0" smtClean="0">
                          <a:solidFill>
                            <a:srgbClr val="FFFF00"/>
                          </a:solidFill>
                          <a:effectLst/>
                          <a:latin typeface="+mj-lt"/>
                          <a:ea typeface="Times New Roman"/>
                        </a:rPr>
                        <a:t>Phenotype</a:t>
                      </a:r>
                      <a:endParaRPr lang="en-US" sz="1600" b="1" dirty="0">
                        <a:solidFill>
                          <a:srgbClr val="FFFF00"/>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dirty="0" smtClean="0">
                          <a:solidFill>
                            <a:srgbClr val="FFFF00"/>
                          </a:solidFill>
                          <a:effectLst/>
                          <a:latin typeface="+mj-lt"/>
                          <a:ea typeface="Times New Roman"/>
                        </a:rPr>
                        <a:t>Exclusions</a:t>
                      </a:r>
                      <a:endParaRPr lang="en-US" sz="1600" b="1" dirty="0">
                        <a:solidFill>
                          <a:srgbClr val="FFFF00"/>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dirty="0" smtClean="0">
                          <a:solidFill>
                            <a:srgbClr val="FFFF00"/>
                          </a:solidFill>
                          <a:effectLst/>
                          <a:latin typeface="+mj-lt"/>
                          <a:ea typeface="Times New Roman"/>
                        </a:rPr>
                        <a:t>N (cases)</a:t>
                      </a:r>
                      <a:endParaRPr lang="en-US" sz="1600" b="1" dirty="0">
                        <a:solidFill>
                          <a:srgbClr val="FFFF00"/>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dirty="0" smtClean="0">
                          <a:solidFill>
                            <a:srgbClr val="FFFF00"/>
                          </a:solidFill>
                          <a:effectLst/>
                          <a:latin typeface="+mj-lt"/>
                          <a:ea typeface="Times New Roman"/>
                        </a:rPr>
                        <a:t>HR </a:t>
                      </a:r>
                      <a:r>
                        <a:rPr lang="en-US" sz="1600" b="1" dirty="0">
                          <a:solidFill>
                            <a:srgbClr val="FFFF00"/>
                          </a:solidFill>
                          <a:effectLst/>
                          <a:latin typeface="+mj-lt"/>
                          <a:ea typeface="Times New Roman"/>
                        </a:rPr>
                        <a:t>(95% CI)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dirty="0">
                          <a:solidFill>
                            <a:srgbClr val="FFFF00"/>
                          </a:solidFill>
                          <a:effectLst/>
                          <a:latin typeface="+mj-lt"/>
                          <a:ea typeface="Times New Roman"/>
                        </a:rPr>
                        <a:t>P-value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462">
                <a:tc>
                  <a:txBody>
                    <a:bodyPr/>
                    <a:lstStyle/>
                    <a:p>
                      <a:pPr marL="0" marR="0">
                        <a:lnSpc>
                          <a:spcPct val="100000"/>
                        </a:lnSpc>
                        <a:spcBef>
                          <a:spcPts val="0"/>
                        </a:spcBef>
                        <a:spcAft>
                          <a:spcPts val="0"/>
                        </a:spcAft>
                      </a:pPr>
                      <a:r>
                        <a:rPr lang="en-US" sz="1600" dirty="0" smtClean="0">
                          <a:solidFill>
                            <a:schemeClr val="bg1"/>
                          </a:solidFill>
                          <a:effectLst/>
                          <a:latin typeface="+mj-lt"/>
                          <a:ea typeface="Times New Roman"/>
                        </a:rPr>
                        <a:t>Incident aortic stenosis (AS)</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None</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28193 (308)</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1.68 (1.32-2.15)</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kumimoji="0" lang="en-US" sz="1600" kern="1200" dirty="0" smtClean="0">
                          <a:solidFill>
                            <a:schemeClr val="tx1"/>
                          </a:solidFill>
                          <a:effectLst/>
                          <a:latin typeface="+mj-lt"/>
                          <a:ea typeface="+mn-ea"/>
                          <a:cs typeface="+mn-cs"/>
                        </a:rPr>
                        <a:t>3x10</a:t>
                      </a:r>
                      <a:r>
                        <a:rPr kumimoji="0" lang="en-US" sz="1600" kern="1200" baseline="30000" dirty="0" smtClean="0">
                          <a:solidFill>
                            <a:schemeClr val="tx1"/>
                          </a:solidFill>
                          <a:effectLst/>
                          <a:latin typeface="+mj-lt"/>
                          <a:ea typeface="+mn-ea"/>
                          <a:cs typeface="+mn-cs"/>
                        </a:rPr>
                        <a:t>-5</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462">
                <a:tc>
                  <a:txBody>
                    <a:bodyPr/>
                    <a:lstStyle/>
                    <a:p>
                      <a:pPr marL="0" marR="0">
                        <a:lnSpc>
                          <a:spcPct val="100000"/>
                        </a:lnSpc>
                        <a:spcBef>
                          <a:spcPts val="0"/>
                        </a:spcBef>
                        <a:spcAft>
                          <a:spcPts val="0"/>
                        </a:spcAft>
                      </a:pPr>
                      <a:r>
                        <a:rPr lang="en-US" sz="1600" dirty="0" smtClean="0">
                          <a:solidFill>
                            <a:schemeClr val="bg1"/>
                          </a:solidFill>
                          <a:effectLst/>
                          <a:latin typeface="+mj-lt"/>
                          <a:ea typeface="Times New Roman"/>
                        </a:rPr>
                        <a:t>AS, requiring aortic valve replacement</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None</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28193 (133)</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1.54 (1.05-2.27)</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0.03</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462">
                <a:tc>
                  <a:txBody>
                    <a:bodyPr/>
                    <a:lstStyle/>
                    <a:p>
                      <a:pPr marL="0" marR="0">
                        <a:lnSpc>
                          <a:spcPct val="100000"/>
                        </a:lnSpc>
                        <a:spcBef>
                          <a:spcPts val="0"/>
                        </a:spcBef>
                        <a:spcAft>
                          <a:spcPts val="0"/>
                        </a:spcAft>
                      </a:pPr>
                      <a:r>
                        <a:rPr lang="en-US" sz="1600" dirty="0" smtClean="0">
                          <a:solidFill>
                            <a:schemeClr val="bg1"/>
                          </a:solidFill>
                          <a:effectLst/>
                          <a:latin typeface="+mj-lt"/>
                          <a:ea typeface="Times New Roman"/>
                        </a:rPr>
                        <a:t>Incident aortic stenosis </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MI at baseline or during follow-up</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28126 (241)</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1.69 (1.28-2.22)</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0.0002</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4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bg1"/>
                          </a:solidFill>
                          <a:effectLst/>
                          <a:latin typeface="+mj-lt"/>
                          <a:ea typeface="Times New Roman"/>
                        </a:rPr>
                        <a:t>AS, requiring aortic valve replacement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MI at baseline or during follow-up</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28126 (111)</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1.82 (1.22-2.69)</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0.003</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TextBox 6"/>
          <p:cNvSpPr txBox="1"/>
          <p:nvPr/>
        </p:nvSpPr>
        <p:spPr>
          <a:xfrm>
            <a:off x="410969" y="5715000"/>
            <a:ext cx="4660250" cy="923330"/>
          </a:xfrm>
          <a:prstGeom prst="rect">
            <a:avLst/>
          </a:prstGeom>
          <a:noFill/>
        </p:spPr>
        <p:txBody>
          <a:bodyPr wrap="none" rtlCol="0">
            <a:spAutoFit/>
          </a:bodyPr>
          <a:lstStyle/>
          <a:p>
            <a:r>
              <a:rPr lang="en-US" dirty="0" smtClean="0"/>
              <a:t>Median follow-up: 12 years</a:t>
            </a:r>
          </a:p>
          <a:p>
            <a:r>
              <a:rPr lang="en-US" dirty="0" smtClean="0"/>
              <a:t>HR: Hazard Ratio per copy of risk allele</a:t>
            </a:r>
          </a:p>
          <a:p>
            <a:r>
              <a:rPr lang="en-US" dirty="0" smtClean="0"/>
              <a:t>Adjusted for age, sex, BMI, current smoking</a:t>
            </a:r>
            <a:endParaRPr lang="en-US" dirty="0"/>
          </a:p>
        </p:txBody>
      </p:sp>
    </p:spTree>
    <p:extLst>
      <p:ext uri="{BB962C8B-B14F-4D97-AF65-F5344CB8AC3E}">
        <p14:creationId xmlns="" xmlns:p14="http://schemas.microsoft.com/office/powerpoint/2010/main" val="285244055"/>
      </p:ext>
    </p:extLst>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52400" y="533400"/>
            <a:ext cx="8991600" cy="1143000"/>
          </a:xfrm>
        </p:spPr>
        <p:txBody>
          <a:bodyPr anchor="b" anchorCtr="0">
            <a:noAutofit/>
          </a:bodyPr>
          <a:lstStyle/>
          <a:p>
            <a:r>
              <a:rPr lang="en-US" sz="3200" b="1" dirty="0" smtClean="0"/>
              <a:t>rs10455872 is associated with Incident </a:t>
            </a:r>
            <a:r>
              <a:rPr lang="en-US" sz="3200" b="1" dirty="0"/>
              <a:t>A</a:t>
            </a:r>
            <a:r>
              <a:rPr lang="en-US" sz="3200" b="1" dirty="0" smtClean="0"/>
              <a:t>ortic Stenosis in the Copenhagen City Heart Study Cohort</a:t>
            </a:r>
            <a:endParaRPr lang="en-US" sz="3200" dirty="0" smtClean="0"/>
          </a:p>
        </p:txBody>
      </p:sp>
      <p:sp>
        <p:nvSpPr>
          <p:cNvPr id="5" name="TextBox 4"/>
          <p:cNvSpPr txBox="1"/>
          <p:nvPr/>
        </p:nvSpPr>
        <p:spPr>
          <a:xfrm>
            <a:off x="410969" y="5715000"/>
            <a:ext cx="5878532" cy="923330"/>
          </a:xfrm>
          <a:prstGeom prst="rect">
            <a:avLst/>
          </a:prstGeom>
          <a:noFill/>
        </p:spPr>
        <p:txBody>
          <a:bodyPr wrap="none" rtlCol="0">
            <a:spAutoFit/>
          </a:bodyPr>
          <a:lstStyle/>
          <a:p>
            <a:r>
              <a:rPr lang="en-US" dirty="0" smtClean="0"/>
              <a:t>Median follow-up: 17 years</a:t>
            </a:r>
          </a:p>
          <a:p>
            <a:r>
              <a:rPr lang="en-US" dirty="0" smtClean="0"/>
              <a:t>HR: Hazard Ratio for presence of at least one risk allele</a:t>
            </a:r>
          </a:p>
          <a:p>
            <a:r>
              <a:rPr lang="en-US" dirty="0" smtClean="0"/>
              <a:t>Adjusted for Framingham risk factors</a:t>
            </a:r>
            <a:endParaRPr lang="en-US" dirty="0"/>
          </a:p>
        </p:txBody>
      </p:sp>
      <p:graphicFrame>
        <p:nvGraphicFramePr>
          <p:cNvPr id="6" name="Table 5"/>
          <p:cNvGraphicFramePr>
            <a:graphicFrameLocks noGrp="1"/>
          </p:cNvGraphicFramePr>
          <p:nvPr>
            <p:extLst>
              <p:ext uri="{D42A27DB-BD31-4B8C-83A1-F6EECF244321}">
                <p14:modId xmlns="" xmlns:p14="http://schemas.microsoft.com/office/powerpoint/2010/main" val="1713739171"/>
              </p:ext>
            </p:extLst>
          </p:nvPr>
        </p:nvGraphicFramePr>
        <p:xfrm>
          <a:off x="380999" y="2396050"/>
          <a:ext cx="8458201" cy="975360"/>
        </p:xfrm>
        <a:graphic>
          <a:graphicData uri="http://schemas.openxmlformats.org/drawingml/2006/table">
            <a:tbl>
              <a:tblPr/>
              <a:tblGrid>
                <a:gridCol w="2743201"/>
                <a:gridCol w="1752600"/>
                <a:gridCol w="1013669"/>
                <a:gridCol w="1719322"/>
                <a:gridCol w="1229409"/>
              </a:tblGrid>
              <a:tr h="346648">
                <a:tc>
                  <a:txBody>
                    <a:bodyPr/>
                    <a:lstStyle/>
                    <a:p>
                      <a:pPr marL="0" marR="0">
                        <a:lnSpc>
                          <a:spcPct val="100000"/>
                        </a:lnSpc>
                        <a:spcBef>
                          <a:spcPts val="0"/>
                        </a:spcBef>
                        <a:spcAft>
                          <a:spcPts val="0"/>
                        </a:spcAft>
                      </a:pPr>
                      <a:r>
                        <a:rPr lang="en-US" sz="1600" b="1" dirty="0" smtClean="0">
                          <a:solidFill>
                            <a:srgbClr val="FFFF00"/>
                          </a:solidFill>
                          <a:effectLst/>
                          <a:latin typeface="+mj-lt"/>
                          <a:ea typeface="Times New Roman"/>
                        </a:rPr>
                        <a:t>Phenotype</a:t>
                      </a:r>
                      <a:endParaRPr lang="en-US" sz="1600" b="1" dirty="0">
                        <a:solidFill>
                          <a:srgbClr val="FFFF00"/>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dirty="0" smtClean="0">
                          <a:solidFill>
                            <a:srgbClr val="FFFF00"/>
                          </a:solidFill>
                          <a:effectLst/>
                          <a:latin typeface="+mj-lt"/>
                          <a:ea typeface="Times New Roman"/>
                        </a:rPr>
                        <a:t>Exclusions</a:t>
                      </a:r>
                      <a:endParaRPr lang="en-US" sz="1600" b="1" dirty="0">
                        <a:solidFill>
                          <a:srgbClr val="FFFF00"/>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dirty="0" smtClean="0">
                          <a:solidFill>
                            <a:srgbClr val="FFFF00"/>
                          </a:solidFill>
                          <a:effectLst/>
                          <a:latin typeface="+mj-lt"/>
                          <a:ea typeface="Times New Roman"/>
                        </a:rPr>
                        <a:t>N (cases)</a:t>
                      </a:r>
                      <a:endParaRPr lang="en-US" sz="1600" b="1" dirty="0">
                        <a:solidFill>
                          <a:srgbClr val="FFFF00"/>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dirty="0" smtClean="0">
                          <a:solidFill>
                            <a:srgbClr val="FFFF00"/>
                          </a:solidFill>
                          <a:effectLst/>
                          <a:latin typeface="+mj-lt"/>
                          <a:ea typeface="Times New Roman"/>
                        </a:rPr>
                        <a:t>HR </a:t>
                      </a:r>
                      <a:r>
                        <a:rPr lang="en-US" sz="1600" b="1" dirty="0">
                          <a:solidFill>
                            <a:srgbClr val="FFFF00"/>
                          </a:solidFill>
                          <a:effectLst/>
                          <a:latin typeface="+mj-lt"/>
                          <a:ea typeface="Times New Roman"/>
                        </a:rPr>
                        <a:t>(95% CI)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dirty="0">
                          <a:solidFill>
                            <a:srgbClr val="FFFF00"/>
                          </a:solidFill>
                          <a:effectLst/>
                          <a:latin typeface="+mj-lt"/>
                          <a:ea typeface="Times New Roman"/>
                        </a:rPr>
                        <a:t>P-value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462">
                <a:tc>
                  <a:txBody>
                    <a:bodyPr/>
                    <a:lstStyle/>
                    <a:p>
                      <a:pPr marL="0" marR="0">
                        <a:lnSpc>
                          <a:spcPct val="100000"/>
                        </a:lnSpc>
                        <a:spcBef>
                          <a:spcPts val="0"/>
                        </a:spcBef>
                        <a:spcAft>
                          <a:spcPts val="0"/>
                        </a:spcAft>
                      </a:pPr>
                      <a:r>
                        <a:rPr lang="en-US" sz="1600" dirty="0" smtClean="0">
                          <a:solidFill>
                            <a:schemeClr val="bg1"/>
                          </a:solidFill>
                          <a:effectLst/>
                          <a:latin typeface="+mj-lt"/>
                          <a:ea typeface="Times New Roman"/>
                        </a:rPr>
                        <a:t>Incident aortic stenosis (AS)</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None</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kumimoji="0" lang="en-US" sz="1600" kern="1200" dirty="0" smtClean="0">
                          <a:solidFill>
                            <a:schemeClr val="tx1"/>
                          </a:solidFill>
                          <a:effectLst/>
                          <a:latin typeface="+mj-lt"/>
                          <a:ea typeface="+mn-ea"/>
                          <a:cs typeface="+mn-cs"/>
                        </a:rPr>
                        <a:t>10291 (191)</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kumimoji="0" lang="en-US" sz="1600" kern="1200" dirty="0" smtClean="0">
                          <a:solidFill>
                            <a:schemeClr val="tx1"/>
                          </a:solidFill>
                          <a:effectLst/>
                          <a:latin typeface="+mj-lt"/>
                          <a:ea typeface="+mn-ea"/>
                          <a:cs typeface="+mn-cs"/>
                        </a:rPr>
                        <a:t>1.60 (1.12-2.28)</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kumimoji="0" lang="en-US" sz="1600" kern="1200" dirty="0" smtClean="0">
                          <a:solidFill>
                            <a:schemeClr val="tx1"/>
                          </a:solidFill>
                          <a:effectLst/>
                          <a:latin typeface="+mj-lt"/>
                          <a:ea typeface="+mn-ea"/>
                          <a:cs typeface="+mn-cs"/>
                        </a:rPr>
                        <a:t>0.010</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 xmlns:p14="http://schemas.microsoft.com/office/powerpoint/2010/main" val="1107715502"/>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dirty="0" err="1" smtClean="0"/>
              <a:t>Valvular</a:t>
            </a:r>
            <a:r>
              <a:rPr lang="en-US" dirty="0" smtClean="0"/>
              <a:t> and Aortic Calcification GWAS</a:t>
            </a:r>
            <a:endParaRPr lang="en-US" dirty="0"/>
          </a:p>
        </p:txBody>
      </p:sp>
      <p:sp>
        <p:nvSpPr>
          <p:cNvPr id="3" name="Content Placeholder 2"/>
          <p:cNvSpPr>
            <a:spLocks noGrp="1"/>
          </p:cNvSpPr>
          <p:nvPr>
            <p:ph idx="1"/>
          </p:nvPr>
        </p:nvSpPr>
        <p:spPr/>
        <p:txBody>
          <a:bodyPr>
            <a:normAutofit/>
          </a:bodyPr>
          <a:lstStyle/>
          <a:p>
            <a:pPr>
              <a:spcAft>
                <a:spcPts val="600"/>
              </a:spcAft>
            </a:pPr>
            <a:r>
              <a:rPr lang="en-US" dirty="0" smtClean="0">
                <a:solidFill>
                  <a:srgbClr val="FFFF00"/>
                </a:solidFill>
                <a:latin typeface="Arial" charset="0"/>
                <a:cs typeface="Arial" charset="0"/>
              </a:rPr>
              <a:t>Aortic Valve Calcium: Complete</a:t>
            </a:r>
          </a:p>
          <a:p>
            <a:pPr>
              <a:spcAft>
                <a:spcPts val="600"/>
              </a:spcAft>
            </a:pPr>
            <a:r>
              <a:rPr lang="en-US" dirty="0" smtClean="0">
                <a:solidFill>
                  <a:srgbClr val="FFFF00"/>
                </a:solidFill>
                <a:latin typeface="Arial" charset="0"/>
                <a:cs typeface="Arial" charset="0"/>
              </a:rPr>
              <a:t>Mitral Annular Calcium: </a:t>
            </a:r>
            <a:r>
              <a:rPr lang="en-US" dirty="0" smtClean="0">
                <a:solidFill>
                  <a:srgbClr val="FFFF00"/>
                </a:solidFill>
                <a:latin typeface="Arial" charset="0"/>
                <a:cs typeface="Arial" charset="0"/>
              </a:rPr>
              <a:t>Complete- with ongoing replication efforts</a:t>
            </a:r>
            <a:endParaRPr lang="en-US" dirty="0" smtClean="0">
              <a:solidFill>
                <a:srgbClr val="FFFF00"/>
              </a:solidFill>
              <a:latin typeface="Arial" charset="0"/>
              <a:cs typeface="Arial" charset="0"/>
            </a:endParaRPr>
          </a:p>
          <a:p>
            <a:pPr>
              <a:spcAft>
                <a:spcPts val="600"/>
              </a:spcAft>
            </a:pPr>
            <a:r>
              <a:rPr lang="en-US" dirty="0" smtClean="0">
                <a:solidFill>
                  <a:srgbClr val="FFFF00"/>
                </a:solidFill>
                <a:latin typeface="Arial" charset="0"/>
                <a:cs typeface="Arial" charset="0"/>
              </a:rPr>
              <a:t>Descending Thoracic Aortic Calcium: In Progress</a:t>
            </a:r>
          </a:p>
          <a:p>
            <a:pPr>
              <a:spcAft>
                <a:spcPts val="600"/>
              </a:spcAft>
            </a:pPr>
            <a:r>
              <a:rPr lang="en-US" dirty="0" smtClean="0">
                <a:solidFill>
                  <a:srgbClr val="FFFF00"/>
                </a:solidFill>
                <a:latin typeface="Arial" charset="0"/>
                <a:cs typeface="Arial" charset="0"/>
              </a:rPr>
              <a:t>Abdominal Aortic Calcium: In Progress</a:t>
            </a:r>
            <a:endParaRPr lang="en-US" dirty="0">
              <a:solidFill>
                <a:srgbClr val="FFFF00"/>
              </a:solidFill>
            </a:endParaRPr>
          </a:p>
          <a:p>
            <a:pPr lvl="1">
              <a:spcAft>
                <a:spcPts val="600"/>
              </a:spcAft>
            </a:pPr>
            <a:endParaRPr lang="en-US" dirty="0"/>
          </a:p>
        </p:txBody>
      </p:sp>
    </p:spTree>
    <p:extLst>
      <p:ext uri="{BB962C8B-B14F-4D97-AF65-F5344CB8AC3E}">
        <p14:creationId xmlns="" xmlns:p14="http://schemas.microsoft.com/office/powerpoint/2010/main" val="16854357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52400" y="533400"/>
            <a:ext cx="8991600" cy="1143000"/>
          </a:xfrm>
        </p:spPr>
        <p:txBody>
          <a:bodyPr anchor="b" anchorCtr="0">
            <a:noAutofit/>
          </a:bodyPr>
          <a:lstStyle/>
          <a:p>
            <a:r>
              <a:rPr lang="en-US" sz="3200" b="1" dirty="0" smtClean="0"/>
              <a:t>rs10455872 is associated with Incident </a:t>
            </a:r>
            <a:r>
              <a:rPr lang="en-US" sz="3200" b="1" dirty="0"/>
              <a:t>A</a:t>
            </a:r>
            <a:r>
              <a:rPr lang="en-US" sz="3200" b="1" dirty="0" smtClean="0"/>
              <a:t>ortic Stenosis in the Copenhagen City Heart Study Cohort</a:t>
            </a:r>
            <a:endParaRPr lang="en-US" sz="3200" dirty="0" smtClean="0"/>
          </a:p>
        </p:txBody>
      </p:sp>
      <p:sp>
        <p:nvSpPr>
          <p:cNvPr id="5" name="TextBox 4"/>
          <p:cNvSpPr txBox="1"/>
          <p:nvPr/>
        </p:nvSpPr>
        <p:spPr>
          <a:xfrm>
            <a:off x="410969" y="5715000"/>
            <a:ext cx="5878532" cy="923330"/>
          </a:xfrm>
          <a:prstGeom prst="rect">
            <a:avLst/>
          </a:prstGeom>
          <a:noFill/>
        </p:spPr>
        <p:txBody>
          <a:bodyPr wrap="none" rtlCol="0">
            <a:spAutoFit/>
          </a:bodyPr>
          <a:lstStyle/>
          <a:p>
            <a:r>
              <a:rPr lang="en-US" dirty="0" smtClean="0"/>
              <a:t>Median follow-up: 17 years</a:t>
            </a:r>
          </a:p>
          <a:p>
            <a:r>
              <a:rPr lang="en-US" dirty="0" smtClean="0"/>
              <a:t>HR: Hazard Ratio for presence of at least one risk allele</a:t>
            </a:r>
          </a:p>
          <a:p>
            <a:r>
              <a:rPr lang="en-US" dirty="0" smtClean="0"/>
              <a:t>Adjusted for Framingham risk factors</a:t>
            </a:r>
            <a:endParaRPr lang="en-US" dirty="0"/>
          </a:p>
        </p:txBody>
      </p:sp>
      <p:graphicFrame>
        <p:nvGraphicFramePr>
          <p:cNvPr id="6" name="Table 5"/>
          <p:cNvGraphicFramePr>
            <a:graphicFrameLocks noGrp="1"/>
          </p:cNvGraphicFramePr>
          <p:nvPr>
            <p:extLst>
              <p:ext uri="{D42A27DB-BD31-4B8C-83A1-F6EECF244321}">
                <p14:modId xmlns="" xmlns:p14="http://schemas.microsoft.com/office/powerpoint/2010/main" val="4287448161"/>
              </p:ext>
            </p:extLst>
          </p:nvPr>
        </p:nvGraphicFramePr>
        <p:xfrm>
          <a:off x="380999" y="2396050"/>
          <a:ext cx="8458201" cy="1950720"/>
        </p:xfrm>
        <a:graphic>
          <a:graphicData uri="http://schemas.openxmlformats.org/drawingml/2006/table">
            <a:tbl>
              <a:tblPr/>
              <a:tblGrid>
                <a:gridCol w="2743201"/>
                <a:gridCol w="1752600"/>
                <a:gridCol w="1013669"/>
                <a:gridCol w="1719322"/>
                <a:gridCol w="1229409"/>
              </a:tblGrid>
              <a:tr h="346648">
                <a:tc>
                  <a:txBody>
                    <a:bodyPr/>
                    <a:lstStyle/>
                    <a:p>
                      <a:pPr marL="0" marR="0">
                        <a:lnSpc>
                          <a:spcPct val="100000"/>
                        </a:lnSpc>
                        <a:spcBef>
                          <a:spcPts val="0"/>
                        </a:spcBef>
                        <a:spcAft>
                          <a:spcPts val="0"/>
                        </a:spcAft>
                      </a:pPr>
                      <a:r>
                        <a:rPr lang="en-US" sz="1600" b="1" dirty="0" smtClean="0">
                          <a:solidFill>
                            <a:srgbClr val="FFFF00"/>
                          </a:solidFill>
                          <a:effectLst/>
                          <a:latin typeface="+mj-lt"/>
                          <a:ea typeface="Times New Roman"/>
                        </a:rPr>
                        <a:t>Phenotype</a:t>
                      </a:r>
                      <a:endParaRPr lang="en-US" sz="1600" b="1" dirty="0">
                        <a:solidFill>
                          <a:srgbClr val="FFFF00"/>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dirty="0" smtClean="0">
                          <a:solidFill>
                            <a:srgbClr val="FFFF00"/>
                          </a:solidFill>
                          <a:effectLst/>
                          <a:latin typeface="+mj-lt"/>
                          <a:ea typeface="Times New Roman"/>
                        </a:rPr>
                        <a:t>Exclusions</a:t>
                      </a:r>
                      <a:endParaRPr lang="en-US" sz="1600" b="1" dirty="0">
                        <a:solidFill>
                          <a:srgbClr val="FFFF00"/>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dirty="0" smtClean="0">
                          <a:solidFill>
                            <a:srgbClr val="FFFF00"/>
                          </a:solidFill>
                          <a:effectLst/>
                          <a:latin typeface="+mj-lt"/>
                          <a:ea typeface="Times New Roman"/>
                        </a:rPr>
                        <a:t>N (cases)</a:t>
                      </a:r>
                      <a:endParaRPr lang="en-US" sz="1600" b="1" dirty="0">
                        <a:solidFill>
                          <a:srgbClr val="FFFF00"/>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dirty="0" smtClean="0">
                          <a:solidFill>
                            <a:srgbClr val="FFFF00"/>
                          </a:solidFill>
                          <a:effectLst/>
                          <a:latin typeface="+mj-lt"/>
                          <a:ea typeface="Times New Roman"/>
                        </a:rPr>
                        <a:t>HR </a:t>
                      </a:r>
                      <a:r>
                        <a:rPr lang="en-US" sz="1600" b="1" dirty="0">
                          <a:solidFill>
                            <a:srgbClr val="FFFF00"/>
                          </a:solidFill>
                          <a:effectLst/>
                          <a:latin typeface="+mj-lt"/>
                          <a:ea typeface="Times New Roman"/>
                        </a:rPr>
                        <a:t>(95% CI)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dirty="0">
                          <a:solidFill>
                            <a:srgbClr val="FFFF00"/>
                          </a:solidFill>
                          <a:effectLst/>
                          <a:latin typeface="+mj-lt"/>
                          <a:ea typeface="Times New Roman"/>
                        </a:rPr>
                        <a:t>P-value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462">
                <a:tc>
                  <a:txBody>
                    <a:bodyPr/>
                    <a:lstStyle/>
                    <a:p>
                      <a:pPr marL="0" marR="0">
                        <a:lnSpc>
                          <a:spcPct val="100000"/>
                        </a:lnSpc>
                        <a:spcBef>
                          <a:spcPts val="0"/>
                        </a:spcBef>
                        <a:spcAft>
                          <a:spcPts val="0"/>
                        </a:spcAft>
                      </a:pPr>
                      <a:r>
                        <a:rPr lang="en-US" sz="1600" dirty="0" smtClean="0">
                          <a:solidFill>
                            <a:schemeClr val="bg1"/>
                          </a:solidFill>
                          <a:effectLst/>
                          <a:latin typeface="+mj-lt"/>
                          <a:ea typeface="Times New Roman"/>
                        </a:rPr>
                        <a:t>Incident aortic stenosis (AS)</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None</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kumimoji="0" lang="en-US" sz="1600" kern="1200" dirty="0" smtClean="0">
                          <a:solidFill>
                            <a:schemeClr val="tx1"/>
                          </a:solidFill>
                          <a:effectLst/>
                          <a:latin typeface="+mj-lt"/>
                          <a:ea typeface="+mn-ea"/>
                          <a:cs typeface="+mn-cs"/>
                        </a:rPr>
                        <a:t>10291 (191)</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kumimoji="0" lang="en-US" sz="1600" kern="1200" dirty="0" smtClean="0">
                          <a:solidFill>
                            <a:schemeClr val="tx1"/>
                          </a:solidFill>
                          <a:effectLst/>
                          <a:latin typeface="+mj-lt"/>
                          <a:ea typeface="+mn-ea"/>
                          <a:cs typeface="+mn-cs"/>
                        </a:rPr>
                        <a:t>1.60 (1.12-2.28)</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kumimoji="0" lang="en-US" sz="1600" kern="1200" dirty="0" smtClean="0">
                          <a:solidFill>
                            <a:schemeClr val="tx1"/>
                          </a:solidFill>
                          <a:effectLst/>
                          <a:latin typeface="+mj-lt"/>
                          <a:ea typeface="+mn-ea"/>
                          <a:cs typeface="+mn-cs"/>
                        </a:rPr>
                        <a:t>0.010</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462">
                <a:tc>
                  <a:txBody>
                    <a:bodyPr/>
                    <a:lstStyle/>
                    <a:p>
                      <a:pPr marL="0" marR="0">
                        <a:lnSpc>
                          <a:spcPct val="100000"/>
                        </a:lnSpc>
                        <a:spcBef>
                          <a:spcPts val="0"/>
                        </a:spcBef>
                        <a:spcAft>
                          <a:spcPts val="0"/>
                        </a:spcAft>
                      </a:pPr>
                      <a:r>
                        <a:rPr lang="en-US" sz="1600" dirty="0" smtClean="0">
                          <a:solidFill>
                            <a:schemeClr val="bg1"/>
                          </a:solidFill>
                          <a:effectLst/>
                          <a:latin typeface="+mj-lt"/>
                          <a:ea typeface="Times New Roman"/>
                        </a:rPr>
                        <a:t>AS, requiring aortic valve replacement</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None</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kumimoji="0" lang="en-US" sz="1600" kern="1200" dirty="0" smtClean="0">
                          <a:solidFill>
                            <a:schemeClr val="tx1"/>
                          </a:solidFill>
                          <a:effectLst/>
                          <a:latin typeface="+mj-lt"/>
                          <a:ea typeface="+mn-ea"/>
                          <a:cs typeface="+mn-cs"/>
                        </a:rPr>
                        <a:t>10154 (54)</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kumimoji="0" lang="en-US" sz="1600" kern="1200" dirty="0" smtClean="0">
                          <a:solidFill>
                            <a:schemeClr val="tx1"/>
                          </a:solidFill>
                          <a:effectLst/>
                          <a:latin typeface="+mj-lt"/>
                          <a:ea typeface="+mn-ea"/>
                          <a:cs typeface="+mn-cs"/>
                        </a:rPr>
                        <a:t>1.64 (0.84-3.18)</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kumimoji="0" lang="en-US" sz="1600" kern="1200" dirty="0" smtClean="0">
                          <a:solidFill>
                            <a:schemeClr val="tx1"/>
                          </a:solidFill>
                          <a:effectLst/>
                          <a:latin typeface="+mj-lt"/>
                          <a:ea typeface="+mn-ea"/>
                          <a:cs typeface="+mn-cs"/>
                        </a:rPr>
                        <a:t>0.145</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462">
                <a:tc>
                  <a:txBody>
                    <a:bodyPr/>
                    <a:lstStyle/>
                    <a:p>
                      <a:pPr marL="0" marR="0">
                        <a:lnSpc>
                          <a:spcPct val="100000"/>
                        </a:lnSpc>
                        <a:spcBef>
                          <a:spcPts val="0"/>
                        </a:spcBef>
                        <a:spcAft>
                          <a:spcPts val="0"/>
                        </a:spcAft>
                      </a:pPr>
                      <a:r>
                        <a:rPr lang="en-US" sz="1600" dirty="0" smtClean="0">
                          <a:solidFill>
                            <a:schemeClr val="bg1"/>
                          </a:solidFill>
                          <a:effectLst/>
                          <a:latin typeface="+mj-lt"/>
                          <a:ea typeface="Times New Roman"/>
                        </a:rPr>
                        <a:t>Incident aortic stenosis </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MI at baseline</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kumimoji="0" lang="en-US" sz="1600" kern="1200" dirty="0" smtClean="0">
                          <a:solidFill>
                            <a:schemeClr val="tx1"/>
                          </a:solidFill>
                          <a:effectLst/>
                          <a:latin typeface="+mj-lt"/>
                          <a:ea typeface="+mn-ea"/>
                          <a:cs typeface="+mn-cs"/>
                        </a:rPr>
                        <a:t>9995 (184)</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kumimoji="0" lang="en-US" sz="1600" kern="1200" dirty="0" smtClean="0">
                          <a:solidFill>
                            <a:schemeClr val="tx1"/>
                          </a:solidFill>
                          <a:effectLst/>
                          <a:latin typeface="+mj-lt"/>
                          <a:ea typeface="+mn-ea"/>
                          <a:cs typeface="+mn-cs"/>
                        </a:rPr>
                        <a:t>1.55 (1.08-2.23)</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j-lt"/>
                          <a:ea typeface="Times New Roman"/>
                        </a:rPr>
                        <a:t>0.018</a:t>
                      </a:r>
                      <a:endParaRPr lang="en-US" sz="16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 xmlns:p14="http://schemas.microsoft.com/office/powerpoint/2010/main" val="1090008000"/>
      </p:ext>
    </p:extLst>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508000" y="76200"/>
            <a:ext cx="8215313" cy="1098550"/>
          </a:xfrm>
        </p:spPr>
        <p:txBody>
          <a:bodyPr/>
          <a:lstStyle/>
          <a:p>
            <a:r>
              <a:rPr lang="en-US" dirty="0" smtClean="0"/>
              <a:t>Conclusions: AVC</a:t>
            </a:r>
          </a:p>
        </p:txBody>
      </p:sp>
      <p:sp>
        <p:nvSpPr>
          <p:cNvPr id="3" name="Content Placeholder 2"/>
          <p:cNvSpPr>
            <a:spLocks noGrp="1"/>
          </p:cNvSpPr>
          <p:nvPr>
            <p:ph idx="1"/>
          </p:nvPr>
        </p:nvSpPr>
        <p:spPr>
          <a:xfrm>
            <a:off x="508000" y="1485900"/>
            <a:ext cx="8407400" cy="5067300"/>
          </a:xfrm>
        </p:spPr>
        <p:txBody>
          <a:bodyPr>
            <a:noAutofit/>
          </a:bodyPr>
          <a:lstStyle/>
          <a:p>
            <a:pPr marL="571500" indent="-228600" defTabSz="1028700">
              <a:spcBef>
                <a:spcPts val="0"/>
              </a:spcBef>
              <a:spcAft>
                <a:spcPts val="800"/>
              </a:spcAft>
              <a:defRPr/>
            </a:pPr>
            <a:r>
              <a:rPr lang="en-US" sz="2400" dirty="0" smtClean="0">
                <a:latin typeface="+mj-lt"/>
              </a:rPr>
              <a:t>Genetic variation in the </a:t>
            </a:r>
            <a:r>
              <a:rPr lang="en-US" sz="2400" i="1" dirty="0" smtClean="0">
                <a:latin typeface="+mj-lt"/>
              </a:rPr>
              <a:t>LPA </a:t>
            </a:r>
            <a:r>
              <a:rPr lang="en-US" sz="2400" dirty="0" smtClean="0">
                <a:latin typeface="+mj-lt"/>
              </a:rPr>
              <a:t>locus is associated with AVC across multiple ethnicities and with incident aortic stenosis.</a:t>
            </a:r>
          </a:p>
          <a:p>
            <a:pPr marL="571500" indent="-228600" defTabSz="1028700">
              <a:spcBef>
                <a:spcPts val="0"/>
              </a:spcBef>
              <a:spcAft>
                <a:spcPts val="800"/>
              </a:spcAft>
              <a:defRPr/>
            </a:pPr>
            <a:r>
              <a:rPr lang="en-US" sz="2400" dirty="0" smtClean="0">
                <a:latin typeface="+mj-lt"/>
              </a:rPr>
              <a:t>These associations remain significant in analyses that exclude those with a history of myocardial infarction and in analyses that adjust for coronary artery calcium.</a:t>
            </a:r>
          </a:p>
          <a:p>
            <a:pPr marL="571500" indent="-228600" defTabSz="1028700">
              <a:spcBef>
                <a:spcPts val="0"/>
              </a:spcBef>
              <a:spcAft>
                <a:spcPts val="800"/>
              </a:spcAft>
              <a:defRPr/>
            </a:pPr>
            <a:r>
              <a:rPr lang="en-US" sz="2400" dirty="0" smtClean="0">
                <a:latin typeface="+mj-lt"/>
              </a:rPr>
              <a:t>The </a:t>
            </a:r>
            <a:r>
              <a:rPr lang="en-US" sz="2400" dirty="0" err="1">
                <a:latin typeface="+mj-lt"/>
              </a:rPr>
              <a:t>Mendelian</a:t>
            </a:r>
            <a:r>
              <a:rPr lang="en-US" sz="2400" dirty="0">
                <a:latin typeface="+mj-lt"/>
              </a:rPr>
              <a:t> randomization analysis results are consistent with </a:t>
            </a:r>
            <a:r>
              <a:rPr lang="en-US" sz="2400" dirty="0" err="1">
                <a:latin typeface="+mj-lt"/>
              </a:rPr>
              <a:t>Lp</a:t>
            </a:r>
            <a:r>
              <a:rPr lang="en-US" sz="2400" dirty="0">
                <a:latin typeface="+mj-lt"/>
              </a:rPr>
              <a:t>(a) being a causal factor for AVC</a:t>
            </a:r>
            <a:r>
              <a:rPr lang="en-US" sz="2400" dirty="0" smtClean="0">
                <a:latin typeface="+mj-lt"/>
              </a:rPr>
              <a:t>.</a:t>
            </a:r>
          </a:p>
          <a:p>
            <a:pPr marL="571500" indent="-228600" defTabSz="1028700">
              <a:spcBef>
                <a:spcPts val="0"/>
              </a:spcBef>
              <a:spcAft>
                <a:spcPts val="800"/>
              </a:spcAft>
              <a:defRPr/>
            </a:pPr>
            <a:r>
              <a:rPr lang="en-US" sz="2400" dirty="0" smtClean="0"/>
              <a:t>These </a:t>
            </a:r>
            <a:r>
              <a:rPr lang="en-US" sz="2400" dirty="0"/>
              <a:t>are the first strong and replicated findings for a genetic variant associated with either AVC or aortic stenosis in the </a:t>
            </a:r>
            <a:r>
              <a:rPr lang="en-US" sz="2400" dirty="0" smtClean="0"/>
              <a:t>community</a:t>
            </a:r>
            <a:endParaRPr lang="en-US" sz="2400" dirty="0" smtClean="0">
              <a:latin typeface="+mj-lt"/>
            </a:endParaRPr>
          </a:p>
        </p:txBody>
      </p:sp>
    </p:spTree>
    <p:extLst>
      <p:ext uri="{BB962C8B-B14F-4D97-AF65-F5344CB8AC3E}">
        <p14:creationId xmlns="" xmlns:p14="http://schemas.microsoft.com/office/powerpoint/2010/main" val="168784743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nchor="b" anchorCtr="0">
            <a:normAutofit/>
          </a:bodyPr>
          <a:lstStyle/>
          <a:p>
            <a:r>
              <a:rPr lang="en-US" dirty="0" smtClean="0"/>
              <a:t>Q-Q plot MAC Meta-analysis </a:t>
            </a:r>
          </a:p>
        </p:txBody>
      </p:sp>
      <p:pic>
        <p:nvPicPr>
          <p:cNvPr id="25603" name="Content Placeholder 3" descr="MVC_meta_122310"/>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a:xfrm>
            <a:off x="1555750" y="1928812"/>
            <a:ext cx="5835650" cy="4243388"/>
          </a:xfrm>
        </p:spPr>
      </p:pic>
    </p:spTree>
    <p:extLst>
      <p:ext uri="{BB962C8B-B14F-4D97-AF65-F5344CB8AC3E}">
        <p14:creationId xmlns="" xmlns:p14="http://schemas.microsoft.com/office/powerpoint/2010/main" val="1088018057"/>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chor="b" anchorCtr="0">
            <a:noAutofit/>
          </a:bodyPr>
          <a:lstStyle/>
          <a:p>
            <a:r>
              <a:rPr lang="en-US" sz="3800" dirty="0" smtClean="0">
                <a:cs typeface="Arial" charset="0"/>
              </a:rPr>
              <a:t>Mitral Annular Calcium Manhattan Plot </a:t>
            </a:r>
            <a:endParaRPr lang="en-US" sz="3800" dirty="0" smtClean="0"/>
          </a:p>
        </p:txBody>
      </p:sp>
      <p:grpSp>
        <p:nvGrpSpPr>
          <p:cNvPr id="2" name="Group 1"/>
          <p:cNvGrpSpPr/>
          <p:nvPr/>
        </p:nvGrpSpPr>
        <p:grpSpPr>
          <a:xfrm>
            <a:off x="537030" y="1371600"/>
            <a:ext cx="8025248" cy="5170063"/>
            <a:chOff x="537030" y="1371600"/>
            <a:chExt cx="8025248" cy="5170063"/>
          </a:xfrm>
        </p:grpSpPr>
        <p:pic>
          <p:nvPicPr>
            <p:cNvPr id="9" name="Picture 8"/>
            <p:cNvPicPr>
              <a:picLocks noChangeAspect="1"/>
            </p:cNvPicPr>
            <p:nvPr/>
          </p:nvPicPr>
          <p:blipFill rotWithShape="1">
            <a:blip r:embed="rId3" cstate="print">
              <a:extLst>
                <a:ext uri="{28A0092B-C50C-407E-A947-70E740481C1C}">
                  <a14:useLocalDpi xmlns="" xmlns:a14="http://schemas.microsoft.com/office/drawing/2010/main" val="0"/>
                </a:ext>
              </a:extLst>
            </a:blip>
            <a:srcRect t="8914" b="7713"/>
            <a:stretch/>
          </p:blipFill>
          <p:spPr>
            <a:xfrm>
              <a:off x="539496" y="1371600"/>
              <a:ext cx="8022782" cy="4864608"/>
            </a:xfrm>
            <a:prstGeom prst="rect">
              <a:avLst/>
            </a:prstGeom>
          </p:spPr>
        </p:pic>
        <p:sp>
          <p:nvSpPr>
            <p:cNvPr id="10" name="Text Box 239"/>
            <p:cNvSpPr txBox="1">
              <a:spLocks noChangeArrowheads="1"/>
            </p:cNvSpPr>
            <p:nvPr/>
          </p:nvSpPr>
          <p:spPr bwMode="auto">
            <a:xfrm>
              <a:off x="537030" y="6233886"/>
              <a:ext cx="8025248" cy="307777"/>
            </a:xfrm>
            <a:prstGeom prst="rect">
              <a:avLst/>
            </a:prstGeom>
            <a:solidFill>
              <a:schemeClr val="tx1"/>
            </a:solidFill>
            <a:ln w="9525">
              <a:noFill/>
              <a:miter lim="800000"/>
              <a:headEnd/>
              <a:tailEnd/>
            </a:ln>
            <a:extLst/>
          </p:spPr>
          <p:txBody>
            <a:bodyPr wrap="square">
              <a:spAutoFit/>
            </a:bodyPr>
            <a:lstStyle>
              <a:lvl1pPr defTabSz="1028700" eaLnBrk="0" hangingPunct="0">
                <a:defRPr>
                  <a:solidFill>
                    <a:schemeClr val="tx1"/>
                  </a:solidFill>
                  <a:latin typeface="Arial" charset="0"/>
                </a:defRPr>
              </a:lvl1pPr>
              <a:lvl2pPr marL="742950" indent="-285750" defTabSz="1028700" eaLnBrk="0" hangingPunct="0">
                <a:defRPr>
                  <a:solidFill>
                    <a:schemeClr val="tx1"/>
                  </a:solidFill>
                  <a:latin typeface="Arial" charset="0"/>
                </a:defRPr>
              </a:lvl2pPr>
              <a:lvl3pPr marL="1143000" indent="-228600" defTabSz="1028700" eaLnBrk="0" hangingPunct="0">
                <a:defRPr>
                  <a:solidFill>
                    <a:schemeClr val="tx1"/>
                  </a:solidFill>
                  <a:latin typeface="Arial" charset="0"/>
                </a:defRPr>
              </a:lvl3pPr>
              <a:lvl4pPr marL="1600200" indent="-228600" defTabSz="1028700" eaLnBrk="0" hangingPunct="0">
                <a:defRPr>
                  <a:solidFill>
                    <a:schemeClr val="tx1"/>
                  </a:solidFill>
                  <a:latin typeface="Arial" charset="0"/>
                </a:defRPr>
              </a:lvl4pPr>
              <a:lvl5pPr marL="2057400" indent="-228600" defTabSz="1028700" eaLnBrk="0" hangingPunct="0">
                <a:defRPr>
                  <a:solidFill>
                    <a:schemeClr val="tx1"/>
                  </a:solidFill>
                  <a:latin typeface="Arial" charset="0"/>
                </a:defRPr>
              </a:lvl5pPr>
              <a:lvl6pPr marL="2514600" indent="-228600" defTabSz="1028700" eaLnBrk="0" fontAlgn="base" hangingPunct="0">
                <a:spcBef>
                  <a:spcPct val="0"/>
                </a:spcBef>
                <a:spcAft>
                  <a:spcPct val="0"/>
                </a:spcAft>
                <a:defRPr>
                  <a:solidFill>
                    <a:schemeClr val="tx1"/>
                  </a:solidFill>
                  <a:latin typeface="Arial" charset="0"/>
                </a:defRPr>
              </a:lvl6pPr>
              <a:lvl7pPr marL="2971800" indent="-228600" defTabSz="1028700" eaLnBrk="0" fontAlgn="base" hangingPunct="0">
                <a:spcBef>
                  <a:spcPct val="0"/>
                </a:spcBef>
                <a:spcAft>
                  <a:spcPct val="0"/>
                </a:spcAft>
                <a:defRPr>
                  <a:solidFill>
                    <a:schemeClr val="tx1"/>
                  </a:solidFill>
                  <a:latin typeface="Arial" charset="0"/>
                </a:defRPr>
              </a:lvl7pPr>
              <a:lvl8pPr marL="3429000" indent="-228600" defTabSz="1028700" eaLnBrk="0" fontAlgn="base" hangingPunct="0">
                <a:spcBef>
                  <a:spcPct val="0"/>
                </a:spcBef>
                <a:spcAft>
                  <a:spcPct val="0"/>
                </a:spcAft>
                <a:defRPr>
                  <a:solidFill>
                    <a:schemeClr val="tx1"/>
                  </a:solidFill>
                  <a:latin typeface="Arial" charset="0"/>
                </a:defRPr>
              </a:lvl8pPr>
              <a:lvl9pPr marL="3886200" indent="-228600" defTabSz="10287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400" b="1" dirty="0">
                  <a:solidFill>
                    <a:srgbClr val="000000"/>
                  </a:solidFill>
                </a:rPr>
                <a:t>Chromosomal Position</a:t>
              </a:r>
            </a:p>
          </p:txBody>
        </p:sp>
      </p:grpSp>
    </p:spTree>
    <p:extLst>
      <p:ext uri="{BB962C8B-B14F-4D97-AF65-F5344CB8AC3E}">
        <p14:creationId xmlns="" xmlns:p14="http://schemas.microsoft.com/office/powerpoint/2010/main" val="3969194375"/>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1" name="Picture 10"/>
          <p:cNvPicPr>
            <a:picLocks noChangeAspect="1"/>
          </p:cNvPicPr>
          <p:nvPr/>
        </p:nvPicPr>
        <p:blipFill rotWithShape="1">
          <a:blip r:embed="rId3" cstate="print">
            <a:extLst>
              <a:ext uri="{28A0092B-C50C-407E-A947-70E740481C1C}">
                <a14:useLocalDpi xmlns="" xmlns:a14="http://schemas.microsoft.com/office/drawing/2010/main" val="0"/>
              </a:ext>
            </a:extLst>
          </a:blip>
          <a:srcRect t="8914" b="7713"/>
          <a:stretch/>
        </p:blipFill>
        <p:spPr>
          <a:xfrm>
            <a:off x="539496" y="1371600"/>
            <a:ext cx="8022782" cy="4864608"/>
          </a:xfrm>
          <a:prstGeom prst="rect">
            <a:avLst/>
          </a:prstGeom>
        </p:spPr>
      </p:pic>
      <p:sp>
        <p:nvSpPr>
          <p:cNvPr id="13" name="Text Box 239"/>
          <p:cNvSpPr txBox="1">
            <a:spLocks noChangeArrowheads="1"/>
          </p:cNvSpPr>
          <p:nvPr/>
        </p:nvSpPr>
        <p:spPr bwMode="auto">
          <a:xfrm>
            <a:off x="537030" y="6233886"/>
            <a:ext cx="8025248" cy="307777"/>
          </a:xfrm>
          <a:prstGeom prst="rect">
            <a:avLst/>
          </a:prstGeom>
          <a:solidFill>
            <a:schemeClr val="tx1"/>
          </a:solidFill>
          <a:ln w="9525">
            <a:noFill/>
            <a:miter lim="800000"/>
            <a:headEnd/>
            <a:tailEnd/>
          </a:ln>
          <a:extLst/>
        </p:spPr>
        <p:txBody>
          <a:bodyPr wrap="square">
            <a:spAutoFit/>
          </a:bodyPr>
          <a:lstStyle>
            <a:lvl1pPr defTabSz="1028700" eaLnBrk="0" hangingPunct="0">
              <a:defRPr>
                <a:solidFill>
                  <a:schemeClr val="tx1"/>
                </a:solidFill>
                <a:latin typeface="Arial" charset="0"/>
              </a:defRPr>
            </a:lvl1pPr>
            <a:lvl2pPr marL="742950" indent="-285750" defTabSz="1028700" eaLnBrk="0" hangingPunct="0">
              <a:defRPr>
                <a:solidFill>
                  <a:schemeClr val="tx1"/>
                </a:solidFill>
                <a:latin typeface="Arial" charset="0"/>
              </a:defRPr>
            </a:lvl2pPr>
            <a:lvl3pPr marL="1143000" indent="-228600" defTabSz="1028700" eaLnBrk="0" hangingPunct="0">
              <a:defRPr>
                <a:solidFill>
                  <a:schemeClr val="tx1"/>
                </a:solidFill>
                <a:latin typeface="Arial" charset="0"/>
              </a:defRPr>
            </a:lvl3pPr>
            <a:lvl4pPr marL="1600200" indent="-228600" defTabSz="1028700" eaLnBrk="0" hangingPunct="0">
              <a:defRPr>
                <a:solidFill>
                  <a:schemeClr val="tx1"/>
                </a:solidFill>
                <a:latin typeface="Arial" charset="0"/>
              </a:defRPr>
            </a:lvl4pPr>
            <a:lvl5pPr marL="2057400" indent="-228600" defTabSz="1028700" eaLnBrk="0" hangingPunct="0">
              <a:defRPr>
                <a:solidFill>
                  <a:schemeClr val="tx1"/>
                </a:solidFill>
                <a:latin typeface="Arial" charset="0"/>
              </a:defRPr>
            </a:lvl5pPr>
            <a:lvl6pPr marL="2514600" indent="-228600" defTabSz="1028700" eaLnBrk="0" fontAlgn="base" hangingPunct="0">
              <a:spcBef>
                <a:spcPct val="0"/>
              </a:spcBef>
              <a:spcAft>
                <a:spcPct val="0"/>
              </a:spcAft>
              <a:defRPr>
                <a:solidFill>
                  <a:schemeClr val="tx1"/>
                </a:solidFill>
                <a:latin typeface="Arial" charset="0"/>
              </a:defRPr>
            </a:lvl6pPr>
            <a:lvl7pPr marL="2971800" indent="-228600" defTabSz="1028700" eaLnBrk="0" fontAlgn="base" hangingPunct="0">
              <a:spcBef>
                <a:spcPct val="0"/>
              </a:spcBef>
              <a:spcAft>
                <a:spcPct val="0"/>
              </a:spcAft>
              <a:defRPr>
                <a:solidFill>
                  <a:schemeClr val="tx1"/>
                </a:solidFill>
                <a:latin typeface="Arial" charset="0"/>
              </a:defRPr>
            </a:lvl7pPr>
            <a:lvl8pPr marL="3429000" indent="-228600" defTabSz="1028700" eaLnBrk="0" fontAlgn="base" hangingPunct="0">
              <a:spcBef>
                <a:spcPct val="0"/>
              </a:spcBef>
              <a:spcAft>
                <a:spcPct val="0"/>
              </a:spcAft>
              <a:defRPr>
                <a:solidFill>
                  <a:schemeClr val="tx1"/>
                </a:solidFill>
                <a:latin typeface="Arial" charset="0"/>
              </a:defRPr>
            </a:lvl8pPr>
            <a:lvl9pPr marL="3886200" indent="-228600" defTabSz="10287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400" b="1" dirty="0">
                <a:solidFill>
                  <a:srgbClr val="000000"/>
                </a:solidFill>
              </a:rPr>
              <a:t>Chromosomal Position</a:t>
            </a:r>
          </a:p>
        </p:txBody>
      </p:sp>
      <p:sp>
        <p:nvSpPr>
          <p:cNvPr id="27653" name="Right Arrow 8"/>
          <p:cNvSpPr>
            <a:spLocks noChangeArrowheads="1"/>
          </p:cNvSpPr>
          <p:nvPr/>
        </p:nvSpPr>
        <p:spPr bwMode="auto">
          <a:xfrm rot="9806195">
            <a:off x="2336412" y="3082426"/>
            <a:ext cx="1961924" cy="199657"/>
          </a:xfrm>
          <a:prstGeom prst="rightArrow">
            <a:avLst>
              <a:gd name="adj1" fmla="val 50000"/>
              <a:gd name="adj2" fmla="val 49781"/>
            </a:avLst>
          </a:prstGeom>
          <a:solidFill>
            <a:srgbClr val="FF9900"/>
          </a:solidFill>
          <a:ln w="19050" algn="ctr">
            <a:solidFill>
              <a:schemeClr val="bg1"/>
            </a:solidFill>
            <a:round/>
            <a:headEnd/>
            <a:tailEnd/>
          </a:ln>
        </p:spPr>
        <p:txBody>
          <a:bodyPr rot="10800000" anchor="ctr" anchorCtr="1"/>
          <a:lstStyle/>
          <a:p>
            <a:pPr algn="ctr"/>
            <a:endParaRPr lang="en-US" sz="200" b="1">
              <a:solidFill>
                <a:srgbClr val="000000"/>
              </a:solidFill>
              <a:latin typeface="Tahoma" pitchFamily="34" charset="0"/>
              <a:cs typeface="Arial" charset="0"/>
            </a:endParaRPr>
          </a:p>
        </p:txBody>
      </p:sp>
      <p:sp>
        <p:nvSpPr>
          <p:cNvPr id="8" name="TextBox 13"/>
          <p:cNvSpPr txBox="1">
            <a:spLocks noChangeArrowheads="1"/>
          </p:cNvSpPr>
          <p:nvPr/>
        </p:nvSpPr>
        <p:spPr bwMode="auto">
          <a:xfrm>
            <a:off x="4038600" y="2676525"/>
            <a:ext cx="1214437" cy="523875"/>
          </a:xfrm>
          <a:prstGeom prst="rect">
            <a:avLst/>
          </a:prstGeom>
          <a:gradFill>
            <a:gsLst>
              <a:gs pos="0">
                <a:schemeClr val="accent2">
                  <a:lumMod val="20000"/>
                  <a:lumOff val="80000"/>
                </a:schemeClr>
              </a:gs>
              <a:gs pos="50000">
                <a:schemeClr val="accent1">
                  <a:tint val="44500"/>
                  <a:satMod val="160000"/>
                </a:schemeClr>
              </a:gs>
              <a:gs pos="100000">
                <a:schemeClr val="accent1">
                  <a:tint val="23500"/>
                  <a:satMod val="160000"/>
                </a:schemeClr>
              </a:gs>
            </a:gsLst>
            <a:lin ang="5400000" scaled="0"/>
          </a:gradFill>
          <a:ln w="9525">
            <a:noFill/>
            <a:miter lim="800000"/>
            <a:headEnd/>
            <a:tailEnd/>
          </a:ln>
        </p:spPr>
        <p:txBody>
          <a:bodyPr>
            <a:spAutoFit/>
          </a:bodyPr>
          <a:lstStyle/>
          <a:p>
            <a:pPr>
              <a:defRPr/>
            </a:pPr>
            <a:r>
              <a:rPr lang="en-US" sz="2400" b="1" dirty="0">
                <a:solidFill>
                  <a:srgbClr val="000000"/>
                </a:solidFill>
                <a:latin typeface="Calibri" pitchFamily="34" charset="0"/>
                <a:cs typeface="Arial" charset="0"/>
              </a:rPr>
              <a:t>  </a:t>
            </a:r>
            <a:r>
              <a:rPr lang="en-US" sz="2800" b="1" dirty="0">
                <a:solidFill>
                  <a:srgbClr val="000000"/>
                </a:solidFill>
                <a:latin typeface="Calibri" pitchFamily="34" charset="0"/>
                <a:cs typeface="Arial" charset="0"/>
              </a:rPr>
              <a:t>IL1F9</a:t>
            </a:r>
          </a:p>
        </p:txBody>
      </p:sp>
      <p:sp>
        <p:nvSpPr>
          <p:cNvPr id="10" name="Oval 9"/>
          <p:cNvSpPr/>
          <p:nvPr/>
        </p:nvSpPr>
        <p:spPr>
          <a:xfrm>
            <a:off x="2057400" y="2852058"/>
            <a:ext cx="228600" cy="1143000"/>
          </a:xfrm>
          <a:prstGeom prst="ellipse">
            <a:avLst/>
          </a:prstGeom>
          <a:noFill/>
          <a:ln w="381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Title 1"/>
          <p:cNvSpPr>
            <a:spLocks noGrp="1"/>
          </p:cNvSpPr>
          <p:nvPr>
            <p:ph type="title"/>
          </p:nvPr>
        </p:nvSpPr>
        <p:spPr>
          <a:xfrm>
            <a:off x="457200" y="76200"/>
            <a:ext cx="8229600" cy="1143000"/>
          </a:xfrm>
        </p:spPr>
        <p:txBody>
          <a:bodyPr anchor="b" anchorCtr="0">
            <a:noAutofit/>
          </a:bodyPr>
          <a:lstStyle/>
          <a:p>
            <a:r>
              <a:rPr lang="en-US" sz="3800" dirty="0" smtClean="0">
                <a:cs typeface="Arial" charset="0"/>
              </a:rPr>
              <a:t>Mitral Annular Calcium Manhattan Plot </a:t>
            </a:r>
            <a:endParaRPr lang="en-US" sz="3800" dirty="0" smtClean="0"/>
          </a:p>
        </p:txBody>
      </p:sp>
    </p:spTree>
    <p:extLst>
      <p:ext uri="{BB962C8B-B14F-4D97-AF65-F5344CB8AC3E}">
        <p14:creationId xmlns="" xmlns:p14="http://schemas.microsoft.com/office/powerpoint/2010/main" val="1301241184"/>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nchor="t" anchorCtr="0">
            <a:normAutofit fontScale="90000"/>
          </a:bodyPr>
          <a:lstStyle/>
          <a:p>
            <a:pPr algn="r"/>
            <a:r>
              <a:rPr lang="en-US" dirty="0" smtClean="0"/>
              <a:t>MAC Regional Association Plot</a:t>
            </a:r>
          </a:p>
        </p:txBody>
      </p:sp>
      <p:graphicFrame>
        <p:nvGraphicFramePr>
          <p:cNvPr id="29699" name="Object 2"/>
          <p:cNvGraphicFramePr>
            <a:graphicFrameLocks noChangeAspect="1"/>
          </p:cNvGraphicFramePr>
          <p:nvPr/>
        </p:nvGraphicFramePr>
        <p:xfrm>
          <a:off x="1143000" y="1676400"/>
          <a:ext cx="6858000" cy="4800600"/>
        </p:xfrm>
        <a:graphic>
          <a:graphicData uri="http://schemas.openxmlformats.org/presentationml/2006/ole">
            <p:oleObj spid="_x0000_s2142" name="Acrobat Document" r:id="rId3" imgW="6912000" imgH="4838400" progId="AcroExch.Document.7">
              <p:embed/>
            </p:oleObj>
          </a:graphicData>
        </a:graphic>
      </p:graphicFrame>
    </p:spTree>
    <p:extLst>
      <p:ext uri="{BB962C8B-B14F-4D97-AF65-F5344CB8AC3E}">
        <p14:creationId xmlns="" xmlns:p14="http://schemas.microsoft.com/office/powerpoint/2010/main" val="205355148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52400" y="274638"/>
            <a:ext cx="8991600" cy="1143000"/>
          </a:xfrm>
        </p:spPr>
        <p:txBody>
          <a:bodyPr/>
          <a:lstStyle/>
          <a:p>
            <a:r>
              <a:rPr lang="en-US" sz="3200" dirty="0"/>
              <a:t>T</a:t>
            </a:r>
            <a:r>
              <a:rPr lang="en-US" sz="3200" dirty="0" smtClean="0"/>
              <a:t>op SNPs Ranked by P-value MAC</a:t>
            </a:r>
          </a:p>
        </p:txBody>
      </p:sp>
      <p:graphicFrame>
        <p:nvGraphicFramePr>
          <p:cNvPr id="4" name="Group 3"/>
          <p:cNvGraphicFramePr>
            <a:graphicFrameLocks/>
          </p:cNvGraphicFramePr>
          <p:nvPr>
            <p:extLst>
              <p:ext uri="{D42A27DB-BD31-4B8C-83A1-F6EECF244321}">
                <p14:modId xmlns="" xmlns:p14="http://schemas.microsoft.com/office/powerpoint/2010/main" val="2028044368"/>
              </p:ext>
            </p:extLst>
          </p:nvPr>
        </p:nvGraphicFramePr>
        <p:xfrm>
          <a:off x="762000" y="2581656"/>
          <a:ext cx="7547883" cy="1152144"/>
        </p:xfrm>
        <a:graphic>
          <a:graphicData uri="http://schemas.openxmlformats.org/drawingml/2006/table">
            <a:tbl>
              <a:tblPr/>
              <a:tblGrid>
                <a:gridCol w="1171575"/>
                <a:gridCol w="1219200"/>
                <a:gridCol w="685800"/>
                <a:gridCol w="1283154"/>
                <a:gridCol w="1062718"/>
                <a:gridCol w="1062718"/>
                <a:gridCol w="1062718"/>
              </a:tblGrid>
              <a:tr h="347472">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00"/>
                          </a:solidFill>
                          <a:effectLst/>
                          <a:latin typeface="Arial" charset="0"/>
                          <a:cs typeface="Arial" charset="0"/>
                        </a:rPr>
                        <a:t>SNP</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00"/>
                          </a:solidFill>
                          <a:effectLst/>
                          <a:latin typeface="Arial" charset="0"/>
                          <a:cs typeface="Arial" charset="0"/>
                        </a:rPr>
                        <a:t>Chromosome</a:t>
                      </a:r>
                      <a:endParaRPr kumimoji="0" lang="en-US" sz="1200" b="0" i="0" u="none" strike="noStrike" cap="none" normalizeH="0" baseline="0" dirty="0" smtClean="0">
                        <a:ln>
                          <a:noFill/>
                        </a:ln>
                        <a:solidFill>
                          <a:srgbClr val="FFFF00"/>
                        </a:solidFill>
                        <a:effectLst/>
                        <a:latin typeface="Arial" charset="0"/>
                        <a:cs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00"/>
                          </a:solidFill>
                          <a:effectLst/>
                          <a:latin typeface="Arial" charset="0"/>
                          <a:cs typeface="Arial" charset="0"/>
                        </a:rPr>
                        <a:t>MAF</a:t>
                      </a:r>
                      <a:endParaRPr kumimoji="0" lang="en-US" sz="1200" b="0" i="0" u="none" strike="noStrike" cap="none" normalizeH="0" baseline="0" dirty="0" smtClean="0">
                        <a:ln>
                          <a:noFill/>
                        </a:ln>
                        <a:solidFill>
                          <a:srgbClr val="FFFF00"/>
                        </a:solidFill>
                        <a:effectLst/>
                        <a:latin typeface="Arial" charset="0"/>
                        <a:cs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00"/>
                          </a:solidFill>
                          <a:effectLst/>
                          <a:latin typeface="Arial" charset="0"/>
                          <a:cs typeface="Arial" charset="0"/>
                        </a:rPr>
                        <a:t>OR (95%CI)</a:t>
                      </a:r>
                      <a:endParaRPr kumimoji="0" lang="en-US" sz="1200" b="0" i="0" u="none" strike="noStrike" cap="none" normalizeH="0" baseline="0" dirty="0" smtClean="0">
                        <a:ln>
                          <a:noFill/>
                        </a:ln>
                        <a:solidFill>
                          <a:srgbClr val="FFFF00"/>
                        </a:solidFill>
                        <a:effectLst/>
                        <a:latin typeface="Arial" charset="0"/>
                        <a:cs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00"/>
                          </a:solidFill>
                          <a:effectLst/>
                          <a:latin typeface="Arial" charset="0"/>
                          <a:cs typeface="Arial" charset="0"/>
                        </a:rPr>
                        <a:t>P-value</a:t>
                      </a:r>
                      <a:endParaRPr kumimoji="0" lang="en-US" sz="1200" b="0" i="0" u="none" strike="noStrike" cap="none" normalizeH="0" baseline="0" dirty="0" smtClean="0">
                        <a:ln>
                          <a:noFill/>
                        </a:ln>
                        <a:solidFill>
                          <a:srgbClr val="FFFF00"/>
                        </a:solidFill>
                        <a:effectLst/>
                        <a:latin typeface="Arial" charset="0"/>
                        <a:cs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00"/>
                          </a:solidFill>
                          <a:effectLst/>
                          <a:latin typeface="Arial" charset="0"/>
                          <a:cs typeface="Arial" charset="0"/>
                        </a:rPr>
                        <a:t>Direction </a:t>
                      </a:r>
                    </a:p>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00"/>
                          </a:solidFill>
                          <a:effectLst/>
                          <a:latin typeface="Arial" charset="0"/>
                          <a:cs typeface="Arial" charset="0"/>
                        </a:rPr>
                        <a:t>of effect </a:t>
                      </a:r>
                      <a:endParaRPr kumimoji="0" lang="en-US" sz="1200" b="0" i="0" u="none" strike="noStrike" cap="none" normalizeH="0" baseline="0" dirty="0" smtClean="0">
                        <a:ln>
                          <a:noFill/>
                        </a:ln>
                        <a:solidFill>
                          <a:srgbClr val="FFFF00"/>
                        </a:solidFill>
                        <a:effectLst/>
                        <a:latin typeface="Arial" charset="0"/>
                        <a:cs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00"/>
                          </a:solidFill>
                          <a:effectLst/>
                          <a:latin typeface="Arial" charset="0"/>
                          <a:cs typeface="Arial" charset="0"/>
                        </a:rPr>
                        <a:t>Nearest</a:t>
                      </a:r>
                    </a:p>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00"/>
                          </a:solidFill>
                          <a:effectLst/>
                          <a:latin typeface="Arial" charset="0"/>
                          <a:cs typeface="Arial" charset="0"/>
                        </a:rPr>
                        <a:t>genes</a:t>
                      </a:r>
                      <a:endParaRPr kumimoji="0" lang="en-US" sz="1200" b="0" i="0" u="none" strike="noStrike" cap="none" normalizeH="0" baseline="0" dirty="0" smtClean="0">
                        <a:ln>
                          <a:noFill/>
                        </a:ln>
                        <a:solidFill>
                          <a:srgbClr val="FFFF00"/>
                        </a:solidFill>
                        <a:effectLst/>
                        <a:latin typeface="Arial" charset="0"/>
                        <a:cs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7472">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rs17659543</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2</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0.16</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1.66 (1.39-1.98)</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1.5 x 10</a:t>
                      </a:r>
                      <a:r>
                        <a:rPr kumimoji="0" lang="en-US" sz="1200" b="0" i="0" u="none" strike="noStrike" cap="none" normalizeH="0" baseline="30000" dirty="0" smtClean="0">
                          <a:ln>
                            <a:noFill/>
                          </a:ln>
                          <a:solidFill>
                            <a:schemeClr val="tx1"/>
                          </a:solidFill>
                          <a:effectLst/>
                          <a:latin typeface="Arial" charset="0"/>
                          <a:cs typeface="Arial" charset="0"/>
                        </a:rPr>
                        <a:t>-8</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 +</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IL1F9</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7472">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rs13415097</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2</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0.16</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1.66 (1.39-1.98)</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1.8 x 10</a:t>
                      </a:r>
                      <a:r>
                        <a:rPr kumimoji="0" lang="en-US" sz="1200" b="0" i="0" u="none" strike="noStrike" cap="none" normalizeH="0" baseline="30000" dirty="0" smtClean="0">
                          <a:ln>
                            <a:noFill/>
                          </a:ln>
                          <a:solidFill>
                            <a:schemeClr val="tx1"/>
                          </a:solidFill>
                          <a:effectLst/>
                          <a:latin typeface="Arial" charset="0"/>
                          <a:cs typeface="Arial" charset="0"/>
                        </a:rPr>
                        <a:t>-8</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 -</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IL1F9</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 xmlns:p14="http://schemas.microsoft.com/office/powerpoint/2010/main" val="346105873"/>
      </p:ext>
    </p:extLst>
  </p:cSld>
  <p:clrMapOvr>
    <a:masterClrMapping/>
  </p:clrMapOvr>
  <p:transition spd="med"/>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52400" y="228600"/>
            <a:ext cx="8991600" cy="1143000"/>
          </a:xfrm>
        </p:spPr>
        <p:txBody>
          <a:bodyPr anchor="b" anchorCtr="0">
            <a:noAutofit/>
          </a:bodyPr>
          <a:lstStyle/>
          <a:p>
            <a:r>
              <a:rPr lang="en-US" sz="3200" b="1" dirty="0"/>
              <a:t>Cross-ethnicity Replication in MESA of rs17659543 and Mitral Annular Calcium </a:t>
            </a:r>
            <a:endParaRPr lang="en-US" sz="3200" dirty="0" smtClean="0"/>
          </a:p>
        </p:txBody>
      </p:sp>
      <p:graphicFrame>
        <p:nvGraphicFramePr>
          <p:cNvPr id="4" name="Table 3"/>
          <p:cNvGraphicFramePr>
            <a:graphicFrameLocks noGrp="1"/>
          </p:cNvGraphicFramePr>
          <p:nvPr>
            <p:extLst>
              <p:ext uri="{D42A27DB-BD31-4B8C-83A1-F6EECF244321}">
                <p14:modId xmlns="" xmlns:p14="http://schemas.microsoft.com/office/powerpoint/2010/main" val="2252905010"/>
              </p:ext>
            </p:extLst>
          </p:nvPr>
        </p:nvGraphicFramePr>
        <p:xfrm>
          <a:off x="438149" y="2362200"/>
          <a:ext cx="8248651" cy="2062251"/>
        </p:xfrm>
        <a:graphic>
          <a:graphicData uri="http://schemas.openxmlformats.org/drawingml/2006/table">
            <a:tbl>
              <a:tblPr/>
              <a:tblGrid>
                <a:gridCol w="2349668"/>
                <a:gridCol w="2349668"/>
                <a:gridCol w="655721"/>
                <a:gridCol w="1826794"/>
                <a:gridCol w="1066800"/>
              </a:tblGrid>
              <a:tr h="346648">
                <a:tc>
                  <a:txBody>
                    <a:bodyPr/>
                    <a:lstStyle/>
                    <a:p>
                      <a:pPr marL="0" marR="0">
                        <a:lnSpc>
                          <a:spcPct val="200000"/>
                        </a:lnSpc>
                        <a:spcBef>
                          <a:spcPts val="0"/>
                        </a:spcBef>
                        <a:spcAft>
                          <a:spcPts val="1000"/>
                        </a:spcAft>
                      </a:pPr>
                      <a:r>
                        <a:rPr lang="en-US" sz="1600" b="1" dirty="0">
                          <a:solidFill>
                            <a:srgbClr val="FFFF00"/>
                          </a:solidFill>
                          <a:effectLst/>
                          <a:latin typeface="Arial"/>
                          <a:ea typeface="Times New Roman"/>
                        </a:rPr>
                        <a:t>Ethnicity (cohort)</a:t>
                      </a:r>
                      <a:endParaRPr lang="en-US" sz="1600" b="1" dirty="0">
                        <a:solidFill>
                          <a:srgbClr val="FFFF00"/>
                        </a:solidFill>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b="1" dirty="0">
                          <a:solidFill>
                            <a:srgbClr val="FFFF00"/>
                          </a:solidFill>
                          <a:effectLst/>
                          <a:latin typeface="Arial"/>
                          <a:ea typeface="Times New Roman"/>
                        </a:rPr>
                        <a:t>N</a:t>
                      </a:r>
                      <a:endParaRPr lang="en-US" sz="1600" b="1" dirty="0">
                        <a:solidFill>
                          <a:srgbClr val="FFFF00"/>
                        </a:solidFill>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b="1" dirty="0">
                          <a:solidFill>
                            <a:srgbClr val="FFFF00"/>
                          </a:solidFill>
                          <a:effectLst/>
                          <a:latin typeface="Arial"/>
                          <a:ea typeface="Times New Roman"/>
                        </a:rPr>
                        <a:t>MAF</a:t>
                      </a:r>
                      <a:endParaRPr lang="en-US" sz="1600" b="1" dirty="0">
                        <a:solidFill>
                          <a:srgbClr val="FFFF00"/>
                        </a:solidFill>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b="1" dirty="0">
                          <a:solidFill>
                            <a:srgbClr val="FFFF00"/>
                          </a:solidFill>
                          <a:effectLst/>
                          <a:latin typeface="Arial"/>
                          <a:ea typeface="Times New Roman"/>
                        </a:rPr>
                        <a:t>OR (95% CI)</a:t>
                      </a:r>
                      <a:endParaRPr lang="en-US" sz="1600" b="1" dirty="0">
                        <a:solidFill>
                          <a:srgbClr val="FFFF00"/>
                        </a:solidFill>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b="1" dirty="0">
                          <a:solidFill>
                            <a:srgbClr val="FFFF00"/>
                          </a:solidFill>
                          <a:effectLst/>
                          <a:latin typeface="Arial"/>
                          <a:ea typeface="Times New Roman"/>
                        </a:rPr>
                        <a:t>P-value</a:t>
                      </a:r>
                      <a:endParaRPr lang="en-US" sz="1600" b="1" dirty="0">
                        <a:solidFill>
                          <a:srgbClr val="FFFF00"/>
                        </a:solidFill>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462">
                <a:tc>
                  <a:txBody>
                    <a:bodyPr/>
                    <a:lstStyle/>
                    <a:p>
                      <a:pPr marL="0" marR="0">
                        <a:lnSpc>
                          <a:spcPct val="200000"/>
                        </a:lnSpc>
                        <a:spcBef>
                          <a:spcPts val="0"/>
                        </a:spcBef>
                        <a:spcAft>
                          <a:spcPts val="1000"/>
                        </a:spcAft>
                      </a:pPr>
                      <a:r>
                        <a:rPr lang="en-US" sz="1600" dirty="0">
                          <a:solidFill>
                            <a:schemeClr val="bg1"/>
                          </a:solidFill>
                          <a:effectLst/>
                          <a:latin typeface="Arial"/>
                          <a:ea typeface="Times New Roman"/>
                        </a:rPr>
                        <a:t>African-American</a:t>
                      </a:r>
                      <a:endParaRPr lang="en-US" sz="1600" dirty="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dirty="0" smtClean="0">
                          <a:solidFill>
                            <a:schemeClr val="bg1"/>
                          </a:solidFill>
                          <a:effectLst/>
                          <a:latin typeface="Arial"/>
                          <a:ea typeface="Times New Roman"/>
                        </a:rPr>
                        <a:t>2495</a:t>
                      </a:r>
                      <a:endParaRPr lang="en-US" sz="1600" dirty="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dirty="0">
                          <a:solidFill>
                            <a:schemeClr val="bg1"/>
                          </a:solidFill>
                          <a:effectLst/>
                          <a:latin typeface="Arial"/>
                          <a:ea typeface="Times New Roman"/>
                        </a:rPr>
                        <a:t>0.23</a:t>
                      </a:r>
                      <a:endParaRPr lang="en-US" sz="1600" dirty="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dirty="0">
                          <a:solidFill>
                            <a:schemeClr val="bg1"/>
                          </a:solidFill>
                          <a:effectLst/>
                          <a:latin typeface="Arial"/>
                          <a:ea typeface="Times New Roman"/>
                        </a:rPr>
                        <a:t>1.15 (0.88-1.50)</a:t>
                      </a:r>
                      <a:endParaRPr lang="en-US" sz="1600" dirty="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a:solidFill>
                            <a:schemeClr val="bg1"/>
                          </a:solidFill>
                          <a:effectLst/>
                          <a:latin typeface="Arial"/>
                          <a:ea typeface="Times New Roman"/>
                        </a:rPr>
                        <a:t>0.30</a:t>
                      </a:r>
                      <a:endParaRPr lang="en-US" sz="160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9211">
                <a:tc>
                  <a:txBody>
                    <a:bodyPr/>
                    <a:lstStyle/>
                    <a:p>
                      <a:pPr marL="0" marR="0">
                        <a:lnSpc>
                          <a:spcPct val="200000"/>
                        </a:lnSpc>
                        <a:spcBef>
                          <a:spcPts val="0"/>
                        </a:spcBef>
                        <a:spcAft>
                          <a:spcPts val="1000"/>
                        </a:spcAft>
                      </a:pPr>
                      <a:r>
                        <a:rPr lang="en-US" sz="1600">
                          <a:solidFill>
                            <a:schemeClr val="bg1"/>
                          </a:solidFill>
                          <a:effectLst/>
                          <a:latin typeface="Arial"/>
                          <a:ea typeface="Times New Roman"/>
                        </a:rPr>
                        <a:t>Hispanic-American</a:t>
                      </a:r>
                      <a:endParaRPr lang="en-US" sz="160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dirty="0" smtClean="0">
                          <a:solidFill>
                            <a:schemeClr val="bg1"/>
                          </a:solidFill>
                          <a:effectLst/>
                          <a:latin typeface="Arial"/>
                          <a:ea typeface="Times New Roman"/>
                        </a:rPr>
                        <a:t>2025</a:t>
                      </a:r>
                      <a:endParaRPr lang="en-US" sz="1600" dirty="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a:solidFill>
                            <a:schemeClr val="bg1"/>
                          </a:solidFill>
                          <a:effectLst/>
                          <a:latin typeface="Arial"/>
                          <a:ea typeface="Times New Roman"/>
                        </a:rPr>
                        <a:t>0.14</a:t>
                      </a:r>
                      <a:endParaRPr lang="en-US" sz="160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dirty="0">
                          <a:solidFill>
                            <a:schemeClr val="bg1"/>
                          </a:solidFill>
                          <a:effectLst/>
                          <a:latin typeface="Arial"/>
                          <a:ea typeface="Times New Roman"/>
                        </a:rPr>
                        <a:t>1.44 (1.02-2.02)</a:t>
                      </a:r>
                      <a:endParaRPr lang="en-US" sz="1600" dirty="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dirty="0">
                          <a:solidFill>
                            <a:schemeClr val="bg1"/>
                          </a:solidFill>
                          <a:effectLst/>
                          <a:latin typeface="Arial"/>
                          <a:ea typeface="Times New Roman"/>
                        </a:rPr>
                        <a:t>0.04</a:t>
                      </a:r>
                      <a:endParaRPr lang="en-US" sz="1600" dirty="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6505">
                <a:tc>
                  <a:txBody>
                    <a:bodyPr/>
                    <a:lstStyle/>
                    <a:p>
                      <a:pPr marL="0" marR="0">
                        <a:lnSpc>
                          <a:spcPct val="200000"/>
                        </a:lnSpc>
                        <a:spcBef>
                          <a:spcPts val="0"/>
                        </a:spcBef>
                        <a:spcAft>
                          <a:spcPts val="1000"/>
                        </a:spcAft>
                      </a:pPr>
                      <a:r>
                        <a:rPr lang="en-US" sz="1600">
                          <a:solidFill>
                            <a:schemeClr val="bg1"/>
                          </a:solidFill>
                          <a:effectLst/>
                          <a:latin typeface="Arial"/>
                          <a:ea typeface="Times New Roman"/>
                        </a:rPr>
                        <a:t>Chinese-American</a:t>
                      </a:r>
                      <a:endParaRPr lang="en-US" sz="160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dirty="0">
                          <a:solidFill>
                            <a:schemeClr val="bg1"/>
                          </a:solidFill>
                          <a:effectLst/>
                          <a:latin typeface="Arial"/>
                          <a:ea typeface="Times New Roman"/>
                        </a:rPr>
                        <a:t>774</a:t>
                      </a:r>
                      <a:endParaRPr lang="en-US" sz="1600" dirty="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a:solidFill>
                            <a:schemeClr val="bg1"/>
                          </a:solidFill>
                          <a:effectLst/>
                          <a:latin typeface="Arial"/>
                          <a:ea typeface="Times New Roman"/>
                        </a:rPr>
                        <a:t>0.01</a:t>
                      </a:r>
                      <a:endParaRPr lang="en-US" sz="160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a:solidFill>
                            <a:schemeClr val="bg1"/>
                          </a:solidFill>
                          <a:effectLst/>
                          <a:latin typeface="Arial"/>
                          <a:ea typeface="Times New Roman"/>
                        </a:rPr>
                        <a:t>n/a</a:t>
                      </a:r>
                      <a:endParaRPr lang="en-US" sz="160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dirty="0">
                          <a:solidFill>
                            <a:schemeClr val="bg1"/>
                          </a:solidFill>
                          <a:effectLst/>
                          <a:latin typeface="Arial"/>
                          <a:ea typeface="Times New Roman"/>
                        </a:rPr>
                        <a:t>n/a</a:t>
                      </a:r>
                      <a:endParaRPr lang="en-US" sz="1600" dirty="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 xmlns:p14="http://schemas.microsoft.com/office/powerpoint/2010/main" val="3471650950"/>
      </p:ext>
    </p:extLst>
  </p:cSld>
  <p:clrMapOvr>
    <a:masterClrMapping/>
  </p:clrMapOvr>
  <p:transition spd="med"/>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52400" y="685800"/>
            <a:ext cx="8991600" cy="1143000"/>
          </a:xfrm>
        </p:spPr>
        <p:txBody>
          <a:bodyPr anchor="b" anchorCtr="0">
            <a:noAutofit/>
          </a:bodyPr>
          <a:lstStyle/>
          <a:p>
            <a:r>
              <a:rPr lang="en-US" sz="3200" b="1" dirty="0"/>
              <a:t>No significant association for rs17659543 and Mitral Annular Calcium in Heinz-Nixdorf Recall Study</a:t>
            </a:r>
            <a:endParaRPr lang="en-US" sz="3200" dirty="0" smtClean="0"/>
          </a:p>
        </p:txBody>
      </p:sp>
      <p:graphicFrame>
        <p:nvGraphicFramePr>
          <p:cNvPr id="4" name="Table 3"/>
          <p:cNvGraphicFramePr>
            <a:graphicFrameLocks noGrp="1"/>
          </p:cNvGraphicFramePr>
          <p:nvPr>
            <p:extLst>
              <p:ext uri="{D42A27DB-BD31-4B8C-83A1-F6EECF244321}">
                <p14:modId xmlns="" xmlns:p14="http://schemas.microsoft.com/office/powerpoint/2010/main" val="3801215504"/>
              </p:ext>
            </p:extLst>
          </p:nvPr>
        </p:nvGraphicFramePr>
        <p:xfrm>
          <a:off x="438149" y="2362200"/>
          <a:ext cx="8248649" cy="1463040"/>
        </p:xfrm>
        <a:graphic>
          <a:graphicData uri="http://schemas.openxmlformats.org/drawingml/2006/table">
            <a:tbl>
              <a:tblPr/>
              <a:tblGrid>
                <a:gridCol w="2558838"/>
                <a:gridCol w="889213"/>
                <a:gridCol w="1512657"/>
                <a:gridCol w="607433"/>
                <a:gridCol w="1692268"/>
                <a:gridCol w="988240"/>
              </a:tblGrid>
              <a:tr h="346648">
                <a:tc>
                  <a:txBody>
                    <a:bodyPr/>
                    <a:lstStyle/>
                    <a:p>
                      <a:pPr marL="0" marR="0">
                        <a:lnSpc>
                          <a:spcPct val="200000"/>
                        </a:lnSpc>
                        <a:spcBef>
                          <a:spcPts val="0"/>
                        </a:spcBef>
                        <a:spcAft>
                          <a:spcPts val="1000"/>
                        </a:spcAft>
                      </a:pPr>
                      <a:r>
                        <a:rPr lang="en-US" sz="1600" b="1" dirty="0" smtClean="0">
                          <a:solidFill>
                            <a:srgbClr val="FFFF00"/>
                          </a:solidFill>
                          <a:effectLst/>
                          <a:latin typeface="Arial"/>
                          <a:ea typeface="Times New Roman"/>
                        </a:rPr>
                        <a:t>Cohort</a:t>
                      </a:r>
                      <a:endParaRPr lang="en-US" sz="1600" b="1" dirty="0">
                        <a:solidFill>
                          <a:srgbClr val="FFFF00"/>
                        </a:solidFill>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b="1" dirty="0">
                          <a:solidFill>
                            <a:srgbClr val="FFFF00"/>
                          </a:solidFill>
                          <a:effectLst/>
                          <a:latin typeface="Arial"/>
                          <a:ea typeface="Times New Roman"/>
                        </a:rPr>
                        <a:t>N</a:t>
                      </a:r>
                      <a:endParaRPr lang="en-US" sz="1600" b="1" dirty="0">
                        <a:solidFill>
                          <a:srgbClr val="FFFF00"/>
                        </a:solidFill>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200000"/>
                        </a:lnSpc>
                        <a:spcBef>
                          <a:spcPts val="0"/>
                        </a:spcBef>
                        <a:spcAft>
                          <a:spcPts val="1000"/>
                        </a:spcAft>
                        <a:buClrTx/>
                        <a:buSzTx/>
                        <a:buFontTx/>
                        <a:buNone/>
                        <a:tabLst/>
                        <a:defRPr/>
                      </a:pPr>
                      <a:r>
                        <a:rPr kumimoji="0" lang="en-US" sz="1600" b="1" kern="1200" dirty="0" smtClean="0">
                          <a:solidFill>
                            <a:srgbClr val="FFFF00"/>
                          </a:solidFill>
                          <a:effectLst/>
                          <a:latin typeface="+mn-lt"/>
                          <a:ea typeface="Times New Roman"/>
                          <a:cs typeface="+mn-cs"/>
                        </a:rPr>
                        <a:t>MAC present, No. (%)</a:t>
                      </a:r>
                      <a:endParaRPr lang="en-US" sz="1600" b="1" dirty="0">
                        <a:solidFill>
                          <a:srgbClr val="FFFF00"/>
                        </a:solidFill>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b="1" dirty="0">
                          <a:solidFill>
                            <a:srgbClr val="FFFF00"/>
                          </a:solidFill>
                          <a:effectLst/>
                          <a:latin typeface="Arial"/>
                          <a:ea typeface="Times New Roman"/>
                        </a:rPr>
                        <a:t>MAF</a:t>
                      </a:r>
                      <a:endParaRPr lang="en-US" sz="1600" b="1" dirty="0">
                        <a:solidFill>
                          <a:srgbClr val="FFFF00"/>
                        </a:solidFill>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b="1" dirty="0">
                          <a:solidFill>
                            <a:srgbClr val="FFFF00"/>
                          </a:solidFill>
                          <a:effectLst/>
                          <a:latin typeface="Arial"/>
                          <a:ea typeface="Times New Roman"/>
                        </a:rPr>
                        <a:t>OR (95% CI)</a:t>
                      </a:r>
                      <a:endParaRPr lang="en-US" sz="1600" b="1" dirty="0">
                        <a:solidFill>
                          <a:srgbClr val="FFFF00"/>
                        </a:solidFill>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b="1" dirty="0">
                          <a:solidFill>
                            <a:srgbClr val="FFFF00"/>
                          </a:solidFill>
                          <a:effectLst/>
                          <a:latin typeface="Arial"/>
                          <a:ea typeface="Times New Roman"/>
                        </a:rPr>
                        <a:t>P-value</a:t>
                      </a:r>
                      <a:endParaRPr lang="en-US" sz="1600" b="1" dirty="0">
                        <a:solidFill>
                          <a:srgbClr val="FFFF00"/>
                        </a:solidFill>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462">
                <a:tc>
                  <a:txBody>
                    <a:bodyPr/>
                    <a:lstStyle/>
                    <a:p>
                      <a:pPr marL="0" marR="0">
                        <a:lnSpc>
                          <a:spcPct val="200000"/>
                        </a:lnSpc>
                        <a:spcBef>
                          <a:spcPts val="0"/>
                        </a:spcBef>
                        <a:spcAft>
                          <a:spcPts val="1000"/>
                        </a:spcAft>
                      </a:pPr>
                      <a:r>
                        <a:rPr lang="en-US" sz="1600" dirty="0" smtClean="0">
                          <a:solidFill>
                            <a:schemeClr val="bg1"/>
                          </a:solidFill>
                          <a:effectLst/>
                          <a:latin typeface="Arial"/>
                          <a:ea typeface="Times New Roman"/>
                        </a:rPr>
                        <a:t>HNR</a:t>
                      </a:r>
                      <a:endParaRPr lang="en-US" sz="1600" dirty="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dirty="0" smtClean="0">
                          <a:solidFill>
                            <a:schemeClr val="bg1"/>
                          </a:solidFill>
                          <a:effectLst/>
                          <a:latin typeface="Arial"/>
                          <a:ea typeface="Times New Roman"/>
                        </a:rPr>
                        <a:t>745</a:t>
                      </a:r>
                      <a:endParaRPr lang="en-US" sz="1600" dirty="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200000"/>
                        </a:lnSpc>
                        <a:spcBef>
                          <a:spcPts val="0"/>
                        </a:spcBef>
                        <a:spcAft>
                          <a:spcPts val="1000"/>
                        </a:spcAft>
                        <a:buClrTx/>
                        <a:buSzTx/>
                        <a:buFontTx/>
                        <a:buNone/>
                        <a:tabLst/>
                        <a:defRPr/>
                      </a:pPr>
                      <a:r>
                        <a:rPr kumimoji="0" lang="de-DE" sz="1600" kern="1200" dirty="0" smtClean="0">
                          <a:solidFill>
                            <a:schemeClr val="bg1"/>
                          </a:solidFill>
                          <a:effectLst/>
                          <a:latin typeface="+mn-lt"/>
                          <a:ea typeface="Times New Roman"/>
                          <a:cs typeface="+mn-cs"/>
                        </a:rPr>
                        <a:t>18 (2)</a:t>
                      </a:r>
                      <a:endParaRPr kumimoji="0" lang="en-US" sz="1600" kern="1200" dirty="0" smtClean="0">
                        <a:solidFill>
                          <a:schemeClr val="bg1"/>
                        </a:solidFill>
                        <a:effectLst/>
                        <a:latin typeface="+mn-lt"/>
                        <a:ea typeface="Times New Roman"/>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dirty="0" smtClean="0">
                          <a:solidFill>
                            <a:schemeClr val="bg1"/>
                          </a:solidFill>
                          <a:effectLst/>
                          <a:latin typeface="Arial"/>
                          <a:ea typeface="Times New Roman"/>
                        </a:rPr>
                        <a:t>0.16</a:t>
                      </a:r>
                      <a:endParaRPr lang="en-US" sz="1600" dirty="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dirty="0" smtClean="0">
                          <a:solidFill>
                            <a:schemeClr val="bg1"/>
                          </a:solidFill>
                          <a:effectLst/>
                          <a:latin typeface="Arial"/>
                          <a:ea typeface="Times New Roman"/>
                        </a:rPr>
                        <a:t>0.66(0.22-1.93)</a:t>
                      </a:r>
                      <a:endParaRPr lang="en-US" sz="1600" dirty="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200000"/>
                        </a:lnSpc>
                        <a:spcBef>
                          <a:spcPts val="0"/>
                        </a:spcBef>
                        <a:spcAft>
                          <a:spcPts val="1000"/>
                        </a:spcAft>
                      </a:pPr>
                      <a:r>
                        <a:rPr lang="en-US" sz="1600" dirty="0" smtClean="0">
                          <a:solidFill>
                            <a:schemeClr val="bg1"/>
                          </a:solidFill>
                          <a:effectLst/>
                          <a:latin typeface="Arial"/>
                          <a:ea typeface="Times New Roman"/>
                        </a:rPr>
                        <a:t>0.42</a:t>
                      </a:r>
                      <a:endParaRPr lang="en-US" sz="1600" dirty="0">
                        <a:solidFill>
                          <a:schemeClr val="bg1"/>
                        </a:solidFill>
                        <a:effectLst/>
                        <a:latin typeface="Calibri"/>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AutoShape 2" descr="https://docs.google.com/?attid=0.1&amp;pid=gmail&amp;thid=1306a26dd193254e&amp;url=https%3A%2F%2Fmail.google.com%2Fmail%2F%3Fui%3D2%26ik%3D348b5429ab%26view%3Datt%26th%3D1306a26dd193254e%26attid%3D0.1%26disp%3Dsafe%26realattid%3D750d1f4dd1caefad_0.1%26zw&amp;docid=eb60b253321951bb53e8b170af625e7d%7C177c4f62955601f7f716fbb7fb53f23d&amp;a=bi&amp;pagenumber=2&amp;w=800"/>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 xmlns:p14="http://schemas.microsoft.com/office/powerpoint/2010/main" val="2524168502"/>
      </p:ext>
    </p:extLst>
  </p:cSld>
  <p:clrMapOvr>
    <a:masterClrMapping/>
  </p:clrMapOvr>
  <p:transition spd="med"/>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508000" y="76200"/>
            <a:ext cx="8215313" cy="1098550"/>
          </a:xfrm>
        </p:spPr>
        <p:txBody>
          <a:bodyPr/>
          <a:lstStyle/>
          <a:p>
            <a:r>
              <a:rPr lang="en-US" dirty="0" smtClean="0"/>
              <a:t>Conclusions: MAC</a:t>
            </a:r>
          </a:p>
        </p:txBody>
      </p:sp>
      <p:sp>
        <p:nvSpPr>
          <p:cNvPr id="3" name="Content Placeholder 2"/>
          <p:cNvSpPr>
            <a:spLocks noGrp="1"/>
          </p:cNvSpPr>
          <p:nvPr>
            <p:ph idx="1"/>
          </p:nvPr>
        </p:nvSpPr>
        <p:spPr>
          <a:xfrm>
            <a:off x="508000" y="1485900"/>
            <a:ext cx="8407400" cy="5067300"/>
          </a:xfrm>
        </p:spPr>
        <p:txBody>
          <a:bodyPr>
            <a:noAutofit/>
          </a:bodyPr>
          <a:lstStyle/>
          <a:p>
            <a:pPr marL="571500" indent="-228600" defTabSz="1028700">
              <a:spcBef>
                <a:spcPts val="0"/>
              </a:spcBef>
              <a:spcAft>
                <a:spcPts val="800"/>
              </a:spcAft>
              <a:defRPr/>
            </a:pPr>
            <a:r>
              <a:rPr lang="en-US" sz="2000" dirty="0" smtClean="0">
                <a:latin typeface="+mj-lt"/>
              </a:rPr>
              <a:t>Top </a:t>
            </a:r>
            <a:r>
              <a:rPr lang="en-US" sz="2000" dirty="0">
                <a:latin typeface="+mj-lt"/>
              </a:rPr>
              <a:t>SNP for MAC lies </a:t>
            </a:r>
            <a:r>
              <a:rPr lang="en-US" sz="2000" dirty="0" smtClean="0">
                <a:latin typeface="+mj-lt"/>
              </a:rPr>
              <a:t>near </a:t>
            </a:r>
            <a:r>
              <a:rPr lang="en-US" sz="2000" dirty="0">
                <a:latin typeface="+mj-lt"/>
              </a:rPr>
              <a:t>the IL1F9 </a:t>
            </a:r>
            <a:r>
              <a:rPr lang="en-US" sz="2000" dirty="0" smtClean="0">
                <a:latin typeface="+mj-lt"/>
              </a:rPr>
              <a:t>locus and raises </a:t>
            </a:r>
            <a:r>
              <a:rPr lang="en-US" sz="2000" dirty="0">
                <a:latin typeface="+mj-lt"/>
              </a:rPr>
              <a:t>the hypothesis that inflammation may play a role in the etiology of </a:t>
            </a:r>
            <a:r>
              <a:rPr lang="en-US" sz="2000" dirty="0" smtClean="0">
                <a:latin typeface="+mj-lt"/>
              </a:rPr>
              <a:t>MAC.</a:t>
            </a:r>
          </a:p>
          <a:p>
            <a:pPr marL="571500" indent="-228600" defTabSz="1028700">
              <a:spcBef>
                <a:spcPts val="0"/>
              </a:spcBef>
              <a:spcAft>
                <a:spcPts val="800"/>
              </a:spcAft>
              <a:defRPr/>
            </a:pPr>
            <a:r>
              <a:rPr lang="en-US" sz="2000" dirty="0" smtClean="0">
                <a:latin typeface="+mj-lt"/>
              </a:rPr>
              <a:t>Further studies are needed to confirm the association between the IL1F9 locus and MAC</a:t>
            </a:r>
            <a:r>
              <a:rPr lang="en-US" sz="2000" dirty="0" smtClean="0">
                <a:latin typeface="+mj-lt"/>
              </a:rPr>
              <a:t>.</a:t>
            </a:r>
          </a:p>
          <a:p>
            <a:pPr marL="937260" lvl="1" indent="-228600" defTabSz="1028700">
              <a:spcBef>
                <a:spcPts val="0"/>
              </a:spcBef>
              <a:spcAft>
                <a:spcPts val="800"/>
              </a:spcAft>
              <a:defRPr/>
            </a:pPr>
            <a:r>
              <a:rPr lang="en-US" sz="1800" dirty="0" smtClean="0">
                <a:latin typeface="+mj-lt"/>
              </a:rPr>
              <a:t>AGES</a:t>
            </a:r>
          </a:p>
          <a:p>
            <a:pPr marL="937260" lvl="1" indent="-228600" defTabSz="1028700">
              <a:spcBef>
                <a:spcPts val="0"/>
              </a:spcBef>
              <a:spcAft>
                <a:spcPts val="800"/>
              </a:spcAft>
              <a:defRPr/>
            </a:pPr>
            <a:r>
              <a:rPr lang="en-US" sz="1800" dirty="0" smtClean="0">
                <a:latin typeface="+mj-lt"/>
              </a:rPr>
              <a:t>Penn Cohort</a:t>
            </a:r>
            <a:endParaRPr lang="en-US" sz="1800" dirty="0">
              <a:latin typeface="+mj-lt"/>
            </a:endParaRPr>
          </a:p>
        </p:txBody>
      </p:sp>
    </p:spTree>
    <p:extLst>
      <p:ext uri="{BB962C8B-B14F-4D97-AF65-F5344CB8AC3E}">
        <p14:creationId xmlns="" xmlns:p14="http://schemas.microsoft.com/office/powerpoint/2010/main" val="438858370"/>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chor="b" anchorCtr="0">
            <a:noAutofit/>
          </a:bodyPr>
          <a:lstStyle/>
          <a:p>
            <a:r>
              <a:rPr lang="en-US" sz="3400" dirty="0" err="1" smtClean="0"/>
              <a:t>Valvular</a:t>
            </a:r>
            <a:r>
              <a:rPr lang="en-US" sz="3400" dirty="0" smtClean="0"/>
              <a:t> Calcification</a:t>
            </a:r>
          </a:p>
        </p:txBody>
      </p:sp>
      <p:sp>
        <p:nvSpPr>
          <p:cNvPr id="3" name="Content Placeholder 2"/>
          <p:cNvSpPr>
            <a:spLocks noGrp="1"/>
          </p:cNvSpPr>
          <p:nvPr>
            <p:ph idx="1"/>
          </p:nvPr>
        </p:nvSpPr>
        <p:spPr>
          <a:xfrm>
            <a:off x="508000" y="1752600"/>
            <a:ext cx="8407400" cy="2906713"/>
          </a:xfrm>
        </p:spPr>
        <p:txBody>
          <a:bodyPr>
            <a:noAutofit/>
          </a:bodyPr>
          <a:lstStyle/>
          <a:p>
            <a:pPr>
              <a:spcAft>
                <a:spcPts val="1800"/>
              </a:spcAft>
            </a:pPr>
            <a:r>
              <a:rPr lang="en-US" sz="2000" dirty="0" err="1" smtClean="0"/>
              <a:t>Valvular</a:t>
            </a:r>
            <a:r>
              <a:rPr lang="en-US" sz="2000" dirty="0" smtClean="0"/>
              <a:t> calcification is a marker for generalized atherosclerosis and a precursor for clinical valve disease.</a:t>
            </a:r>
          </a:p>
          <a:p>
            <a:pPr>
              <a:spcAft>
                <a:spcPts val="1800"/>
              </a:spcAft>
            </a:pPr>
            <a:r>
              <a:rPr lang="en-US" sz="2000" dirty="0" smtClean="0"/>
              <a:t>Risk factors for </a:t>
            </a:r>
            <a:r>
              <a:rPr lang="en-US" sz="2000" dirty="0" err="1" smtClean="0"/>
              <a:t>valvular</a:t>
            </a:r>
            <a:r>
              <a:rPr lang="en-US" sz="2000" dirty="0" smtClean="0"/>
              <a:t> calcification include hypercholesterolemia, smoking, hypertension, age, male sex, obesity, and diabetes.</a:t>
            </a:r>
            <a:endParaRPr lang="en-US" sz="2000" dirty="0"/>
          </a:p>
          <a:p>
            <a:pPr>
              <a:spcAft>
                <a:spcPts val="1800"/>
              </a:spcAft>
            </a:pPr>
            <a:r>
              <a:rPr lang="en-US" sz="2000" dirty="0"/>
              <a:t>There is limited </a:t>
            </a:r>
            <a:r>
              <a:rPr lang="en-US" sz="2000" dirty="0" smtClean="0"/>
              <a:t>information regarding genetic </a:t>
            </a:r>
            <a:r>
              <a:rPr lang="en-US" sz="2000" dirty="0"/>
              <a:t>associations </a:t>
            </a:r>
            <a:r>
              <a:rPr lang="en-US" sz="2000" dirty="0" smtClean="0"/>
              <a:t>with </a:t>
            </a:r>
            <a:r>
              <a:rPr lang="en-US" sz="2000" dirty="0" err="1" smtClean="0"/>
              <a:t>valvular</a:t>
            </a:r>
            <a:r>
              <a:rPr lang="en-US" sz="2000" dirty="0" smtClean="0"/>
              <a:t> calcification.</a:t>
            </a:r>
          </a:p>
          <a:p>
            <a:pPr>
              <a:spcAft>
                <a:spcPts val="1800"/>
              </a:spcAft>
            </a:pPr>
            <a:r>
              <a:rPr lang="en-US" sz="2000" dirty="0" smtClean="0"/>
              <a:t>The purpose of our study is to identify common genetic variants associated with aortic valve calcium, mitral annular calcium, and clinical valve disease.</a:t>
            </a:r>
            <a:endParaRPr lang="en-US" sz="2000" dirty="0"/>
          </a:p>
        </p:txBody>
      </p:sp>
      <p:sp>
        <p:nvSpPr>
          <p:cNvPr id="4" name="Content Placeholder 2"/>
          <p:cNvSpPr txBox="1">
            <a:spLocks/>
          </p:cNvSpPr>
          <p:nvPr/>
        </p:nvSpPr>
        <p:spPr>
          <a:xfrm>
            <a:off x="304800" y="4953000"/>
            <a:ext cx="8229600" cy="4389120"/>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lvl="1"/>
            <a:endParaRPr lang="en-US" dirty="0" smtClean="0"/>
          </a:p>
        </p:txBody>
      </p:sp>
    </p:spTree>
    <p:extLst>
      <p:ext uri="{BB962C8B-B14F-4D97-AF65-F5344CB8AC3E}">
        <p14:creationId xmlns="" xmlns:p14="http://schemas.microsoft.com/office/powerpoint/2010/main" val="195606507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990600"/>
            <a:ext cx="8153400" cy="2133600"/>
          </a:xfrm>
        </p:spPr>
        <p:txBody>
          <a:bodyPr>
            <a:noAutofit/>
          </a:bodyPr>
          <a:lstStyle/>
          <a:p>
            <a:pPr marL="342900" indent="-342900" algn="l">
              <a:lnSpc>
                <a:spcPct val="110000"/>
              </a:lnSpc>
              <a:spcBef>
                <a:spcPts val="0"/>
              </a:spcBef>
              <a:spcAft>
                <a:spcPts val="600"/>
              </a:spcAft>
              <a:buFont typeface="Arial" pitchFamily="34" charset="0"/>
              <a:buChar char="•"/>
            </a:pPr>
            <a:r>
              <a:rPr lang="en-US" sz="1800" dirty="0" smtClean="0"/>
              <a:t>Mentor: Wendy Post</a:t>
            </a:r>
          </a:p>
          <a:p>
            <a:pPr marL="342900" indent="-342900" algn="l">
              <a:lnSpc>
                <a:spcPct val="110000"/>
              </a:lnSpc>
              <a:spcBef>
                <a:spcPts val="0"/>
              </a:spcBef>
              <a:spcAft>
                <a:spcPts val="600"/>
              </a:spcAft>
              <a:buFont typeface="Arial" pitchFamily="34" charset="0"/>
              <a:buChar char="•"/>
            </a:pPr>
            <a:r>
              <a:rPr lang="en-US" sz="1800" dirty="0" smtClean="0"/>
              <a:t>Linda Kao, Mandy Li</a:t>
            </a:r>
          </a:p>
          <a:p>
            <a:pPr marL="342900" indent="-342900" algn="l">
              <a:lnSpc>
                <a:spcPct val="110000"/>
              </a:lnSpc>
              <a:spcBef>
                <a:spcPts val="0"/>
              </a:spcBef>
              <a:spcAft>
                <a:spcPts val="600"/>
              </a:spcAft>
              <a:buFont typeface="Arial" pitchFamily="34" charset="0"/>
              <a:buChar char="•"/>
            </a:pPr>
            <a:r>
              <a:rPr lang="en-US" sz="1800" dirty="0" smtClean="0"/>
              <a:t>Investigators and Participants of FHS, AGES, HNR, MDCS, CCHS, Family Heart Study</a:t>
            </a:r>
            <a:endParaRPr lang="en-CA" sz="1800" dirty="0" smtClean="0">
              <a:latin typeface="Arial" charset="0"/>
              <a:cs typeface="Arial" charset="0"/>
            </a:endParaRPr>
          </a:p>
          <a:p>
            <a:pPr marL="342900" indent="-342900" algn="l">
              <a:lnSpc>
                <a:spcPct val="110000"/>
              </a:lnSpc>
              <a:spcBef>
                <a:spcPts val="0"/>
              </a:spcBef>
              <a:spcAft>
                <a:spcPts val="600"/>
              </a:spcAft>
              <a:buFont typeface="Arial" pitchFamily="34" charset="0"/>
              <a:buChar char="•"/>
            </a:pPr>
            <a:r>
              <a:rPr lang="en-US" sz="1800" dirty="0" smtClean="0"/>
              <a:t>Cohorts </a:t>
            </a:r>
            <a:r>
              <a:rPr lang="en-US" sz="1800" dirty="0"/>
              <a:t>for Heart and Aging Research in Genome Epidemiology (CHARGE) </a:t>
            </a:r>
            <a:r>
              <a:rPr lang="en-US" sz="1800" dirty="0" smtClean="0"/>
              <a:t>Consortium</a:t>
            </a:r>
          </a:p>
          <a:p>
            <a:pPr marL="342900" indent="-342900" algn="l">
              <a:lnSpc>
                <a:spcPct val="110000"/>
              </a:lnSpc>
              <a:spcBef>
                <a:spcPts val="0"/>
              </a:spcBef>
              <a:spcAft>
                <a:spcPts val="600"/>
              </a:spcAft>
              <a:buFont typeface="Arial" pitchFamily="34" charset="0"/>
              <a:buChar char="•"/>
            </a:pPr>
            <a:r>
              <a:rPr lang="en-US" sz="1800" dirty="0" smtClean="0">
                <a:latin typeface="Arial" pitchFamily="34" charset="0"/>
                <a:cs typeface="Arial" pitchFamily="34" charset="0"/>
              </a:rPr>
              <a:t>Funding:</a:t>
            </a:r>
          </a:p>
          <a:p>
            <a:pPr marL="800100" lvl="1" indent="-342900" algn="l">
              <a:lnSpc>
                <a:spcPct val="110000"/>
              </a:lnSpc>
              <a:spcBef>
                <a:spcPts val="0"/>
              </a:spcBef>
              <a:buFont typeface="Arial" pitchFamily="34" charset="0"/>
              <a:buChar char="•"/>
            </a:pPr>
            <a:r>
              <a:rPr lang="en-US" sz="1600" dirty="0" smtClean="0">
                <a:latin typeface="Arial" pitchFamily="34" charset="0"/>
                <a:cs typeface="Arial" pitchFamily="34" charset="0"/>
              </a:rPr>
              <a:t>Catherine Campbell: NHLBI T32 training grant</a:t>
            </a:r>
          </a:p>
          <a:p>
            <a:pPr marL="800100" lvl="1" indent="-342900" algn="l">
              <a:lnSpc>
                <a:spcPct val="110000"/>
              </a:lnSpc>
              <a:spcBef>
                <a:spcPts val="0"/>
              </a:spcBef>
              <a:buFont typeface="Arial" pitchFamily="34" charset="0"/>
              <a:buChar char="•"/>
            </a:pPr>
            <a:r>
              <a:rPr lang="en-US" sz="1600" dirty="0" smtClean="0">
                <a:latin typeface="Arial" pitchFamily="34" charset="0"/>
                <a:cs typeface="Arial" pitchFamily="34" charset="0"/>
              </a:rPr>
              <a:t>FHS: NHLBI, </a:t>
            </a:r>
            <a:r>
              <a:rPr lang="en-US" sz="1600" dirty="0" smtClean="0"/>
              <a:t>Robert Dawson Evans Endowment</a:t>
            </a:r>
            <a:endParaRPr lang="en-US" sz="1600" dirty="0" smtClean="0">
              <a:latin typeface="Arial" pitchFamily="34" charset="0"/>
              <a:cs typeface="Arial" pitchFamily="34" charset="0"/>
            </a:endParaRPr>
          </a:p>
          <a:p>
            <a:pPr marL="800100" lvl="1" indent="-342900" algn="l">
              <a:lnSpc>
                <a:spcPct val="110000"/>
              </a:lnSpc>
              <a:spcBef>
                <a:spcPts val="0"/>
              </a:spcBef>
              <a:buFont typeface="Arial" pitchFamily="34" charset="0"/>
              <a:buChar char="•"/>
            </a:pPr>
            <a:r>
              <a:rPr lang="en-US" sz="1600" dirty="0" smtClean="0">
                <a:latin typeface="Arial" pitchFamily="34" charset="0"/>
                <a:cs typeface="Arial" pitchFamily="34" charset="0"/>
              </a:rPr>
              <a:t>MESA:  NHLBI</a:t>
            </a:r>
          </a:p>
          <a:p>
            <a:pPr marL="800100" lvl="1" indent="-342900" algn="l">
              <a:lnSpc>
                <a:spcPct val="110000"/>
              </a:lnSpc>
              <a:spcBef>
                <a:spcPts val="0"/>
              </a:spcBef>
              <a:buFont typeface="Arial" pitchFamily="34" charset="0"/>
              <a:buChar char="•"/>
            </a:pPr>
            <a:r>
              <a:rPr lang="en-US" sz="1600" dirty="0" smtClean="0">
                <a:latin typeface="Arial" pitchFamily="34" charset="0"/>
                <a:cs typeface="Arial" pitchFamily="34" charset="0"/>
              </a:rPr>
              <a:t>AGES:  NHLBI, NIA, NEI, </a:t>
            </a:r>
            <a:r>
              <a:rPr lang="en-US" sz="1600" dirty="0" smtClean="0"/>
              <a:t>National Institute on Deafness and Other Communication Disorders; </a:t>
            </a:r>
            <a:r>
              <a:rPr lang="en-US" sz="1600" dirty="0" err="1" smtClean="0"/>
              <a:t>Hjartavernd</a:t>
            </a:r>
            <a:r>
              <a:rPr lang="en-US" sz="1600" dirty="0" smtClean="0"/>
              <a:t>; </a:t>
            </a:r>
            <a:r>
              <a:rPr lang="en-US" sz="1600" dirty="0" err="1" smtClean="0"/>
              <a:t>Althingi</a:t>
            </a:r>
            <a:r>
              <a:rPr lang="en-US" sz="1600" dirty="0" smtClean="0"/>
              <a:t>; British Heart Foundation</a:t>
            </a:r>
          </a:p>
          <a:p>
            <a:pPr marL="800100" lvl="1" indent="-342900" algn="l">
              <a:lnSpc>
                <a:spcPct val="110000"/>
              </a:lnSpc>
              <a:spcBef>
                <a:spcPts val="0"/>
              </a:spcBef>
              <a:buFont typeface="Arial" pitchFamily="34" charset="0"/>
              <a:buChar char="•"/>
            </a:pPr>
            <a:r>
              <a:rPr lang="en-US" sz="1600" dirty="0" smtClean="0">
                <a:latin typeface="Arial" pitchFamily="34" charset="0"/>
                <a:cs typeface="Arial" pitchFamily="34" charset="0"/>
              </a:rPr>
              <a:t>HNR: </a:t>
            </a:r>
            <a:r>
              <a:rPr lang="en-US" sz="1600" dirty="0" smtClean="0"/>
              <a:t>Heinz Nixdorf Foundation, German Foundation of Research</a:t>
            </a:r>
          </a:p>
          <a:p>
            <a:pPr marL="800100" lvl="1" indent="-342900" algn="l">
              <a:lnSpc>
                <a:spcPct val="110000"/>
              </a:lnSpc>
              <a:spcBef>
                <a:spcPts val="0"/>
              </a:spcBef>
              <a:buFont typeface="Arial" pitchFamily="34" charset="0"/>
              <a:buChar char="•"/>
            </a:pPr>
            <a:r>
              <a:rPr lang="en-US" sz="1600" dirty="0" smtClean="0">
                <a:latin typeface="Arial" pitchFamily="34" charset="0"/>
                <a:cs typeface="Arial" pitchFamily="34" charset="0"/>
              </a:rPr>
              <a:t>MDCS: </a:t>
            </a:r>
            <a:r>
              <a:rPr lang="en-US" sz="1600" dirty="0" smtClean="0"/>
              <a:t>Swedish Cancer Society, Swedish Medical Research Council, Swedish Dairy Association, Albert </a:t>
            </a:r>
            <a:r>
              <a:rPr lang="en-US" sz="1600" dirty="0" err="1" smtClean="0"/>
              <a:t>Påhlsson</a:t>
            </a:r>
            <a:r>
              <a:rPr lang="en-US" sz="1600" dirty="0" smtClean="0"/>
              <a:t> and Gunnar Nilsson Foundations, Malmö city council</a:t>
            </a:r>
          </a:p>
          <a:p>
            <a:pPr marL="800100" lvl="1" indent="-342900" algn="l">
              <a:lnSpc>
                <a:spcPct val="110000"/>
              </a:lnSpc>
              <a:spcBef>
                <a:spcPts val="0"/>
              </a:spcBef>
              <a:buFont typeface="Arial" pitchFamily="34" charset="0"/>
              <a:buChar char="•"/>
            </a:pPr>
            <a:r>
              <a:rPr lang="en-US" sz="1600" dirty="0" smtClean="0"/>
              <a:t>CCHS: Danish Heart Foundation</a:t>
            </a:r>
          </a:p>
        </p:txBody>
      </p:sp>
      <p:sp>
        <p:nvSpPr>
          <p:cNvPr id="6" name="Title 1"/>
          <p:cNvSpPr txBox="1">
            <a:spLocks/>
          </p:cNvSpPr>
          <p:nvPr/>
        </p:nvSpPr>
        <p:spPr bwMode="auto">
          <a:xfrm>
            <a:off x="533400" y="152399"/>
            <a:ext cx="8077200" cy="1470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Autofit/>
          </a:bodyPr>
          <a:lstStyle/>
          <a:p>
            <a:pPr marL="0" marR="0" lvl="0" indent="0" defTabSz="914400" rtl="0" eaLnBrk="0" fontAlgn="base" latinLnBrk="0" hangingPunct="0">
              <a:lnSpc>
                <a:spcPct val="100000"/>
              </a:lnSpc>
              <a:spcBef>
                <a:spcPct val="0"/>
              </a:spcBef>
              <a:spcAft>
                <a:spcPct val="0"/>
              </a:spcAft>
              <a:buClrTx/>
              <a:buSzTx/>
              <a:buFontTx/>
              <a:buNone/>
              <a:tabLst/>
              <a:defRPr/>
            </a:pPr>
            <a:endParaRPr lang="en-US" sz="1500" b="1" kern="0" dirty="0" smtClean="0">
              <a:solidFill>
                <a:srgbClr val="FFFF00"/>
              </a:solidFill>
              <a:ea typeface="+mj-ea"/>
              <a:cs typeface="Arial" pitchFamily="34" charset="0"/>
            </a:endParaRPr>
          </a:p>
          <a:p>
            <a:pPr lvl="0"/>
            <a:r>
              <a:rPr lang="en-US" sz="3200" b="1" dirty="0" smtClean="0">
                <a:solidFill>
                  <a:srgbClr val="FFFF00"/>
                </a:solidFill>
                <a:ea typeface="Times New Roman"/>
                <a:cs typeface="Calibri"/>
              </a:rPr>
              <a:t>Acknowledgments</a:t>
            </a:r>
            <a:endParaRPr kumimoji="0" lang="en-US" sz="1500" b="1" i="0" u="none" strike="noStrike" kern="0" cap="none" spc="0" normalizeH="0" baseline="0" noProof="0" dirty="0" smtClean="0">
              <a:ln>
                <a:noFill/>
              </a:ln>
              <a:solidFill>
                <a:srgbClr val="FFFF00"/>
              </a:solidFill>
              <a:uLnTx/>
              <a:uFillTx/>
              <a:latin typeface="Arial" pitchFamily="34" charset="0"/>
              <a:ea typeface="+mj-ea"/>
              <a:cs typeface="Arial" pitchFamily="34" charset="0"/>
            </a:endParaRPr>
          </a:p>
        </p:txBody>
      </p:sp>
    </p:spTree>
    <p:extLst>
      <p:ext uri="{BB962C8B-B14F-4D97-AF65-F5344CB8AC3E}">
        <p14:creationId xmlns="" xmlns:p14="http://schemas.microsoft.com/office/powerpoint/2010/main" val="332663654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dirty="0" smtClean="0"/>
              <a:t>CHARGE Extra-Coronary Calcium Working Group</a:t>
            </a:r>
            <a:endParaRPr lang="en-US" dirty="0"/>
          </a:p>
        </p:txBody>
      </p:sp>
      <p:sp>
        <p:nvSpPr>
          <p:cNvPr id="3" name="Content Placeholder 2"/>
          <p:cNvSpPr>
            <a:spLocks noGrp="1"/>
          </p:cNvSpPr>
          <p:nvPr>
            <p:ph idx="1"/>
          </p:nvPr>
        </p:nvSpPr>
        <p:spPr/>
        <p:txBody>
          <a:bodyPr>
            <a:normAutofit fontScale="62500" lnSpcReduction="20000"/>
          </a:bodyPr>
          <a:lstStyle/>
          <a:p>
            <a:pPr>
              <a:spcAft>
                <a:spcPts val="600"/>
              </a:spcAft>
            </a:pPr>
            <a:r>
              <a:rPr lang="en-CA" dirty="0" smtClean="0">
                <a:solidFill>
                  <a:srgbClr val="FFFF00"/>
                </a:solidFill>
                <a:latin typeface="Arial" charset="0"/>
                <a:cs typeface="Arial" charset="0"/>
              </a:rPr>
              <a:t>Multi-Ethnic </a:t>
            </a:r>
            <a:r>
              <a:rPr lang="en-CA" dirty="0">
                <a:solidFill>
                  <a:srgbClr val="FFFF00"/>
                </a:solidFill>
                <a:latin typeface="Arial" charset="0"/>
                <a:cs typeface="Arial" charset="0"/>
              </a:rPr>
              <a:t>Study of Atherosclerosis (</a:t>
            </a:r>
            <a:r>
              <a:rPr lang="en-US" i="1" dirty="0">
                <a:solidFill>
                  <a:srgbClr val="FFFF00"/>
                </a:solidFill>
              </a:rPr>
              <a:t>MESA)</a:t>
            </a:r>
            <a:r>
              <a:rPr lang="en-US" dirty="0">
                <a:solidFill>
                  <a:srgbClr val="FFFF00"/>
                </a:solidFill>
              </a:rPr>
              <a:t>: </a:t>
            </a:r>
            <a:r>
              <a:rPr lang="en-US" b="1" dirty="0">
                <a:solidFill>
                  <a:srgbClr val="FFFF00"/>
                </a:solidFill>
              </a:rPr>
              <a:t>Catherine Y. Campbell</a:t>
            </a:r>
            <a:r>
              <a:rPr lang="en-US" dirty="0">
                <a:solidFill>
                  <a:srgbClr val="FFFF00"/>
                </a:solidFill>
              </a:rPr>
              <a:t>, </a:t>
            </a:r>
            <a:r>
              <a:rPr lang="en-US" dirty="0"/>
              <a:t>Kathleen F. Kerr, </a:t>
            </a:r>
            <a:r>
              <a:rPr lang="en-US" dirty="0" err="1"/>
              <a:t>Quenna</a:t>
            </a:r>
            <a:r>
              <a:rPr lang="en-US" dirty="0"/>
              <a:t> Wong, </a:t>
            </a:r>
            <a:r>
              <a:rPr lang="en-US" dirty="0" err="1"/>
              <a:t>Jie</a:t>
            </a:r>
            <a:r>
              <a:rPr lang="en-US" dirty="0"/>
              <a:t> Yao, </a:t>
            </a:r>
            <a:r>
              <a:rPr lang="en-US" dirty="0" err="1"/>
              <a:t>Xiuqing</a:t>
            </a:r>
            <a:r>
              <a:rPr lang="en-US" dirty="0"/>
              <a:t> </a:t>
            </a:r>
            <a:r>
              <a:rPr lang="en-US" dirty="0" err="1"/>
              <a:t>Guo</a:t>
            </a:r>
            <a:r>
              <a:rPr lang="en-US" dirty="0"/>
              <a:t>, Matthew J. </a:t>
            </a:r>
            <a:r>
              <a:rPr lang="en-US" dirty="0" err="1"/>
              <a:t>Budoff</a:t>
            </a:r>
            <a:r>
              <a:rPr lang="en-US" dirty="0"/>
              <a:t>, Matthew Allison, Michael H. </a:t>
            </a:r>
            <a:r>
              <a:rPr lang="en-US" dirty="0" err="1"/>
              <a:t>Criqui</a:t>
            </a:r>
            <a:r>
              <a:rPr lang="en-US" dirty="0"/>
              <a:t>, Susan R. </a:t>
            </a:r>
            <a:r>
              <a:rPr lang="en-US" dirty="0" err="1"/>
              <a:t>Heckbert</a:t>
            </a:r>
            <a:r>
              <a:rPr lang="en-US" dirty="0"/>
              <a:t>, </a:t>
            </a:r>
            <a:r>
              <a:rPr lang="en-US" dirty="0" err="1"/>
              <a:t>Yongmei</a:t>
            </a:r>
            <a:r>
              <a:rPr lang="en-US" dirty="0"/>
              <a:t> Liu, </a:t>
            </a:r>
            <a:r>
              <a:rPr lang="en-CA" dirty="0"/>
              <a:t>Jeffrey Carr</a:t>
            </a:r>
            <a:r>
              <a:rPr lang="en-US" dirty="0"/>
              <a:t>, Jerome I. Rotter, </a:t>
            </a:r>
            <a:r>
              <a:rPr lang="en-US" b="1" dirty="0"/>
              <a:t>Wendy S. </a:t>
            </a:r>
            <a:r>
              <a:rPr lang="en-US" b="1" dirty="0" smtClean="0"/>
              <a:t>Post</a:t>
            </a:r>
            <a:endParaRPr lang="en-US" i="1" dirty="0" smtClean="0">
              <a:solidFill>
                <a:srgbClr val="FFFF00"/>
              </a:solidFill>
            </a:endParaRPr>
          </a:p>
          <a:p>
            <a:pPr>
              <a:spcAft>
                <a:spcPts val="600"/>
              </a:spcAft>
            </a:pPr>
            <a:r>
              <a:rPr lang="en-US" i="1" dirty="0" smtClean="0">
                <a:solidFill>
                  <a:srgbClr val="FFFF00"/>
                </a:solidFill>
              </a:rPr>
              <a:t>Framingham </a:t>
            </a:r>
            <a:r>
              <a:rPr lang="en-US" i="1" dirty="0">
                <a:solidFill>
                  <a:srgbClr val="FFFF00"/>
                </a:solidFill>
              </a:rPr>
              <a:t>Heart </a:t>
            </a:r>
            <a:r>
              <a:rPr lang="en-US" i="1" dirty="0" smtClean="0">
                <a:solidFill>
                  <a:srgbClr val="FFFF00"/>
                </a:solidFill>
              </a:rPr>
              <a:t>Study (FHS)</a:t>
            </a:r>
            <a:r>
              <a:rPr lang="en-US" dirty="0" smtClean="0"/>
              <a:t>: </a:t>
            </a:r>
            <a:r>
              <a:rPr lang="en-US" dirty="0"/>
              <a:t>George </a:t>
            </a:r>
            <a:r>
              <a:rPr lang="en-US" dirty="0" err="1"/>
              <a:t>Thanassoulis</a:t>
            </a:r>
            <a:r>
              <a:rPr lang="en-US" dirty="0"/>
              <a:t>, Gina M. </a:t>
            </a:r>
            <a:r>
              <a:rPr lang="en-US" dirty="0" err="1"/>
              <a:t>Peloso</a:t>
            </a:r>
            <a:r>
              <a:rPr lang="en-US" dirty="0"/>
              <a:t>, Rajeev </a:t>
            </a:r>
            <a:r>
              <a:rPr lang="en-US" dirty="0" err="1"/>
              <a:t>Malhotra</a:t>
            </a:r>
            <a:r>
              <a:rPr lang="en-US" dirty="0"/>
              <a:t>, Charles White, Shih-Jen Hwang, L. Adrienne </a:t>
            </a:r>
            <a:r>
              <a:rPr lang="en-US" dirty="0" err="1"/>
              <a:t>Cupples</a:t>
            </a:r>
            <a:r>
              <a:rPr lang="en-US" dirty="0"/>
              <a:t>, </a:t>
            </a:r>
            <a:r>
              <a:rPr lang="en-US" dirty="0" err="1"/>
              <a:t>Sekar</a:t>
            </a:r>
            <a:r>
              <a:rPr lang="en-US" dirty="0"/>
              <a:t> </a:t>
            </a:r>
            <a:r>
              <a:rPr lang="en-US" dirty="0" err="1"/>
              <a:t>Kathiresan</a:t>
            </a:r>
            <a:r>
              <a:rPr lang="en-US" dirty="0"/>
              <a:t>, Christopher J. </a:t>
            </a:r>
            <a:r>
              <a:rPr lang="en-US" dirty="0" smtClean="0"/>
              <a:t>O’Donnell</a:t>
            </a:r>
          </a:p>
          <a:p>
            <a:pPr>
              <a:spcAft>
                <a:spcPts val="600"/>
              </a:spcAft>
            </a:pPr>
            <a:r>
              <a:rPr lang="en-CA" i="1" dirty="0">
                <a:solidFill>
                  <a:srgbClr val="FFFF00"/>
                </a:solidFill>
                <a:latin typeface="Arial" charset="0"/>
                <a:cs typeface="Arial" charset="0"/>
              </a:rPr>
              <a:t>Age, Gene-Environment Susceptibility </a:t>
            </a:r>
            <a:r>
              <a:rPr lang="en-CA" i="1" dirty="0" smtClean="0">
                <a:solidFill>
                  <a:srgbClr val="FFFF00"/>
                </a:solidFill>
                <a:latin typeface="Arial" charset="0"/>
                <a:cs typeface="Arial" charset="0"/>
              </a:rPr>
              <a:t>(AGES):</a:t>
            </a:r>
            <a:r>
              <a:rPr lang="en-US" sz="2200" dirty="0" smtClean="0">
                <a:solidFill>
                  <a:srgbClr val="FFFF00"/>
                </a:solidFill>
              </a:rPr>
              <a:t> </a:t>
            </a:r>
            <a:r>
              <a:rPr lang="en-US" dirty="0"/>
              <a:t>David S. Owens, Albert V. Smith, Tamara B. Harris, Kevin D. O’Brien, Muriel </a:t>
            </a:r>
            <a:r>
              <a:rPr lang="en-US" dirty="0" err="1"/>
              <a:t>Caslake</a:t>
            </a:r>
            <a:r>
              <a:rPr lang="en-US" dirty="0"/>
              <a:t>, </a:t>
            </a:r>
            <a:r>
              <a:rPr lang="en-US" dirty="0" err="1"/>
              <a:t>Emanuele</a:t>
            </a:r>
            <a:r>
              <a:rPr lang="en-US" dirty="0"/>
              <a:t> Di </a:t>
            </a:r>
            <a:r>
              <a:rPr lang="en-US" dirty="0" err="1"/>
              <a:t>Angelantonio</a:t>
            </a:r>
            <a:r>
              <a:rPr lang="en-US" dirty="0"/>
              <a:t>, John </a:t>
            </a:r>
            <a:r>
              <a:rPr lang="en-US" dirty="0" err="1"/>
              <a:t>Danesh</a:t>
            </a:r>
            <a:r>
              <a:rPr lang="en-US" dirty="0"/>
              <a:t>, </a:t>
            </a:r>
            <a:r>
              <a:rPr lang="en-US" dirty="0" err="1"/>
              <a:t>Sigurdur</a:t>
            </a:r>
            <a:r>
              <a:rPr lang="en-US" dirty="0"/>
              <a:t> Sigurdsson, Villi </a:t>
            </a:r>
            <a:r>
              <a:rPr lang="en-US" dirty="0" err="1"/>
              <a:t>Gudnason</a:t>
            </a:r>
            <a:r>
              <a:rPr lang="en-US" dirty="0"/>
              <a:t> </a:t>
            </a:r>
            <a:endParaRPr lang="en-US" dirty="0" smtClean="0"/>
          </a:p>
          <a:p>
            <a:pPr>
              <a:spcAft>
                <a:spcPts val="600"/>
              </a:spcAft>
            </a:pPr>
            <a:r>
              <a:rPr lang="en-US" i="1" dirty="0" smtClean="0">
                <a:solidFill>
                  <a:srgbClr val="FFFF00"/>
                </a:solidFill>
              </a:rPr>
              <a:t>Heinz </a:t>
            </a:r>
            <a:r>
              <a:rPr lang="en-US" i="1" dirty="0">
                <a:solidFill>
                  <a:srgbClr val="FFFF00"/>
                </a:solidFill>
              </a:rPr>
              <a:t>Nixdorf Recall </a:t>
            </a:r>
            <a:r>
              <a:rPr lang="en-US" i="1" dirty="0" smtClean="0">
                <a:solidFill>
                  <a:srgbClr val="FFFF00"/>
                </a:solidFill>
              </a:rPr>
              <a:t>Study (HNR)</a:t>
            </a:r>
            <a:r>
              <a:rPr lang="en-US" dirty="0" smtClean="0">
                <a:solidFill>
                  <a:srgbClr val="FFFF00"/>
                </a:solidFill>
              </a:rPr>
              <a:t>: </a:t>
            </a:r>
            <a:r>
              <a:rPr lang="en-US" dirty="0" err="1"/>
              <a:t>Sonali</a:t>
            </a:r>
            <a:r>
              <a:rPr lang="en-US" dirty="0"/>
              <a:t> </a:t>
            </a:r>
            <a:r>
              <a:rPr lang="en-US" dirty="0" err="1"/>
              <a:t>Pechlivanis</a:t>
            </a:r>
            <a:r>
              <a:rPr lang="en-US" dirty="0"/>
              <a:t>, Hagen </a:t>
            </a:r>
            <a:r>
              <a:rPr lang="en-US" dirty="0" err="1"/>
              <a:t>Kälsch</a:t>
            </a:r>
            <a:r>
              <a:rPr lang="en-US" dirty="0"/>
              <a:t>, Thomas W. </a:t>
            </a:r>
            <a:r>
              <a:rPr lang="en-US" dirty="0" err="1"/>
              <a:t>Mühleisen</a:t>
            </a:r>
            <a:r>
              <a:rPr lang="en-US" dirty="0"/>
              <a:t>, Markus M. </a:t>
            </a:r>
            <a:r>
              <a:rPr lang="en-US" dirty="0" err="1"/>
              <a:t>Nöthen</a:t>
            </a:r>
            <a:r>
              <a:rPr lang="en-US" dirty="0"/>
              <a:t>, </a:t>
            </a:r>
            <a:r>
              <a:rPr lang="en-US" dirty="0" err="1"/>
              <a:t>Raimund</a:t>
            </a:r>
            <a:r>
              <a:rPr lang="en-US" dirty="0"/>
              <a:t> </a:t>
            </a:r>
            <a:r>
              <a:rPr lang="en-US" dirty="0" err="1" smtClean="0"/>
              <a:t>Erbel</a:t>
            </a:r>
            <a:endParaRPr lang="en-US" dirty="0"/>
          </a:p>
          <a:p>
            <a:pPr>
              <a:spcAft>
                <a:spcPts val="600"/>
              </a:spcAft>
            </a:pPr>
            <a:r>
              <a:rPr lang="en-US" i="1" dirty="0" smtClean="0">
                <a:solidFill>
                  <a:srgbClr val="FFFF00"/>
                </a:solidFill>
              </a:rPr>
              <a:t>Malmö </a:t>
            </a:r>
            <a:r>
              <a:rPr lang="en-US" i="1" dirty="0">
                <a:solidFill>
                  <a:srgbClr val="FFFF00"/>
                </a:solidFill>
              </a:rPr>
              <a:t>Diet and Cancer Study (MDCS):</a:t>
            </a:r>
            <a:r>
              <a:rPr lang="en-US" dirty="0">
                <a:solidFill>
                  <a:srgbClr val="FFFF00"/>
                </a:solidFill>
              </a:rPr>
              <a:t>  </a:t>
            </a:r>
            <a:r>
              <a:rPr lang="en-US" dirty="0"/>
              <a:t>J. Gustav Smith, </a:t>
            </a:r>
            <a:r>
              <a:rPr lang="en-US" dirty="0" err="1"/>
              <a:t>Marketa</a:t>
            </a:r>
            <a:r>
              <a:rPr lang="en-US" dirty="0"/>
              <a:t> </a:t>
            </a:r>
            <a:r>
              <a:rPr lang="en-US" dirty="0" err="1"/>
              <a:t>Sjogren</a:t>
            </a:r>
            <a:r>
              <a:rPr lang="en-US" dirty="0"/>
              <a:t>, </a:t>
            </a:r>
            <a:r>
              <a:rPr lang="en-US" dirty="0" err="1"/>
              <a:t>Jesper</a:t>
            </a:r>
            <a:r>
              <a:rPr lang="en-US" dirty="0"/>
              <a:t> van der Pals, </a:t>
            </a:r>
            <a:r>
              <a:rPr lang="en-US" dirty="0" err="1"/>
              <a:t>Olle</a:t>
            </a:r>
            <a:r>
              <a:rPr lang="en-US" dirty="0"/>
              <a:t> </a:t>
            </a:r>
            <a:r>
              <a:rPr lang="en-US" dirty="0" err="1"/>
              <a:t>Melander</a:t>
            </a:r>
            <a:endParaRPr lang="en-US" dirty="0"/>
          </a:p>
          <a:p>
            <a:pPr>
              <a:spcAft>
                <a:spcPts val="600"/>
              </a:spcAft>
            </a:pPr>
            <a:r>
              <a:rPr lang="en-US" i="1" dirty="0">
                <a:solidFill>
                  <a:srgbClr val="FFFF00"/>
                </a:solidFill>
              </a:rPr>
              <a:t>Copenhagen City Heart Study (CCHS):</a:t>
            </a:r>
            <a:r>
              <a:rPr lang="en-US" dirty="0">
                <a:solidFill>
                  <a:srgbClr val="FFFF00"/>
                </a:solidFill>
              </a:rPr>
              <a:t> </a:t>
            </a:r>
            <a:r>
              <a:rPr lang="en-GB" dirty="0" err="1"/>
              <a:t>Pia</a:t>
            </a:r>
            <a:r>
              <a:rPr lang="en-GB" dirty="0"/>
              <a:t> R. </a:t>
            </a:r>
            <a:r>
              <a:rPr lang="en-GB" dirty="0" err="1"/>
              <a:t>Kamstrup</a:t>
            </a:r>
            <a:r>
              <a:rPr lang="en-GB" dirty="0"/>
              <a:t>, </a:t>
            </a:r>
            <a:r>
              <a:rPr lang="en-GB" dirty="0" err="1"/>
              <a:t>Børge</a:t>
            </a:r>
            <a:r>
              <a:rPr lang="en-GB" dirty="0"/>
              <a:t> G. </a:t>
            </a:r>
            <a:r>
              <a:rPr lang="en-GB" dirty="0" err="1"/>
              <a:t>Nordestgaard</a:t>
            </a:r>
            <a:r>
              <a:rPr lang="en-GB" dirty="0"/>
              <a:t>, Anne </a:t>
            </a:r>
            <a:r>
              <a:rPr lang="en-GB" dirty="0" err="1" smtClean="0"/>
              <a:t>Tybjærg</a:t>
            </a:r>
            <a:r>
              <a:rPr lang="en-GB" dirty="0" smtClean="0"/>
              <a:t>-Hansen</a:t>
            </a:r>
          </a:p>
          <a:p>
            <a:pPr>
              <a:spcAft>
                <a:spcPts val="600"/>
              </a:spcAft>
            </a:pPr>
            <a:r>
              <a:rPr lang="en-GB" i="1" dirty="0" smtClean="0">
                <a:solidFill>
                  <a:srgbClr val="FFFF00"/>
                </a:solidFill>
              </a:rPr>
              <a:t>Family Heart Study: </a:t>
            </a:r>
            <a:r>
              <a:rPr lang="en-GB" dirty="0" smtClean="0">
                <a:solidFill>
                  <a:schemeClr val="bg1"/>
                </a:solidFill>
              </a:rPr>
              <a:t>Mary </a:t>
            </a:r>
            <a:r>
              <a:rPr lang="en-GB" dirty="0" err="1" smtClean="0">
                <a:solidFill>
                  <a:schemeClr val="bg1"/>
                </a:solidFill>
              </a:rPr>
              <a:t>Feitosa</a:t>
            </a:r>
            <a:r>
              <a:rPr lang="en-GB" dirty="0" smtClean="0">
                <a:solidFill>
                  <a:schemeClr val="bg1"/>
                </a:solidFill>
              </a:rPr>
              <a:t>, Ingrid </a:t>
            </a:r>
            <a:r>
              <a:rPr lang="en-GB" dirty="0" err="1" smtClean="0">
                <a:solidFill>
                  <a:schemeClr val="bg1"/>
                </a:solidFill>
              </a:rPr>
              <a:t>Borecki</a:t>
            </a:r>
            <a:endParaRPr lang="en-US" i="1" dirty="0">
              <a:solidFill>
                <a:srgbClr val="FFFF00"/>
              </a:solidFill>
            </a:endParaRPr>
          </a:p>
          <a:p>
            <a:pPr lvl="1">
              <a:spcAft>
                <a:spcPts val="600"/>
              </a:spcAft>
            </a:pPr>
            <a:endParaRPr lang="en-US" dirty="0"/>
          </a:p>
        </p:txBody>
      </p:sp>
    </p:spTree>
    <p:extLst>
      <p:ext uri="{BB962C8B-B14F-4D97-AF65-F5344CB8AC3E}">
        <p14:creationId xmlns="" xmlns:p14="http://schemas.microsoft.com/office/powerpoint/2010/main" val="89096665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508000" y="76200"/>
            <a:ext cx="8215313" cy="1098550"/>
          </a:xfrm>
        </p:spPr>
        <p:txBody>
          <a:bodyPr/>
          <a:lstStyle/>
          <a:p>
            <a:r>
              <a:rPr lang="en-US" dirty="0" smtClean="0"/>
              <a:t>Additional Slides</a:t>
            </a:r>
          </a:p>
        </p:txBody>
      </p:sp>
    </p:spTree>
    <p:extLst>
      <p:ext uri="{BB962C8B-B14F-4D97-AF65-F5344CB8AC3E}">
        <p14:creationId xmlns="" xmlns:p14="http://schemas.microsoft.com/office/powerpoint/2010/main" val="53820443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Title 1"/>
          <p:cNvSpPr>
            <a:spLocks noGrp="1"/>
          </p:cNvSpPr>
          <p:nvPr>
            <p:ph type="title" idx="4294967295"/>
          </p:nvPr>
        </p:nvSpPr>
        <p:spPr>
          <a:xfrm>
            <a:off x="457200" y="-457200"/>
            <a:ext cx="8305800" cy="1143000"/>
          </a:xfrm>
        </p:spPr>
        <p:txBody>
          <a:bodyPr anchor="b" anchorCtr="0">
            <a:noAutofit/>
          </a:bodyPr>
          <a:lstStyle/>
          <a:p>
            <a:r>
              <a:rPr lang="en-US" sz="3200" dirty="0" smtClean="0"/>
              <a:t>Baseline Characteristics: Replication Cohorts</a:t>
            </a:r>
          </a:p>
        </p:txBody>
      </p:sp>
      <p:graphicFrame>
        <p:nvGraphicFramePr>
          <p:cNvPr id="4" name="Table 3"/>
          <p:cNvGraphicFramePr>
            <a:graphicFrameLocks noGrp="1"/>
          </p:cNvGraphicFramePr>
          <p:nvPr>
            <p:extLst>
              <p:ext uri="{D42A27DB-BD31-4B8C-83A1-F6EECF244321}">
                <p14:modId xmlns="" xmlns:p14="http://schemas.microsoft.com/office/powerpoint/2010/main" val="4085865008"/>
              </p:ext>
            </p:extLst>
          </p:nvPr>
        </p:nvGraphicFramePr>
        <p:xfrm>
          <a:off x="228599" y="1104900"/>
          <a:ext cx="8686802" cy="5416255"/>
        </p:xfrm>
        <a:graphic>
          <a:graphicData uri="http://schemas.openxmlformats.org/drawingml/2006/table">
            <a:tbl>
              <a:tblPr/>
              <a:tblGrid>
                <a:gridCol w="1784960"/>
                <a:gridCol w="1150307"/>
                <a:gridCol w="1150307"/>
                <a:gridCol w="1150307"/>
                <a:gridCol w="1150307"/>
                <a:gridCol w="1150307"/>
                <a:gridCol w="1150307"/>
              </a:tblGrid>
              <a:tr h="346648">
                <a:tc>
                  <a:txBody>
                    <a:bodyPr/>
                    <a:lstStyle/>
                    <a:p>
                      <a:pPr marL="1800225" marR="0" lvl="0" indent="-1800225" algn="ctr" defTabSz="4802188"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2"/>
                          </a:solidFill>
                          <a:effectLst/>
                          <a:latin typeface="+mj-lt"/>
                          <a:ea typeface="Times New Roman" pitchFamily="18" charset="0"/>
                          <a:cs typeface="Arial" charset="0"/>
                        </a:rPr>
                        <a:t>Study</a:t>
                      </a:r>
                      <a:endParaRPr kumimoji="0" lang="en-US" sz="1400" b="0" i="0" u="none" strike="noStrike" cap="none" normalizeH="0" baseline="0" dirty="0" smtClean="0">
                        <a:ln>
                          <a:noFill/>
                        </a:ln>
                        <a:solidFill>
                          <a:schemeClr val="tx2"/>
                        </a:solidFill>
                        <a:effectLst/>
                        <a:latin typeface="+mj-lt"/>
                        <a:ea typeface="Times New Roman" pitchFamily="18" charset="0"/>
                        <a:cs typeface="Arial" charset="0"/>
                      </a:endParaRP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b="1" dirty="0">
                          <a:solidFill>
                            <a:srgbClr val="FFFF00"/>
                          </a:solidFill>
                          <a:effectLst/>
                          <a:latin typeface="+mj-lt"/>
                          <a:ea typeface="Times New Roman"/>
                          <a:cs typeface="Arial" pitchFamily="34" charset="0"/>
                        </a:rPr>
                        <a:t>MESA: African American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b="1" dirty="0">
                          <a:solidFill>
                            <a:srgbClr val="FFFF00"/>
                          </a:solidFill>
                          <a:effectLst/>
                          <a:latin typeface="+mj-lt"/>
                          <a:ea typeface="Times New Roman"/>
                          <a:cs typeface="Arial" pitchFamily="34" charset="0"/>
                        </a:rPr>
                        <a:t>MESA: Hispanic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b="1" dirty="0">
                          <a:solidFill>
                            <a:srgbClr val="FFFF00"/>
                          </a:solidFill>
                          <a:effectLst/>
                          <a:latin typeface="+mj-lt"/>
                          <a:ea typeface="Times New Roman"/>
                          <a:cs typeface="Arial" pitchFamily="34" charset="0"/>
                        </a:rPr>
                        <a:t>MESA: Chinese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b="1" dirty="0">
                          <a:solidFill>
                            <a:srgbClr val="FFFF00"/>
                          </a:solidFill>
                          <a:effectLst/>
                          <a:latin typeface="+mj-lt"/>
                          <a:ea typeface="Times New Roman"/>
                          <a:cs typeface="Arial" pitchFamily="34" charset="0"/>
                        </a:rPr>
                        <a:t>HNR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b="1" dirty="0" smtClean="0">
                          <a:solidFill>
                            <a:srgbClr val="FFFF00"/>
                          </a:solidFill>
                          <a:effectLst/>
                          <a:latin typeface="+mj-lt"/>
                          <a:ea typeface="Times New Roman"/>
                          <a:cs typeface="Arial" pitchFamily="34" charset="0"/>
                        </a:rPr>
                        <a:t>MDCS</a:t>
                      </a:r>
                      <a:endParaRPr lang="en-US" sz="1400" b="1" dirty="0">
                        <a:solidFill>
                          <a:srgbClr val="FFFF00"/>
                        </a:solidFill>
                        <a:effectLst/>
                        <a:latin typeface="+mj-lt"/>
                        <a:ea typeface="Times New Roman"/>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0"/>
                        </a:spcBef>
                        <a:spcAft>
                          <a:spcPts val="0"/>
                        </a:spcAft>
                      </a:pPr>
                      <a:r>
                        <a:rPr lang="en-US" sz="1400" dirty="0">
                          <a:solidFill>
                            <a:srgbClr val="FFFF00"/>
                          </a:solidFill>
                          <a:effectLst/>
                          <a:latin typeface="Arial"/>
                          <a:ea typeface="Calibri"/>
                          <a:cs typeface="Times New Roman"/>
                        </a:rPr>
                        <a:t>CCHS</a:t>
                      </a:r>
                      <a:endParaRPr lang="en-US" sz="1400" dirty="0">
                        <a:solidFill>
                          <a:srgbClr val="FFFF00"/>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462">
                <a:tc>
                  <a:txBody>
                    <a:bodyPr/>
                    <a:lstStyle/>
                    <a:p>
                      <a:pPr marL="1800225" marR="0" lvl="0" indent="-1800225" algn="l" defTabSz="4802188"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Times New Roman" pitchFamily="18" charset="0"/>
                          <a:cs typeface="Arial" charset="0"/>
                        </a:rPr>
                        <a:t>Race</a:t>
                      </a: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a:solidFill>
                            <a:schemeClr val="bg1"/>
                          </a:solidFill>
                          <a:effectLst/>
                          <a:latin typeface="+mj-lt"/>
                          <a:ea typeface="Times New Roman"/>
                        </a:rPr>
                        <a:t>African American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a:solidFill>
                            <a:schemeClr val="bg1"/>
                          </a:solidFill>
                          <a:effectLst/>
                          <a:latin typeface="+mj-lt"/>
                          <a:ea typeface="Times New Roman"/>
                        </a:rPr>
                        <a:t>Hispanic American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a:solidFill>
                            <a:schemeClr val="bg1"/>
                          </a:solidFill>
                          <a:effectLst/>
                          <a:latin typeface="+mj-lt"/>
                          <a:ea typeface="Times New Roman"/>
                        </a:rPr>
                        <a:t>Chinese American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a:solidFill>
                            <a:schemeClr val="bg1"/>
                          </a:solidFill>
                          <a:effectLst/>
                          <a:latin typeface="+mj-lt"/>
                          <a:ea typeface="Times New Roman"/>
                        </a:rPr>
                        <a:t>European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a:solidFill>
                            <a:schemeClr val="bg1"/>
                          </a:solidFill>
                          <a:effectLst/>
                          <a:latin typeface="+mj-lt"/>
                          <a:ea typeface="Times New Roman"/>
                        </a:rPr>
                        <a:t>European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0"/>
                        </a:spcBef>
                        <a:spcAft>
                          <a:spcPts val="0"/>
                        </a:spcAft>
                      </a:pPr>
                      <a:r>
                        <a:rPr lang="en-US" sz="1400" dirty="0">
                          <a:effectLst/>
                          <a:latin typeface="Arial"/>
                          <a:ea typeface="Calibri"/>
                          <a:cs typeface="Times New Roman"/>
                        </a:rPr>
                        <a:t>European</a:t>
                      </a:r>
                      <a:endParaRPr lang="en-US" sz="1400" dirty="0">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9211">
                <a:tc>
                  <a:txBody>
                    <a:bodyPr/>
                    <a:lstStyle/>
                    <a:p>
                      <a:pPr marL="1800225" marR="0" lvl="0" indent="-1800225" algn="l" defTabSz="4802188" rtl="0" eaLnBrk="0" fontAlgn="base" latinLnBrk="0" hangingPunct="0">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mj-lt"/>
                          <a:ea typeface="Times New Roman" pitchFamily="18" charset="0"/>
                          <a:cs typeface="Arial" charset="0"/>
                        </a:rPr>
                        <a:t>Genotyping </a:t>
                      </a:r>
                    </a:p>
                    <a:p>
                      <a:pPr marL="1800225" marR="0" lvl="0" indent="-1800225" algn="l" defTabSz="4802188" rtl="0" eaLnBrk="0" fontAlgn="base" latinLnBrk="0" hangingPunct="0">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mj-lt"/>
                          <a:ea typeface="Times New Roman" pitchFamily="18" charset="0"/>
                          <a:cs typeface="Arial" charset="0"/>
                        </a:rPr>
                        <a:t>Platform</a:t>
                      </a: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err="1">
                          <a:solidFill>
                            <a:schemeClr val="bg1"/>
                          </a:solidFill>
                          <a:effectLst/>
                          <a:latin typeface="+mj-lt"/>
                          <a:ea typeface="Times New Roman"/>
                        </a:rPr>
                        <a:t>Affymetrix</a:t>
                      </a:r>
                      <a:r>
                        <a:rPr lang="en-US" sz="1400" dirty="0">
                          <a:solidFill>
                            <a:schemeClr val="bg1"/>
                          </a:solidFill>
                          <a:effectLst/>
                          <a:latin typeface="+mj-lt"/>
                          <a:ea typeface="Times New Roman"/>
                        </a:rPr>
                        <a:t> 6.0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err="1">
                          <a:solidFill>
                            <a:schemeClr val="bg1"/>
                          </a:solidFill>
                          <a:effectLst/>
                          <a:latin typeface="+mj-lt"/>
                          <a:ea typeface="Times New Roman"/>
                        </a:rPr>
                        <a:t>Affymetrix</a:t>
                      </a:r>
                      <a:r>
                        <a:rPr lang="en-US" sz="1400" dirty="0">
                          <a:solidFill>
                            <a:schemeClr val="bg1"/>
                          </a:solidFill>
                          <a:effectLst/>
                          <a:latin typeface="+mj-lt"/>
                          <a:ea typeface="Times New Roman"/>
                        </a:rPr>
                        <a:t> 6.0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err="1">
                          <a:solidFill>
                            <a:schemeClr val="bg1"/>
                          </a:solidFill>
                          <a:effectLst/>
                          <a:latin typeface="+mj-lt"/>
                          <a:ea typeface="Times New Roman"/>
                        </a:rPr>
                        <a:t>Affymetrix</a:t>
                      </a:r>
                      <a:r>
                        <a:rPr lang="en-US" sz="1400" dirty="0">
                          <a:solidFill>
                            <a:schemeClr val="bg1"/>
                          </a:solidFill>
                          <a:effectLst/>
                          <a:latin typeface="+mj-lt"/>
                          <a:ea typeface="Times New Roman"/>
                        </a:rPr>
                        <a:t> 6.0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de-DE" sz="1400">
                          <a:solidFill>
                            <a:schemeClr val="bg1"/>
                          </a:solidFill>
                          <a:effectLst/>
                          <a:latin typeface="+mj-lt"/>
                          <a:ea typeface="Times New Roman"/>
                        </a:rPr>
                        <a:t>Illumina</a:t>
                      </a:r>
                      <a:endParaRPr lang="en-US" sz="1400">
                        <a:solidFill>
                          <a:schemeClr val="bg1"/>
                        </a:solidFill>
                        <a:effectLst/>
                        <a:latin typeface="+mj-lt"/>
                        <a:ea typeface="Times New Roman"/>
                      </a:endParaRPr>
                    </a:p>
                    <a:p>
                      <a:pPr marL="0" marR="0" algn="ctr">
                        <a:lnSpc>
                          <a:spcPct val="115000"/>
                        </a:lnSpc>
                        <a:spcBef>
                          <a:spcPts val="300"/>
                        </a:spcBef>
                        <a:spcAft>
                          <a:spcPts val="300"/>
                        </a:spcAft>
                      </a:pPr>
                      <a:r>
                        <a:rPr lang="de-DE" sz="1400">
                          <a:solidFill>
                            <a:schemeClr val="bg1"/>
                          </a:solidFill>
                          <a:effectLst/>
                          <a:latin typeface="+mj-lt"/>
                          <a:ea typeface="Times New Roman"/>
                        </a:rPr>
                        <a:t>HumanOmni1-Quad</a:t>
                      </a:r>
                      <a:endParaRPr lang="en-US" sz="140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de-DE" sz="1400" dirty="0" smtClean="0">
                          <a:solidFill>
                            <a:schemeClr val="bg1"/>
                          </a:solidFill>
                          <a:effectLst/>
                          <a:latin typeface="+mj-lt"/>
                          <a:ea typeface="Times New Roman"/>
                        </a:rPr>
                        <a:t>Life </a:t>
                      </a:r>
                      <a:r>
                        <a:rPr lang="de-DE" sz="1300" dirty="0" smtClean="0">
                          <a:solidFill>
                            <a:schemeClr val="bg1"/>
                          </a:solidFill>
                          <a:effectLst/>
                          <a:latin typeface="+mj-lt"/>
                          <a:ea typeface="Times New Roman"/>
                        </a:rPr>
                        <a:t>Technologies</a:t>
                      </a:r>
                      <a:endParaRPr lang="en-US" sz="1300" dirty="0">
                        <a:solidFill>
                          <a:schemeClr val="bg1"/>
                        </a:solidFill>
                        <a:effectLst/>
                        <a:latin typeface="+mj-lt"/>
                        <a:ea typeface="Times New Roman"/>
                      </a:endParaRPr>
                    </a:p>
                    <a:p>
                      <a:pPr marL="0" marR="0" algn="ctr">
                        <a:lnSpc>
                          <a:spcPct val="115000"/>
                        </a:lnSpc>
                        <a:spcBef>
                          <a:spcPts val="300"/>
                        </a:spcBef>
                        <a:spcAft>
                          <a:spcPts val="300"/>
                        </a:spcAft>
                      </a:pPr>
                      <a:r>
                        <a:rPr lang="en-GB" sz="1400" dirty="0">
                          <a:solidFill>
                            <a:schemeClr val="bg1"/>
                          </a:solidFill>
                          <a:effectLst/>
                          <a:latin typeface="+mj-lt"/>
                          <a:ea typeface="Times New Roman"/>
                        </a:rPr>
                        <a:t>ABI 7900HT</a:t>
                      </a:r>
                      <a:endParaRPr lang="en-US" sz="14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0"/>
                        </a:spcBef>
                        <a:spcAft>
                          <a:spcPts val="0"/>
                        </a:spcAft>
                      </a:pPr>
                      <a:r>
                        <a:rPr lang="en-US" sz="1400" dirty="0">
                          <a:effectLst/>
                          <a:latin typeface="Arial"/>
                          <a:ea typeface="Calibri"/>
                          <a:cs typeface="Times New Roman"/>
                        </a:rPr>
                        <a:t>Applied </a:t>
                      </a:r>
                      <a:r>
                        <a:rPr lang="en-US" sz="1400" dirty="0" err="1">
                          <a:effectLst/>
                          <a:latin typeface="Arial"/>
                          <a:ea typeface="Calibri"/>
                          <a:cs typeface="Times New Roman"/>
                        </a:rPr>
                        <a:t>Biosystems</a:t>
                      </a:r>
                      <a:r>
                        <a:rPr lang="en-US" sz="1400" dirty="0">
                          <a:effectLst/>
                          <a:latin typeface="Arial"/>
                          <a:ea typeface="Calibri"/>
                          <a:cs typeface="Times New Roman"/>
                        </a:rPr>
                        <a:t> ABI 7900HT</a:t>
                      </a:r>
                      <a:endParaRPr lang="en-US" sz="1400" dirty="0">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6505">
                <a:tc>
                  <a:txBody>
                    <a:bodyPr/>
                    <a:lstStyle/>
                    <a:p>
                      <a:pPr marL="1800225" marR="0" lvl="0" indent="-1800225" algn="l" defTabSz="4802188"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Times New Roman" pitchFamily="18" charset="0"/>
                          <a:cs typeface="Arial" charset="0"/>
                        </a:rPr>
                        <a:t>Country of  Origin</a:t>
                      </a: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USA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a:solidFill>
                            <a:schemeClr val="bg1"/>
                          </a:solidFill>
                          <a:effectLst/>
                          <a:latin typeface="+mj-lt"/>
                          <a:ea typeface="Times New Roman"/>
                        </a:rPr>
                        <a:t>USA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a:solidFill>
                            <a:schemeClr val="bg1"/>
                          </a:solidFill>
                          <a:effectLst/>
                          <a:latin typeface="+mj-lt"/>
                          <a:ea typeface="Times New Roman"/>
                        </a:rPr>
                        <a:t>USA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de-DE" sz="1400" dirty="0">
                          <a:solidFill>
                            <a:schemeClr val="bg1"/>
                          </a:solidFill>
                          <a:effectLst/>
                          <a:latin typeface="+mj-lt"/>
                          <a:ea typeface="Times New Roman"/>
                        </a:rPr>
                        <a:t>Germany</a:t>
                      </a:r>
                      <a:endParaRPr lang="en-US" sz="14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de-DE" sz="1400" dirty="0">
                          <a:solidFill>
                            <a:schemeClr val="bg1"/>
                          </a:solidFill>
                          <a:effectLst/>
                          <a:latin typeface="+mj-lt"/>
                          <a:ea typeface="Times New Roman"/>
                        </a:rPr>
                        <a:t>Sweden</a:t>
                      </a:r>
                      <a:endParaRPr lang="en-US" sz="14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0"/>
                        </a:spcBef>
                        <a:spcAft>
                          <a:spcPts val="0"/>
                        </a:spcAft>
                      </a:pPr>
                      <a:r>
                        <a:rPr lang="en-US" sz="1400" dirty="0">
                          <a:effectLst/>
                          <a:latin typeface="Arial"/>
                          <a:ea typeface="Calibri"/>
                          <a:cs typeface="Times New Roman"/>
                        </a:rPr>
                        <a:t>Denmark</a:t>
                      </a:r>
                      <a:endParaRPr lang="en-US" sz="1400" dirty="0">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754">
                <a:tc>
                  <a:txBody>
                    <a:bodyPr/>
                    <a:lstStyle/>
                    <a:p>
                      <a:pPr marL="1800225" marR="0" lvl="0" indent="-1800225" algn="l" defTabSz="4802188"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Times New Roman" pitchFamily="18" charset="0"/>
                          <a:cs typeface="Arial" charset="0"/>
                        </a:rPr>
                        <a:t>N</a:t>
                      </a: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2497</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2027</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774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de-DE" sz="1400" dirty="0">
                          <a:solidFill>
                            <a:schemeClr val="bg1"/>
                          </a:solidFill>
                          <a:effectLst/>
                          <a:latin typeface="+mj-lt"/>
                          <a:ea typeface="Times New Roman"/>
                        </a:rPr>
                        <a:t>745</a:t>
                      </a:r>
                      <a:endParaRPr lang="en-US" sz="14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de-DE" sz="1400" dirty="0">
                          <a:solidFill>
                            <a:schemeClr val="bg1"/>
                          </a:solidFill>
                          <a:effectLst/>
                          <a:latin typeface="+mj-lt"/>
                          <a:ea typeface="Times New Roman"/>
                        </a:rPr>
                        <a:t>28193</a:t>
                      </a:r>
                      <a:endParaRPr lang="en-US" sz="14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0"/>
                        </a:spcBef>
                        <a:spcAft>
                          <a:spcPts val="0"/>
                        </a:spcAft>
                      </a:pPr>
                      <a:r>
                        <a:rPr lang="en-US" sz="1400" dirty="0">
                          <a:effectLst/>
                          <a:latin typeface="Arial"/>
                          <a:ea typeface="Calibri"/>
                          <a:cs typeface="Times New Roman"/>
                        </a:rPr>
                        <a:t>10400</a:t>
                      </a:r>
                      <a:endParaRPr lang="en-US" sz="1400" dirty="0">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754">
                <a:tc>
                  <a:txBody>
                    <a:bodyPr/>
                    <a:lstStyle/>
                    <a:p>
                      <a:pPr marL="0" marR="0">
                        <a:lnSpc>
                          <a:spcPct val="115000"/>
                        </a:lnSpc>
                        <a:spcBef>
                          <a:spcPts val="300"/>
                        </a:spcBef>
                        <a:spcAft>
                          <a:spcPts val="300"/>
                        </a:spcAft>
                      </a:pPr>
                      <a:r>
                        <a:rPr lang="en-US" sz="1400" dirty="0">
                          <a:solidFill>
                            <a:schemeClr val="bg1"/>
                          </a:solidFill>
                          <a:effectLst/>
                          <a:latin typeface="+mj-lt"/>
                          <a:ea typeface="Times New Roman"/>
                        </a:rPr>
                        <a:t>Age, mean (SD), years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a:solidFill>
                            <a:schemeClr val="bg1"/>
                          </a:solidFill>
                          <a:effectLst/>
                          <a:latin typeface="+mj-lt"/>
                          <a:ea typeface="Times New Roman"/>
                        </a:rPr>
                        <a:t>61 (10)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a:solidFill>
                            <a:schemeClr val="bg1"/>
                          </a:solidFill>
                          <a:effectLst/>
                          <a:latin typeface="+mj-lt"/>
                          <a:ea typeface="Times New Roman"/>
                        </a:rPr>
                        <a:t>61 (10)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a:solidFill>
                            <a:schemeClr val="bg1"/>
                          </a:solidFill>
                          <a:effectLst/>
                          <a:latin typeface="+mj-lt"/>
                          <a:ea typeface="Times New Roman"/>
                        </a:rPr>
                        <a:t>62 (10)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de-DE" sz="1400" dirty="0">
                          <a:solidFill>
                            <a:schemeClr val="bg1"/>
                          </a:solidFill>
                          <a:effectLst/>
                          <a:latin typeface="+mj-lt"/>
                          <a:ea typeface="Times New Roman"/>
                        </a:rPr>
                        <a:t>60 (8)</a:t>
                      </a:r>
                      <a:endParaRPr lang="en-US" sz="14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de-DE" sz="1400" dirty="0">
                          <a:solidFill>
                            <a:schemeClr val="bg1"/>
                          </a:solidFill>
                          <a:effectLst/>
                          <a:latin typeface="+mj-lt"/>
                          <a:ea typeface="Times New Roman"/>
                        </a:rPr>
                        <a:t>58 (8)</a:t>
                      </a:r>
                      <a:endParaRPr lang="en-US" sz="14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0"/>
                        </a:spcBef>
                        <a:spcAft>
                          <a:spcPts val="0"/>
                        </a:spcAft>
                      </a:pPr>
                      <a:r>
                        <a:rPr lang="en-US" sz="1400">
                          <a:effectLst/>
                          <a:latin typeface="Arial"/>
                          <a:ea typeface="Calibri"/>
                          <a:cs typeface="Times New Roman"/>
                        </a:rPr>
                        <a:t>56 (16)</a:t>
                      </a:r>
                      <a:endParaRPr lang="en-US" sz="1400">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754">
                <a:tc>
                  <a:txBody>
                    <a:bodyPr/>
                    <a:lstStyle/>
                    <a:p>
                      <a:pPr marL="0" marR="0">
                        <a:lnSpc>
                          <a:spcPct val="115000"/>
                        </a:lnSpc>
                        <a:spcBef>
                          <a:spcPts val="300"/>
                        </a:spcBef>
                        <a:spcAft>
                          <a:spcPts val="300"/>
                        </a:spcAft>
                      </a:pPr>
                      <a:r>
                        <a:rPr lang="en-US" sz="1400">
                          <a:solidFill>
                            <a:schemeClr val="bg1"/>
                          </a:solidFill>
                          <a:effectLst/>
                          <a:latin typeface="+mj-lt"/>
                          <a:ea typeface="Times New Roman"/>
                        </a:rPr>
                        <a:t>Women, No.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a:solidFill>
                            <a:schemeClr val="bg1"/>
                          </a:solidFill>
                          <a:effectLst/>
                          <a:latin typeface="+mj-lt"/>
                          <a:ea typeface="Times New Roman"/>
                        </a:rPr>
                        <a:t>1395 (56)</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1094 (54)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394 (51)</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de-DE" sz="1400" dirty="0">
                          <a:solidFill>
                            <a:schemeClr val="bg1"/>
                          </a:solidFill>
                          <a:effectLst/>
                          <a:latin typeface="+mj-lt"/>
                          <a:ea typeface="Times New Roman"/>
                        </a:rPr>
                        <a:t>379 (51)</a:t>
                      </a:r>
                      <a:endParaRPr lang="en-US" sz="14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de-DE" sz="1400" dirty="0">
                          <a:solidFill>
                            <a:schemeClr val="bg1"/>
                          </a:solidFill>
                          <a:effectLst/>
                          <a:latin typeface="+mj-lt"/>
                          <a:ea typeface="Times New Roman"/>
                        </a:rPr>
                        <a:t>17008 (60)</a:t>
                      </a:r>
                      <a:endParaRPr lang="en-US" sz="14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0"/>
                        </a:spcBef>
                        <a:spcAft>
                          <a:spcPts val="0"/>
                        </a:spcAft>
                      </a:pPr>
                      <a:r>
                        <a:rPr lang="en-US" sz="1400" dirty="0">
                          <a:effectLst/>
                          <a:latin typeface="Arial"/>
                          <a:ea typeface="Calibri"/>
                          <a:cs typeface="Times New Roman"/>
                        </a:rPr>
                        <a:t>5796 (56)</a:t>
                      </a:r>
                      <a:endParaRPr lang="en-US" sz="1400" dirty="0">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754">
                <a:tc>
                  <a:txBody>
                    <a:bodyPr/>
                    <a:lstStyle/>
                    <a:p>
                      <a:pPr marL="0" marR="0">
                        <a:lnSpc>
                          <a:spcPct val="115000"/>
                        </a:lnSpc>
                        <a:spcBef>
                          <a:spcPts val="300"/>
                        </a:spcBef>
                        <a:spcAft>
                          <a:spcPts val="300"/>
                        </a:spcAft>
                      </a:pPr>
                      <a:r>
                        <a:rPr lang="en-US" sz="1400">
                          <a:solidFill>
                            <a:schemeClr val="bg1"/>
                          </a:solidFill>
                          <a:effectLst/>
                          <a:latin typeface="+mj-lt"/>
                          <a:ea typeface="Times New Roman"/>
                        </a:rPr>
                        <a:t>AVC present, No.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a:solidFill>
                            <a:schemeClr val="bg1"/>
                          </a:solidFill>
                          <a:effectLst/>
                          <a:latin typeface="+mj-lt"/>
                          <a:ea typeface="Times New Roman"/>
                        </a:rPr>
                        <a:t>263 (11)</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243 (12)</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67 (9)</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de-DE" sz="1400" dirty="0">
                          <a:solidFill>
                            <a:schemeClr val="bg1"/>
                          </a:solidFill>
                          <a:effectLst/>
                          <a:latin typeface="+mj-lt"/>
                          <a:ea typeface="Times New Roman"/>
                        </a:rPr>
                        <a:t>91 (12)</a:t>
                      </a:r>
                      <a:endParaRPr lang="en-US" sz="14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de-DE" sz="1400" dirty="0">
                          <a:solidFill>
                            <a:schemeClr val="bg1"/>
                          </a:solidFill>
                          <a:effectLst/>
                          <a:latin typeface="+mj-lt"/>
                          <a:ea typeface="Times New Roman"/>
                        </a:rPr>
                        <a:t>308 (1)*</a:t>
                      </a:r>
                      <a:endParaRPr lang="en-US" sz="14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0"/>
                        </a:spcBef>
                        <a:spcAft>
                          <a:spcPts val="0"/>
                        </a:spcAft>
                      </a:pPr>
                      <a:r>
                        <a:rPr lang="en-US" sz="1400" dirty="0">
                          <a:effectLst/>
                          <a:latin typeface="Arial"/>
                          <a:ea typeface="Calibri"/>
                          <a:cs typeface="Times New Roman"/>
                        </a:rPr>
                        <a:t>192 (2)*</a:t>
                      </a:r>
                      <a:endParaRPr lang="en-US" sz="1400" dirty="0">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754">
                <a:tc>
                  <a:txBody>
                    <a:bodyPr/>
                    <a:lstStyle/>
                    <a:p>
                      <a:pPr marL="0" marR="0">
                        <a:lnSpc>
                          <a:spcPct val="115000"/>
                        </a:lnSpc>
                        <a:spcBef>
                          <a:spcPts val="300"/>
                        </a:spcBef>
                        <a:spcAft>
                          <a:spcPts val="300"/>
                        </a:spcAft>
                      </a:pPr>
                      <a:r>
                        <a:rPr lang="en-US" sz="1400" dirty="0">
                          <a:solidFill>
                            <a:schemeClr val="bg1"/>
                          </a:solidFill>
                          <a:effectLst/>
                          <a:latin typeface="+mj-lt"/>
                          <a:ea typeface="Times New Roman"/>
                        </a:rPr>
                        <a:t>MAC present, No.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dirty="0">
                          <a:solidFill>
                            <a:schemeClr val="bg1"/>
                          </a:solidFill>
                          <a:effectLst/>
                          <a:latin typeface="+mj-lt"/>
                          <a:ea typeface="Times New Roman"/>
                        </a:rPr>
                        <a:t>175 (7)</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197 (10)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en-US" sz="1400">
                          <a:solidFill>
                            <a:schemeClr val="bg1"/>
                          </a:solidFill>
                          <a:effectLst/>
                          <a:latin typeface="+mj-lt"/>
                          <a:ea typeface="Times New Roman"/>
                        </a:rPr>
                        <a:t>37 (5)</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de-DE" sz="1400" dirty="0">
                          <a:solidFill>
                            <a:schemeClr val="bg1"/>
                          </a:solidFill>
                          <a:effectLst/>
                          <a:latin typeface="+mj-lt"/>
                          <a:ea typeface="Times New Roman"/>
                        </a:rPr>
                        <a:t>18 (2)</a:t>
                      </a:r>
                      <a:endParaRPr lang="en-US" sz="14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300"/>
                        </a:spcBef>
                        <a:spcAft>
                          <a:spcPts val="300"/>
                        </a:spcAft>
                      </a:pPr>
                      <a:r>
                        <a:rPr lang="de-DE" sz="1400" dirty="0">
                          <a:solidFill>
                            <a:schemeClr val="bg1"/>
                          </a:solidFill>
                          <a:effectLst/>
                          <a:latin typeface="+mj-lt"/>
                          <a:ea typeface="Times New Roman"/>
                        </a:rPr>
                        <a:t>N/A</a:t>
                      </a:r>
                      <a:endParaRPr lang="en-US" sz="1400" dirty="0">
                        <a:solidFill>
                          <a:schemeClr val="bg1"/>
                        </a:solidFill>
                        <a:effectLst/>
                        <a:latin typeface="+mj-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dirty="0" smtClean="0"/>
                        <a:t>N/A</a:t>
                      </a:r>
                      <a:endParaRPr lang="en-US" sz="14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754">
                <a:tc gridSpan="7">
                  <a:txBody>
                    <a:bodyPr/>
                    <a:lstStyle/>
                    <a:p>
                      <a:pPr marL="1800225" marR="0" lvl="0" indent="-1800225" algn="l" defTabSz="4802188" rtl="0" eaLnBrk="0" fontAlgn="base" latinLnBrk="0" hangingPunct="0">
                        <a:lnSpc>
                          <a:spcPct val="100000"/>
                        </a:lnSpc>
                        <a:spcBef>
                          <a:spcPct val="0"/>
                        </a:spcBef>
                        <a:spcAft>
                          <a:spcPct val="0"/>
                        </a:spcAft>
                        <a:buClrTx/>
                        <a:buSzTx/>
                        <a:buFontTx/>
                        <a:buNone/>
                        <a:tabLst/>
                        <a:defRPr/>
                      </a:pPr>
                      <a:r>
                        <a:rPr kumimoji="0" lang="en-US" sz="1400" kern="1200" dirty="0" smtClean="0">
                          <a:solidFill>
                            <a:schemeClr val="tx1"/>
                          </a:solidFill>
                          <a:effectLst/>
                          <a:latin typeface="+mj-lt"/>
                          <a:ea typeface="+mn-ea"/>
                          <a:cs typeface="+mn-cs"/>
                        </a:rPr>
                        <a:t>*  Number (%) of participants with incident aortic stenosis.</a:t>
                      </a:r>
                      <a:endParaRPr kumimoji="0" lang="en-US" sz="1400" b="0" i="0" u="none" strike="noStrike" cap="none" normalizeH="0" baseline="0" dirty="0" smtClean="0">
                        <a:ln>
                          <a:noFill/>
                        </a:ln>
                        <a:solidFill>
                          <a:schemeClr val="tx1"/>
                        </a:solidFill>
                        <a:effectLst/>
                        <a:latin typeface="+mj-lt"/>
                        <a:ea typeface="Times New Roman" pitchFamily="18" charset="0"/>
                        <a:cs typeface="Arial" charset="0"/>
                      </a:endParaRP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lnSpc>
                          <a:spcPct val="115000"/>
                        </a:lnSpc>
                        <a:spcBef>
                          <a:spcPts val="0"/>
                        </a:spcBef>
                        <a:spcAft>
                          <a:spcPts val="0"/>
                        </a:spcAft>
                      </a:pPr>
                      <a:endParaRPr lang="en-US" sz="1400" dirty="0">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754">
                <a:tc gridSpan="7">
                  <a:txBody>
                    <a:bodyPr/>
                    <a:lstStyle/>
                    <a:p>
                      <a:pPr marL="0" marR="0" lvl="0" indent="0" algn="l" defTabSz="4802188" rtl="0" eaLnBrk="0" fontAlgn="base" latinLnBrk="0" hangingPunct="0">
                        <a:lnSpc>
                          <a:spcPct val="100000"/>
                        </a:lnSpc>
                        <a:spcBef>
                          <a:spcPct val="0"/>
                        </a:spcBef>
                        <a:spcAft>
                          <a:spcPct val="0"/>
                        </a:spcAft>
                        <a:buClrTx/>
                        <a:buSzTx/>
                        <a:buFontTx/>
                        <a:buNone/>
                        <a:tabLst/>
                        <a:defRPr/>
                      </a:pPr>
                      <a:r>
                        <a:rPr kumimoji="0" lang="en-US" sz="1400" kern="1200" dirty="0" smtClean="0">
                          <a:solidFill>
                            <a:schemeClr val="tx1"/>
                          </a:solidFill>
                          <a:effectLst/>
                          <a:latin typeface="+mj-lt"/>
                          <a:ea typeface="+mn-ea"/>
                          <a:cs typeface="+mn-cs"/>
                        </a:rPr>
                        <a:t>HNR, Heinz Nixdorf Recall Study; MDCS: Malmo Diet</a:t>
                      </a:r>
                      <a:r>
                        <a:rPr kumimoji="0" lang="en-US" sz="1400" kern="1200" baseline="0" dirty="0" smtClean="0">
                          <a:solidFill>
                            <a:schemeClr val="tx1"/>
                          </a:solidFill>
                          <a:effectLst/>
                          <a:latin typeface="+mj-lt"/>
                          <a:ea typeface="+mn-ea"/>
                          <a:cs typeface="+mn-cs"/>
                        </a:rPr>
                        <a:t> and Cancer Study; </a:t>
                      </a:r>
                      <a:r>
                        <a:rPr kumimoji="0" lang="en-US" sz="1400" kern="1200" dirty="0" smtClean="0">
                          <a:solidFill>
                            <a:schemeClr val="tx1"/>
                          </a:solidFill>
                          <a:effectLst/>
                          <a:latin typeface="+mj-lt"/>
                          <a:ea typeface="+mn-ea"/>
                          <a:cs typeface="+mn-cs"/>
                        </a:rPr>
                        <a:t>AVC, aortic valve</a:t>
                      </a:r>
                      <a:r>
                        <a:rPr kumimoji="0" lang="en-US" sz="1400" kern="1200" baseline="0" dirty="0" smtClean="0">
                          <a:solidFill>
                            <a:schemeClr val="tx1"/>
                          </a:solidFill>
                          <a:effectLst/>
                          <a:latin typeface="+mj-lt"/>
                          <a:ea typeface="+mn-ea"/>
                          <a:cs typeface="+mn-cs"/>
                        </a:rPr>
                        <a:t> </a:t>
                      </a:r>
                      <a:r>
                        <a:rPr kumimoji="0" lang="en-US" sz="1400" kern="1200" dirty="0" smtClean="0">
                          <a:solidFill>
                            <a:schemeClr val="tx1"/>
                          </a:solidFill>
                          <a:effectLst/>
                          <a:latin typeface="+mj-lt"/>
                          <a:ea typeface="+mn-ea"/>
                          <a:cs typeface="+mn-cs"/>
                        </a:rPr>
                        <a:t>calcium; MAC, mitral annular calcium</a:t>
                      </a:r>
                      <a:endParaRPr kumimoji="0" lang="en-US" sz="1400" b="0" i="0" u="none" strike="noStrike" cap="none" normalizeH="0" baseline="0" dirty="0" smtClean="0">
                        <a:ln>
                          <a:noFill/>
                        </a:ln>
                        <a:solidFill>
                          <a:schemeClr val="tx1"/>
                        </a:solidFill>
                        <a:effectLst/>
                        <a:latin typeface="+mj-lt"/>
                        <a:ea typeface="Times New Roman" pitchFamily="18" charset="0"/>
                        <a:cs typeface="Arial" charset="0"/>
                      </a:endParaRP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l" defTabSz="4802188" rtl="0" eaLnBrk="0" fontAlgn="base" latinLnBrk="0" hangingPunct="0">
                        <a:lnSpc>
                          <a:spcPct val="100000"/>
                        </a:lnSpc>
                        <a:spcBef>
                          <a:spcPct val="0"/>
                        </a:spcBef>
                        <a:spcAft>
                          <a:spcPct val="0"/>
                        </a:spcAft>
                        <a:buClrTx/>
                        <a:buSzTx/>
                        <a:buFontTx/>
                        <a:buNone/>
                        <a:tabLst/>
                        <a:defRPr/>
                      </a:pPr>
                      <a:endParaRPr kumimoji="0" lang="en-US" sz="1400" b="0" i="0" u="none" strike="noStrike" cap="none" normalizeH="0" baseline="0" dirty="0" smtClean="0">
                        <a:ln>
                          <a:noFill/>
                        </a:ln>
                        <a:solidFill>
                          <a:schemeClr val="tx1"/>
                        </a:solidFill>
                        <a:effectLst/>
                        <a:latin typeface="+mj-lt"/>
                        <a:ea typeface="Times New Roman" pitchFamily="18" charset="0"/>
                        <a:cs typeface="Arial" charset="0"/>
                      </a:endParaRPr>
                    </a:p>
                  </a:txBody>
                  <a:tcPr marL="91433" marR="91433" marT="45710" marB="4571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 xmlns:p14="http://schemas.microsoft.com/office/powerpoint/2010/main" val="407863284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52400" y="0"/>
            <a:ext cx="8991600" cy="1143000"/>
          </a:xfrm>
        </p:spPr>
        <p:txBody>
          <a:bodyPr anchor="b" anchorCtr="0">
            <a:noAutofit/>
          </a:bodyPr>
          <a:lstStyle/>
          <a:p>
            <a:r>
              <a:rPr lang="en-US" sz="3200" b="1" dirty="0" smtClean="0"/>
              <a:t>Cross-trait analyses in discovery cohorts</a:t>
            </a:r>
            <a:endParaRPr lang="en-US" sz="3200" dirty="0" smtClean="0"/>
          </a:p>
        </p:txBody>
      </p:sp>
      <p:graphicFrame>
        <p:nvGraphicFramePr>
          <p:cNvPr id="4" name="Table 3"/>
          <p:cNvGraphicFramePr>
            <a:graphicFrameLocks noGrp="1"/>
          </p:cNvGraphicFramePr>
          <p:nvPr>
            <p:extLst>
              <p:ext uri="{D42A27DB-BD31-4B8C-83A1-F6EECF244321}">
                <p14:modId xmlns="" xmlns:p14="http://schemas.microsoft.com/office/powerpoint/2010/main" val="2708069162"/>
              </p:ext>
            </p:extLst>
          </p:nvPr>
        </p:nvGraphicFramePr>
        <p:xfrm>
          <a:off x="457200" y="2362200"/>
          <a:ext cx="8229600" cy="1578220"/>
        </p:xfrm>
        <a:graphic>
          <a:graphicData uri="http://schemas.openxmlformats.org/drawingml/2006/table">
            <a:tbl>
              <a:tblPr/>
              <a:tblGrid>
                <a:gridCol w="1527625"/>
                <a:gridCol w="758375"/>
                <a:gridCol w="1600200"/>
                <a:gridCol w="1447800"/>
                <a:gridCol w="1834218"/>
                <a:gridCol w="1061382"/>
              </a:tblGrid>
              <a:tr h="346648">
                <a:tc>
                  <a:txBody>
                    <a:bodyPr/>
                    <a:lstStyle/>
                    <a:p>
                      <a:pPr marL="0" marR="0">
                        <a:lnSpc>
                          <a:spcPct val="100000"/>
                        </a:lnSpc>
                        <a:spcBef>
                          <a:spcPts val="0"/>
                        </a:spcBef>
                        <a:spcAft>
                          <a:spcPts val="0"/>
                        </a:spcAft>
                      </a:pPr>
                      <a:endParaRPr lang="en-US" sz="1600" b="1" dirty="0">
                        <a:solidFill>
                          <a:srgbClr val="FFFF00"/>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endParaRPr lang="en-US" sz="1600" b="1" dirty="0">
                        <a:solidFill>
                          <a:srgbClr val="FFFF00"/>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algn="ctr">
                        <a:lnSpc>
                          <a:spcPct val="100000"/>
                        </a:lnSpc>
                        <a:spcBef>
                          <a:spcPts val="0"/>
                        </a:spcBef>
                        <a:spcAft>
                          <a:spcPts val="0"/>
                        </a:spcAft>
                      </a:pPr>
                      <a:r>
                        <a:rPr lang="en-US" sz="1600" b="1" dirty="0" smtClean="0">
                          <a:solidFill>
                            <a:srgbClr val="FFFF00"/>
                          </a:solidFill>
                          <a:effectLst/>
                          <a:latin typeface="+mn-lt"/>
                          <a:ea typeface="Times New Roman"/>
                        </a:rPr>
                        <a:t>Aortic Valve Calcium</a:t>
                      </a:r>
                      <a:endParaRPr lang="en-US" sz="1600" b="1" dirty="0">
                        <a:solidFill>
                          <a:srgbClr val="FFFF00"/>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algn="ctr">
                        <a:lnSpc>
                          <a:spcPct val="100000"/>
                        </a:lnSpc>
                        <a:spcBef>
                          <a:spcPts val="0"/>
                        </a:spcBef>
                        <a:spcAft>
                          <a:spcPts val="0"/>
                        </a:spcAft>
                      </a:pPr>
                      <a:endParaRPr lang="en-US" sz="1600" b="1" dirty="0">
                        <a:solidFill>
                          <a:srgbClr val="FFFF00"/>
                        </a:solidFill>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algn="ctr">
                        <a:lnSpc>
                          <a:spcPct val="100000"/>
                        </a:lnSpc>
                        <a:spcBef>
                          <a:spcPts val="0"/>
                        </a:spcBef>
                        <a:spcAft>
                          <a:spcPts val="0"/>
                        </a:spcAft>
                      </a:pPr>
                      <a:r>
                        <a:rPr lang="en-US" sz="1600" b="1" dirty="0" smtClean="0">
                          <a:solidFill>
                            <a:srgbClr val="FFFF00"/>
                          </a:solidFill>
                          <a:effectLst/>
                          <a:latin typeface="+mn-lt"/>
                          <a:ea typeface="Times New Roman"/>
                        </a:rPr>
                        <a:t>Mitral Annular Calcium</a:t>
                      </a:r>
                      <a:endParaRPr lang="en-US" sz="1600" b="1" dirty="0">
                        <a:solidFill>
                          <a:srgbClr val="FFFF00"/>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algn="ctr">
                        <a:lnSpc>
                          <a:spcPct val="100000"/>
                        </a:lnSpc>
                        <a:spcBef>
                          <a:spcPts val="0"/>
                        </a:spcBef>
                        <a:spcAft>
                          <a:spcPts val="0"/>
                        </a:spcAft>
                      </a:pPr>
                      <a:endParaRPr lang="en-US" sz="1600" b="1" dirty="0">
                        <a:solidFill>
                          <a:srgbClr val="FFFF00"/>
                        </a:solidFill>
                        <a:effectLst/>
                        <a:latin typeface="+mj-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6648">
                <a:tc>
                  <a:txBody>
                    <a:bodyPr/>
                    <a:lstStyle/>
                    <a:p>
                      <a:pPr marL="0" marR="0">
                        <a:lnSpc>
                          <a:spcPct val="100000"/>
                        </a:lnSpc>
                        <a:spcBef>
                          <a:spcPts val="0"/>
                        </a:spcBef>
                        <a:spcAft>
                          <a:spcPts val="0"/>
                        </a:spcAft>
                      </a:pPr>
                      <a:r>
                        <a:rPr lang="en-US" sz="1600" b="1" dirty="0" smtClean="0">
                          <a:solidFill>
                            <a:srgbClr val="FFFF00"/>
                          </a:solidFill>
                          <a:effectLst/>
                          <a:latin typeface="+mn-lt"/>
                          <a:ea typeface="Times New Roman"/>
                        </a:rPr>
                        <a:t>SNP</a:t>
                      </a:r>
                      <a:endParaRPr lang="en-US" sz="1600" b="1" dirty="0">
                        <a:solidFill>
                          <a:srgbClr val="FFFF00"/>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dirty="0" smtClean="0">
                          <a:solidFill>
                            <a:srgbClr val="FFFF00"/>
                          </a:solidFill>
                          <a:effectLst/>
                          <a:latin typeface="+mn-lt"/>
                          <a:ea typeface="Times New Roman"/>
                        </a:rPr>
                        <a:t>MAF</a:t>
                      </a:r>
                      <a:endParaRPr lang="en-US" sz="1600" b="1" dirty="0">
                        <a:solidFill>
                          <a:srgbClr val="FFFF00"/>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dirty="0" smtClean="0">
                          <a:solidFill>
                            <a:srgbClr val="FFFF00"/>
                          </a:solidFill>
                          <a:effectLst/>
                          <a:latin typeface="+mn-lt"/>
                          <a:ea typeface="Times New Roman"/>
                        </a:rPr>
                        <a:t>OR</a:t>
                      </a:r>
                      <a:endParaRPr lang="en-US" sz="1600" b="1" dirty="0">
                        <a:solidFill>
                          <a:srgbClr val="FFFF00"/>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dirty="0" smtClean="0">
                          <a:solidFill>
                            <a:srgbClr val="FFFF00"/>
                          </a:solidFill>
                          <a:effectLst/>
                          <a:latin typeface="+mn-lt"/>
                          <a:ea typeface="Times New Roman"/>
                        </a:rPr>
                        <a:t>P-value</a:t>
                      </a:r>
                      <a:endParaRPr lang="en-US" sz="1600" b="1" dirty="0">
                        <a:solidFill>
                          <a:srgbClr val="FFFF00"/>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dirty="0" smtClean="0">
                          <a:solidFill>
                            <a:srgbClr val="FFFF00"/>
                          </a:solidFill>
                          <a:effectLst/>
                          <a:latin typeface="+mn-lt"/>
                          <a:ea typeface="Times New Roman"/>
                        </a:rPr>
                        <a:t>OR</a:t>
                      </a:r>
                      <a:endParaRPr lang="en-US" sz="1600" b="1" dirty="0">
                        <a:solidFill>
                          <a:srgbClr val="FFFF00"/>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b="1" dirty="0" smtClean="0">
                          <a:solidFill>
                            <a:srgbClr val="FFFF00"/>
                          </a:solidFill>
                          <a:effectLst/>
                          <a:latin typeface="+mn-lt"/>
                          <a:ea typeface="Times New Roman"/>
                        </a:rPr>
                        <a:t>P-value</a:t>
                      </a:r>
                      <a:endParaRPr lang="en-US" sz="1600" b="1" dirty="0">
                        <a:solidFill>
                          <a:srgbClr val="FFFF00"/>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4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bg1"/>
                          </a:solidFill>
                          <a:effectLst/>
                          <a:latin typeface="+mn-lt"/>
                          <a:ea typeface="Times New Roman"/>
                        </a:rPr>
                        <a:t>rs10455872</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n-lt"/>
                          <a:ea typeface="Times New Roman"/>
                        </a:rPr>
                        <a:t>0.07</a:t>
                      </a:r>
                      <a:endParaRPr lang="en-US" sz="1600" dirty="0">
                        <a:solidFill>
                          <a:schemeClr val="bg1"/>
                        </a:solidFill>
                        <a:effectLst/>
                        <a:latin typeface="+mn-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n-lt"/>
                          <a:ea typeface="Times New Roman"/>
                        </a:rPr>
                        <a:t>2.05</a:t>
                      </a:r>
                      <a:endParaRPr lang="en-US" sz="1600" dirty="0">
                        <a:solidFill>
                          <a:schemeClr val="bg1"/>
                        </a:solidFill>
                        <a:effectLst/>
                        <a:latin typeface="+mn-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n-lt"/>
                          <a:ea typeface="Times New Roman"/>
                        </a:rPr>
                        <a:t>9.0*10</a:t>
                      </a:r>
                      <a:r>
                        <a:rPr lang="en-US" sz="1600" baseline="30000" dirty="0" smtClean="0">
                          <a:solidFill>
                            <a:schemeClr val="bg1"/>
                          </a:solidFill>
                          <a:effectLst/>
                          <a:latin typeface="+mn-lt"/>
                          <a:ea typeface="Times New Roman"/>
                        </a:rPr>
                        <a:t>-10</a:t>
                      </a:r>
                      <a:endParaRPr lang="en-US" sz="1600" baseline="30000" dirty="0">
                        <a:solidFill>
                          <a:schemeClr val="bg1"/>
                        </a:solidFill>
                        <a:effectLst/>
                        <a:latin typeface="+mn-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n-lt"/>
                          <a:ea typeface="Times New Roman"/>
                        </a:rPr>
                        <a:t>1.59</a:t>
                      </a:r>
                      <a:endParaRPr lang="en-US" sz="1600" dirty="0">
                        <a:solidFill>
                          <a:schemeClr val="bg1"/>
                        </a:solidFill>
                        <a:effectLst/>
                        <a:latin typeface="+mn-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n-lt"/>
                          <a:ea typeface="Times New Roman"/>
                        </a:rPr>
                        <a:t>0.025</a:t>
                      </a:r>
                      <a:endParaRPr lang="en-US" sz="1600" dirty="0">
                        <a:solidFill>
                          <a:schemeClr val="bg1"/>
                        </a:solidFill>
                        <a:effectLst/>
                        <a:latin typeface="+mn-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462">
                <a:tc>
                  <a:txBody>
                    <a:bodyPr/>
                    <a:lstStyle/>
                    <a:p>
                      <a:pPr marL="0" marR="0">
                        <a:lnSpc>
                          <a:spcPct val="100000"/>
                        </a:lnSpc>
                        <a:spcBef>
                          <a:spcPts val="0"/>
                        </a:spcBef>
                        <a:spcAft>
                          <a:spcPts val="0"/>
                        </a:spcAft>
                      </a:pPr>
                      <a:r>
                        <a:rPr lang="en-US" sz="1600" dirty="0" smtClean="0">
                          <a:solidFill>
                            <a:schemeClr val="bg1"/>
                          </a:solidFill>
                          <a:effectLst/>
                          <a:latin typeface="+mn-lt"/>
                          <a:ea typeface="Times New Roman"/>
                        </a:rPr>
                        <a:t>rs17659543</a:t>
                      </a:r>
                      <a:endParaRPr lang="en-US" sz="1600" dirty="0">
                        <a:solidFill>
                          <a:schemeClr val="bg1"/>
                        </a:solidFill>
                        <a:effectLst/>
                        <a:latin typeface="+mn-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n-lt"/>
                          <a:ea typeface="Times New Roman"/>
                        </a:rPr>
                        <a:t>0.16</a:t>
                      </a:r>
                      <a:endParaRPr lang="en-US" sz="1600" dirty="0">
                        <a:solidFill>
                          <a:schemeClr val="bg1"/>
                        </a:solidFill>
                        <a:effectLst/>
                        <a:latin typeface="+mn-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n-lt"/>
                          <a:ea typeface="Times New Roman"/>
                        </a:rPr>
                        <a:t>1.13</a:t>
                      </a:r>
                      <a:endParaRPr lang="en-US" sz="1600" dirty="0">
                        <a:solidFill>
                          <a:schemeClr val="bg1"/>
                        </a:solidFill>
                        <a:effectLst/>
                        <a:latin typeface="+mn-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n-lt"/>
                          <a:ea typeface="Times New Roman"/>
                        </a:rPr>
                        <a:t>0.03</a:t>
                      </a:r>
                      <a:endParaRPr lang="en-US" sz="1600" dirty="0">
                        <a:solidFill>
                          <a:schemeClr val="bg1"/>
                        </a:solidFill>
                        <a:effectLst/>
                        <a:latin typeface="+mn-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kumimoji="0" lang="en-US" sz="1600" b="0" i="0" u="none" strike="noStrike" cap="none" normalizeH="0" baseline="0" dirty="0" smtClean="0">
                          <a:ln>
                            <a:noFill/>
                          </a:ln>
                          <a:solidFill>
                            <a:schemeClr val="tx1"/>
                          </a:solidFill>
                          <a:effectLst/>
                          <a:latin typeface="Arial" charset="0"/>
                          <a:cs typeface="Arial" charset="0"/>
                        </a:rPr>
                        <a:t>1.66</a:t>
                      </a:r>
                      <a:endParaRPr lang="en-US" sz="1600" dirty="0">
                        <a:solidFill>
                          <a:schemeClr val="bg1"/>
                        </a:solidFill>
                        <a:effectLst/>
                        <a:latin typeface="+mn-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00000"/>
                        </a:lnSpc>
                        <a:spcBef>
                          <a:spcPts val="0"/>
                        </a:spcBef>
                        <a:spcAft>
                          <a:spcPts val="0"/>
                        </a:spcAft>
                      </a:pPr>
                      <a:r>
                        <a:rPr lang="en-US" sz="1600" dirty="0" smtClean="0">
                          <a:solidFill>
                            <a:schemeClr val="bg1"/>
                          </a:solidFill>
                          <a:effectLst/>
                          <a:latin typeface="+mn-lt"/>
                          <a:ea typeface="Times New Roman"/>
                        </a:rPr>
                        <a:t>1.5*10</a:t>
                      </a:r>
                      <a:r>
                        <a:rPr lang="en-US" sz="1600" baseline="30000" dirty="0" smtClean="0">
                          <a:solidFill>
                            <a:schemeClr val="bg1"/>
                          </a:solidFill>
                          <a:effectLst/>
                          <a:latin typeface="+mn-lt"/>
                          <a:ea typeface="Times New Roman"/>
                        </a:rPr>
                        <a:t>-8</a:t>
                      </a:r>
                      <a:endParaRPr lang="en-US" sz="1600" baseline="30000" dirty="0">
                        <a:solidFill>
                          <a:schemeClr val="bg1"/>
                        </a:solidFill>
                        <a:effectLst/>
                        <a:latin typeface="+mn-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 xmlns:p14="http://schemas.microsoft.com/office/powerpoint/2010/main" val="1520582888"/>
      </p:ext>
    </p:extLst>
  </p:cSld>
  <p:clrMapOvr>
    <a:masterClrMapping/>
  </p:clrMapOvr>
  <p:transition spd="med"/>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Autofit/>
          </a:bodyPr>
          <a:lstStyle/>
          <a:p>
            <a:r>
              <a:rPr lang="en-US" sz="3200" dirty="0"/>
              <a:t>Prevalence of </a:t>
            </a:r>
            <a:r>
              <a:rPr lang="en-US" sz="3200" dirty="0" smtClean="0"/>
              <a:t>rs10455872 </a:t>
            </a:r>
            <a:r>
              <a:rPr lang="en-US" sz="3200" dirty="0"/>
              <a:t>SNP in subgroups of participants with and without </a:t>
            </a:r>
            <a:r>
              <a:rPr lang="en-US" sz="3200" dirty="0" smtClean="0"/>
              <a:t>AVC and CAC</a:t>
            </a:r>
            <a:endParaRPr lang="en-US" sz="3200" dirty="0"/>
          </a:p>
        </p:txBody>
      </p:sp>
      <p:graphicFrame>
        <p:nvGraphicFramePr>
          <p:cNvPr id="8" name="Table 7"/>
          <p:cNvGraphicFramePr>
            <a:graphicFrameLocks noGrp="1"/>
          </p:cNvGraphicFramePr>
          <p:nvPr>
            <p:extLst>
              <p:ext uri="{D42A27DB-BD31-4B8C-83A1-F6EECF244321}">
                <p14:modId xmlns="" xmlns:p14="http://schemas.microsoft.com/office/powerpoint/2010/main" val="1710905036"/>
              </p:ext>
            </p:extLst>
          </p:nvPr>
        </p:nvGraphicFramePr>
        <p:xfrm>
          <a:off x="304800" y="2362200"/>
          <a:ext cx="8610598" cy="3925824"/>
        </p:xfrm>
        <a:graphic>
          <a:graphicData uri="http://schemas.openxmlformats.org/drawingml/2006/table">
            <a:tbl>
              <a:tblPr firstRow="1" firstCol="1" bandRow="1">
                <a:tableStyleId>{5C22544A-7EE6-4342-B048-85BDC9FD1C3A}</a:tableStyleId>
              </a:tblPr>
              <a:tblGrid>
                <a:gridCol w="2042257"/>
                <a:gridCol w="2042257"/>
                <a:gridCol w="1214316"/>
                <a:gridCol w="1655884"/>
                <a:gridCol w="1655884"/>
              </a:tblGrid>
              <a:tr h="413658">
                <a:tc>
                  <a:txBody>
                    <a:bodyPr/>
                    <a:lstStyle/>
                    <a:p>
                      <a:pPr marL="0" marR="0" algn="ctr">
                        <a:lnSpc>
                          <a:spcPct val="115000"/>
                        </a:lnSpc>
                        <a:spcBef>
                          <a:spcPts val="0"/>
                        </a:spcBef>
                        <a:spcAft>
                          <a:spcPts val="0"/>
                        </a:spcAft>
                      </a:pPr>
                      <a:r>
                        <a:rPr lang="en-US" sz="1400" dirty="0">
                          <a:solidFill>
                            <a:srgbClr val="FFFF00"/>
                          </a:solidFill>
                          <a:effectLst/>
                        </a:rPr>
                        <a:t>Cohort</a:t>
                      </a:r>
                      <a:endParaRPr lang="en-US" sz="1400" dirty="0">
                        <a:solidFill>
                          <a:srgbClr val="FFFF00"/>
                        </a:solidFill>
                        <a:effectLst/>
                        <a:latin typeface="Calibri"/>
                        <a:ea typeface="Calibri"/>
                        <a:cs typeface="Times New Roman"/>
                      </a:endParaRPr>
                    </a:p>
                  </a:txBody>
                  <a:tcPr marL="63305" marR="6330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dirty="0">
                          <a:solidFill>
                            <a:srgbClr val="FFFF00"/>
                          </a:solidFill>
                          <a:effectLst/>
                        </a:rPr>
                        <a:t>Subgroup</a:t>
                      </a:r>
                      <a:endParaRPr lang="en-US" sz="1400" dirty="0">
                        <a:solidFill>
                          <a:srgbClr val="FFFF00"/>
                        </a:solidFill>
                        <a:effectLst/>
                        <a:latin typeface="Calibri"/>
                        <a:ea typeface="Calibri"/>
                        <a:cs typeface="Times New Roman"/>
                      </a:endParaRPr>
                    </a:p>
                  </a:txBody>
                  <a:tcPr marL="63305" marR="6330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dirty="0">
                          <a:solidFill>
                            <a:srgbClr val="FFFF00"/>
                          </a:solidFill>
                          <a:effectLst/>
                        </a:rPr>
                        <a:t>N</a:t>
                      </a:r>
                      <a:endParaRPr lang="en-US" sz="1400" dirty="0">
                        <a:solidFill>
                          <a:srgbClr val="FFFF00"/>
                        </a:solidFill>
                        <a:effectLst/>
                        <a:latin typeface="Calibri"/>
                        <a:ea typeface="Calibri"/>
                        <a:cs typeface="Times New Roman"/>
                      </a:endParaRPr>
                    </a:p>
                  </a:txBody>
                  <a:tcPr marL="63305" marR="6330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dirty="0">
                          <a:solidFill>
                            <a:srgbClr val="FFFF00"/>
                          </a:solidFill>
                          <a:effectLst/>
                        </a:rPr>
                        <a:t>MAF</a:t>
                      </a:r>
                      <a:endParaRPr lang="en-US" sz="1400" dirty="0">
                        <a:solidFill>
                          <a:srgbClr val="FFFF00"/>
                        </a:solidFill>
                        <a:effectLst/>
                        <a:latin typeface="Calibri"/>
                        <a:ea typeface="Calibri"/>
                        <a:cs typeface="Times New Roman"/>
                      </a:endParaRPr>
                    </a:p>
                  </a:txBody>
                  <a:tcPr marL="63305" marR="6330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dirty="0">
                          <a:solidFill>
                            <a:srgbClr val="FFFF00"/>
                          </a:solidFill>
                          <a:effectLst/>
                        </a:rPr>
                        <a:t>P-value (compared to AVC=0 and CAC=0)</a:t>
                      </a:r>
                      <a:endParaRPr lang="en-US" sz="1400" dirty="0">
                        <a:solidFill>
                          <a:srgbClr val="FFFF00"/>
                        </a:solidFill>
                        <a:effectLst/>
                        <a:latin typeface="Calibri"/>
                        <a:ea typeface="Calibri"/>
                        <a:cs typeface="Times New Roman"/>
                      </a:endParaRPr>
                    </a:p>
                  </a:txBody>
                  <a:tcPr marL="63305" marR="6330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6828">
                <a:tc rowSpan="4">
                  <a:txBody>
                    <a:bodyPr/>
                    <a:lstStyle/>
                    <a:p>
                      <a:pPr marL="0" marR="0" algn="ctr">
                        <a:lnSpc>
                          <a:spcPct val="115000"/>
                        </a:lnSpc>
                        <a:spcBef>
                          <a:spcPts val="0"/>
                        </a:spcBef>
                        <a:spcAft>
                          <a:spcPts val="0"/>
                        </a:spcAft>
                      </a:pPr>
                      <a:r>
                        <a:rPr lang="en-US" sz="1400">
                          <a:effectLst/>
                        </a:rPr>
                        <a:t>FHS</a:t>
                      </a:r>
                      <a:endParaRPr lang="en-US" sz="1400">
                        <a:effectLst/>
                        <a:latin typeface="Calibri"/>
                        <a:ea typeface="Calibri"/>
                        <a:cs typeface="Times New Roman"/>
                      </a:endParaRPr>
                    </a:p>
                  </a:txBody>
                  <a:tcPr marL="63305" marR="63305" marT="0" marB="0" anchor="ctr">
                    <a:lnT w="12700" cap="flat" cmpd="sng" algn="ctr">
                      <a:solidFill>
                        <a:schemeClr val="tx1"/>
                      </a:solidFill>
                      <a:prstDash val="solid"/>
                      <a:round/>
                      <a:headEnd type="none" w="med" len="med"/>
                      <a:tailEnd type="none" w="med" len="med"/>
                    </a:lnT>
                    <a:noFill/>
                  </a:tcPr>
                </a:tc>
                <a:tc>
                  <a:txBody>
                    <a:bodyPr/>
                    <a:lstStyle/>
                    <a:p>
                      <a:pPr marL="0" marR="0" algn="ctr">
                        <a:lnSpc>
                          <a:spcPct val="115000"/>
                        </a:lnSpc>
                        <a:spcBef>
                          <a:spcPts val="0"/>
                        </a:spcBef>
                        <a:spcAft>
                          <a:spcPts val="0"/>
                        </a:spcAft>
                      </a:pPr>
                      <a:r>
                        <a:rPr lang="en-US" sz="1400" dirty="0">
                          <a:effectLst/>
                        </a:rPr>
                        <a:t>AVC&gt;0 and CAC&gt;0</a:t>
                      </a:r>
                      <a:endParaRPr lang="en-US" sz="1400" dirty="0">
                        <a:effectLst/>
                        <a:latin typeface="Calibri"/>
                        <a:ea typeface="Calibri"/>
                        <a:cs typeface="Times New Roman"/>
                      </a:endParaRPr>
                    </a:p>
                  </a:txBody>
                  <a:tcPr marL="63305" marR="63305" marT="0" marB="0" anchor="ctr">
                    <a:lnT w="12700" cap="flat" cmpd="sng" algn="ctr">
                      <a:solidFill>
                        <a:schemeClr val="tx1"/>
                      </a:solidFill>
                      <a:prstDash val="solid"/>
                      <a:round/>
                      <a:headEnd type="none" w="med" len="med"/>
                      <a:tailEnd type="none" w="med" len="med"/>
                    </a:lnT>
                    <a:noFill/>
                  </a:tcPr>
                </a:tc>
                <a:tc>
                  <a:txBody>
                    <a:bodyPr/>
                    <a:lstStyle/>
                    <a:p>
                      <a:pPr marL="0" marR="0" algn="ctr">
                        <a:lnSpc>
                          <a:spcPct val="115000"/>
                        </a:lnSpc>
                        <a:spcBef>
                          <a:spcPts val="0"/>
                        </a:spcBef>
                        <a:spcAft>
                          <a:spcPts val="0"/>
                        </a:spcAft>
                      </a:pPr>
                      <a:r>
                        <a:rPr lang="en-US" sz="1400" dirty="0">
                          <a:effectLst/>
                        </a:rPr>
                        <a:t>360</a:t>
                      </a:r>
                      <a:endParaRPr lang="en-US" sz="1400" dirty="0">
                        <a:effectLst/>
                        <a:latin typeface="Calibri"/>
                        <a:ea typeface="Calibri"/>
                        <a:cs typeface="Times New Roman"/>
                      </a:endParaRPr>
                    </a:p>
                  </a:txBody>
                  <a:tcPr marL="63305" marR="63305" marT="0" marB="0" anchor="ctr">
                    <a:lnT w="12700" cap="flat" cmpd="sng" algn="ctr">
                      <a:solidFill>
                        <a:schemeClr val="tx1"/>
                      </a:solidFill>
                      <a:prstDash val="solid"/>
                      <a:round/>
                      <a:headEnd type="none" w="med" len="med"/>
                      <a:tailEnd type="none" w="med" len="med"/>
                    </a:lnT>
                    <a:noFill/>
                  </a:tcPr>
                </a:tc>
                <a:tc>
                  <a:txBody>
                    <a:bodyPr/>
                    <a:lstStyle/>
                    <a:p>
                      <a:pPr marL="0" marR="0" algn="ctr">
                        <a:lnSpc>
                          <a:spcPct val="115000"/>
                        </a:lnSpc>
                        <a:spcBef>
                          <a:spcPts val="0"/>
                        </a:spcBef>
                        <a:spcAft>
                          <a:spcPts val="0"/>
                        </a:spcAft>
                      </a:pPr>
                      <a:r>
                        <a:rPr lang="en-US" sz="1400">
                          <a:effectLst/>
                        </a:rPr>
                        <a:t>0.08</a:t>
                      </a:r>
                      <a:endParaRPr lang="en-US" sz="1400">
                        <a:effectLst/>
                        <a:latin typeface="Calibri"/>
                        <a:ea typeface="Calibri"/>
                        <a:cs typeface="Times New Roman"/>
                      </a:endParaRPr>
                    </a:p>
                  </a:txBody>
                  <a:tcPr marL="63305" marR="63305" marT="0" marB="0" anchor="ctr">
                    <a:lnT w="12700" cap="flat" cmpd="sng" algn="ctr">
                      <a:solidFill>
                        <a:schemeClr val="tx1"/>
                      </a:solidFill>
                      <a:prstDash val="solid"/>
                      <a:round/>
                      <a:headEnd type="none" w="med" len="med"/>
                      <a:tailEnd type="none" w="med" len="med"/>
                    </a:lnT>
                    <a:noFill/>
                  </a:tcPr>
                </a:tc>
                <a:tc>
                  <a:txBody>
                    <a:bodyPr/>
                    <a:lstStyle/>
                    <a:p>
                      <a:pPr marL="0" marR="0" algn="ctr">
                        <a:lnSpc>
                          <a:spcPct val="115000"/>
                        </a:lnSpc>
                        <a:spcBef>
                          <a:spcPts val="0"/>
                        </a:spcBef>
                        <a:spcAft>
                          <a:spcPts val="0"/>
                        </a:spcAft>
                      </a:pPr>
                      <a:r>
                        <a:rPr lang="en-US" sz="1400">
                          <a:effectLst/>
                        </a:rPr>
                        <a:t>0.04</a:t>
                      </a:r>
                      <a:endParaRPr lang="en-US" sz="1400">
                        <a:effectLst/>
                        <a:latin typeface="Calibri"/>
                        <a:ea typeface="Calibri"/>
                        <a:cs typeface="Times New Roman"/>
                      </a:endParaRPr>
                    </a:p>
                  </a:txBody>
                  <a:tcPr marL="63305" marR="63305" marT="0" marB="0" anchor="ctr">
                    <a:lnT w="12700" cap="flat" cmpd="sng" algn="ctr">
                      <a:solidFill>
                        <a:schemeClr val="tx1"/>
                      </a:solidFill>
                      <a:prstDash val="solid"/>
                      <a:round/>
                      <a:headEnd type="none" w="med" len="med"/>
                      <a:tailEnd type="none" w="med" len="med"/>
                    </a:lnT>
                    <a:noFill/>
                  </a:tcPr>
                </a:tc>
              </a:tr>
              <a:tr h="206828">
                <a:tc vMerge="1">
                  <a:txBody>
                    <a:bodyPr/>
                    <a:lstStyle/>
                    <a:p>
                      <a:endParaRPr lang="en-US"/>
                    </a:p>
                  </a:txBody>
                  <a:tcPr/>
                </a:tc>
                <a:tc>
                  <a:txBody>
                    <a:bodyPr/>
                    <a:lstStyle/>
                    <a:p>
                      <a:pPr marL="0" marR="0" algn="ctr">
                        <a:lnSpc>
                          <a:spcPct val="115000"/>
                        </a:lnSpc>
                        <a:spcBef>
                          <a:spcPts val="0"/>
                        </a:spcBef>
                        <a:spcAft>
                          <a:spcPts val="0"/>
                        </a:spcAft>
                      </a:pPr>
                      <a:r>
                        <a:rPr lang="en-US" sz="1400" dirty="0">
                          <a:effectLst/>
                        </a:rPr>
                        <a:t>AVC &gt;0 and CAC =0</a:t>
                      </a:r>
                      <a:endParaRPr lang="en-US" sz="1400" dirty="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dirty="0">
                          <a:effectLst/>
                        </a:rPr>
                        <a:t>52</a:t>
                      </a:r>
                      <a:endParaRPr lang="en-US" sz="1400" dirty="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a:effectLst/>
                        </a:rPr>
                        <a:t>0.09</a:t>
                      </a:r>
                      <a:endParaRPr lang="en-US" sz="140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a:effectLst/>
                        </a:rPr>
                        <a:t>0.12</a:t>
                      </a:r>
                      <a:endParaRPr lang="en-US" sz="1400">
                        <a:effectLst/>
                        <a:latin typeface="Calibri"/>
                        <a:ea typeface="Calibri"/>
                        <a:cs typeface="Times New Roman"/>
                      </a:endParaRPr>
                    </a:p>
                  </a:txBody>
                  <a:tcPr marL="63305" marR="63305" marT="0" marB="0" anchor="ctr">
                    <a:noFill/>
                  </a:tcPr>
                </a:tc>
              </a:tr>
              <a:tr h="206828">
                <a:tc vMerge="1">
                  <a:txBody>
                    <a:bodyPr/>
                    <a:lstStyle/>
                    <a:p>
                      <a:endParaRPr lang="en-US"/>
                    </a:p>
                  </a:txBody>
                  <a:tcPr/>
                </a:tc>
                <a:tc>
                  <a:txBody>
                    <a:bodyPr/>
                    <a:lstStyle/>
                    <a:p>
                      <a:pPr marL="0" marR="0" algn="ctr">
                        <a:lnSpc>
                          <a:spcPct val="115000"/>
                        </a:lnSpc>
                        <a:spcBef>
                          <a:spcPts val="0"/>
                        </a:spcBef>
                        <a:spcAft>
                          <a:spcPts val="0"/>
                        </a:spcAft>
                      </a:pPr>
                      <a:r>
                        <a:rPr lang="en-US" sz="1400">
                          <a:effectLst/>
                        </a:rPr>
                        <a:t>AVC =0 and CAC &gt; 0</a:t>
                      </a:r>
                      <a:endParaRPr lang="en-US" sz="140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a:effectLst/>
                        </a:rPr>
                        <a:t>401</a:t>
                      </a:r>
                      <a:endParaRPr lang="en-US" sz="140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a:effectLst/>
                        </a:rPr>
                        <a:t>0.05</a:t>
                      </a:r>
                      <a:endParaRPr lang="en-US" sz="140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a:effectLst/>
                        </a:rPr>
                        <a:t>0.41</a:t>
                      </a:r>
                      <a:endParaRPr lang="en-US" sz="1400">
                        <a:effectLst/>
                        <a:latin typeface="Calibri"/>
                        <a:ea typeface="Calibri"/>
                        <a:cs typeface="Times New Roman"/>
                      </a:endParaRPr>
                    </a:p>
                  </a:txBody>
                  <a:tcPr marL="63305" marR="63305" marT="0" marB="0" anchor="ctr">
                    <a:noFill/>
                  </a:tcPr>
                </a:tc>
              </a:tr>
              <a:tr h="206828">
                <a:tc vMerge="1">
                  <a:txBody>
                    <a:bodyPr/>
                    <a:lstStyle/>
                    <a:p>
                      <a:endParaRPr lang="en-US"/>
                    </a:p>
                  </a:txBody>
                  <a:tcPr/>
                </a:tc>
                <a:tc>
                  <a:txBody>
                    <a:bodyPr/>
                    <a:lstStyle/>
                    <a:p>
                      <a:pPr marL="0" marR="0" algn="ctr">
                        <a:lnSpc>
                          <a:spcPct val="115000"/>
                        </a:lnSpc>
                        <a:spcBef>
                          <a:spcPts val="0"/>
                        </a:spcBef>
                        <a:spcAft>
                          <a:spcPts val="0"/>
                        </a:spcAft>
                      </a:pPr>
                      <a:r>
                        <a:rPr lang="en-US" sz="1400">
                          <a:effectLst/>
                        </a:rPr>
                        <a:t>AVC = 0 and CAC = 0</a:t>
                      </a:r>
                      <a:endParaRPr lang="en-US" sz="140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a:effectLst/>
                        </a:rPr>
                        <a:t>286</a:t>
                      </a:r>
                      <a:endParaRPr lang="en-US" sz="140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a:effectLst/>
                        </a:rPr>
                        <a:t>0.05</a:t>
                      </a:r>
                      <a:endParaRPr lang="en-US" sz="140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dirty="0" smtClean="0">
                          <a:effectLst/>
                        </a:rPr>
                        <a:t>reference</a:t>
                      </a:r>
                      <a:r>
                        <a:rPr lang="en-US" sz="1400" dirty="0">
                          <a:effectLst/>
                        </a:rPr>
                        <a:t> </a:t>
                      </a:r>
                      <a:endParaRPr lang="en-US" sz="1400" dirty="0">
                        <a:effectLst/>
                        <a:latin typeface="Calibri"/>
                        <a:ea typeface="Calibri"/>
                        <a:cs typeface="Times New Roman"/>
                      </a:endParaRPr>
                    </a:p>
                  </a:txBody>
                  <a:tcPr marL="63305" marR="63305" marT="0" marB="0" anchor="ctr">
                    <a:noFill/>
                  </a:tcPr>
                </a:tc>
              </a:tr>
              <a:tr h="206828">
                <a:tc rowSpan="4">
                  <a:txBody>
                    <a:bodyPr/>
                    <a:lstStyle/>
                    <a:p>
                      <a:pPr marL="0" marR="0" algn="ctr">
                        <a:lnSpc>
                          <a:spcPct val="115000"/>
                        </a:lnSpc>
                        <a:spcBef>
                          <a:spcPts val="0"/>
                        </a:spcBef>
                        <a:spcAft>
                          <a:spcPts val="0"/>
                        </a:spcAft>
                      </a:pPr>
                      <a:r>
                        <a:rPr lang="en-US" sz="1400" dirty="0">
                          <a:effectLst/>
                        </a:rPr>
                        <a:t>AGES</a:t>
                      </a:r>
                      <a:endParaRPr lang="en-US" sz="1400" dirty="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dirty="0">
                          <a:effectLst/>
                        </a:rPr>
                        <a:t>AVC&gt;0 and CAC&gt;0</a:t>
                      </a:r>
                      <a:endParaRPr lang="en-US" sz="1400" dirty="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a:effectLst/>
                        </a:rPr>
                        <a:t>1262</a:t>
                      </a:r>
                      <a:endParaRPr lang="en-US" sz="140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a:effectLst/>
                        </a:rPr>
                        <a:t>0.08</a:t>
                      </a:r>
                      <a:endParaRPr lang="en-US" sz="140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a:effectLst/>
                        </a:rPr>
                        <a:t>0.02</a:t>
                      </a:r>
                      <a:endParaRPr lang="en-US" sz="1400">
                        <a:effectLst/>
                        <a:latin typeface="Calibri"/>
                        <a:ea typeface="Calibri"/>
                        <a:cs typeface="Times New Roman"/>
                      </a:endParaRPr>
                    </a:p>
                  </a:txBody>
                  <a:tcPr marL="63305" marR="63305" marT="0" marB="0" anchor="ctr">
                    <a:noFill/>
                  </a:tcPr>
                </a:tc>
              </a:tr>
              <a:tr h="206828">
                <a:tc vMerge="1">
                  <a:txBody>
                    <a:bodyPr/>
                    <a:lstStyle/>
                    <a:p>
                      <a:endParaRPr lang="en-US"/>
                    </a:p>
                  </a:txBody>
                  <a:tcPr/>
                </a:tc>
                <a:tc>
                  <a:txBody>
                    <a:bodyPr/>
                    <a:lstStyle/>
                    <a:p>
                      <a:pPr marL="0" marR="0" algn="ctr">
                        <a:lnSpc>
                          <a:spcPct val="115000"/>
                        </a:lnSpc>
                        <a:spcBef>
                          <a:spcPts val="0"/>
                        </a:spcBef>
                        <a:spcAft>
                          <a:spcPts val="0"/>
                        </a:spcAft>
                      </a:pPr>
                      <a:r>
                        <a:rPr lang="en-US" sz="1400" dirty="0">
                          <a:effectLst/>
                        </a:rPr>
                        <a:t>AVC &gt;0 and CAC =0</a:t>
                      </a:r>
                      <a:endParaRPr lang="en-US" sz="1400" dirty="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a:effectLst/>
                        </a:rPr>
                        <a:t>72</a:t>
                      </a:r>
                      <a:endParaRPr lang="en-US" sz="140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a:effectLst/>
                        </a:rPr>
                        <a:t>0.08</a:t>
                      </a:r>
                      <a:endParaRPr lang="en-US" sz="140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a:effectLst/>
                        </a:rPr>
                        <a:t>0.26</a:t>
                      </a:r>
                      <a:endParaRPr lang="en-US" sz="1400">
                        <a:effectLst/>
                        <a:latin typeface="Calibri"/>
                        <a:ea typeface="Calibri"/>
                        <a:cs typeface="Times New Roman"/>
                      </a:endParaRPr>
                    </a:p>
                  </a:txBody>
                  <a:tcPr marL="63305" marR="63305" marT="0" marB="0" anchor="ctr">
                    <a:noFill/>
                  </a:tcPr>
                </a:tc>
              </a:tr>
              <a:tr h="206828">
                <a:tc vMerge="1">
                  <a:txBody>
                    <a:bodyPr/>
                    <a:lstStyle/>
                    <a:p>
                      <a:endParaRPr lang="en-US"/>
                    </a:p>
                  </a:txBody>
                  <a:tcPr/>
                </a:tc>
                <a:tc>
                  <a:txBody>
                    <a:bodyPr/>
                    <a:lstStyle/>
                    <a:p>
                      <a:pPr marL="0" marR="0" algn="ctr">
                        <a:lnSpc>
                          <a:spcPct val="115000"/>
                        </a:lnSpc>
                        <a:spcBef>
                          <a:spcPts val="0"/>
                        </a:spcBef>
                        <a:spcAft>
                          <a:spcPts val="0"/>
                        </a:spcAft>
                      </a:pPr>
                      <a:r>
                        <a:rPr lang="en-US" sz="1400">
                          <a:effectLst/>
                        </a:rPr>
                        <a:t>AVC =0 and CAC &gt; 0</a:t>
                      </a:r>
                      <a:endParaRPr lang="en-US" sz="140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a:effectLst/>
                        </a:rPr>
                        <a:t>1485</a:t>
                      </a:r>
                      <a:endParaRPr lang="en-US" sz="140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a:effectLst/>
                        </a:rPr>
                        <a:t>0.06</a:t>
                      </a:r>
                      <a:endParaRPr lang="en-US" sz="140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a:effectLst/>
                        </a:rPr>
                        <a:t>0.46</a:t>
                      </a:r>
                      <a:endParaRPr lang="en-US" sz="1400">
                        <a:effectLst/>
                        <a:latin typeface="Calibri"/>
                        <a:ea typeface="Calibri"/>
                        <a:cs typeface="Times New Roman"/>
                      </a:endParaRPr>
                    </a:p>
                  </a:txBody>
                  <a:tcPr marL="63305" marR="63305" marT="0" marB="0" anchor="ctr">
                    <a:noFill/>
                  </a:tcPr>
                </a:tc>
              </a:tr>
              <a:tr h="206828">
                <a:tc vMerge="1">
                  <a:txBody>
                    <a:bodyPr/>
                    <a:lstStyle/>
                    <a:p>
                      <a:endParaRPr lang="en-US"/>
                    </a:p>
                  </a:txBody>
                  <a:tcPr/>
                </a:tc>
                <a:tc>
                  <a:txBody>
                    <a:bodyPr/>
                    <a:lstStyle/>
                    <a:p>
                      <a:pPr marL="0" marR="0" algn="ctr">
                        <a:lnSpc>
                          <a:spcPct val="115000"/>
                        </a:lnSpc>
                        <a:spcBef>
                          <a:spcPts val="0"/>
                        </a:spcBef>
                        <a:spcAft>
                          <a:spcPts val="0"/>
                        </a:spcAft>
                      </a:pPr>
                      <a:r>
                        <a:rPr lang="en-US" sz="1400">
                          <a:effectLst/>
                        </a:rPr>
                        <a:t>AVC = 0 and CAC = 0</a:t>
                      </a:r>
                      <a:endParaRPr lang="en-US" sz="140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a:effectLst/>
                        </a:rPr>
                        <a:t>294</a:t>
                      </a:r>
                      <a:endParaRPr lang="en-US" sz="140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a:effectLst/>
                        </a:rPr>
                        <a:t>0.05</a:t>
                      </a:r>
                      <a:endParaRPr lang="en-US" sz="140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dirty="0">
                          <a:effectLst/>
                        </a:rPr>
                        <a:t> </a:t>
                      </a:r>
                      <a:r>
                        <a:rPr lang="en-US" sz="1400" dirty="0" smtClean="0">
                          <a:effectLst/>
                        </a:rPr>
                        <a:t>reference</a:t>
                      </a:r>
                      <a:endParaRPr lang="en-US" sz="1400" dirty="0">
                        <a:effectLst/>
                        <a:latin typeface="Calibri"/>
                        <a:ea typeface="Calibri"/>
                        <a:cs typeface="Times New Roman"/>
                      </a:endParaRPr>
                    </a:p>
                  </a:txBody>
                  <a:tcPr marL="63305" marR="63305" marT="0" marB="0" anchor="ctr">
                    <a:noFill/>
                  </a:tcPr>
                </a:tc>
              </a:tr>
              <a:tr h="206828">
                <a:tc rowSpan="4">
                  <a:txBody>
                    <a:bodyPr/>
                    <a:lstStyle/>
                    <a:p>
                      <a:pPr marL="0" marR="0" algn="ctr">
                        <a:lnSpc>
                          <a:spcPct val="115000"/>
                        </a:lnSpc>
                        <a:spcBef>
                          <a:spcPts val="0"/>
                        </a:spcBef>
                        <a:spcAft>
                          <a:spcPts val="0"/>
                        </a:spcAft>
                      </a:pPr>
                      <a:r>
                        <a:rPr lang="en-US" sz="1400">
                          <a:effectLst/>
                        </a:rPr>
                        <a:t>MESA</a:t>
                      </a:r>
                      <a:endParaRPr lang="en-US" sz="140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a:effectLst/>
                        </a:rPr>
                        <a:t>AVC&gt;0 and CAC&gt;0</a:t>
                      </a:r>
                      <a:endParaRPr lang="en-US" sz="140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a:effectLst/>
                        </a:rPr>
                        <a:t>342</a:t>
                      </a:r>
                      <a:endParaRPr lang="en-US" sz="140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a:effectLst/>
                        </a:rPr>
                        <a:t>0.06</a:t>
                      </a:r>
                      <a:endParaRPr lang="en-US" sz="140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a:effectLst/>
                        </a:rPr>
                        <a:t>0.42</a:t>
                      </a:r>
                      <a:endParaRPr lang="en-US" sz="1400">
                        <a:effectLst/>
                        <a:latin typeface="Calibri"/>
                        <a:ea typeface="Calibri"/>
                        <a:cs typeface="Times New Roman"/>
                      </a:endParaRPr>
                    </a:p>
                  </a:txBody>
                  <a:tcPr marL="63305" marR="63305" marT="0" marB="0" anchor="ctr">
                    <a:noFill/>
                  </a:tcPr>
                </a:tc>
              </a:tr>
              <a:tr h="206828">
                <a:tc vMerge="1">
                  <a:txBody>
                    <a:bodyPr/>
                    <a:lstStyle/>
                    <a:p>
                      <a:endParaRPr lang="en-US"/>
                    </a:p>
                  </a:txBody>
                  <a:tcPr/>
                </a:tc>
                <a:tc>
                  <a:txBody>
                    <a:bodyPr/>
                    <a:lstStyle/>
                    <a:p>
                      <a:pPr marL="0" marR="0" algn="ctr">
                        <a:lnSpc>
                          <a:spcPct val="115000"/>
                        </a:lnSpc>
                        <a:spcBef>
                          <a:spcPts val="0"/>
                        </a:spcBef>
                        <a:spcAft>
                          <a:spcPts val="0"/>
                        </a:spcAft>
                      </a:pPr>
                      <a:r>
                        <a:rPr lang="en-US" sz="1400">
                          <a:effectLst/>
                        </a:rPr>
                        <a:t>AVC &gt;0 and CAC =0</a:t>
                      </a:r>
                      <a:endParaRPr lang="en-US" sz="140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a:effectLst/>
                        </a:rPr>
                        <a:t>51</a:t>
                      </a:r>
                      <a:endParaRPr lang="en-US" sz="140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a:effectLst/>
                        </a:rPr>
                        <a:t>0.12</a:t>
                      </a:r>
                      <a:endParaRPr lang="en-US" sz="140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a:effectLst/>
                        </a:rPr>
                        <a:t>0.01</a:t>
                      </a:r>
                      <a:endParaRPr lang="en-US" sz="1400">
                        <a:effectLst/>
                        <a:latin typeface="Calibri"/>
                        <a:ea typeface="Calibri"/>
                        <a:cs typeface="Times New Roman"/>
                      </a:endParaRPr>
                    </a:p>
                  </a:txBody>
                  <a:tcPr marL="63305" marR="63305" marT="0" marB="0" anchor="ctr">
                    <a:noFill/>
                  </a:tcPr>
                </a:tc>
              </a:tr>
              <a:tr h="206828">
                <a:tc vMerge="1">
                  <a:txBody>
                    <a:bodyPr/>
                    <a:lstStyle/>
                    <a:p>
                      <a:endParaRPr lang="en-US"/>
                    </a:p>
                  </a:txBody>
                  <a:tcPr/>
                </a:tc>
                <a:tc>
                  <a:txBody>
                    <a:bodyPr/>
                    <a:lstStyle/>
                    <a:p>
                      <a:pPr marL="0" marR="0" algn="ctr">
                        <a:lnSpc>
                          <a:spcPct val="115000"/>
                        </a:lnSpc>
                        <a:spcBef>
                          <a:spcPts val="0"/>
                        </a:spcBef>
                        <a:spcAft>
                          <a:spcPts val="0"/>
                        </a:spcAft>
                      </a:pPr>
                      <a:r>
                        <a:rPr lang="en-US" sz="1400">
                          <a:effectLst/>
                        </a:rPr>
                        <a:t>AVC =0 and CAC &gt; 0</a:t>
                      </a:r>
                      <a:endParaRPr lang="en-US" sz="140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a:effectLst/>
                        </a:rPr>
                        <a:t>1063</a:t>
                      </a:r>
                      <a:endParaRPr lang="en-US" sz="140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a:effectLst/>
                        </a:rPr>
                        <a:t>0.05</a:t>
                      </a:r>
                      <a:endParaRPr lang="en-US" sz="140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a:effectLst/>
                        </a:rPr>
                        <a:t>0.26</a:t>
                      </a:r>
                      <a:endParaRPr lang="en-US" sz="1400">
                        <a:effectLst/>
                        <a:latin typeface="Calibri"/>
                        <a:ea typeface="Calibri"/>
                        <a:cs typeface="Times New Roman"/>
                      </a:endParaRPr>
                    </a:p>
                  </a:txBody>
                  <a:tcPr marL="63305" marR="63305" marT="0" marB="0" anchor="ctr">
                    <a:noFill/>
                  </a:tcPr>
                </a:tc>
              </a:tr>
              <a:tr h="206828">
                <a:tc vMerge="1">
                  <a:txBody>
                    <a:bodyPr/>
                    <a:lstStyle/>
                    <a:p>
                      <a:endParaRPr lang="en-US"/>
                    </a:p>
                  </a:txBody>
                  <a:tcPr/>
                </a:tc>
                <a:tc>
                  <a:txBody>
                    <a:bodyPr/>
                    <a:lstStyle/>
                    <a:p>
                      <a:pPr marL="0" marR="0" algn="ctr">
                        <a:lnSpc>
                          <a:spcPct val="115000"/>
                        </a:lnSpc>
                        <a:spcBef>
                          <a:spcPts val="0"/>
                        </a:spcBef>
                        <a:spcAft>
                          <a:spcPts val="0"/>
                        </a:spcAft>
                      </a:pPr>
                      <a:r>
                        <a:rPr lang="en-US" sz="1400">
                          <a:effectLst/>
                        </a:rPr>
                        <a:t>AVC = 0 and CAC = 0</a:t>
                      </a:r>
                      <a:endParaRPr lang="en-US" sz="140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a:effectLst/>
                        </a:rPr>
                        <a:t>1024</a:t>
                      </a:r>
                      <a:endParaRPr lang="en-US" sz="140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a:effectLst/>
                        </a:rPr>
                        <a:t>0.05</a:t>
                      </a:r>
                      <a:endParaRPr lang="en-US" sz="1400">
                        <a:effectLst/>
                        <a:latin typeface="Calibri"/>
                        <a:ea typeface="Calibri"/>
                        <a:cs typeface="Times New Roman"/>
                      </a:endParaRPr>
                    </a:p>
                  </a:txBody>
                  <a:tcPr marL="63305" marR="63305" marT="0" marB="0" anchor="ctr">
                    <a:noFill/>
                  </a:tcPr>
                </a:tc>
                <a:tc>
                  <a:txBody>
                    <a:bodyPr/>
                    <a:lstStyle/>
                    <a:p>
                      <a:pPr marL="0" marR="0" algn="ctr">
                        <a:lnSpc>
                          <a:spcPct val="115000"/>
                        </a:lnSpc>
                        <a:spcBef>
                          <a:spcPts val="0"/>
                        </a:spcBef>
                        <a:spcAft>
                          <a:spcPts val="0"/>
                        </a:spcAft>
                      </a:pPr>
                      <a:r>
                        <a:rPr lang="en-US" sz="1400" dirty="0">
                          <a:effectLst/>
                        </a:rPr>
                        <a:t> </a:t>
                      </a:r>
                      <a:r>
                        <a:rPr lang="en-US" sz="1400" dirty="0" smtClean="0">
                          <a:effectLst/>
                        </a:rPr>
                        <a:t>reference</a:t>
                      </a:r>
                      <a:endParaRPr lang="en-US" sz="1400" dirty="0">
                        <a:effectLst/>
                        <a:latin typeface="Calibri"/>
                        <a:ea typeface="Calibri"/>
                        <a:cs typeface="Times New Roman"/>
                      </a:endParaRPr>
                    </a:p>
                  </a:txBody>
                  <a:tcPr marL="63305" marR="63305" marT="0" marB="0" anchor="ctr">
                    <a:noFill/>
                  </a:tcPr>
                </a:tc>
              </a:tr>
            </a:tbl>
          </a:graphicData>
        </a:graphic>
      </p:graphicFrame>
    </p:spTree>
    <p:extLst>
      <p:ext uri="{BB962C8B-B14F-4D97-AF65-F5344CB8AC3E}">
        <p14:creationId xmlns="" xmlns:p14="http://schemas.microsoft.com/office/powerpoint/2010/main" val="212933653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64343" y="228600"/>
            <a:ext cx="8215313" cy="1098550"/>
          </a:xfrm>
        </p:spPr>
        <p:txBody>
          <a:bodyPr>
            <a:normAutofit/>
          </a:bodyPr>
          <a:lstStyle/>
          <a:p>
            <a:r>
              <a:rPr lang="en-US" sz="3200" b="1" dirty="0"/>
              <a:t>Kappa statistic and correlation </a:t>
            </a:r>
            <a:r>
              <a:rPr lang="en-US" sz="3200" b="1" dirty="0" smtClean="0"/>
              <a:t>coefficient: </a:t>
            </a:r>
            <a:r>
              <a:rPr lang="en-US" sz="3200" b="1" dirty="0"/>
              <a:t>AVC and </a:t>
            </a:r>
            <a:r>
              <a:rPr lang="en-US" sz="3200" b="1" dirty="0" smtClean="0"/>
              <a:t>CAC</a:t>
            </a:r>
            <a:endParaRPr lang="en-US" sz="3200" dirty="0"/>
          </a:p>
        </p:txBody>
      </p:sp>
      <p:graphicFrame>
        <p:nvGraphicFramePr>
          <p:cNvPr id="3" name="Table 2"/>
          <p:cNvGraphicFramePr>
            <a:graphicFrameLocks noGrp="1"/>
          </p:cNvGraphicFramePr>
          <p:nvPr>
            <p:extLst>
              <p:ext uri="{D42A27DB-BD31-4B8C-83A1-F6EECF244321}">
                <p14:modId xmlns="" xmlns:p14="http://schemas.microsoft.com/office/powerpoint/2010/main" val="3678023639"/>
              </p:ext>
            </p:extLst>
          </p:nvPr>
        </p:nvGraphicFramePr>
        <p:xfrm>
          <a:off x="1066800" y="2209800"/>
          <a:ext cx="7010401" cy="3733799"/>
        </p:xfrm>
        <a:graphic>
          <a:graphicData uri="http://schemas.openxmlformats.org/drawingml/2006/table">
            <a:tbl>
              <a:tblPr firstRow="1" firstCol="1" bandRow="1"/>
              <a:tblGrid>
                <a:gridCol w="3191765"/>
                <a:gridCol w="1272362"/>
                <a:gridCol w="1273137"/>
                <a:gridCol w="1273137"/>
              </a:tblGrid>
              <a:tr h="414867">
                <a:tc>
                  <a:txBody>
                    <a:bodyPr/>
                    <a:lstStyle/>
                    <a:p>
                      <a:pPr marL="0" marR="0" algn="ctr">
                        <a:lnSpc>
                          <a:spcPct val="115000"/>
                        </a:lnSpc>
                        <a:spcBef>
                          <a:spcPts val="0"/>
                        </a:spcBef>
                        <a:spcAft>
                          <a:spcPts val="0"/>
                        </a:spcAft>
                      </a:pPr>
                      <a:r>
                        <a:rPr lang="en-US" sz="1800" dirty="0">
                          <a:solidFill>
                            <a:schemeClr val="tx1"/>
                          </a:solidFill>
                          <a:effectLst/>
                          <a:latin typeface="Arial"/>
                          <a:ea typeface="Calibri"/>
                          <a:cs typeface="Times New Roman"/>
                        </a:rPr>
                        <a:t> </a:t>
                      </a:r>
                      <a:endParaRPr lang="en-US" sz="1800" dirty="0">
                        <a:solidFill>
                          <a:schemeClr val="tx1"/>
                        </a:solidFill>
                        <a:effectLst/>
                        <a:latin typeface="Calibri"/>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800" dirty="0">
                          <a:solidFill>
                            <a:srgbClr val="FFFF00"/>
                          </a:solidFill>
                          <a:effectLst/>
                          <a:latin typeface="Arial"/>
                          <a:ea typeface="Calibri"/>
                          <a:cs typeface="Times New Roman"/>
                        </a:rPr>
                        <a:t>FHS</a:t>
                      </a:r>
                      <a:endParaRPr lang="en-US" sz="1800" dirty="0">
                        <a:solidFill>
                          <a:srgbClr val="FFFF00"/>
                        </a:solidFill>
                        <a:effectLst/>
                        <a:latin typeface="Calibri"/>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800" dirty="0" smtClean="0">
                          <a:solidFill>
                            <a:srgbClr val="FFFF00"/>
                          </a:solidFill>
                          <a:effectLst/>
                          <a:latin typeface="Arial"/>
                          <a:ea typeface="Calibri"/>
                          <a:cs typeface="Times New Roman"/>
                        </a:rPr>
                        <a:t>AGES-RS</a:t>
                      </a:r>
                      <a:endParaRPr lang="en-US" sz="1800" dirty="0">
                        <a:solidFill>
                          <a:srgbClr val="FFFF00"/>
                        </a:solidFill>
                        <a:effectLst/>
                        <a:latin typeface="Calibri"/>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800" dirty="0">
                          <a:solidFill>
                            <a:srgbClr val="FFFF00"/>
                          </a:solidFill>
                          <a:effectLst/>
                          <a:latin typeface="Arial"/>
                          <a:ea typeface="Calibri"/>
                          <a:cs typeface="Times New Roman"/>
                        </a:rPr>
                        <a:t>MESA</a:t>
                      </a:r>
                      <a:endParaRPr lang="en-US" sz="1800" dirty="0">
                        <a:solidFill>
                          <a:srgbClr val="FFFF00"/>
                        </a:solidFill>
                        <a:effectLst/>
                        <a:latin typeface="Calibri"/>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29733">
                <a:tc>
                  <a:txBody>
                    <a:bodyPr/>
                    <a:lstStyle/>
                    <a:p>
                      <a:pPr marL="0" marR="0">
                        <a:lnSpc>
                          <a:spcPct val="150000"/>
                        </a:lnSpc>
                        <a:spcBef>
                          <a:spcPts val="0"/>
                        </a:spcBef>
                        <a:spcAft>
                          <a:spcPts val="0"/>
                        </a:spcAft>
                      </a:pPr>
                      <a:r>
                        <a:rPr lang="en-US" sz="1600" baseline="0" dirty="0">
                          <a:solidFill>
                            <a:srgbClr val="FFFF00"/>
                          </a:solidFill>
                          <a:effectLst/>
                          <a:latin typeface="Arial"/>
                          <a:ea typeface="Calibri"/>
                          <a:cs typeface="Times New Roman"/>
                        </a:rPr>
                        <a:t>AVC prevalence (%)</a:t>
                      </a:r>
                      <a:r>
                        <a:rPr lang="en-US" sz="1600" baseline="0" dirty="0">
                          <a:solidFill>
                            <a:srgbClr val="FFFF00"/>
                          </a:solidFill>
                          <a:effectLst/>
                          <a:latin typeface="Calibri"/>
                          <a:ea typeface="Calibri"/>
                          <a:cs typeface="Times New Roman"/>
                        </a:rPr>
                        <a:t> </a:t>
                      </a: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1600" baseline="0">
                          <a:solidFill>
                            <a:schemeClr val="bg1"/>
                          </a:solidFill>
                          <a:effectLst/>
                          <a:latin typeface="Arial"/>
                          <a:ea typeface="Calibri"/>
                          <a:cs typeface="Times New Roman"/>
                        </a:rPr>
                        <a:t>37.7</a:t>
                      </a:r>
                      <a:endParaRPr lang="en-US" sz="1600" baseline="0">
                        <a:solidFill>
                          <a:schemeClr val="bg1"/>
                        </a:solidFill>
                        <a:effectLst/>
                        <a:latin typeface="Calibri"/>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1600" baseline="0">
                          <a:solidFill>
                            <a:schemeClr val="bg1"/>
                          </a:solidFill>
                          <a:effectLst/>
                          <a:latin typeface="Arial"/>
                          <a:ea typeface="Calibri"/>
                          <a:cs typeface="Times New Roman"/>
                        </a:rPr>
                        <a:t>42.8</a:t>
                      </a:r>
                      <a:endParaRPr lang="en-US" sz="1600" baseline="0">
                        <a:solidFill>
                          <a:schemeClr val="bg1"/>
                        </a:solidFill>
                        <a:effectLst/>
                        <a:latin typeface="Calibri"/>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1600" baseline="0" dirty="0" smtClean="0">
                          <a:solidFill>
                            <a:schemeClr val="bg1"/>
                          </a:solidFill>
                          <a:effectLst/>
                          <a:latin typeface="Arial"/>
                          <a:ea typeface="Calibri"/>
                          <a:cs typeface="Times New Roman"/>
                        </a:rPr>
                        <a:t>15.7</a:t>
                      </a:r>
                      <a:endParaRPr lang="en-US" sz="1600" baseline="0" dirty="0">
                        <a:solidFill>
                          <a:schemeClr val="bg1"/>
                        </a:solidFill>
                        <a:effectLst/>
                        <a:latin typeface="Calibri"/>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29733">
                <a:tc>
                  <a:txBody>
                    <a:bodyPr/>
                    <a:lstStyle/>
                    <a:p>
                      <a:pPr marL="0" marR="0">
                        <a:lnSpc>
                          <a:spcPct val="150000"/>
                        </a:lnSpc>
                        <a:spcBef>
                          <a:spcPts val="0"/>
                        </a:spcBef>
                        <a:spcAft>
                          <a:spcPts val="0"/>
                        </a:spcAft>
                      </a:pPr>
                      <a:r>
                        <a:rPr lang="en-US" sz="1600" baseline="0" dirty="0">
                          <a:solidFill>
                            <a:srgbClr val="FFFF00"/>
                          </a:solidFill>
                          <a:effectLst/>
                          <a:latin typeface="Arial"/>
                          <a:ea typeface="Calibri"/>
                          <a:cs typeface="Times New Roman"/>
                        </a:rPr>
                        <a:t>CAC prevalence (%)</a:t>
                      </a:r>
                      <a:endParaRPr lang="en-US" sz="1600" baseline="0" dirty="0">
                        <a:solidFill>
                          <a:srgbClr val="FFFF00"/>
                        </a:solidFill>
                        <a:effectLst/>
                        <a:latin typeface="Calibri"/>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1600" baseline="0" dirty="0">
                          <a:solidFill>
                            <a:schemeClr val="bg1"/>
                          </a:solidFill>
                          <a:effectLst/>
                          <a:latin typeface="Arial"/>
                          <a:ea typeface="Calibri"/>
                          <a:cs typeface="Times New Roman"/>
                        </a:rPr>
                        <a:t>69.4</a:t>
                      </a:r>
                      <a:endParaRPr lang="en-US" sz="1600" baseline="0" dirty="0">
                        <a:solidFill>
                          <a:schemeClr val="bg1"/>
                        </a:solidFill>
                        <a:effectLst/>
                        <a:latin typeface="Calibri"/>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1600" baseline="0" dirty="0">
                          <a:solidFill>
                            <a:schemeClr val="bg1"/>
                          </a:solidFill>
                          <a:effectLst/>
                          <a:latin typeface="Arial"/>
                          <a:ea typeface="Calibri"/>
                          <a:cs typeface="Times New Roman"/>
                        </a:rPr>
                        <a:t>88.2</a:t>
                      </a:r>
                      <a:endParaRPr lang="en-US" sz="1600" baseline="0" dirty="0">
                        <a:solidFill>
                          <a:schemeClr val="bg1"/>
                        </a:solidFill>
                        <a:effectLst/>
                        <a:latin typeface="Calibri"/>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1600" baseline="0" dirty="0">
                          <a:solidFill>
                            <a:schemeClr val="bg1"/>
                          </a:solidFill>
                          <a:effectLst/>
                          <a:latin typeface="Arial"/>
                          <a:ea typeface="Calibri"/>
                          <a:cs typeface="Times New Roman"/>
                        </a:rPr>
                        <a:t>56.7</a:t>
                      </a:r>
                      <a:endParaRPr lang="en-US" sz="1600" baseline="0" dirty="0">
                        <a:solidFill>
                          <a:schemeClr val="bg1"/>
                        </a:solidFill>
                        <a:effectLst/>
                        <a:latin typeface="Calibri"/>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29733">
                <a:tc>
                  <a:txBody>
                    <a:bodyPr/>
                    <a:lstStyle/>
                    <a:p>
                      <a:pPr marL="0" marR="0">
                        <a:lnSpc>
                          <a:spcPct val="115000"/>
                        </a:lnSpc>
                        <a:spcBef>
                          <a:spcPts val="0"/>
                        </a:spcBef>
                        <a:spcAft>
                          <a:spcPts val="0"/>
                        </a:spcAft>
                      </a:pPr>
                      <a:r>
                        <a:rPr lang="en-US" sz="1600" baseline="0" dirty="0">
                          <a:solidFill>
                            <a:srgbClr val="FFFF00"/>
                          </a:solidFill>
                          <a:effectLst/>
                          <a:latin typeface="Arial"/>
                          <a:ea typeface="Calibri"/>
                          <a:cs typeface="Times New Roman"/>
                        </a:rPr>
                        <a:t>Kappa statistic for dichotomous AVC and CAC agreement</a:t>
                      </a:r>
                      <a:endParaRPr lang="en-US" sz="1600" baseline="0" dirty="0">
                        <a:solidFill>
                          <a:srgbClr val="FFFF00"/>
                        </a:solidFill>
                        <a:effectLst/>
                        <a:latin typeface="Calibri"/>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600" baseline="0" dirty="0">
                          <a:solidFill>
                            <a:schemeClr val="bg1"/>
                          </a:solidFill>
                          <a:effectLst/>
                          <a:latin typeface="Arial"/>
                          <a:ea typeface="Calibri"/>
                          <a:cs typeface="Times New Roman"/>
                        </a:rPr>
                        <a:t>0.25</a:t>
                      </a:r>
                      <a:endParaRPr lang="en-US" sz="1600" baseline="0" dirty="0">
                        <a:solidFill>
                          <a:schemeClr val="bg1"/>
                        </a:solidFill>
                        <a:effectLst/>
                        <a:latin typeface="Calibri"/>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600" baseline="0" dirty="0">
                          <a:solidFill>
                            <a:schemeClr val="bg1"/>
                          </a:solidFill>
                          <a:effectLst/>
                          <a:latin typeface="Arial"/>
                          <a:ea typeface="Calibri"/>
                          <a:cs typeface="Times New Roman"/>
                        </a:rPr>
                        <a:t>0.10</a:t>
                      </a:r>
                      <a:endParaRPr lang="en-US" sz="1600" baseline="0" dirty="0">
                        <a:solidFill>
                          <a:schemeClr val="bg1"/>
                        </a:solidFill>
                        <a:effectLst/>
                        <a:latin typeface="Calibri"/>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600" baseline="0" dirty="0">
                          <a:solidFill>
                            <a:schemeClr val="bg1"/>
                          </a:solidFill>
                          <a:effectLst/>
                          <a:latin typeface="Arial"/>
                          <a:ea typeface="Calibri"/>
                          <a:cs typeface="Times New Roman"/>
                        </a:rPr>
                        <a:t>0.18</a:t>
                      </a:r>
                      <a:endParaRPr lang="en-US" sz="1600" baseline="0" dirty="0">
                        <a:solidFill>
                          <a:schemeClr val="bg1"/>
                        </a:solidFill>
                        <a:effectLst/>
                        <a:latin typeface="Calibri"/>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829733">
                <a:tc>
                  <a:txBody>
                    <a:bodyPr/>
                    <a:lstStyle/>
                    <a:p>
                      <a:pPr marL="0" marR="0">
                        <a:lnSpc>
                          <a:spcPct val="115000"/>
                        </a:lnSpc>
                        <a:spcBef>
                          <a:spcPts val="0"/>
                        </a:spcBef>
                        <a:spcAft>
                          <a:spcPts val="0"/>
                        </a:spcAft>
                      </a:pPr>
                      <a:r>
                        <a:rPr lang="en-US" sz="1600" baseline="0" dirty="0">
                          <a:solidFill>
                            <a:srgbClr val="FFFF00"/>
                          </a:solidFill>
                          <a:effectLst/>
                          <a:latin typeface="Arial"/>
                          <a:ea typeface="Calibri"/>
                          <a:cs typeface="Times New Roman"/>
                        </a:rPr>
                        <a:t>Correlation coefficient for AVC and CAC as continuous variables</a:t>
                      </a:r>
                      <a:endParaRPr lang="en-US" sz="1600" baseline="0" dirty="0">
                        <a:solidFill>
                          <a:srgbClr val="FFFF00"/>
                        </a:solidFill>
                        <a:effectLst/>
                        <a:latin typeface="Calibri"/>
                        <a:ea typeface="Calibri"/>
                        <a:cs typeface="Times New Roman"/>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600" baseline="0" dirty="0">
                          <a:solidFill>
                            <a:schemeClr val="bg1"/>
                          </a:solidFill>
                          <a:effectLst/>
                          <a:latin typeface="Arial"/>
                          <a:ea typeface="Calibri"/>
                          <a:cs typeface="Times New Roman"/>
                        </a:rPr>
                        <a:t>0.27</a:t>
                      </a:r>
                      <a:endParaRPr lang="en-US" sz="1600" baseline="0" dirty="0">
                        <a:solidFill>
                          <a:schemeClr val="bg1"/>
                        </a:solidFill>
                        <a:effectLst/>
                        <a:latin typeface="Calibri"/>
                        <a:ea typeface="Calibri"/>
                        <a:cs typeface="Times New Roman"/>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600" baseline="0" dirty="0">
                          <a:solidFill>
                            <a:schemeClr val="bg1"/>
                          </a:solidFill>
                          <a:effectLst/>
                          <a:latin typeface="Arial"/>
                          <a:ea typeface="Calibri"/>
                          <a:cs typeface="Times New Roman"/>
                        </a:rPr>
                        <a:t>0.19</a:t>
                      </a:r>
                      <a:endParaRPr lang="en-US" sz="1600" baseline="0" dirty="0">
                        <a:solidFill>
                          <a:schemeClr val="bg1"/>
                        </a:solidFill>
                        <a:effectLst/>
                        <a:latin typeface="Calibri"/>
                        <a:ea typeface="Calibri"/>
                        <a:cs typeface="Times New Roman"/>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600" baseline="0" dirty="0">
                          <a:solidFill>
                            <a:schemeClr val="bg1"/>
                          </a:solidFill>
                          <a:effectLst/>
                          <a:latin typeface="Arial"/>
                          <a:ea typeface="Calibri"/>
                          <a:cs typeface="Times New Roman"/>
                        </a:rPr>
                        <a:t>0.18</a:t>
                      </a:r>
                      <a:endParaRPr lang="en-US" sz="1600" baseline="0" dirty="0">
                        <a:solidFill>
                          <a:schemeClr val="bg1"/>
                        </a:solidFill>
                        <a:effectLst/>
                        <a:latin typeface="Calibri"/>
                        <a:ea typeface="Calibri"/>
                        <a:cs typeface="Times New Roman"/>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 xmlns:p14="http://schemas.microsoft.com/office/powerpoint/2010/main" val="1957993150"/>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381000"/>
            <a:ext cx="8229600" cy="1143000"/>
          </a:xfrm>
        </p:spPr>
        <p:txBody>
          <a:bodyPr anchor="b" anchorCtr="0">
            <a:normAutofit fontScale="90000"/>
          </a:bodyPr>
          <a:lstStyle/>
          <a:p>
            <a:r>
              <a:rPr lang="en-US" dirty="0" smtClean="0"/>
              <a:t>Methods (Valve Calcium): Discovery Cohorts</a:t>
            </a:r>
          </a:p>
        </p:txBody>
      </p:sp>
      <p:sp>
        <p:nvSpPr>
          <p:cNvPr id="3" name="Content Placeholder 2"/>
          <p:cNvSpPr>
            <a:spLocks noGrp="1"/>
          </p:cNvSpPr>
          <p:nvPr>
            <p:ph idx="1"/>
          </p:nvPr>
        </p:nvSpPr>
        <p:spPr>
          <a:xfrm>
            <a:off x="508000" y="1752600"/>
            <a:ext cx="8483600" cy="3367088"/>
          </a:xfrm>
        </p:spPr>
        <p:txBody>
          <a:bodyPr>
            <a:noAutofit/>
          </a:bodyPr>
          <a:lstStyle/>
          <a:p>
            <a:pPr marL="228600" indent="-228600" defTabSz="1028700">
              <a:lnSpc>
                <a:spcPct val="120000"/>
              </a:lnSpc>
              <a:spcAft>
                <a:spcPts val="1800"/>
              </a:spcAft>
              <a:defRPr/>
            </a:pPr>
            <a:r>
              <a:rPr lang="en-US" sz="2000" dirty="0" smtClean="0">
                <a:latin typeface="+mj-lt"/>
              </a:rPr>
              <a:t>Two-stage analysis to discover and replicate genome-wide associations with presence of aortic valve calcium (AVC, n=6942) and mitral annular calcium (MAC, n=3795).</a:t>
            </a:r>
          </a:p>
          <a:p>
            <a:pPr marL="228600" indent="-228600" defTabSz="1028700">
              <a:lnSpc>
                <a:spcPct val="120000"/>
              </a:lnSpc>
              <a:spcAft>
                <a:spcPts val="1800"/>
              </a:spcAft>
              <a:defRPr/>
            </a:pPr>
            <a:r>
              <a:rPr lang="en-US" sz="2000" dirty="0" smtClean="0">
                <a:latin typeface="+mj-lt"/>
              </a:rPr>
              <a:t>Discovery cohorts included White European participants from three cohorts:</a:t>
            </a:r>
          </a:p>
          <a:p>
            <a:pPr marL="594360" lvl="1" indent="-228600" defTabSz="1028700">
              <a:lnSpc>
                <a:spcPct val="120000"/>
              </a:lnSpc>
              <a:spcAft>
                <a:spcPts val="1800"/>
              </a:spcAft>
              <a:defRPr/>
            </a:pPr>
            <a:r>
              <a:rPr lang="en-US" sz="2000" dirty="0" smtClean="0">
                <a:latin typeface="+mj-lt"/>
              </a:rPr>
              <a:t>Framingham Heart Study </a:t>
            </a:r>
          </a:p>
          <a:p>
            <a:pPr marL="594360" lvl="1" indent="-228600" defTabSz="1028700">
              <a:lnSpc>
                <a:spcPct val="120000"/>
              </a:lnSpc>
              <a:spcAft>
                <a:spcPts val="1800"/>
              </a:spcAft>
              <a:defRPr/>
            </a:pPr>
            <a:r>
              <a:rPr lang="en-US" sz="2000" dirty="0" smtClean="0">
                <a:latin typeface="+mj-lt"/>
              </a:rPr>
              <a:t>AGES</a:t>
            </a:r>
          </a:p>
          <a:p>
            <a:pPr marL="594360" lvl="1" indent="-228600" defTabSz="1028700">
              <a:lnSpc>
                <a:spcPct val="120000"/>
              </a:lnSpc>
              <a:spcAft>
                <a:spcPts val="1800"/>
              </a:spcAft>
              <a:defRPr/>
            </a:pPr>
            <a:r>
              <a:rPr lang="en-US" sz="2000" dirty="0" smtClean="0">
                <a:latin typeface="+mj-lt"/>
              </a:rPr>
              <a:t>MESA</a:t>
            </a:r>
          </a:p>
        </p:txBody>
      </p:sp>
    </p:spTree>
    <p:extLst>
      <p:ext uri="{BB962C8B-B14F-4D97-AF65-F5344CB8AC3E}">
        <p14:creationId xmlns="" xmlns:p14="http://schemas.microsoft.com/office/powerpoint/2010/main" val="403615130"/>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nchor="b" anchorCtr="0">
            <a:normAutofit/>
          </a:bodyPr>
          <a:lstStyle/>
          <a:p>
            <a:r>
              <a:rPr lang="en-US" dirty="0" smtClean="0"/>
              <a:t>Methods: Replication</a:t>
            </a:r>
          </a:p>
        </p:txBody>
      </p:sp>
      <p:sp>
        <p:nvSpPr>
          <p:cNvPr id="3" name="Content Placeholder 2"/>
          <p:cNvSpPr>
            <a:spLocks noGrp="1"/>
          </p:cNvSpPr>
          <p:nvPr>
            <p:ph idx="1"/>
          </p:nvPr>
        </p:nvSpPr>
        <p:spPr>
          <a:xfrm>
            <a:off x="508000" y="1752600"/>
            <a:ext cx="8483600" cy="3367088"/>
          </a:xfrm>
        </p:spPr>
        <p:txBody>
          <a:bodyPr>
            <a:noAutofit/>
          </a:bodyPr>
          <a:lstStyle/>
          <a:p>
            <a:pPr marL="0" indent="0" defTabSz="1028700">
              <a:lnSpc>
                <a:spcPct val="120000"/>
              </a:lnSpc>
              <a:spcAft>
                <a:spcPts val="1800"/>
              </a:spcAft>
              <a:buNone/>
              <a:defRPr/>
            </a:pPr>
            <a:r>
              <a:rPr lang="en-US" sz="2000" dirty="0" smtClean="0">
                <a:latin typeface="+mj-lt"/>
              </a:rPr>
              <a:t>Significant findings from discovery meta-analysis were tested in additional cohorts:</a:t>
            </a:r>
          </a:p>
          <a:p>
            <a:pPr marL="594360" lvl="1" indent="-228600" defTabSz="1028700">
              <a:lnSpc>
                <a:spcPct val="120000"/>
              </a:lnSpc>
              <a:spcAft>
                <a:spcPts val="1800"/>
              </a:spcAft>
              <a:defRPr/>
            </a:pPr>
            <a:r>
              <a:rPr lang="en-US" sz="2000" dirty="0" smtClean="0">
                <a:latin typeface="+mj-lt"/>
              </a:rPr>
              <a:t>White European participants from the Heinz-Nixdorf Recall Study</a:t>
            </a:r>
          </a:p>
          <a:p>
            <a:pPr marL="594360" lvl="1" indent="-228600" defTabSz="1028700">
              <a:lnSpc>
                <a:spcPct val="120000"/>
              </a:lnSpc>
              <a:spcAft>
                <a:spcPts val="1800"/>
              </a:spcAft>
              <a:defRPr/>
            </a:pPr>
            <a:r>
              <a:rPr lang="en-US" sz="2000" dirty="0" smtClean="0">
                <a:latin typeface="+mj-lt"/>
              </a:rPr>
              <a:t>African-, Chinese-, and Hispanic-American participants from the MESA and MESA-Family studies</a:t>
            </a:r>
          </a:p>
          <a:p>
            <a:pPr marL="594360" lvl="1" indent="-228600" defTabSz="1028700">
              <a:lnSpc>
                <a:spcPct val="120000"/>
              </a:lnSpc>
              <a:spcAft>
                <a:spcPts val="1800"/>
              </a:spcAft>
              <a:defRPr/>
            </a:pPr>
            <a:r>
              <a:rPr lang="en-US" sz="2000" dirty="0" smtClean="0">
                <a:latin typeface="+mj-lt"/>
              </a:rPr>
              <a:t>Swedish participants with clinical aortic stenosis data from the Malmo Diet and Cancer Study (MDCS).</a:t>
            </a:r>
          </a:p>
          <a:p>
            <a:pPr marL="594360" lvl="1" indent="-228600" defTabSz="1028700">
              <a:lnSpc>
                <a:spcPct val="120000"/>
              </a:lnSpc>
              <a:spcAft>
                <a:spcPts val="1800"/>
              </a:spcAft>
              <a:defRPr/>
            </a:pPr>
            <a:r>
              <a:rPr lang="en-US" sz="2000" dirty="0" smtClean="0">
                <a:latin typeface="+mj-lt"/>
              </a:rPr>
              <a:t>Danish participants with clinical aortic stenosis data from the Copenhagen City Heart Study (CCHS).</a:t>
            </a:r>
          </a:p>
        </p:txBody>
      </p:sp>
    </p:spTree>
    <p:extLst>
      <p:ext uri="{BB962C8B-B14F-4D97-AF65-F5344CB8AC3E}">
        <p14:creationId xmlns="" xmlns:p14="http://schemas.microsoft.com/office/powerpoint/2010/main" val="3075928003"/>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nchor="b" anchorCtr="0">
            <a:normAutofit/>
          </a:bodyPr>
          <a:lstStyle/>
          <a:p>
            <a:r>
              <a:rPr lang="en-US" dirty="0" smtClean="0"/>
              <a:t>Methods: Valve Calcium</a:t>
            </a:r>
          </a:p>
        </p:txBody>
      </p:sp>
      <p:sp>
        <p:nvSpPr>
          <p:cNvPr id="3" name="Content Placeholder 2"/>
          <p:cNvSpPr>
            <a:spLocks noGrp="1"/>
          </p:cNvSpPr>
          <p:nvPr>
            <p:ph idx="1"/>
          </p:nvPr>
        </p:nvSpPr>
        <p:spPr>
          <a:xfrm>
            <a:off x="508000" y="1752600"/>
            <a:ext cx="8483600" cy="3367088"/>
          </a:xfrm>
        </p:spPr>
        <p:txBody>
          <a:bodyPr>
            <a:noAutofit/>
          </a:bodyPr>
          <a:lstStyle/>
          <a:p>
            <a:pPr marL="228600" indent="-228600" defTabSz="1028700">
              <a:spcAft>
                <a:spcPts val="1800"/>
              </a:spcAft>
              <a:defRPr/>
            </a:pPr>
            <a:r>
              <a:rPr lang="en-US" sz="2000" dirty="0" smtClean="0">
                <a:latin typeface="+mj-lt"/>
              </a:rPr>
              <a:t>Calcium quantified from non-contrast computed tomography (CT) scans using </a:t>
            </a:r>
            <a:r>
              <a:rPr lang="en-US" sz="2000" dirty="0" err="1" smtClean="0">
                <a:latin typeface="+mj-lt"/>
              </a:rPr>
              <a:t>Agatston</a:t>
            </a:r>
            <a:r>
              <a:rPr lang="en-US" sz="2000" dirty="0" smtClean="0">
                <a:latin typeface="+mj-lt"/>
              </a:rPr>
              <a:t> method.</a:t>
            </a:r>
          </a:p>
          <a:p>
            <a:pPr marL="228600" indent="-228600" defTabSz="1028700">
              <a:spcAft>
                <a:spcPts val="1800"/>
              </a:spcAft>
              <a:defRPr/>
            </a:pPr>
            <a:r>
              <a:rPr lang="en-US" sz="2000" dirty="0" smtClean="0">
                <a:latin typeface="+mj-lt"/>
              </a:rPr>
              <a:t>Presence of AVC or MAC defined as an </a:t>
            </a:r>
            <a:r>
              <a:rPr lang="en-US" sz="2000" dirty="0" err="1" smtClean="0">
                <a:latin typeface="+mj-lt"/>
              </a:rPr>
              <a:t>Agatston</a:t>
            </a:r>
            <a:r>
              <a:rPr lang="en-US" sz="2000" dirty="0" smtClean="0">
                <a:latin typeface="+mj-lt"/>
              </a:rPr>
              <a:t> score &gt; 0.</a:t>
            </a:r>
          </a:p>
          <a:p>
            <a:pPr marL="228600" indent="-228600" defTabSz="1028700">
              <a:spcAft>
                <a:spcPts val="1800"/>
              </a:spcAft>
              <a:defRPr/>
            </a:pPr>
            <a:r>
              <a:rPr lang="en-US" sz="2000" dirty="0" smtClean="0">
                <a:latin typeface="+mj-lt"/>
              </a:rPr>
              <a:t>AVC defined as calcium on the aortic valve leaflets or commissures, excluding annular and coronary artery calcium.</a:t>
            </a:r>
          </a:p>
          <a:p>
            <a:pPr marL="228600" indent="-228600" defTabSz="1028700">
              <a:spcAft>
                <a:spcPts val="1800"/>
              </a:spcAft>
              <a:defRPr/>
            </a:pPr>
            <a:r>
              <a:rPr lang="en-US" sz="2000" dirty="0" smtClean="0">
                <a:latin typeface="+mj-lt"/>
              </a:rPr>
              <a:t>MAC defined as calcium along the mitral annulus exclusive of the mitral leaflets (except in FHS which included calcium along the mitral annulus and the mitral leaflets). </a:t>
            </a:r>
            <a:endParaRPr lang="en-US" sz="2000" dirty="0">
              <a:latin typeface="+mj-lt"/>
            </a:endParaRPr>
          </a:p>
        </p:txBody>
      </p:sp>
    </p:spTree>
    <p:extLst>
      <p:ext uri="{BB962C8B-B14F-4D97-AF65-F5344CB8AC3E}">
        <p14:creationId xmlns="" xmlns:p14="http://schemas.microsoft.com/office/powerpoint/2010/main" val="687531207"/>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chor="b" anchorCtr="0">
            <a:normAutofit/>
          </a:bodyPr>
          <a:lstStyle/>
          <a:p>
            <a:r>
              <a:rPr lang="en-US" sz="3000" dirty="0" smtClean="0"/>
              <a:t>Mitral Annular </a:t>
            </a:r>
            <a:r>
              <a:rPr lang="en-US" sz="3000" dirty="0"/>
              <a:t>C</a:t>
            </a:r>
            <a:r>
              <a:rPr lang="en-US" sz="3000" dirty="0" smtClean="0"/>
              <a:t>alcium and Aortic </a:t>
            </a:r>
            <a:r>
              <a:rPr lang="en-US" sz="3000" dirty="0"/>
              <a:t>V</a:t>
            </a:r>
            <a:r>
              <a:rPr lang="en-US" sz="3000" dirty="0" smtClean="0"/>
              <a:t>alve </a:t>
            </a:r>
            <a:r>
              <a:rPr lang="en-US" sz="3000" dirty="0"/>
              <a:t>C</a:t>
            </a:r>
            <a:r>
              <a:rPr lang="en-US" sz="3000" dirty="0" smtClean="0"/>
              <a:t>alcium</a:t>
            </a:r>
          </a:p>
        </p:txBody>
      </p:sp>
      <p:grpSp>
        <p:nvGrpSpPr>
          <p:cNvPr id="7171" name="Group 237"/>
          <p:cNvGrpSpPr>
            <a:grpSpLocks noGrp="1"/>
          </p:cNvGrpSpPr>
          <p:nvPr/>
        </p:nvGrpSpPr>
        <p:grpSpPr bwMode="auto">
          <a:xfrm>
            <a:off x="457200" y="1752600"/>
            <a:ext cx="7315200" cy="4953000"/>
            <a:chOff x="1133" y="17390"/>
            <a:chExt cx="3745" cy="2458"/>
          </a:xfrm>
        </p:grpSpPr>
        <p:pic>
          <p:nvPicPr>
            <p:cNvPr id="7172" name="Picture 7" descr="AVC by CT4"/>
            <p:cNvPicPr>
              <a:picLocks noChangeAspect="1" noChangeArrowheads="1"/>
            </p:cNvPicPr>
            <p:nvPr/>
          </p:nvPicPr>
          <p:blipFill>
            <a:blip r:embed="rId3" cstate="print">
              <a:extLst>
                <a:ext uri="{28A0092B-C50C-407E-A947-70E740481C1C}">
                  <a14:useLocalDpi xmlns="" xmlns:a14="http://schemas.microsoft.com/office/drawing/2010/main" val="0"/>
                </a:ext>
              </a:extLst>
            </a:blip>
            <a:srcRect t="15788"/>
            <a:stretch>
              <a:fillRect/>
            </a:stretch>
          </p:blipFill>
          <p:spPr bwMode="auto">
            <a:xfrm>
              <a:off x="1133" y="17390"/>
              <a:ext cx="3745" cy="24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173" name="Right Arrow 8"/>
            <p:cNvSpPr>
              <a:spLocks noChangeArrowheads="1"/>
            </p:cNvSpPr>
            <p:nvPr/>
          </p:nvSpPr>
          <p:spPr bwMode="auto">
            <a:xfrm rot="8789791">
              <a:off x="3423" y="17732"/>
              <a:ext cx="856" cy="250"/>
            </a:xfrm>
            <a:prstGeom prst="rightArrow">
              <a:avLst>
                <a:gd name="adj1" fmla="val 50000"/>
                <a:gd name="adj2" fmla="val 50044"/>
              </a:avLst>
            </a:prstGeom>
            <a:solidFill>
              <a:srgbClr val="FF9900"/>
            </a:solidFill>
            <a:ln w="19050" algn="ctr">
              <a:solidFill>
                <a:schemeClr val="bg1"/>
              </a:solidFill>
              <a:round/>
              <a:headEnd/>
              <a:tailEnd/>
            </a:ln>
          </p:spPr>
          <p:txBody>
            <a:bodyPr rot="10800000" anchor="ctr" anchorCtr="1"/>
            <a:lstStyle/>
            <a:p>
              <a:pPr algn="ctr"/>
              <a:endParaRPr lang="en-US" sz="200" b="1">
                <a:solidFill>
                  <a:srgbClr val="000000"/>
                </a:solidFill>
                <a:latin typeface="Tahoma" pitchFamily="34" charset="0"/>
                <a:cs typeface="Arial" charset="0"/>
              </a:endParaRPr>
            </a:p>
          </p:txBody>
        </p:sp>
        <p:sp>
          <p:nvSpPr>
            <p:cNvPr id="7" name="Oval 6"/>
            <p:cNvSpPr/>
            <p:nvPr/>
          </p:nvSpPr>
          <p:spPr bwMode="auto">
            <a:xfrm rot="1088971">
              <a:off x="3145" y="17986"/>
              <a:ext cx="321" cy="275"/>
            </a:xfrm>
            <a:prstGeom prst="ellipse">
              <a:avLst/>
            </a:prstGeom>
            <a:no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175" name="TextBox 13"/>
            <p:cNvSpPr txBox="1">
              <a:spLocks noChangeArrowheads="1"/>
            </p:cNvSpPr>
            <p:nvPr/>
          </p:nvSpPr>
          <p:spPr bwMode="auto">
            <a:xfrm>
              <a:off x="4244" y="17435"/>
              <a:ext cx="544" cy="288"/>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a:solidFill>
                    <a:srgbClr val="FF9900"/>
                  </a:solidFill>
                  <a:latin typeface="Calibri" pitchFamily="34" charset="0"/>
                  <a:cs typeface="Arial" charset="0"/>
                </a:rPr>
                <a:t>AVC</a:t>
              </a:r>
            </a:p>
          </p:txBody>
        </p:sp>
        <p:sp>
          <p:nvSpPr>
            <p:cNvPr id="7176" name="TextBox 14"/>
            <p:cNvSpPr txBox="1">
              <a:spLocks noChangeArrowheads="1"/>
            </p:cNvSpPr>
            <p:nvPr/>
          </p:nvSpPr>
          <p:spPr bwMode="auto">
            <a:xfrm>
              <a:off x="4343" y="18887"/>
              <a:ext cx="510" cy="288"/>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a:solidFill>
                    <a:srgbClr val="FF0000"/>
                  </a:solidFill>
                  <a:latin typeface="Calibri" pitchFamily="34" charset="0"/>
                  <a:cs typeface="Arial" charset="0"/>
                </a:rPr>
                <a:t>MAC</a:t>
              </a:r>
            </a:p>
          </p:txBody>
        </p:sp>
        <p:sp>
          <p:nvSpPr>
            <p:cNvPr id="7177" name="Right Arrow 12"/>
            <p:cNvSpPr>
              <a:spLocks noChangeArrowheads="1"/>
            </p:cNvSpPr>
            <p:nvPr/>
          </p:nvSpPr>
          <p:spPr bwMode="auto">
            <a:xfrm rot="-8924394">
              <a:off x="3728" y="18597"/>
              <a:ext cx="648" cy="279"/>
            </a:xfrm>
            <a:prstGeom prst="rightArrow">
              <a:avLst>
                <a:gd name="adj1" fmla="val 50000"/>
                <a:gd name="adj2" fmla="val 49946"/>
              </a:avLst>
            </a:prstGeom>
            <a:solidFill>
              <a:srgbClr val="FF0000"/>
            </a:solidFill>
            <a:ln w="19050" algn="ctr">
              <a:solidFill>
                <a:schemeClr val="bg1"/>
              </a:solidFill>
              <a:round/>
              <a:headEnd/>
              <a:tailEnd/>
            </a:ln>
          </p:spPr>
          <p:txBody>
            <a:bodyPr rot="10800000" anchor="ctr" anchorCtr="1"/>
            <a:lstStyle/>
            <a:p>
              <a:pPr algn="ctr"/>
              <a:endParaRPr lang="en-US" sz="200" b="1">
                <a:solidFill>
                  <a:srgbClr val="000000"/>
                </a:solidFill>
                <a:latin typeface="Tahoma" pitchFamily="34" charset="0"/>
                <a:cs typeface="Arial" charset="0"/>
              </a:endParaRPr>
            </a:p>
          </p:txBody>
        </p:sp>
        <p:sp>
          <p:nvSpPr>
            <p:cNvPr id="12" name="Oval 11"/>
            <p:cNvSpPr/>
            <p:nvPr/>
          </p:nvSpPr>
          <p:spPr bwMode="auto">
            <a:xfrm>
              <a:off x="3507" y="18318"/>
              <a:ext cx="182" cy="185"/>
            </a:xfrm>
            <a:prstGeom prst="ellipse">
              <a:avLst/>
            </a:prstGeom>
            <a:noFill/>
            <a:ln>
              <a:solidFill>
                <a:srgbClr val="FF0000"/>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a:p>
          </p:txBody>
        </p:sp>
        <p:sp>
          <p:nvSpPr>
            <p:cNvPr id="7179" name="TextBox 14"/>
            <p:cNvSpPr txBox="1">
              <a:spLocks noChangeArrowheads="1"/>
            </p:cNvSpPr>
            <p:nvPr/>
          </p:nvSpPr>
          <p:spPr bwMode="auto">
            <a:xfrm>
              <a:off x="4332" y="18903"/>
              <a:ext cx="510" cy="288"/>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a:solidFill>
                    <a:srgbClr val="FF0000"/>
                  </a:solidFill>
                  <a:latin typeface="Calibri" pitchFamily="34" charset="0"/>
                  <a:cs typeface="Arial" charset="0"/>
                </a:rPr>
                <a:t>MAC</a:t>
              </a:r>
            </a:p>
          </p:txBody>
        </p:sp>
      </p:grpSp>
    </p:spTree>
    <p:extLst>
      <p:ext uri="{BB962C8B-B14F-4D97-AF65-F5344CB8AC3E}">
        <p14:creationId xmlns="" xmlns:p14="http://schemas.microsoft.com/office/powerpoint/2010/main" val="2072177870"/>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0"/>
            <a:ext cx="8229600" cy="1143000"/>
          </a:xfrm>
        </p:spPr>
        <p:txBody>
          <a:bodyPr anchor="b" anchorCtr="0"/>
          <a:lstStyle/>
          <a:p>
            <a:r>
              <a:rPr lang="en-US" dirty="0" smtClean="0"/>
              <a:t>Methods: Statistical Analysis</a:t>
            </a:r>
          </a:p>
        </p:txBody>
      </p:sp>
      <p:sp>
        <p:nvSpPr>
          <p:cNvPr id="8195" name="Content Placeholder 2"/>
          <p:cNvSpPr>
            <a:spLocks noGrp="1"/>
          </p:cNvSpPr>
          <p:nvPr>
            <p:ph idx="1"/>
          </p:nvPr>
        </p:nvSpPr>
        <p:spPr>
          <a:xfrm>
            <a:off x="508000" y="1752600"/>
            <a:ext cx="8026400" cy="5346700"/>
          </a:xfrm>
        </p:spPr>
        <p:txBody>
          <a:bodyPr>
            <a:normAutofit/>
          </a:bodyPr>
          <a:lstStyle/>
          <a:p>
            <a:pPr>
              <a:spcAft>
                <a:spcPts val="1800"/>
              </a:spcAft>
            </a:pPr>
            <a:r>
              <a:rPr lang="en-US" sz="2000" dirty="0" smtClean="0"/>
              <a:t>Performed logistic regression for the presence of AVC or MAC adjusting for age, sex and ancestry information (as necessary) and field center, stratified by cohort.</a:t>
            </a:r>
          </a:p>
          <a:p>
            <a:pPr>
              <a:spcAft>
                <a:spcPts val="1800"/>
              </a:spcAft>
            </a:pPr>
            <a:r>
              <a:rPr lang="en-US" sz="2000" dirty="0" smtClean="0"/>
              <a:t>Results were filtered to remove SNPs with minor allele frequency &lt;1% and imputation ratio &lt; 0.3.</a:t>
            </a:r>
          </a:p>
          <a:p>
            <a:pPr>
              <a:spcAft>
                <a:spcPts val="1800"/>
              </a:spcAft>
            </a:pPr>
            <a:r>
              <a:rPr lang="en-US" sz="2000" dirty="0"/>
              <a:t>Individual study results were combined using fixed effects </a:t>
            </a:r>
            <a:r>
              <a:rPr lang="en-US" sz="2000" dirty="0" smtClean="0"/>
              <a:t>meta-analysis.</a:t>
            </a:r>
            <a:endParaRPr lang="en-US" sz="2000" dirty="0"/>
          </a:p>
          <a:p>
            <a:pPr lvl="0">
              <a:spcAft>
                <a:spcPts val="1800"/>
              </a:spcAft>
            </a:pPr>
            <a:r>
              <a:rPr lang="en-US" sz="2000" dirty="0"/>
              <a:t>Study specific results were genomic control corrected before meta-analysis.</a:t>
            </a:r>
          </a:p>
          <a:p>
            <a:pPr>
              <a:spcAft>
                <a:spcPts val="1800"/>
              </a:spcAft>
            </a:pPr>
            <a:r>
              <a:rPr lang="en-US" sz="2000" dirty="0"/>
              <a:t>Results were filtered to ensure that &gt; 2 studies contributed to statistics for each SNP</a:t>
            </a:r>
            <a:r>
              <a:rPr lang="en-US" sz="2000" dirty="0" smtClean="0"/>
              <a:t>.</a:t>
            </a:r>
          </a:p>
        </p:txBody>
      </p:sp>
    </p:spTree>
    <p:extLst>
      <p:ext uri="{BB962C8B-B14F-4D97-AF65-F5344CB8AC3E}">
        <p14:creationId xmlns="" xmlns:p14="http://schemas.microsoft.com/office/powerpoint/2010/main" val="1835524379"/>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7">
      <a:dk1>
        <a:srgbClr val="FFFFFF"/>
      </a:dk1>
      <a:lt1>
        <a:sysClr val="window" lastClr="FFFFFF"/>
      </a:lt1>
      <a:dk2>
        <a:srgbClr val="FFFF00"/>
      </a:dk2>
      <a:lt2>
        <a:srgbClr val="DBF5F9"/>
      </a:lt2>
      <a:accent1>
        <a:srgbClr val="FFFFFF"/>
      </a:accent1>
      <a:accent2>
        <a:srgbClr val="FFFFFF"/>
      </a:accent2>
      <a:accent3>
        <a:srgbClr val="FFFFFF"/>
      </a:accent3>
      <a:accent4>
        <a:srgbClr val="000099"/>
      </a:accent4>
      <a:accent5>
        <a:srgbClr val="0070C0"/>
      </a:accent5>
      <a:accent6>
        <a:srgbClr val="A5C249"/>
      </a:accent6>
      <a:hlink>
        <a:srgbClr val="E2D700"/>
      </a:hlink>
      <a:folHlink>
        <a:srgbClr val="85DFD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6947</TotalTime>
  <Words>4375</Words>
  <Application>Microsoft Office PowerPoint</Application>
  <PresentationFormat>On-screen Show (4:3)</PresentationFormat>
  <Paragraphs>1035</Paragraphs>
  <Slides>46</Slides>
  <Notes>42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48" baseType="lpstr">
      <vt:lpstr>Flow</vt:lpstr>
      <vt:lpstr>Acrobat Document</vt:lpstr>
      <vt:lpstr>Slide 1</vt:lpstr>
      <vt:lpstr>CHARGE</vt:lpstr>
      <vt:lpstr>Valvular and Aortic Calcification GWAS</vt:lpstr>
      <vt:lpstr>Valvular Calcification</vt:lpstr>
      <vt:lpstr>Methods (Valve Calcium): Discovery Cohorts</vt:lpstr>
      <vt:lpstr>Methods: Replication</vt:lpstr>
      <vt:lpstr>Methods: Valve Calcium</vt:lpstr>
      <vt:lpstr>Mitral Annular Calcium and Aortic Valve Calcium</vt:lpstr>
      <vt:lpstr>Methods: Statistical Analysis</vt:lpstr>
      <vt:lpstr>Baseline Characteristics: Discovery Cohorts</vt:lpstr>
      <vt:lpstr>Baseline Characteristics: Discovery Cohorts</vt:lpstr>
      <vt:lpstr>Baseline Characteristics: Discovery Cohorts</vt:lpstr>
      <vt:lpstr>Q-Q plot AVC Meta-analysis </vt:lpstr>
      <vt:lpstr>Aortic Valve Calcium Manhattan Plot</vt:lpstr>
      <vt:lpstr>Aortic Valve Calcium Manhattan Plot</vt:lpstr>
      <vt:lpstr>Regional Association Plot for AVC of LPA region</vt:lpstr>
      <vt:lpstr>Results from Discovery and Replication Stages for SNP rs10455872 in LPA in White Europeans</vt:lpstr>
      <vt:lpstr>Results from Discovery and Replication Stages for SNP rs10455872 in LPA in White Europeans</vt:lpstr>
      <vt:lpstr>Cross-ethnicity Replication in MESA of rs10455872 and Aortic Valve Calcium </vt:lpstr>
      <vt:lpstr>Association between rs10455872 and aortic valve calcium using directly genotyped SNP</vt:lpstr>
      <vt:lpstr>Association between rs10455872 and aortic valve calcium: Exclusion of participants with baseline MI</vt:lpstr>
      <vt:lpstr>Additional analyses for the association between rs10455872 and AVC and CAC phenotypes</vt:lpstr>
      <vt:lpstr>Additional analyses for the association between rs10455872 and AVC and CAC phenotypes</vt:lpstr>
      <vt:lpstr>Additional analyses for the association between rs10455872 and AVC and CAC phenotypes</vt:lpstr>
      <vt:lpstr>Instrumental Variable Analysis</vt:lpstr>
      <vt:lpstr>Slide 26</vt:lpstr>
      <vt:lpstr>rs10455872 is associated with incident aortic stenosis in the Malmo Diet and Cancer Study</vt:lpstr>
      <vt:lpstr>rs10455872 is associated with incident aortic stenosis in the Malmo Diet and Cancer Study</vt:lpstr>
      <vt:lpstr>rs10455872 is associated with Incident Aortic Stenosis in the Copenhagen City Heart Study Cohort</vt:lpstr>
      <vt:lpstr>rs10455872 is associated with Incident Aortic Stenosis in the Copenhagen City Heart Study Cohort</vt:lpstr>
      <vt:lpstr>Conclusions: AVC</vt:lpstr>
      <vt:lpstr>Q-Q plot MAC Meta-analysis </vt:lpstr>
      <vt:lpstr>Mitral Annular Calcium Manhattan Plot </vt:lpstr>
      <vt:lpstr>Mitral Annular Calcium Manhattan Plot </vt:lpstr>
      <vt:lpstr>MAC Regional Association Plot</vt:lpstr>
      <vt:lpstr>Top SNPs Ranked by P-value MAC</vt:lpstr>
      <vt:lpstr>Cross-ethnicity Replication in MESA of rs17659543 and Mitral Annular Calcium </vt:lpstr>
      <vt:lpstr>No significant association for rs17659543 and Mitral Annular Calcium in Heinz-Nixdorf Recall Study</vt:lpstr>
      <vt:lpstr>Conclusions: MAC</vt:lpstr>
      <vt:lpstr>Slide 40</vt:lpstr>
      <vt:lpstr>CHARGE Extra-Coronary Calcium Working Group</vt:lpstr>
      <vt:lpstr>Additional Slides</vt:lpstr>
      <vt:lpstr>Baseline Characteristics: Replication Cohorts</vt:lpstr>
      <vt:lpstr>Cross-trait analyses in discovery cohorts</vt:lpstr>
      <vt:lpstr>Prevalence of rs10455872 SNP in subgroups of participants with and without AVC and CAC</vt:lpstr>
      <vt:lpstr>Kappa statistic and correlation coefficient: AVC and CAC</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Catherine</dc:creator>
  <cp:lastModifiedBy>Wendy Post</cp:lastModifiedBy>
  <cp:revision>279</cp:revision>
  <cp:lastPrinted>2012-01-15T20:12:42Z</cp:lastPrinted>
  <dcterms:created xsi:type="dcterms:W3CDTF">2010-07-28T13:46:13Z</dcterms:created>
  <dcterms:modified xsi:type="dcterms:W3CDTF">2012-02-29T19:43:23Z</dcterms:modified>
</cp:coreProperties>
</file>