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394" r:id="rId2"/>
    <p:sldId id="454" r:id="rId3"/>
    <p:sldId id="502" r:id="rId4"/>
    <p:sldId id="504" r:id="rId5"/>
    <p:sldId id="503" r:id="rId6"/>
    <p:sldId id="505" r:id="rId7"/>
    <p:sldId id="514" r:id="rId8"/>
    <p:sldId id="506" r:id="rId9"/>
    <p:sldId id="507" r:id="rId10"/>
    <p:sldId id="508" r:id="rId11"/>
    <p:sldId id="509" r:id="rId12"/>
    <p:sldId id="516" r:id="rId13"/>
    <p:sldId id="510" r:id="rId14"/>
    <p:sldId id="512" r:id="rId15"/>
    <p:sldId id="517" r:id="rId16"/>
    <p:sldId id="511" r:id="rId17"/>
    <p:sldId id="518" r:id="rId18"/>
    <p:sldId id="513" r:id="rId19"/>
    <p:sldId id="4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adams" initials="mda" lastIdx="1" clrIdx="0"/>
  <p:cmAuthor id="1" name="Zakai, Neil A" initials="ZNA" lastIdx="2" clrIdx="1">
    <p:extLst>
      <p:ext uri="{19B8F6BF-5375-455C-9EA6-DF929625EA0E}">
        <p15:presenceInfo xmlns:p15="http://schemas.microsoft.com/office/powerpoint/2012/main" userId="S-1-5-21-1390067357-1383384898-725345543-131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2047" autoAdjust="0"/>
  </p:normalViewPr>
  <p:slideViewPr>
    <p:cSldViewPr>
      <p:cViewPr varScale="1">
        <p:scale>
          <a:sx n="61" d="100"/>
          <a:sy n="61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290A7-4CFE-472C-AABB-ABB088FCFD57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D7B1-E59A-41E5-9D30-8AD1210A40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3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9F5AC-92C3-4382-B18D-E15A0C991213}" type="datetimeFigureOut">
              <a:rPr lang="en-US" smtClean="0"/>
              <a:pPr/>
              <a:t>3/22/2016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9637C-2798-4943-BFD6-30EA352745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1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111808-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116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03325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9" name="Picture 8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ediatric 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D03050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ediatrician/Pat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D041201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mploy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052808044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du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T020808-1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S041508-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D070910-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11060700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110100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School of Medicine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4913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rgbClr val="9E7E3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4913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fluid energy lines external horz.png"/>
          <p:cNvPicPr>
            <a:picLocks noChangeAspect="1"/>
          </p:cNvPicPr>
          <p:nvPr/>
        </p:nvPicPr>
        <p:blipFill>
          <a:blip r:embed="rId2" cstate="print"/>
          <a:srcRect l="2439" b="1890"/>
          <a:stretch>
            <a:fillRect/>
          </a:stretch>
        </p:blipFill>
        <p:spPr>
          <a:xfrm>
            <a:off x="0" y="2743200"/>
            <a:ext cx="9144000" cy="4114800"/>
          </a:xfrm>
          <a:prstGeom prst="rect">
            <a:avLst/>
          </a:prstGeom>
        </p:spPr>
      </p:pic>
      <p:sp>
        <p:nvSpPr>
          <p:cNvPr id="5" name="Footer Placeholder 7"/>
          <p:cNvSpPr txBox="1">
            <a:spLocks/>
          </p:cNvSpPr>
          <p:nvPr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School of Medicine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School of Medicine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R111704060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ian/Patient/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080808-004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011009-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8" name="Picture 7" descr="fluid_energy_lines_external.png"/>
          <p:cNvPicPr>
            <a:picLocks noChangeAspect="1"/>
          </p:cNvPicPr>
          <p:nvPr/>
        </p:nvPicPr>
        <p:blipFill>
          <a:blip r:embed="rId3" cstate="print"/>
          <a:srcRect t="10123" r="28670" b="3604"/>
          <a:stretch>
            <a:fillRect/>
          </a:stretch>
        </p:blipFill>
        <p:spPr>
          <a:xfrm>
            <a:off x="5989320" y="0"/>
            <a:ext cx="31546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9675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External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325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wfsom_p_clr_cmyk.e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472" y="411480"/>
            <a:ext cx="3232463" cy="59073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9E7E3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4193" y="1358205"/>
            <a:ext cx="8471207" cy="1384995"/>
          </a:xfrm>
        </p:spPr>
        <p:txBody>
          <a:bodyPr/>
          <a:lstStyle/>
          <a:p>
            <a:r>
              <a:rPr lang="en-US" sz="3000" b="1" dirty="0"/>
              <a:t>Sustained </a:t>
            </a:r>
            <a:r>
              <a:rPr lang="en-US" sz="3000" b="1" dirty="0" smtClean="0"/>
              <a:t>Pre–hypertensive Blood Pressure and Incident Atrial Fibrillation</a:t>
            </a:r>
            <a:r>
              <a:rPr lang="en-US" sz="3000" b="1" dirty="0"/>
              <a:t>: </a:t>
            </a:r>
            <a:r>
              <a:rPr lang="en-US" sz="3000" b="1" dirty="0" smtClean="0"/>
              <a:t>the </a:t>
            </a:r>
            <a:r>
              <a:rPr lang="en-US" sz="3000" b="1" dirty="0"/>
              <a:t>Multi–Ethnic </a:t>
            </a:r>
            <a:r>
              <a:rPr lang="en-US" sz="3000" b="1" dirty="0" smtClean="0"/>
              <a:t>Study of </a:t>
            </a:r>
            <a:r>
              <a:rPr lang="en-US" sz="3000" b="1" dirty="0"/>
              <a:t>Atherosclerosis</a:t>
            </a:r>
            <a:r>
              <a:rPr lang="en-US" sz="2800" b="1" dirty="0"/>
              <a:t> </a:t>
            </a:r>
            <a:endParaRPr lang="en-US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76600" y="3429000"/>
            <a:ext cx="4710113" cy="12954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/>
              <a:t>Wesley T. O’Neal, MD, MPH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Department of Internal Medicine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Wake Forest School of Medicine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6096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March 23, 2016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http://www.mackayfoundation.org/images/wfso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3" y="228600"/>
            <a:ext cx="2785110" cy="878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Methods: Statistics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61664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Cox regression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 smtClean="0"/>
              <a:t>     </a:t>
            </a:r>
            <a:r>
              <a:rPr lang="en-US" sz="2400" dirty="0" smtClean="0"/>
              <a:t>Time 0=Visit 3</a:t>
            </a:r>
            <a:r>
              <a:rPr lang="en-US" sz="2400" b="1" dirty="0" smtClean="0"/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dirty="0" smtClean="0"/>
              <a:t>BP category and incident AF</a:t>
            </a: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Multivariable model with visit 1 covariates: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 smtClean="0"/>
              <a:t>     </a:t>
            </a:r>
            <a:r>
              <a:rPr lang="en-US" sz="2400" dirty="0"/>
              <a:t>age, sex, race/ethnicity, </a:t>
            </a:r>
            <a:r>
              <a:rPr lang="en-US" sz="2400" dirty="0" smtClean="0"/>
              <a:t>income, education, smoking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status</a:t>
            </a:r>
            <a:r>
              <a:rPr lang="en-US" sz="2400" dirty="0"/>
              <a:t>, diabetes, body mass index, total cholesterol, </a:t>
            </a:r>
            <a:endParaRPr lang="en-US" sz="2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HDL-cholesterol</a:t>
            </a:r>
            <a:r>
              <a:rPr lang="en-US" sz="2400" dirty="0"/>
              <a:t>, lipid-lowering medications, aspirin </a:t>
            </a:r>
            <a:r>
              <a:rPr lang="en-US" sz="2400" dirty="0" smtClean="0"/>
              <a:t> 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use</a:t>
            </a:r>
            <a:r>
              <a:rPr lang="en-US" sz="2400" dirty="0"/>
              <a:t>, and </a:t>
            </a:r>
            <a:r>
              <a:rPr lang="en-US" sz="2400" dirty="0" smtClean="0"/>
              <a:t>ECG-left </a:t>
            </a:r>
            <a:r>
              <a:rPr lang="en-US" sz="2400" dirty="0"/>
              <a:t>ventricular </a:t>
            </a:r>
            <a:r>
              <a:rPr lang="en-US" sz="2400" dirty="0" smtClean="0"/>
              <a:t>hypertrophy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Sensitivity analysis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     </a:t>
            </a:r>
            <a:r>
              <a:rPr lang="en-US" sz="2400" dirty="0" smtClean="0"/>
              <a:t>Visit 3 covariates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b="1" dirty="0" smtClean="0"/>
              <a:t>BP Categorization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270843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BP Categories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dirty="0" smtClean="0"/>
              <a:t>Optimal: 1,612 </a:t>
            </a:r>
            <a:r>
              <a:rPr lang="en-US" sz="2400" dirty="0"/>
              <a:t>(30</a:t>
            </a:r>
            <a:r>
              <a:rPr lang="en-US" sz="2400" dirty="0" smtClean="0"/>
              <a:t>%)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  Pre-hypertension: 1,122 </a:t>
            </a:r>
            <a:r>
              <a:rPr lang="en-US" sz="2400" dirty="0"/>
              <a:t>(21</a:t>
            </a:r>
            <a:r>
              <a:rPr lang="en-US" sz="2400" dirty="0" smtClean="0"/>
              <a:t>%)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  Hypertension: 2,577 </a:t>
            </a:r>
            <a:r>
              <a:rPr lang="en-US" sz="2400" dirty="0"/>
              <a:t>(49</a:t>
            </a:r>
            <a:r>
              <a:rPr lang="en-US" sz="2400" dirty="0" smtClean="0"/>
              <a:t>%)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Mean </a:t>
            </a:r>
            <a:r>
              <a:rPr lang="en-US" b="1" dirty="0"/>
              <a:t>time between study visit 1 and </a:t>
            </a:r>
            <a:r>
              <a:rPr lang="en-US" b="1" dirty="0" smtClean="0"/>
              <a:t>3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3.2 </a:t>
            </a:r>
            <a:r>
              <a:rPr lang="en-US" sz="2400" dirty="0"/>
              <a:t>± 0.30 </a:t>
            </a:r>
            <a:r>
              <a:rPr lang="en-US" sz="2400" dirty="0" smtClean="0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118135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b="1" dirty="0" smtClean="0"/>
              <a:t>BP Categorization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" y="1109992"/>
            <a:ext cx="9123409" cy="51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8827383" cy="5785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Results: Risk of AF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914400"/>
            <a:ext cx="4262201" cy="12192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438400" y="2552810"/>
            <a:ext cx="5029200" cy="17235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Median follow-up=5.3 </a:t>
            </a:r>
            <a:r>
              <a:rPr lang="en-US" b="1" dirty="0"/>
              <a:t>years </a:t>
            </a:r>
            <a:endParaRPr lang="en-US" sz="3200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182 (3.4%) </a:t>
            </a:r>
            <a:r>
              <a:rPr lang="en-US" b="1" dirty="0"/>
              <a:t>AF </a:t>
            </a:r>
            <a:r>
              <a:rPr lang="en-US" b="1" dirty="0" smtClean="0"/>
              <a:t>events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Log-rank: p&lt;0.0001 </a:t>
            </a: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b="1" dirty="0" smtClean="0"/>
              <a:t>Risk of AF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77123"/>
              </p:ext>
            </p:extLst>
          </p:nvPr>
        </p:nvGraphicFramePr>
        <p:xfrm>
          <a:off x="-51752" y="1447800"/>
          <a:ext cx="9195752" cy="304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89680"/>
                <a:gridCol w="2341880"/>
                <a:gridCol w="3064192"/>
              </a:tblGrid>
              <a:tr h="103792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roup</a:t>
                      </a:r>
                      <a:endParaRPr lang="en-US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Events/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#At risk</a:t>
                      </a:r>
                      <a:endParaRPr lang="en-US" sz="4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</a:t>
                      </a:r>
                      <a:r>
                        <a:rPr lang="en-US" sz="4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(95%CI)</a:t>
                      </a:r>
                      <a:endParaRPr lang="en-US" sz="4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79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18/1,612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Pre-hypertension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33/1,122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(1.01, 3.2)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131/2,577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(1.6,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4.4)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4526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Visit 1 covariates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age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sex, race/ethnicity, income, education, smoking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diabetes, body mass index, total cholesterol,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HDL-cholesterol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lipid-lowering medications,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aspirin use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ECG-left ventricular hypertrophy</a:t>
            </a:r>
          </a:p>
        </p:txBody>
      </p:sp>
      <p:sp>
        <p:nvSpPr>
          <p:cNvPr id="4" name="Rectangle 3"/>
          <p:cNvSpPr/>
          <p:nvPr/>
        </p:nvSpPr>
        <p:spPr>
          <a:xfrm>
            <a:off x="6324600" y="3429000"/>
            <a:ext cx="2590800" cy="45720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075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b="1" dirty="0" smtClean="0"/>
              <a:t>Sensitivity Analysis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927955"/>
              </p:ext>
            </p:extLst>
          </p:nvPr>
        </p:nvGraphicFramePr>
        <p:xfrm>
          <a:off x="-51752" y="1447800"/>
          <a:ext cx="9195752" cy="304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89680"/>
                <a:gridCol w="2341880"/>
                <a:gridCol w="3064192"/>
              </a:tblGrid>
              <a:tr h="1037920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BP</a:t>
                      </a:r>
                      <a:r>
                        <a:rPr lang="en-US" sz="4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r>
                        <a:rPr lang="en-US" sz="4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roup</a:t>
                      </a:r>
                      <a:endParaRPr lang="en-US" sz="4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Events/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#At risk</a:t>
                      </a:r>
                      <a:endParaRPr lang="en-US" sz="4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</a:t>
                      </a:r>
                      <a:r>
                        <a:rPr lang="en-US" sz="4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r>
                        <a:rPr lang="en-US" sz="4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(95%CI)</a:t>
                      </a:r>
                      <a:endParaRPr lang="en-US" sz="4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79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Optimal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18/1,612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Pre-hypertension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33/1,122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(1.1, 3.6)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279">
                <a:tc>
                  <a:txBody>
                    <a:bodyPr/>
                    <a:lstStyle/>
                    <a:p>
                      <a:r>
                        <a:rPr lang="en-US" sz="3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131/2,577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(1.6, 4.7)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6200" y="4526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Visit 3 covariates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age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sex, race/ethnicity, income, education, smoking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diabetes, body mass index, total cholesterol,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HDL-cholesterol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lipid-lowering medications,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aspirin use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ECG-left ventricular hypertrophy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3429000"/>
            <a:ext cx="2590800" cy="45720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545390"/>
            <a:ext cx="2590800" cy="45720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741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Key Findings/Implications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49353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Sustained pre-hypertension increases AF risk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A</a:t>
            </a:r>
            <a:r>
              <a:rPr lang="en-US" b="1" dirty="0" smtClean="0"/>
              <a:t>ttempt </a:t>
            </a:r>
            <a:r>
              <a:rPr lang="en-US" b="1" dirty="0"/>
              <a:t>to </a:t>
            </a:r>
            <a:r>
              <a:rPr lang="en-US" b="1" dirty="0" smtClean="0"/>
              <a:t>group BP categories </a:t>
            </a:r>
            <a:r>
              <a:rPr lang="en-US" b="1" dirty="0"/>
              <a:t>over </a:t>
            </a:r>
            <a:r>
              <a:rPr lang="en-US" b="1" dirty="0" smtClean="0"/>
              <a:t>time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  More </a:t>
            </a:r>
            <a:r>
              <a:rPr lang="en-US" sz="2400" dirty="0"/>
              <a:t>accurate AF risk associated with BP?</a:t>
            </a:r>
            <a:endParaRPr lang="en-US" sz="2400" dirty="0" smtClean="0"/>
          </a:p>
          <a:p>
            <a:pPr marL="0" indent="0"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BP guidelines based on: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Overall mortality, CVD-related mortality, CVD (e.g</a:t>
            </a:r>
            <a:r>
              <a:rPr lang="en-US" sz="2400" dirty="0"/>
              <a:t>., </a:t>
            </a:r>
            <a:r>
              <a:rPr lang="en-US" sz="2400" dirty="0" smtClean="0"/>
              <a:t>MI,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heart </a:t>
            </a:r>
            <a:r>
              <a:rPr lang="en-US" sz="2400" dirty="0"/>
              <a:t>failure</a:t>
            </a:r>
            <a:r>
              <a:rPr lang="en-US" sz="2400" dirty="0" smtClean="0"/>
              <a:t>), kidney function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Role in AF prevention?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 smtClean="0"/>
              <a:t>     </a:t>
            </a:r>
            <a:r>
              <a:rPr lang="en-US" sz="2400" dirty="0" smtClean="0"/>
              <a:t>Ignored in BP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23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3231654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Thanks to my mentors and coauthors: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b="1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err="1"/>
              <a:t>Elsayed</a:t>
            </a:r>
            <a:r>
              <a:rPr lang="en-US" sz="2400" dirty="0"/>
              <a:t> Z. </a:t>
            </a:r>
            <a:r>
              <a:rPr lang="en-US" sz="2400" dirty="0" err="1"/>
              <a:t>Soliman</a:t>
            </a:r>
            <a:r>
              <a:rPr lang="en-US" sz="2400" dirty="0"/>
              <a:t> (Wake Forest School of Medicine)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err="1" smtClean="0"/>
              <a:t>Waqas</a:t>
            </a:r>
            <a:r>
              <a:rPr lang="en-US" sz="2400" dirty="0" smtClean="0"/>
              <a:t> Qureshi (</a:t>
            </a:r>
            <a:r>
              <a:rPr lang="en-US" sz="2400" dirty="0"/>
              <a:t>Wake Forest School of Medicine</a:t>
            </a:r>
            <a:r>
              <a:rPr lang="en-US" sz="2400" dirty="0" smtClean="0"/>
              <a:t>)</a:t>
            </a: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Alvaro </a:t>
            </a:r>
            <a:r>
              <a:rPr lang="en-US" sz="2400" dirty="0"/>
              <a:t>Alonso (University of Minnesota</a:t>
            </a:r>
            <a:r>
              <a:rPr lang="en-US" sz="2400" dirty="0" smtClean="0"/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Susan R. </a:t>
            </a:r>
            <a:r>
              <a:rPr lang="en-US" sz="2400" dirty="0" err="1"/>
              <a:t>Heckbert</a:t>
            </a:r>
            <a:r>
              <a:rPr lang="en-US" sz="2400" dirty="0"/>
              <a:t> (University of Washington)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David Herrington (Wake </a:t>
            </a:r>
            <a:r>
              <a:rPr lang="en-US" sz="2400" dirty="0"/>
              <a:t>Forest School of Medicine)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43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mackayfoundation.org/images/wfso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3" y="228600"/>
            <a:ext cx="2785110" cy="8788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971800" y="2233136"/>
            <a:ext cx="3505200" cy="738664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rgbClr val="9E7E3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800" b="1" dirty="0" smtClean="0"/>
              <a:t>Questions?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756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 smtClean="0"/>
              <a:t>Conflicts of Interest/Disclosures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3088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22365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Atrial Fibrillation (AF)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3088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Irregularly Irregular Rhythm Disorder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r="13173"/>
          <a:stretch/>
        </p:blipFill>
        <p:spPr>
          <a:xfrm>
            <a:off x="0" y="2805527"/>
            <a:ext cx="9144000" cy="25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AF: Pathogenesis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4876800" cy="55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AF: 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3385542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Affects ~3 million Americans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Increased risk of stroke, heart failure, </a:t>
            </a:r>
            <a:r>
              <a:rPr lang="en-US" b="1" dirty="0" smtClean="0"/>
              <a:t>and MI</a:t>
            </a: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Risk factors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     </a:t>
            </a:r>
            <a:r>
              <a:rPr lang="en-US" sz="2400" dirty="0" smtClean="0"/>
              <a:t>Hypertension</a:t>
            </a:r>
            <a:r>
              <a:rPr lang="en-US" sz="2400" dirty="0"/>
              <a:t>, diabetes, smoking, etc.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National costs between $6 and $26 billion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715000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Heart Disease and Stroke Statistics—2015 Update. Circulation.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2015;131:e29-322</a:t>
            </a:r>
          </a:p>
          <a:p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Kim et al.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Estimation of total incremental health care costs in patients with atrial fibrillation in the United States.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Circ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Cardiovasc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Outcomes. 2011;4(3):313-320</a:t>
            </a:r>
          </a:p>
        </p:txBody>
      </p:sp>
    </p:spTree>
    <p:extLst>
      <p:ext uri="{BB962C8B-B14F-4D97-AF65-F5344CB8AC3E}">
        <p14:creationId xmlns:p14="http://schemas.microsoft.com/office/powerpoint/2010/main" val="23957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AF: </a:t>
            </a:r>
            <a:r>
              <a:rPr lang="en-US" b="1" dirty="0" smtClean="0"/>
              <a:t>Blood Pressure (BP)</a:t>
            </a:r>
            <a:endParaRPr lang="en-US" b="1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12420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Clearly associated with AF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     </a:t>
            </a:r>
            <a:r>
              <a:rPr lang="en-US" sz="2400" dirty="0" smtClean="0"/>
              <a:t>Including pre-hypertension (e.g., 120-139/80-89)</a:t>
            </a:r>
            <a:endParaRPr lang="en-US" dirty="0" smtClean="0"/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Single BP measurements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     </a:t>
            </a:r>
            <a:r>
              <a:rPr lang="en-US" sz="2400" dirty="0" smtClean="0"/>
              <a:t>Measurement error/temporal variation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  Misclassification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Sustained BP exposure </a:t>
            </a:r>
            <a:r>
              <a:rPr lang="en-US" b="1" dirty="0"/>
              <a:t>over </a:t>
            </a:r>
            <a:r>
              <a:rPr lang="en-US" b="1" dirty="0" smtClean="0"/>
              <a:t>time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     </a:t>
            </a:r>
            <a:r>
              <a:rPr lang="en-US" sz="2400" dirty="0" smtClean="0"/>
              <a:t>Mitigate </a:t>
            </a:r>
            <a:r>
              <a:rPr lang="en-US" sz="2400" dirty="0"/>
              <a:t>against </a:t>
            </a:r>
            <a:r>
              <a:rPr lang="en-US" sz="2400" dirty="0" smtClean="0"/>
              <a:t>measurement/biologic variability?</a:t>
            </a: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14400" y="5638800"/>
            <a:ext cx="77724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Grundvold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I, et al.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Upper normal blood pressures predict incident atrial fibrillation in healthy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middle-aged men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: a 35-year follow-up study. Hypertension. 2012;59(2):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198-204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Conen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D, et al.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Influence of systolic and diastolic blood pressure on the risk of incident atrial fibrillation in women. Circulation. 2009;119(16):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2146-2152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2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Methods: Study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344709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5,311 </a:t>
            </a:r>
            <a:r>
              <a:rPr lang="en-US" b="1" dirty="0"/>
              <a:t>MESA Participants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Complete BP measurements visits 1, 2, and 3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62 </a:t>
            </a:r>
            <a:r>
              <a:rPr lang="en-US" sz="2400" dirty="0"/>
              <a:t>± 10 years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53</a:t>
            </a:r>
            <a:r>
              <a:rPr lang="en-US" sz="2400" dirty="0"/>
              <a:t>% female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57% White, 6% </a:t>
            </a:r>
            <a:r>
              <a:rPr lang="en-US" sz="2400" dirty="0"/>
              <a:t>Chinese, </a:t>
            </a:r>
            <a:r>
              <a:rPr lang="en-US" sz="2400" dirty="0" smtClean="0"/>
              <a:t>20% </a:t>
            </a:r>
            <a:r>
              <a:rPr lang="en-US" sz="2400" dirty="0"/>
              <a:t>Black, </a:t>
            </a:r>
            <a:r>
              <a:rPr lang="en-US" sz="2400" dirty="0" smtClean="0"/>
              <a:t>17% Hispanic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Exclusion </a:t>
            </a:r>
            <a:r>
              <a:rPr lang="en-US" b="1" dirty="0"/>
              <a:t>Criteria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AF events before visit 3 </a:t>
            </a: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Missing baseline covariates </a:t>
            </a:r>
            <a:r>
              <a:rPr lang="en-US" sz="2400" dirty="0"/>
              <a:t>or follow-up data </a:t>
            </a:r>
          </a:p>
        </p:txBody>
      </p:sp>
    </p:spTree>
    <p:extLst>
      <p:ext uri="{BB962C8B-B14F-4D97-AF65-F5344CB8AC3E}">
        <p14:creationId xmlns:p14="http://schemas.microsoft.com/office/powerpoint/2010/main" val="315644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Methods: </a:t>
            </a:r>
            <a:r>
              <a:rPr lang="en-US" b="1" dirty="0" smtClean="0"/>
              <a:t>BP Categorization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387798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BP measured for visits 1, 2, and 3</a:t>
            </a: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  Optimal: &lt;</a:t>
            </a:r>
            <a:r>
              <a:rPr lang="en-US" sz="2400" dirty="0"/>
              <a:t>120/80 mm </a:t>
            </a:r>
            <a:r>
              <a:rPr lang="en-US" sz="2400" dirty="0" smtClean="0"/>
              <a:t>Hg and no med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Pre-hypertension: 120-139/80-89 </a:t>
            </a:r>
            <a:r>
              <a:rPr lang="en-US" sz="2400" dirty="0"/>
              <a:t>mm </a:t>
            </a:r>
            <a:r>
              <a:rPr lang="en-US" sz="2400" dirty="0" smtClean="0"/>
              <a:t>Hg and no med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/>
              <a:t> </a:t>
            </a:r>
            <a:r>
              <a:rPr lang="en-US" sz="2400" dirty="0" smtClean="0"/>
              <a:t>    Hypertension: ≥</a:t>
            </a:r>
            <a:r>
              <a:rPr lang="en-US" sz="2400" dirty="0"/>
              <a:t>140/90 mm </a:t>
            </a:r>
            <a:r>
              <a:rPr lang="en-US" sz="2400" dirty="0" smtClean="0"/>
              <a:t>Hg or med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Sustained exposure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dirty="0" smtClean="0"/>
              <a:t>2 </a:t>
            </a:r>
            <a:r>
              <a:rPr lang="en-US" sz="2400" dirty="0"/>
              <a:t>or more </a:t>
            </a:r>
            <a:r>
              <a:rPr lang="en-US" sz="2400" dirty="0" smtClean="0"/>
              <a:t>consecutive visits in </a:t>
            </a:r>
            <a:r>
              <a:rPr lang="en-US" sz="2400" dirty="0"/>
              <a:t>same </a:t>
            </a:r>
            <a:r>
              <a:rPr lang="en-US" sz="2400" dirty="0" smtClean="0"/>
              <a:t>category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b="1" dirty="0" smtClean="0"/>
              <a:t>163 with different categories at all visits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dirty="0" smtClean="0"/>
              <a:t>Pre-hypertensive based on the average across 3 visits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333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0402"/>
            <a:ext cx="7772400" cy="553998"/>
          </a:xfrm>
        </p:spPr>
        <p:txBody>
          <a:bodyPr/>
          <a:lstStyle/>
          <a:p>
            <a:r>
              <a:rPr lang="en-US" b="1" dirty="0"/>
              <a:t>Methods: AF Ascertainment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493538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Study-scheduled electrocardiogram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Analyzed </a:t>
            </a:r>
            <a:r>
              <a:rPr lang="en-US" sz="2400" dirty="0"/>
              <a:t>and interpreted at Wake Forest University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Medical records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Discharge </a:t>
            </a:r>
            <a:r>
              <a:rPr lang="en-US" sz="2400" dirty="0"/>
              <a:t>diagnoses, ICD-9 Codes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Medicare Claims Data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dirty="0" smtClean="0"/>
              <a:t>65 </a:t>
            </a:r>
            <a:r>
              <a:rPr lang="en-US" sz="2400" dirty="0"/>
              <a:t>years or older enrolled in fee-for-service Medicare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 smtClean="0"/>
              <a:t>     Inpatient </a:t>
            </a:r>
            <a:r>
              <a:rPr lang="en-US" sz="2400" dirty="0"/>
              <a:t>and outpatient settings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Follow-up through December 31, </a:t>
            </a:r>
            <a:r>
              <a:rPr lang="en-US" b="1" dirty="0" smtClean="0"/>
              <a:t>2010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14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SOM_template[1]">
  <a:themeElements>
    <a:clrScheme name="Fluid Energy WF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505054"/>
      </a:accent1>
      <a:accent2>
        <a:srgbClr val="A6A6A8"/>
      </a:accent2>
      <a:accent3>
        <a:srgbClr val="D0D0D2"/>
      </a:accent3>
      <a:accent4>
        <a:srgbClr val="9E7E3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9243</TotalTime>
  <Words>787</Words>
  <Application>Microsoft Office PowerPoint</Application>
  <PresentationFormat>On-screen Show (4:3)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WFSOM_template[1]</vt:lpstr>
      <vt:lpstr>Sustained Pre–hypertensive Blood Pressure and Incident Atrial Fibrillation: the Multi–Ethnic Study of Atherosclerosis </vt:lpstr>
      <vt:lpstr>Conflicts of Interest/Disclosures</vt:lpstr>
      <vt:lpstr>Atrial Fibrillation (AF)</vt:lpstr>
      <vt:lpstr>AF: Pathogenesis</vt:lpstr>
      <vt:lpstr>AF: Epidemiology</vt:lpstr>
      <vt:lpstr>AF: Blood Pressure (BP)</vt:lpstr>
      <vt:lpstr>Methods: Study Population</vt:lpstr>
      <vt:lpstr>Methods: BP Categorization</vt:lpstr>
      <vt:lpstr>Methods: AF Ascertainment </vt:lpstr>
      <vt:lpstr>Methods: Statistics </vt:lpstr>
      <vt:lpstr>Results: BP Categorization </vt:lpstr>
      <vt:lpstr>Results: BP Categorization </vt:lpstr>
      <vt:lpstr>Results: Risk of AF </vt:lpstr>
      <vt:lpstr>Results: Risk of AF</vt:lpstr>
      <vt:lpstr>Results: Sensitivity Analysis</vt:lpstr>
      <vt:lpstr>Key Findings/Implications</vt:lpstr>
      <vt:lpstr>PowerPoint Presentation</vt:lpstr>
      <vt:lpstr>Acknowledgements</vt:lpstr>
      <vt:lpstr>PowerPoint Presentation</vt:lpstr>
    </vt:vector>
  </TitlesOfParts>
  <Company>WFUBMC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of IRBs, DSMBs / Regulatory and Privacy Issues</dc:title>
  <dc:creator>jandrews</dc:creator>
  <cp:lastModifiedBy>Wes</cp:lastModifiedBy>
  <cp:revision>435</cp:revision>
  <dcterms:created xsi:type="dcterms:W3CDTF">2011-03-29T20:46:03Z</dcterms:created>
  <dcterms:modified xsi:type="dcterms:W3CDTF">2016-03-22T22:31:09Z</dcterms:modified>
</cp:coreProperties>
</file>