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42" r:id="rId2"/>
    <p:sldId id="349" r:id="rId3"/>
    <p:sldId id="350" r:id="rId4"/>
    <p:sldId id="364" r:id="rId5"/>
    <p:sldId id="352" r:id="rId6"/>
    <p:sldId id="353" r:id="rId7"/>
    <p:sldId id="354" r:id="rId8"/>
    <p:sldId id="359" r:id="rId9"/>
    <p:sldId id="348" r:id="rId10"/>
    <p:sldId id="340" r:id="rId11"/>
    <p:sldId id="283" r:id="rId12"/>
    <p:sldId id="339" r:id="rId13"/>
    <p:sldId id="362" r:id="rId14"/>
    <p:sldId id="357" r:id="rId15"/>
    <p:sldId id="363" r:id="rId16"/>
    <p:sldId id="365" r:id="rId17"/>
    <p:sldId id="333" r:id="rId18"/>
    <p:sldId id="358" r:id="rId19"/>
    <p:sldId id="259" r:id="rId20"/>
    <p:sldId id="360" r:id="rId21"/>
    <p:sldId id="361" r:id="rId22"/>
  </p:sldIdLst>
  <p:sldSz cx="9144000" cy="6858000" type="screen4x3"/>
  <p:notesSz cx="7010400" cy="9296400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1C13B4-6754-4AE9-BED9-82C24F776F5D}">
          <p14:sldIdLst>
            <p14:sldId id="342"/>
            <p14:sldId id="349"/>
            <p14:sldId id="350"/>
            <p14:sldId id="364"/>
            <p14:sldId id="352"/>
            <p14:sldId id="353"/>
            <p14:sldId id="354"/>
            <p14:sldId id="359"/>
            <p14:sldId id="348"/>
            <p14:sldId id="340"/>
            <p14:sldId id="283"/>
            <p14:sldId id="339"/>
            <p14:sldId id="362"/>
            <p14:sldId id="357"/>
            <p14:sldId id="363"/>
            <p14:sldId id="365"/>
            <p14:sldId id="333"/>
            <p14:sldId id="358"/>
          </p14:sldIdLst>
        </p14:section>
        <p14:section name="Untitled Section" id="{97A193AD-D385-4DEF-B191-5CD0F1E42245}">
          <p14:sldIdLst>
            <p14:sldId id="259"/>
            <p14:sldId id="360"/>
            <p14:sldId id="3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143C"/>
    <a:srgbClr val="CC0000"/>
    <a:srgbClr val="575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7" autoAdjust="0"/>
    <p:restoredTop sz="92982" autoAdjust="0"/>
  </p:normalViewPr>
  <p:slideViewPr>
    <p:cSldViewPr snapToGrid="0" snapToObjects="1" showGuides="1">
      <p:cViewPr varScale="1">
        <p:scale>
          <a:sx n="123" d="100"/>
          <a:sy n="123" d="100"/>
        </p:scale>
        <p:origin x="129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802"/>
    </p:cViewPr>
  </p:sorterViewPr>
  <p:notesViewPr>
    <p:cSldViewPr snapToGrid="0" snapToObjects="1">
      <p:cViewPr varScale="1">
        <p:scale>
          <a:sx n="58" d="100"/>
          <a:sy n="58" d="100"/>
        </p:scale>
        <p:origin x="-1613" y="-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13</c:v>
                </c:pt>
                <c:pt idx="4">
                  <c:v>34</c:v>
                </c:pt>
                <c:pt idx="5">
                  <c:v>33</c:v>
                </c:pt>
                <c:pt idx="6">
                  <c:v>73</c:v>
                </c:pt>
                <c:pt idx="7">
                  <c:v>84</c:v>
                </c:pt>
                <c:pt idx="8">
                  <c:v>85</c:v>
                </c:pt>
                <c:pt idx="9">
                  <c:v>97</c:v>
                </c:pt>
                <c:pt idx="10">
                  <c:v>97</c:v>
                </c:pt>
                <c:pt idx="11">
                  <c:v>126</c:v>
                </c:pt>
                <c:pt idx="12">
                  <c:v>150</c:v>
                </c:pt>
                <c:pt idx="13">
                  <c:v>167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numRef>
              <c:f>Sheet1!$A$2:$A$16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14227648"/>
        <c:axId val="216557776"/>
      </c:barChart>
      <c:catAx>
        <c:axId val="2142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6557776"/>
        <c:crosses val="autoZero"/>
        <c:auto val="1"/>
        <c:lblAlgn val="ctr"/>
        <c:lblOffset val="100"/>
        <c:noMultiLvlLbl val="0"/>
      </c:catAx>
      <c:valAx>
        <c:axId val="2165577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14227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23781EB-4FB3-3648-A6F1-521C35AF4CD7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F0F673-3FE3-4644-A0AD-C862DAC4A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28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91D6BE-35D6-7746-85CA-91EA11600B8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6D829D-6F50-6945-B415-7FF26FA418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031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D829D-6F50-6945-B415-7FF26FA4187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625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D829D-6F50-6945-B415-7FF26FA4187F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51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 title bgd large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75" y="0"/>
            <a:ext cx="9159875" cy="6858000"/>
          </a:xfrm>
          <a:prstGeom prst="rect">
            <a:avLst/>
          </a:prstGeom>
        </p:spPr>
      </p:pic>
      <p:sp>
        <p:nvSpPr>
          <p:cNvPr id="10" name="Rectangle 45"/>
          <p:cNvSpPr>
            <a:spLocks noChangeArrowheads="1"/>
          </p:cNvSpPr>
          <p:nvPr userDrawn="1"/>
        </p:nvSpPr>
        <p:spPr bwMode="auto">
          <a:xfrm>
            <a:off x="-6998" y="0"/>
            <a:ext cx="9159876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43793" y="381000"/>
            <a:ext cx="6824663" cy="182245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</a:t>
            </a:r>
            <a:r>
              <a:rPr lang="en-US" dirty="0" smtClean="0"/>
              <a:t> add title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153" y="6224522"/>
            <a:ext cx="1894128" cy="441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97" y="6006580"/>
            <a:ext cx="693291" cy="6995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82599" y="6384925"/>
            <a:ext cx="584200" cy="374650"/>
          </a:xfrm>
        </p:spPr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new bgd lrg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5" descr="DHHS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169327" y="3958755"/>
            <a:ext cx="838154" cy="8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320" y="4098036"/>
            <a:ext cx="2400155" cy="5595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575A5D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2599" y="6384925"/>
            <a:ext cx="584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21705" y="144463"/>
            <a:ext cx="82946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22275" y="144463"/>
            <a:ext cx="8294688" cy="846137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82600" y="1357313"/>
            <a:ext cx="8234363" cy="4367212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82600" y="5854700"/>
            <a:ext cx="8234363" cy="295275"/>
          </a:xfrm>
        </p:spPr>
        <p:txBody>
          <a:bodyPr>
            <a:noAutofit/>
          </a:bodyPr>
          <a:lstStyle>
            <a:lvl1pPr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199F-5620-4BF4-87B3-75C3427C2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163BB-A9E4-45FA-A154-B7168CE68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710" y="196347"/>
            <a:ext cx="8229600" cy="72573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0698-E3C1-4D28-AAE8-F64A5063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2AFF-E73B-487B-9783-10FFC85E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DED65-1D12-479A-8F23-EE0EEE44F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264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52642"/>
            <a:ext cx="5111750" cy="4873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6177"/>
            <a:ext cx="3008313" cy="35599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2D15B-4040-4AA2-96A9-33723CFC8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552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2599" y="6384925"/>
            <a:ext cx="584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30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10160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2"/>
          <p:cNvSpPr>
            <a:spLocks noChangeArrowheads="1"/>
          </p:cNvSpPr>
          <p:nvPr userDrawn="1"/>
        </p:nvSpPr>
        <p:spPr bwMode="auto">
          <a:xfrm>
            <a:off x="0" y="0"/>
            <a:ext cx="9144000" cy="1047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11" name="Line 33"/>
          <p:cNvSpPr>
            <a:spLocks noChangeShapeType="1"/>
          </p:cNvSpPr>
          <p:nvPr userDrawn="1"/>
        </p:nvSpPr>
        <p:spPr bwMode="auto">
          <a:xfrm flipH="1">
            <a:off x="533400" y="6311900"/>
            <a:ext cx="6261100" cy="0"/>
          </a:xfrm>
          <a:prstGeom prst="line">
            <a:avLst/>
          </a:prstGeom>
          <a:ln>
            <a:solidFill>
              <a:srgbClr val="C0143C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1800"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421705" y="144463"/>
            <a:ext cx="82946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27" y="6093522"/>
            <a:ext cx="1873290" cy="4367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1313" indent="-341313" algn="l" defTabSz="457200" rtl="0" eaLnBrk="1" latinLnBrk="0" hangingPunct="1">
        <a:spcBef>
          <a:spcPct val="20000"/>
        </a:spcBef>
        <a:buClr>
          <a:srgbClr val="C0143C"/>
        </a:buClr>
        <a:buFont typeface="Wingdings" charset="2"/>
        <a:buChar char="§"/>
        <a:defRPr sz="30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575A5D"/>
        </a:buClr>
        <a:buFont typeface="Wingdings" charset="2"/>
        <a:buChar char="§"/>
        <a:defRPr sz="26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-"/>
        <a:defRPr sz="24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hlbi.nih.gov/research/funding/general/current-operating-guidelin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hlbi.nih.gov/research/funding/general/current-operating-guidelin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hlbi.nih.gov/research/funding/general/current-operating-guidelin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nhlbi.nih.gov/about/documents/strategic-visioning/public-comment-period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port.nih.gov/NIHDatabook/Charts/Default.aspx?showm=Y&amp;chartId=126&amp;catId=13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eport.nih.gov/NIHDatabook/Charts/Default.aspx?showm=Y&amp;chartId=158&amp;catId=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rants.nih.gov/grants/guide/notice-files/NOT-OD-16-011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guide/pa-files/PAR-16-021.html" TargetMode="External"/><Relationship Id="rId2" Type="http://schemas.openxmlformats.org/officeDocument/2006/relationships/hyperlink" Target="http://grants.nih.gov/grants/guide/pa-files/PA-15-169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guide/pa-files/PAR-15-171.html" TargetMode="External"/><Relationship Id="rId2" Type="http://schemas.openxmlformats.org/officeDocument/2006/relationships/hyperlink" Target="http://grants.nih.gov/grants/guide/pa-files/PAR-15-17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ants.nih.gov/grants/guide/pa-files/PA-15-258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lbi.nih.gov/research/training/application-guidelines" TargetMode="External"/><Relationship Id="rId2" Type="http://schemas.openxmlformats.org/officeDocument/2006/relationships/hyperlink" Target="http://grants.nih.gov/grants/guide/pa-files/PA-15-322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rants.nih.gov/grants/guide/rfa-files/RFA-HL-16-020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1161841" y="381000"/>
            <a:ext cx="6824663" cy="1822450"/>
          </a:xfrm>
        </p:spPr>
        <p:txBody>
          <a:bodyPr/>
          <a:lstStyle/>
          <a:p>
            <a:r>
              <a:rPr lang="en-US" dirty="0" smtClean="0"/>
              <a:t>MESA Project Officer Report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54378" y="4157738"/>
            <a:ext cx="7255343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prstClr val="black"/>
                </a:solidFill>
                <a:cs typeface="Arial" pitchFamily="34" charset="0"/>
              </a:rPr>
              <a:t>Epidemiology Branch</a:t>
            </a:r>
          </a:p>
          <a:p>
            <a:pPr algn="ctr"/>
            <a:r>
              <a:rPr lang="en-US" sz="2000" dirty="0" smtClean="0">
                <a:solidFill>
                  <a:prstClr val="black"/>
                </a:solidFill>
                <a:cs typeface="Arial" pitchFamily="34" charset="0"/>
              </a:rPr>
              <a:t>Prevention and Population Sciences Program</a:t>
            </a:r>
          </a:p>
          <a:p>
            <a:pPr algn="ctr"/>
            <a:r>
              <a:rPr lang="en-US" sz="2000" dirty="0" smtClean="0">
                <a:solidFill>
                  <a:prstClr val="black"/>
                </a:solidFill>
                <a:cs typeface="Arial" pitchFamily="34" charset="0"/>
              </a:rPr>
              <a:t>Division of Cardiovascular Sciences</a:t>
            </a:r>
          </a:p>
          <a:p>
            <a:pPr algn="ctr"/>
            <a:r>
              <a:rPr lang="en-US" sz="2000" dirty="0" smtClean="0">
                <a:solidFill>
                  <a:prstClr val="black"/>
                </a:solidFill>
                <a:cs typeface="Arial"/>
              </a:rPr>
              <a:t>National Heart, Lung, and Blood Institute</a:t>
            </a:r>
          </a:p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C0143C"/>
                </a:solidFill>
                <a:cs typeface="Arial" pitchFamily="34" charset="0"/>
              </a:rPr>
              <a:t>MESA Steering Committee</a:t>
            </a:r>
            <a:endParaRPr lang="en-US" sz="2000" dirty="0">
              <a:solidFill>
                <a:srgbClr val="C0143C"/>
              </a:solidFill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March 22-23, 2016</a:t>
            </a: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37731" y="3142074"/>
            <a:ext cx="34886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0143C"/>
                </a:solidFill>
                <a:cs typeface="Arial" pitchFamily="34" charset="0"/>
              </a:rPr>
              <a:t>Jean Olson, MD, MPH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MESA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Project Officer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Two methods, depending on grant type</a:t>
            </a:r>
          </a:p>
          <a:p>
            <a:pPr lvl="1"/>
            <a:r>
              <a:rPr lang="en-US" sz="2800" dirty="0" smtClean="0"/>
              <a:t>Designed to provide greater </a:t>
            </a:r>
            <a:r>
              <a:rPr lang="en-US" sz="2800" dirty="0"/>
              <a:t>flexibility to consider meritorious applications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Payline + Selective Pay</a:t>
            </a:r>
          </a:p>
          <a:p>
            <a:pPr lvl="1"/>
            <a:r>
              <a:rPr lang="en-US" sz="2800" dirty="0" smtClean="0"/>
              <a:t>All </a:t>
            </a:r>
            <a:r>
              <a:rPr lang="en-US" sz="2800" dirty="0"/>
              <a:t>applications equal to or less than the percentile or priority score are </a:t>
            </a:r>
            <a:r>
              <a:rPr lang="en-US" sz="2800" dirty="0" smtClean="0"/>
              <a:t>funded  </a:t>
            </a:r>
          </a:p>
          <a:p>
            <a:pPr lvl="1"/>
            <a:r>
              <a:rPr lang="en-US" sz="2800" dirty="0" smtClean="0"/>
              <a:t>Some applications above </a:t>
            </a:r>
            <a:r>
              <a:rPr lang="en-US" sz="2800" dirty="0"/>
              <a:t>the payline may also be funded via selective </a:t>
            </a:r>
            <a:r>
              <a:rPr lang="en-US" sz="2800" dirty="0" smtClean="0"/>
              <a:t>pay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dirty="0" smtClean="0"/>
              <a:t>Zone </a:t>
            </a:r>
            <a:r>
              <a:rPr lang="en-US" dirty="0"/>
              <a:t>Of </a:t>
            </a:r>
            <a:r>
              <a:rPr lang="en-US" dirty="0" smtClean="0"/>
              <a:t>Consideration</a:t>
            </a:r>
          </a:p>
          <a:p>
            <a:pPr lvl="1"/>
            <a:r>
              <a:rPr lang="en-US" dirty="0" smtClean="0"/>
              <a:t>Range of priority scores within which competing applications are considered for funding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2400" b="1" dirty="0"/>
          </a:p>
          <a:p>
            <a:pPr lvl="1"/>
            <a:endParaRPr lang="en-US" sz="24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NHLBI FY 2016 Funding </a:t>
            </a:r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1704" y="6389521"/>
            <a:ext cx="6817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www.nhlbi.nih.gov/research/funding/general/current-operating-guidelines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609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869610"/>
              </p:ext>
            </p:extLst>
          </p:nvPr>
        </p:nvGraphicFramePr>
        <p:xfrm>
          <a:off x="480868" y="1674807"/>
          <a:ext cx="8229600" cy="354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431235"/>
                <a:gridCol w="1808922"/>
                <a:gridCol w="2932043"/>
              </a:tblGrid>
              <a:tr h="5673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Grant Program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Percentile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Priority Score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/>
                </a:tc>
              </a:tr>
              <a:tr h="5673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R01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Research Project Grant</a:t>
                      </a:r>
                      <a:endParaRPr lang="en-US" sz="1800" dirty="0"/>
                    </a:p>
                  </a:txBody>
                  <a:tcPr/>
                </a:tc>
              </a:tr>
              <a:tr h="567348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ESI R01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24*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Early Stage</a:t>
                      </a:r>
                      <a:r>
                        <a:rPr lang="en-US" sz="1800" baseline="0" dirty="0" smtClean="0"/>
                        <a:t> Investigators</a:t>
                      </a:r>
                      <a:endParaRPr lang="en-US" sz="1800" dirty="0"/>
                    </a:p>
                  </a:txBody>
                  <a:tcPr/>
                </a:tc>
              </a:tr>
              <a:tr h="5673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 awards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Career Development Awards</a:t>
                      </a:r>
                      <a:endParaRPr lang="en-US" sz="1800" dirty="0"/>
                    </a:p>
                  </a:txBody>
                  <a:tcPr/>
                </a:tc>
              </a:tr>
              <a:tr h="5673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F30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Pre-Doctoral</a:t>
                      </a:r>
                      <a:r>
                        <a:rPr lang="en-US" sz="1800" baseline="0" dirty="0" smtClean="0"/>
                        <a:t> NRSA</a:t>
                      </a:r>
                      <a:endParaRPr lang="en-US" sz="1800" dirty="0"/>
                    </a:p>
                  </a:txBody>
                  <a:tcPr/>
                </a:tc>
              </a:tr>
              <a:tr h="5673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F31, F32, F33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Pre- and Post-Doctoral NRSA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NHLBI Funding </a:t>
            </a:r>
            <a:r>
              <a:rPr lang="en-US" dirty="0" err="1" smtClean="0"/>
              <a:t>Paylines</a:t>
            </a:r>
            <a:r>
              <a:rPr lang="en-US" dirty="0" smtClean="0"/>
              <a:t> FY 2016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705" y="5436454"/>
            <a:ext cx="8070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*Summary Statement issues must be satisfactorily resolved on applications &gt;19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percentile.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26773" y="6324841"/>
            <a:ext cx="6271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21705" y="6324841"/>
            <a:ext cx="6376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/>
              </a:rPr>
              <a:t>http://www.nhlbi.nih.gov/research/funding/general/current-operating-guidelines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7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360361"/>
              </p:ext>
            </p:extLst>
          </p:nvPr>
        </p:nvGraphicFramePr>
        <p:xfrm>
          <a:off x="457200" y="1446207"/>
          <a:ext cx="8229600" cy="2982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240157"/>
                <a:gridCol w="2932043"/>
              </a:tblGrid>
              <a:tr h="5673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Grant Program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Grant</a:t>
                      </a:r>
                      <a:r>
                        <a:rPr lang="en-US" sz="1800" baseline="0" dirty="0" smtClean="0"/>
                        <a:t> Program Description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Zone of Consideration</a:t>
                      </a:r>
                    </a:p>
                    <a:p>
                      <a:r>
                        <a:rPr lang="en-US" sz="1800" dirty="0" smtClean="0"/>
                        <a:t>(Priority Score Range)</a:t>
                      </a:r>
                      <a:endParaRPr lang="en-US" sz="1800" dirty="0"/>
                    </a:p>
                  </a:txBody>
                  <a:tcPr/>
                </a:tc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 smtClean="0"/>
                        <a:t>R21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Innovative Research</a:t>
                      </a:r>
                      <a:r>
                        <a:rPr lang="en-US" baseline="0" dirty="0" smtClean="0"/>
                        <a:t> Grants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10 - 33</a:t>
                      </a:r>
                      <a:endParaRPr lang="en-US" dirty="0"/>
                    </a:p>
                  </a:txBody>
                  <a:tcPr/>
                </a:tc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 smtClean="0"/>
                        <a:t>P01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Project Grant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10 - 30</a:t>
                      </a:r>
                      <a:endParaRPr lang="en-US" dirty="0"/>
                    </a:p>
                  </a:txBody>
                  <a:tcPr/>
                </a:tc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 smtClean="0"/>
                        <a:t>T32, T35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Institutional NRSA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10 - 40</a:t>
                      </a:r>
                      <a:endParaRPr lang="en-US" dirty="0"/>
                    </a:p>
                  </a:txBody>
                  <a:tcPr/>
                </a:tc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 smtClean="0"/>
                        <a:t>R41, R42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r>
                        <a:rPr lang="en-US" baseline="0" dirty="0" smtClean="0"/>
                        <a:t> Business Technology Transfer (STRR) Grants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NHLBI FY 2016 Zones of Consideration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370110"/>
            <a:ext cx="6376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/>
              </a:rPr>
              <a:t>http://www.nhlbi.nih.gov/research/funding/general/current-operating-guidelines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484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NHLBI Strategic Visioning Process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865914" y="1317172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Aim: </a:t>
            </a:r>
            <a:r>
              <a:rPr lang="en-US" dirty="0"/>
              <a:t>help guide NHLBI’s future research directions over next 5-10 </a:t>
            </a:r>
            <a:r>
              <a:rPr lang="en-US" dirty="0" smtClean="0"/>
              <a:t>years</a:t>
            </a:r>
            <a:endParaRPr lang="en-US" dirty="0"/>
          </a:p>
          <a:p>
            <a:r>
              <a:rPr lang="en-US" dirty="0" smtClean="0"/>
              <a:t>Community input was actively sought to identify compelling questions and critical challenges</a:t>
            </a:r>
          </a:p>
          <a:p>
            <a:r>
              <a:rPr lang="en-US" dirty="0" smtClean="0"/>
              <a:t>Final report to be published this spring</a:t>
            </a:r>
          </a:p>
          <a:p>
            <a:r>
              <a:rPr lang="en-US" dirty="0" smtClean="0"/>
              <a:t>See draft report at: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www.nhlbi.nih.gov/about/documents/strategic-visioning/public-comment-period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82" y="1143000"/>
            <a:ext cx="428625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8028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833257"/>
            <a:ext cx="8229600" cy="132396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NHLBI Institute-wide committee has presented  strategies for implementation</a:t>
            </a:r>
          </a:p>
          <a:p>
            <a:r>
              <a:rPr lang="en-US" sz="2800" dirty="0" smtClean="0"/>
              <a:t>Implementation committee(s) being assembled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NHLBI Advisory </a:t>
            </a:r>
            <a:r>
              <a:rPr lang="en-US" dirty="0" smtClean="0"/>
              <a:t>Council/BEE Epidemiology </a:t>
            </a:r>
            <a:r>
              <a:rPr lang="en-US" dirty="0"/>
              <a:t>Working Group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986" y="1240292"/>
            <a:ext cx="6781800" cy="3419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190500" dist="101600" dir="2400000" algn="t" rotWithShape="0">
              <a:schemeClr val="tx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430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Project Office: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Jean Olson – Project Officer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Lorraine Silsbee – Deputy Project Officer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Pothur Srinivas – Program Scientist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George Papanicolaou – Genomics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Colin Wu – Biostatistics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Mollie Minear – AAAS Fellow</a:t>
            </a:r>
          </a:p>
          <a:p>
            <a:pPr marL="0" indent="0">
              <a:buNone/>
            </a:pPr>
            <a:r>
              <a:rPr lang="en-US" dirty="0" smtClean="0"/>
              <a:t>Contracts Office: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Roxane Burkett – Contracting Officer</a:t>
            </a:r>
          </a:p>
          <a:p>
            <a:pPr marL="0" indent="0">
              <a:buNone/>
            </a:pPr>
            <a:r>
              <a:rPr lang="en-US" dirty="0" smtClean="0"/>
              <a:t>	Mark Brady – Contract Specialist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Cheryl Jennings – Contracts Team Lead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NHLBI MESA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085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none" dirty="0" smtClean="0">
                <a:latin typeface="Arial" pitchFamily="34" charset="0"/>
                <a:cs typeface="Arial" pitchFamily="34" charset="0"/>
              </a:rPr>
              <a:t>MESA Publications</a:t>
            </a:r>
            <a:endParaRPr lang="en-US" u="non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828800" y="1447800"/>
          <a:ext cx="6781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3735" y="2514600"/>
            <a:ext cx="1428596" cy="22529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</a:rPr>
              <a:t>Number</a:t>
            </a: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</a:rPr>
              <a:t>of </a:t>
            </a: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</a:rPr>
              <a:t>manuscripts</a:t>
            </a: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</a:rPr>
              <a:t>published </a:t>
            </a:r>
            <a:endParaRPr lang="en-US" dirty="0" smtClean="0">
              <a:solidFill>
                <a:prstClr val="black"/>
              </a:solidFill>
            </a:endParaRP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</a:rPr>
              <a:t>through</a:t>
            </a: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</a:rPr>
              <a:t> 12/31/2015</a:t>
            </a:r>
            <a:endParaRPr lang="en-US" dirty="0">
              <a:solidFill>
                <a:prstClr val="black"/>
              </a:solidFill>
            </a:endParaRP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endParaRPr lang="en-US" dirty="0">
              <a:solidFill>
                <a:prstClr val="black"/>
              </a:solidFill>
            </a:endParaRP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smtClean="0">
                <a:solidFill>
                  <a:prstClr val="black"/>
                </a:solidFill>
              </a:rPr>
              <a:t>n=990)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2" descr="mesa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1291797"/>
            <a:ext cx="1295400" cy="71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58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Renewal Timeline for MESA Grants and Contracts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87" y="1365784"/>
            <a:ext cx="8010939" cy="4640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394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Renewal Timeline for MESA Grants and Contracts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87" y="1365784"/>
            <a:ext cx="8010939" cy="4640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own Arrow 1"/>
          <p:cNvSpPr/>
          <p:nvPr/>
        </p:nvSpPr>
        <p:spPr>
          <a:xfrm rot="1339220">
            <a:off x="8025835" y="2388570"/>
            <a:ext cx="437768" cy="125911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42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NIH News </a:t>
            </a:r>
          </a:p>
          <a:p>
            <a:r>
              <a:rPr lang="en-US" dirty="0" smtClean="0"/>
              <a:t>Funding Opportunities</a:t>
            </a:r>
          </a:p>
          <a:p>
            <a:r>
              <a:rPr lang="en-US" dirty="0" smtClean="0"/>
              <a:t>NHLBI 2016 Funding Guidelines</a:t>
            </a:r>
          </a:p>
          <a:p>
            <a:r>
              <a:rPr lang="en-US" dirty="0" smtClean="0"/>
              <a:t>Other NHLBI Happenings</a:t>
            </a:r>
          </a:p>
          <a:p>
            <a:r>
              <a:rPr lang="en-US" dirty="0" smtClean="0"/>
              <a:t>MESA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7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R01-Equivalent Grants: Competing Applications, Awards, and Success Rates</a:t>
            </a:r>
            <a:endParaRPr lang="en-US" dirty="0"/>
          </a:p>
        </p:txBody>
      </p:sp>
      <p:pic>
        <p:nvPicPr>
          <p:cNvPr id="4" name="Picture 19" descr="R01-Equivalent grants: Competing applications, awards, and success ra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11" y="1262289"/>
            <a:ext cx="7623175" cy="479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8" descr="Legend for R01-Equivalent grants: Competing applications, awards, and success ra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786" y="1116238"/>
            <a:ext cx="2705100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1629" y="6335486"/>
            <a:ext cx="6444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>
                <a:solidFill>
                  <a:prstClr val="black"/>
                </a:solidFill>
                <a:hlinkClick r:id="rId4"/>
              </a:rPr>
              <a:t>http://</a:t>
            </a:r>
            <a:r>
              <a:rPr lang="en-US" altLang="en-US" sz="1200" dirty="0" smtClean="0">
                <a:solidFill>
                  <a:prstClr val="black"/>
                </a:solidFill>
                <a:hlinkClick r:id="rId4"/>
              </a:rPr>
              <a:t>report.nih.gov/NIHDatabook/Charts/Default.aspx?showm=Y&amp;chartId=126&amp;catId=13</a:t>
            </a:r>
            <a:r>
              <a:rPr lang="en-US" altLang="en-US" sz="1200" dirty="0" smtClean="0">
                <a:solidFill>
                  <a:prstClr val="black"/>
                </a:solidFill>
              </a:rPr>
              <a:t> 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187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R01-Equivalent Grants</a:t>
            </a:r>
            <a:r>
              <a:rPr lang="en-US" dirty="0" smtClean="0"/>
              <a:t>: Average Size </a:t>
            </a:r>
            <a:endParaRPr lang="en-US" dirty="0"/>
          </a:p>
        </p:txBody>
      </p:sp>
      <p:pic>
        <p:nvPicPr>
          <p:cNvPr id="4" name="Picture 19" descr="R01-Equivalent grants: Average s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1175204"/>
            <a:ext cx="7778750" cy="488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8" descr="Legend for R01-Equivalent grants: Average siz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649" y="1175204"/>
            <a:ext cx="189547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556383" y="1518485"/>
            <a:ext cx="1160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/>
              </a:rPr>
              <a:t>$435,525</a:t>
            </a:r>
            <a:endParaRPr lang="en-US" sz="14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514" y="6357257"/>
            <a:ext cx="6302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>
                <a:solidFill>
                  <a:prstClr val="black"/>
                </a:solidFill>
                <a:hlinkClick r:id="rId4"/>
              </a:rPr>
              <a:t>http://</a:t>
            </a:r>
            <a:r>
              <a:rPr lang="en-US" altLang="en-US" sz="1200" dirty="0" smtClean="0">
                <a:solidFill>
                  <a:prstClr val="black"/>
                </a:solidFill>
                <a:hlinkClick r:id="rId4"/>
              </a:rPr>
              <a:t>report.nih.gov/NIHDatabook/Charts/Default.aspx?showm=Y&amp;chartId=158&amp;catId=2</a:t>
            </a:r>
            <a:r>
              <a:rPr lang="en-US" altLang="en-US" sz="1200" dirty="0" smtClean="0">
                <a:solidFill>
                  <a:prstClr val="black"/>
                </a:solidFill>
              </a:rPr>
              <a:t> 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5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Infrastructure for the PMI Cohort                Program being developed</a:t>
            </a:r>
          </a:p>
          <a:p>
            <a:pPr lvl="1"/>
            <a:r>
              <a:rPr lang="en-US" dirty="0" smtClean="0"/>
              <a:t>Near-term goal: enroll 79,000 participants in 2016</a:t>
            </a:r>
          </a:p>
          <a:p>
            <a:pPr lvl="1"/>
            <a:r>
              <a:rPr lang="en-US" dirty="0" smtClean="0"/>
              <a:t>Direct Volunteers Pilot Program awarded to Vanderbilt in collaboration with Verily (formerly Google Life Sciences) </a:t>
            </a:r>
          </a:p>
          <a:p>
            <a:pPr lvl="1"/>
            <a:r>
              <a:rPr lang="en-US" dirty="0"/>
              <a:t>“Sync for Science” pilot to enable patients to contribute EHR data to research</a:t>
            </a:r>
          </a:p>
          <a:p>
            <a:pPr lvl="1"/>
            <a:r>
              <a:rPr lang="en-US" dirty="0" smtClean="0"/>
              <a:t>Working with HRSA to engage Federally Qualified Health Centers</a:t>
            </a:r>
          </a:p>
          <a:p>
            <a:pPr lvl="1"/>
            <a:r>
              <a:rPr lang="en-US" dirty="0" smtClean="0"/>
              <a:t>Establishing a Central IRB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NIH Precision Medicine Initiative</a:t>
            </a:r>
            <a:endParaRPr lang="en-US" dirty="0"/>
          </a:p>
        </p:txBody>
      </p:sp>
      <p:pic>
        <p:nvPicPr>
          <p:cNvPr id="1026" name="Picture 2" descr="C:\Users\olsonj\AppData\Local\Microsoft\Windows\Temporary Internet Files\Content.IE5\MR1OXR36\under_construction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086" y="144463"/>
            <a:ext cx="2122714" cy="226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2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Implementing Rigor and Transparency in NIH &amp; AHRQ Research Grant </a:t>
            </a:r>
            <a:r>
              <a:rPr lang="en-US" dirty="0" smtClean="0"/>
              <a:t>Applications”</a:t>
            </a:r>
          </a:p>
          <a:p>
            <a:r>
              <a:rPr lang="en-US" dirty="0" smtClean="0"/>
              <a:t>Grant application instructions and reviewer questions revised to “enhance reproducibility of research findings through increased scientific rigor and transparency”</a:t>
            </a:r>
          </a:p>
          <a:p>
            <a:r>
              <a:rPr lang="en-US" dirty="0" smtClean="0"/>
              <a:t>Effective for grant applications received on or after January 25, 2016</a:t>
            </a:r>
          </a:p>
          <a:p>
            <a:pPr lvl="1"/>
            <a:r>
              <a:rPr lang="en-US" sz="2800" dirty="0" smtClean="0"/>
              <a:t>Research strategy section page limits unchanged</a:t>
            </a:r>
          </a:p>
          <a:p>
            <a:r>
              <a:rPr lang="en-US" dirty="0" smtClean="0"/>
              <a:t>Also applies to annual progress reports (RPPRs)</a:t>
            </a:r>
          </a:p>
          <a:p>
            <a:r>
              <a:rPr lang="en-US" dirty="0" smtClean="0"/>
              <a:t>Parallel requirements for research contracts</a:t>
            </a:r>
          </a:p>
          <a:p>
            <a:pPr marL="0" indent="0">
              <a:buNone/>
            </a:pPr>
            <a:r>
              <a:rPr lang="en-US" sz="2300" dirty="0">
                <a:hlinkClick r:id="rId2"/>
              </a:rPr>
              <a:t>http://</a:t>
            </a:r>
            <a:r>
              <a:rPr lang="en-US" sz="2300" dirty="0" smtClean="0">
                <a:hlinkClick r:id="rId2"/>
              </a:rPr>
              <a:t>grants.nih.gov/grants/guide/notice-files/NOT-OD-16-011.html</a:t>
            </a:r>
            <a:r>
              <a:rPr lang="en-US" sz="2300" dirty="0" smtClean="0"/>
              <a:t> </a:t>
            </a: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NIH Notice NOT-OD-16-011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7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521"/>
            <a:ext cx="8229600" cy="4705897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NHLBI FOA: Secondary Dataset Analyses in Heart, Lung, and Blood Diseases and Sleep Disorders (</a:t>
            </a:r>
            <a:r>
              <a:rPr lang="en-US" sz="2800" dirty="0" smtClean="0"/>
              <a:t>R21), </a:t>
            </a:r>
          </a:p>
          <a:p>
            <a:pPr lvl="1"/>
            <a:r>
              <a:rPr lang="en-US" sz="2400" dirty="0" smtClean="0"/>
              <a:t>PAR-13-009; </a:t>
            </a:r>
            <a:r>
              <a:rPr lang="en-US" dirty="0" smtClean="0"/>
              <a:t>Expired but possible renewal in FY17</a:t>
            </a:r>
          </a:p>
          <a:p>
            <a:pPr marL="457200" lvl="1" indent="0">
              <a:buNone/>
            </a:pPr>
            <a:endParaRPr lang="en-US" sz="2100" dirty="0" smtClean="0"/>
          </a:p>
          <a:p>
            <a:pPr marL="398463" indent="-342900"/>
            <a:r>
              <a:rPr lang="en-US" sz="2800" dirty="0"/>
              <a:t>NIDDK FOA: Secondary Analyses in Obesity, Diabetes and Digestive and Kidney Diseases (R21)</a:t>
            </a:r>
          </a:p>
          <a:p>
            <a:pPr marL="800100" lvl="1" indent="-342900"/>
            <a:r>
              <a:rPr lang="en-US" dirty="0"/>
              <a:t>PA-15-169; standard receipt dates; expires May 18, 2018</a:t>
            </a:r>
          </a:p>
          <a:p>
            <a:pPr marL="457200" lvl="1" indent="0">
              <a:buNone/>
            </a:pPr>
            <a:r>
              <a:rPr lang="en-US" sz="2300" dirty="0">
                <a:hlinkClick r:id="rId2"/>
              </a:rPr>
              <a:t>http://grants.nih.gov/grants/guide/pa-files/PA-15-169.html</a:t>
            </a:r>
            <a:r>
              <a:rPr lang="en-US" dirty="0"/>
              <a:t> </a:t>
            </a:r>
          </a:p>
          <a:p>
            <a:pPr marL="398463" indent="-342900"/>
            <a:endParaRPr lang="en-US" sz="2400" dirty="0" smtClean="0"/>
          </a:p>
          <a:p>
            <a:r>
              <a:rPr lang="en-US" sz="2800" dirty="0" smtClean="0"/>
              <a:t>NHLBI </a:t>
            </a:r>
            <a:r>
              <a:rPr lang="en-US" sz="2800" dirty="0"/>
              <a:t>FOA: </a:t>
            </a:r>
            <a:r>
              <a:rPr lang="en-US" sz="2800" dirty="0" smtClean="0"/>
              <a:t>NHLBI </a:t>
            </a:r>
            <a:r>
              <a:rPr lang="en-US" sz="2800" dirty="0" err="1" smtClean="0"/>
              <a:t>TOPMed</a:t>
            </a:r>
            <a:r>
              <a:rPr lang="en-US" sz="2800" dirty="0" smtClean="0"/>
              <a:t>: Omics Phenotypes of Heart, Lung, and Blood Disorders </a:t>
            </a:r>
          </a:p>
          <a:p>
            <a:pPr lvl="1"/>
            <a:r>
              <a:rPr lang="en-US" sz="2400" dirty="0" smtClean="0"/>
              <a:t>X01 – Resource access award to </a:t>
            </a:r>
            <a:r>
              <a:rPr lang="en-US" sz="2500" dirty="0" smtClean="0"/>
              <a:t>provide </a:t>
            </a:r>
            <a:r>
              <a:rPr lang="en-US" sz="2500" dirty="0"/>
              <a:t>biospecimens for whole genome sequencing or other omics assays</a:t>
            </a:r>
            <a:r>
              <a:rPr lang="en-US" sz="2500" dirty="0" smtClean="0"/>
              <a:t>)</a:t>
            </a:r>
            <a:endParaRPr lang="en-US" sz="2500" dirty="0"/>
          </a:p>
          <a:p>
            <a:pPr lvl="1"/>
            <a:r>
              <a:rPr lang="en-US" dirty="0" smtClean="0"/>
              <a:t>PAR-16-021; </a:t>
            </a:r>
            <a:r>
              <a:rPr lang="en-US" dirty="0"/>
              <a:t>Receipt </a:t>
            </a:r>
            <a:r>
              <a:rPr lang="en-US" dirty="0" smtClean="0"/>
              <a:t>dates: Jan 19, 2017; 2018; 2019</a:t>
            </a:r>
            <a:endParaRPr lang="en-US" dirty="0"/>
          </a:p>
          <a:p>
            <a:pPr marL="457200" lvl="1" indent="0">
              <a:buNone/>
            </a:pPr>
            <a:r>
              <a:rPr lang="en-US" sz="2300" dirty="0">
                <a:hlinkClick r:id="rId3"/>
              </a:rPr>
              <a:t>http://</a:t>
            </a:r>
            <a:r>
              <a:rPr lang="en-US" sz="2300" dirty="0" smtClean="0">
                <a:hlinkClick r:id="rId3"/>
              </a:rPr>
              <a:t>grants.nih.gov/grants/guide/pa-files/PAR-16-021.html</a:t>
            </a:r>
            <a:endParaRPr lang="en-US" sz="2300" dirty="0" smtClean="0"/>
          </a:p>
          <a:p>
            <a:pPr marL="457200" lvl="1" indent="0">
              <a:buNone/>
            </a:pPr>
            <a:endParaRPr lang="en-US" sz="1900" dirty="0"/>
          </a:p>
          <a:p>
            <a:pPr marL="457200" lvl="1" indent="0">
              <a:buNone/>
            </a:pPr>
            <a:endParaRPr lang="en-US" sz="1900" dirty="0"/>
          </a:p>
          <a:p>
            <a:pPr marL="457200" lvl="1" indent="0">
              <a:buNone/>
            </a:pPr>
            <a:endParaRPr lang="en-US" sz="1900" dirty="0" smtClean="0"/>
          </a:p>
          <a:p>
            <a:pPr marL="457200" lvl="1" indent="0">
              <a:buNone/>
            </a:pPr>
            <a:endParaRPr lang="en-US" sz="1900" dirty="0"/>
          </a:p>
          <a:p>
            <a:pPr marL="457200" lvl="1" indent="0">
              <a:buNone/>
            </a:pPr>
            <a:endParaRPr lang="en-US" sz="1900" dirty="0" smtClean="0"/>
          </a:p>
          <a:p>
            <a:pPr marL="457200" lvl="1" indent="0">
              <a:buNone/>
            </a:pPr>
            <a:endParaRPr lang="en-US" sz="1900" dirty="0"/>
          </a:p>
          <a:p>
            <a:pPr marL="398463" indent="-34290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NIH Funding Opportunities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792" y="1380207"/>
            <a:ext cx="8229600" cy="5118565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/>
              <a:t>NIH FOA: Diet and Physical Activity Assessment Methodology </a:t>
            </a:r>
          </a:p>
          <a:p>
            <a:pPr lvl="1"/>
            <a:r>
              <a:rPr lang="en-US" dirty="0"/>
              <a:t>To enhance the quality of measurements of dietary intake and physical activity</a:t>
            </a:r>
          </a:p>
          <a:p>
            <a:pPr lvl="1"/>
            <a:r>
              <a:rPr lang="en-US" dirty="0"/>
              <a:t>PAR-15-170 (R01) </a:t>
            </a:r>
            <a:r>
              <a:rPr lang="en-US" dirty="0">
                <a:hlinkClick r:id="rId2"/>
              </a:rPr>
              <a:t>http://grants.nih.gov/grants/guide/pa-files/PAR-15-170.html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PAR-15-071 (R21) </a:t>
            </a:r>
            <a:r>
              <a:rPr lang="en-US" dirty="0">
                <a:hlinkClick r:id="rId3"/>
              </a:rPr>
              <a:t>http://grants.nih.gov/grants/guide/pa-files/PAR-15-171.html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Standard receipt dates through June 5, </a:t>
            </a:r>
            <a:r>
              <a:rPr lang="en-US" dirty="0" smtClean="0"/>
              <a:t>2018</a:t>
            </a:r>
          </a:p>
          <a:p>
            <a:pPr lvl="1"/>
            <a:endParaRPr lang="en-US" dirty="0"/>
          </a:p>
          <a:p>
            <a:r>
              <a:rPr lang="en-US" sz="2800" dirty="0" smtClean="0"/>
              <a:t>NIH </a:t>
            </a:r>
            <a:r>
              <a:rPr lang="en-US" sz="2800" dirty="0"/>
              <a:t>FOA: </a:t>
            </a:r>
            <a:r>
              <a:rPr lang="en-US" sz="2800" dirty="0" smtClean="0"/>
              <a:t>Administrative Supplements for Research on Dietary Supplements (Administrative Supplement; </a:t>
            </a:r>
            <a:r>
              <a:rPr lang="en-US" sz="2700" dirty="0" smtClean="0"/>
              <a:t>many </a:t>
            </a:r>
            <a:r>
              <a:rPr lang="en-US" sz="2700" dirty="0"/>
              <a:t>activity codes </a:t>
            </a:r>
            <a:r>
              <a:rPr lang="en-US" sz="2700" dirty="0" smtClean="0"/>
              <a:t>eligible)</a:t>
            </a:r>
          </a:p>
          <a:p>
            <a:pPr lvl="1"/>
            <a:r>
              <a:rPr lang="en-US" dirty="0" smtClean="0"/>
              <a:t>Investigate </a:t>
            </a:r>
            <a:r>
              <a:rPr lang="en-US" dirty="0"/>
              <a:t>the role of dietary supplements and/or their ingredients in health maintenance and disease </a:t>
            </a:r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Parent award need not be focused on dietary supplements</a:t>
            </a:r>
          </a:p>
          <a:p>
            <a:pPr lvl="1"/>
            <a:r>
              <a:rPr lang="en-US" dirty="0" smtClean="0"/>
              <a:t>Maximum award $100,000 total, 1 year, within project period of parent award </a:t>
            </a:r>
          </a:p>
          <a:p>
            <a:pPr lvl="1"/>
            <a:r>
              <a:rPr lang="en-US" dirty="0" smtClean="0"/>
              <a:t>PA-15-258; due dates vary by awarding IC</a:t>
            </a:r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grants.nih.gov/grants/guide/pa-files/PA-15-258.html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sz="1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NIH Funding Opportunities 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69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98463" indent="-342900"/>
            <a:r>
              <a:rPr lang="en-US" sz="2800" dirty="0"/>
              <a:t>NIH FOA: Research Supplements to Promote Diversity in Health-Related Research (Administrative Supplement)</a:t>
            </a:r>
          </a:p>
          <a:p>
            <a:pPr marL="800100" lvl="1" indent="-342900"/>
            <a:r>
              <a:rPr lang="en-US" sz="2400" dirty="0"/>
              <a:t>Many activity codes eligible</a:t>
            </a:r>
          </a:p>
          <a:p>
            <a:pPr marL="800100" lvl="1" indent="-342900"/>
            <a:r>
              <a:rPr lang="en-US" sz="2400" dirty="0"/>
              <a:t>Awards up to $100,000, vary by candidate level (HS – junior investigator) </a:t>
            </a:r>
          </a:p>
          <a:p>
            <a:pPr marL="800100" lvl="1" indent="-342900"/>
            <a:r>
              <a:rPr lang="en-US" sz="2400" dirty="0"/>
              <a:t>PA-15-322; d</a:t>
            </a:r>
            <a:r>
              <a:rPr lang="en-US" dirty="0"/>
              <a:t>ue dates </a:t>
            </a:r>
            <a:r>
              <a:rPr lang="en-US" dirty="0" smtClean="0"/>
              <a:t>and award amounts vary </a:t>
            </a:r>
            <a:r>
              <a:rPr lang="en-US" dirty="0"/>
              <a:t>by awarding </a:t>
            </a:r>
            <a:r>
              <a:rPr lang="en-US" dirty="0" smtClean="0"/>
              <a:t>IC</a:t>
            </a:r>
            <a:endParaRPr lang="en-US" dirty="0"/>
          </a:p>
          <a:p>
            <a:pPr marL="457200" lvl="1" indent="0">
              <a:buNone/>
            </a:pPr>
            <a:r>
              <a:rPr lang="en-US" sz="2100" dirty="0">
                <a:hlinkClick r:id="rId2"/>
              </a:rPr>
              <a:t>http://grants.nih.gov/grants/guide/pa-files/PA-15-322.html</a:t>
            </a:r>
            <a:r>
              <a:rPr lang="en-US" sz="2100" dirty="0"/>
              <a:t> </a:t>
            </a:r>
            <a:endParaRPr lang="en-US" sz="2100" dirty="0" smtClean="0"/>
          </a:p>
          <a:p>
            <a:pPr marL="457200" lvl="1" indent="0">
              <a:buNone/>
            </a:pPr>
            <a:endParaRPr lang="en-US" sz="1900" dirty="0"/>
          </a:p>
          <a:p>
            <a:r>
              <a:rPr lang="en-US" dirty="0" smtClean="0"/>
              <a:t>Example: NHLBI Diversity Supplements</a:t>
            </a:r>
          </a:p>
          <a:p>
            <a:pPr lvl="1"/>
            <a:r>
              <a:rPr lang="en-US" dirty="0" smtClean="0"/>
              <a:t>Available for grants and contracts</a:t>
            </a:r>
          </a:p>
          <a:p>
            <a:pPr lvl="1"/>
            <a:r>
              <a:rPr lang="en-US" dirty="0" smtClean="0"/>
              <a:t>Awards made in each month except November and December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100" dirty="0">
                <a:hlinkClick r:id="rId3"/>
              </a:rPr>
              <a:t>http://</a:t>
            </a:r>
            <a:r>
              <a:rPr lang="en-US" sz="2100" dirty="0" smtClean="0">
                <a:hlinkClick r:id="rId3"/>
              </a:rPr>
              <a:t>www.nhlbi.nih.gov/research/training/application-guidelines</a:t>
            </a:r>
            <a:r>
              <a:rPr lang="en-US" sz="2100" dirty="0" smtClean="0"/>
              <a:t> </a:t>
            </a:r>
            <a:endParaRPr lang="en-US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NIH Funding Opportunities (cont’d)</a:t>
            </a:r>
          </a:p>
        </p:txBody>
      </p:sp>
    </p:spTree>
    <p:extLst>
      <p:ext uri="{BB962C8B-B14F-4D97-AF65-F5344CB8AC3E}">
        <p14:creationId xmlns:p14="http://schemas.microsoft.com/office/powerpoint/2010/main" val="345296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5520"/>
            <a:ext cx="8229600" cy="480288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NHLBI FOA: Small </a:t>
            </a:r>
            <a:r>
              <a:rPr lang="en-US" dirty="0"/>
              <a:t>Grant Program </a:t>
            </a:r>
            <a:r>
              <a:rPr lang="en-US" dirty="0" smtClean="0"/>
              <a:t>for </a:t>
            </a:r>
            <a:r>
              <a:rPr lang="en-US" dirty="0"/>
              <a:t>NHLBI K01/K08/K23 </a:t>
            </a:r>
            <a:r>
              <a:rPr lang="en-US" dirty="0" smtClean="0"/>
              <a:t>Recipients (</a:t>
            </a:r>
            <a:r>
              <a:rPr lang="en-US" dirty="0"/>
              <a:t>(R03) </a:t>
            </a:r>
            <a:endParaRPr lang="en-US" dirty="0" smtClean="0"/>
          </a:p>
          <a:p>
            <a:pPr lvl="1"/>
            <a:r>
              <a:rPr lang="en-US" dirty="0"/>
              <a:t>Eligibility: Current or recently completed K01/K08/K23 </a:t>
            </a:r>
            <a:r>
              <a:rPr lang="en-US" dirty="0" smtClean="0"/>
              <a:t>awardees</a:t>
            </a:r>
          </a:p>
          <a:p>
            <a:pPr lvl="2"/>
            <a:r>
              <a:rPr lang="en-US" dirty="0" smtClean="0"/>
              <a:t>Must </a:t>
            </a:r>
            <a:r>
              <a:rPr lang="en-US" dirty="0"/>
              <a:t>start within 2 years of end date of K </a:t>
            </a:r>
            <a:r>
              <a:rPr lang="en-US" dirty="0" smtClean="0"/>
              <a:t>award</a:t>
            </a:r>
          </a:p>
          <a:p>
            <a:pPr lvl="1"/>
            <a:r>
              <a:rPr lang="en-US" dirty="0"/>
              <a:t>Expand current research or branch out to a study resulting from research conducted under the K award</a:t>
            </a:r>
          </a:p>
          <a:p>
            <a:pPr lvl="2"/>
            <a:r>
              <a:rPr lang="en-US" dirty="0" smtClean="0"/>
              <a:t> </a:t>
            </a:r>
            <a:r>
              <a:rPr lang="en-US" dirty="0"/>
              <a:t>Pilot and feasibility studies, secondary analysis of existing data, small research projects, development of new research </a:t>
            </a:r>
            <a:r>
              <a:rPr lang="en-US" dirty="0" smtClean="0"/>
              <a:t>methodology</a:t>
            </a:r>
          </a:p>
          <a:p>
            <a:pPr lvl="1"/>
            <a:r>
              <a:rPr lang="en-US" dirty="0" smtClean="0"/>
              <a:t>Awards up </a:t>
            </a:r>
            <a:r>
              <a:rPr lang="en-US" dirty="0"/>
              <a:t>to $</a:t>
            </a:r>
            <a:r>
              <a:rPr lang="en-US" dirty="0" smtClean="0"/>
              <a:t>50,000 </a:t>
            </a:r>
            <a:r>
              <a:rPr lang="en-US" dirty="0"/>
              <a:t>per year for 2 </a:t>
            </a:r>
            <a:r>
              <a:rPr lang="en-US" dirty="0" smtClean="0"/>
              <a:t>years</a:t>
            </a:r>
          </a:p>
          <a:p>
            <a:pPr lvl="1"/>
            <a:r>
              <a:rPr lang="en-US" dirty="0" smtClean="0"/>
              <a:t>RFA-HL-16-020</a:t>
            </a:r>
          </a:p>
          <a:p>
            <a:pPr lvl="2"/>
            <a:r>
              <a:rPr lang="en-US" dirty="0" smtClean="0"/>
              <a:t>Receipt dates: three per year through June </a:t>
            </a:r>
            <a:r>
              <a:rPr lang="en-US" dirty="0"/>
              <a:t>15, </a:t>
            </a:r>
            <a:r>
              <a:rPr lang="en-US" dirty="0" smtClean="0"/>
              <a:t>2018; see RFA for specifics</a:t>
            </a:r>
          </a:p>
          <a:p>
            <a:pPr marL="0" indent="0">
              <a:buNone/>
            </a:pPr>
            <a:r>
              <a:rPr lang="en-US" sz="2100" dirty="0" smtClean="0">
                <a:hlinkClick r:id="rId2"/>
              </a:rPr>
              <a:t>http</a:t>
            </a:r>
            <a:r>
              <a:rPr lang="en-US" sz="2100" dirty="0">
                <a:hlinkClick r:id="rId2"/>
              </a:rPr>
              <a:t>://</a:t>
            </a:r>
            <a:r>
              <a:rPr lang="en-US" sz="2100" dirty="0" smtClean="0">
                <a:hlinkClick r:id="rId2"/>
              </a:rPr>
              <a:t>grants.nih.gov/grants/guide/rfa-files/RFA-HL-16-020.html</a:t>
            </a:r>
            <a:r>
              <a:rPr lang="en-US" sz="2100" dirty="0" smtClean="0"/>
              <a:t> </a:t>
            </a:r>
            <a:endParaRPr lang="en-US" sz="21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NIH Funding Opportunities (cont’d)</a:t>
            </a:r>
          </a:p>
        </p:txBody>
      </p:sp>
    </p:spTree>
    <p:extLst>
      <p:ext uri="{BB962C8B-B14F-4D97-AF65-F5344CB8AC3E}">
        <p14:creationId xmlns:p14="http://schemas.microsoft.com/office/powerpoint/2010/main" val="339082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Base salary support for all NHLBI K awards</a:t>
            </a:r>
          </a:p>
          <a:p>
            <a:pPr lvl="1"/>
            <a:r>
              <a:rPr lang="en-US" dirty="0"/>
              <a:t>Increased from $75,000 to $100,000</a:t>
            </a:r>
          </a:p>
          <a:p>
            <a:pPr lvl="1"/>
            <a:r>
              <a:rPr lang="en-US" dirty="0"/>
              <a:t>Must be consistent with </a:t>
            </a:r>
            <a:r>
              <a:rPr lang="en-US" dirty="0" smtClean="0"/>
              <a:t>Institution’s </a:t>
            </a:r>
            <a:r>
              <a:rPr lang="en-US" dirty="0"/>
              <a:t>polices on compensation</a:t>
            </a:r>
          </a:p>
          <a:p>
            <a:pPr lvl="1"/>
            <a:r>
              <a:rPr lang="en-US" dirty="0"/>
              <a:t>Minimum level of effort 9 </a:t>
            </a:r>
            <a:r>
              <a:rPr lang="en-US" dirty="0" smtClean="0"/>
              <a:t>person-months </a:t>
            </a:r>
            <a:r>
              <a:rPr lang="en-US" dirty="0"/>
              <a:t>(75</a:t>
            </a:r>
            <a:r>
              <a:rPr lang="en-US" dirty="0" smtClean="0"/>
              <a:t>% FTE)</a:t>
            </a:r>
            <a:endParaRPr lang="en-US" dirty="0"/>
          </a:p>
          <a:p>
            <a:pPr lvl="1"/>
            <a:r>
              <a:rPr lang="en-US" dirty="0"/>
              <a:t>Effective for Type 1 (new) and Type 5 (noncompetitive renewal) </a:t>
            </a:r>
            <a:r>
              <a:rPr lang="en-US" dirty="0" smtClean="0"/>
              <a:t>applications </a:t>
            </a:r>
            <a:r>
              <a:rPr lang="en-US" dirty="0"/>
              <a:t>submitted in </a:t>
            </a:r>
            <a:r>
              <a:rPr lang="en-US" dirty="0" smtClean="0"/>
              <a:t>FY16 </a:t>
            </a:r>
            <a:r>
              <a:rPr lang="en-US" dirty="0"/>
              <a:t>and beyond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2000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Salary Cap for NHLBI Career Development (K) Awards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6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7578</TotalTime>
  <Words>966</Words>
  <Application>Microsoft Office PowerPoint</Application>
  <PresentationFormat>On-screen Show (4:3)</PresentationFormat>
  <Paragraphs>199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ＭＳ Ｐゴシック</vt:lpstr>
      <vt:lpstr>Arial</vt:lpstr>
      <vt:lpstr>Calibri</vt:lpstr>
      <vt:lpstr>Lucida Grande</vt:lpstr>
      <vt:lpstr>Wingdings</vt:lpstr>
      <vt:lpstr>Office Theme</vt:lpstr>
      <vt:lpstr>PowerPoint Presentation</vt:lpstr>
      <vt:lpstr>Topics</vt:lpstr>
      <vt:lpstr>NIH Precision Medicine Initiative</vt:lpstr>
      <vt:lpstr>NIH Notice NOT-OD-16-011</vt:lpstr>
      <vt:lpstr>NIH Funding Opportunities </vt:lpstr>
      <vt:lpstr>NIH Funding Opportunities (cont’d)</vt:lpstr>
      <vt:lpstr>NIH Funding Opportunities (cont’d)</vt:lpstr>
      <vt:lpstr>NIH Funding Opportunities (cont’d)</vt:lpstr>
      <vt:lpstr>New Salary Cap for NHLBI Career Development (K) Awards </vt:lpstr>
      <vt:lpstr>NHLBI FY 2016 Funding Strategy</vt:lpstr>
      <vt:lpstr> NHLBI Funding Paylines FY 2016 </vt:lpstr>
      <vt:lpstr>NHLBI FY 2016 Zones of Consideration</vt:lpstr>
      <vt:lpstr>NHLBI Strategic Visioning Process</vt:lpstr>
      <vt:lpstr>NHLBI Advisory Council/BEE Epidemiology Working Group</vt:lpstr>
      <vt:lpstr>NHLBI MESA Team</vt:lpstr>
      <vt:lpstr>MESA Publications</vt:lpstr>
      <vt:lpstr>Renewal Timeline for MESA Grants and Contracts</vt:lpstr>
      <vt:lpstr>Renewal Timeline for MESA Grants and Contracts</vt:lpstr>
      <vt:lpstr>PowerPoint Presentation</vt:lpstr>
      <vt:lpstr>R01-Equivalent Grants: Competing Applications, Awards, and Success Rates</vt:lpstr>
      <vt:lpstr>R01-Equivalent Grants: Average Size </vt:lpstr>
    </vt:vector>
  </TitlesOfParts>
  <Company>vsb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2004 Test Drive User</dc:creator>
  <cp:lastModifiedBy>Craig Johnson</cp:lastModifiedBy>
  <cp:revision>537</cp:revision>
  <cp:lastPrinted>2012-12-19T20:38:54Z</cp:lastPrinted>
  <dcterms:created xsi:type="dcterms:W3CDTF">2010-08-11T18:34:18Z</dcterms:created>
  <dcterms:modified xsi:type="dcterms:W3CDTF">2016-03-28T19:57:19Z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