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9"/>
  </p:notesMasterIdLst>
  <p:handoutMasterIdLst>
    <p:handoutMasterId r:id="rId30"/>
  </p:handoutMasterIdLst>
  <p:sldIdLst>
    <p:sldId id="256" r:id="rId3"/>
    <p:sldId id="263" r:id="rId4"/>
    <p:sldId id="293" r:id="rId5"/>
    <p:sldId id="303" r:id="rId6"/>
    <p:sldId id="301" r:id="rId7"/>
    <p:sldId id="282" r:id="rId8"/>
    <p:sldId id="290" r:id="rId9"/>
    <p:sldId id="291" r:id="rId10"/>
    <p:sldId id="284" r:id="rId11"/>
    <p:sldId id="283" r:id="rId12"/>
    <p:sldId id="281" r:id="rId13"/>
    <p:sldId id="288" r:id="rId14"/>
    <p:sldId id="289" r:id="rId15"/>
    <p:sldId id="292" r:id="rId16"/>
    <p:sldId id="300" r:id="rId17"/>
    <p:sldId id="296" r:id="rId18"/>
    <p:sldId id="287" r:id="rId19"/>
    <p:sldId id="262" r:id="rId20"/>
    <p:sldId id="268" r:id="rId21"/>
    <p:sldId id="298" r:id="rId22"/>
    <p:sldId id="299" r:id="rId23"/>
    <p:sldId id="297" r:id="rId24"/>
    <p:sldId id="304" r:id="rId25"/>
    <p:sldId id="305" r:id="rId26"/>
    <p:sldId id="306" r:id="rId27"/>
    <p:sldId id="259" r:id="rId28"/>
  </p:sldIdLst>
  <p:sldSz cx="9144000" cy="6858000" type="screen4x3"/>
  <p:notesSz cx="7010400" cy="9296400"/>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D1C13B4-6754-4AE9-BED9-82C24F776F5D}">
          <p14:sldIdLst>
            <p14:sldId id="256"/>
            <p14:sldId id="263"/>
            <p14:sldId id="293"/>
            <p14:sldId id="303"/>
            <p14:sldId id="301"/>
            <p14:sldId id="282"/>
            <p14:sldId id="290"/>
            <p14:sldId id="291"/>
            <p14:sldId id="284"/>
            <p14:sldId id="283"/>
            <p14:sldId id="281"/>
            <p14:sldId id="288"/>
            <p14:sldId id="289"/>
            <p14:sldId id="292"/>
            <p14:sldId id="300"/>
            <p14:sldId id="296"/>
            <p14:sldId id="287"/>
            <p14:sldId id="262"/>
            <p14:sldId id="268"/>
            <p14:sldId id="298"/>
            <p14:sldId id="299"/>
            <p14:sldId id="297"/>
            <p14:sldId id="304"/>
            <p14:sldId id="305"/>
            <p14:sldId id="306"/>
          </p14:sldIdLst>
        </p14:section>
        <p14:section name="Untitled Section" id="{97A193AD-D385-4DEF-B191-5CD0F1E42245}">
          <p14:sldIdLst>
            <p14:sldId id="25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143C"/>
    <a:srgbClr val="CC0000"/>
    <a:srgbClr val="575A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84" autoAdjust="0"/>
  </p:normalViewPr>
  <p:slideViewPr>
    <p:cSldViewPr snapToGrid="0" snapToObjects="1" showGuides="1">
      <p:cViewPr>
        <p:scale>
          <a:sx n="77" d="100"/>
          <a:sy n="77" d="100"/>
        </p:scale>
        <p:origin x="-499" y="35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C00000"/>
            </a:solidFill>
          </c:spPr>
          <c:invertIfNegative val="0"/>
          <c:dLbls>
            <c:showLegendKey val="0"/>
            <c:showVal val="1"/>
            <c:showCatName val="0"/>
            <c:showSerName val="0"/>
            <c:showPercent val="0"/>
            <c:showBubbleSize val="0"/>
            <c:showLeaderLines val="0"/>
          </c:dLbls>
          <c:cat>
            <c:numRef>
              <c:f>Sheet1!$A$2:$A$15</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Sheet1!$B$2:$B$15</c:f>
              <c:numCache>
                <c:formatCode>General</c:formatCode>
                <c:ptCount val="14"/>
                <c:pt idx="0">
                  <c:v>1</c:v>
                </c:pt>
                <c:pt idx="1">
                  <c:v>1</c:v>
                </c:pt>
                <c:pt idx="2">
                  <c:v>3</c:v>
                </c:pt>
                <c:pt idx="3">
                  <c:v>13</c:v>
                </c:pt>
                <c:pt idx="4">
                  <c:v>34</c:v>
                </c:pt>
                <c:pt idx="5">
                  <c:v>33</c:v>
                </c:pt>
                <c:pt idx="6">
                  <c:v>73</c:v>
                </c:pt>
                <c:pt idx="7">
                  <c:v>84</c:v>
                </c:pt>
                <c:pt idx="8">
                  <c:v>85</c:v>
                </c:pt>
                <c:pt idx="9">
                  <c:v>95</c:v>
                </c:pt>
                <c:pt idx="10">
                  <c:v>97</c:v>
                </c:pt>
                <c:pt idx="11">
                  <c:v>110</c:v>
                </c:pt>
                <c:pt idx="12">
                  <c:v>109</c:v>
                </c:pt>
              </c:numCache>
            </c:numRef>
          </c:val>
        </c:ser>
        <c:dLbls>
          <c:showLegendKey val="0"/>
          <c:showVal val="0"/>
          <c:showCatName val="0"/>
          <c:showSerName val="0"/>
          <c:showPercent val="0"/>
          <c:showBubbleSize val="0"/>
        </c:dLbls>
        <c:gapWidth val="75"/>
        <c:axId val="83106432"/>
        <c:axId val="83136896"/>
      </c:barChart>
      <c:catAx>
        <c:axId val="83106432"/>
        <c:scaling>
          <c:orientation val="minMax"/>
        </c:scaling>
        <c:delete val="0"/>
        <c:axPos val="b"/>
        <c:numFmt formatCode="General" sourceLinked="1"/>
        <c:majorTickMark val="none"/>
        <c:minorTickMark val="none"/>
        <c:tickLblPos val="nextTo"/>
        <c:crossAx val="83136896"/>
        <c:crosses val="autoZero"/>
        <c:auto val="1"/>
        <c:lblAlgn val="ctr"/>
        <c:lblOffset val="100"/>
        <c:noMultiLvlLbl val="0"/>
      </c:catAx>
      <c:valAx>
        <c:axId val="83136896"/>
        <c:scaling>
          <c:orientation val="minMax"/>
        </c:scaling>
        <c:delete val="0"/>
        <c:axPos val="l"/>
        <c:majorGridlines/>
        <c:numFmt formatCode="General" sourceLinked="1"/>
        <c:majorTickMark val="none"/>
        <c:minorTickMark val="none"/>
        <c:tickLblPos val="nextTo"/>
        <c:spPr>
          <a:ln w="9525">
            <a:noFill/>
          </a:ln>
        </c:spPr>
        <c:crossAx val="831064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23781EB-4FB3-3648-A6F1-521C35AF4CD7}" type="datetimeFigureOut">
              <a:rPr lang="en-US" smtClean="0"/>
              <a:pPr/>
              <a:t>9/16/2014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2F0F673-3FE3-4644-A0AD-C862DAC4A93E}" type="slidenum">
              <a:rPr lang="en-US" smtClean="0"/>
              <a:pPr/>
              <a:t>‹#›</a:t>
            </a:fld>
            <a:endParaRPr lang="en-US"/>
          </a:p>
        </p:txBody>
      </p:sp>
    </p:spTree>
    <p:extLst>
      <p:ext uri="{BB962C8B-B14F-4D97-AF65-F5344CB8AC3E}">
        <p14:creationId xmlns:p14="http://schemas.microsoft.com/office/powerpoint/2010/main" val="26761288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F91D6BE-35D6-7746-85CA-91EA11600B8F}" type="datetimeFigureOut">
              <a:rPr lang="en-US" smtClean="0"/>
              <a:pPr/>
              <a:t>9/16/2014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76D829D-6F50-6945-B415-7FF26FA4187F}" type="slidenum">
              <a:rPr lang="en-US" smtClean="0"/>
              <a:pPr/>
              <a:t>‹#›</a:t>
            </a:fld>
            <a:endParaRPr lang="en-US"/>
          </a:p>
        </p:txBody>
      </p:sp>
    </p:spTree>
    <p:extLst>
      <p:ext uri="{BB962C8B-B14F-4D97-AF65-F5344CB8AC3E}">
        <p14:creationId xmlns:p14="http://schemas.microsoft.com/office/powerpoint/2010/main" val="357440311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6D829D-6F50-6945-B415-7FF26FA4187F}"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A756DB-410C-47CD-86A2-E94193C4DED2}"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910975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6D829D-6F50-6945-B415-7FF26FA4187F}" type="slidenum">
              <a:rPr lang="en-US" smtClean="0"/>
              <a:pPr/>
              <a:t>12</a:t>
            </a:fld>
            <a:endParaRPr lang="en-US"/>
          </a:p>
        </p:txBody>
      </p:sp>
    </p:spTree>
    <p:extLst>
      <p:ext uri="{BB962C8B-B14F-4D97-AF65-F5344CB8AC3E}">
        <p14:creationId xmlns:p14="http://schemas.microsoft.com/office/powerpoint/2010/main" val="18008234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new title bgd large copy.jpg"/>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875" y="0"/>
            <a:ext cx="9159875" cy="6858000"/>
          </a:xfrm>
          <a:prstGeom prst="rect">
            <a:avLst/>
          </a:prstGeom>
        </p:spPr>
      </p:pic>
      <p:sp>
        <p:nvSpPr>
          <p:cNvPr id="10" name="Rectangle 45"/>
          <p:cNvSpPr>
            <a:spLocks noChangeArrowheads="1"/>
          </p:cNvSpPr>
          <p:nvPr userDrawn="1"/>
        </p:nvSpPr>
        <p:spPr bwMode="auto">
          <a:xfrm>
            <a:off x="-6998" y="0"/>
            <a:ext cx="9159876" cy="152400"/>
          </a:xfrm>
          <a:prstGeom prst="rect">
            <a:avLst/>
          </a:prstGeom>
          <a:solidFill>
            <a:srgbClr val="CC0000"/>
          </a:solidFill>
          <a:ln w="9525">
            <a:noFill/>
            <a:miter lim="800000"/>
            <a:headEnd/>
            <a:tailEnd/>
          </a:ln>
          <a:effectLst/>
        </p:spPr>
        <p:txBody>
          <a:bodyPr wrap="none" anchor="ctr"/>
          <a:lstStyle/>
          <a:p>
            <a:pPr>
              <a:defRPr/>
            </a:pPr>
            <a:endParaRPr lang="en-US" dirty="0">
              <a:latin typeface="Arial"/>
            </a:endParaRPr>
          </a:p>
        </p:txBody>
      </p:sp>
      <p:sp>
        <p:nvSpPr>
          <p:cNvPr id="11" name="Rectangle 3"/>
          <p:cNvSpPr>
            <a:spLocks noGrp="1" noChangeArrowheads="1"/>
          </p:cNvSpPr>
          <p:nvPr>
            <p:ph type="subTitle" idx="1" hasCustomPrompt="1"/>
          </p:nvPr>
        </p:nvSpPr>
        <p:spPr>
          <a:xfrm>
            <a:off x="1143793" y="381000"/>
            <a:ext cx="6824663" cy="1822450"/>
          </a:xfrm>
          <a:prstGeom prst="rect">
            <a:avLst/>
          </a:prstGeom>
        </p:spPr>
        <p:txBody>
          <a:bodyPr anchor="ctr"/>
          <a:lstStyle>
            <a:lvl1pPr algn="ctr">
              <a:buFontTx/>
              <a:buNone/>
              <a:defRPr sz="3200" baseline="0">
                <a:solidFill>
                  <a:schemeClr val="bg1"/>
                </a:solidFill>
              </a:defRPr>
            </a:lvl1pPr>
          </a:lstStyle>
          <a:p>
            <a:r>
              <a:rPr lang="en-US" dirty="0"/>
              <a:t>Click to</a:t>
            </a:r>
            <a:r>
              <a:rPr lang="en-US" dirty="0" smtClean="0"/>
              <a:t> add title</a:t>
            </a:r>
            <a:endParaRPr lang="en-US" dirty="0"/>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39153" y="6224522"/>
            <a:ext cx="1894128" cy="441614"/>
          </a:xfrm>
          <a:prstGeom prst="rect">
            <a:avLst/>
          </a:prstGeom>
        </p:spPr>
      </p:pic>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5697" y="6006580"/>
            <a:ext cx="693291" cy="69953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8" name="Slide Number Placeholder 2"/>
          <p:cNvSpPr>
            <a:spLocks noGrp="1"/>
          </p:cNvSpPr>
          <p:nvPr>
            <p:ph type="sldNum" sz="quarter" idx="10"/>
          </p:nvPr>
        </p:nvSpPr>
        <p:spPr>
          <a:xfrm>
            <a:off x="482599" y="6384925"/>
            <a:ext cx="584200" cy="374650"/>
          </a:xfrm>
        </p:spPr>
        <p:txBody>
          <a:bodyPr/>
          <a:lstStyle/>
          <a:p>
            <a:pPr>
              <a:defRPr/>
            </a:pPr>
            <a:fld id="{49C0EE74-1F2C-4D2D-91EC-B282DFC749DA}" type="slidenum">
              <a:rPr lang="en-US" smtClean="0"/>
              <a:pPr>
                <a:defRPr/>
              </a:pPr>
              <a:t>‹#›</a:t>
            </a:fld>
            <a:endParaRPr lang="en-US"/>
          </a:p>
        </p:txBody>
      </p:sp>
      <p:pic>
        <p:nvPicPr>
          <p:cNvPr id="10" name="Picture 9" descr="new bgd lrg copy.jpg"/>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0"/>
            <a:ext cx="9144000" cy="6858000"/>
          </a:xfrm>
          <a:prstGeom prst="rect">
            <a:avLst/>
          </a:prstGeom>
        </p:spPr>
      </p:pic>
      <p:pic>
        <p:nvPicPr>
          <p:cNvPr id="12" name="Picture 15" descr="DHHS Logo"/>
          <p:cNvPicPr>
            <a:picLocks noChangeAspect="1" noChangeArrowheads="1"/>
          </p:cNvPicPr>
          <p:nvPr userDrawn="1"/>
        </p:nvPicPr>
        <p:blipFill>
          <a:blip r:embed="rId4"/>
          <a:srcRect/>
          <a:stretch>
            <a:fillRect/>
          </a:stretch>
        </p:blipFill>
        <p:spPr bwMode="auto">
          <a:xfrm>
            <a:off x="3169327" y="3958755"/>
            <a:ext cx="838154" cy="838156"/>
          </a:xfrm>
          <a:prstGeom prst="rect">
            <a:avLst/>
          </a:prstGeom>
          <a:noFill/>
          <a:ln w="9525">
            <a:noFill/>
            <a:miter lim="800000"/>
            <a:headEnd/>
            <a:tailEnd/>
          </a:ln>
        </p:spPr>
      </p:pic>
      <p:sp>
        <p:nvSpPr>
          <p:cNvPr id="14" name="Rectangle 45"/>
          <p:cNvSpPr>
            <a:spLocks noChangeArrowheads="1"/>
          </p:cNvSpPr>
          <p:nvPr userDrawn="1"/>
        </p:nvSpPr>
        <p:spPr bwMode="auto">
          <a:xfrm>
            <a:off x="0" y="0"/>
            <a:ext cx="9144000" cy="152400"/>
          </a:xfrm>
          <a:prstGeom prst="rect">
            <a:avLst/>
          </a:prstGeom>
          <a:solidFill>
            <a:srgbClr val="CC0000"/>
          </a:solidFill>
          <a:ln w="9525">
            <a:noFill/>
            <a:miter lim="800000"/>
            <a:headEnd/>
            <a:tailEnd/>
          </a:ln>
          <a:effectLst/>
        </p:spPr>
        <p:txBody>
          <a:bodyPr wrap="none" anchor="ctr"/>
          <a:lstStyle/>
          <a:p>
            <a:pPr>
              <a:defRPr/>
            </a:pPr>
            <a:endParaRPr lang="en-US" dirty="0">
              <a:latin typeface="Arial"/>
            </a:endParaRPr>
          </a:p>
        </p:txBody>
      </p: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169320" y="4098036"/>
            <a:ext cx="2400155" cy="55959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5002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7" name="Rectangle 16"/>
          <p:cNvSpPr/>
          <p:nvPr/>
        </p:nvSpPr>
        <p:spPr>
          <a:xfrm>
            <a:off x="500273" y="411480"/>
            <a:ext cx="8170254" cy="4701353"/>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ctrTitle"/>
          </p:nvPr>
        </p:nvSpPr>
        <p:spPr>
          <a:xfrm>
            <a:off x="1929827" y="1406984"/>
            <a:ext cx="5723505" cy="1382904"/>
          </a:xfrm>
          <a:ln>
            <a:noFill/>
          </a:ln>
        </p:spPr>
        <p:txBody>
          <a:bodyPr anchor="b" anchorCtr="0">
            <a:noAutofit/>
          </a:bodyPr>
          <a:lstStyle>
            <a:lvl1pPr algn="l">
              <a:defRPr sz="4800" kern="1200">
                <a:solidFill>
                  <a:schemeClr val="tx1">
                    <a:lumMod val="50000"/>
                    <a:lumOff val="50000"/>
                  </a:schemeClr>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929827" y="3084323"/>
            <a:ext cx="5253419" cy="1319311"/>
          </a:xfrm>
          <a:ln>
            <a:noFill/>
          </a:ln>
        </p:spPr>
        <p:txBody>
          <a:bodyPr vert="horz" lIns="91440" tIns="45720" rIns="91440" bIns="45720" rtlCol="0">
            <a:normAutofit/>
          </a:bodyPr>
          <a:lstStyle>
            <a:lvl1pPr marL="0" indent="0" algn="l" defTabSz="914400" rtl="0" eaLnBrk="1" latinLnBrk="0" hangingPunct="1">
              <a:spcBef>
                <a:spcPts val="300"/>
              </a:spcBef>
              <a:buClr>
                <a:schemeClr val="tx1">
                  <a:lumMod val="75000"/>
                  <a:lumOff val="25000"/>
                </a:schemeClr>
              </a:buClr>
              <a:buFont typeface="Arial" pitchFamily="34" charset="0"/>
              <a:buNone/>
              <a:defRPr sz="2400" i="1" kern="1200">
                <a:solidFill>
                  <a:srgbClr val="20558A"/>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pic>
        <p:nvPicPr>
          <p:cNvPr id="10" name="Picture 9" descr="NIH_Logo_Tag_RGB.png"/>
          <p:cNvPicPr>
            <a:picLocks noChangeAspect="1"/>
          </p:cNvPicPr>
          <p:nvPr/>
        </p:nvPicPr>
        <p:blipFill rotWithShape="1">
          <a:blip r:embed="rId2" cstate="print">
            <a:extLst>
              <a:ext uri="{28A0092B-C50C-407E-A947-70E740481C1C}">
                <a14:useLocalDpi xmlns:a14="http://schemas.microsoft.com/office/drawing/2010/main" val="0"/>
              </a:ext>
            </a:extLst>
          </a:blip>
          <a:srcRect r="16826" b="76240"/>
          <a:stretch/>
        </p:blipFill>
        <p:spPr>
          <a:xfrm>
            <a:off x="1046352" y="5544441"/>
            <a:ext cx="3539048" cy="654681"/>
          </a:xfrm>
          <a:prstGeom prst="rect">
            <a:avLst/>
          </a:prstGeom>
        </p:spPr>
      </p:pic>
      <p:grpSp>
        <p:nvGrpSpPr>
          <p:cNvPr id="21" name="Group 20"/>
          <p:cNvGrpSpPr/>
          <p:nvPr userDrawn="1"/>
        </p:nvGrpSpPr>
        <p:grpSpPr>
          <a:xfrm>
            <a:off x="214651" y="1977366"/>
            <a:ext cx="1177045" cy="1932803"/>
            <a:chOff x="233212" y="2471817"/>
            <a:chExt cx="966343" cy="1586813"/>
          </a:xfrm>
        </p:grpSpPr>
        <p:pic>
          <p:nvPicPr>
            <p:cNvPr id="12" name="Picture 11" descr="single-arrow.png"/>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548895" y="2471817"/>
              <a:ext cx="650660" cy="1586813"/>
            </a:xfrm>
            <a:prstGeom prst="rect">
              <a:avLst/>
            </a:prstGeom>
          </p:spPr>
        </p:pic>
        <p:pic>
          <p:nvPicPr>
            <p:cNvPr id="18" name="Picture 17" descr="single-arrow.png"/>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233212" y="2471817"/>
              <a:ext cx="650660" cy="1586813"/>
            </a:xfrm>
            <a:prstGeom prst="rect">
              <a:avLst/>
            </a:prstGeom>
          </p:spPr>
        </p:pic>
      </p:grpSp>
      <p:cxnSp>
        <p:nvCxnSpPr>
          <p:cNvPr id="22" name="Straight Connector 21"/>
          <p:cNvCxnSpPr/>
          <p:nvPr userDrawn="1"/>
        </p:nvCxnSpPr>
        <p:spPr>
          <a:xfrm flipH="1">
            <a:off x="2045287" y="2944505"/>
            <a:ext cx="5236924" cy="0"/>
          </a:xfrm>
          <a:prstGeom prst="line">
            <a:avLst/>
          </a:prstGeom>
          <a:ln w="6350" cmpd="sng">
            <a:solidFill>
              <a:srgbClr val="FFFFFF"/>
            </a:solidFill>
            <a:prstDash val="soli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6629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userDrawn="1"/>
        </p:nvSpPr>
        <p:spPr>
          <a:xfrm>
            <a:off x="182880" y="173699"/>
            <a:ext cx="8778240" cy="5557621"/>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pic>
        <p:nvPicPr>
          <p:cNvPr id="15" name="Picture 14" descr="NIH_Logo_Tag_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16826" b="76240"/>
          <a:stretch/>
        </p:blipFill>
        <p:spPr>
          <a:xfrm>
            <a:off x="436064" y="5993830"/>
            <a:ext cx="2879280" cy="532632"/>
          </a:xfrm>
          <a:prstGeom prst="rect">
            <a:avLst/>
          </a:prstGeom>
        </p:spPr>
      </p:pic>
      <p:sp>
        <p:nvSpPr>
          <p:cNvPr id="2" name="Title 1"/>
          <p:cNvSpPr>
            <a:spLocks noGrp="1"/>
          </p:cNvSpPr>
          <p:nvPr>
            <p:ph type="title"/>
          </p:nvPr>
        </p:nvSpPr>
        <p:spPr>
          <a:xfrm>
            <a:off x="1105115" y="308977"/>
            <a:ext cx="7323448" cy="1002744"/>
          </a:xfrm>
        </p:spPr>
        <p:txBody>
          <a:bodyPr>
            <a:normAutofit/>
          </a:bodyPr>
          <a:lstStyle>
            <a:lvl1pPr algn="l">
              <a:defRPr sz="3200"/>
            </a:lvl1pPr>
          </a:lstStyle>
          <a:p>
            <a:r>
              <a:rPr lang="en-US" smtClean="0"/>
              <a:t>Click to edit Master title style</a:t>
            </a:r>
            <a:endParaRPr/>
          </a:p>
        </p:txBody>
      </p:sp>
      <p:sp>
        <p:nvSpPr>
          <p:cNvPr id="3" name="Content Placeholder 2"/>
          <p:cNvSpPr>
            <a:spLocks noGrp="1"/>
          </p:cNvSpPr>
          <p:nvPr>
            <p:ph idx="1"/>
          </p:nvPr>
        </p:nvSpPr>
        <p:spPr>
          <a:xfrm>
            <a:off x="774848" y="1533850"/>
            <a:ext cx="7653715" cy="4010591"/>
          </a:xfrm>
        </p:spPr>
        <p:txBody>
          <a:bodyPr/>
          <a:lstStyle>
            <a:lvl1pPr marL="342900" indent="-342900">
              <a:buSzPct val="120000"/>
              <a:buFontTx/>
              <a:buBlip>
                <a:blip r:embed="rId3"/>
              </a:buBlip>
              <a:defRPr/>
            </a:lvl1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6" name="Slide Number Placeholder 5"/>
          <p:cNvSpPr>
            <a:spLocks noGrp="1"/>
          </p:cNvSpPr>
          <p:nvPr>
            <p:ph type="sldNum" sz="quarter" idx="12"/>
          </p:nvPr>
        </p:nvSpPr>
        <p:spPr>
          <a:xfrm>
            <a:off x="7666563" y="6084887"/>
            <a:ext cx="762000" cy="271463"/>
          </a:xfrm>
        </p:spPr>
        <p:txBody>
          <a:bodyPr/>
          <a:lstStyle>
            <a:lvl1pPr algn="r">
              <a:defRPr>
                <a:solidFill>
                  <a:schemeClr val="bg1">
                    <a:lumMod val="75000"/>
                  </a:schemeClr>
                </a:solidFill>
              </a:defRPr>
            </a:lvl1pPr>
          </a:lstStyle>
          <a:p>
            <a:fld id="{6B919576-E877-3147-999D-4007D82F98EF}" type="slidenum">
              <a:rPr lang="en-US">
                <a:solidFill>
                  <a:srgbClr val="FFFFFF">
                    <a:lumMod val="75000"/>
                  </a:srgbClr>
                </a:solidFill>
              </a:rPr>
              <a:pPr/>
              <a:t>‹#›</a:t>
            </a:fld>
            <a:endParaRPr lang="en-US">
              <a:solidFill>
                <a:srgbClr val="FFFFFF">
                  <a:lumMod val="75000"/>
                </a:srgbClr>
              </a:solidFill>
            </a:endParaRPr>
          </a:p>
        </p:txBody>
      </p:sp>
      <p:grpSp>
        <p:nvGrpSpPr>
          <p:cNvPr id="16" name="Group 15"/>
          <p:cNvGrpSpPr/>
          <p:nvPr userDrawn="1"/>
        </p:nvGrpSpPr>
        <p:grpSpPr>
          <a:xfrm>
            <a:off x="363681" y="308977"/>
            <a:ext cx="610654" cy="1002744"/>
            <a:chOff x="233212" y="2471817"/>
            <a:chExt cx="966343" cy="1586813"/>
          </a:xfrm>
        </p:grpSpPr>
        <p:pic>
          <p:nvPicPr>
            <p:cNvPr id="17" name="Picture 16" descr="single-arrow.png"/>
            <p:cNvPicPr>
              <a:picLocks noChangeAspect="1"/>
            </p:cNvPicPr>
            <p:nvPr/>
          </p:nvPicPr>
          <p:blipFill>
            <a:blip r:embed="rId4" cstate="print">
              <a:alphaModFix amt="50000"/>
              <a:extLst>
                <a:ext uri="{28A0092B-C50C-407E-A947-70E740481C1C}">
                  <a14:useLocalDpi xmlns:a14="http://schemas.microsoft.com/office/drawing/2010/main" val="0"/>
                </a:ext>
              </a:extLst>
            </a:blip>
            <a:stretch>
              <a:fillRect/>
            </a:stretch>
          </p:blipFill>
          <p:spPr>
            <a:xfrm>
              <a:off x="548895" y="2471817"/>
              <a:ext cx="650660" cy="1586813"/>
            </a:xfrm>
            <a:prstGeom prst="rect">
              <a:avLst/>
            </a:prstGeom>
          </p:spPr>
        </p:pic>
        <p:pic>
          <p:nvPicPr>
            <p:cNvPr id="18" name="Picture 17" descr="single-arrow.png"/>
            <p:cNvPicPr>
              <a:picLocks noChangeAspect="1"/>
            </p:cNvPicPr>
            <p:nvPr/>
          </p:nvPicPr>
          <p:blipFill>
            <a:blip r:embed="rId4" cstate="print">
              <a:alphaModFix amt="50000"/>
              <a:extLst>
                <a:ext uri="{28A0092B-C50C-407E-A947-70E740481C1C}">
                  <a14:useLocalDpi xmlns:a14="http://schemas.microsoft.com/office/drawing/2010/main" val="0"/>
                </a:ext>
              </a:extLst>
            </a:blip>
            <a:stretch>
              <a:fillRect/>
            </a:stretch>
          </p:blipFill>
          <p:spPr>
            <a:xfrm>
              <a:off x="233212" y="2471817"/>
              <a:ext cx="650660" cy="1586813"/>
            </a:xfrm>
            <a:prstGeom prst="rect">
              <a:avLst/>
            </a:prstGeom>
          </p:spPr>
        </p:pic>
      </p:grpSp>
      <p:cxnSp>
        <p:nvCxnSpPr>
          <p:cNvPr id="22" name="Straight Connector 21"/>
          <p:cNvCxnSpPr/>
          <p:nvPr userDrawn="1"/>
        </p:nvCxnSpPr>
        <p:spPr>
          <a:xfrm flipH="1">
            <a:off x="1105115" y="1311721"/>
            <a:ext cx="7323448" cy="0"/>
          </a:xfrm>
          <a:prstGeom prst="line">
            <a:avLst/>
          </a:prstGeom>
          <a:ln w="6350" cmpd="sng">
            <a:solidFill>
              <a:srgbClr val="FFFFFF"/>
            </a:solidFill>
            <a:prstDash val="soli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1923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13" name="Rectangle 12"/>
          <p:cNvSpPr/>
          <p:nvPr userDrawn="1"/>
        </p:nvSpPr>
        <p:spPr>
          <a:xfrm>
            <a:off x="486873" y="411481"/>
            <a:ext cx="8170254" cy="5204390"/>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nvGrpSpPr>
          <p:cNvPr id="15" name="Group 14"/>
          <p:cNvGrpSpPr/>
          <p:nvPr userDrawn="1"/>
        </p:nvGrpSpPr>
        <p:grpSpPr>
          <a:xfrm>
            <a:off x="636493" y="3442447"/>
            <a:ext cx="610654" cy="1002744"/>
            <a:chOff x="233212" y="2471817"/>
            <a:chExt cx="966343" cy="1586813"/>
          </a:xfrm>
        </p:grpSpPr>
        <p:pic>
          <p:nvPicPr>
            <p:cNvPr id="16" name="Picture 15" descr="single-arrow.png"/>
            <p:cNvPicPr>
              <a:picLocks noChangeAspect="1"/>
            </p:cNvPicPr>
            <p:nvPr/>
          </p:nvPicPr>
          <p:blipFill>
            <a:blip r:embed="rId2" cstate="print">
              <a:alphaModFix amt="50000"/>
              <a:extLst>
                <a:ext uri="{28A0092B-C50C-407E-A947-70E740481C1C}">
                  <a14:useLocalDpi xmlns:a14="http://schemas.microsoft.com/office/drawing/2010/main" val="0"/>
                </a:ext>
              </a:extLst>
            </a:blip>
            <a:stretch>
              <a:fillRect/>
            </a:stretch>
          </p:blipFill>
          <p:spPr>
            <a:xfrm>
              <a:off x="548895" y="2471817"/>
              <a:ext cx="650660" cy="1586813"/>
            </a:xfrm>
            <a:prstGeom prst="rect">
              <a:avLst/>
            </a:prstGeom>
          </p:spPr>
        </p:pic>
        <p:pic>
          <p:nvPicPr>
            <p:cNvPr id="17" name="Picture 16" descr="single-arrow.png"/>
            <p:cNvPicPr>
              <a:picLocks noChangeAspect="1"/>
            </p:cNvPicPr>
            <p:nvPr/>
          </p:nvPicPr>
          <p:blipFill>
            <a:blip r:embed="rId2" cstate="print">
              <a:alphaModFix amt="50000"/>
              <a:extLst>
                <a:ext uri="{28A0092B-C50C-407E-A947-70E740481C1C}">
                  <a14:useLocalDpi xmlns:a14="http://schemas.microsoft.com/office/drawing/2010/main" val="0"/>
                </a:ext>
              </a:extLst>
            </a:blip>
            <a:stretch>
              <a:fillRect/>
            </a:stretch>
          </p:blipFill>
          <p:spPr>
            <a:xfrm>
              <a:off x="233212" y="2471817"/>
              <a:ext cx="650660" cy="1586813"/>
            </a:xfrm>
            <a:prstGeom prst="rect">
              <a:avLst/>
            </a:prstGeom>
          </p:spPr>
        </p:pic>
      </p:grpSp>
      <p:sp>
        <p:nvSpPr>
          <p:cNvPr id="2" name="Title 1"/>
          <p:cNvSpPr>
            <a:spLocks noGrp="1"/>
          </p:cNvSpPr>
          <p:nvPr>
            <p:ph type="ctrTitle"/>
          </p:nvPr>
        </p:nvSpPr>
        <p:spPr>
          <a:xfrm>
            <a:off x="1319539" y="3793392"/>
            <a:ext cx="7337587" cy="1235808"/>
          </a:xfrm>
        </p:spPr>
        <p:txBody>
          <a:bodyPr anchor="b" anchorCtr="0">
            <a:noAutofit/>
          </a:bodyPr>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1319539" y="5029200"/>
            <a:ext cx="6737902" cy="586671"/>
          </a:xfrm>
        </p:spPr>
        <p:txBody>
          <a:bodyPr>
            <a:normAutofit/>
          </a:bodyPr>
          <a:lstStyle>
            <a:lvl1pPr marL="0" indent="0" algn="l">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pic>
        <p:nvPicPr>
          <p:cNvPr id="18" name="Picture 17" descr="NIH_Logo_Tag_RGB.png"/>
          <p:cNvPicPr>
            <a:picLocks noChangeAspect="1"/>
          </p:cNvPicPr>
          <p:nvPr userDrawn="1"/>
        </p:nvPicPr>
        <p:blipFill rotWithShape="1">
          <a:blip r:embed="rId3" cstate="print">
            <a:extLst>
              <a:ext uri="{28A0092B-C50C-407E-A947-70E740481C1C}">
                <a14:useLocalDpi xmlns:a14="http://schemas.microsoft.com/office/drawing/2010/main" val="0"/>
              </a:ext>
            </a:extLst>
          </a:blip>
          <a:srcRect r="16826" b="76240"/>
          <a:stretch/>
        </p:blipFill>
        <p:spPr>
          <a:xfrm>
            <a:off x="835980" y="5804161"/>
            <a:ext cx="2879280" cy="532632"/>
          </a:xfrm>
          <a:prstGeom prst="rect">
            <a:avLst/>
          </a:prstGeom>
        </p:spPr>
      </p:pic>
      <p:sp>
        <p:nvSpPr>
          <p:cNvPr id="19" name="Slide Number Placeholder 5"/>
          <p:cNvSpPr>
            <a:spLocks noGrp="1"/>
          </p:cNvSpPr>
          <p:nvPr>
            <p:ph type="sldNum" sz="quarter" idx="13"/>
          </p:nvPr>
        </p:nvSpPr>
        <p:spPr>
          <a:xfrm>
            <a:off x="7666563" y="5949155"/>
            <a:ext cx="762000" cy="271463"/>
          </a:xfrm>
        </p:spPr>
        <p:txBody>
          <a:bodyPr/>
          <a:lstStyle>
            <a:lvl1pPr algn="r">
              <a:defRPr>
                <a:solidFill>
                  <a:schemeClr val="bg1">
                    <a:lumMod val="75000"/>
                  </a:schemeClr>
                </a:solidFill>
              </a:defRPr>
            </a:lvl1pPr>
          </a:lstStyle>
          <a:p>
            <a:fld id="{6B919576-E877-3147-999D-4007D82F98EF}" type="slidenum">
              <a:rPr lang="en-US">
                <a:solidFill>
                  <a:srgbClr val="FFFFFF">
                    <a:lumMod val="75000"/>
                  </a:srgbClr>
                </a:solidFill>
              </a:rPr>
              <a:pPr/>
              <a:t>‹#›</a:t>
            </a:fld>
            <a:endParaRPr lang="en-US">
              <a:solidFill>
                <a:srgbClr val="FFFFFF">
                  <a:lumMod val="75000"/>
                </a:srgbClr>
              </a:solidFill>
            </a:endParaRPr>
          </a:p>
        </p:txBody>
      </p:sp>
    </p:spTree>
    <p:extLst>
      <p:ext uri="{BB962C8B-B14F-4D97-AF65-F5344CB8AC3E}">
        <p14:creationId xmlns:p14="http://schemas.microsoft.com/office/powerpoint/2010/main" val="1473708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5" name="Rectangle 24"/>
          <p:cNvSpPr/>
          <p:nvPr/>
        </p:nvSpPr>
        <p:spPr>
          <a:xfrm>
            <a:off x="182880" y="173699"/>
            <a:ext cx="8778240" cy="582975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3" name="Content Placeholder 2"/>
          <p:cNvSpPr>
            <a:spLocks noGrp="1"/>
          </p:cNvSpPr>
          <p:nvPr>
            <p:ph sz="half" idx="1"/>
          </p:nvPr>
        </p:nvSpPr>
        <p:spPr>
          <a:xfrm>
            <a:off x="708871" y="1628327"/>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06964" y="1628327"/>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cxnSp>
        <p:nvCxnSpPr>
          <p:cNvPr id="9" name="Straight Connector 8"/>
          <p:cNvCxnSpPr/>
          <p:nvPr userDrawn="1"/>
        </p:nvCxnSpPr>
        <p:spPr>
          <a:xfrm>
            <a:off x="4420461" y="1624562"/>
            <a:ext cx="8247" cy="4073773"/>
          </a:xfrm>
          <a:prstGeom prst="line">
            <a:avLst/>
          </a:prstGeom>
          <a:ln w="6350" cmpd="sng">
            <a:solidFill>
              <a:srgbClr val="FFFFFF"/>
            </a:solidFill>
            <a:prstDash val="solid"/>
          </a:ln>
        </p:spPr>
        <p:style>
          <a:lnRef idx="2">
            <a:schemeClr val="accent1"/>
          </a:lnRef>
          <a:fillRef idx="0">
            <a:schemeClr val="accent1"/>
          </a:fillRef>
          <a:effectRef idx="1">
            <a:schemeClr val="accent1"/>
          </a:effectRef>
          <a:fontRef idx="minor">
            <a:schemeClr val="tx1"/>
          </a:fontRef>
        </p:style>
      </p:cxnSp>
      <p:sp>
        <p:nvSpPr>
          <p:cNvPr id="26" name="Title 1"/>
          <p:cNvSpPr>
            <a:spLocks noGrp="1"/>
          </p:cNvSpPr>
          <p:nvPr>
            <p:ph type="title"/>
          </p:nvPr>
        </p:nvSpPr>
        <p:spPr>
          <a:xfrm>
            <a:off x="1105115" y="308977"/>
            <a:ext cx="7323448" cy="1002744"/>
          </a:xfrm>
        </p:spPr>
        <p:txBody>
          <a:bodyPr>
            <a:normAutofit/>
          </a:bodyPr>
          <a:lstStyle>
            <a:lvl1pPr algn="l">
              <a:defRPr sz="3200"/>
            </a:lvl1pPr>
          </a:lstStyle>
          <a:p>
            <a:r>
              <a:rPr lang="en-US" smtClean="0"/>
              <a:t>Click to edit Master title style</a:t>
            </a:r>
            <a:endParaRPr/>
          </a:p>
        </p:txBody>
      </p:sp>
      <p:grpSp>
        <p:nvGrpSpPr>
          <p:cNvPr id="27" name="Group 26"/>
          <p:cNvGrpSpPr/>
          <p:nvPr userDrawn="1"/>
        </p:nvGrpSpPr>
        <p:grpSpPr>
          <a:xfrm>
            <a:off x="363681" y="308977"/>
            <a:ext cx="610654" cy="1002744"/>
            <a:chOff x="233212" y="2471817"/>
            <a:chExt cx="966343" cy="1586813"/>
          </a:xfrm>
        </p:grpSpPr>
        <p:pic>
          <p:nvPicPr>
            <p:cNvPr id="28" name="Picture 27" descr="single-arrow.png"/>
            <p:cNvPicPr>
              <a:picLocks noChangeAspect="1"/>
            </p:cNvPicPr>
            <p:nvPr/>
          </p:nvPicPr>
          <p:blipFill>
            <a:blip r:embed="rId2" cstate="print">
              <a:alphaModFix amt="50000"/>
              <a:extLst>
                <a:ext uri="{28A0092B-C50C-407E-A947-70E740481C1C}">
                  <a14:useLocalDpi xmlns:a14="http://schemas.microsoft.com/office/drawing/2010/main" val="0"/>
                </a:ext>
              </a:extLst>
            </a:blip>
            <a:stretch>
              <a:fillRect/>
            </a:stretch>
          </p:blipFill>
          <p:spPr>
            <a:xfrm>
              <a:off x="548895" y="2471817"/>
              <a:ext cx="650660" cy="1586813"/>
            </a:xfrm>
            <a:prstGeom prst="rect">
              <a:avLst/>
            </a:prstGeom>
          </p:spPr>
        </p:pic>
        <p:pic>
          <p:nvPicPr>
            <p:cNvPr id="29" name="Picture 28" descr="single-arrow.png"/>
            <p:cNvPicPr>
              <a:picLocks noChangeAspect="1"/>
            </p:cNvPicPr>
            <p:nvPr/>
          </p:nvPicPr>
          <p:blipFill>
            <a:blip r:embed="rId2" cstate="print">
              <a:alphaModFix amt="50000"/>
              <a:extLst>
                <a:ext uri="{28A0092B-C50C-407E-A947-70E740481C1C}">
                  <a14:useLocalDpi xmlns:a14="http://schemas.microsoft.com/office/drawing/2010/main" val="0"/>
                </a:ext>
              </a:extLst>
            </a:blip>
            <a:stretch>
              <a:fillRect/>
            </a:stretch>
          </p:blipFill>
          <p:spPr>
            <a:xfrm>
              <a:off x="233212" y="2471817"/>
              <a:ext cx="650660" cy="1586813"/>
            </a:xfrm>
            <a:prstGeom prst="rect">
              <a:avLst/>
            </a:prstGeom>
          </p:spPr>
        </p:pic>
      </p:grpSp>
      <p:cxnSp>
        <p:nvCxnSpPr>
          <p:cNvPr id="30" name="Straight Connector 29"/>
          <p:cNvCxnSpPr/>
          <p:nvPr userDrawn="1"/>
        </p:nvCxnSpPr>
        <p:spPr>
          <a:xfrm flipH="1">
            <a:off x="1105115" y="1311721"/>
            <a:ext cx="7323448" cy="0"/>
          </a:xfrm>
          <a:prstGeom prst="line">
            <a:avLst/>
          </a:prstGeom>
          <a:ln w="6350" cmpd="sng">
            <a:solidFill>
              <a:srgbClr val="FFFFFF"/>
            </a:solidFill>
            <a:prstDash val="solid"/>
          </a:ln>
        </p:spPr>
        <p:style>
          <a:lnRef idx="2">
            <a:schemeClr val="accent1"/>
          </a:lnRef>
          <a:fillRef idx="0">
            <a:schemeClr val="accent1"/>
          </a:fillRef>
          <a:effectRef idx="1">
            <a:schemeClr val="accent1"/>
          </a:effectRef>
          <a:fontRef idx="minor">
            <a:schemeClr val="tx1"/>
          </a:fontRef>
        </p:style>
      </p:cxnSp>
      <p:pic>
        <p:nvPicPr>
          <p:cNvPr id="31" name="Picture 30" descr="NIH_Logo_Tag_RGB.png"/>
          <p:cNvPicPr>
            <a:picLocks noChangeAspect="1"/>
          </p:cNvPicPr>
          <p:nvPr userDrawn="1"/>
        </p:nvPicPr>
        <p:blipFill rotWithShape="1">
          <a:blip r:embed="rId3" cstate="print">
            <a:extLst>
              <a:ext uri="{28A0092B-C50C-407E-A947-70E740481C1C}">
                <a14:useLocalDpi xmlns:a14="http://schemas.microsoft.com/office/drawing/2010/main" val="0"/>
              </a:ext>
            </a:extLst>
          </a:blip>
          <a:srcRect r="16826" b="76240"/>
          <a:stretch/>
        </p:blipFill>
        <p:spPr>
          <a:xfrm>
            <a:off x="363681" y="6151669"/>
            <a:ext cx="2879280" cy="532632"/>
          </a:xfrm>
          <a:prstGeom prst="rect">
            <a:avLst/>
          </a:prstGeom>
        </p:spPr>
      </p:pic>
      <p:sp>
        <p:nvSpPr>
          <p:cNvPr id="32" name="Slide Number Placeholder 5"/>
          <p:cNvSpPr>
            <a:spLocks noGrp="1"/>
          </p:cNvSpPr>
          <p:nvPr>
            <p:ph type="sldNum" sz="quarter" idx="12"/>
          </p:nvPr>
        </p:nvSpPr>
        <p:spPr>
          <a:xfrm>
            <a:off x="7897482" y="6220618"/>
            <a:ext cx="762000" cy="271463"/>
          </a:xfrm>
        </p:spPr>
        <p:txBody>
          <a:bodyPr/>
          <a:lstStyle>
            <a:lvl1pPr algn="r">
              <a:defRPr>
                <a:solidFill>
                  <a:schemeClr val="bg1">
                    <a:lumMod val="75000"/>
                  </a:schemeClr>
                </a:solidFill>
              </a:defRPr>
            </a:lvl1pPr>
          </a:lstStyle>
          <a:p>
            <a:fld id="{6B919576-E877-3147-999D-4007D82F98EF}" type="slidenum">
              <a:rPr lang="en-US">
                <a:solidFill>
                  <a:srgbClr val="FFFFFF">
                    <a:lumMod val="75000"/>
                  </a:srgbClr>
                </a:solidFill>
              </a:rPr>
              <a:pPr/>
              <a:t>‹#›</a:t>
            </a:fld>
            <a:endParaRPr lang="en-US">
              <a:solidFill>
                <a:srgbClr val="FFFFFF">
                  <a:lumMod val="75000"/>
                </a:srgbClr>
              </a:solidFill>
            </a:endParaRPr>
          </a:p>
        </p:txBody>
      </p:sp>
    </p:spTree>
    <p:extLst>
      <p:ext uri="{BB962C8B-B14F-4D97-AF65-F5344CB8AC3E}">
        <p14:creationId xmlns:p14="http://schemas.microsoft.com/office/powerpoint/2010/main" val="1437090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a:spLocks/>
          </p:cNvSpPr>
          <p:nvPr/>
        </p:nvSpPr>
        <p:spPr>
          <a:xfrm>
            <a:off x="256032" y="237744"/>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Tree>
    <p:extLst>
      <p:ext uri="{BB962C8B-B14F-4D97-AF65-F5344CB8AC3E}">
        <p14:creationId xmlns:p14="http://schemas.microsoft.com/office/powerpoint/2010/main" val="1657536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180833C8-13CC-4887-A298-D84AC4431485}" type="slidenum">
              <a:rPr lang="en-US" smtClean="0">
                <a:solidFill>
                  <a:srgbClr val="7C8F97">
                    <a:lumMod val="60000"/>
                    <a:lumOff val="40000"/>
                  </a:srgbClr>
                </a:solidFill>
              </a:rPr>
              <a:pPr/>
              <a:t>‹#›</a:t>
            </a:fld>
            <a:endParaRPr lang="en-US">
              <a:solidFill>
                <a:srgbClr val="7C8F97">
                  <a:lumMod val="60000"/>
                  <a:lumOff val="40000"/>
                </a:srgbClr>
              </a:solidFill>
            </a:endParaRPr>
          </a:p>
        </p:txBody>
      </p:sp>
    </p:spTree>
    <p:extLst>
      <p:ext uri="{BB962C8B-B14F-4D97-AF65-F5344CB8AC3E}">
        <p14:creationId xmlns:p14="http://schemas.microsoft.com/office/powerpoint/2010/main" val="208689763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489" y="137160"/>
            <a:ext cx="8229023" cy="914400"/>
          </a:xfrm>
          <a:prstGeom prst="rect">
            <a:avLst/>
          </a:prstGeom>
        </p:spPr>
        <p:txBody>
          <a:bodyPr anchor="t" anchorCtr="0">
            <a:normAutofit/>
          </a:bodyPr>
          <a:lstStyle>
            <a:lvl1pPr>
              <a:defRPr sz="3000"/>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7897482" y="6492240"/>
            <a:ext cx="762000" cy="271463"/>
          </a:xfrm>
        </p:spPr>
        <p:txBody>
          <a:bodyPr/>
          <a:lstStyle>
            <a:lvl1pPr>
              <a:defRPr/>
            </a:lvl1pPr>
          </a:lstStyle>
          <a:p>
            <a:fld id="{180833C8-13CC-4887-A298-D84AC4431485}" type="slidenum">
              <a:rPr lang="en-US" smtClean="0">
                <a:solidFill>
                  <a:srgbClr val="7C8F97">
                    <a:lumMod val="60000"/>
                    <a:lumOff val="40000"/>
                  </a:srgbClr>
                </a:solidFill>
              </a:rPr>
              <a:pPr/>
              <a:t>‹#›</a:t>
            </a:fld>
            <a:endParaRPr lang="en-US">
              <a:solidFill>
                <a:srgbClr val="7C8F97">
                  <a:lumMod val="60000"/>
                  <a:lumOff val="40000"/>
                </a:srgbClr>
              </a:solidFill>
            </a:endParaRPr>
          </a:p>
        </p:txBody>
      </p:sp>
    </p:spTree>
    <p:extLst>
      <p:ext uri="{BB962C8B-B14F-4D97-AF65-F5344CB8AC3E}">
        <p14:creationId xmlns:p14="http://schemas.microsoft.com/office/powerpoint/2010/main" val="4160200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buClr>
                <a:srgbClr val="575A5D"/>
              </a:buCl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28"/>
          <p:cNvSpPr>
            <a:spLocks noGrp="1" noChangeArrowheads="1"/>
          </p:cNvSpPr>
          <p:nvPr>
            <p:ph type="sldNum" sz="quarter" idx="4"/>
          </p:nvPr>
        </p:nvSpPr>
        <p:spPr bwMode="auto">
          <a:xfrm>
            <a:off x="482599" y="6384925"/>
            <a:ext cx="584200" cy="374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Arial" charset="0"/>
                <a:ea typeface="ＭＳ Ｐゴシック" pitchFamily="48" charset="-128"/>
                <a:cs typeface="+mn-cs"/>
              </a:defRPr>
            </a:lvl1pPr>
          </a:lstStyle>
          <a:p>
            <a:pPr>
              <a:defRPr/>
            </a:pPr>
            <a:fld id="{49C0EE74-1F2C-4D2D-91EC-B282DFC749DA}" type="slidenum">
              <a:rPr lang="en-US" smtClean="0"/>
              <a:pPr>
                <a:defRPr/>
              </a:pPr>
              <a:t>‹#›</a:t>
            </a:fld>
            <a:endParaRPr lang="en-US"/>
          </a:p>
        </p:txBody>
      </p:sp>
      <p:sp>
        <p:nvSpPr>
          <p:cNvPr id="9" name="Rectangle 36"/>
          <p:cNvSpPr>
            <a:spLocks noGrp="1" noChangeArrowheads="1"/>
          </p:cNvSpPr>
          <p:nvPr>
            <p:ph type="title" hasCustomPrompt="1"/>
          </p:nvPr>
        </p:nvSpPr>
        <p:spPr bwMode="auto">
          <a:xfrm>
            <a:off x="421705" y="144463"/>
            <a:ext cx="8294687" cy="8461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add 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49C0EE74-1F2C-4D2D-91EC-B282DFC749DA}" type="slidenum">
              <a:rPr lang="en-US" smtClean="0"/>
              <a:pPr>
                <a:defRPr/>
              </a:pPr>
              <a:t>‹#›</a:t>
            </a:fld>
            <a:endParaRPr lang="en-US"/>
          </a:p>
        </p:txBody>
      </p:sp>
      <p:sp>
        <p:nvSpPr>
          <p:cNvPr id="4" name="Title 3"/>
          <p:cNvSpPr>
            <a:spLocks noGrp="1"/>
          </p:cNvSpPr>
          <p:nvPr>
            <p:ph type="title" hasCustomPrompt="1"/>
          </p:nvPr>
        </p:nvSpPr>
        <p:spPr>
          <a:xfrm>
            <a:off x="422275" y="144463"/>
            <a:ext cx="8294688" cy="846137"/>
          </a:xfrm>
        </p:spPr>
        <p:txBody>
          <a:bodyPr/>
          <a:lstStyle/>
          <a:p>
            <a:r>
              <a:rPr lang="en-US" dirty="0" smtClean="0"/>
              <a:t>Click to add title</a:t>
            </a:r>
            <a:endParaRPr lang="en-US" dirty="0"/>
          </a:p>
        </p:txBody>
      </p:sp>
      <p:sp>
        <p:nvSpPr>
          <p:cNvPr id="6" name="Picture Placeholder 5"/>
          <p:cNvSpPr>
            <a:spLocks noGrp="1"/>
          </p:cNvSpPr>
          <p:nvPr>
            <p:ph type="pic" sz="quarter" idx="11"/>
          </p:nvPr>
        </p:nvSpPr>
        <p:spPr>
          <a:xfrm>
            <a:off x="482600" y="1357313"/>
            <a:ext cx="8234363" cy="4367212"/>
          </a:xfrm>
        </p:spPr>
        <p:txBody>
          <a:bodyPr/>
          <a:lstStyle>
            <a:lvl1pPr>
              <a:buFontTx/>
              <a:buNone/>
              <a:defRPr/>
            </a:lvl1pPr>
          </a:lstStyle>
          <a:p>
            <a:endParaRPr lang="en-US" dirty="0"/>
          </a:p>
        </p:txBody>
      </p:sp>
      <p:sp>
        <p:nvSpPr>
          <p:cNvPr id="8" name="Text Placeholder 7"/>
          <p:cNvSpPr>
            <a:spLocks noGrp="1"/>
          </p:cNvSpPr>
          <p:nvPr>
            <p:ph type="body" sz="quarter" idx="12"/>
          </p:nvPr>
        </p:nvSpPr>
        <p:spPr>
          <a:xfrm>
            <a:off x="482600" y="5854700"/>
            <a:ext cx="8234363" cy="295275"/>
          </a:xfrm>
        </p:spPr>
        <p:txBody>
          <a:bodyPr>
            <a:noAutofit/>
          </a:bodyPr>
          <a:lstStyle>
            <a:lvl1pPr>
              <a:buFontTx/>
              <a:buNone/>
              <a:defRPr sz="1400"/>
            </a:lvl1pPr>
            <a:lvl2pPr>
              <a:defRPr sz="1400"/>
            </a:lvl2pPr>
            <a:lvl3pPr>
              <a:defRPr sz="1400"/>
            </a:lvl3pPr>
            <a:lvl4pPr>
              <a:defRPr sz="1400"/>
            </a:lvl4pPr>
            <a:lvl5pPr>
              <a:defRPr sz="1400"/>
            </a:lvl5pPr>
          </a:lstStyle>
          <a:p>
            <a:pPr lvl="0"/>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8"/>
          <p:cNvSpPr>
            <a:spLocks noGrp="1" noChangeArrowheads="1"/>
          </p:cNvSpPr>
          <p:nvPr>
            <p:ph type="sldNum" sz="quarter" idx="10"/>
          </p:nvPr>
        </p:nvSpPr>
        <p:spPr>
          <a:ln/>
        </p:spPr>
        <p:txBody>
          <a:bodyPr/>
          <a:lstStyle>
            <a:lvl1pPr>
              <a:defRPr/>
            </a:lvl1pPr>
          </a:lstStyle>
          <a:p>
            <a:pPr>
              <a:defRPr/>
            </a:pPr>
            <a:fld id="{2A4F199F-5620-4BF4-87B3-75C3427C29E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28"/>
          <p:cNvSpPr>
            <a:spLocks noGrp="1" noChangeArrowheads="1"/>
          </p:cNvSpPr>
          <p:nvPr>
            <p:ph type="sldNum" sz="quarter" idx="10"/>
          </p:nvPr>
        </p:nvSpPr>
        <p:spPr>
          <a:ln/>
        </p:spPr>
        <p:txBody>
          <a:bodyPr/>
          <a:lstStyle>
            <a:lvl1pPr>
              <a:defRPr/>
            </a:lvl1pPr>
          </a:lstStyle>
          <a:p>
            <a:pPr>
              <a:defRPr/>
            </a:pPr>
            <a:fld id="{704163BB-A9E4-45FA-A154-B7168CE6860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3710" y="196347"/>
            <a:ext cx="8229600" cy="725736"/>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8"/>
          <p:cNvSpPr>
            <a:spLocks noGrp="1" noChangeArrowheads="1"/>
          </p:cNvSpPr>
          <p:nvPr>
            <p:ph type="sldNum" sz="quarter" idx="10"/>
          </p:nvPr>
        </p:nvSpPr>
        <p:spPr>
          <a:ln/>
        </p:spPr>
        <p:txBody>
          <a:bodyPr/>
          <a:lstStyle>
            <a:lvl1pPr>
              <a:defRPr/>
            </a:lvl1pPr>
          </a:lstStyle>
          <a:p>
            <a:pPr>
              <a:defRPr/>
            </a:pPr>
            <a:fld id="{50330698-E3C1-4D28-AAE8-F64A5063BE0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28"/>
          <p:cNvSpPr>
            <a:spLocks noGrp="1" noChangeArrowheads="1"/>
          </p:cNvSpPr>
          <p:nvPr>
            <p:ph type="sldNum" sz="quarter" idx="10"/>
          </p:nvPr>
        </p:nvSpPr>
        <p:spPr>
          <a:ln/>
        </p:spPr>
        <p:txBody>
          <a:bodyPr/>
          <a:lstStyle>
            <a:lvl1pPr>
              <a:defRPr/>
            </a:lvl1pPr>
          </a:lstStyle>
          <a:p>
            <a:pPr>
              <a:defRPr/>
            </a:pPr>
            <a:fld id="{87A42AFF-E73B-487B-9783-10FFC85EF67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
          <p:cNvSpPr>
            <a:spLocks noGrp="1" noChangeArrowheads="1"/>
          </p:cNvSpPr>
          <p:nvPr>
            <p:ph type="sldNum" sz="quarter" idx="10"/>
          </p:nvPr>
        </p:nvSpPr>
        <p:spPr>
          <a:ln/>
        </p:spPr>
        <p:txBody>
          <a:bodyPr/>
          <a:lstStyle>
            <a:lvl1pPr>
              <a:defRPr/>
            </a:lvl1pPr>
          </a:lstStyle>
          <a:p>
            <a:pPr>
              <a:defRPr/>
            </a:pPr>
            <a:fld id="{F06DED65-1D12-479A-8F23-EE0EEE44FA4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5264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52642"/>
            <a:ext cx="5111750" cy="48735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566177"/>
            <a:ext cx="3008313" cy="355998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28"/>
          <p:cNvSpPr>
            <a:spLocks noGrp="1" noChangeArrowheads="1"/>
          </p:cNvSpPr>
          <p:nvPr>
            <p:ph type="sldNum" sz="quarter" idx="10"/>
          </p:nvPr>
        </p:nvSpPr>
        <p:spPr>
          <a:ln/>
        </p:spPr>
        <p:txBody>
          <a:bodyPr/>
          <a:lstStyle>
            <a:lvl1pPr>
              <a:defRPr/>
            </a:lvl1pPr>
          </a:lstStyle>
          <a:p>
            <a:pPr>
              <a:defRPr/>
            </a:pPr>
            <a:fld id="{0C82D15B-4040-4AA2-96A9-33723CFC896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5521"/>
            <a:ext cx="8229600" cy="4525963"/>
          </a:xfrm>
          <a:prstGeom prst="rect">
            <a:avLst/>
          </a:prstGeom>
        </p:spPr>
        <p:txBody>
          <a:bodyPr vert="horz" lIns="91440" tIns="45720" rIns="91440" bIns="45720" rtlCol="0">
            <a:normAutofit/>
          </a:bodyPr>
          <a:lstStyle/>
          <a:p>
            <a:pPr lvl="0"/>
            <a:r>
              <a:rPr lang="en-US" dirty="0" smtClean="0"/>
              <a:t>First Level</a:t>
            </a:r>
          </a:p>
          <a:p>
            <a:pPr lvl="1"/>
            <a:r>
              <a:rPr lang="en-US" dirty="0" smtClean="0"/>
              <a:t>Second level</a:t>
            </a:r>
          </a:p>
          <a:p>
            <a:pPr lvl="2"/>
            <a:r>
              <a:rPr lang="en-US" dirty="0" smtClean="0"/>
              <a:t>Third level</a:t>
            </a:r>
          </a:p>
        </p:txBody>
      </p:sp>
      <p:sp>
        <p:nvSpPr>
          <p:cNvPr id="7" name="Rectangle 28"/>
          <p:cNvSpPr>
            <a:spLocks noGrp="1" noChangeArrowheads="1"/>
          </p:cNvSpPr>
          <p:nvPr>
            <p:ph type="sldNum" sz="quarter" idx="4"/>
          </p:nvPr>
        </p:nvSpPr>
        <p:spPr bwMode="auto">
          <a:xfrm>
            <a:off x="482599" y="6384925"/>
            <a:ext cx="584200" cy="374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Arial" charset="0"/>
                <a:ea typeface="ＭＳ Ｐゴシック" pitchFamily="48" charset="-128"/>
                <a:cs typeface="+mn-cs"/>
              </a:defRPr>
            </a:lvl1pPr>
          </a:lstStyle>
          <a:p>
            <a:pPr>
              <a:defRPr/>
            </a:pPr>
            <a:fld id="{49C0EE74-1F2C-4D2D-91EC-B282DFC749DA}" type="slidenum">
              <a:rPr lang="en-US" smtClean="0"/>
              <a:pPr>
                <a:defRPr/>
              </a:pPr>
              <a:t>‹#›</a:t>
            </a:fld>
            <a:endParaRPr lang="en-US"/>
          </a:p>
        </p:txBody>
      </p:sp>
      <p:pic>
        <p:nvPicPr>
          <p:cNvPr id="9" name="Picture 30"/>
          <p:cNvPicPr>
            <a:picLocks noChangeAspect="1" noChangeArrowheads="1"/>
          </p:cNvPicPr>
          <p:nvPr userDrawn="1"/>
        </p:nvPicPr>
        <p:blipFill>
          <a:blip r:embed="rId12">
            <a:extLst>
              <a:ext uri="{BEBA8EAE-BF5A-486C-A8C5-ECC9F3942E4B}">
                <a14:imgProps xmlns:a14="http://schemas.microsoft.com/office/drawing/2010/main">
                  <a14:imgLayer r:embed="rId13">
                    <a14:imgEffect>
                      <a14:saturation sat="0"/>
                    </a14:imgEffect>
                  </a14:imgLayer>
                </a14:imgProps>
              </a:ext>
            </a:extLst>
          </a:blip>
          <a:srcRect/>
          <a:stretch>
            <a:fillRect/>
          </a:stretch>
        </p:blipFill>
        <p:spPr bwMode="auto">
          <a:xfrm>
            <a:off x="0" y="101600"/>
            <a:ext cx="9144000" cy="981075"/>
          </a:xfrm>
          <a:prstGeom prst="rect">
            <a:avLst/>
          </a:prstGeom>
          <a:noFill/>
          <a:ln w="9525">
            <a:noFill/>
            <a:miter lim="800000"/>
            <a:headEnd/>
            <a:tailEnd/>
          </a:ln>
        </p:spPr>
      </p:pic>
      <p:sp>
        <p:nvSpPr>
          <p:cNvPr id="10" name="Rectangle 32"/>
          <p:cNvSpPr>
            <a:spLocks noChangeArrowheads="1"/>
          </p:cNvSpPr>
          <p:nvPr userDrawn="1"/>
        </p:nvSpPr>
        <p:spPr bwMode="auto">
          <a:xfrm>
            <a:off x="0" y="0"/>
            <a:ext cx="9144000" cy="104775"/>
          </a:xfrm>
          <a:prstGeom prst="rect">
            <a:avLst/>
          </a:prstGeom>
          <a:solidFill>
            <a:srgbClr val="CC0000"/>
          </a:solidFill>
          <a:ln w="9525">
            <a:noFill/>
            <a:miter lim="800000"/>
            <a:headEnd/>
            <a:tailEnd/>
          </a:ln>
          <a:effectLst/>
        </p:spPr>
        <p:txBody>
          <a:bodyPr wrap="none" anchor="ctr"/>
          <a:lstStyle/>
          <a:p>
            <a:pPr>
              <a:defRPr/>
            </a:pPr>
            <a:endParaRPr lang="en-US" sz="1800">
              <a:latin typeface="Arial" charset="0"/>
              <a:ea typeface="ＭＳ Ｐゴシック" pitchFamily="48" charset="-128"/>
              <a:cs typeface="+mn-cs"/>
            </a:endParaRPr>
          </a:p>
        </p:txBody>
      </p:sp>
      <p:sp>
        <p:nvSpPr>
          <p:cNvPr id="11" name="Line 33"/>
          <p:cNvSpPr>
            <a:spLocks noChangeShapeType="1"/>
          </p:cNvSpPr>
          <p:nvPr userDrawn="1"/>
        </p:nvSpPr>
        <p:spPr bwMode="auto">
          <a:xfrm flipH="1">
            <a:off x="533400" y="6311900"/>
            <a:ext cx="6261100" cy="0"/>
          </a:xfrm>
          <a:prstGeom prst="line">
            <a:avLst/>
          </a:prstGeom>
          <a:ln>
            <a:solidFill>
              <a:srgbClr val="C0143C"/>
            </a:solidFill>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en-US" sz="1800">
              <a:latin typeface="Arial" charset="0"/>
              <a:ea typeface="+mn-ea"/>
              <a:cs typeface="+mn-cs"/>
            </a:endParaRPr>
          </a:p>
        </p:txBody>
      </p:sp>
      <p:sp>
        <p:nvSpPr>
          <p:cNvPr id="18" name="Rectangle 36"/>
          <p:cNvSpPr>
            <a:spLocks noGrp="1" noChangeArrowheads="1"/>
          </p:cNvSpPr>
          <p:nvPr>
            <p:ph type="title"/>
          </p:nvPr>
        </p:nvSpPr>
        <p:spPr bwMode="auto">
          <a:xfrm>
            <a:off x="421705" y="144463"/>
            <a:ext cx="8294687" cy="8461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add title</a:t>
            </a:r>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906727" y="6093522"/>
            <a:ext cx="1873290" cy="43675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Lst>
  <p:hf sldNum="0" hdr="0" ftr="0"/>
  <p:txStyles>
    <p:titleStyle>
      <a:lvl1pPr algn="l" defTabSz="457200" rtl="0" eaLnBrk="1" latinLnBrk="0" hangingPunct="1">
        <a:spcBef>
          <a:spcPct val="0"/>
        </a:spcBef>
        <a:buNone/>
        <a:defRPr sz="3200" b="0" i="0" kern="1200">
          <a:solidFill>
            <a:schemeClr val="bg1"/>
          </a:solidFill>
          <a:latin typeface="Arial"/>
          <a:ea typeface="+mj-ea"/>
          <a:cs typeface="Arial"/>
        </a:defRPr>
      </a:lvl1pPr>
    </p:titleStyle>
    <p:bodyStyle>
      <a:lvl1pPr marL="341313" indent="-341313" algn="l" defTabSz="457200" rtl="0" eaLnBrk="1" latinLnBrk="0" hangingPunct="1">
        <a:spcBef>
          <a:spcPct val="20000"/>
        </a:spcBef>
        <a:buClr>
          <a:srgbClr val="C0143C"/>
        </a:buClr>
        <a:buFont typeface="Wingdings" charset="2"/>
        <a:buChar char="§"/>
        <a:defRPr sz="3000" b="0" i="0" kern="1200">
          <a:solidFill>
            <a:schemeClr val="tx1"/>
          </a:solidFill>
          <a:latin typeface="Arial"/>
          <a:ea typeface="+mn-ea"/>
          <a:cs typeface="Arial"/>
        </a:defRPr>
      </a:lvl1pPr>
      <a:lvl2pPr marL="742950" indent="-285750" algn="l" defTabSz="457200" rtl="0" eaLnBrk="1" latinLnBrk="0" hangingPunct="1">
        <a:spcBef>
          <a:spcPct val="20000"/>
        </a:spcBef>
        <a:buClr>
          <a:srgbClr val="575A5D"/>
        </a:buClr>
        <a:buFont typeface="Wingdings" charset="2"/>
        <a:buChar char="§"/>
        <a:defRPr sz="2600" b="0" i="0" kern="1200">
          <a:solidFill>
            <a:schemeClr val="tx1"/>
          </a:solidFill>
          <a:latin typeface="Arial"/>
          <a:ea typeface="+mn-ea"/>
          <a:cs typeface="Arial"/>
        </a:defRPr>
      </a:lvl2pPr>
      <a:lvl3pPr marL="1143000" indent="-228600" algn="l" defTabSz="457200" rtl="0" eaLnBrk="1" latinLnBrk="0" hangingPunct="1">
        <a:spcBef>
          <a:spcPct val="20000"/>
        </a:spcBef>
        <a:buFont typeface="Lucida Grande"/>
        <a:buChar char="-"/>
        <a:defRPr sz="2400" b="0"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a:ln>
            <a:noFill/>
          </a:ln>
        </p:spPr>
        <p:txBody>
          <a:bodyPr vert="horz" lIns="91440" tIns="45720" rIns="91440" bIns="45720" rtlCol="0" anchor="ctr">
            <a:normAutofit/>
          </a:bodyPr>
          <a:lstStyle/>
          <a:p>
            <a:r>
              <a:rPr lang="en-US" dirty="0"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a:ln>
            <a:noFill/>
          </a:ln>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6" name="Slide Number Placeholder 5"/>
          <p:cNvSpPr>
            <a:spLocks noGrp="1"/>
          </p:cNvSpPr>
          <p:nvPr>
            <p:ph type="sldNum" sz="quarter" idx="4"/>
          </p:nvPr>
        </p:nvSpPr>
        <p:spPr>
          <a:xfrm>
            <a:off x="7483475"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6B919576-E877-3147-999D-4007D82F98EF}" type="slidenum">
              <a:rPr>
                <a:solidFill>
                  <a:srgbClr val="7C8F97">
                    <a:lumMod val="60000"/>
                    <a:lumOff val="40000"/>
                  </a:srgbClr>
                </a:solidFill>
              </a:rPr>
              <a:pPr/>
              <a:t>‹#›</a:t>
            </a:fld>
            <a:endParaRPr lang="en-US">
              <a:solidFill>
                <a:srgbClr val="7C8F97">
                  <a:lumMod val="60000"/>
                  <a:lumOff val="40000"/>
                </a:srgbClr>
              </a:solidFill>
            </a:endParaRPr>
          </a:p>
        </p:txBody>
      </p:sp>
    </p:spTree>
    <p:extLst>
      <p:ext uri="{BB962C8B-B14F-4D97-AF65-F5344CB8AC3E}">
        <p14:creationId xmlns:p14="http://schemas.microsoft.com/office/powerpoint/2010/main" val="10168982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ctr" defTabSz="914400" rtl="0" eaLnBrk="1" latinLnBrk="0" hangingPunct="1">
        <a:spcBef>
          <a:spcPct val="0"/>
        </a:spcBef>
        <a:buNone/>
        <a:defRPr sz="4800" kern="1200">
          <a:solidFill>
            <a:srgbClr val="20558A"/>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SzPct val="100000"/>
        <a:buFontTx/>
        <a:buBlip>
          <a:blip r:embed="rId9"/>
        </a:buBlip>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nhlbi.nih.gov/research/funding/general/current-operating-guidelines/index.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nexus.od.nih.gov/all/2014/07/11/how-do-multi-pi-applications-fare/"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grants.nih.gov/grants/guide/notice-files/NOT-OD-04-047.html" TargetMode="External"/><Relationship Id="rId2" Type="http://schemas.openxmlformats.org/officeDocument/2006/relationships/hyperlink" Target="http://www.nhlbi.nih.gov/funding/policies/operguid.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hyperlink" Target="http://my.americanheart.org/professional/Research/CardiovascularGenomePhenomeStudyCVGPS/AHA-Cardiovascular-Genome-Phenome-Study-CVGPS_UCM_461668_SubHomePage.jsp"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click.heartemail.org/?qs=4ee53fe9d9be75d9e06edb7c809e192d626ae128f8248b64b01241861a93920c"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grants.nih.gov/grants/guide/pa-files/PAR-13-074.html" TargetMode="External"/><Relationship Id="rId2" Type="http://schemas.openxmlformats.org/officeDocument/2006/relationships/hyperlink" Target="http://grants.nih.gov/grants/guide/pa-files/PAR-13-009.html" TargetMode="External"/><Relationship Id="rId1" Type="http://schemas.openxmlformats.org/officeDocument/2006/relationships/slideLayout" Target="../slideLayouts/slideLayout2.xml"/><Relationship Id="rId4" Type="http://schemas.openxmlformats.org/officeDocument/2006/relationships/hyperlink" Target="http://grants.nih.gov/grants/guide/pa-files/PA-13-168.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hyperlink" Target="http://gds.nih.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grants.nih.gov/grants/guide/notice-files/NOT-OD-14-082.html" TargetMode="External"/><Relationship Id="rId2" Type="http://schemas.openxmlformats.org/officeDocument/2006/relationships/hyperlink" Target="http://grants.nih.gov/grants/guide/notice-files/NOT-OD-14-074.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hyperlink" Target="http://www.ncbi.nlm.nih.gov/pm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p:cNvSpPr>
            <a:spLocks noGrp="1"/>
          </p:cNvSpPr>
          <p:nvPr>
            <p:ph type="subTitle" idx="1"/>
          </p:nvPr>
        </p:nvSpPr>
        <p:spPr>
          <a:xfrm>
            <a:off x="1161841" y="381000"/>
            <a:ext cx="6824663" cy="1822450"/>
          </a:xfrm>
        </p:spPr>
        <p:txBody>
          <a:bodyPr/>
          <a:lstStyle/>
          <a:p>
            <a:r>
              <a:rPr lang="en-US" dirty="0" smtClean="0"/>
              <a:t>MESA Project Officer Report</a:t>
            </a:r>
            <a:endParaRPr lang="en-US" dirty="0"/>
          </a:p>
        </p:txBody>
      </p:sp>
      <p:sp>
        <p:nvSpPr>
          <p:cNvPr id="6" name="Text Box 3"/>
          <p:cNvSpPr txBox="1">
            <a:spLocks noChangeArrowheads="1"/>
          </p:cNvSpPr>
          <p:nvPr/>
        </p:nvSpPr>
        <p:spPr bwMode="auto">
          <a:xfrm>
            <a:off x="935038" y="3271838"/>
            <a:ext cx="7169150" cy="3247043"/>
          </a:xfrm>
          <a:prstGeom prst="rect">
            <a:avLst/>
          </a:prstGeom>
          <a:noFill/>
          <a:ln w="9525">
            <a:noFill/>
            <a:miter lim="800000"/>
            <a:headEnd/>
            <a:tailEnd/>
          </a:ln>
        </p:spPr>
        <p:txBody>
          <a:bodyPr>
            <a:spAutoFit/>
          </a:bodyPr>
          <a:lstStyle/>
          <a:p>
            <a:pPr algn="ctr">
              <a:spcBef>
                <a:spcPct val="50000"/>
              </a:spcBef>
            </a:pPr>
            <a:r>
              <a:rPr lang="en-US" sz="2800" dirty="0" smtClean="0">
                <a:solidFill>
                  <a:srgbClr val="C0143C"/>
                </a:solidFill>
                <a:cs typeface="Arial" pitchFamily="34" charset="0"/>
              </a:rPr>
              <a:t>Jean Olson, MD, MPH</a:t>
            </a:r>
            <a:endParaRPr lang="en-US" sz="2800" dirty="0">
              <a:solidFill>
                <a:srgbClr val="C0143C"/>
              </a:solidFill>
              <a:cs typeface="Arial" pitchFamily="34" charset="0"/>
            </a:endParaRPr>
          </a:p>
          <a:p>
            <a:pPr algn="ctr"/>
            <a:r>
              <a:rPr lang="en-US" sz="2000" dirty="0" smtClean="0">
                <a:cs typeface="Arial" pitchFamily="34" charset="0"/>
              </a:rPr>
              <a:t>Deputy Chief, Epidemiology Branch</a:t>
            </a:r>
          </a:p>
          <a:p>
            <a:pPr algn="ctr"/>
            <a:r>
              <a:rPr lang="en-US" sz="2000" dirty="0" smtClean="0">
                <a:cs typeface="Arial" pitchFamily="34" charset="0"/>
              </a:rPr>
              <a:t>MESA Project Officer</a:t>
            </a:r>
          </a:p>
          <a:p>
            <a:pPr algn="ctr"/>
            <a:r>
              <a:rPr lang="en-US" sz="2000" dirty="0" smtClean="0">
                <a:cs typeface="Arial" pitchFamily="34" charset="0"/>
              </a:rPr>
              <a:t>Prevention and Population Sciences Program</a:t>
            </a:r>
          </a:p>
          <a:p>
            <a:pPr algn="ctr"/>
            <a:r>
              <a:rPr lang="en-US" sz="2000" dirty="0" smtClean="0">
                <a:cs typeface="Arial" pitchFamily="34" charset="0"/>
              </a:rPr>
              <a:t>Division of Cardiovascular Sciences</a:t>
            </a:r>
          </a:p>
          <a:p>
            <a:pPr algn="ctr"/>
            <a:r>
              <a:rPr lang="en-US" sz="2000" dirty="0" smtClean="0">
                <a:cs typeface="Arial"/>
              </a:rPr>
              <a:t>National Heart, Lung, and Blood Institute</a:t>
            </a:r>
          </a:p>
          <a:p>
            <a:pPr algn="ctr"/>
            <a:endParaRPr lang="en-US" sz="2000" dirty="0">
              <a:solidFill>
                <a:schemeClr val="accent2"/>
              </a:solidFill>
              <a:cs typeface="Arial" pitchFamily="34" charset="0"/>
            </a:endParaRPr>
          </a:p>
          <a:p>
            <a:pPr algn="ctr">
              <a:spcBef>
                <a:spcPct val="50000"/>
              </a:spcBef>
            </a:pPr>
            <a:r>
              <a:rPr lang="en-US" sz="2000" dirty="0" smtClean="0">
                <a:solidFill>
                  <a:srgbClr val="C0143C"/>
                </a:solidFill>
                <a:cs typeface="Arial" pitchFamily="34" charset="0"/>
              </a:rPr>
              <a:t>MESA Steering Committee</a:t>
            </a:r>
            <a:endParaRPr lang="en-US" sz="2000" dirty="0">
              <a:solidFill>
                <a:srgbClr val="C0143C"/>
              </a:solidFill>
              <a:cs typeface="Arial" pitchFamily="34" charset="0"/>
            </a:endParaRPr>
          </a:p>
          <a:p>
            <a:pPr algn="ctr">
              <a:spcBef>
                <a:spcPct val="50000"/>
              </a:spcBef>
            </a:pPr>
            <a:r>
              <a:rPr lang="en-US" dirty="0" smtClean="0">
                <a:cs typeface="Arial" pitchFamily="34" charset="0"/>
              </a:rPr>
              <a:t>September 17, 2014</a:t>
            </a:r>
            <a:endParaRPr lang="en-US" dirty="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3131265"/>
              </p:ext>
            </p:extLst>
          </p:nvPr>
        </p:nvGraphicFramePr>
        <p:xfrm>
          <a:off x="457200" y="1446207"/>
          <a:ext cx="8229600" cy="3404088"/>
        </p:xfrm>
        <a:graphic>
          <a:graphicData uri="http://schemas.openxmlformats.org/drawingml/2006/table">
            <a:tbl>
              <a:tblPr firstRow="1" bandRow="1">
                <a:tableStyleId>{5C22544A-7EE6-4342-B048-85BDC9FD1C3A}</a:tableStyleId>
              </a:tblPr>
              <a:tblGrid>
                <a:gridCol w="2057400"/>
                <a:gridCol w="1431235"/>
                <a:gridCol w="1808922"/>
                <a:gridCol w="2932043"/>
              </a:tblGrid>
              <a:tr h="567348">
                <a:tc>
                  <a:txBody>
                    <a:bodyPr/>
                    <a:lstStyle/>
                    <a:p>
                      <a:r>
                        <a:rPr lang="en-US" dirty="0" smtClean="0"/>
                        <a:t>Grant Program</a:t>
                      </a:r>
                      <a:endParaRPr lang="en-US" dirty="0"/>
                    </a:p>
                  </a:txBody>
                  <a:tcPr/>
                </a:tc>
                <a:tc>
                  <a:txBody>
                    <a:bodyPr/>
                    <a:lstStyle/>
                    <a:p>
                      <a:r>
                        <a:rPr lang="en-US" dirty="0" smtClean="0"/>
                        <a:t>Percentile</a:t>
                      </a:r>
                      <a:endParaRPr lang="en-US" dirty="0"/>
                    </a:p>
                  </a:txBody>
                  <a:tcPr/>
                </a:tc>
                <a:tc>
                  <a:txBody>
                    <a:bodyPr/>
                    <a:lstStyle/>
                    <a:p>
                      <a:r>
                        <a:rPr lang="en-US" dirty="0" smtClean="0"/>
                        <a:t>Priority Score</a:t>
                      </a:r>
                      <a:endParaRPr lang="en-US" dirty="0"/>
                    </a:p>
                  </a:txBody>
                  <a:tcPr/>
                </a:tc>
                <a:tc>
                  <a:txBody>
                    <a:bodyPr/>
                    <a:lstStyle/>
                    <a:p>
                      <a:r>
                        <a:rPr lang="en-US" dirty="0" smtClean="0"/>
                        <a:t>Description</a:t>
                      </a:r>
                      <a:endParaRPr lang="en-US" dirty="0"/>
                    </a:p>
                  </a:txBody>
                  <a:tcPr/>
                </a:tc>
              </a:tr>
              <a:tr h="567348">
                <a:tc>
                  <a:txBody>
                    <a:bodyPr/>
                    <a:lstStyle/>
                    <a:p>
                      <a:r>
                        <a:rPr lang="en-US" dirty="0" smtClean="0"/>
                        <a:t>R01</a:t>
                      </a:r>
                      <a:endParaRPr lang="en-US" dirty="0"/>
                    </a:p>
                  </a:txBody>
                  <a:tcPr/>
                </a:tc>
                <a:tc>
                  <a:txBody>
                    <a:bodyPr/>
                    <a:lstStyle/>
                    <a:p>
                      <a:r>
                        <a:rPr lang="en-US" dirty="0" smtClean="0"/>
                        <a:t>12.0</a:t>
                      </a:r>
                      <a:endParaRPr lang="en-US" dirty="0"/>
                    </a:p>
                  </a:txBody>
                  <a:tcPr/>
                </a:tc>
                <a:tc>
                  <a:txBody>
                    <a:bodyPr/>
                    <a:lstStyle/>
                    <a:p>
                      <a:endParaRPr lang="en-US" dirty="0"/>
                    </a:p>
                  </a:txBody>
                  <a:tcPr/>
                </a:tc>
                <a:tc>
                  <a:txBody>
                    <a:bodyPr/>
                    <a:lstStyle/>
                    <a:p>
                      <a:r>
                        <a:rPr lang="en-US" dirty="0" smtClean="0"/>
                        <a:t>Research Project Grant</a:t>
                      </a:r>
                      <a:endParaRPr lang="en-US" dirty="0"/>
                    </a:p>
                  </a:txBody>
                  <a:tcPr/>
                </a:tc>
              </a:tr>
              <a:tr h="567348">
                <a:tc>
                  <a:txBody>
                    <a:bodyPr/>
                    <a:lstStyle/>
                    <a:p>
                      <a:r>
                        <a:rPr lang="en-US" dirty="0" smtClean="0"/>
                        <a:t>ESI</a:t>
                      </a:r>
                      <a:endParaRPr lang="en-US" dirty="0"/>
                    </a:p>
                  </a:txBody>
                  <a:tcPr/>
                </a:tc>
                <a:tc>
                  <a:txBody>
                    <a:bodyPr/>
                    <a:lstStyle/>
                    <a:p>
                      <a:r>
                        <a:rPr lang="en-US" dirty="0" smtClean="0"/>
                        <a:t>22.0*</a:t>
                      </a:r>
                      <a:endParaRPr lang="en-US" dirty="0"/>
                    </a:p>
                  </a:txBody>
                  <a:tcPr/>
                </a:tc>
                <a:tc>
                  <a:txBody>
                    <a:bodyPr/>
                    <a:lstStyle/>
                    <a:p>
                      <a:endParaRPr lang="en-US" dirty="0"/>
                    </a:p>
                  </a:txBody>
                  <a:tcPr/>
                </a:tc>
                <a:tc>
                  <a:txBody>
                    <a:bodyPr/>
                    <a:lstStyle/>
                    <a:p>
                      <a:r>
                        <a:rPr lang="en-US" dirty="0" smtClean="0"/>
                        <a:t>Early Stage</a:t>
                      </a:r>
                      <a:r>
                        <a:rPr lang="en-US" baseline="0" dirty="0" smtClean="0"/>
                        <a:t> Investigators</a:t>
                      </a:r>
                      <a:endParaRPr lang="en-US" dirty="0"/>
                    </a:p>
                  </a:txBody>
                  <a:tcPr/>
                </a:tc>
              </a:tr>
              <a:tr h="567348">
                <a:tc>
                  <a:txBody>
                    <a:bodyPr/>
                    <a:lstStyle/>
                    <a:p>
                      <a:r>
                        <a:rPr lang="en-US" dirty="0" smtClean="0"/>
                        <a:t>AIDS</a:t>
                      </a:r>
                      <a:endParaRPr lang="en-US" dirty="0"/>
                    </a:p>
                  </a:txBody>
                  <a:tcPr/>
                </a:tc>
                <a:tc>
                  <a:txBody>
                    <a:bodyPr/>
                    <a:lstStyle/>
                    <a:p>
                      <a:r>
                        <a:rPr lang="en-US" dirty="0" smtClean="0"/>
                        <a:t>22.0</a:t>
                      </a:r>
                      <a:endParaRPr lang="en-US" dirty="0"/>
                    </a:p>
                  </a:txBody>
                  <a:tcPr/>
                </a:tc>
                <a:tc>
                  <a:txBody>
                    <a:bodyPr/>
                    <a:lstStyle/>
                    <a:p>
                      <a:endParaRPr lang="en-US" dirty="0"/>
                    </a:p>
                  </a:txBody>
                  <a:tcPr/>
                </a:tc>
                <a:tc>
                  <a:txBody>
                    <a:bodyPr/>
                    <a:lstStyle/>
                    <a:p>
                      <a:r>
                        <a:rPr lang="en-US" dirty="0" smtClean="0"/>
                        <a:t>HIV/AIDS Grants</a:t>
                      </a:r>
                      <a:endParaRPr lang="en-US" dirty="0"/>
                    </a:p>
                  </a:txBody>
                  <a:tcPr/>
                </a:tc>
              </a:tr>
              <a:tr h="567348">
                <a:tc>
                  <a:txBody>
                    <a:bodyPr/>
                    <a:lstStyle/>
                    <a:p>
                      <a:r>
                        <a:rPr lang="en-US" dirty="0" smtClean="0"/>
                        <a:t>K awards</a:t>
                      </a:r>
                      <a:endParaRPr lang="en-US" dirty="0"/>
                    </a:p>
                  </a:txBody>
                  <a:tcPr/>
                </a:tc>
                <a:tc>
                  <a:txBody>
                    <a:bodyPr/>
                    <a:lstStyle/>
                    <a:p>
                      <a:endParaRPr lang="en-US" dirty="0"/>
                    </a:p>
                  </a:txBody>
                  <a:tcPr/>
                </a:tc>
                <a:tc>
                  <a:txBody>
                    <a:bodyPr/>
                    <a:lstStyle/>
                    <a:p>
                      <a:r>
                        <a:rPr lang="en-US" dirty="0" smtClean="0"/>
                        <a:t>25</a:t>
                      </a:r>
                      <a:endParaRPr lang="en-US" dirty="0"/>
                    </a:p>
                  </a:txBody>
                  <a:tcPr/>
                </a:tc>
                <a:tc>
                  <a:txBody>
                    <a:bodyPr/>
                    <a:lstStyle/>
                    <a:p>
                      <a:r>
                        <a:rPr lang="en-US" dirty="0" smtClean="0"/>
                        <a:t>Career </a:t>
                      </a:r>
                      <a:r>
                        <a:rPr lang="en-US" dirty="0" err="1" smtClean="0"/>
                        <a:t>Dev’t</a:t>
                      </a:r>
                      <a:r>
                        <a:rPr lang="en-US" dirty="0" smtClean="0"/>
                        <a:t> Awards</a:t>
                      </a:r>
                      <a:endParaRPr lang="en-US" dirty="0"/>
                    </a:p>
                  </a:txBody>
                  <a:tcPr/>
                </a:tc>
              </a:tr>
              <a:tr h="567348">
                <a:tc>
                  <a:txBody>
                    <a:bodyPr/>
                    <a:lstStyle/>
                    <a:p>
                      <a:r>
                        <a:rPr lang="en-US" dirty="0" smtClean="0"/>
                        <a:t>T32/35</a:t>
                      </a:r>
                      <a:endParaRPr lang="en-US" dirty="0"/>
                    </a:p>
                  </a:txBody>
                  <a:tcPr/>
                </a:tc>
                <a:tc>
                  <a:txBody>
                    <a:bodyPr/>
                    <a:lstStyle/>
                    <a:p>
                      <a:endParaRPr lang="en-US" dirty="0"/>
                    </a:p>
                  </a:txBody>
                  <a:tcPr/>
                </a:tc>
                <a:tc>
                  <a:txBody>
                    <a:bodyPr/>
                    <a:lstStyle/>
                    <a:p>
                      <a:r>
                        <a:rPr lang="en-US" dirty="0" smtClean="0"/>
                        <a:t>25</a:t>
                      </a:r>
                      <a:endParaRPr lang="en-US" dirty="0"/>
                    </a:p>
                  </a:txBody>
                  <a:tcPr/>
                </a:tc>
                <a:tc>
                  <a:txBody>
                    <a:bodyPr/>
                    <a:lstStyle/>
                    <a:p>
                      <a:r>
                        <a:rPr lang="en-US" dirty="0" smtClean="0"/>
                        <a:t>Institutional NRSA Training</a:t>
                      </a:r>
                      <a:endParaRPr lang="en-US" dirty="0"/>
                    </a:p>
                  </a:txBody>
                  <a:tcPr/>
                </a:tc>
              </a:tr>
            </a:tbl>
          </a:graphicData>
        </a:graphic>
      </p:graphicFrame>
      <p:sp>
        <p:nvSpPr>
          <p:cNvPr id="3" name="Title 2"/>
          <p:cNvSpPr>
            <a:spLocks noGrp="1"/>
          </p:cNvSpPr>
          <p:nvPr>
            <p:ph type="title"/>
          </p:nvPr>
        </p:nvSpPr>
        <p:spPr/>
        <p:txBody>
          <a:bodyPr/>
          <a:lstStyle/>
          <a:p>
            <a:r>
              <a:rPr lang="en-US" dirty="0" smtClean="0"/>
              <a:t>NHLBI Funding Paylines</a:t>
            </a:r>
            <a:endParaRPr lang="en-US" dirty="0"/>
          </a:p>
        </p:txBody>
      </p:sp>
      <p:sp>
        <p:nvSpPr>
          <p:cNvPr id="5" name="TextBox 4"/>
          <p:cNvSpPr txBox="1"/>
          <p:nvPr/>
        </p:nvSpPr>
        <p:spPr>
          <a:xfrm>
            <a:off x="457200" y="4939748"/>
            <a:ext cx="8070574" cy="584775"/>
          </a:xfrm>
          <a:prstGeom prst="rect">
            <a:avLst/>
          </a:prstGeom>
          <a:noFill/>
        </p:spPr>
        <p:txBody>
          <a:bodyPr wrap="square" rtlCol="0">
            <a:spAutoFit/>
          </a:bodyPr>
          <a:lstStyle/>
          <a:p>
            <a:r>
              <a:rPr lang="en-US" sz="1600" dirty="0" smtClean="0"/>
              <a:t>*Summary Statement issues must be satisfactorily resolved on applications &gt;17</a:t>
            </a:r>
            <a:r>
              <a:rPr lang="en-US" sz="1600" baseline="30000" dirty="0" smtClean="0"/>
              <a:t>th</a:t>
            </a:r>
            <a:r>
              <a:rPr lang="en-US" sz="1600" dirty="0" smtClean="0"/>
              <a:t> percentile.</a:t>
            </a:r>
            <a:endParaRPr lang="en-US" sz="1600" dirty="0"/>
          </a:p>
        </p:txBody>
      </p:sp>
      <p:sp>
        <p:nvSpPr>
          <p:cNvPr id="6" name="TextBox 5"/>
          <p:cNvSpPr txBox="1"/>
          <p:nvPr/>
        </p:nvSpPr>
        <p:spPr>
          <a:xfrm>
            <a:off x="526773" y="6324841"/>
            <a:ext cx="6271591" cy="523220"/>
          </a:xfrm>
          <a:prstGeom prst="rect">
            <a:avLst/>
          </a:prstGeom>
          <a:noFill/>
        </p:spPr>
        <p:txBody>
          <a:bodyPr wrap="square" rtlCol="0">
            <a:spAutoFit/>
          </a:bodyPr>
          <a:lstStyle/>
          <a:p>
            <a:r>
              <a:rPr lang="en-US" sz="1400" dirty="0">
                <a:hlinkClick r:id="rId2"/>
              </a:rPr>
              <a:t>http://</a:t>
            </a:r>
            <a:r>
              <a:rPr lang="en-US" sz="1400" dirty="0" smtClean="0">
                <a:hlinkClick r:id="rId2"/>
              </a:rPr>
              <a:t>www.nhlbi.nih.gov/research/funding/general/current-operating-guidelines/index.htm</a:t>
            </a:r>
            <a:r>
              <a:rPr lang="en-US" sz="1400" dirty="0" smtClean="0"/>
              <a:t> </a:t>
            </a:r>
            <a:endParaRPr lang="en-US" sz="1400" dirty="0"/>
          </a:p>
        </p:txBody>
      </p:sp>
    </p:spTree>
    <p:extLst>
      <p:ext uri="{BB962C8B-B14F-4D97-AF65-F5344CB8AC3E}">
        <p14:creationId xmlns:p14="http://schemas.microsoft.com/office/powerpoint/2010/main" val="105672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Success Rates of Single- vs Multiple PI R01 Applications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925" y="1338193"/>
            <a:ext cx="780415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6334780"/>
            <a:ext cx="6331228" cy="523220"/>
          </a:xfrm>
          <a:prstGeom prst="rect">
            <a:avLst/>
          </a:prstGeom>
          <a:noFill/>
        </p:spPr>
        <p:txBody>
          <a:bodyPr wrap="square" rtlCol="0">
            <a:spAutoFit/>
          </a:bodyPr>
          <a:lstStyle/>
          <a:p>
            <a:r>
              <a:rPr lang="en-US" sz="1400" dirty="0"/>
              <a:t>Rock Talk 7-11-14: </a:t>
            </a:r>
            <a:r>
              <a:rPr lang="en-US" sz="1400" dirty="0">
                <a:hlinkClick r:id="rId3"/>
              </a:rPr>
              <a:t>http://nexus.od.nih.gov/all/2014/07/11/how-do-multi-pi-applications-fare</a:t>
            </a:r>
            <a:r>
              <a:rPr lang="en-US" sz="1400" dirty="0" smtClean="0">
                <a:hlinkClick r:id="rId3"/>
              </a:rPr>
              <a:t>/</a:t>
            </a:r>
            <a:r>
              <a:rPr lang="en-US" sz="1400" dirty="0" smtClean="0"/>
              <a:t> </a:t>
            </a:r>
            <a:endParaRPr lang="en-US" sz="1400" dirty="0"/>
          </a:p>
        </p:txBody>
      </p:sp>
    </p:spTree>
    <p:extLst>
      <p:ext uri="{BB962C8B-B14F-4D97-AF65-F5344CB8AC3E}">
        <p14:creationId xmlns:p14="http://schemas.microsoft.com/office/powerpoint/2010/main" val="1434342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5521"/>
            <a:ext cx="8229600" cy="4653275"/>
          </a:xfrm>
        </p:spPr>
        <p:txBody>
          <a:bodyPr>
            <a:normAutofit fontScale="92500" lnSpcReduction="20000"/>
          </a:bodyPr>
          <a:lstStyle/>
          <a:p>
            <a:r>
              <a:rPr lang="en-US" dirty="0" smtClean="0"/>
              <a:t>High Priority, Short-Term Project Award</a:t>
            </a:r>
          </a:p>
          <a:p>
            <a:r>
              <a:rPr lang="en-US" dirty="0" smtClean="0"/>
              <a:t>Provides one year of research support for eligible &lt;$500K investigator-initiated R01 –A1 applications</a:t>
            </a:r>
          </a:p>
          <a:p>
            <a:pPr lvl="1"/>
            <a:r>
              <a:rPr lang="en-US" dirty="0" smtClean="0"/>
              <a:t>Competing renewal (Type 2) R01s </a:t>
            </a:r>
            <a:r>
              <a:rPr lang="en-US" u="sng" dirty="0" smtClean="0"/>
              <a:t>&lt;</a:t>
            </a:r>
            <a:r>
              <a:rPr lang="en-US" dirty="0" smtClean="0"/>
              <a:t> 10%ile points above payline</a:t>
            </a:r>
          </a:p>
          <a:p>
            <a:pPr lvl="1"/>
            <a:r>
              <a:rPr lang="en-US" dirty="0" smtClean="0"/>
              <a:t>New (Type 1) R01 ESI applications </a:t>
            </a:r>
            <a:r>
              <a:rPr lang="en-US" u="sng" dirty="0" smtClean="0"/>
              <a:t>&lt;</a:t>
            </a:r>
            <a:r>
              <a:rPr lang="en-US" dirty="0" smtClean="0"/>
              <a:t> 5%ile points above ESI payline</a:t>
            </a:r>
          </a:p>
          <a:p>
            <a:r>
              <a:rPr lang="en-US" dirty="0" smtClean="0"/>
              <a:t>Intentions</a:t>
            </a:r>
          </a:p>
          <a:p>
            <a:pPr lvl="1"/>
            <a:r>
              <a:rPr lang="en-US" dirty="0" smtClean="0"/>
              <a:t>Provide interim funding to sustain meritorious programs seeking R01 renewals</a:t>
            </a:r>
          </a:p>
          <a:p>
            <a:pPr lvl="1"/>
            <a:r>
              <a:rPr lang="en-US" dirty="0"/>
              <a:t>E</a:t>
            </a:r>
            <a:r>
              <a:rPr lang="en-US" dirty="0" smtClean="0"/>
              <a:t>nable collection of preliminary data to support a new (Type 1 A0) R01 application</a:t>
            </a:r>
            <a:endParaRPr lang="en-US" dirty="0"/>
          </a:p>
        </p:txBody>
      </p:sp>
      <p:sp>
        <p:nvSpPr>
          <p:cNvPr id="3" name="Title 2"/>
          <p:cNvSpPr>
            <a:spLocks noGrp="1"/>
          </p:cNvSpPr>
          <p:nvPr>
            <p:ph type="title"/>
          </p:nvPr>
        </p:nvSpPr>
        <p:spPr/>
        <p:txBody>
          <a:bodyPr/>
          <a:lstStyle/>
          <a:p>
            <a:r>
              <a:rPr lang="en-US" dirty="0" smtClean="0"/>
              <a:t>R56 Grant Mechanism at NHLBI</a:t>
            </a:r>
            <a:endParaRPr lang="en-US" dirty="0"/>
          </a:p>
        </p:txBody>
      </p:sp>
    </p:spTree>
    <p:extLst>
      <p:ext uri="{BB962C8B-B14F-4D97-AF65-F5344CB8AC3E}">
        <p14:creationId xmlns:p14="http://schemas.microsoft.com/office/powerpoint/2010/main" val="2228850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Investigators may </a:t>
            </a:r>
            <a:r>
              <a:rPr lang="en-US" i="1" dirty="0" smtClean="0"/>
              <a:t>not</a:t>
            </a:r>
            <a:r>
              <a:rPr lang="en-US" dirty="0" smtClean="0"/>
              <a:t> apply for and need </a:t>
            </a:r>
            <a:r>
              <a:rPr lang="en-US" i="1" dirty="0" smtClean="0"/>
              <a:t>not</a:t>
            </a:r>
            <a:r>
              <a:rPr lang="en-US" dirty="0" smtClean="0"/>
              <a:t> request these awards</a:t>
            </a:r>
          </a:p>
          <a:p>
            <a:pPr lvl="1"/>
            <a:r>
              <a:rPr lang="en-US" dirty="0" smtClean="0"/>
              <a:t>Eligibility and selection done by NHLBI</a:t>
            </a:r>
          </a:p>
          <a:p>
            <a:r>
              <a:rPr lang="en-US" dirty="0" smtClean="0"/>
              <a:t>Eligible investigators </a:t>
            </a:r>
            <a:r>
              <a:rPr lang="en-US" dirty="0"/>
              <a:t>may not have other “substantial” NIH </a:t>
            </a:r>
            <a:r>
              <a:rPr lang="en-US" dirty="0" smtClean="0"/>
              <a:t>support</a:t>
            </a:r>
          </a:p>
          <a:p>
            <a:r>
              <a:rPr lang="en-US" dirty="0" smtClean="0"/>
              <a:t>No-cost extensions are allowed</a:t>
            </a:r>
          </a:p>
          <a:p>
            <a:r>
              <a:rPr lang="en-US" dirty="0" smtClean="0"/>
              <a:t>Subject to availability of funds</a:t>
            </a:r>
            <a:endParaRPr lang="en-US" dirty="0"/>
          </a:p>
          <a:p>
            <a:pPr marL="401637" lvl="1" indent="0">
              <a:buNone/>
            </a:pPr>
            <a:endParaRPr lang="en-US" sz="1500" dirty="0" smtClean="0">
              <a:hlinkClick r:id=""/>
            </a:endParaRPr>
          </a:p>
          <a:p>
            <a:pPr marL="401637" lvl="1" indent="0">
              <a:buNone/>
            </a:pPr>
            <a:r>
              <a:rPr lang="en-US" sz="1500" dirty="0" smtClean="0">
                <a:hlinkClick r:id=""/>
              </a:rPr>
              <a:t>http</a:t>
            </a:r>
            <a:r>
              <a:rPr lang="en-US" sz="1500" dirty="0">
                <a:hlinkClick r:id="rId2"/>
              </a:rPr>
              <a:t>://</a:t>
            </a:r>
            <a:r>
              <a:rPr lang="en-US" sz="1500" dirty="0" smtClean="0">
                <a:hlinkClick r:id="rId2"/>
              </a:rPr>
              <a:t>www.nhlbi.nih.gov/funding/policies/operguid.htm</a:t>
            </a:r>
            <a:r>
              <a:rPr lang="en-US" sz="1500" dirty="0"/>
              <a:t>; </a:t>
            </a:r>
            <a:r>
              <a:rPr lang="en-US" sz="1500" dirty="0">
                <a:hlinkClick r:id="rId3"/>
              </a:rPr>
              <a:t>http://</a:t>
            </a:r>
            <a:r>
              <a:rPr lang="en-US" sz="1500" dirty="0" smtClean="0">
                <a:hlinkClick r:id="rId3"/>
              </a:rPr>
              <a:t>grants.nih.gov/grants/guide/notice-files/NOT-OD-04-047.html</a:t>
            </a:r>
            <a:r>
              <a:rPr lang="en-US" sz="1500" dirty="0" smtClean="0"/>
              <a:t>  </a:t>
            </a:r>
          </a:p>
        </p:txBody>
      </p:sp>
      <p:sp>
        <p:nvSpPr>
          <p:cNvPr id="3" name="Title 2"/>
          <p:cNvSpPr>
            <a:spLocks noGrp="1"/>
          </p:cNvSpPr>
          <p:nvPr>
            <p:ph type="title"/>
          </p:nvPr>
        </p:nvSpPr>
        <p:spPr/>
        <p:txBody>
          <a:bodyPr/>
          <a:lstStyle/>
          <a:p>
            <a:r>
              <a:rPr lang="en-US" dirty="0"/>
              <a:t>R56 Grant </a:t>
            </a:r>
            <a:r>
              <a:rPr lang="en-US" dirty="0" smtClean="0"/>
              <a:t>Mechanism at NHLBI (cont’d)</a:t>
            </a:r>
            <a:endParaRPr lang="en-US" dirty="0"/>
          </a:p>
        </p:txBody>
      </p:sp>
    </p:spTree>
    <p:extLst>
      <p:ext uri="{BB962C8B-B14F-4D97-AF65-F5344CB8AC3E}">
        <p14:creationId xmlns:p14="http://schemas.microsoft.com/office/powerpoint/2010/main" val="1734313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NHLBI Strategic Visioning Process</a:t>
            </a:r>
            <a:endParaRPr lang="en-US" dirty="0"/>
          </a:p>
        </p:txBody>
      </p:sp>
      <p:sp>
        <p:nvSpPr>
          <p:cNvPr id="5" name="Content Placeholder 4"/>
          <p:cNvSpPr>
            <a:spLocks noGrp="1"/>
          </p:cNvSpPr>
          <p:nvPr>
            <p:ph sz="half" idx="2"/>
          </p:nvPr>
        </p:nvSpPr>
        <p:spPr>
          <a:xfrm>
            <a:off x="617776" y="1371599"/>
            <a:ext cx="7631702" cy="4492487"/>
          </a:xfrm>
        </p:spPr>
        <p:txBody>
          <a:bodyPr>
            <a:normAutofit lnSpcReduction="10000"/>
          </a:bodyPr>
          <a:lstStyle/>
          <a:p>
            <a:r>
              <a:rPr lang="en-US" dirty="0" smtClean="0"/>
              <a:t>Aim: help guide NHLBI’s future </a:t>
            </a:r>
          </a:p>
          <a:p>
            <a:pPr marL="0" indent="0">
              <a:spcBef>
                <a:spcPts val="0"/>
              </a:spcBef>
              <a:buNone/>
            </a:pPr>
            <a:r>
              <a:rPr lang="en-US" dirty="0" smtClean="0"/>
              <a:t>   research directions over next 5-10</a:t>
            </a:r>
          </a:p>
          <a:p>
            <a:pPr marL="0" indent="0">
              <a:spcBef>
                <a:spcPts val="0"/>
              </a:spcBef>
              <a:buNone/>
            </a:pPr>
            <a:r>
              <a:rPr lang="en-US" dirty="0"/>
              <a:t> </a:t>
            </a:r>
            <a:r>
              <a:rPr lang="en-US" dirty="0" smtClean="0"/>
              <a:t>  years</a:t>
            </a:r>
          </a:p>
          <a:p>
            <a:pPr lvl="1"/>
            <a:r>
              <a:rPr lang="en-US" dirty="0" smtClean="0"/>
              <a:t>Compelling questions and critical challenges to be identified in multi-stage process</a:t>
            </a:r>
          </a:p>
          <a:p>
            <a:pPr lvl="1"/>
            <a:r>
              <a:rPr lang="en-US" dirty="0" smtClean="0"/>
              <a:t>Stay tuned for an opportunity to provide input via an online crowdsourcing platform</a:t>
            </a:r>
          </a:p>
          <a:p>
            <a:r>
              <a:rPr lang="en-US" dirty="0"/>
              <a:t>Report of NHLBI Advisory Council/Board of Extramural Experts Epidemiology Working Group </a:t>
            </a:r>
          </a:p>
          <a:p>
            <a:pPr lvl="1"/>
            <a:r>
              <a:rPr lang="en-US" dirty="0"/>
              <a:t>Report, recommendations due late October </a:t>
            </a:r>
            <a:r>
              <a:rPr lang="en-US" dirty="0" smtClean="0"/>
              <a:t>2014</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9298" y="1371599"/>
            <a:ext cx="1667642" cy="937591"/>
          </a:xfrm>
          <a:prstGeom prst="rect">
            <a:avLst/>
          </a:prstGeom>
          <a:noFill/>
          <a:ln>
            <a:noFill/>
          </a:ln>
          <a:effectLst>
            <a:glow rad="101600">
              <a:schemeClr val="accent1">
                <a:satMod val="175000"/>
                <a:alpha val="40000"/>
              </a:schemeClr>
            </a:glow>
            <a:outerShdw blurRad="50800" dist="38100" dir="5400000" algn="t" rotWithShape="0">
              <a:prstClr val="black">
                <a:alpha val="40000"/>
              </a:prstClr>
            </a:outerShdw>
          </a:effectLst>
          <a:scene3d>
            <a:camera prst="perspectiveContrastingRigh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4145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“Combines </a:t>
            </a:r>
            <a:r>
              <a:rPr lang="en-US" dirty="0"/>
              <a:t>the power of long-term population studies with the precision of molecular analysis </a:t>
            </a:r>
            <a:r>
              <a:rPr lang="en-US" dirty="0" smtClean="0"/>
              <a:t>to unravel </a:t>
            </a:r>
            <a:r>
              <a:rPr lang="en-US" dirty="0"/>
              <a:t>key distinctions between and within subgroups of </a:t>
            </a:r>
            <a:r>
              <a:rPr lang="en-US" dirty="0" smtClean="0"/>
              <a:t>patients” to find “</a:t>
            </a:r>
            <a:r>
              <a:rPr lang="en-US" dirty="0"/>
              <a:t>better-targeted, safer, and more effective </a:t>
            </a:r>
            <a:r>
              <a:rPr lang="en-US" dirty="0" smtClean="0"/>
              <a:t>treatments”</a:t>
            </a:r>
          </a:p>
          <a:p>
            <a:r>
              <a:rPr lang="en-US" dirty="0" smtClean="0"/>
              <a:t>Pathway grants</a:t>
            </a:r>
          </a:p>
          <a:p>
            <a:pPr lvl="1"/>
            <a:r>
              <a:rPr lang="en-US" dirty="0" smtClean="0"/>
              <a:t>$250K/</a:t>
            </a:r>
            <a:r>
              <a:rPr lang="en-US" dirty="0" err="1" smtClean="0"/>
              <a:t>yr</a:t>
            </a:r>
            <a:r>
              <a:rPr lang="en-US" dirty="0" smtClean="0"/>
              <a:t> for 2 </a:t>
            </a:r>
            <a:r>
              <a:rPr lang="en-US" dirty="0" err="1" smtClean="0"/>
              <a:t>yrs</a:t>
            </a:r>
            <a:endParaRPr lang="en-US" dirty="0" smtClean="0"/>
          </a:p>
          <a:p>
            <a:pPr lvl="1"/>
            <a:r>
              <a:rPr lang="en-US" dirty="0" smtClean="0"/>
              <a:t>Total of 40 awards over 5 years </a:t>
            </a:r>
          </a:p>
          <a:p>
            <a:r>
              <a:rPr lang="en-US" dirty="0" smtClean="0"/>
              <a:t>Challenge grants</a:t>
            </a:r>
          </a:p>
          <a:p>
            <a:pPr lvl="1"/>
            <a:r>
              <a:rPr lang="en-US" dirty="0" smtClean="0"/>
              <a:t>$500K/</a:t>
            </a:r>
            <a:r>
              <a:rPr lang="en-US" dirty="0" err="1" smtClean="0"/>
              <a:t>yr</a:t>
            </a:r>
            <a:r>
              <a:rPr lang="en-US" dirty="0" smtClean="0"/>
              <a:t> for 4 </a:t>
            </a:r>
            <a:r>
              <a:rPr lang="en-US" dirty="0" err="1" smtClean="0"/>
              <a:t>yrs</a:t>
            </a:r>
            <a:endParaRPr lang="en-US" dirty="0" smtClean="0"/>
          </a:p>
          <a:p>
            <a:pPr lvl="1"/>
            <a:r>
              <a:rPr lang="en-US" dirty="0" smtClean="0"/>
              <a:t>One award each in 2014-15, 2016-17, 2018-19</a:t>
            </a:r>
          </a:p>
          <a:p>
            <a:pPr lvl="1"/>
            <a:r>
              <a:rPr lang="en-US" dirty="0" smtClean="0"/>
              <a:t>Letters of intent due October 1</a:t>
            </a:r>
          </a:p>
          <a:p>
            <a:pPr lvl="1"/>
            <a:r>
              <a:rPr lang="en-US" dirty="0" smtClean="0"/>
              <a:t>Applications due December 2</a:t>
            </a:r>
          </a:p>
          <a:p>
            <a:pPr marL="457200" lvl="1" indent="0">
              <a:buNone/>
            </a:pPr>
            <a:endParaRPr lang="en-US" dirty="0" smtClean="0"/>
          </a:p>
        </p:txBody>
      </p:sp>
      <p:sp>
        <p:nvSpPr>
          <p:cNvPr id="3" name="Title 2"/>
          <p:cNvSpPr>
            <a:spLocks noGrp="1"/>
          </p:cNvSpPr>
          <p:nvPr>
            <p:ph type="title"/>
          </p:nvPr>
        </p:nvSpPr>
        <p:spPr/>
        <p:txBody>
          <a:bodyPr/>
          <a:lstStyle/>
          <a:p>
            <a:r>
              <a:rPr lang="en-US" dirty="0" smtClean="0"/>
              <a:t>AHA FOA: Cardiovascular Genome </a:t>
            </a:r>
            <a:r>
              <a:rPr lang="en-US" dirty="0" err="1" smtClean="0"/>
              <a:t>Phenome</a:t>
            </a:r>
            <a:r>
              <a:rPr lang="en-US" dirty="0" smtClean="0"/>
              <a:t> Study (CVGPS)</a:t>
            </a:r>
            <a:endParaRPr lang="en-US" dirty="0"/>
          </a:p>
        </p:txBody>
      </p:sp>
      <p:sp>
        <p:nvSpPr>
          <p:cNvPr id="4" name="TextBox 3"/>
          <p:cNvSpPr txBox="1"/>
          <p:nvPr/>
        </p:nvSpPr>
        <p:spPr>
          <a:xfrm>
            <a:off x="526774" y="6211958"/>
            <a:ext cx="6241774" cy="923330"/>
          </a:xfrm>
          <a:prstGeom prst="rect">
            <a:avLst/>
          </a:prstGeom>
          <a:noFill/>
        </p:spPr>
        <p:txBody>
          <a:bodyPr wrap="square" rtlCol="0">
            <a:spAutoFit/>
          </a:bodyPr>
          <a:lstStyle/>
          <a:p>
            <a:r>
              <a:rPr lang="en-US" sz="1200" dirty="0">
                <a:hlinkClick r:id="rId2"/>
              </a:rPr>
              <a:t>http://my.americanheart.org/professional/Research/CardiovascularGenomePhenomeStudyCVGPS/AHA-Cardiovascular-Genome-Phenome-Study-CVGPS_UCM_461668_SubHomePage.jsp</a:t>
            </a:r>
            <a:r>
              <a:rPr lang="en-US" sz="1200" dirty="0"/>
              <a:t> </a:t>
            </a:r>
          </a:p>
          <a:p>
            <a:endParaRPr lang="en-US" dirty="0"/>
          </a:p>
        </p:txBody>
      </p:sp>
    </p:spTree>
    <p:extLst>
      <p:ext uri="{BB962C8B-B14F-4D97-AF65-F5344CB8AC3E}">
        <p14:creationId xmlns:p14="http://schemas.microsoft.com/office/powerpoint/2010/main" val="4246728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smtClean="0"/>
              <a:t>Awards to four Disparities Research Centers to constitute the Network</a:t>
            </a:r>
          </a:p>
          <a:p>
            <a:pPr lvl="1"/>
            <a:r>
              <a:rPr lang="en-US" dirty="0" smtClean="0"/>
              <a:t>Each center to have basic, clinical, and population teams</a:t>
            </a:r>
          </a:p>
          <a:p>
            <a:pPr lvl="1"/>
            <a:r>
              <a:rPr lang="en-US" dirty="0" smtClean="0"/>
              <a:t>Centers may be intra- or inter-institutional</a:t>
            </a:r>
          </a:p>
          <a:p>
            <a:pPr lvl="1"/>
            <a:r>
              <a:rPr lang="en-US" b="1" dirty="0" smtClean="0"/>
              <a:t>“</a:t>
            </a:r>
            <a:r>
              <a:rPr lang="en-US" dirty="0"/>
              <a:t>For the purposes of this RFA, the use of data from existing longitudinal cohort studies </a:t>
            </a:r>
            <a:r>
              <a:rPr lang="en-US" dirty="0" smtClean="0"/>
              <a:t>is encouraged </a:t>
            </a:r>
            <a:r>
              <a:rPr lang="en-US" dirty="0"/>
              <a:t>for the clinical and/or population portion of the Center proposal. Examples </a:t>
            </a:r>
            <a:r>
              <a:rPr lang="en-US" dirty="0" smtClean="0"/>
              <a:t>of appropriate </a:t>
            </a:r>
            <a:r>
              <a:rPr lang="en-US" dirty="0"/>
              <a:t>cohort studies include, but are not limited to: MESA, IC3, REGARD, FHS and JHS</a:t>
            </a:r>
            <a:r>
              <a:rPr lang="en-US" dirty="0" smtClean="0"/>
              <a:t>.”</a:t>
            </a:r>
          </a:p>
          <a:p>
            <a:r>
              <a:rPr lang="en-US" dirty="0"/>
              <a:t>Total $15M over four </a:t>
            </a:r>
            <a:r>
              <a:rPr lang="en-US" dirty="0" smtClean="0"/>
              <a:t>years</a:t>
            </a:r>
          </a:p>
          <a:p>
            <a:r>
              <a:rPr lang="en-US" dirty="0" smtClean="0"/>
              <a:t>Letters of intent due 10/30</a:t>
            </a:r>
          </a:p>
          <a:p>
            <a:r>
              <a:rPr lang="en-US" dirty="0" smtClean="0"/>
              <a:t>Applications due 1/30/15 (?) </a:t>
            </a:r>
          </a:p>
        </p:txBody>
      </p:sp>
      <p:sp>
        <p:nvSpPr>
          <p:cNvPr id="3" name="Title 2"/>
          <p:cNvSpPr>
            <a:spLocks noGrp="1"/>
          </p:cNvSpPr>
          <p:nvPr>
            <p:ph type="title"/>
          </p:nvPr>
        </p:nvSpPr>
        <p:spPr>
          <a:xfrm>
            <a:off x="392113" y="139148"/>
            <a:ext cx="8294687" cy="846137"/>
          </a:xfrm>
        </p:spPr>
        <p:txBody>
          <a:bodyPr/>
          <a:lstStyle/>
          <a:p>
            <a:r>
              <a:rPr lang="en-US" dirty="0" smtClean="0"/>
              <a:t>AHA FOA: Strategically Focused Research Network (SFRN) on Disparities in CVD</a:t>
            </a:r>
            <a:endParaRPr lang="en-US" dirty="0"/>
          </a:p>
        </p:txBody>
      </p:sp>
      <p:sp>
        <p:nvSpPr>
          <p:cNvPr id="5" name="TextBox 4"/>
          <p:cNvSpPr txBox="1"/>
          <p:nvPr/>
        </p:nvSpPr>
        <p:spPr>
          <a:xfrm>
            <a:off x="556591" y="6311348"/>
            <a:ext cx="6182139" cy="800219"/>
          </a:xfrm>
          <a:prstGeom prst="rect">
            <a:avLst/>
          </a:prstGeom>
          <a:noFill/>
        </p:spPr>
        <p:txBody>
          <a:bodyPr wrap="square" rtlCol="0">
            <a:spAutoFit/>
          </a:bodyPr>
          <a:lstStyle/>
          <a:p>
            <a:r>
              <a:rPr lang="en-US" sz="1400" u="sng" dirty="0">
                <a:hlinkClick r:id="rId2"/>
              </a:rPr>
              <a:t>http://click.heartemail.org/?qs=4ee53fe9d9be75d9e06edb7c809e192d626ae128f8248b64b01241861a93920c</a:t>
            </a:r>
            <a:endParaRPr lang="en-US" sz="1400" dirty="0"/>
          </a:p>
          <a:p>
            <a:endParaRPr lang="en-US" dirty="0"/>
          </a:p>
        </p:txBody>
      </p:sp>
    </p:spTree>
    <p:extLst>
      <p:ext uri="{BB962C8B-B14F-4D97-AF65-F5344CB8AC3E}">
        <p14:creationId xmlns:p14="http://schemas.microsoft.com/office/powerpoint/2010/main" val="17445085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5521"/>
            <a:ext cx="8229600" cy="4705897"/>
          </a:xfrm>
        </p:spPr>
        <p:txBody>
          <a:bodyPr>
            <a:normAutofit fontScale="85000" lnSpcReduction="20000"/>
          </a:bodyPr>
          <a:lstStyle/>
          <a:p>
            <a:r>
              <a:rPr lang="en-US" sz="2800" dirty="0"/>
              <a:t>NHLBI FOA: Secondary Dataset Analyses in Heart, Lung, and Blood Diseases and Sleep Disorders (</a:t>
            </a:r>
            <a:r>
              <a:rPr lang="en-US" sz="2800" dirty="0" smtClean="0"/>
              <a:t>R21), </a:t>
            </a:r>
          </a:p>
          <a:p>
            <a:pPr lvl="1"/>
            <a:r>
              <a:rPr lang="en-US" sz="2400" dirty="0" smtClean="0"/>
              <a:t>PAR-13-009; </a:t>
            </a:r>
            <a:r>
              <a:rPr lang="en-US" dirty="0" smtClean="0"/>
              <a:t>Receipt dates: Oct 21of 2014 and 2015</a:t>
            </a:r>
          </a:p>
          <a:p>
            <a:pPr marL="457200" lvl="1" indent="0">
              <a:buNone/>
            </a:pPr>
            <a:r>
              <a:rPr lang="en-US" sz="1900" dirty="0" smtClean="0">
                <a:hlinkClick r:id="rId2"/>
              </a:rPr>
              <a:t>http</a:t>
            </a:r>
            <a:r>
              <a:rPr lang="en-US" sz="1900" dirty="0">
                <a:hlinkClick r:id="rId2"/>
              </a:rPr>
              <a:t>://</a:t>
            </a:r>
            <a:r>
              <a:rPr lang="en-US" sz="1900" dirty="0" smtClean="0">
                <a:hlinkClick r:id="rId2"/>
              </a:rPr>
              <a:t>grants.nih.gov/grants/guide/pa-files/PAR-13-009.html</a:t>
            </a:r>
            <a:endParaRPr lang="en-US" sz="1900" dirty="0" smtClean="0"/>
          </a:p>
          <a:p>
            <a:pPr marL="457200" lvl="1" indent="0">
              <a:buNone/>
            </a:pPr>
            <a:endParaRPr lang="en-US" sz="2000" dirty="0" smtClean="0"/>
          </a:p>
          <a:p>
            <a:r>
              <a:rPr lang="en-US" sz="2800" dirty="0"/>
              <a:t>NIDDK FOA: Small Grants for New Investigators to Promote Diversity in Health-Related Research (R03)</a:t>
            </a:r>
          </a:p>
          <a:p>
            <a:pPr lvl="1"/>
            <a:r>
              <a:rPr lang="en-US" dirty="0"/>
              <a:t>PAR-13-074; Receipt date: June 16, 2015</a:t>
            </a:r>
          </a:p>
          <a:p>
            <a:pPr marL="457200" lvl="1" indent="0">
              <a:buNone/>
            </a:pPr>
            <a:r>
              <a:rPr lang="en-US" sz="1900" dirty="0">
                <a:hlinkClick r:id="rId3"/>
              </a:rPr>
              <a:t>http://grants.nih.gov/grants/guide/pa-files/PAR-13-074.html</a:t>
            </a:r>
            <a:r>
              <a:rPr lang="en-US" sz="1900" dirty="0"/>
              <a:t> </a:t>
            </a:r>
            <a:endParaRPr lang="en-US" sz="1900" dirty="0" smtClean="0"/>
          </a:p>
          <a:p>
            <a:pPr marL="457200" lvl="1" indent="0">
              <a:buNone/>
            </a:pPr>
            <a:endParaRPr lang="en-US" sz="1900" dirty="0"/>
          </a:p>
          <a:p>
            <a:pPr marL="398463" indent="-342900"/>
            <a:r>
              <a:rPr lang="en-US" sz="2800" dirty="0" smtClean="0"/>
              <a:t>NIA </a:t>
            </a:r>
            <a:r>
              <a:rPr lang="en-US" sz="2800" dirty="0"/>
              <a:t>FOA: Secondary Analyses of Existing Data Sets and Stored Biospecimens to Address Clinical Aging Research Questions (R01)</a:t>
            </a:r>
          </a:p>
          <a:p>
            <a:pPr marL="800100" lvl="1" indent="-342900"/>
            <a:r>
              <a:rPr lang="en-US" sz="2400" dirty="0"/>
              <a:t>PA-13-168; </a:t>
            </a:r>
            <a:r>
              <a:rPr lang="en-US" dirty="0"/>
              <a:t>Standard receipt dates; expires May 8, 2016</a:t>
            </a:r>
          </a:p>
          <a:p>
            <a:pPr marL="457200" lvl="1" indent="0">
              <a:buNone/>
            </a:pPr>
            <a:r>
              <a:rPr lang="en-US" sz="1900" dirty="0">
                <a:hlinkClick r:id="rId4"/>
              </a:rPr>
              <a:t>http://</a:t>
            </a:r>
            <a:r>
              <a:rPr lang="en-US" sz="1900" dirty="0" smtClean="0">
                <a:hlinkClick r:id="rId4"/>
              </a:rPr>
              <a:t>grants.nih.gov/grants/guide/pa-files/PA-13-168.html</a:t>
            </a:r>
            <a:r>
              <a:rPr lang="en-US" sz="1900" dirty="0" smtClean="0"/>
              <a:t> </a:t>
            </a:r>
          </a:p>
          <a:p>
            <a:pPr marL="457200" lvl="1" indent="0">
              <a:buNone/>
            </a:pPr>
            <a:endParaRPr lang="en-US" sz="1900" dirty="0"/>
          </a:p>
          <a:p>
            <a:pPr marL="457200" lvl="1" indent="0">
              <a:buNone/>
            </a:pPr>
            <a:endParaRPr lang="en-US" sz="1900" dirty="0"/>
          </a:p>
          <a:p>
            <a:pPr marL="457200" lvl="1" indent="0">
              <a:buNone/>
            </a:pPr>
            <a:endParaRPr lang="en-US" sz="1900" dirty="0" smtClean="0"/>
          </a:p>
          <a:p>
            <a:pPr marL="457200" lvl="1" indent="0">
              <a:buNone/>
            </a:pPr>
            <a:endParaRPr lang="en-US" sz="1900" dirty="0"/>
          </a:p>
          <a:p>
            <a:pPr marL="457200" lvl="1" indent="0">
              <a:buNone/>
            </a:pPr>
            <a:endParaRPr lang="en-US" sz="1900" dirty="0" smtClean="0"/>
          </a:p>
          <a:p>
            <a:pPr marL="457200" lvl="1" indent="0">
              <a:buNone/>
            </a:pPr>
            <a:endParaRPr lang="en-US" sz="1900" dirty="0"/>
          </a:p>
          <a:p>
            <a:pPr marL="398463" indent="-342900"/>
            <a:endParaRPr lang="en-US" dirty="0"/>
          </a:p>
        </p:txBody>
      </p:sp>
      <p:sp>
        <p:nvSpPr>
          <p:cNvPr id="2" name="Title 1"/>
          <p:cNvSpPr>
            <a:spLocks noGrp="1"/>
          </p:cNvSpPr>
          <p:nvPr>
            <p:ph type="title"/>
          </p:nvPr>
        </p:nvSpPr>
        <p:spPr/>
        <p:txBody>
          <a:bodyPr/>
          <a:lstStyle/>
          <a:p>
            <a:r>
              <a:rPr lang="en-US" dirty="0" smtClean="0"/>
              <a:t>NIH Funding Opportunities </a:t>
            </a:r>
            <a:endParaRPr lang="en-US" dirty="0"/>
          </a:p>
        </p:txBody>
      </p:sp>
    </p:spTree>
    <p:extLst>
      <p:ext uri="{BB962C8B-B14F-4D97-AF65-F5344CB8AC3E}">
        <p14:creationId xmlns:p14="http://schemas.microsoft.com/office/powerpoint/2010/main" val="9369929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none" dirty="0" smtClean="0">
                <a:latin typeface="Arial" pitchFamily="34" charset="0"/>
                <a:cs typeface="Arial" pitchFamily="34" charset="0"/>
              </a:rPr>
              <a:t>MESA Publications</a:t>
            </a:r>
            <a:endParaRPr lang="en-US" u="none" dirty="0">
              <a:latin typeface="Arial" pitchFamily="34" charset="0"/>
              <a:cs typeface="Arial"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88326507"/>
              </p:ext>
            </p:extLst>
          </p:nvPr>
        </p:nvGraphicFramePr>
        <p:xfrm>
          <a:off x="1828800" y="1447800"/>
          <a:ext cx="67818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5"/>
          <p:cNvSpPr txBox="1">
            <a:spLocks noChangeArrowheads="1"/>
          </p:cNvSpPr>
          <p:nvPr/>
        </p:nvSpPr>
        <p:spPr bwMode="auto">
          <a:xfrm>
            <a:off x="367320" y="2514600"/>
            <a:ext cx="1441420" cy="1975926"/>
          </a:xfrm>
          <a:prstGeom prst="rect">
            <a:avLst/>
          </a:prstGeom>
          <a:noFill/>
          <a:ln w="9525" algn="ctr">
            <a:noFill/>
            <a:miter lim="800000"/>
            <a:headEnd/>
            <a:tailEnd/>
          </a:ln>
        </p:spPr>
        <p:txBody>
          <a:bodyPr wrap="none">
            <a:spAutoFit/>
          </a:bodyPr>
          <a:lstStyle/>
          <a:p>
            <a:pPr marL="342900" indent="-342900" algn="ctr">
              <a:lnSpc>
                <a:spcPct val="80000"/>
              </a:lnSpc>
              <a:spcBef>
                <a:spcPct val="20000"/>
              </a:spcBef>
            </a:pPr>
            <a:r>
              <a:rPr lang="en-US" dirty="0"/>
              <a:t>Number</a:t>
            </a:r>
          </a:p>
          <a:p>
            <a:pPr marL="342900" indent="-342900" algn="ctr">
              <a:lnSpc>
                <a:spcPct val="80000"/>
              </a:lnSpc>
              <a:spcBef>
                <a:spcPct val="20000"/>
              </a:spcBef>
            </a:pPr>
            <a:r>
              <a:rPr lang="en-US" dirty="0"/>
              <a:t>of </a:t>
            </a:r>
          </a:p>
          <a:p>
            <a:pPr marL="342900" indent="-342900" algn="ctr">
              <a:lnSpc>
                <a:spcPct val="80000"/>
              </a:lnSpc>
              <a:spcBef>
                <a:spcPct val="20000"/>
              </a:spcBef>
            </a:pPr>
            <a:r>
              <a:rPr lang="en-US" dirty="0"/>
              <a:t>m</a:t>
            </a:r>
            <a:r>
              <a:rPr lang="en-US" dirty="0" smtClean="0"/>
              <a:t>anuscripts</a:t>
            </a:r>
          </a:p>
          <a:p>
            <a:pPr marL="342900" indent="-342900" algn="ctr">
              <a:lnSpc>
                <a:spcPct val="80000"/>
              </a:lnSpc>
              <a:spcBef>
                <a:spcPct val="20000"/>
              </a:spcBef>
            </a:pPr>
            <a:r>
              <a:rPr lang="en-US" dirty="0" smtClean="0"/>
              <a:t>published or</a:t>
            </a:r>
          </a:p>
          <a:p>
            <a:pPr marL="342900" indent="-342900" algn="ctr">
              <a:lnSpc>
                <a:spcPct val="80000"/>
              </a:lnSpc>
              <a:spcBef>
                <a:spcPct val="20000"/>
              </a:spcBef>
            </a:pPr>
            <a:r>
              <a:rPr lang="en-US" dirty="0" smtClean="0"/>
              <a:t>in press</a:t>
            </a:r>
          </a:p>
          <a:p>
            <a:pPr marL="342900" indent="-342900" algn="ctr">
              <a:lnSpc>
                <a:spcPct val="80000"/>
              </a:lnSpc>
              <a:spcBef>
                <a:spcPct val="20000"/>
              </a:spcBef>
            </a:pPr>
            <a:endParaRPr lang="en-US" dirty="0"/>
          </a:p>
          <a:p>
            <a:pPr marL="342900" indent="-342900" algn="ctr">
              <a:lnSpc>
                <a:spcPct val="80000"/>
              </a:lnSpc>
              <a:spcBef>
                <a:spcPct val="20000"/>
              </a:spcBef>
            </a:pPr>
            <a:r>
              <a:rPr lang="en-US" dirty="0"/>
              <a:t>(</a:t>
            </a:r>
            <a:r>
              <a:rPr lang="en-US" dirty="0" smtClean="0"/>
              <a:t>n= 738)*</a:t>
            </a:r>
            <a:endParaRPr lang="en-US" dirty="0"/>
          </a:p>
        </p:txBody>
      </p:sp>
      <p:sp>
        <p:nvSpPr>
          <p:cNvPr id="8" name="Text Box 6"/>
          <p:cNvSpPr txBox="1">
            <a:spLocks noChangeArrowheads="1"/>
          </p:cNvSpPr>
          <p:nvPr/>
        </p:nvSpPr>
        <p:spPr bwMode="auto">
          <a:xfrm>
            <a:off x="152400" y="6399216"/>
            <a:ext cx="8458200" cy="338554"/>
          </a:xfrm>
          <a:prstGeom prst="rect">
            <a:avLst/>
          </a:prstGeom>
          <a:noFill/>
          <a:ln w="9525">
            <a:noFill/>
            <a:miter lim="800000"/>
            <a:headEnd/>
            <a:tailEnd/>
          </a:ln>
        </p:spPr>
        <p:txBody>
          <a:bodyPr>
            <a:spAutoFit/>
          </a:bodyPr>
          <a:lstStyle/>
          <a:p>
            <a:r>
              <a:rPr lang="en-US" sz="1600" dirty="0"/>
              <a:t>* </a:t>
            </a:r>
            <a:r>
              <a:rPr lang="en-US" sz="1600" dirty="0" smtClean="0"/>
              <a:t>From the MESA public website, accessed 9/15/14.</a:t>
            </a:r>
            <a:endParaRPr lang="en-US" sz="1600" dirty="0"/>
          </a:p>
        </p:txBody>
      </p:sp>
      <p:pic>
        <p:nvPicPr>
          <p:cNvPr id="15" name="Picture 2" descr="mesalogo"/>
          <p:cNvPicPr>
            <a:picLocks noChangeAspect="1" noChangeArrowheads="1"/>
          </p:cNvPicPr>
          <p:nvPr/>
        </p:nvPicPr>
        <p:blipFill>
          <a:blip r:embed="rId3"/>
          <a:srcRect/>
          <a:stretch>
            <a:fillRect/>
          </a:stretch>
        </p:blipFill>
        <p:spPr bwMode="auto">
          <a:xfrm>
            <a:off x="304800" y="1291797"/>
            <a:ext cx="1295400" cy="711489"/>
          </a:xfrm>
          <a:prstGeom prst="rect">
            <a:avLst/>
          </a:prstGeom>
          <a:noFill/>
          <a:ln w="9525">
            <a:noFill/>
            <a:miter lim="800000"/>
            <a:headEnd/>
            <a:tailEnd/>
          </a:ln>
        </p:spPr>
      </p:pic>
    </p:spTree>
    <p:extLst>
      <p:ext uri="{BB962C8B-B14F-4D97-AF65-F5344CB8AC3E}">
        <p14:creationId xmlns:p14="http://schemas.microsoft.com/office/powerpoint/2010/main" val="23632440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Scientific goals</a:t>
            </a:r>
          </a:p>
          <a:p>
            <a:pPr lvl="1"/>
            <a:r>
              <a:rPr lang="en-US" dirty="0"/>
              <a:t>E</a:t>
            </a:r>
            <a:r>
              <a:rPr lang="en-US" dirty="0" smtClean="0"/>
              <a:t>nhance </a:t>
            </a:r>
            <a:r>
              <a:rPr lang="en-US" dirty="0"/>
              <a:t>statistical power to perform analyses of predictors of clinical events, particularly in informative </a:t>
            </a:r>
            <a:r>
              <a:rPr lang="en-US" dirty="0" smtClean="0"/>
              <a:t>subgroups</a:t>
            </a:r>
          </a:p>
          <a:p>
            <a:pPr lvl="1"/>
            <a:r>
              <a:rPr lang="en-US" dirty="0"/>
              <a:t>S</a:t>
            </a:r>
            <a:r>
              <a:rPr lang="en-US" dirty="0" smtClean="0"/>
              <a:t>tudy </a:t>
            </a:r>
            <a:r>
              <a:rPr lang="en-US" dirty="0"/>
              <a:t>the progression of subclinical to clinical </a:t>
            </a:r>
            <a:r>
              <a:rPr lang="en-US" dirty="0" smtClean="0"/>
              <a:t>CVD</a:t>
            </a:r>
          </a:p>
          <a:p>
            <a:pPr lvl="1"/>
            <a:r>
              <a:rPr lang="en-US" dirty="0"/>
              <a:t>I</a:t>
            </a:r>
            <a:r>
              <a:rPr lang="en-US" dirty="0" smtClean="0"/>
              <a:t>dentify </a:t>
            </a:r>
            <a:r>
              <a:rPr lang="en-US" dirty="0"/>
              <a:t>new risk factors or interactions among factors that inform disease </a:t>
            </a:r>
            <a:r>
              <a:rPr lang="en-US" dirty="0" smtClean="0"/>
              <a:t>pathophysiology</a:t>
            </a:r>
          </a:p>
          <a:p>
            <a:pPr marL="457200" lvl="1" indent="0">
              <a:buNone/>
            </a:pPr>
            <a:endParaRPr lang="en-US" dirty="0"/>
          </a:p>
        </p:txBody>
      </p:sp>
      <p:sp>
        <p:nvSpPr>
          <p:cNvPr id="3" name="Title 2"/>
          <p:cNvSpPr>
            <a:spLocks noGrp="1"/>
          </p:cNvSpPr>
          <p:nvPr>
            <p:ph type="title"/>
          </p:nvPr>
        </p:nvSpPr>
        <p:spPr/>
        <p:txBody>
          <a:bodyPr/>
          <a:lstStyle/>
          <a:p>
            <a:r>
              <a:rPr lang="en-US" dirty="0" smtClean="0"/>
              <a:t>MESA Contract Renewal</a:t>
            </a:r>
            <a:endParaRPr lang="en-US" dirty="0"/>
          </a:p>
        </p:txBody>
      </p:sp>
    </p:spTree>
    <p:extLst>
      <p:ext uri="{BB962C8B-B14F-4D97-AF65-F5344CB8AC3E}">
        <p14:creationId xmlns:p14="http://schemas.microsoft.com/office/powerpoint/2010/main" val="196473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NIH</a:t>
            </a:r>
            <a:r>
              <a:rPr lang="en-US" dirty="0"/>
              <a:t> </a:t>
            </a:r>
            <a:r>
              <a:rPr lang="en-US" dirty="0" smtClean="0"/>
              <a:t>News</a:t>
            </a:r>
          </a:p>
          <a:p>
            <a:r>
              <a:rPr lang="en-US" dirty="0" smtClean="0"/>
              <a:t>NHLBI News</a:t>
            </a:r>
          </a:p>
          <a:p>
            <a:r>
              <a:rPr lang="en-US" dirty="0" smtClean="0"/>
              <a:t>Funding Opportunities</a:t>
            </a:r>
          </a:p>
          <a:p>
            <a:r>
              <a:rPr lang="en-US" dirty="0" smtClean="0"/>
              <a:t>MESA renewal</a:t>
            </a:r>
          </a:p>
          <a:p>
            <a:endParaRPr lang="en-US" dirty="0" smtClean="0"/>
          </a:p>
        </p:txBody>
      </p:sp>
      <p:sp>
        <p:nvSpPr>
          <p:cNvPr id="3" name="Title 2"/>
          <p:cNvSpPr>
            <a:spLocks noGrp="1"/>
          </p:cNvSpPr>
          <p:nvPr>
            <p:ph type="title"/>
          </p:nvPr>
        </p:nvSpPr>
        <p:spPr/>
        <p:txBody>
          <a:bodyPr/>
          <a:lstStyle/>
          <a:p>
            <a:r>
              <a:rPr lang="en-US" dirty="0" smtClean="0"/>
              <a:t>Topics</a:t>
            </a:r>
            <a:endParaRPr lang="en-US" dirty="0"/>
          </a:p>
        </p:txBody>
      </p:sp>
    </p:spTree>
    <p:extLst>
      <p:ext uri="{BB962C8B-B14F-4D97-AF65-F5344CB8AC3E}">
        <p14:creationId xmlns:p14="http://schemas.microsoft.com/office/powerpoint/2010/main" val="4616350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Operational goals</a:t>
            </a:r>
          </a:p>
          <a:p>
            <a:pPr lvl="1"/>
            <a:r>
              <a:rPr lang="en-US" dirty="0"/>
              <a:t>S</a:t>
            </a:r>
            <a:r>
              <a:rPr lang="en-US" dirty="0" smtClean="0"/>
              <a:t>upport </a:t>
            </a:r>
            <a:r>
              <a:rPr lang="en-US" dirty="0"/>
              <a:t>continued cohort follow-up and data collection on clinical </a:t>
            </a:r>
            <a:r>
              <a:rPr lang="en-US" dirty="0" smtClean="0"/>
              <a:t>events</a:t>
            </a:r>
          </a:p>
          <a:p>
            <a:pPr lvl="1"/>
            <a:r>
              <a:rPr lang="en-US" dirty="0"/>
              <a:t>C</a:t>
            </a:r>
            <a:r>
              <a:rPr lang="en-US" dirty="0" smtClean="0"/>
              <a:t>ontinue </a:t>
            </a:r>
            <a:r>
              <a:rPr lang="en-US" dirty="0"/>
              <a:t>to foster scientific </a:t>
            </a:r>
            <a:r>
              <a:rPr lang="en-US" dirty="0" smtClean="0"/>
              <a:t>collaborations</a:t>
            </a:r>
          </a:p>
          <a:p>
            <a:pPr lvl="1"/>
            <a:r>
              <a:rPr lang="en-US" dirty="0"/>
              <a:t>C</a:t>
            </a:r>
            <a:r>
              <a:rPr lang="en-US" dirty="0" smtClean="0"/>
              <a:t>onduct </a:t>
            </a:r>
            <a:r>
              <a:rPr lang="en-US" dirty="0"/>
              <a:t>a limited clinical examination of the MESA participants as a platform for ancillary study examination components</a:t>
            </a:r>
          </a:p>
        </p:txBody>
      </p:sp>
      <p:sp>
        <p:nvSpPr>
          <p:cNvPr id="3" name="Title 2"/>
          <p:cNvSpPr>
            <a:spLocks noGrp="1"/>
          </p:cNvSpPr>
          <p:nvPr>
            <p:ph type="title"/>
          </p:nvPr>
        </p:nvSpPr>
        <p:spPr/>
        <p:txBody>
          <a:bodyPr/>
          <a:lstStyle/>
          <a:p>
            <a:r>
              <a:rPr lang="en-US" dirty="0" smtClean="0"/>
              <a:t>MESA Contract Renewal (cont’d)</a:t>
            </a:r>
            <a:endParaRPr lang="en-US" dirty="0"/>
          </a:p>
        </p:txBody>
      </p:sp>
    </p:spTree>
    <p:extLst>
      <p:ext uri="{BB962C8B-B14F-4D97-AF65-F5344CB8AC3E}">
        <p14:creationId xmlns:p14="http://schemas.microsoft.com/office/powerpoint/2010/main" val="10614172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Five-year duration</a:t>
            </a:r>
          </a:p>
          <a:p>
            <a:pPr lvl="1"/>
            <a:r>
              <a:rPr lang="en-US" dirty="0"/>
              <a:t>Anticipated start </a:t>
            </a:r>
            <a:r>
              <a:rPr lang="en-US" dirty="0" smtClean="0"/>
              <a:t>8/15/2015</a:t>
            </a:r>
            <a:endParaRPr lang="en-US" dirty="0"/>
          </a:p>
          <a:p>
            <a:pPr lvl="1"/>
            <a:r>
              <a:rPr lang="en-US" dirty="0" smtClean="0"/>
              <a:t>Anticipated end 8/14/2020</a:t>
            </a:r>
          </a:p>
          <a:p>
            <a:r>
              <a:rPr lang="en-US" dirty="0" smtClean="0"/>
              <a:t>Single contract </a:t>
            </a:r>
          </a:p>
          <a:p>
            <a:r>
              <a:rPr lang="en-US" dirty="0" smtClean="0"/>
              <a:t>Exam-related tasks, if done, span 28 months</a:t>
            </a:r>
          </a:p>
          <a:p>
            <a:pPr lvl="1"/>
            <a:r>
              <a:rPr lang="en-US" dirty="0" smtClean="0"/>
              <a:t>Exam preparation 1/01/16 - 8/31/16</a:t>
            </a:r>
          </a:p>
          <a:p>
            <a:pPr lvl="1"/>
            <a:r>
              <a:rPr lang="en-US" dirty="0" smtClean="0"/>
              <a:t>Exam and closeout 9/01/16-4/30/18</a:t>
            </a:r>
          </a:p>
          <a:p>
            <a:pPr lvl="1"/>
            <a:endParaRPr lang="en-US" dirty="0" smtClean="0"/>
          </a:p>
        </p:txBody>
      </p:sp>
      <p:sp>
        <p:nvSpPr>
          <p:cNvPr id="3" name="Title 2"/>
          <p:cNvSpPr>
            <a:spLocks noGrp="1"/>
          </p:cNvSpPr>
          <p:nvPr>
            <p:ph type="title"/>
          </p:nvPr>
        </p:nvSpPr>
        <p:spPr/>
        <p:txBody>
          <a:bodyPr/>
          <a:lstStyle/>
          <a:p>
            <a:r>
              <a:rPr lang="en-US" dirty="0" smtClean="0"/>
              <a:t>MESA Contract Renewal (cont’d)</a:t>
            </a:r>
            <a:endParaRPr lang="en-US" dirty="0"/>
          </a:p>
        </p:txBody>
      </p:sp>
    </p:spTree>
    <p:extLst>
      <p:ext uri="{BB962C8B-B14F-4D97-AF65-F5344CB8AC3E}">
        <p14:creationId xmlns:p14="http://schemas.microsoft.com/office/powerpoint/2010/main" val="31097901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Renewal Timeline for MESA Grants and Contracts</a:t>
            </a:r>
            <a:endParaRPr lang="en-US" dirty="0"/>
          </a:p>
        </p:txBody>
      </p:sp>
      <p:sp>
        <p:nvSpPr>
          <p:cNvPr id="5" name="Content Placeholder 4"/>
          <p:cNvSpPr>
            <a:spLocks noGrp="1"/>
          </p:cNvSpPr>
          <p:nvPr>
            <p:ph idx="1"/>
          </p:nvPr>
        </p:nvSpPr>
        <p:spPr/>
        <p:txBody>
          <a:bodyPr/>
          <a:lstStyle/>
          <a:p>
            <a:pPr marL="0" indent="0">
              <a:buNone/>
            </a:pPr>
            <a:endParaRPr lang="en-US"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417" y="1155147"/>
            <a:ext cx="8642310" cy="4897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65639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0" indent="0">
              <a:buNone/>
            </a:pPr>
            <a:r>
              <a:rPr lang="en-US" dirty="0" smtClean="0"/>
              <a:t>Submitted in June/July</a:t>
            </a:r>
          </a:p>
          <a:p>
            <a:pPr marL="971550" lvl="1" indent="-514350">
              <a:buFont typeface="+mj-lt"/>
              <a:buAutoNum type="arabicPeriod"/>
            </a:pPr>
            <a:r>
              <a:rPr lang="en-US" b="1" dirty="0" smtClean="0"/>
              <a:t>Allison</a:t>
            </a:r>
            <a:r>
              <a:rPr lang="en-US" dirty="0" smtClean="0"/>
              <a:t>: MESA Mobility </a:t>
            </a:r>
          </a:p>
          <a:p>
            <a:pPr marL="971550" lvl="1" indent="-514350">
              <a:buFont typeface="+mj-lt"/>
              <a:buAutoNum type="arabicPeriod"/>
            </a:pPr>
            <a:r>
              <a:rPr lang="en-US" b="1" dirty="0" smtClean="0"/>
              <a:t>Barr</a:t>
            </a:r>
            <a:r>
              <a:rPr lang="en-US" dirty="0" smtClean="0"/>
              <a:t>: MESA Lung III</a:t>
            </a:r>
          </a:p>
          <a:p>
            <a:pPr marL="971550" lvl="1" indent="-514350">
              <a:buFont typeface="+mj-lt"/>
              <a:buAutoNum type="arabicPeriod"/>
            </a:pPr>
            <a:r>
              <a:rPr lang="en-US" b="1" dirty="0" err="1" smtClean="0"/>
              <a:t>Bertoni</a:t>
            </a:r>
            <a:r>
              <a:rPr lang="en-US" dirty="0" smtClean="0"/>
              <a:t>: Transition from risk </a:t>
            </a:r>
            <a:r>
              <a:rPr lang="en-US" dirty="0"/>
              <a:t>f</a:t>
            </a:r>
            <a:r>
              <a:rPr lang="en-US" dirty="0" smtClean="0"/>
              <a:t>actors to early HF</a:t>
            </a:r>
          </a:p>
          <a:p>
            <a:pPr marL="971550" lvl="1" indent="-514350">
              <a:buFont typeface="+mj-lt"/>
              <a:buAutoNum type="arabicPeriod"/>
            </a:pPr>
            <a:r>
              <a:rPr lang="en-US" b="1" dirty="0" smtClean="0"/>
              <a:t>Budoff</a:t>
            </a:r>
            <a:r>
              <a:rPr lang="en-US" dirty="0" smtClean="0"/>
              <a:t>: Coronary atherosclerosis and the effects of intestinal microbiota, diet and genetics in MESA</a:t>
            </a:r>
          </a:p>
          <a:p>
            <a:pPr marL="971550" lvl="1" indent="-514350">
              <a:buFont typeface="+mj-lt"/>
              <a:buAutoNum type="arabicPeriod"/>
            </a:pPr>
            <a:r>
              <a:rPr lang="en-US" b="1" dirty="0" smtClean="0"/>
              <a:t>Ding</a:t>
            </a:r>
            <a:r>
              <a:rPr lang="en-US" dirty="0" smtClean="0"/>
              <a:t>: Age-related mitochondrial dysfunction and cognitive </a:t>
            </a:r>
            <a:r>
              <a:rPr lang="en-US" dirty="0" smtClean="0"/>
              <a:t>decline</a:t>
            </a:r>
          </a:p>
          <a:p>
            <a:pPr marL="971550" lvl="1" indent="-514350">
              <a:buFont typeface="+mj-lt"/>
              <a:buAutoNum type="arabicPeriod"/>
            </a:pPr>
            <a:r>
              <a:rPr lang="en-US" b="1" dirty="0" smtClean="0"/>
              <a:t>Heckbert</a:t>
            </a:r>
            <a:r>
              <a:rPr lang="en-US" dirty="0"/>
              <a:t>: Atrial fibrillation burden, vascular disease of the brain and cardiac MRI in </a:t>
            </a:r>
            <a:r>
              <a:rPr lang="en-US" dirty="0" smtClean="0"/>
              <a:t>MESA</a:t>
            </a:r>
            <a:endParaRPr lang="en-US" dirty="0" smtClean="0"/>
          </a:p>
          <a:p>
            <a:pPr marL="971550" lvl="1" indent="-514350">
              <a:buFont typeface="+mj-lt"/>
              <a:buAutoNum type="arabicPeriod"/>
            </a:pPr>
            <a:r>
              <a:rPr lang="en-US" b="1" dirty="0" smtClean="0"/>
              <a:t>Kramer</a:t>
            </a:r>
            <a:r>
              <a:rPr lang="en-US" dirty="0" smtClean="0"/>
              <a:t>: Urinary </a:t>
            </a:r>
            <a:r>
              <a:rPr lang="en-US" dirty="0" err="1" smtClean="0"/>
              <a:t>KNOWledge</a:t>
            </a:r>
            <a:r>
              <a:rPr lang="en-US" dirty="0" smtClean="0"/>
              <a:t> study (U-KNOW)</a:t>
            </a:r>
          </a:p>
          <a:p>
            <a:pPr marL="971550" lvl="1" indent="-514350">
              <a:buFont typeface="+mj-lt"/>
              <a:buAutoNum type="arabicPeriod"/>
            </a:pPr>
            <a:r>
              <a:rPr lang="en-US" b="1" dirty="0" smtClean="0"/>
              <a:t>Shea</a:t>
            </a:r>
            <a:r>
              <a:rPr lang="en-US" dirty="0" smtClean="0"/>
              <a:t>: HDL-mediated cholesterol efflux and plaque inflammation in MESA</a:t>
            </a:r>
          </a:p>
          <a:p>
            <a:pPr lvl="1"/>
            <a:endParaRPr lang="en-US" dirty="0"/>
          </a:p>
        </p:txBody>
      </p:sp>
      <p:sp>
        <p:nvSpPr>
          <p:cNvPr id="3" name="Title 2"/>
          <p:cNvSpPr>
            <a:spLocks noGrp="1"/>
          </p:cNvSpPr>
          <p:nvPr>
            <p:ph type="title"/>
          </p:nvPr>
        </p:nvSpPr>
        <p:spPr/>
        <p:txBody>
          <a:bodyPr/>
          <a:lstStyle/>
          <a:p>
            <a:r>
              <a:rPr lang="en-US" dirty="0" smtClean="0"/>
              <a:t>Exam 6 Grant Applications</a:t>
            </a:r>
            <a:endParaRPr lang="en-US" dirty="0"/>
          </a:p>
        </p:txBody>
      </p:sp>
    </p:spTree>
    <p:extLst>
      <p:ext uri="{BB962C8B-B14F-4D97-AF65-F5344CB8AC3E}">
        <p14:creationId xmlns:p14="http://schemas.microsoft.com/office/powerpoint/2010/main" val="19477714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To be submitted in October</a:t>
            </a:r>
          </a:p>
          <a:p>
            <a:pPr marL="971550" lvl="1" indent="-514350">
              <a:buFont typeface="+mj-lt"/>
              <a:buAutoNum type="arabicPeriod"/>
            </a:pPr>
            <a:r>
              <a:rPr lang="en-US" b="1" dirty="0" smtClean="0"/>
              <a:t>de Boer</a:t>
            </a:r>
            <a:r>
              <a:rPr lang="en-US" dirty="0" smtClean="0"/>
              <a:t>: </a:t>
            </a:r>
            <a:r>
              <a:rPr lang="en-US" dirty="0"/>
              <a:t>Phosphorus and vitamin D metabolism and cardiovascular </a:t>
            </a:r>
            <a:r>
              <a:rPr lang="en-US" dirty="0" smtClean="0"/>
              <a:t>outcomes in MESA</a:t>
            </a:r>
          </a:p>
          <a:p>
            <a:pPr marL="971550" lvl="1" indent="-514350">
              <a:buFont typeface="+mj-lt"/>
              <a:buAutoNum type="arabicPeriod"/>
            </a:pPr>
            <a:r>
              <a:rPr lang="en-US" b="1" dirty="0" err="1" smtClean="0"/>
              <a:t>Goodarzi</a:t>
            </a:r>
            <a:r>
              <a:rPr lang="en-US" dirty="0" smtClean="0"/>
              <a:t>: </a:t>
            </a:r>
            <a:r>
              <a:rPr lang="en-US" dirty="0"/>
              <a:t>Insulin </a:t>
            </a:r>
            <a:r>
              <a:rPr lang="en-US" dirty="0" smtClean="0"/>
              <a:t>axis </a:t>
            </a:r>
            <a:r>
              <a:rPr lang="en-US" dirty="0"/>
              <a:t>and </a:t>
            </a:r>
            <a:r>
              <a:rPr lang="en-US" dirty="0"/>
              <a:t>d</a:t>
            </a:r>
            <a:r>
              <a:rPr lang="en-US" dirty="0" smtClean="0"/>
              <a:t>iabetes </a:t>
            </a:r>
            <a:r>
              <a:rPr lang="en-US" dirty="0"/>
              <a:t>r</a:t>
            </a:r>
            <a:r>
              <a:rPr lang="en-US" dirty="0" smtClean="0"/>
              <a:t>isk</a:t>
            </a:r>
            <a:r>
              <a:rPr lang="en-US" dirty="0"/>
              <a:t>: </a:t>
            </a:r>
            <a:r>
              <a:rPr lang="en-US" dirty="0" smtClean="0"/>
              <a:t>effects </a:t>
            </a:r>
            <a:r>
              <a:rPr lang="en-US" dirty="0"/>
              <a:t>of </a:t>
            </a:r>
            <a:r>
              <a:rPr lang="en-US" dirty="0" smtClean="0"/>
              <a:t>microbiome </a:t>
            </a:r>
            <a:r>
              <a:rPr lang="en-US" dirty="0"/>
              <a:t>d</a:t>
            </a:r>
            <a:r>
              <a:rPr lang="en-US" dirty="0" smtClean="0"/>
              <a:t>iversity </a:t>
            </a:r>
            <a:r>
              <a:rPr lang="en-US" dirty="0"/>
              <a:t>and </a:t>
            </a:r>
            <a:r>
              <a:rPr lang="en-US" dirty="0" smtClean="0"/>
              <a:t>host </a:t>
            </a:r>
            <a:r>
              <a:rPr lang="en-US" dirty="0"/>
              <a:t>g</a:t>
            </a:r>
            <a:r>
              <a:rPr lang="en-US" dirty="0" smtClean="0"/>
              <a:t>enome </a:t>
            </a:r>
            <a:r>
              <a:rPr lang="en-US" dirty="0"/>
              <a:t>in a </a:t>
            </a:r>
            <a:r>
              <a:rPr lang="en-US" dirty="0" smtClean="0"/>
              <a:t>multiethnic </a:t>
            </a:r>
            <a:r>
              <a:rPr lang="en-US" dirty="0"/>
              <a:t>c</a:t>
            </a:r>
            <a:r>
              <a:rPr lang="en-US" dirty="0" smtClean="0"/>
              <a:t>ohort</a:t>
            </a:r>
            <a:endParaRPr lang="en-US" dirty="0" smtClean="0"/>
          </a:p>
          <a:p>
            <a:pPr marL="971550" lvl="1" indent="-514350">
              <a:buFont typeface="+mj-lt"/>
              <a:buAutoNum type="arabicPeriod"/>
            </a:pPr>
            <a:r>
              <a:rPr lang="en-US" b="1" dirty="0" smtClean="0"/>
              <a:t>Needham</a:t>
            </a:r>
            <a:r>
              <a:rPr lang="en-US" dirty="0" smtClean="0"/>
              <a:t>: </a:t>
            </a:r>
            <a:r>
              <a:rPr lang="en-US" dirty="0"/>
              <a:t>Socioeconomic disadvantage, life course stress exposure, and CVD</a:t>
            </a:r>
          </a:p>
        </p:txBody>
      </p:sp>
      <p:sp>
        <p:nvSpPr>
          <p:cNvPr id="3" name="Title 2"/>
          <p:cNvSpPr>
            <a:spLocks noGrp="1"/>
          </p:cNvSpPr>
          <p:nvPr>
            <p:ph type="title"/>
          </p:nvPr>
        </p:nvSpPr>
        <p:spPr/>
        <p:txBody>
          <a:bodyPr/>
          <a:lstStyle/>
          <a:p>
            <a:r>
              <a:rPr lang="en-US" dirty="0" smtClean="0"/>
              <a:t>Exam 6 Grant Applications (cont’d)</a:t>
            </a:r>
            <a:endParaRPr lang="en-US" dirty="0"/>
          </a:p>
        </p:txBody>
      </p:sp>
    </p:spTree>
    <p:extLst>
      <p:ext uri="{BB962C8B-B14F-4D97-AF65-F5344CB8AC3E}">
        <p14:creationId xmlns:p14="http://schemas.microsoft.com/office/powerpoint/2010/main" val="24621279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olsonj\AppData\Local\Microsoft\Windows\Temporary Internet Files\Content.Outlook\8L4GDK16\image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7097" y="1113182"/>
            <a:ext cx="4870174" cy="4870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0346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Replaces NIH GWAS policy </a:t>
            </a:r>
          </a:p>
          <a:p>
            <a:r>
              <a:rPr lang="en-US" dirty="0" smtClean="0"/>
              <a:t>Applies to </a:t>
            </a:r>
          </a:p>
          <a:p>
            <a:pPr lvl="1"/>
            <a:r>
              <a:rPr lang="en-US" dirty="0" smtClean="0"/>
              <a:t>Grant applications or contract proposals submitted for Jan 25, 2015 or later receipt dates</a:t>
            </a:r>
          </a:p>
          <a:p>
            <a:pPr lvl="1"/>
            <a:r>
              <a:rPr lang="en-US" dirty="0" smtClean="0"/>
              <a:t>All research conducted with NIH support</a:t>
            </a:r>
          </a:p>
          <a:p>
            <a:r>
              <a:rPr lang="en-US" dirty="0" smtClean="0"/>
              <a:t>Two-tiered data access (open, controlled)</a:t>
            </a:r>
          </a:p>
          <a:p>
            <a:r>
              <a:rPr lang="en-US" dirty="0" smtClean="0"/>
              <a:t>Studies initiated after effective date of policy should include consent </a:t>
            </a:r>
            <a:r>
              <a:rPr lang="en-US" dirty="0" smtClean="0"/>
              <a:t>stating </a:t>
            </a:r>
            <a:endParaRPr lang="en-US" dirty="0" smtClean="0"/>
          </a:p>
          <a:p>
            <a:pPr lvl="1"/>
            <a:r>
              <a:rPr lang="en-US" dirty="0" smtClean="0"/>
              <a:t>That </a:t>
            </a:r>
            <a:r>
              <a:rPr lang="en-US" dirty="0"/>
              <a:t>a participant’s genomic and phenotypic data may be shared broadly for future research purposes</a:t>
            </a:r>
          </a:p>
          <a:p>
            <a:pPr lvl="1"/>
            <a:r>
              <a:rPr lang="en-US" dirty="0" smtClean="0"/>
              <a:t>Whether </a:t>
            </a:r>
            <a:r>
              <a:rPr lang="en-US" dirty="0"/>
              <a:t>the data will be shared via unrestricted or controlled </a:t>
            </a:r>
            <a:r>
              <a:rPr lang="en-US" dirty="0" smtClean="0"/>
              <a:t>access</a:t>
            </a:r>
          </a:p>
          <a:p>
            <a:r>
              <a:rPr lang="en-US" dirty="0" smtClean="0"/>
              <a:t>Consent a</a:t>
            </a:r>
            <a:r>
              <a:rPr lang="en-US" dirty="0" smtClean="0"/>
              <a:t>lso </a:t>
            </a:r>
            <a:r>
              <a:rPr lang="en-US" dirty="0" smtClean="0"/>
              <a:t>required for studies using cell lines or clinical specimens, even if de-identified</a:t>
            </a:r>
            <a:endParaRPr lang="en-US" dirty="0"/>
          </a:p>
          <a:p>
            <a:pPr lvl="1"/>
            <a:endParaRPr lang="en-US" dirty="0" smtClean="0"/>
          </a:p>
          <a:p>
            <a:pPr lvl="1"/>
            <a:endParaRPr lang="en-US" dirty="0" smtClean="0"/>
          </a:p>
        </p:txBody>
      </p:sp>
      <p:sp>
        <p:nvSpPr>
          <p:cNvPr id="3" name="Title 2"/>
          <p:cNvSpPr>
            <a:spLocks noGrp="1"/>
          </p:cNvSpPr>
          <p:nvPr>
            <p:ph type="title"/>
          </p:nvPr>
        </p:nvSpPr>
        <p:spPr/>
        <p:txBody>
          <a:bodyPr/>
          <a:lstStyle/>
          <a:p>
            <a:r>
              <a:rPr lang="en-US" dirty="0" smtClean="0"/>
              <a:t>NIH Genomic Data Sharing Policy</a:t>
            </a:r>
            <a:endParaRPr lang="en-US" dirty="0"/>
          </a:p>
        </p:txBody>
      </p:sp>
    </p:spTree>
    <p:extLst>
      <p:ext uri="{BB962C8B-B14F-4D97-AF65-F5344CB8AC3E}">
        <p14:creationId xmlns:p14="http://schemas.microsoft.com/office/powerpoint/2010/main" val="480417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33051"/>
            <a:ext cx="8530272" cy="652463"/>
          </a:xfrm>
        </p:spPr>
        <p:txBody>
          <a:bodyPr>
            <a:normAutofit/>
          </a:bodyPr>
          <a:lstStyle/>
          <a:p>
            <a:r>
              <a:rPr lang="en-US" sz="2400" b="1" dirty="0" smtClean="0"/>
              <a:t>Key Distinctions</a:t>
            </a:r>
            <a:endParaRPr lang="en-US" sz="2400" b="1" dirty="0"/>
          </a:p>
        </p:txBody>
      </p:sp>
      <p:graphicFrame>
        <p:nvGraphicFramePr>
          <p:cNvPr id="11" name="Table 10"/>
          <p:cNvGraphicFramePr>
            <a:graphicFrameLocks noGrp="1"/>
          </p:cNvGraphicFramePr>
          <p:nvPr>
            <p:extLst>
              <p:ext uri="{D42A27DB-BD31-4B8C-83A1-F6EECF244321}">
                <p14:modId xmlns:p14="http://schemas.microsoft.com/office/powerpoint/2010/main" val="4177093659"/>
              </p:ext>
            </p:extLst>
          </p:nvPr>
        </p:nvGraphicFramePr>
        <p:xfrm>
          <a:off x="304802" y="537658"/>
          <a:ext cx="8534398" cy="5785106"/>
        </p:xfrm>
        <a:graphic>
          <a:graphicData uri="http://schemas.openxmlformats.org/drawingml/2006/table">
            <a:tbl>
              <a:tblPr firstRow="1" firstCol="1" bandRow="1">
                <a:tableStyleId>{5C22544A-7EE6-4342-B048-85BDC9FD1C3A}</a:tableStyleId>
              </a:tblPr>
              <a:tblGrid>
                <a:gridCol w="1752598"/>
                <a:gridCol w="3206043"/>
                <a:gridCol w="3575757"/>
              </a:tblGrid>
              <a:tr h="334946">
                <a:tc>
                  <a:txBody>
                    <a:bodyPr/>
                    <a:lstStyle/>
                    <a:p>
                      <a:endParaRPr lang="en-US" sz="1400" dirty="0">
                        <a:effectLst/>
                        <a:latin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bg1"/>
                          </a:solidFill>
                          <a:effectLst/>
                        </a:rPr>
                        <a:t>GWAS Policy</a:t>
                      </a:r>
                      <a:endParaRPr lang="en-US" sz="1400" dirty="0">
                        <a:solidFill>
                          <a:schemeClr val="bg1"/>
                        </a:solidFill>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bg1"/>
                          </a:solidFill>
                          <a:effectLst/>
                        </a:rPr>
                        <a:t>GDS Policy</a:t>
                      </a:r>
                      <a:endParaRPr lang="en-US" sz="1400" dirty="0">
                        <a:solidFill>
                          <a:schemeClr val="bg1"/>
                        </a:solidFill>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9920">
                <a:tc>
                  <a:txBody>
                    <a:bodyPr/>
                    <a:lstStyle/>
                    <a:p>
                      <a:pPr marL="0" marR="0" algn="ctr">
                        <a:spcBef>
                          <a:spcPts val="0"/>
                        </a:spcBef>
                        <a:spcAft>
                          <a:spcPts val="0"/>
                        </a:spcAft>
                      </a:pPr>
                      <a:r>
                        <a:rPr lang="en-US" sz="1350" dirty="0">
                          <a:solidFill>
                            <a:schemeClr val="bg1"/>
                          </a:solidFill>
                          <a:effectLst/>
                          <a:latin typeface="+mj-lt"/>
                        </a:rPr>
                        <a:t>Scope</a:t>
                      </a:r>
                      <a:endParaRPr lang="en-US" sz="1350" dirty="0">
                        <a:solidFill>
                          <a:schemeClr val="bg1"/>
                        </a:solidFill>
                        <a:effectLst/>
                        <a:latin typeface="+mj-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350" b="1" dirty="0" smtClean="0">
                          <a:effectLst/>
                          <a:latin typeface="+mn-lt"/>
                        </a:rPr>
                        <a:t>Applies to human GWAS </a:t>
                      </a:r>
                      <a:r>
                        <a:rPr lang="en-US" sz="1350" b="1" dirty="0">
                          <a:effectLst/>
                          <a:latin typeface="+mn-lt"/>
                        </a:rPr>
                        <a:t>data</a:t>
                      </a:r>
                      <a:endParaRPr lang="en-US" sz="1350" b="1"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350" b="1" dirty="0" smtClean="0">
                          <a:effectLst/>
                          <a:latin typeface="+mn-lt"/>
                        </a:rPr>
                        <a:t>Applies to all </a:t>
                      </a:r>
                      <a:r>
                        <a:rPr lang="en-US" sz="1350" b="1" dirty="0">
                          <a:effectLst/>
                          <a:latin typeface="+mn-lt"/>
                        </a:rPr>
                        <a:t>genomic data </a:t>
                      </a:r>
                      <a:r>
                        <a:rPr lang="en-US" sz="1350" b="1" dirty="0" smtClean="0">
                          <a:effectLst/>
                          <a:latin typeface="+mn-lt"/>
                        </a:rPr>
                        <a:t>types, </a:t>
                      </a:r>
                      <a:r>
                        <a:rPr lang="en-US" sz="1350" b="1" dirty="0">
                          <a:effectLst/>
                          <a:latin typeface="+mn-lt"/>
                        </a:rPr>
                        <a:t>human and </a:t>
                      </a:r>
                      <a:r>
                        <a:rPr lang="en-US" sz="1350" b="1" dirty="0" smtClean="0">
                          <a:effectLst/>
                          <a:latin typeface="+mn-lt"/>
                        </a:rPr>
                        <a:t>non-human</a:t>
                      </a:r>
                      <a:endParaRPr lang="en-US" sz="1350" b="1"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22894">
                <a:tc>
                  <a:txBody>
                    <a:bodyPr/>
                    <a:lstStyle/>
                    <a:p>
                      <a:pPr marL="0" marR="0" algn="ctr">
                        <a:spcBef>
                          <a:spcPts val="0"/>
                        </a:spcBef>
                        <a:spcAft>
                          <a:spcPts val="0"/>
                        </a:spcAft>
                      </a:pPr>
                      <a:r>
                        <a:rPr lang="en-US" sz="1350" dirty="0" smtClean="0">
                          <a:solidFill>
                            <a:schemeClr val="bg1"/>
                          </a:solidFill>
                          <a:effectLst/>
                          <a:latin typeface="+mj-lt"/>
                        </a:rPr>
                        <a:t>Consent Standard -</a:t>
                      </a:r>
                    </a:p>
                    <a:p>
                      <a:pPr marL="0" marR="0" algn="ctr">
                        <a:spcBef>
                          <a:spcPts val="0"/>
                        </a:spcBef>
                        <a:spcAft>
                          <a:spcPts val="0"/>
                        </a:spcAft>
                      </a:pPr>
                      <a:r>
                        <a:rPr lang="en-US" sz="1350" dirty="0" smtClean="0">
                          <a:solidFill>
                            <a:schemeClr val="bg1"/>
                          </a:solidFill>
                          <a:effectLst/>
                          <a:latin typeface="+mj-lt"/>
                        </a:rPr>
                        <a:t>Existing* </a:t>
                      </a:r>
                      <a:r>
                        <a:rPr lang="en-US" sz="1350" baseline="0" dirty="0" smtClean="0">
                          <a:solidFill>
                            <a:schemeClr val="bg1"/>
                          </a:solidFill>
                          <a:effectLst/>
                          <a:latin typeface="+mj-lt"/>
                        </a:rPr>
                        <a:t>Collections</a:t>
                      </a:r>
                    </a:p>
                    <a:p>
                      <a:pPr marL="0" marR="0" algn="ctr">
                        <a:spcBef>
                          <a:spcPts val="600"/>
                        </a:spcBef>
                        <a:spcAft>
                          <a:spcPts val="0"/>
                        </a:spcAft>
                      </a:pPr>
                      <a:r>
                        <a:rPr lang="en-US" sz="1350" i="1" baseline="0" dirty="0" smtClean="0">
                          <a:solidFill>
                            <a:schemeClr val="bg1"/>
                          </a:solidFill>
                          <a:effectLst/>
                          <a:latin typeface="+mj-lt"/>
                        </a:rPr>
                        <a:t>*Before the effective date of the GDS policy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50" b="1" baseline="0" dirty="0" smtClean="0">
                          <a:effectLst/>
                          <a:latin typeface="+mn-lt"/>
                          <a:ea typeface="Calibri"/>
                          <a:cs typeface="Times New Roman"/>
                        </a:rPr>
                        <a:t>If</a:t>
                      </a:r>
                      <a:r>
                        <a:rPr lang="en-US" sz="1350" b="1" dirty="0" smtClean="0">
                          <a:effectLst/>
                          <a:latin typeface="+mn-lt"/>
                        </a:rPr>
                        <a:t> research </a:t>
                      </a:r>
                      <a:r>
                        <a:rPr lang="en-US" sz="1350" b="1" baseline="0" dirty="0" smtClean="0">
                          <a:effectLst/>
                          <a:latin typeface="+mn-lt"/>
                        </a:rPr>
                        <a:t>consent, </a:t>
                      </a:r>
                      <a:r>
                        <a:rPr lang="en-US" sz="1350" b="1" dirty="0" smtClean="0">
                          <a:effectLst/>
                          <a:latin typeface="+mn-lt"/>
                        </a:rPr>
                        <a:t>IRB reviews</a:t>
                      </a:r>
                      <a:r>
                        <a:rPr lang="en-US" sz="1350" b="1" baseline="0" dirty="0" smtClean="0">
                          <a:effectLst/>
                          <a:latin typeface="+mn-lt"/>
                        </a:rPr>
                        <a:t> for consistency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350" b="1" baseline="0" dirty="0" smtClean="0">
                        <a:effectLst/>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350" b="1" baseline="0" dirty="0" smtClean="0">
                          <a:effectLst/>
                          <a:latin typeface="+mn-lt"/>
                        </a:rPr>
                        <a:t>If </a:t>
                      </a:r>
                      <a:r>
                        <a:rPr lang="en-US" sz="1350" b="1" baseline="0" dirty="0" smtClean="0">
                          <a:effectLst/>
                          <a:latin typeface="+mn-lt"/>
                          <a:ea typeface="Calibri"/>
                          <a:cs typeface="Times New Roman"/>
                        </a:rPr>
                        <a:t>no research consent exists, data may still be submitted to NIH databases</a:t>
                      </a:r>
                      <a:endParaRPr lang="en-US" sz="1350" b="1" dirty="0" smtClean="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50" b="1" baseline="0" dirty="0" smtClean="0">
                          <a:effectLst/>
                          <a:latin typeface="+mn-lt"/>
                          <a:ea typeface="Calibri"/>
                          <a:cs typeface="Times New Roman"/>
                        </a:rPr>
                        <a:t>Same                                                         </a:t>
                      </a:r>
                      <a:endParaRPr lang="en-US" sz="1350" b="1"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7193">
                <a:tc>
                  <a:txBody>
                    <a:bodyPr/>
                    <a:lstStyle/>
                    <a:p>
                      <a:pPr marL="0" marR="0" algn="ctr">
                        <a:spcBef>
                          <a:spcPts val="0"/>
                        </a:spcBef>
                        <a:spcAft>
                          <a:spcPts val="0"/>
                        </a:spcAft>
                      </a:pPr>
                      <a:r>
                        <a:rPr lang="en-US" sz="1350" dirty="0" smtClean="0">
                          <a:solidFill>
                            <a:schemeClr val="bg1"/>
                          </a:solidFill>
                          <a:effectLst/>
                          <a:latin typeface="+mj-lt"/>
                          <a:ea typeface="Calibri"/>
                          <a:cs typeface="Times New Roman"/>
                        </a:rPr>
                        <a:t>Consent  Standard – Future* Collections</a:t>
                      </a:r>
                    </a:p>
                    <a:p>
                      <a:pPr marL="0" marR="0" indent="0" algn="ctr" defTabSz="914400" rtl="0" eaLnBrk="1" fontAlgn="auto" latinLnBrk="0" hangingPunct="1">
                        <a:lnSpc>
                          <a:spcPct val="100000"/>
                        </a:lnSpc>
                        <a:spcBef>
                          <a:spcPts val="600"/>
                        </a:spcBef>
                        <a:spcAft>
                          <a:spcPts val="0"/>
                        </a:spcAft>
                        <a:buClrTx/>
                        <a:buSzTx/>
                        <a:buFontTx/>
                        <a:buNone/>
                        <a:tabLst/>
                        <a:defRPr/>
                      </a:pPr>
                      <a:r>
                        <a:rPr lang="en-US" sz="1350" b="1" i="1" kern="1200" baseline="0" dirty="0" smtClean="0">
                          <a:solidFill>
                            <a:schemeClr val="bg1"/>
                          </a:solidFill>
                          <a:effectLst/>
                          <a:latin typeface="+mn-lt"/>
                          <a:ea typeface="+mn-ea"/>
                          <a:cs typeface="+mn-cs"/>
                        </a:rPr>
                        <a:t>*After the effective date of the GDS policy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350" b="1" dirty="0" smtClean="0">
                          <a:effectLst/>
                          <a:latin typeface="+mn-lt"/>
                          <a:ea typeface="Calibri"/>
                          <a:cs typeface="Times New Roman"/>
                        </a:rPr>
                        <a:t> Policy is silent but the preamble states “the NIH expects specific discussion within the informed consent process and documentation that participants’ genotype and phenotype data will be shared for research purposes through the NIH GWAS data repository”</a:t>
                      </a:r>
                      <a:endParaRPr lang="en-US" sz="1350" b="1"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350" b="1" baseline="0" dirty="0" smtClean="0">
                          <a:effectLst/>
                          <a:latin typeface="+mn-lt"/>
                        </a:rPr>
                        <a:t>Samples or cell lines </a:t>
                      </a:r>
                      <a:r>
                        <a:rPr lang="en-US" sz="1350" b="1" dirty="0" smtClean="0">
                          <a:effectLst/>
                          <a:latin typeface="+mn-lt"/>
                        </a:rPr>
                        <a:t>should be consented for future research purposes and broad data sharing</a:t>
                      </a:r>
                    </a:p>
                    <a:p>
                      <a:pPr marL="0" marR="0">
                        <a:spcBef>
                          <a:spcPts val="0"/>
                        </a:spcBef>
                        <a:spcAft>
                          <a:spcPts val="0"/>
                        </a:spcAft>
                      </a:pPr>
                      <a:endParaRPr lang="en-US" sz="1350" b="1" baseline="0" dirty="0" smtClean="0">
                        <a:effectLst/>
                        <a:latin typeface="+mn-lt"/>
                      </a:endParaRPr>
                    </a:p>
                    <a:p>
                      <a:pPr marL="0" marR="0">
                        <a:spcBef>
                          <a:spcPts val="0"/>
                        </a:spcBef>
                        <a:spcAft>
                          <a:spcPts val="0"/>
                        </a:spcAft>
                      </a:pPr>
                      <a:r>
                        <a:rPr lang="en-US" sz="1350" b="1" baseline="0" dirty="0" smtClean="0">
                          <a:effectLst/>
                          <a:latin typeface="+mn-lt"/>
                        </a:rPr>
                        <a:t>Exceptions from consent can be requested for compelling scientific reasons</a:t>
                      </a:r>
                      <a:endParaRPr lang="en-US" sz="1350" b="1"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7193">
                <a:tc>
                  <a:txBody>
                    <a:bodyPr/>
                    <a:lstStyle/>
                    <a:p>
                      <a:pPr marL="0" marR="0" algn="ctr">
                        <a:spcBef>
                          <a:spcPts val="0"/>
                        </a:spcBef>
                        <a:spcAft>
                          <a:spcPts val="0"/>
                        </a:spcAft>
                      </a:pPr>
                      <a:r>
                        <a:rPr lang="en-US" sz="1350" dirty="0" smtClean="0">
                          <a:solidFill>
                            <a:schemeClr val="bg1"/>
                          </a:solidFill>
                          <a:effectLst/>
                          <a:latin typeface="+mj-lt"/>
                          <a:ea typeface="Calibri"/>
                          <a:cs typeface="Times New Roman"/>
                        </a:rPr>
                        <a:t>Data Submission</a:t>
                      </a:r>
                      <a:endParaRPr lang="en-US" sz="1350" dirty="0">
                        <a:solidFill>
                          <a:schemeClr val="bg1"/>
                        </a:solidFill>
                        <a:effectLst/>
                        <a:latin typeface="+mj-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350" b="1" kern="1200" dirty="0" smtClean="0">
                          <a:solidFill>
                            <a:schemeClr val="dk1"/>
                          </a:solidFill>
                          <a:effectLst/>
                          <a:latin typeface="+mn-lt"/>
                          <a:ea typeface="+mn-ea"/>
                          <a:cs typeface="+mn-cs"/>
                        </a:rPr>
                        <a:t>Data submitted</a:t>
                      </a:r>
                      <a:r>
                        <a:rPr lang="en-US" sz="1350" b="1" kern="1200" baseline="0" dirty="0" smtClean="0">
                          <a:solidFill>
                            <a:schemeClr val="dk1"/>
                          </a:solidFill>
                          <a:effectLst/>
                          <a:latin typeface="+mn-lt"/>
                          <a:ea typeface="+mn-ea"/>
                          <a:cs typeface="+mn-cs"/>
                        </a:rPr>
                        <a:t> </a:t>
                      </a:r>
                      <a:r>
                        <a:rPr lang="en-US" sz="1350" b="1" kern="1200" dirty="0" smtClean="0">
                          <a:solidFill>
                            <a:schemeClr val="dk1"/>
                          </a:solidFill>
                          <a:effectLst/>
                          <a:latin typeface="+mn-lt"/>
                          <a:ea typeface="+mn-ea"/>
                          <a:cs typeface="+mn-cs"/>
                        </a:rPr>
                        <a:t>as soon as quality control procedures are completed</a:t>
                      </a:r>
                      <a:endParaRPr lang="en-US" sz="1350" b="1"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50" b="1" dirty="0" smtClean="0">
                          <a:effectLst/>
                          <a:latin typeface="+mn-lt"/>
                          <a:ea typeface="Calibri"/>
                          <a:cs typeface="Times New Roman"/>
                        </a:rPr>
                        <a:t>Human: </a:t>
                      </a:r>
                      <a:r>
                        <a:rPr lang="en-US" sz="1350" b="1" dirty="0" smtClean="0">
                          <a:solidFill>
                            <a:schemeClr val="tx1"/>
                          </a:solidFill>
                          <a:effectLst/>
                          <a:latin typeface="+mn-lt"/>
                          <a:ea typeface="Calibri"/>
                          <a:cs typeface="Times New Roman"/>
                        </a:rPr>
                        <a:t>Timelines vary by level of data processing, but generally as soon quality control procedures are complete</a:t>
                      </a:r>
                      <a:endParaRPr lang="en-US" sz="1350" b="1" dirty="0" smtClean="0">
                        <a:solidFill>
                          <a:schemeClr val="tx1"/>
                        </a:solidFill>
                      </a:endParaRPr>
                    </a:p>
                    <a:p>
                      <a:pPr marL="0" marR="0">
                        <a:spcBef>
                          <a:spcPts val="0"/>
                        </a:spcBef>
                        <a:spcAft>
                          <a:spcPts val="0"/>
                        </a:spcAft>
                      </a:pPr>
                      <a:endParaRPr lang="en-US" sz="1350" b="1" dirty="0" smtClean="0">
                        <a:effectLst/>
                        <a:latin typeface="+mn-lt"/>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350" b="1" dirty="0" smtClean="0">
                          <a:effectLst/>
                          <a:latin typeface="+mn-lt"/>
                          <a:ea typeface="Calibri"/>
                          <a:cs typeface="Times New Roman"/>
                        </a:rPr>
                        <a:t>Non-Human: </a:t>
                      </a:r>
                      <a:r>
                        <a:rPr lang="en-US" sz="1350" b="1" baseline="0" dirty="0" smtClean="0">
                          <a:solidFill>
                            <a:schemeClr val="tx1"/>
                          </a:solidFill>
                          <a:effectLst/>
                          <a:latin typeface="+mn-lt"/>
                          <a:ea typeface="Calibri"/>
                          <a:cs typeface="Times New Roman"/>
                        </a:rPr>
                        <a:t>generally, no later than time of publication</a:t>
                      </a:r>
                      <a:endParaRPr lang="en-US" sz="1350" b="1"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8596">
                <a:tc>
                  <a:txBody>
                    <a:bodyPr/>
                    <a:lstStyle/>
                    <a:p>
                      <a:pPr marL="0" marR="0" algn="ctr">
                        <a:spcBef>
                          <a:spcPts val="0"/>
                        </a:spcBef>
                        <a:spcAft>
                          <a:spcPts val="0"/>
                        </a:spcAft>
                      </a:pPr>
                      <a:r>
                        <a:rPr lang="en-US" sz="1350" dirty="0">
                          <a:solidFill>
                            <a:schemeClr val="bg1"/>
                          </a:solidFill>
                          <a:effectLst/>
                          <a:latin typeface="+mj-lt"/>
                        </a:rPr>
                        <a:t>Data Release</a:t>
                      </a:r>
                      <a:endParaRPr lang="en-US" sz="1350" dirty="0">
                        <a:solidFill>
                          <a:schemeClr val="bg1"/>
                        </a:solidFill>
                        <a:effectLst/>
                        <a:latin typeface="+mj-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350" b="1" dirty="0" smtClean="0">
                          <a:effectLst/>
                          <a:latin typeface="+mn-lt"/>
                        </a:rPr>
                        <a:t>Immediate data release</a:t>
                      </a:r>
                    </a:p>
                    <a:p>
                      <a:pPr marL="0" marR="0">
                        <a:spcBef>
                          <a:spcPts val="0"/>
                        </a:spcBef>
                        <a:spcAft>
                          <a:spcPts val="0"/>
                        </a:spcAft>
                      </a:pPr>
                      <a:r>
                        <a:rPr lang="en-US" sz="1350" b="1" dirty="0" smtClean="0">
                          <a:effectLst/>
                          <a:latin typeface="+mn-lt"/>
                        </a:rPr>
                        <a:t>12 </a:t>
                      </a:r>
                      <a:r>
                        <a:rPr lang="en-US" sz="1350" b="1" dirty="0">
                          <a:effectLst/>
                          <a:latin typeface="+mn-lt"/>
                        </a:rPr>
                        <a:t>month publication embargo</a:t>
                      </a:r>
                      <a:endParaRPr lang="en-US" sz="1350" b="1"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50" b="1" dirty="0" smtClean="0">
                          <a:effectLst/>
                          <a:latin typeface="+mn-lt"/>
                        </a:rPr>
                        <a:t>Human:  6 </a:t>
                      </a:r>
                      <a:r>
                        <a:rPr lang="en-US" sz="1350" b="1" dirty="0">
                          <a:effectLst/>
                          <a:latin typeface="+mn-lt"/>
                        </a:rPr>
                        <a:t>month </a:t>
                      </a:r>
                      <a:r>
                        <a:rPr lang="en-US" sz="1350" b="1" dirty="0" smtClean="0">
                          <a:effectLst/>
                          <a:latin typeface="+mn-lt"/>
                        </a:rPr>
                        <a:t>deferral of data release; no publication embargo</a:t>
                      </a:r>
                      <a:endParaRPr lang="en-US" sz="1350" b="1" dirty="0" smtClean="0">
                        <a:effectLst/>
                        <a:latin typeface="+mn-lt"/>
                        <a:ea typeface="Calibri"/>
                        <a:cs typeface="Times New Roman"/>
                      </a:endParaRPr>
                    </a:p>
                    <a:p>
                      <a:pPr marL="0" marR="0">
                        <a:spcBef>
                          <a:spcPts val="0"/>
                        </a:spcBef>
                        <a:spcAft>
                          <a:spcPts val="0"/>
                        </a:spcAft>
                      </a:pPr>
                      <a:r>
                        <a:rPr lang="en-US" sz="1350" b="1" dirty="0" smtClean="0">
                          <a:effectLst/>
                          <a:latin typeface="+mn-lt"/>
                        </a:rPr>
                        <a:t>Non-human:</a:t>
                      </a:r>
                      <a:r>
                        <a:rPr lang="en-US" sz="1350" b="1" baseline="0" dirty="0" smtClean="0">
                          <a:effectLst/>
                          <a:latin typeface="+mn-lt"/>
                        </a:rPr>
                        <a:t>  No later than time of publication</a:t>
                      </a:r>
                      <a:r>
                        <a:rPr lang="en-US" sz="1350" b="1" dirty="0" smtClean="0">
                          <a:effectLst/>
                          <a:latin typeface="+mn-lt"/>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Slide Number Placeholder 1"/>
          <p:cNvSpPr>
            <a:spLocks noGrp="1"/>
          </p:cNvSpPr>
          <p:nvPr>
            <p:ph type="sldNum" sz="quarter" idx="12"/>
          </p:nvPr>
        </p:nvSpPr>
        <p:spPr>
          <a:xfrm>
            <a:off x="6858000" y="6400800"/>
            <a:ext cx="2133600" cy="365125"/>
          </a:xfrm>
        </p:spPr>
        <p:txBody>
          <a:bodyPr/>
          <a:lstStyle/>
          <a:p>
            <a:fld id="{580F8B26-C7F3-4159-8F67-0112BDF380B4}" type="slidenum">
              <a:rPr lang="en-US" smtClean="0">
                <a:solidFill>
                  <a:srgbClr val="FFFFFF">
                    <a:lumMod val="75000"/>
                  </a:srgbClr>
                </a:solidFill>
              </a:rPr>
              <a:pPr/>
              <a:t>4</a:t>
            </a:fld>
            <a:endParaRPr lang="en-US" dirty="0">
              <a:solidFill>
                <a:srgbClr val="FFFFFF">
                  <a:lumMod val="75000"/>
                </a:srgbClr>
              </a:solidFill>
            </a:endParaRPr>
          </a:p>
        </p:txBody>
      </p:sp>
    </p:spTree>
    <p:extLst>
      <p:ext uri="{BB962C8B-B14F-4D97-AF65-F5344CB8AC3E}">
        <p14:creationId xmlns:p14="http://schemas.microsoft.com/office/powerpoint/2010/main" val="3521109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a:t>Applicants to state in cover letter if proposed research will generate large-scale human or non-human genomic data</a:t>
            </a:r>
          </a:p>
          <a:p>
            <a:r>
              <a:rPr lang="en-US" dirty="0"/>
              <a:t>If yes</a:t>
            </a:r>
          </a:p>
          <a:p>
            <a:pPr lvl="1"/>
            <a:r>
              <a:rPr lang="en-US" dirty="0"/>
              <a:t>Genomic data sharing plan to be included in </a:t>
            </a:r>
            <a:r>
              <a:rPr lang="en-US" dirty="0" smtClean="0"/>
              <a:t>resource sharing plan section of </a:t>
            </a:r>
            <a:r>
              <a:rPr lang="en-US" dirty="0" smtClean="0"/>
              <a:t>applications </a:t>
            </a:r>
            <a:r>
              <a:rPr lang="en-US" dirty="0" smtClean="0"/>
              <a:t>and proposals</a:t>
            </a:r>
          </a:p>
          <a:p>
            <a:pPr lvl="1"/>
            <a:r>
              <a:rPr lang="en-US" dirty="0"/>
              <a:t>R</a:t>
            </a:r>
            <a:r>
              <a:rPr lang="en-US" dirty="0" smtClean="0"/>
              <a:t>esources </a:t>
            </a:r>
            <a:r>
              <a:rPr lang="en-US" dirty="0" smtClean="0"/>
              <a:t>necessary to support sharing </a:t>
            </a:r>
            <a:r>
              <a:rPr lang="en-US" dirty="0" smtClean="0"/>
              <a:t>to be included in </a:t>
            </a:r>
            <a:r>
              <a:rPr lang="en-US" dirty="0" smtClean="0"/>
              <a:t>budget section</a:t>
            </a:r>
            <a:endParaRPr lang="en-US" dirty="0"/>
          </a:p>
          <a:p>
            <a:pPr lvl="1"/>
            <a:r>
              <a:rPr lang="en-US" dirty="0"/>
              <a:t>Peer reviewers will comment on </a:t>
            </a:r>
            <a:r>
              <a:rPr lang="en-US" dirty="0" smtClean="0"/>
              <a:t>plan </a:t>
            </a:r>
          </a:p>
          <a:p>
            <a:pPr lvl="2"/>
            <a:r>
              <a:rPr lang="en-US" dirty="0" smtClean="0"/>
              <a:t>Will not factor into overall impact score unless specified in FOA</a:t>
            </a:r>
          </a:p>
          <a:p>
            <a:pPr lvl="1"/>
            <a:r>
              <a:rPr lang="en-US" dirty="0" smtClean="0"/>
              <a:t>Plan will be referenced as a Special Term or Condition in grant or contract award</a:t>
            </a:r>
          </a:p>
          <a:p>
            <a:r>
              <a:rPr lang="en-US" dirty="0"/>
              <a:t>Human data to be submitted to dbGaP; non-human data to be submitted to appropriate NIH-designated data repository</a:t>
            </a:r>
          </a:p>
          <a:p>
            <a:endParaRPr lang="en-US" dirty="0" smtClean="0"/>
          </a:p>
          <a:p>
            <a:pPr marL="0" indent="0">
              <a:buNone/>
            </a:pPr>
            <a:endParaRPr lang="en-US" dirty="0" smtClean="0"/>
          </a:p>
          <a:p>
            <a:endParaRPr lang="en-US" dirty="0"/>
          </a:p>
        </p:txBody>
      </p:sp>
      <p:sp>
        <p:nvSpPr>
          <p:cNvPr id="3" name="Title 2"/>
          <p:cNvSpPr>
            <a:spLocks noGrp="1"/>
          </p:cNvSpPr>
          <p:nvPr>
            <p:ph type="title"/>
          </p:nvPr>
        </p:nvSpPr>
        <p:spPr/>
        <p:txBody>
          <a:bodyPr/>
          <a:lstStyle/>
          <a:p>
            <a:r>
              <a:rPr lang="en-US" dirty="0" smtClean="0"/>
              <a:t>NIH Genomic Data Sharing Policy (cont’d)</a:t>
            </a:r>
            <a:endParaRPr lang="en-US" dirty="0"/>
          </a:p>
        </p:txBody>
      </p:sp>
      <p:sp>
        <p:nvSpPr>
          <p:cNvPr id="4" name="TextBox 3"/>
          <p:cNvSpPr txBox="1"/>
          <p:nvPr/>
        </p:nvSpPr>
        <p:spPr>
          <a:xfrm>
            <a:off x="556591" y="6311348"/>
            <a:ext cx="5834270" cy="367748"/>
          </a:xfrm>
          <a:prstGeom prst="rect">
            <a:avLst/>
          </a:prstGeom>
          <a:noFill/>
        </p:spPr>
        <p:txBody>
          <a:bodyPr wrap="square" rtlCol="0">
            <a:spAutoFit/>
          </a:bodyPr>
          <a:lstStyle/>
          <a:p>
            <a:r>
              <a:rPr lang="en-US" dirty="0">
                <a:hlinkClick r:id="rId2"/>
              </a:rPr>
              <a:t>http://gds.nih.gov/</a:t>
            </a:r>
            <a:endParaRPr lang="en-US" dirty="0"/>
          </a:p>
        </p:txBody>
      </p:sp>
    </p:spTree>
    <p:extLst>
      <p:ext uri="{BB962C8B-B14F-4D97-AF65-F5344CB8AC3E}">
        <p14:creationId xmlns:p14="http://schemas.microsoft.com/office/powerpoint/2010/main" val="2234229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dbGaP Data Access Activity from April 2007 to 1 December 2013</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468" y="1560443"/>
            <a:ext cx="8314924" cy="4078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6652" y="6321287"/>
            <a:ext cx="6202018" cy="523220"/>
          </a:xfrm>
          <a:prstGeom prst="rect">
            <a:avLst/>
          </a:prstGeom>
          <a:noFill/>
        </p:spPr>
        <p:txBody>
          <a:bodyPr wrap="square" rtlCol="0">
            <a:spAutoFit/>
          </a:bodyPr>
          <a:lstStyle/>
          <a:p>
            <a:r>
              <a:rPr lang="en-US" sz="1400" dirty="0" smtClean="0"/>
              <a:t>Paltoo et al. Data use under the NIH GWAS Data Sharing Policy and future directions. </a:t>
            </a:r>
            <a:r>
              <a:rPr lang="en-US" sz="1400" i="1" dirty="0" smtClean="0"/>
              <a:t>Nat Genet 2014;46:934-938.</a:t>
            </a:r>
            <a:endParaRPr lang="en-US" sz="1400" dirty="0"/>
          </a:p>
        </p:txBody>
      </p:sp>
    </p:spTree>
    <p:extLst>
      <p:ext uri="{BB962C8B-B14F-4D97-AF65-F5344CB8AC3E}">
        <p14:creationId xmlns:p14="http://schemas.microsoft.com/office/powerpoint/2010/main" val="657001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Following </a:t>
            </a:r>
            <a:r>
              <a:rPr lang="en-US" dirty="0"/>
              <a:t>an unsuccessful resubmission (A1) application, applicants may submit the same idea as a new (A0) application for </a:t>
            </a:r>
            <a:r>
              <a:rPr lang="en-US" dirty="0" smtClean="0"/>
              <a:t>any future appropriate </a:t>
            </a:r>
            <a:r>
              <a:rPr lang="en-US" dirty="0"/>
              <a:t>due date</a:t>
            </a:r>
            <a:r>
              <a:rPr lang="en-US" dirty="0" smtClean="0"/>
              <a:t>.</a:t>
            </a:r>
          </a:p>
          <a:p>
            <a:r>
              <a:rPr lang="en-US" dirty="0" smtClean="0"/>
              <a:t>Similarity </a:t>
            </a:r>
            <a:r>
              <a:rPr lang="en-US" dirty="0"/>
              <a:t>of the science in the new (A0) application to any previously reviewed submission </a:t>
            </a:r>
            <a:r>
              <a:rPr lang="en-US" dirty="0" smtClean="0"/>
              <a:t>will not be assessed</a:t>
            </a:r>
          </a:p>
          <a:p>
            <a:r>
              <a:rPr lang="en-US" dirty="0" smtClean="0"/>
              <a:t>Applies to all application types</a:t>
            </a:r>
          </a:p>
          <a:p>
            <a:pPr marL="401637" lvl="1" indent="0">
              <a:buNone/>
            </a:pPr>
            <a:endParaRPr lang="en-US" sz="1500" dirty="0" smtClean="0">
              <a:hlinkClick r:id=""/>
            </a:endParaRPr>
          </a:p>
          <a:p>
            <a:pPr marL="401637" lvl="1" indent="0">
              <a:buNone/>
            </a:pPr>
            <a:r>
              <a:rPr lang="en-US" sz="1500" dirty="0" smtClean="0">
                <a:hlinkClick r:id=""/>
              </a:rPr>
              <a:t>http</a:t>
            </a:r>
            <a:r>
              <a:rPr lang="en-US" sz="1500" dirty="0">
                <a:hlinkClick r:id="rId2"/>
              </a:rPr>
              <a:t>://</a:t>
            </a:r>
            <a:r>
              <a:rPr lang="en-US" sz="1500" dirty="0" smtClean="0">
                <a:hlinkClick r:id="rId2"/>
              </a:rPr>
              <a:t>grants.nih.gov/grants/guide/notice-files/NOT-OD-14-074.html</a:t>
            </a:r>
            <a:r>
              <a:rPr lang="en-US" sz="1500" dirty="0"/>
              <a:t>; </a:t>
            </a:r>
            <a:r>
              <a:rPr lang="en-US" sz="1500" dirty="0">
                <a:hlinkClick r:id="rId3"/>
              </a:rPr>
              <a:t>http://</a:t>
            </a:r>
            <a:r>
              <a:rPr lang="en-US" sz="1500" dirty="0" smtClean="0">
                <a:hlinkClick r:id="rId3"/>
              </a:rPr>
              <a:t>grants.nih.gov/grants/guide/notice-files/NOT-OD-14-082.html</a:t>
            </a:r>
            <a:r>
              <a:rPr lang="en-US" sz="1500" dirty="0" smtClean="0"/>
              <a:t>  </a:t>
            </a:r>
            <a:endParaRPr lang="en-US" sz="1500" dirty="0"/>
          </a:p>
          <a:p>
            <a:endParaRPr lang="en-US" dirty="0" smtClean="0"/>
          </a:p>
          <a:p>
            <a:pPr marL="0" indent="0">
              <a:buNone/>
            </a:pPr>
            <a:endParaRPr lang="en-US" dirty="0"/>
          </a:p>
        </p:txBody>
      </p:sp>
      <p:sp>
        <p:nvSpPr>
          <p:cNvPr id="3" name="Title 2"/>
          <p:cNvSpPr>
            <a:spLocks noGrp="1"/>
          </p:cNvSpPr>
          <p:nvPr>
            <p:ph type="title"/>
          </p:nvPr>
        </p:nvSpPr>
        <p:spPr/>
        <p:txBody>
          <a:bodyPr/>
          <a:lstStyle/>
          <a:p>
            <a:r>
              <a:rPr lang="en-US" dirty="0" smtClean="0"/>
              <a:t>New NIH Policy for Application Submission</a:t>
            </a:r>
            <a:endParaRPr lang="en-US" dirty="0"/>
          </a:p>
        </p:txBody>
      </p:sp>
    </p:spTree>
    <p:extLst>
      <p:ext uri="{BB962C8B-B14F-4D97-AF65-F5344CB8AC3E}">
        <p14:creationId xmlns:p14="http://schemas.microsoft.com/office/powerpoint/2010/main" val="2317969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Problem</a:t>
            </a:r>
          </a:p>
          <a:p>
            <a:pPr lvl="1"/>
            <a:r>
              <a:rPr lang="en-US" dirty="0" smtClean="0"/>
              <a:t>Extensive collaborations and conflicts of interest</a:t>
            </a:r>
          </a:p>
          <a:p>
            <a:r>
              <a:rPr lang="en-US" dirty="0" smtClean="0"/>
              <a:t>Opportunity</a:t>
            </a:r>
          </a:p>
          <a:p>
            <a:pPr lvl="1"/>
            <a:r>
              <a:rPr lang="en-US" dirty="0" smtClean="0"/>
              <a:t>Scientific overlap in cancer, CV, and sleep epidemiology</a:t>
            </a:r>
          </a:p>
          <a:p>
            <a:r>
              <a:rPr lang="en-US" dirty="0" smtClean="0"/>
              <a:t>Possible Solution</a:t>
            </a:r>
          </a:p>
          <a:p>
            <a:pPr lvl="1"/>
            <a:r>
              <a:rPr lang="en-US" dirty="0" smtClean="0"/>
              <a:t>Twin study sections, each with cancer, CV, and sleep expertise</a:t>
            </a:r>
          </a:p>
          <a:p>
            <a:r>
              <a:rPr lang="en-US" dirty="0" smtClean="0"/>
              <a:t>Pilot Duration</a:t>
            </a:r>
          </a:p>
          <a:p>
            <a:pPr lvl="1"/>
            <a:r>
              <a:rPr lang="en-US" dirty="0" smtClean="0"/>
              <a:t>Began with apps submitted in Feb/March 2014</a:t>
            </a:r>
          </a:p>
          <a:p>
            <a:pPr lvl="1"/>
            <a:r>
              <a:rPr lang="en-US" dirty="0" smtClean="0"/>
              <a:t>Expected to continue 1-2 additional rounds</a:t>
            </a:r>
          </a:p>
          <a:p>
            <a:pPr lvl="1"/>
            <a:endParaRPr lang="en-US" dirty="0"/>
          </a:p>
        </p:txBody>
      </p:sp>
      <p:sp>
        <p:nvSpPr>
          <p:cNvPr id="3" name="Title 2"/>
          <p:cNvSpPr>
            <a:spLocks noGrp="1"/>
          </p:cNvSpPr>
          <p:nvPr>
            <p:ph type="title"/>
          </p:nvPr>
        </p:nvSpPr>
        <p:spPr/>
        <p:txBody>
          <a:bodyPr/>
          <a:lstStyle/>
          <a:p>
            <a:r>
              <a:rPr lang="en-US" dirty="0" smtClean="0"/>
              <a:t>CASE-EPIC Combined Study Sections: Pilot</a:t>
            </a:r>
            <a:endParaRPr lang="en-US" dirty="0"/>
          </a:p>
        </p:txBody>
      </p:sp>
    </p:spTree>
    <p:extLst>
      <p:ext uri="{BB962C8B-B14F-4D97-AF65-F5344CB8AC3E}">
        <p14:creationId xmlns:p14="http://schemas.microsoft.com/office/powerpoint/2010/main" val="3128698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NIH Public Access Policy</a:t>
            </a:r>
            <a:endParaRPr lang="en-US" dirty="0"/>
          </a:p>
        </p:txBody>
      </p:sp>
      <p:sp>
        <p:nvSpPr>
          <p:cNvPr id="4" name="Content Placeholder 3"/>
          <p:cNvSpPr>
            <a:spLocks noGrp="1"/>
          </p:cNvSpPr>
          <p:nvPr>
            <p:ph sz="half" idx="2"/>
          </p:nvPr>
        </p:nvSpPr>
        <p:spPr>
          <a:xfrm>
            <a:off x="828669" y="1421296"/>
            <a:ext cx="7437783" cy="1262270"/>
          </a:xfrm>
        </p:spPr>
        <p:txBody>
          <a:bodyPr>
            <a:normAutofit lnSpcReduction="10000"/>
          </a:bodyPr>
          <a:lstStyle/>
          <a:p>
            <a:pPr marL="0" indent="0">
              <a:buNone/>
            </a:pPr>
            <a:r>
              <a:rPr lang="en-US" dirty="0"/>
              <a:t>A reminder: all manuscripts using MESA data must be submitted to PubMed </a:t>
            </a:r>
            <a:r>
              <a:rPr lang="en-US" dirty="0" smtClean="0"/>
              <a:t>Central upon acceptance for publication.</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339" y="2912250"/>
            <a:ext cx="7996445" cy="1207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rot="526188">
            <a:off x="1101320" y="4935059"/>
            <a:ext cx="7146235" cy="923330"/>
          </a:xfrm>
          <a:prstGeom prst="rect">
            <a:avLst/>
          </a:prstGeom>
          <a:noFill/>
        </p:spPr>
        <p:txBody>
          <a:bodyPr wrap="square" rtlCol="0">
            <a:spAutoFit/>
          </a:bodyPr>
          <a:lstStyle/>
          <a:p>
            <a:pPr algn="ctr"/>
            <a:r>
              <a:rPr lang="en-US" sz="5400" b="1" dirty="0" smtClean="0">
                <a:solidFill>
                  <a:schemeClr val="accent5">
                    <a:lumMod val="75000"/>
                  </a:schemeClr>
                </a:solidFill>
                <a:latin typeface="Freestyle Script" panose="030804020302050B0404" pitchFamily="66" charset="0"/>
              </a:rPr>
              <a:t>Remind your colleagues!</a:t>
            </a:r>
            <a:endParaRPr lang="en-US" sz="5400" b="1" dirty="0">
              <a:solidFill>
                <a:schemeClr val="accent5">
                  <a:lumMod val="75000"/>
                </a:schemeClr>
              </a:solidFill>
              <a:latin typeface="Freestyle Script" panose="030804020302050B0404" pitchFamily="66" charset="0"/>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913" y="4729370"/>
            <a:ext cx="1160191" cy="1546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Callout 6"/>
          <p:cNvSpPr/>
          <p:nvPr/>
        </p:nvSpPr>
        <p:spPr>
          <a:xfrm rot="518908">
            <a:off x="2242737" y="4583159"/>
            <a:ext cx="5046284" cy="1560444"/>
          </a:xfrm>
          <a:prstGeom prst="wedgeEllipseCallout">
            <a:avLst>
              <a:gd name="adj1" fmla="val -53768"/>
              <a:gd name="adj2" fmla="val 24556"/>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49339" y="6329474"/>
            <a:ext cx="4807852" cy="369332"/>
          </a:xfrm>
          <a:prstGeom prst="rect">
            <a:avLst/>
          </a:prstGeom>
          <a:noFill/>
        </p:spPr>
        <p:txBody>
          <a:bodyPr wrap="square" rtlCol="0">
            <a:spAutoFit/>
          </a:bodyPr>
          <a:lstStyle/>
          <a:p>
            <a:r>
              <a:rPr lang="en-US" sz="1600" dirty="0">
                <a:hlinkClick r:id="rId4"/>
              </a:rPr>
              <a:t>http://www.ncbi.nlm.nih.gov/pmc</a:t>
            </a:r>
            <a:r>
              <a:rPr lang="en-US" dirty="0" smtClean="0">
                <a:hlinkClick r:id="rId4"/>
              </a:rPr>
              <a:t>/</a:t>
            </a:r>
            <a:r>
              <a:rPr lang="en-US" dirty="0" smtClean="0"/>
              <a:t> </a:t>
            </a:r>
            <a:endParaRPr lang="en-US" dirty="0"/>
          </a:p>
        </p:txBody>
      </p:sp>
    </p:spTree>
    <p:extLst>
      <p:ext uri="{BB962C8B-B14F-4D97-AF65-F5344CB8AC3E}">
        <p14:creationId xmlns:p14="http://schemas.microsoft.com/office/powerpoint/2010/main" val="394956922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7&quot;/&gt;&lt;/object&gt;&lt;/object&gt;&lt;/object&gt;&lt;/database&gt;"/>
  <p:tag name="SECTOMILLISECCONVERTED" val="1"/>
</p:tagLst>
</file>

<file path=ppt/theme/_rels/them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6110</TotalTime>
  <Words>1499</Words>
  <Application>Microsoft Office PowerPoint</Application>
  <PresentationFormat>On-screen Show (4:3)</PresentationFormat>
  <Paragraphs>219</Paragraphs>
  <Slides>26</Slides>
  <Notes>3</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Capital</vt:lpstr>
      <vt:lpstr>PowerPoint Presentation</vt:lpstr>
      <vt:lpstr>Topics</vt:lpstr>
      <vt:lpstr>NIH Genomic Data Sharing Policy</vt:lpstr>
      <vt:lpstr>Key Distinctions</vt:lpstr>
      <vt:lpstr>NIH Genomic Data Sharing Policy (cont’d)</vt:lpstr>
      <vt:lpstr>dbGaP Data Access Activity from April 2007 to 1 December 2013</vt:lpstr>
      <vt:lpstr>New NIH Policy for Application Submission</vt:lpstr>
      <vt:lpstr>CASE-EPIC Combined Study Sections: Pilot</vt:lpstr>
      <vt:lpstr>NIH Public Access Policy</vt:lpstr>
      <vt:lpstr>NHLBI Funding Paylines</vt:lpstr>
      <vt:lpstr>Success Rates of Single- vs Multiple PI R01 Applications</vt:lpstr>
      <vt:lpstr>R56 Grant Mechanism at NHLBI</vt:lpstr>
      <vt:lpstr>R56 Grant Mechanism at NHLBI (cont’d)</vt:lpstr>
      <vt:lpstr>NHLBI Strategic Visioning Process</vt:lpstr>
      <vt:lpstr>AHA FOA: Cardiovascular Genome Phenome Study (CVGPS)</vt:lpstr>
      <vt:lpstr>AHA FOA: Strategically Focused Research Network (SFRN) on Disparities in CVD</vt:lpstr>
      <vt:lpstr>NIH Funding Opportunities </vt:lpstr>
      <vt:lpstr>MESA Publications</vt:lpstr>
      <vt:lpstr>MESA Contract Renewal</vt:lpstr>
      <vt:lpstr>MESA Contract Renewal (cont’d)</vt:lpstr>
      <vt:lpstr>MESA Contract Renewal (cont’d)</vt:lpstr>
      <vt:lpstr>Renewal Timeline for MESA Grants and Contracts</vt:lpstr>
      <vt:lpstr>Exam 6 Grant Applications</vt:lpstr>
      <vt:lpstr>Exam 6 Grant Applications (cont’d)</vt:lpstr>
      <vt:lpstr>PowerPoint Presentation</vt:lpstr>
      <vt:lpstr>PowerPoint Presentation</vt:lpstr>
    </vt:vector>
  </TitlesOfParts>
  <Company>vsb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olsonj</cp:lastModifiedBy>
  <cp:revision>367</cp:revision>
  <cp:lastPrinted>2012-12-19T20:38:54Z</cp:lastPrinted>
  <dcterms:created xsi:type="dcterms:W3CDTF">2010-08-11T18:34:18Z</dcterms:created>
  <dcterms:modified xsi:type="dcterms:W3CDTF">2014-09-16T22:47:39Z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