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4" r:id="rId4"/>
    <p:sldId id="265" r:id="rId5"/>
    <p:sldId id="266" r:id="rId6"/>
    <p:sldId id="267" r:id="rId7"/>
    <p:sldId id="279" r:id="rId8"/>
    <p:sldId id="280" r:id="rId9"/>
    <p:sldId id="270" r:id="rId10"/>
    <p:sldId id="271" r:id="rId11"/>
    <p:sldId id="268" r:id="rId12"/>
    <p:sldId id="262" r:id="rId13"/>
    <p:sldId id="260" r:id="rId14"/>
    <p:sldId id="276" r:id="rId15"/>
    <p:sldId id="275" r:id="rId16"/>
    <p:sldId id="274" r:id="rId17"/>
    <p:sldId id="273" r:id="rId18"/>
    <p:sldId id="277" r:id="rId19"/>
    <p:sldId id="269" r:id="rId20"/>
    <p:sldId id="272" r:id="rId21"/>
    <p:sldId id="259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143C"/>
    <a:srgbClr val="CC0000"/>
    <a:srgbClr val="575A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95" autoAdjust="0"/>
  </p:normalViewPr>
  <p:slideViewPr>
    <p:cSldViewPr snapToGrid="0" snapToObjects="1" showGuides="1">
      <p:cViewPr>
        <p:scale>
          <a:sx n="77" d="100"/>
          <a:sy n="77" d="100"/>
        </p:scale>
        <p:origin x="-9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34</c:v>
                </c:pt>
                <c:pt idx="5">
                  <c:v>31</c:v>
                </c:pt>
                <c:pt idx="6">
                  <c:v>75</c:v>
                </c:pt>
                <c:pt idx="7">
                  <c:v>80</c:v>
                </c:pt>
                <c:pt idx="8">
                  <c:v>75</c:v>
                </c:pt>
                <c:pt idx="9">
                  <c:v>104</c:v>
                </c:pt>
                <c:pt idx="10">
                  <c:v>107</c:v>
                </c:pt>
                <c:pt idx="11">
                  <c:v>131</c:v>
                </c:pt>
              </c:numCache>
            </c:numRef>
          </c:val>
        </c:ser>
        <c:dLbls/>
        <c:gapWidth val="75"/>
        <c:axId val="61233792"/>
        <c:axId val="61247872"/>
      </c:barChart>
      <c:catAx>
        <c:axId val="61233792"/>
        <c:scaling>
          <c:orientation val="minMax"/>
        </c:scaling>
        <c:axPos val="b"/>
        <c:numFmt formatCode="General" sourceLinked="1"/>
        <c:majorTickMark val="none"/>
        <c:tickLblPos val="nextTo"/>
        <c:crossAx val="61247872"/>
        <c:crosses val="autoZero"/>
        <c:auto val="1"/>
        <c:lblAlgn val="ctr"/>
        <c:lblOffset val="100"/>
      </c:catAx>
      <c:valAx>
        <c:axId val="612478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1233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781EB-4FB3-3648-A6F1-521C35AF4CD7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0F673-3FE3-4644-A0AD-C862DAC4A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128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91D6BE-35D6-7746-85CA-91EA11600B8F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6D829D-6F50-6945-B415-7FF26FA41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403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resources/epidemiology-foru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xus.od.nih.gov/all/category/blo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funding/policies/operguid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d2k.nih.gov/funding_opportunitie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guide/pa-files/PAR-13-009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hlbiepi.wordpress.com/?p=444&amp;preview=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161841" y="381000"/>
            <a:ext cx="6824663" cy="1822450"/>
          </a:xfrm>
        </p:spPr>
        <p:txBody>
          <a:bodyPr/>
          <a:lstStyle/>
          <a:p>
            <a:r>
              <a:rPr lang="en-US" dirty="0" smtClean="0"/>
              <a:t>MESA Project Officer Report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35038" y="3271838"/>
            <a:ext cx="716915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0143C"/>
                </a:solidFill>
                <a:cs typeface="Arial" pitchFamily="34" charset="0"/>
              </a:rPr>
              <a:t>Jean Olson, MD, MPH</a:t>
            </a:r>
            <a:endParaRPr lang="en-US" sz="2800" dirty="0">
              <a:solidFill>
                <a:srgbClr val="C0143C"/>
              </a:solidFill>
              <a:cs typeface="Arial" pitchFamily="34" charset="0"/>
            </a:endParaRPr>
          </a:p>
          <a:p>
            <a:pPr algn="ctr"/>
            <a:r>
              <a:rPr lang="en-US" sz="2000" dirty="0" smtClean="0">
                <a:cs typeface="Arial" pitchFamily="34" charset="0"/>
              </a:rPr>
              <a:t>Deputy Chief, Epidemiology Branch</a:t>
            </a:r>
          </a:p>
          <a:p>
            <a:pPr algn="ctr"/>
            <a:r>
              <a:rPr lang="en-US" sz="2000" dirty="0" smtClean="0">
                <a:cs typeface="Arial" pitchFamily="34" charset="0"/>
              </a:rPr>
              <a:t>MESA Project Officer</a:t>
            </a:r>
          </a:p>
          <a:p>
            <a:pPr algn="ctr"/>
            <a:r>
              <a:rPr lang="en-US" sz="2000" dirty="0" smtClean="0">
                <a:cs typeface="Arial" pitchFamily="34" charset="0"/>
              </a:rPr>
              <a:t>Prevention and Population Sciences Program</a:t>
            </a:r>
          </a:p>
          <a:p>
            <a:pPr algn="ctr"/>
            <a:r>
              <a:rPr lang="en-US" sz="2000" dirty="0" smtClean="0">
                <a:cs typeface="Arial" pitchFamily="34" charset="0"/>
              </a:rPr>
              <a:t>Division of Cardiovascular Sciences</a:t>
            </a:r>
          </a:p>
          <a:p>
            <a:pPr algn="ctr"/>
            <a:r>
              <a:rPr lang="en-US" sz="2000" dirty="0" smtClean="0">
                <a:cs typeface="Arial"/>
              </a:rPr>
              <a:t>National Heart, Lung, and Blood Institute</a:t>
            </a:r>
          </a:p>
          <a:p>
            <a:pPr algn="ctr"/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0143C"/>
                </a:solidFill>
                <a:cs typeface="Arial" pitchFamily="34" charset="0"/>
              </a:rPr>
              <a:t>MESA Steering Committee</a:t>
            </a:r>
            <a:endParaRPr lang="en-US" sz="2000" dirty="0">
              <a:solidFill>
                <a:srgbClr val="C0143C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cs typeface="Arial" pitchFamily="34" charset="0"/>
              </a:rPr>
              <a:t>February 6, 2014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Consortium Data Use Agreement template available</a:t>
            </a:r>
          </a:p>
          <a:p>
            <a:r>
              <a:rPr lang="en-US" dirty="0" smtClean="0"/>
              <a:t>David Gordon, MD, PhD new DCVS Associate Director for Prevention and Population Sciences</a:t>
            </a:r>
          </a:p>
          <a:p>
            <a:r>
              <a:rPr lang="en-US" dirty="0" smtClean="0"/>
              <a:t>NHLBI travel funds greatly reduced</a:t>
            </a:r>
          </a:p>
          <a:p>
            <a:r>
              <a:rPr lang="en-US" dirty="0" smtClean="0"/>
              <a:t>Future meetings to take place in Federal government facilities wherever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NHLBI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9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MESA--Current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Arial" pitchFamily="34" charset="0"/>
                <a:cs typeface="Arial" pitchFamily="34" charset="0"/>
              </a:rPr>
              <a:t>MESA Publications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6195079"/>
              </p:ext>
            </p:extLst>
          </p:nvPr>
        </p:nvGraphicFramePr>
        <p:xfrm>
          <a:off x="1828800" y="14478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3729" y="2514600"/>
            <a:ext cx="1428596" cy="11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Number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of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Manuscripts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(</a:t>
            </a:r>
            <a:r>
              <a:rPr lang="en-US" dirty="0" smtClean="0"/>
              <a:t>n= 645)*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39921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* Published </a:t>
            </a:r>
            <a:r>
              <a:rPr lang="en-US" sz="1600" dirty="0" smtClean="0"/>
              <a:t>as </a:t>
            </a:r>
            <a:r>
              <a:rPr lang="en-US" sz="1600" dirty="0"/>
              <a:t>of </a:t>
            </a:r>
            <a:r>
              <a:rPr lang="en-US" sz="1600" dirty="0" smtClean="0"/>
              <a:t>December 31, 2013.</a:t>
            </a:r>
            <a:endParaRPr lang="en-US" sz="1600" dirty="0"/>
          </a:p>
        </p:txBody>
      </p:sp>
      <p:pic>
        <p:nvPicPr>
          <p:cNvPr id="15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1797"/>
            <a:ext cx="1295400" cy="71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32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Retention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731" y="1473621"/>
            <a:ext cx="6987208" cy="426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774" y="6351104"/>
            <a:ext cx="544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2014 MESA Steering Committee Report, Sec. 1.2.1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633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Participant Website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965" y="1330807"/>
            <a:ext cx="5244389" cy="4725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5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Participant Website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965" y="1330807"/>
            <a:ext cx="5244389" cy="47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3417">
            <a:off x="3490018" y="1443614"/>
            <a:ext cx="4368454" cy="4328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76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Participant Website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965" y="1330807"/>
            <a:ext cx="5244389" cy="47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3417">
            <a:off x="3490018" y="1443614"/>
            <a:ext cx="4368454" cy="43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7908">
            <a:off x="863256" y="1700629"/>
            <a:ext cx="5726388" cy="407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35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Participant Website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965" y="1330807"/>
            <a:ext cx="5244389" cy="47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3417">
            <a:off x="3490018" y="1443614"/>
            <a:ext cx="4368454" cy="43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7908">
            <a:off x="863256" y="1700629"/>
            <a:ext cx="5726388" cy="407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5722">
            <a:off x="1501596" y="1419448"/>
            <a:ext cx="5256728" cy="4376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6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MESA’s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56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Ancillary Studies Applications Timeline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39" y="1341783"/>
            <a:ext cx="8716618" cy="482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814" y="5795821"/>
            <a:ext cx="3985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b="1" dirty="0"/>
              <a:t>Note</a:t>
            </a:r>
            <a:r>
              <a:rPr lang="en-US" sz="1200" dirty="0"/>
              <a:t>: June 2014 submissions and March 2015 resubmissions to be funded receive NOAs in Jan 2016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1814" y="5795821"/>
            <a:ext cx="3831647" cy="4558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0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and NHLBI</a:t>
            </a:r>
          </a:p>
          <a:p>
            <a:pPr lvl="1"/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Other</a:t>
            </a:r>
          </a:p>
          <a:p>
            <a:r>
              <a:rPr lang="en-US" dirty="0" smtClean="0"/>
              <a:t>MESA</a:t>
            </a:r>
          </a:p>
          <a:p>
            <a:pPr lvl="1"/>
            <a:r>
              <a:rPr lang="en-US" dirty="0" smtClean="0"/>
              <a:t>Current status </a:t>
            </a:r>
          </a:p>
          <a:p>
            <a:pPr lvl="1"/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6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Announced </a:t>
            </a:r>
            <a:r>
              <a:rPr lang="en-US" dirty="0"/>
              <a:t>o</a:t>
            </a:r>
            <a:r>
              <a:rPr lang="en-US" dirty="0" smtClean="0"/>
              <a:t>n NHLBI </a:t>
            </a:r>
            <a:r>
              <a:rPr lang="en-US" dirty="0" err="1" smtClean="0"/>
              <a:t>Epi</a:t>
            </a:r>
            <a:r>
              <a:rPr lang="en-US" dirty="0" smtClean="0"/>
              <a:t> Forum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913" y="1212574"/>
            <a:ext cx="7138566" cy="4868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4522" y="6370982"/>
            <a:ext cx="522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http://www.nhlbi.nih.gov/resources/epidemiology-forum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8851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Budget: FY 2013 Impact </a:t>
            </a:r>
            <a:endParaRPr lang="en-US" dirty="0"/>
          </a:p>
        </p:txBody>
      </p:sp>
      <p:pic>
        <p:nvPicPr>
          <p:cNvPr id="4" name="Picture 3" descr="Research Project Grants: Competing applications, awards, and success 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215" y="1729409"/>
            <a:ext cx="6941515" cy="43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gend for Research Project Grants: Competing applications, awards, and success 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963" y="1235556"/>
            <a:ext cx="3856057" cy="2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0215" y="6400800"/>
            <a:ext cx="431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FY 2013 NIH Data 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5518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705" y="1445521"/>
            <a:ext cx="8374425" cy="4766436"/>
          </a:xfrm>
        </p:spPr>
        <p:txBody>
          <a:bodyPr>
            <a:normAutofit/>
          </a:bodyPr>
          <a:lstStyle/>
          <a:p>
            <a:r>
              <a:rPr lang="en-US" dirty="0"/>
              <a:t>FY 2014 NIH allocation: $29.9 billion</a:t>
            </a:r>
          </a:p>
          <a:p>
            <a:pPr lvl="1"/>
            <a:r>
              <a:rPr lang="en-US" dirty="0"/>
              <a:t>$1 billion more than FY 2013</a:t>
            </a:r>
          </a:p>
          <a:p>
            <a:pPr lvl="1"/>
            <a:r>
              <a:rPr lang="en-US" dirty="0"/>
              <a:t>$714 million less than FY 2013 pre-sequestration </a:t>
            </a:r>
            <a:r>
              <a:rPr lang="en-US" dirty="0" smtClean="0"/>
              <a:t>allocation</a:t>
            </a:r>
            <a:endParaRPr lang="en-US" dirty="0"/>
          </a:p>
          <a:p>
            <a:r>
              <a:rPr lang="en-US" dirty="0" smtClean="0"/>
              <a:t>Implications for NHLBI</a:t>
            </a:r>
          </a:p>
          <a:p>
            <a:pPr lvl="1"/>
            <a:r>
              <a:rPr lang="en-US" dirty="0" smtClean="0"/>
              <a:t>Current R01 payline: 10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</a:p>
          <a:p>
            <a:pPr lvl="1"/>
            <a:r>
              <a:rPr lang="en-US" dirty="0" smtClean="0"/>
              <a:t>Grant duration limited to 4 years except</a:t>
            </a:r>
          </a:p>
          <a:p>
            <a:pPr lvl="2"/>
            <a:r>
              <a:rPr lang="en-US" dirty="0" smtClean="0"/>
              <a:t>Awards made to early stage investigators</a:t>
            </a:r>
          </a:p>
          <a:p>
            <a:pPr lvl="2"/>
            <a:r>
              <a:rPr lang="en-US" dirty="0" smtClean="0"/>
              <a:t>Awards for studies requiring longer </a:t>
            </a:r>
            <a:r>
              <a:rPr lang="en-US" dirty="0" err="1" smtClean="0"/>
              <a:t>pt</a:t>
            </a:r>
            <a:r>
              <a:rPr lang="en-US" dirty="0" smtClean="0"/>
              <a:t> accrual &amp; F/U</a:t>
            </a:r>
          </a:p>
          <a:p>
            <a:pPr lvl="2"/>
            <a:r>
              <a:rPr lang="en-US" dirty="0" smtClean="0"/>
              <a:t>Awards for AIDS-related research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0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NIH funding info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10" y="1354759"/>
            <a:ext cx="7027126" cy="4362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10" y="5891311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http://nexus.od.nih.gov/all/category/blog/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534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NHLBI funding </a:t>
            </a:r>
            <a:r>
              <a:rPr lang="en-US" dirty="0"/>
              <a:t>i</a:t>
            </a:r>
            <a:r>
              <a:rPr lang="en-US" dirty="0" smtClean="0"/>
              <a:t>nfo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266617"/>
            <a:ext cx="63563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2452" y="1162878"/>
            <a:ext cx="6728791" cy="46947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2452" y="5892588"/>
            <a:ext cx="562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www.nhlbi.nih.gov/funding/policies/operguid.htm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68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5521"/>
            <a:ext cx="833893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Mission: enable researchers to capitalize more fully on biomedical Big Data</a:t>
            </a:r>
          </a:p>
          <a:p>
            <a:r>
              <a:rPr lang="en-US" dirty="0" smtClean="0"/>
              <a:t>Areas of focus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broad use of biomedical data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and disseminate analysis methods and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training for biomedical big </a:t>
            </a:r>
            <a:r>
              <a:rPr lang="en-US" dirty="0" smtClean="0"/>
              <a:t>data (3 FOAs)</a:t>
            </a:r>
          </a:p>
          <a:p>
            <a:pPr lvl="1"/>
            <a:r>
              <a:rPr lang="en-US" dirty="0" smtClean="0"/>
              <a:t>Discover </a:t>
            </a:r>
            <a:r>
              <a:rPr lang="en-US" dirty="0"/>
              <a:t>and disseminate advances in data </a:t>
            </a:r>
            <a:r>
              <a:rPr lang="en-US" dirty="0" smtClean="0"/>
              <a:t>science</a:t>
            </a:r>
          </a:p>
          <a:p>
            <a:pPr marL="55563" indent="0">
              <a:buNone/>
            </a:pPr>
            <a:r>
              <a:rPr lang="en-US" sz="2200" dirty="0">
                <a:hlinkClick r:id="rId2"/>
              </a:rPr>
              <a:t>http://bd2k.nih.gov/funding_opportunities.html#sthash.8gZiioUQ.dpbs</a:t>
            </a: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To Knowledge Initiative (BD2K)</a:t>
            </a:r>
          </a:p>
        </p:txBody>
      </p:sp>
    </p:spTree>
    <p:extLst>
      <p:ext uri="{BB962C8B-B14F-4D97-AF65-F5344CB8AC3E}">
        <p14:creationId xmlns:p14="http://schemas.microsoft.com/office/powerpoint/2010/main" xmlns="" val="314801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</a:t>
            </a:r>
            <a:r>
              <a:rPr lang="en-US" dirty="0"/>
              <a:t>Support early-stage exploratory studies by analysis of existing data sets</a:t>
            </a:r>
          </a:p>
          <a:p>
            <a:r>
              <a:rPr lang="en-US" dirty="0" smtClean="0"/>
              <a:t>Intent is for applicants to generate </a:t>
            </a:r>
            <a:r>
              <a:rPr lang="en-US" dirty="0"/>
              <a:t>new research hypotheses from previously collected data distinct from the original </a:t>
            </a:r>
            <a:r>
              <a:rPr lang="en-US" dirty="0" smtClean="0"/>
              <a:t>research</a:t>
            </a:r>
          </a:p>
          <a:p>
            <a:r>
              <a:rPr lang="en-US" dirty="0"/>
              <a:t>Requires patient-oriented or </a:t>
            </a:r>
            <a:r>
              <a:rPr lang="en-US" dirty="0" err="1"/>
              <a:t>epi</a:t>
            </a:r>
            <a:r>
              <a:rPr lang="en-US" dirty="0"/>
              <a:t> research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http://grants.nih.gov/grants/guide/pa-files/PAR-13-009.html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PAR: </a:t>
            </a:r>
            <a:r>
              <a:rPr lang="en-US" dirty="0"/>
              <a:t>Secondary Dataset Analyses in HLBS</a:t>
            </a:r>
          </a:p>
        </p:txBody>
      </p:sp>
    </p:spTree>
    <p:extLst>
      <p:ext uri="{BB962C8B-B14F-4D97-AF65-F5344CB8AC3E}">
        <p14:creationId xmlns:p14="http://schemas.microsoft.com/office/powerpoint/2010/main" xmlns="" val="92639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NHLBI Council/BEE Working Group on Epidemiology and Population </a:t>
            </a:r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Goal “to define how Epidemiology and Population Science research can be optimized by taking advantage of new tools/methods.”</a:t>
            </a:r>
          </a:p>
          <a:p>
            <a:pPr lvl="1"/>
            <a:r>
              <a:rPr lang="en-US" dirty="0" smtClean="0"/>
              <a:t>Report anticipated late spring or early summer</a:t>
            </a:r>
          </a:p>
          <a:p>
            <a:r>
              <a:rPr lang="en-US" dirty="0" smtClean="0"/>
              <a:t>Charge and roster available on NHLBI Epidemiology </a:t>
            </a:r>
            <a:r>
              <a:rPr lang="en-US" dirty="0"/>
              <a:t>Digital </a:t>
            </a:r>
            <a:r>
              <a:rPr lang="en-US" dirty="0" smtClean="0"/>
              <a:t>Forum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://nhlbiepi.wordpress.com/?</a:t>
            </a:r>
            <a:r>
              <a:rPr lang="en-US" sz="2400" dirty="0" smtClean="0">
                <a:hlinkClick r:id="rId2"/>
              </a:rPr>
              <a:t>p=444&amp;preview=true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Creative Transformation of Epidemiology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8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423</Words>
  <Application>Microsoft Office PowerPoint</Application>
  <PresentationFormat>On-screen Show (4:3)</PresentationFormat>
  <Paragraphs>81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Topics</vt:lpstr>
      <vt:lpstr>NIH Budget: FY 2013 Impact </vt:lpstr>
      <vt:lpstr>Budget Issues</vt:lpstr>
      <vt:lpstr>For NIH funding info</vt:lpstr>
      <vt:lpstr>For NHLBI funding info</vt:lpstr>
      <vt:lpstr>Big Data To Knowledge Initiative (BD2K)</vt:lpstr>
      <vt:lpstr>PAR: Secondary Dataset Analyses in HLBS</vt:lpstr>
      <vt:lpstr>Towards a Creative Transformation of Epidemiology</vt:lpstr>
      <vt:lpstr>Other NHLBI News</vt:lpstr>
      <vt:lpstr>MESA--Current Status</vt:lpstr>
      <vt:lpstr>MESA Publications</vt:lpstr>
      <vt:lpstr>Follow-up Retention</vt:lpstr>
      <vt:lpstr>MESA Participant Website</vt:lpstr>
      <vt:lpstr>MESA Participant Website</vt:lpstr>
      <vt:lpstr>MESA Participant Website</vt:lpstr>
      <vt:lpstr>MESA Participant Website</vt:lpstr>
      <vt:lpstr>MESA’s Future</vt:lpstr>
      <vt:lpstr>MESA Ancillary Studies Applications Timeline</vt:lpstr>
      <vt:lpstr>Exam 6 Announced on NHLBI Epi Forum</vt:lpstr>
      <vt:lpstr>Slide 21</vt:lpstr>
    </vt:vector>
  </TitlesOfParts>
  <Company>vsb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CHSCC</cp:lastModifiedBy>
  <cp:revision>295</cp:revision>
  <cp:lastPrinted>2012-12-19T20:38:54Z</cp:lastPrinted>
  <dcterms:created xsi:type="dcterms:W3CDTF">2010-08-11T18:34:18Z</dcterms:created>
  <dcterms:modified xsi:type="dcterms:W3CDTF">2014-02-05T20:40:45Z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275117247</vt:i4>
  </property>
  <property fmtid="{D5CDD505-2E9C-101B-9397-08002B2CF9AE}" pid="4" name="_EmailSubject">
    <vt:lpwstr>MESA presentation</vt:lpwstr>
  </property>
  <property fmtid="{D5CDD505-2E9C-101B-9397-08002B2CF9AE}" pid="5" name="_AuthorEmail">
    <vt:lpwstr>olsonj@nhlbi.nih.gov</vt:lpwstr>
  </property>
  <property fmtid="{D5CDD505-2E9C-101B-9397-08002B2CF9AE}" pid="6" name="_AuthorEmailDisplayName">
    <vt:lpwstr>Olson, Jean (NIH/NHLBI) [E]</vt:lpwstr>
  </property>
</Properties>
</file>