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315" r:id="rId3"/>
    <p:sldId id="367" r:id="rId4"/>
    <p:sldId id="368" r:id="rId5"/>
    <p:sldId id="372" r:id="rId6"/>
    <p:sldId id="371" r:id="rId7"/>
    <p:sldId id="373" r:id="rId8"/>
    <p:sldId id="374" r:id="rId9"/>
    <p:sldId id="375" r:id="rId10"/>
    <p:sldId id="376" r:id="rId11"/>
    <p:sldId id="37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6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D0B793-5CF0-D54A-B010-1A214A64BF06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BF593-F6B4-8943-B200-210FD0BD2C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3616BC7-CC93-A24F-A590-952D2F49CE27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71DC0FD-ADDC-8847-A628-ECE37AB14C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8B61C8-9C56-1940-8663-357C4CF1D0F5}" type="slidenum">
              <a:rPr lang="en-US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ea typeface="ＭＳ Ｐゴシック" charset="-128"/>
              </a:rPr>
              <a:t>Goals obvious – communicate our needs clearly – make it easy for cohorts to get samples to us.  Timelines.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4F90C9-3AD3-044F-A122-265223B3C2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E9AE4-ECBE-8648-8E5A-4215CE89AA18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86D1-CFF9-0C41-AF55-02012532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7C255-2553-E245-834E-790224A5A70A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0A35-4AAE-E642-84F4-53519C480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D8FD3-34EB-C44A-8A56-69EC46FD8B69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ECC2-EB74-264E-92F5-28B048132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A SHARe 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8250" y="635635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E6DA-1CFF-F445-B0D7-64B9CED85398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5936-2EB7-4441-B862-4A6ACFEFD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9A3EF-6188-DA42-B7A1-0438F57E50DE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5FD2-AC0C-D141-AA2B-A2298F75D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C6812-D945-E148-9D2A-ACFBB5069939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41AA-B5A2-BA44-84A5-4B5EA4498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DA001-9C18-FD4F-934D-B2E3919AAA98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7BF3-5A45-524A-AAA9-D825C9FD2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D2572-D544-E644-87EB-1B6CAAD0FEC4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ACB3F-D583-4D47-8091-3508CDDB4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362B8-91F4-D64B-89DF-2119AD84C9D9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FAA6-695F-054F-97EF-A9CB19179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FA9C4-F7BA-FB4E-88E1-D1B859170438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E85C5-24AD-2C41-9506-89E6FFBE0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93AFC-4254-AC44-B79C-44A36DAB5411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5E48-9485-1E45-B146-A7BBD643D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3A3B496-8CDE-654B-84D2-31B558B5C817}" type="datetime1">
              <a:rPr lang="en-US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2191CBD-2A33-B641-BF8A-916CE64EA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32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2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4"/>
          <p:cNvSpPr>
            <a:spLocks noGrp="1"/>
          </p:cNvSpPr>
          <p:nvPr>
            <p:ph type="subTitle" idx="1"/>
          </p:nvPr>
        </p:nvSpPr>
        <p:spPr>
          <a:xfrm>
            <a:off x="5105400" y="5080000"/>
            <a:ext cx="3962400" cy="609600"/>
          </a:xfrm>
        </p:spPr>
        <p:txBody>
          <a:bodyPr/>
          <a:lstStyle/>
          <a:p>
            <a:pPr algn="l" eaLnBrk="1" hangingPunct="1">
              <a:buFont typeface="Wingdings 3" charset="2"/>
              <a:buNone/>
            </a:pPr>
            <a:r>
              <a:rPr lang="en-US" sz="1600" b="1">
                <a:solidFill>
                  <a:srgbClr val="898989"/>
                </a:solidFill>
                <a:ea typeface="ＭＳ Ｐゴシック" charset="-128"/>
              </a:rPr>
              <a:t>September 13, 2010</a:t>
            </a:r>
          </a:p>
          <a:p>
            <a:pPr algn="l" eaLnBrk="1" hangingPunct="1">
              <a:buFont typeface="Wingdings 3" charset="2"/>
              <a:buNone/>
            </a:pPr>
            <a:r>
              <a:rPr lang="en-US" sz="1600" b="1">
                <a:solidFill>
                  <a:srgbClr val="898989"/>
                </a:solidFill>
                <a:ea typeface="ＭＳ Ｐゴシック" charset="-128"/>
              </a:rPr>
              <a:t>Dr. Rich</a:t>
            </a:r>
          </a:p>
        </p:txBody>
      </p:sp>
      <p:pic>
        <p:nvPicPr>
          <p:cNvPr id="5123" name="Picture 7" descr="logocolo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2484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MesaFamily_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24600"/>
            <a:ext cx="83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wcraigj\Local Settings\Temporary Internet Files\Content.IE5\MKQQJSMW\MPj03901310000[1].jpg"/>
          <p:cNvPicPr>
            <a:picLocks noChangeAspect="1" noChangeArrowheads="1"/>
          </p:cNvPicPr>
          <p:nvPr/>
        </p:nvPicPr>
        <p:blipFill>
          <a:blip r:embed="rId4">
            <a:lum bright="32000" contrast="-20000"/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3"/>
          <p:cNvSpPr>
            <a:spLocks noGrp="1"/>
          </p:cNvSpPr>
          <p:nvPr>
            <p:ph type="ctrTitle"/>
          </p:nvPr>
        </p:nvSpPr>
        <p:spPr>
          <a:xfrm>
            <a:off x="76200" y="760413"/>
            <a:ext cx="4800600" cy="5646737"/>
          </a:xfrm>
        </p:spPr>
        <p:txBody>
          <a:bodyPr/>
          <a:lstStyle/>
          <a:p>
            <a:pPr algn="l" eaLnBrk="1" hangingPunct="1"/>
            <a:r>
              <a:rPr lang="en-US" sz="4200" b="1">
                <a:latin typeface="Rockwell Extra Bold" charset="0"/>
                <a:ea typeface="ＭＳ Ｐゴシック" charset="-128"/>
              </a:rPr>
              <a:t>UPDATES</a:t>
            </a: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>MESA SHARe</a:t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>MESA CNV</a:t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>NHLBI Exome </a:t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>Sequencing Project</a:t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r>
              <a:rPr lang="en-US" sz="4200" b="1">
                <a:ea typeface="ＭＳ Ｐゴシック" charset="-128"/>
              </a:rPr>
              <a:t/>
            </a:r>
            <a:br>
              <a:rPr lang="en-US" sz="4200" b="1">
                <a:ea typeface="ＭＳ Ｐゴシック" charset="-128"/>
              </a:rPr>
            </a:br>
            <a:endParaRPr lang="en-US" sz="4200" b="1"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63246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8" name="Content Placeholder 3" descr="MESA SHARe log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400300"/>
            <a:ext cx="37973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Content Placeholder 3" descr="MESA SHARe log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082675"/>
            <a:ext cx="37973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Content Placeholder 3" descr="MESA SHARe log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3744913"/>
            <a:ext cx="37973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7153275" y="2695575"/>
            <a:ext cx="18383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i="1">
                <a:latin typeface="Chalkduster" charset="0"/>
              </a:rPr>
              <a:t>CNV</a:t>
            </a:r>
          </a:p>
        </p:txBody>
      </p:sp>
      <p:sp>
        <p:nvSpPr>
          <p:cNvPr id="5132" name="TextBox 12"/>
          <p:cNvSpPr txBox="1">
            <a:spLocks noChangeArrowheads="1"/>
          </p:cNvSpPr>
          <p:nvPr/>
        </p:nvSpPr>
        <p:spPr bwMode="auto">
          <a:xfrm>
            <a:off x="7305675" y="4022725"/>
            <a:ext cx="18383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Matura MT Script Capitals" charset="0"/>
              </a:rPr>
              <a:t>Exome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-12700" y="31750"/>
            <a:ext cx="9342438" cy="1143000"/>
          </a:xfrm>
        </p:spPr>
        <p:txBody>
          <a:bodyPr/>
          <a:lstStyle/>
          <a:p>
            <a:pPr algn="l"/>
            <a:r>
              <a:rPr lang="en-US">
                <a:ea typeface="ＭＳ Ｐゴシック" charset="-128"/>
              </a:rPr>
              <a:t>NHLBI Exome Sequencing Project Report: Events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36525" y="1295400"/>
            <a:ext cx="8778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sz="2400">
                <a:latin typeface="Calibri" charset="0"/>
              </a:rPr>
              <a:t>Established with ARRA funding</a:t>
            </a:r>
          </a:p>
          <a:p>
            <a:pPr marL="455613" indent="-455613"/>
            <a:endParaRPr lang="en-US" sz="2400">
              <a:latin typeface="Calibri" charset="0"/>
            </a:endParaRPr>
          </a:p>
          <a:p>
            <a:pPr marL="455613" indent="-455613"/>
            <a:r>
              <a:rPr lang="en-US" sz="2400">
                <a:latin typeface="Calibri" charset="0"/>
              </a:rPr>
              <a:t>Extremes of cardiovascular and lung phenotypes to be analyzed to enrich for genetic effects</a:t>
            </a:r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0" y="3248025"/>
            <a:ext cx="6364288" cy="3387725"/>
            <a:chOff x="1236029" y="-855456"/>
            <a:chExt cx="6365627" cy="338695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025322" y="-855456"/>
            <a:ext cx="4574991" cy="3386954"/>
          </p:xfrm>
          <a:graphic>
            <a:graphicData uri="http://schemas.openxmlformats.org/presentationml/2006/ole">
              <p:oleObj spid="_x0000_s1026" name="Worksheet" r:id="rId3" imgW="6654555" imgH="3771761" progId="Excel.Sheet.8">
                <p:embed/>
              </p:oleObj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36029" y="757077"/>
              <a:ext cx="2886682" cy="70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ヒラギノ角ゴ ProN W3" charset="-128"/>
                  <a:cs typeface="+mn-cs"/>
                  <a:sym typeface="Gill Sans" charset="0"/>
                </a:rPr>
                <a:t>High FRS </a:t>
              </a:r>
            </a:p>
            <a:p>
              <a:pPr algn="ctr">
                <a:defRPr/>
              </a:pPr>
              <a:r>
                <a:rPr lang="en-US" sz="20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ヒラギノ角ゴ ProN W3" charset="-128"/>
                  <a:cs typeface="+mn-cs"/>
                  <a:sym typeface="Gill Sans" charset="0"/>
                </a:rPr>
                <a:t>no MI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49939" y="1020542"/>
              <a:ext cx="2751717" cy="39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ヒラギノ角ゴ ProN W3" charset="-128"/>
                  <a:cs typeface="+mn-cs"/>
                  <a:sym typeface="Gill Sans" charset="0"/>
                </a:rPr>
                <a:t>Early-onset MI</a:t>
              </a:r>
            </a:p>
          </p:txBody>
        </p:sp>
        <p:sp>
          <p:nvSpPr>
            <p:cNvPr id="1035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0" name="TextBox 19"/>
          <p:cNvSpPr txBox="1">
            <a:spLocks noChangeArrowheads="1"/>
          </p:cNvSpPr>
          <p:nvPr/>
        </p:nvSpPr>
        <p:spPr bwMode="auto">
          <a:xfrm>
            <a:off x="1498600" y="3160713"/>
            <a:ext cx="25685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omic Sans MS" charset="0"/>
              </a:rPr>
              <a:t>Example of design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4724400" y="2779713"/>
            <a:ext cx="4216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Early On-set Disease</a:t>
            </a:r>
          </a:p>
          <a:p>
            <a:r>
              <a:rPr lang="en-US" sz="2400">
                <a:latin typeface="Calibri" charset="0"/>
              </a:rPr>
              <a:t>“Mendelianize” Traits-Compare </a:t>
            </a:r>
          </a:p>
          <a:p>
            <a:r>
              <a:rPr lang="en-US" sz="2400">
                <a:latin typeface="Calibri" charset="0"/>
              </a:rPr>
              <a:t>   extremes of trait distribution </a:t>
            </a:r>
          </a:p>
          <a:p>
            <a:r>
              <a:rPr lang="en-US" sz="2400">
                <a:latin typeface="Calibri" charset="0"/>
              </a:rPr>
              <a:t>Rare, higher penetrant variants</a:t>
            </a:r>
          </a:p>
          <a:p>
            <a:r>
              <a:rPr lang="en-US" sz="2400">
                <a:latin typeface="Calibri" charset="0"/>
              </a:rPr>
              <a:t>Also ischemic stroke (lacunar or </a:t>
            </a:r>
          </a:p>
          <a:p>
            <a:r>
              <a:rPr lang="en-US" sz="2400">
                <a:latin typeface="Calibri" charset="0"/>
              </a:rPr>
              <a:t>    atherosclerotic subtypes only)</a:t>
            </a:r>
          </a:p>
        </p:txBody>
      </p:sp>
      <p:sp>
        <p:nvSpPr>
          <p:cNvPr id="1032" name="TextBox 3"/>
          <p:cNvSpPr txBox="1">
            <a:spLocks noChangeArrowheads="1"/>
          </p:cNvSpPr>
          <p:nvPr/>
        </p:nvSpPr>
        <p:spPr bwMode="auto">
          <a:xfrm>
            <a:off x="8378825" y="6440488"/>
            <a:ext cx="76517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Matura MT Script Capitals" charset="0"/>
              </a:rPr>
              <a:t>Exome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-12700" y="31750"/>
            <a:ext cx="9342438" cy="1143000"/>
          </a:xfrm>
        </p:spPr>
        <p:txBody>
          <a:bodyPr/>
          <a:lstStyle/>
          <a:p>
            <a:pPr algn="l"/>
            <a:r>
              <a:rPr lang="en-US">
                <a:ea typeface="ＭＳ Ｐゴシック" charset="-128"/>
              </a:rPr>
              <a:t>NHLBI Exome Sequencing Project Report: QTLs</a:t>
            </a:r>
          </a:p>
        </p:txBody>
      </p:sp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88900" y="1127125"/>
            <a:ext cx="5511800" cy="2784475"/>
            <a:chOff x="1337070" y="-855456"/>
            <a:chExt cx="6264586" cy="3386954"/>
          </a:xfrm>
        </p:grpSpPr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2025322" y="-855456"/>
            <a:ext cx="4574991" cy="3386954"/>
          </p:xfrm>
          <a:graphic>
            <a:graphicData uri="http://schemas.openxmlformats.org/presentationml/2006/ole">
              <p:oleObj spid="_x0000_s2051" name="Worksheet" r:id="rId3" imgW="6654555" imgH="3771761" progId="Excel.Sheet.8">
                <p:embed/>
              </p:oleObj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7070" y="984777"/>
              <a:ext cx="2886906" cy="48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LOW LDL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50074" y="1019535"/>
              <a:ext cx="2751582" cy="48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HIGH LDL</a:t>
              </a:r>
            </a:p>
          </p:txBody>
        </p:sp>
        <p:sp>
          <p:nvSpPr>
            <p:cNvPr id="2064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2870200" y="4048125"/>
            <a:ext cx="5600700" cy="2784475"/>
            <a:chOff x="1236029" y="-855456"/>
            <a:chExt cx="6365627" cy="3386954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025321" y="-855456"/>
            <a:ext cx="4574991" cy="3386954"/>
          </p:xfrm>
          <a:graphic>
            <a:graphicData uri="http://schemas.openxmlformats.org/presentationml/2006/ole">
              <p:oleObj spid="_x0000_s2050" name="Worksheet" r:id="rId4" imgW="6654555" imgH="3771761" progId="Excel.Sheet.8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236029" y="984777"/>
              <a:ext cx="2886906" cy="48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ヒラギノ角ゴ ProN W3" charset="-128"/>
                  <a:cs typeface="+mn-cs"/>
                  <a:sym typeface="Gill Sans" charset="0"/>
                </a:rPr>
                <a:t>LOW BP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850075" y="1019535"/>
              <a:ext cx="2751581" cy="48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  <a:ea typeface="ヒラギノ角ゴ ProN W3" charset="-128"/>
                  <a:cs typeface="+mn-cs"/>
                  <a:sym typeface="Gill Sans" charset="0"/>
                </a:rPr>
                <a:t>HIGH BP</a:t>
              </a:r>
            </a:p>
          </p:txBody>
        </p:sp>
        <p:sp>
          <p:nvSpPr>
            <p:cNvPr id="2060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5395913" y="3614738"/>
            <a:ext cx="355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 in each tail x 2 ethnic groups</a:t>
            </a:r>
          </a:p>
        </p:txBody>
      </p:sp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8378825" y="6440488"/>
            <a:ext cx="76517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Matura MT Script Capitals" charset="0"/>
              </a:rPr>
              <a:t>Exome</a:t>
            </a:r>
          </a:p>
        </p:txBody>
      </p:sp>
      <p:sp>
        <p:nvSpPr>
          <p:cNvPr id="2057" name="TextBox 17"/>
          <p:cNvSpPr txBox="1">
            <a:spLocks noChangeArrowheads="1"/>
          </p:cNvSpPr>
          <p:nvPr/>
        </p:nvSpPr>
        <p:spPr bwMode="auto">
          <a:xfrm>
            <a:off x="0" y="4686300"/>
            <a:ext cx="33289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MESA contributions</a:t>
            </a:r>
          </a:p>
          <a:p>
            <a:r>
              <a:rPr lang="en-US"/>
              <a:t>	BP: 48</a:t>
            </a:r>
          </a:p>
          <a:p>
            <a:r>
              <a:rPr lang="en-US"/>
              <a:t>	stroke: 12</a:t>
            </a:r>
          </a:p>
          <a:p>
            <a:r>
              <a:rPr lang="en-US"/>
              <a:t>	</a:t>
            </a:r>
          </a:p>
          <a:p>
            <a:r>
              <a:rPr lang="en-US"/>
              <a:t>Deeply Phenotyped Reference</a:t>
            </a:r>
          </a:p>
          <a:p>
            <a:r>
              <a:rPr lang="en-US"/>
              <a:t>	DPR: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>
                <a:ea typeface="ＭＳ Ｐゴシック" charset="-128"/>
              </a:rPr>
              <a:t>MESA SNP Health Association Resource (SHARe) Progress Report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71600"/>
            <a:ext cx="8639175" cy="299085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/>
              <a:t>Extends genome wide SNP genotyping to non-AFA MESA Classic, MESA Family, and MESA Air New Recruits using Affymetrix Genome-Wide Human SNP Array 6.0 (1M SNPs plus CNVs)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8402 participants consented to genotyping,  8298 passed QC filters and have genotype and phenotype data available on dbGaP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CARe AFA GWA data are merged into the MESA-SHARe database</a:t>
            </a:r>
          </a:p>
          <a:p>
            <a:pPr lvl="1" eaLnBrk="1" hangingPunct="1">
              <a:buFont typeface="Arial" charset="0"/>
              <a:buNone/>
            </a:pP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4965700"/>
            <a:ext cx="8626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>
                <a:ea typeface="ＭＳ Ｐゴシック" charset="-128"/>
              </a:rPr>
              <a:t>MESA SNP Health Association Resource (SHARe) Progress Report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71600"/>
            <a:ext cx="8639175" cy="500697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/>
              <a:t>Imputation data for all four ethnicities distributed by CC and UVA July 2010 using HapMap 1&amp;2.  Second generation dataset using HapMap 3 and 1000 Genomes expected September 2010.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Participant newsletter designed to engage and educate MESA participants in relevant genetics studies will be sent to participant homes Autumn 2010.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Since April, 25 publication proposals (including 2 pen drafts) have been submitted from 12 different Phenotype Working Groups, including 3 each from Eye, AF/ECG, and Nutrition, and 7 from BP/Hypertension.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MESA SHARe Phenotype Working Groups are collaborating with more than 20 different consortia. </a:t>
            </a:r>
          </a:p>
          <a:p>
            <a:pPr lvl="1" eaLnBrk="1" hangingPunct="1">
              <a:buFont typeface="Arial" charset="0"/>
              <a:buChar char="•"/>
            </a:pPr>
            <a:endParaRPr lang="en-US" sz="2000"/>
          </a:p>
          <a:p>
            <a:pPr lvl="1" eaLnBrk="1" hangingPunct="1">
              <a:buFont typeface="Arial" charset="0"/>
              <a:buChar char="•"/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846138"/>
          </a:xfrm>
        </p:spPr>
        <p:txBody>
          <a:bodyPr/>
          <a:lstStyle/>
          <a:p>
            <a:pPr algn="l"/>
            <a:r>
              <a:rPr lang="en-US">
                <a:ea typeface="ＭＳ Ｐゴシック" charset="-128"/>
              </a:rPr>
              <a:t>MESA Copy Number Variant (CNV)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>Progress Report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ＭＳ Ｐゴシック" charset="-128"/>
              </a:rPr>
              <a:t>Examines the role of structural variants (insertions, deletions, copy number variants (CNVs), variable number of tandem repeats (VNTRs)) on risk of atherosclerosis and risk factors</a:t>
            </a:r>
          </a:p>
          <a:p>
            <a:r>
              <a:rPr lang="en-US" sz="2400">
                <a:ea typeface="ＭＳ Ｐゴシック" charset="-128"/>
              </a:rPr>
              <a:t>Structural variants difficult to characterize and genotype, as compared with SNPs (single nucleotide polymorphisms)</a:t>
            </a:r>
          </a:p>
          <a:p>
            <a:r>
              <a:rPr lang="en-US" sz="2400">
                <a:ea typeface="ＭＳ Ｐゴシック" charset="-128"/>
              </a:rPr>
              <a:t>Designing a custom array to include structural variants (8x60K Agilent array)</a:t>
            </a:r>
          </a:p>
          <a:p>
            <a:r>
              <a:rPr lang="en-US" sz="2400">
                <a:ea typeface="ＭＳ Ｐゴシック" charset="-128"/>
              </a:rPr>
              <a:t>As structural variants can be de novo or inherited, the most powerful design uses families (to track transmission of CNVs)</a:t>
            </a:r>
          </a:p>
          <a:p>
            <a:r>
              <a:rPr lang="en-US" sz="2400">
                <a:ea typeface="ＭＳ Ｐゴシック" charset="-128"/>
              </a:rPr>
              <a:t>MESA Family Study (~2100 participants, 595 families) will be used (328 African-American; 267 Hispanic)</a:t>
            </a:r>
          </a:p>
          <a:p>
            <a:endParaRPr lang="en-US" sz="2400">
              <a:ea typeface="ＭＳ Ｐゴシック" charset="-128"/>
            </a:endParaRPr>
          </a:p>
          <a:p>
            <a:endParaRPr lang="en-US" sz="2400">
              <a:ea typeface="ＭＳ Ｐゴシック" charset="-128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375650" y="6437313"/>
            <a:ext cx="639763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Chalkduster" charset="0"/>
              </a:rPr>
              <a:t>CNV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07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latin typeface="+mj-lt"/>
                <a:ea typeface="ＭＳ Ｐゴシック" pitchFamily="32" charset="-128"/>
              </a:rPr>
              <a:t>MESA CNV Progress Report: Loci To Target</a:t>
            </a:r>
          </a:p>
        </p:txBody>
      </p:sp>
      <p:sp>
        <p:nvSpPr>
          <p:cNvPr id="9219" name="Line 33"/>
          <p:cNvSpPr>
            <a:spLocks noChangeShapeType="1"/>
          </p:cNvSpPr>
          <p:nvPr/>
        </p:nvSpPr>
        <p:spPr bwMode="auto">
          <a:xfrm flipH="1">
            <a:off x="5181600" y="3048000"/>
            <a:ext cx="2514600" cy="2286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34" descr="0226_sng_252127013947_S01_CGH-v4_95_Feb07_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413" y="5486400"/>
            <a:ext cx="12207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5"/>
          <p:cNvSpPr txBox="1">
            <a:spLocks noChangeArrowheads="1"/>
          </p:cNvSpPr>
          <p:nvPr/>
        </p:nvSpPr>
        <p:spPr bwMode="auto">
          <a:xfrm>
            <a:off x="4265613" y="5791200"/>
            <a:ext cx="1065212" cy="2746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Array Design</a:t>
            </a:r>
          </a:p>
        </p:txBody>
      </p:sp>
      <p:sp>
        <p:nvSpPr>
          <p:cNvPr id="9222" name="Line 36"/>
          <p:cNvSpPr>
            <a:spLocks noChangeShapeType="1"/>
          </p:cNvSpPr>
          <p:nvPr/>
        </p:nvSpPr>
        <p:spPr bwMode="auto">
          <a:xfrm>
            <a:off x="762000" y="2971800"/>
            <a:ext cx="3429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Line 37"/>
          <p:cNvSpPr>
            <a:spLocks noChangeShapeType="1"/>
          </p:cNvSpPr>
          <p:nvPr/>
        </p:nvSpPr>
        <p:spPr bwMode="auto">
          <a:xfrm>
            <a:off x="3429000" y="3048000"/>
            <a:ext cx="1143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Line 38"/>
          <p:cNvSpPr>
            <a:spLocks noChangeShapeType="1"/>
          </p:cNvSpPr>
          <p:nvPr/>
        </p:nvSpPr>
        <p:spPr bwMode="auto">
          <a:xfrm>
            <a:off x="2133600" y="2971800"/>
            <a:ext cx="2286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39"/>
          <p:cNvSpPr>
            <a:spLocks noChangeShapeType="1"/>
          </p:cNvSpPr>
          <p:nvPr/>
        </p:nvSpPr>
        <p:spPr bwMode="auto">
          <a:xfrm flipH="1">
            <a:off x="4953000" y="2971800"/>
            <a:ext cx="1219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Line 41"/>
          <p:cNvSpPr>
            <a:spLocks noChangeShapeType="1"/>
          </p:cNvSpPr>
          <p:nvPr/>
        </p:nvSpPr>
        <p:spPr bwMode="auto">
          <a:xfrm flipH="1">
            <a:off x="4724400" y="3124200"/>
            <a:ext cx="152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Text Box 43"/>
          <p:cNvSpPr txBox="1">
            <a:spLocks noChangeArrowheads="1"/>
          </p:cNvSpPr>
          <p:nvPr/>
        </p:nvSpPr>
        <p:spPr bwMode="auto">
          <a:xfrm>
            <a:off x="6553200" y="3276600"/>
            <a:ext cx="1365250" cy="277813"/>
          </a:xfrm>
          <a:prstGeom prst="rect">
            <a:avLst/>
          </a:prstGeom>
          <a:solidFill>
            <a:schemeClr val="bg1"/>
          </a:solidFill>
          <a:ln w="317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3 probes/element</a:t>
            </a:r>
          </a:p>
        </p:txBody>
      </p:sp>
      <p:sp>
        <p:nvSpPr>
          <p:cNvPr id="9228" name="Text Box 45"/>
          <p:cNvSpPr txBox="1">
            <a:spLocks noChangeArrowheads="1"/>
          </p:cNvSpPr>
          <p:nvPr/>
        </p:nvSpPr>
        <p:spPr bwMode="auto">
          <a:xfrm>
            <a:off x="762000" y="3303588"/>
            <a:ext cx="4572000" cy="2778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10 probes/CNV</a:t>
            </a:r>
          </a:p>
        </p:txBody>
      </p:sp>
      <p:sp>
        <p:nvSpPr>
          <p:cNvPr id="9229" name="Text Box 46"/>
          <p:cNvSpPr txBox="1">
            <a:spLocks noChangeArrowheads="1"/>
          </p:cNvSpPr>
          <p:nvPr/>
        </p:nvSpPr>
        <p:spPr bwMode="auto">
          <a:xfrm>
            <a:off x="4191000" y="6583363"/>
            <a:ext cx="1247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~60,000 probes</a:t>
            </a:r>
          </a:p>
        </p:txBody>
      </p:sp>
      <p:sp>
        <p:nvSpPr>
          <p:cNvPr id="9230" name="Text Box 62"/>
          <p:cNvSpPr txBox="1">
            <a:spLocks noChangeArrowheads="1"/>
          </p:cNvSpPr>
          <p:nvPr/>
        </p:nvSpPr>
        <p:spPr bwMode="auto">
          <a:xfrm>
            <a:off x="49213" y="2073275"/>
            <a:ext cx="1484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Clusterable, </a:t>
            </a:r>
          </a:p>
          <a:p>
            <a:pPr algn="ctr"/>
            <a:r>
              <a:rPr lang="en-US" sz="1200"/>
              <a:t>untagged CNVs</a:t>
            </a:r>
          </a:p>
          <a:p>
            <a:pPr algn="ctr"/>
            <a:r>
              <a:rPr lang="en-US" sz="1200"/>
              <a:t>N=~1500</a:t>
            </a:r>
          </a:p>
          <a:p>
            <a:pPr algn="ctr"/>
            <a:r>
              <a:rPr lang="en-US" sz="1200"/>
              <a:t>N=~1000 MAF&gt;1%</a:t>
            </a:r>
          </a:p>
        </p:txBody>
      </p:sp>
      <p:sp>
        <p:nvSpPr>
          <p:cNvPr id="9231" name="Text Box 66"/>
          <p:cNvSpPr txBox="1">
            <a:spLocks noChangeArrowheads="1"/>
          </p:cNvSpPr>
          <p:nvPr/>
        </p:nvSpPr>
        <p:spPr bwMode="auto">
          <a:xfrm>
            <a:off x="7085013" y="2073275"/>
            <a:ext cx="1724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Functional elements in </a:t>
            </a:r>
          </a:p>
          <a:p>
            <a:pPr algn="ctr"/>
            <a:r>
              <a:rPr lang="en-US" sz="1200"/>
              <a:t>associated intervals</a:t>
            </a:r>
          </a:p>
          <a:p>
            <a:pPr algn="ctr"/>
            <a:r>
              <a:rPr lang="en-US" sz="1200"/>
              <a:t>N=~9500</a:t>
            </a:r>
          </a:p>
          <a:p>
            <a:pPr algn="ctr"/>
            <a:r>
              <a:rPr lang="en-US" sz="1200"/>
              <a:t>N=6800 &gt;50bp</a:t>
            </a:r>
          </a:p>
          <a:p>
            <a:pPr algn="ctr"/>
            <a:r>
              <a:rPr lang="en-US" sz="1200"/>
              <a:t>N=4500 &gt;100bp</a:t>
            </a:r>
          </a:p>
        </p:txBody>
      </p:sp>
      <p:sp>
        <p:nvSpPr>
          <p:cNvPr id="9232" name="Text Box 67"/>
          <p:cNvSpPr txBox="1">
            <a:spLocks noChangeArrowheads="1"/>
          </p:cNvSpPr>
          <p:nvPr/>
        </p:nvSpPr>
        <p:spPr bwMode="auto">
          <a:xfrm>
            <a:off x="1524000" y="2073275"/>
            <a:ext cx="1276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Unclusterable, </a:t>
            </a:r>
          </a:p>
          <a:p>
            <a:pPr algn="ctr"/>
            <a:r>
              <a:rPr lang="en-US" sz="1200"/>
              <a:t>but real CNVs</a:t>
            </a:r>
          </a:p>
          <a:p>
            <a:pPr algn="ctr"/>
            <a:r>
              <a:rPr lang="en-US" sz="1200"/>
              <a:t>N=~2000</a:t>
            </a:r>
          </a:p>
        </p:txBody>
      </p:sp>
      <p:sp>
        <p:nvSpPr>
          <p:cNvPr id="9233" name="Text Box 68"/>
          <p:cNvSpPr txBox="1">
            <a:spLocks noChangeArrowheads="1"/>
          </p:cNvSpPr>
          <p:nvPr/>
        </p:nvSpPr>
        <p:spPr bwMode="auto">
          <a:xfrm>
            <a:off x="6024563" y="2073275"/>
            <a:ext cx="954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Candidate/</a:t>
            </a:r>
          </a:p>
          <a:p>
            <a:pPr algn="ctr"/>
            <a:r>
              <a:rPr lang="en-US" sz="1200"/>
              <a:t>interesting</a:t>
            </a:r>
          </a:p>
          <a:p>
            <a:pPr algn="ctr"/>
            <a:r>
              <a:rPr lang="en-US" sz="1200"/>
              <a:t> loci </a:t>
            </a:r>
          </a:p>
          <a:p>
            <a:pPr algn="ctr"/>
            <a:r>
              <a:rPr lang="en-US" sz="1200"/>
              <a:t>e.g., VNTR</a:t>
            </a:r>
          </a:p>
        </p:txBody>
      </p:sp>
      <p:sp>
        <p:nvSpPr>
          <p:cNvPr id="9234" name="Text Box 69"/>
          <p:cNvSpPr txBox="1">
            <a:spLocks noChangeArrowheads="1"/>
          </p:cNvSpPr>
          <p:nvPr/>
        </p:nvSpPr>
        <p:spPr bwMode="auto">
          <a:xfrm>
            <a:off x="2819400" y="2073275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Novel insertion</a:t>
            </a:r>
          </a:p>
          <a:p>
            <a:pPr algn="ctr"/>
            <a:r>
              <a:rPr lang="en-US" sz="1200"/>
              <a:t>Sequences </a:t>
            </a:r>
          </a:p>
          <a:p>
            <a:pPr algn="ctr"/>
            <a:r>
              <a:rPr lang="en-US" sz="1200"/>
              <a:t>(Venter)</a:t>
            </a:r>
          </a:p>
          <a:p>
            <a:pPr algn="ctr"/>
            <a:r>
              <a:rPr lang="en-US" sz="1200"/>
              <a:t>N= ~200</a:t>
            </a:r>
          </a:p>
        </p:txBody>
      </p:sp>
      <p:sp>
        <p:nvSpPr>
          <p:cNvPr id="9235" name="Text Box 95"/>
          <p:cNvSpPr txBox="1">
            <a:spLocks noChangeArrowheads="1"/>
          </p:cNvSpPr>
          <p:nvPr/>
        </p:nvSpPr>
        <p:spPr bwMode="auto">
          <a:xfrm>
            <a:off x="4167188" y="2073275"/>
            <a:ext cx="17764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1000 genomes SVs </a:t>
            </a:r>
          </a:p>
          <a:p>
            <a:pPr algn="ctr"/>
            <a:r>
              <a:rPr lang="en-US" sz="1200"/>
              <a:t>N=~10,000</a:t>
            </a:r>
          </a:p>
          <a:p>
            <a:pPr algn="ctr"/>
            <a:r>
              <a:rPr lang="en-US" sz="1200"/>
              <a:t>N=~5,000 not in </a:t>
            </a:r>
          </a:p>
          <a:p>
            <a:pPr algn="ctr"/>
            <a:r>
              <a:rPr lang="en-US" sz="1200"/>
              <a:t>WTCCC and assayable</a:t>
            </a:r>
          </a:p>
          <a:p>
            <a:pPr algn="ctr"/>
            <a:r>
              <a:rPr lang="en-US" sz="1200"/>
              <a:t>Filter: CEU, not-tagged</a:t>
            </a:r>
          </a:p>
        </p:txBody>
      </p:sp>
      <p:sp>
        <p:nvSpPr>
          <p:cNvPr id="9236" name="Freeform 97"/>
          <p:cNvSpPr>
            <a:spLocks/>
          </p:cNvSpPr>
          <p:nvPr/>
        </p:nvSpPr>
        <p:spPr bwMode="auto">
          <a:xfrm>
            <a:off x="1905000" y="1524000"/>
            <a:ext cx="2743200" cy="304800"/>
          </a:xfrm>
          <a:custGeom>
            <a:avLst/>
            <a:gdLst>
              <a:gd name="T0" fmla="*/ 0 w 2256"/>
              <a:gd name="T1" fmla="*/ 2147483647 h 256"/>
              <a:gd name="T2" fmla="*/ 2147483647 w 2256"/>
              <a:gd name="T3" fmla="*/ 2147483647 h 256"/>
              <a:gd name="T4" fmla="*/ 2147483647 w 2256"/>
              <a:gd name="T5" fmla="*/ 2147483647 h 256"/>
              <a:gd name="T6" fmla="*/ 0 60000 65536"/>
              <a:gd name="T7" fmla="*/ 0 60000 65536"/>
              <a:gd name="T8" fmla="*/ 0 60000 65536"/>
              <a:gd name="T9" fmla="*/ 0 w 2256"/>
              <a:gd name="T10" fmla="*/ 0 h 256"/>
              <a:gd name="T11" fmla="*/ 2256 w 225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256">
                <a:moveTo>
                  <a:pt x="0" y="256"/>
                </a:moveTo>
                <a:cubicBezTo>
                  <a:pt x="460" y="144"/>
                  <a:pt x="920" y="32"/>
                  <a:pt x="1296" y="16"/>
                </a:cubicBezTo>
                <a:cubicBezTo>
                  <a:pt x="1672" y="0"/>
                  <a:pt x="2096" y="136"/>
                  <a:pt x="2256" y="160"/>
                </a:cubicBezTo>
              </a:path>
            </a:pathLst>
          </a:custGeom>
          <a:noFill/>
          <a:ln w="9525">
            <a:solidFill>
              <a:srgbClr val="FF8000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7" name="Text Box 98"/>
          <p:cNvSpPr txBox="1">
            <a:spLocks noChangeArrowheads="1"/>
          </p:cNvSpPr>
          <p:nvPr/>
        </p:nvSpPr>
        <p:spPr bwMode="auto">
          <a:xfrm>
            <a:off x="1981200" y="1295400"/>
            <a:ext cx="195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8000"/>
                </a:solidFill>
              </a:rPr>
              <a:t>Redundancy to remove</a:t>
            </a:r>
          </a:p>
        </p:txBody>
      </p:sp>
      <p:sp>
        <p:nvSpPr>
          <p:cNvPr id="9238" name="AutoShape 99"/>
          <p:cNvSpPr>
            <a:spLocks/>
          </p:cNvSpPr>
          <p:nvPr/>
        </p:nvSpPr>
        <p:spPr bwMode="auto">
          <a:xfrm rot="-5400000">
            <a:off x="1409700" y="647700"/>
            <a:ext cx="76200" cy="2590800"/>
          </a:xfrm>
          <a:prstGeom prst="rightBrace">
            <a:avLst>
              <a:gd name="adj1" fmla="val 283333"/>
              <a:gd name="adj2" fmla="val 50000"/>
            </a:avLst>
          </a:prstGeom>
          <a:noFill/>
          <a:ln w="9525">
            <a:solidFill>
              <a:srgbClr val="FF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9" name="AutoShape 100"/>
          <p:cNvSpPr>
            <a:spLocks/>
          </p:cNvSpPr>
          <p:nvPr/>
        </p:nvSpPr>
        <p:spPr bwMode="auto">
          <a:xfrm rot="-5400000">
            <a:off x="4724400" y="1295400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9525">
            <a:solidFill>
              <a:srgbClr val="FF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0" name="Text Box 101"/>
          <p:cNvSpPr txBox="1">
            <a:spLocks noChangeArrowheads="1"/>
          </p:cNvSpPr>
          <p:nvPr/>
        </p:nvSpPr>
        <p:spPr bwMode="auto">
          <a:xfrm>
            <a:off x="1600200" y="3733800"/>
            <a:ext cx="9144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~10-15K probes</a:t>
            </a:r>
          </a:p>
        </p:txBody>
      </p:sp>
      <p:sp>
        <p:nvSpPr>
          <p:cNvPr id="9241" name="Text Box 102"/>
          <p:cNvSpPr txBox="1">
            <a:spLocks noChangeArrowheads="1"/>
          </p:cNvSpPr>
          <p:nvPr/>
        </p:nvSpPr>
        <p:spPr bwMode="auto">
          <a:xfrm>
            <a:off x="2667000" y="3733800"/>
            <a:ext cx="6858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~20K probes</a:t>
            </a:r>
          </a:p>
        </p:txBody>
      </p:sp>
      <p:sp>
        <p:nvSpPr>
          <p:cNvPr id="9242" name="Text Box 103"/>
          <p:cNvSpPr txBox="1">
            <a:spLocks noChangeArrowheads="1"/>
          </p:cNvSpPr>
          <p:nvPr/>
        </p:nvSpPr>
        <p:spPr bwMode="auto">
          <a:xfrm>
            <a:off x="3581400" y="3733800"/>
            <a:ext cx="6858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~2K probes</a:t>
            </a:r>
          </a:p>
        </p:txBody>
      </p:sp>
      <p:sp>
        <p:nvSpPr>
          <p:cNvPr id="9243" name="Text Box 104"/>
          <p:cNvSpPr txBox="1">
            <a:spLocks noChangeArrowheads="1"/>
          </p:cNvSpPr>
          <p:nvPr/>
        </p:nvSpPr>
        <p:spPr bwMode="auto">
          <a:xfrm>
            <a:off x="4495800" y="3733800"/>
            <a:ext cx="6858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~10K probes</a:t>
            </a:r>
          </a:p>
        </p:txBody>
      </p:sp>
      <p:sp>
        <p:nvSpPr>
          <p:cNvPr id="9244" name="Text Box 105"/>
          <p:cNvSpPr txBox="1">
            <a:spLocks noChangeArrowheads="1"/>
          </p:cNvSpPr>
          <p:nvPr/>
        </p:nvSpPr>
        <p:spPr bwMode="auto">
          <a:xfrm>
            <a:off x="5334000" y="3733800"/>
            <a:ext cx="7620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~100 probes</a:t>
            </a:r>
          </a:p>
        </p:txBody>
      </p:sp>
      <p:sp>
        <p:nvSpPr>
          <p:cNvPr id="9245" name="Text Box 106"/>
          <p:cNvSpPr txBox="1">
            <a:spLocks noChangeArrowheads="1"/>
          </p:cNvSpPr>
          <p:nvPr/>
        </p:nvSpPr>
        <p:spPr bwMode="auto">
          <a:xfrm>
            <a:off x="6324600" y="3733800"/>
            <a:ext cx="914400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~13-20K probes</a:t>
            </a:r>
          </a:p>
        </p:txBody>
      </p:sp>
      <p:sp>
        <p:nvSpPr>
          <p:cNvPr id="9246" name="Text Box 108"/>
          <p:cNvSpPr txBox="1">
            <a:spLocks noChangeArrowheads="1"/>
          </p:cNvSpPr>
          <p:nvPr/>
        </p:nvSpPr>
        <p:spPr bwMode="auto">
          <a:xfrm>
            <a:off x="381000" y="5638800"/>
            <a:ext cx="180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Agilent control probes</a:t>
            </a:r>
          </a:p>
        </p:txBody>
      </p:sp>
      <p:sp>
        <p:nvSpPr>
          <p:cNvPr id="9247" name="Line 109"/>
          <p:cNvSpPr>
            <a:spLocks noChangeShapeType="1"/>
          </p:cNvSpPr>
          <p:nvPr/>
        </p:nvSpPr>
        <p:spPr bwMode="auto">
          <a:xfrm>
            <a:off x="2209800" y="57912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8" name="Text Box 107"/>
          <p:cNvSpPr txBox="1">
            <a:spLocks noChangeArrowheads="1"/>
          </p:cNvSpPr>
          <p:nvPr/>
        </p:nvSpPr>
        <p:spPr bwMode="auto">
          <a:xfrm>
            <a:off x="2743200" y="5562600"/>
            <a:ext cx="685800" cy="4603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~1.4K probes</a:t>
            </a:r>
          </a:p>
        </p:txBody>
      </p:sp>
      <p:sp>
        <p:nvSpPr>
          <p:cNvPr id="9249" name="TextBox 4"/>
          <p:cNvSpPr txBox="1">
            <a:spLocks noChangeArrowheads="1"/>
          </p:cNvSpPr>
          <p:nvPr/>
        </p:nvSpPr>
        <p:spPr bwMode="auto">
          <a:xfrm>
            <a:off x="8375650" y="6437313"/>
            <a:ext cx="639763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Chalkduster" charset="0"/>
              </a:rPr>
              <a:t>CNV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algn="l"/>
            <a:r>
              <a:rPr lang="en-US">
                <a:ea typeface="Arial" charset="0"/>
                <a:cs typeface="Arial" charset="0"/>
              </a:rPr>
              <a:t>MESA CNV Progress Report: 1000 Genomes Structural Variants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286000" y="1752600"/>
            <a:ext cx="4800600" cy="480060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Oval 4"/>
          <p:cNvSpPr>
            <a:spLocks noChangeAspect="1" noChangeArrowheads="1"/>
          </p:cNvSpPr>
          <p:nvPr/>
        </p:nvSpPr>
        <p:spPr bwMode="auto">
          <a:xfrm>
            <a:off x="2667000" y="2316163"/>
            <a:ext cx="3657600" cy="3657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Oval 5"/>
          <p:cNvSpPr>
            <a:spLocks noChangeAspect="1" noChangeArrowheads="1"/>
          </p:cNvSpPr>
          <p:nvPr/>
        </p:nvSpPr>
        <p:spPr bwMode="auto">
          <a:xfrm>
            <a:off x="3352800" y="2373313"/>
            <a:ext cx="3570288" cy="3570287"/>
          </a:xfrm>
          <a:prstGeom prst="ellipse">
            <a:avLst/>
          </a:prstGeom>
          <a:solidFill>
            <a:srgbClr val="00008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393" name="Text Box 9"/>
          <p:cNvSpPr txBox="1">
            <a:spLocks noChangeArrowheads="1"/>
          </p:cNvSpPr>
          <p:nvPr/>
        </p:nvSpPr>
        <p:spPr bwMode="auto">
          <a:xfrm>
            <a:off x="152400" y="1295400"/>
            <a:ext cx="2362200" cy="400050"/>
          </a:xfrm>
          <a:prstGeom prst="rect">
            <a:avLst/>
          </a:prstGeom>
          <a:noFill/>
          <a:ln w="19050">
            <a:solidFill>
              <a:srgbClr val="66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Discovered </a:t>
            </a:r>
            <a:r>
              <a:rPr lang="en-US" sz="2000" dirty="0" err="1">
                <a:latin typeface="+mn-lt"/>
              </a:rPr>
              <a:t>SVs</a:t>
            </a:r>
            <a:endParaRPr lang="en-US" sz="2000" dirty="0">
              <a:latin typeface="+mn-lt"/>
            </a:endParaRPr>
          </a:p>
        </p:txBody>
      </p:sp>
      <p:sp>
        <p:nvSpPr>
          <p:cNvPr id="656394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2133600" cy="4000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Genotyped </a:t>
            </a:r>
            <a:r>
              <a:rPr lang="en-US" sz="2000" dirty="0" err="1">
                <a:latin typeface="+mn-lt"/>
              </a:rPr>
              <a:t>SVs</a:t>
            </a:r>
            <a:endParaRPr lang="en-US" sz="2000" dirty="0">
              <a:latin typeface="+mn-lt"/>
            </a:endParaRPr>
          </a:p>
        </p:txBody>
      </p:sp>
      <p:sp>
        <p:nvSpPr>
          <p:cNvPr id="656395" name="Text Box 11"/>
          <p:cNvSpPr txBox="1">
            <a:spLocks noChangeArrowheads="1"/>
          </p:cNvSpPr>
          <p:nvPr/>
        </p:nvSpPr>
        <p:spPr bwMode="auto">
          <a:xfrm>
            <a:off x="6400800" y="1676400"/>
            <a:ext cx="2590800" cy="708025"/>
          </a:xfrm>
          <a:prstGeom prst="rect">
            <a:avLst/>
          </a:prstGeom>
          <a:noFill/>
          <a:ln w="1905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SVs with assembled breakpoints</a:t>
            </a:r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>
            <a:off x="2514600" y="1447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>
            <a:off x="2286000" y="2590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 flipH="1">
            <a:off x="6553200" y="23622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405" name="Text Box 21"/>
          <p:cNvSpPr txBox="1">
            <a:spLocks noChangeArrowheads="1"/>
          </p:cNvSpPr>
          <p:nvPr/>
        </p:nvSpPr>
        <p:spPr bwMode="auto">
          <a:xfrm>
            <a:off x="152400" y="5921375"/>
            <a:ext cx="2590800" cy="7080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SVs with genotypes and breakpoints</a:t>
            </a:r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 flipV="1">
            <a:off x="2743200" y="4191000"/>
            <a:ext cx="1905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TextBox 4"/>
          <p:cNvSpPr txBox="1">
            <a:spLocks noChangeArrowheads="1"/>
          </p:cNvSpPr>
          <p:nvPr/>
        </p:nvSpPr>
        <p:spPr bwMode="auto">
          <a:xfrm>
            <a:off x="8375650" y="6437313"/>
            <a:ext cx="639763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Chalkduster" charset="0"/>
              </a:rPr>
              <a:t>CNV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93675" y="3175"/>
            <a:ext cx="8834438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06400" indent="-406400"/>
            <a:r>
              <a:rPr lang="en-US" sz="3200" b="1">
                <a:latin typeface="Calibri" charset="0"/>
              </a:rPr>
              <a:t>NHLBI Exome Sequencing Project (ESP) Report: </a:t>
            </a:r>
          </a:p>
          <a:p>
            <a:pPr marL="406400" indent="-406400"/>
            <a:r>
              <a:rPr lang="en-US" sz="3200" b="1">
                <a:latin typeface="Calibri" charset="0"/>
              </a:rPr>
              <a:t>Major Goals:</a:t>
            </a:r>
          </a:p>
          <a:p>
            <a:pPr marL="406400" indent="-406400"/>
            <a:endParaRPr lang="en-US" sz="2400">
              <a:latin typeface="Calibri" charset="0"/>
            </a:endParaRPr>
          </a:p>
          <a:p>
            <a:pPr marL="406400" indent="-406400"/>
            <a:endParaRPr lang="en-US" sz="2400">
              <a:latin typeface="Calibri" charset="0"/>
            </a:endParaRPr>
          </a:p>
          <a:p>
            <a:pPr marL="406400" indent="-406400"/>
            <a:r>
              <a:rPr lang="en-US" sz="2400">
                <a:latin typeface="Calibri" charset="0"/>
              </a:rPr>
              <a:t>1) To discover novel genes and mechanisms contributing to heart, lung, and blood disorders by pioneering the application of next-generation sequencing of the human protein coding regions across racially and ethnically diverse, richly-phenotyped populations; </a:t>
            </a:r>
          </a:p>
          <a:p>
            <a:pPr marL="406400" indent="-406400"/>
            <a:r>
              <a:rPr lang="en-US" sz="2400">
                <a:latin typeface="Calibri" charset="0"/>
              </a:rPr>
              <a:t> </a:t>
            </a:r>
          </a:p>
          <a:p>
            <a:pPr marL="406400" indent="-406400"/>
            <a:r>
              <a:rPr lang="en-US" sz="2400">
                <a:latin typeface="Calibri" charset="0"/>
              </a:rPr>
              <a:t>2) To establish robust methods to discover novel disease susceptibility genes by next generation sequencing and analysis of identified rare mutations; </a:t>
            </a:r>
          </a:p>
          <a:p>
            <a:pPr marL="406400" indent="-406400"/>
            <a:r>
              <a:rPr lang="en-US" sz="2400">
                <a:latin typeface="Calibri" charset="0"/>
              </a:rPr>
              <a:t> </a:t>
            </a:r>
          </a:p>
          <a:p>
            <a:pPr marL="406400" indent="-406400"/>
            <a:r>
              <a:rPr lang="en-US" sz="2400">
                <a:latin typeface="Calibri" charset="0"/>
              </a:rPr>
              <a:t>3) To share these datasets, methods, and findings with the scientific community to enhance the diagnosis, management and treatment of heart, lung, and blood disorders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D7F60-34A7-2D48-92A6-E6B865FC8F22}" type="slidenum">
              <a:rPr lang="en-US"/>
              <a:pPr/>
              <a:t>7</a:t>
            </a:fld>
            <a:endParaRPr lang="en-US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378825" y="6440488"/>
            <a:ext cx="76517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Matura MT Script Capitals" charset="0"/>
              </a:rPr>
              <a:t>Exome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1143000"/>
          </a:xfrm>
        </p:spPr>
        <p:txBody>
          <a:bodyPr/>
          <a:lstStyle/>
          <a:p>
            <a:pPr algn="l"/>
            <a:r>
              <a:rPr lang="en-US">
                <a:ea typeface="ＭＳ Ｐゴシック" charset="-128"/>
              </a:rPr>
              <a:t>NHLBI Exome Sequencing Project Report: Structure of the ESP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ＭＳ Ｐゴシック" charset="-128"/>
              </a:rPr>
              <a:t>Three cohort-based groups</a:t>
            </a:r>
          </a:p>
          <a:p>
            <a:pPr lvl="1"/>
            <a:r>
              <a:rPr lang="en-US" sz="2400"/>
              <a:t>Heart disease (HeartGO, S Rich)</a:t>
            </a:r>
          </a:p>
          <a:p>
            <a:pPr lvl="1"/>
            <a:r>
              <a:rPr lang="en-US" sz="2400"/>
              <a:t>Lung disease (LungGO, M Bamshad)</a:t>
            </a:r>
          </a:p>
          <a:p>
            <a:pPr lvl="1"/>
            <a:r>
              <a:rPr lang="en-US" sz="2400"/>
              <a:t>Women’s Health Initiative (WHISP, R Jackson)</a:t>
            </a:r>
          </a:p>
          <a:p>
            <a:r>
              <a:rPr lang="en-US" sz="2400">
                <a:ea typeface="ＭＳ Ｐゴシック" charset="-128"/>
              </a:rPr>
              <a:t>Two sequencing centers</a:t>
            </a:r>
          </a:p>
          <a:p>
            <a:pPr lvl="1"/>
            <a:r>
              <a:rPr lang="en-US" sz="2400"/>
              <a:t>Broad Institute (BroadGO, S Gabriel/D Altshuler)</a:t>
            </a:r>
          </a:p>
          <a:p>
            <a:pPr lvl="1"/>
            <a:r>
              <a:rPr lang="en-US" sz="2400"/>
              <a:t>University of Washington (SeattleGO, D Nickerson)</a:t>
            </a:r>
          </a:p>
          <a:p>
            <a:r>
              <a:rPr lang="en-US" sz="2400">
                <a:ea typeface="ＭＳ Ｐゴシック" charset="-128"/>
              </a:rPr>
              <a:t>Two additional GO components</a:t>
            </a:r>
          </a:p>
          <a:p>
            <a:pPr lvl="1"/>
            <a:r>
              <a:rPr lang="en-US" sz="2400"/>
              <a:t>CHARGE-S (E Boerwinkle, targeted sequencing)</a:t>
            </a:r>
          </a:p>
          <a:p>
            <a:pPr lvl="1"/>
            <a:r>
              <a:rPr lang="en-US" sz="2400"/>
              <a:t>WashUGO (T Graubert, cancer focus, whole genome seq)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BDCA36-FDC1-5D49-87E5-57ED1F3CB126}" type="slidenum">
              <a:rPr lang="en-US"/>
              <a:pPr/>
              <a:t>8</a:t>
            </a:fld>
            <a:endParaRPr lang="en-US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8378825" y="6440488"/>
            <a:ext cx="76517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Matura MT Script Capitals" charset="0"/>
              </a:rPr>
              <a:t>Exome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7553325" y="3649663"/>
            <a:ext cx="992188" cy="947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58800" y="-65088"/>
            <a:ext cx="8229600" cy="1143001"/>
          </a:xfrm>
        </p:spPr>
        <p:txBody>
          <a:bodyPr/>
          <a:lstStyle/>
          <a:p>
            <a:pPr algn="l"/>
            <a:r>
              <a:rPr lang="en-US">
                <a:ea typeface="ＭＳ Ｐゴシック" charset="-128"/>
              </a:rPr>
              <a:t>NHLBI Exome Sequencing Project Report:</a:t>
            </a:r>
            <a:br>
              <a:rPr lang="en-US">
                <a:ea typeface="ＭＳ Ｐゴシック" charset="-128"/>
              </a:rPr>
            </a:br>
            <a:r>
              <a:rPr lang="en-US">
                <a:ea typeface="ＭＳ Ｐゴシック" charset="-128"/>
              </a:rPr>
              <a:t>HeartGO Structure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56000" y="1503363"/>
            <a:ext cx="2481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HeartGO Coordination</a:t>
            </a:r>
          </a:p>
          <a:p>
            <a:pPr algn="ctr"/>
            <a:r>
              <a:rPr lang="en-US"/>
              <a:t>University of Virginia</a:t>
            </a:r>
            <a:br>
              <a:rPr lang="en-US"/>
            </a:br>
            <a:r>
              <a:rPr lang="en-US"/>
              <a:t>(S Rich, PI)</a:t>
            </a:r>
          </a:p>
        </p:txBody>
      </p:sp>
      <p:cxnSp>
        <p:nvCxnSpPr>
          <p:cNvPr id="6" name="Straight Arrow Connector 5"/>
          <p:cNvCxnSpPr>
            <a:cxnSpLocks noChangeShapeType="1"/>
            <a:endCxn id="13318" idx="0"/>
          </p:cNvCxnSpPr>
          <p:nvPr/>
        </p:nvCxnSpPr>
        <p:spPr bwMode="auto">
          <a:xfrm rot="10800000" flipV="1">
            <a:off x="1381125" y="2214563"/>
            <a:ext cx="2162175" cy="1447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09600" y="3662363"/>
            <a:ext cx="15446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ARIC</a:t>
            </a:r>
          </a:p>
          <a:p>
            <a:pPr algn="ctr"/>
            <a:r>
              <a:rPr lang="en-US"/>
              <a:t>E Boerwinkle</a:t>
            </a:r>
          </a:p>
          <a:p>
            <a:pPr algn="ctr"/>
            <a:r>
              <a:rPr lang="en-US"/>
              <a:t>A Morrison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2927350" y="2487613"/>
            <a:ext cx="1104900" cy="1041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2376488" y="3662363"/>
            <a:ext cx="10842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CARDIA</a:t>
            </a:r>
          </a:p>
          <a:p>
            <a:pPr algn="ctr"/>
            <a:r>
              <a:rPr lang="en-US"/>
              <a:t>M Gross</a:t>
            </a:r>
          </a:p>
          <a:p>
            <a:pPr algn="ctr"/>
            <a:r>
              <a:rPr lang="en-US"/>
              <a:t>A Reiner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4019550" y="2779713"/>
            <a:ext cx="1066800" cy="571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3762375" y="3649663"/>
            <a:ext cx="9794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CHS</a:t>
            </a:r>
          </a:p>
          <a:p>
            <a:pPr algn="ctr"/>
            <a:r>
              <a:rPr lang="en-US"/>
              <a:t>B Psaty</a:t>
            </a:r>
          </a:p>
          <a:p>
            <a:pPr algn="ctr"/>
            <a:r>
              <a:rPr lang="en-US"/>
              <a:t>R Tracy</a:t>
            </a:r>
          </a:p>
        </p:txBody>
      </p:sp>
      <p:cxnSp>
        <p:nvCxnSpPr>
          <p:cNvPr id="17" name="Straight Arrow Connector 16"/>
          <p:cNvCxnSpPr>
            <a:cxnSpLocks noChangeShapeType="1"/>
            <a:endCxn id="13324" idx="0"/>
          </p:cNvCxnSpPr>
          <p:nvPr/>
        </p:nvCxnSpPr>
        <p:spPr bwMode="auto">
          <a:xfrm rot="16200000" flipH="1">
            <a:off x="4805363" y="2908300"/>
            <a:ext cx="1181100" cy="327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4845050" y="3662363"/>
            <a:ext cx="1430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FHS</a:t>
            </a:r>
          </a:p>
          <a:p>
            <a:pPr algn="ctr"/>
            <a:r>
              <a:rPr lang="en-US"/>
              <a:t>L Atwood</a:t>
            </a:r>
          </a:p>
          <a:p>
            <a:pPr algn="ctr"/>
            <a:r>
              <a:rPr lang="en-US"/>
              <a:t>C O’Donnell</a:t>
            </a:r>
          </a:p>
        </p:txBody>
      </p:sp>
      <p:cxnSp>
        <p:nvCxnSpPr>
          <p:cNvPr id="21" name="Straight Arrow Connector 20"/>
          <p:cNvCxnSpPr>
            <a:cxnSpLocks noChangeShapeType="1"/>
            <a:endCxn id="13326" idx="0"/>
          </p:cNvCxnSpPr>
          <p:nvPr/>
        </p:nvCxnSpPr>
        <p:spPr bwMode="auto">
          <a:xfrm rot="16200000" flipH="1">
            <a:off x="5637213" y="2432050"/>
            <a:ext cx="1257300" cy="1228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6" name="TextBox 21"/>
          <p:cNvSpPr txBox="1">
            <a:spLocks noChangeArrowheads="1"/>
          </p:cNvSpPr>
          <p:nvPr/>
        </p:nvSpPr>
        <p:spPr bwMode="auto">
          <a:xfrm>
            <a:off x="6353175" y="3675063"/>
            <a:ext cx="1055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JHS</a:t>
            </a:r>
          </a:p>
          <a:p>
            <a:pPr algn="ctr"/>
            <a:r>
              <a:rPr lang="en-US"/>
              <a:t>H Taylor</a:t>
            </a:r>
          </a:p>
          <a:p>
            <a:pPr algn="ctr"/>
            <a:r>
              <a:rPr lang="en-US"/>
              <a:t>J Wilson</a:t>
            </a:r>
          </a:p>
        </p:txBody>
      </p:sp>
      <p:cxnSp>
        <p:nvCxnSpPr>
          <p:cNvPr id="24" name="Straight Arrow Connector 23"/>
          <p:cNvCxnSpPr>
            <a:cxnSpLocks noChangeShapeType="1"/>
            <a:endCxn id="13328" idx="0"/>
          </p:cNvCxnSpPr>
          <p:nvPr/>
        </p:nvCxnSpPr>
        <p:spPr bwMode="auto">
          <a:xfrm>
            <a:off x="6045200" y="2176463"/>
            <a:ext cx="2003425" cy="149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8" name="TextBox 24"/>
          <p:cNvSpPr txBox="1">
            <a:spLocks noChangeArrowheads="1"/>
          </p:cNvSpPr>
          <p:nvPr/>
        </p:nvSpPr>
        <p:spPr bwMode="auto">
          <a:xfrm>
            <a:off x="7553325" y="3675063"/>
            <a:ext cx="992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MESA</a:t>
            </a:r>
          </a:p>
          <a:p>
            <a:pPr algn="ctr"/>
            <a:r>
              <a:rPr lang="en-US"/>
              <a:t>J Rotter</a:t>
            </a:r>
          </a:p>
          <a:p>
            <a:pPr algn="ctr"/>
            <a:r>
              <a:rPr lang="en-US"/>
              <a:t>W Post</a:t>
            </a:r>
          </a:p>
        </p:txBody>
      </p:sp>
      <p:sp>
        <p:nvSpPr>
          <p:cNvPr id="13329" name="TextBox 26"/>
          <p:cNvSpPr txBox="1">
            <a:spLocks noChangeArrowheads="1"/>
          </p:cNvSpPr>
          <p:nvPr/>
        </p:nvSpPr>
        <p:spPr bwMode="auto">
          <a:xfrm>
            <a:off x="1062038" y="5224463"/>
            <a:ext cx="77168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/>
              <a:t>Requirements</a:t>
            </a:r>
            <a:r>
              <a:rPr lang="en-US"/>
              <a:t>: IRB APPROVAL, 5ug DNA, GWAS guidelines</a:t>
            </a:r>
          </a:p>
          <a:p>
            <a:pPr algn="ctr"/>
            <a:endParaRPr lang="en-US"/>
          </a:p>
          <a:p>
            <a:pPr algn="ctr"/>
            <a:r>
              <a:rPr lang="en-US"/>
              <a:t>HeartGO supports Labs, Coordinating Centers, and Genetic Counseling</a:t>
            </a:r>
          </a:p>
        </p:txBody>
      </p:sp>
      <p:sp>
        <p:nvSpPr>
          <p:cNvPr id="13330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7769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877A52-1C7B-AB4A-8571-548B93A6ABFF}" type="slidenum">
              <a:rPr lang="en-US"/>
              <a:pPr/>
              <a:t>9</a:t>
            </a:fld>
            <a:endParaRPr lang="en-US"/>
          </a:p>
        </p:txBody>
      </p:sp>
      <p:sp>
        <p:nvSpPr>
          <p:cNvPr id="13331" name="TextBox 3"/>
          <p:cNvSpPr txBox="1">
            <a:spLocks noChangeArrowheads="1"/>
          </p:cNvSpPr>
          <p:nvPr/>
        </p:nvSpPr>
        <p:spPr bwMode="auto">
          <a:xfrm>
            <a:off x="8378825" y="6440488"/>
            <a:ext cx="765175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latin typeface="Matura MT Script Capitals" charset="0"/>
              </a:rPr>
              <a:t>Exome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918</Words>
  <Application>Microsoft Macintosh PowerPoint</Application>
  <PresentationFormat>On-screen Show (4:3)</PresentationFormat>
  <Paragraphs>148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ＭＳ Ｐゴシック</vt:lpstr>
      <vt:lpstr>Calibri</vt:lpstr>
      <vt:lpstr>Wingdings 3</vt:lpstr>
      <vt:lpstr>Rockwell Extra Bold</vt:lpstr>
      <vt:lpstr>Chalkduster</vt:lpstr>
      <vt:lpstr>Matura MT Script Capitals</vt:lpstr>
      <vt:lpstr>Comic Sans MS</vt:lpstr>
      <vt:lpstr>ヒラギノ角ゴ ProN W3</vt:lpstr>
      <vt:lpstr>Gill Sans</vt:lpstr>
      <vt:lpstr>Office Theme</vt:lpstr>
      <vt:lpstr>Microsoft Excel 97 - 2004 Worksheet</vt:lpstr>
      <vt:lpstr>Worksheet</vt:lpstr>
      <vt:lpstr>UPDATES  MESA SHARe  MESA CNV  NHLBI Exome  Sequencing Project   </vt:lpstr>
      <vt:lpstr>MESA SNP Health Association Resource (SHARe) Progress Report</vt:lpstr>
      <vt:lpstr>MESA SNP Health Association Resource (SHARe) Progress Report</vt:lpstr>
      <vt:lpstr>MESA Copy Number Variant (CNV) Progress Report</vt:lpstr>
      <vt:lpstr>Slide 5</vt:lpstr>
      <vt:lpstr>MESA CNV Progress Report: 1000 Genomes Structural Variants</vt:lpstr>
      <vt:lpstr>Slide 7</vt:lpstr>
      <vt:lpstr>NHLBI Exome Sequencing Project Report: Structure of the ESP</vt:lpstr>
      <vt:lpstr>NHLBI Exome Sequencing Project Report: HeartGO Structure</vt:lpstr>
      <vt:lpstr>NHLBI Exome Sequencing Project Report: Events</vt:lpstr>
      <vt:lpstr>NHLBI Exome Sequencing Project Report: QTLs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Mychaleckyj</dc:creator>
  <cp:lastModifiedBy>Steve Rich</cp:lastModifiedBy>
  <cp:revision>201</cp:revision>
  <cp:lastPrinted>2010-09-08T15:36:07Z</cp:lastPrinted>
  <dcterms:created xsi:type="dcterms:W3CDTF">2010-09-08T15:35:24Z</dcterms:created>
  <dcterms:modified xsi:type="dcterms:W3CDTF">2010-09-08T15:36:50Z</dcterms:modified>
</cp:coreProperties>
</file>