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24.xml" ContentType="application/vnd.openxmlformats-officedocument.presentationml.slideLayout+xml"/>
  <Default Extension="tiff" ContentType="image/tiff"/>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51" r:id="rId2"/>
    <p:sldMasterId id="2147483652" r:id="rId3"/>
    <p:sldMasterId id="2147483654" r:id="rId4"/>
    <p:sldMasterId id="2147483656" r:id="rId5"/>
    <p:sldMasterId id="2147483796" r:id="rId6"/>
    <p:sldMasterId id="2147483808" r:id="rId7"/>
    <p:sldMasterId id="2147483835" r:id="rId8"/>
    <p:sldMasterId id="2147483847" r:id="rId9"/>
    <p:sldMasterId id="2147484378" r:id="rId10"/>
    <p:sldMasterId id="2147484391" r:id="rId11"/>
    <p:sldMasterId id="2147484405" r:id="rId12"/>
    <p:sldMasterId id="2147484419" r:id="rId13"/>
    <p:sldMasterId id="2147484435" r:id="rId14"/>
    <p:sldMasterId id="2147484451" r:id="rId15"/>
    <p:sldMasterId id="2147484466" r:id="rId16"/>
    <p:sldMasterId id="2147484480" r:id="rId17"/>
    <p:sldMasterId id="2147484534" r:id="rId18"/>
  </p:sldMasterIdLst>
  <p:notesMasterIdLst>
    <p:notesMasterId r:id="rId88"/>
  </p:notesMasterIdLst>
  <p:handoutMasterIdLst>
    <p:handoutMasterId r:id="rId89"/>
  </p:handoutMasterIdLst>
  <p:sldIdLst>
    <p:sldId id="627" r:id="rId19"/>
    <p:sldId id="767" r:id="rId20"/>
    <p:sldId id="740" r:id="rId21"/>
    <p:sldId id="818" r:id="rId22"/>
    <p:sldId id="828" r:id="rId23"/>
    <p:sldId id="741" r:id="rId24"/>
    <p:sldId id="777" r:id="rId25"/>
    <p:sldId id="765" r:id="rId26"/>
    <p:sldId id="628" r:id="rId27"/>
    <p:sldId id="658" r:id="rId28"/>
    <p:sldId id="683" r:id="rId29"/>
    <p:sldId id="634" r:id="rId30"/>
    <p:sldId id="720" r:id="rId31"/>
    <p:sldId id="635" r:id="rId32"/>
    <p:sldId id="725" r:id="rId33"/>
    <p:sldId id="688" r:id="rId34"/>
    <p:sldId id="726" r:id="rId35"/>
    <p:sldId id="727" r:id="rId36"/>
    <p:sldId id="729" r:id="rId37"/>
    <p:sldId id="728" r:id="rId38"/>
    <p:sldId id="733" r:id="rId39"/>
    <p:sldId id="648" r:id="rId40"/>
    <p:sldId id="613" r:id="rId41"/>
    <p:sldId id="734" r:id="rId42"/>
    <p:sldId id="659" r:id="rId43"/>
    <p:sldId id="695" r:id="rId44"/>
    <p:sldId id="664" r:id="rId45"/>
    <p:sldId id="736" r:id="rId46"/>
    <p:sldId id="737" r:id="rId47"/>
    <p:sldId id="738" r:id="rId48"/>
    <p:sldId id="739" r:id="rId49"/>
    <p:sldId id="626" r:id="rId50"/>
    <p:sldId id="768" r:id="rId51"/>
    <p:sldId id="769" r:id="rId52"/>
    <p:sldId id="770" r:id="rId53"/>
    <p:sldId id="771" r:id="rId54"/>
    <p:sldId id="772" r:id="rId55"/>
    <p:sldId id="773" r:id="rId56"/>
    <p:sldId id="774" r:id="rId57"/>
    <p:sldId id="775" r:id="rId58"/>
    <p:sldId id="776" r:id="rId59"/>
    <p:sldId id="810" r:id="rId60"/>
    <p:sldId id="806" r:id="rId61"/>
    <p:sldId id="807" r:id="rId62"/>
    <p:sldId id="808" r:id="rId63"/>
    <p:sldId id="809" r:id="rId64"/>
    <p:sldId id="826" r:id="rId65"/>
    <p:sldId id="780" r:id="rId66"/>
    <p:sldId id="782" r:id="rId67"/>
    <p:sldId id="783" r:id="rId68"/>
    <p:sldId id="784" r:id="rId69"/>
    <p:sldId id="785" r:id="rId70"/>
    <p:sldId id="827" r:id="rId71"/>
    <p:sldId id="786" r:id="rId72"/>
    <p:sldId id="787" r:id="rId73"/>
    <p:sldId id="788" r:id="rId74"/>
    <p:sldId id="814" r:id="rId75"/>
    <p:sldId id="823" r:id="rId76"/>
    <p:sldId id="824" r:id="rId77"/>
    <p:sldId id="825" r:id="rId78"/>
    <p:sldId id="812" r:id="rId79"/>
    <p:sldId id="820" r:id="rId80"/>
    <p:sldId id="821" r:id="rId81"/>
    <p:sldId id="822" r:id="rId82"/>
    <p:sldId id="813" r:id="rId83"/>
    <p:sldId id="778" r:id="rId84"/>
    <p:sldId id="811" r:id="rId85"/>
    <p:sldId id="790" r:id="rId86"/>
    <p:sldId id="766" r:id="rId87"/>
  </p:sldIdLst>
  <p:sldSz cx="9144000" cy="6858000" type="screen4x3"/>
  <p:notesSz cx="6858000" cy="8191500"/>
  <p:embeddedFontLst>
    <p:embeddedFont>
      <p:font typeface="Calibri" pitchFamily="34" charset="0"/>
      <p:regular r:id="rId90"/>
      <p:bold r:id="rId91"/>
      <p:italic r:id="rId92"/>
      <p:boldItalic r:id="rId93"/>
    </p:embeddedFont>
    <p:embeddedFont>
      <p:font typeface="MS PGothic" charset="-128"/>
      <p:regular r:id="rId94"/>
    </p:embeddedFont>
    <p:embeddedFont>
      <p:font typeface="Verdana" pitchFamily="34" charset="0"/>
      <p:regular r:id="rId95"/>
      <p:bold r:id="rId96"/>
      <p:italic r:id="rId97"/>
      <p:boldItalic r:id="rId98"/>
    </p:embeddedFont>
    <p:embeddedFont>
      <p:font typeface="Century" pitchFamily="18" charset="0"/>
      <p:regular r:id="rId99"/>
    </p:embeddedFont>
    <p:embeddedFont>
      <p:font typeface="MS Mincho" pitchFamily="49" charset="-128"/>
      <p:regular r:id="rId100"/>
    </p:embeddedFont>
    <p:embeddedFont>
      <p:font typeface="Garamond" pitchFamily="18" charset="0"/>
      <p:regular r:id="rId101"/>
      <p:bold r:id="rId102"/>
      <p:italic r:id="rId103"/>
    </p:embeddedFont>
    <p:embeddedFont>
      <p:font typeface="Tahoma" pitchFamily="34" charset="0"/>
      <p:regular r:id="rId104"/>
      <p:bold r:id="rId105"/>
    </p:embeddedFont>
    <p:embeddedFont>
      <p:font typeface="Corbel" pitchFamily="34" charset="0"/>
      <p:regular r:id="rId106"/>
      <p:bold r:id="rId107"/>
      <p:italic r:id="rId108"/>
      <p:boldItalic r:id="rId109"/>
    </p:embeddedFont>
    <p:embeddedFont>
      <p:font typeface="Arial Unicode MS" pitchFamily="34" charset="-128"/>
      <p:regular r:id="rId110"/>
    </p:embeddedFont>
    <p:embeddedFont>
      <p:font typeface="Trebuchet MS" pitchFamily="34" charset="0"/>
      <p:regular r:id="rId111"/>
      <p:bold r:id="rId112"/>
      <p:italic r:id="rId113"/>
      <p:boldItalic r:id="rId114"/>
    </p:embeddedFont>
    <p:embeddedFont>
      <p:font typeface="Georgia" pitchFamily="18" charset="0"/>
      <p:regular r:id="rId115"/>
      <p:bold r:id="rId116"/>
      <p:italic r:id="rId117"/>
      <p:boldItalic r:id="rId118"/>
    </p:embeddedFont>
  </p:embeddedFontLst>
  <p:kinsoku lang="ja-JP" invalStChars="、。，．・：；？！゛゜ヽヾゝゞ々ー’”）〕］｝〉》」』】°‰′″℃￠％ぁぃぅぇぉっゃゅょゎァィゥェォッャュョヮヵヶ!%),.:;?]}｡｣､･ｧｨｩｪｫｬｭｮｯｰﾞﾟ" invalEndChars="‘“（〔［｛〈《「『【￥＄$([\{｢￡"/>
  <p:defaultTextStyle>
    <a:defPPr>
      <a:defRPr lang="en-US"/>
    </a:defPPr>
    <a:lvl1pPr algn="l" rtl="0" eaLnBrk="0" fontAlgn="base" hangingPunct="0">
      <a:lnSpc>
        <a:spcPct val="95000"/>
      </a:lnSpc>
      <a:spcBef>
        <a:spcPct val="40000"/>
      </a:spcBef>
      <a:spcAft>
        <a:spcPct val="0"/>
      </a:spcAft>
      <a:defRPr sz="4000" b="1" i="1" kern="1200">
        <a:solidFill>
          <a:schemeClr val="tx1"/>
        </a:solidFill>
        <a:latin typeface="Arial" charset="0"/>
        <a:ea typeface="+mn-ea"/>
        <a:cs typeface="+mn-cs"/>
      </a:defRPr>
    </a:lvl1pPr>
    <a:lvl2pPr marL="457200" algn="l" rtl="0" eaLnBrk="0" fontAlgn="base" hangingPunct="0">
      <a:lnSpc>
        <a:spcPct val="95000"/>
      </a:lnSpc>
      <a:spcBef>
        <a:spcPct val="40000"/>
      </a:spcBef>
      <a:spcAft>
        <a:spcPct val="0"/>
      </a:spcAft>
      <a:defRPr sz="4000" b="1" i="1" kern="1200">
        <a:solidFill>
          <a:schemeClr val="tx1"/>
        </a:solidFill>
        <a:latin typeface="Arial" charset="0"/>
        <a:ea typeface="+mn-ea"/>
        <a:cs typeface="+mn-cs"/>
      </a:defRPr>
    </a:lvl2pPr>
    <a:lvl3pPr marL="914400" algn="l" rtl="0" eaLnBrk="0" fontAlgn="base" hangingPunct="0">
      <a:lnSpc>
        <a:spcPct val="95000"/>
      </a:lnSpc>
      <a:spcBef>
        <a:spcPct val="40000"/>
      </a:spcBef>
      <a:spcAft>
        <a:spcPct val="0"/>
      </a:spcAft>
      <a:defRPr sz="4000" b="1" i="1" kern="1200">
        <a:solidFill>
          <a:schemeClr val="tx1"/>
        </a:solidFill>
        <a:latin typeface="Arial" charset="0"/>
        <a:ea typeface="+mn-ea"/>
        <a:cs typeface="+mn-cs"/>
      </a:defRPr>
    </a:lvl3pPr>
    <a:lvl4pPr marL="1371600" algn="l" rtl="0" eaLnBrk="0" fontAlgn="base" hangingPunct="0">
      <a:lnSpc>
        <a:spcPct val="95000"/>
      </a:lnSpc>
      <a:spcBef>
        <a:spcPct val="40000"/>
      </a:spcBef>
      <a:spcAft>
        <a:spcPct val="0"/>
      </a:spcAft>
      <a:defRPr sz="4000" b="1" i="1" kern="1200">
        <a:solidFill>
          <a:schemeClr val="tx1"/>
        </a:solidFill>
        <a:latin typeface="Arial" charset="0"/>
        <a:ea typeface="+mn-ea"/>
        <a:cs typeface="+mn-cs"/>
      </a:defRPr>
    </a:lvl4pPr>
    <a:lvl5pPr marL="1828800" algn="l" rtl="0" eaLnBrk="0" fontAlgn="base" hangingPunct="0">
      <a:lnSpc>
        <a:spcPct val="95000"/>
      </a:lnSpc>
      <a:spcBef>
        <a:spcPct val="40000"/>
      </a:spcBef>
      <a:spcAft>
        <a:spcPct val="0"/>
      </a:spcAft>
      <a:defRPr sz="4000" b="1" i="1" kern="1200">
        <a:solidFill>
          <a:schemeClr val="tx1"/>
        </a:solidFill>
        <a:latin typeface="Arial" charset="0"/>
        <a:ea typeface="+mn-ea"/>
        <a:cs typeface="+mn-cs"/>
      </a:defRPr>
    </a:lvl5pPr>
    <a:lvl6pPr marL="2286000" algn="l" defTabSz="914400" rtl="0" eaLnBrk="1" latinLnBrk="0" hangingPunct="1">
      <a:defRPr sz="4000" b="1" i="1" kern="1200">
        <a:solidFill>
          <a:schemeClr val="tx1"/>
        </a:solidFill>
        <a:latin typeface="Arial" charset="0"/>
        <a:ea typeface="+mn-ea"/>
        <a:cs typeface="+mn-cs"/>
      </a:defRPr>
    </a:lvl6pPr>
    <a:lvl7pPr marL="2743200" algn="l" defTabSz="914400" rtl="0" eaLnBrk="1" latinLnBrk="0" hangingPunct="1">
      <a:defRPr sz="4000" b="1" i="1" kern="1200">
        <a:solidFill>
          <a:schemeClr val="tx1"/>
        </a:solidFill>
        <a:latin typeface="Arial" charset="0"/>
        <a:ea typeface="+mn-ea"/>
        <a:cs typeface="+mn-cs"/>
      </a:defRPr>
    </a:lvl7pPr>
    <a:lvl8pPr marL="3200400" algn="l" defTabSz="914400" rtl="0" eaLnBrk="1" latinLnBrk="0" hangingPunct="1">
      <a:defRPr sz="4000" b="1" i="1" kern="1200">
        <a:solidFill>
          <a:schemeClr val="tx1"/>
        </a:solidFill>
        <a:latin typeface="Arial" charset="0"/>
        <a:ea typeface="+mn-ea"/>
        <a:cs typeface="+mn-cs"/>
      </a:defRPr>
    </a:lvl8pPr>
    <a:lvl9pPr marL="3657600" algn="l" defTabSz="914400" rtl="0" eaLnBrk="1" latinLnBrk="0" hangingPunct="1">
      <a:defRPr sz="4000" b="1" 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FF"/>
    <a:srgbClr val="FFFFF3"/>
    <a:srgbClr val="FFFFCC"/>
    <a:srgbClr val="00009A"/>
    <a:srgbClr val="FFFF99"/>
    <a:srgbClr val="00124A"/>
    <a:srgbClr val="000000"/>
    <a:srgbClr val="FFFFE7"/>
    <a:srgbClr val="FFFFEB"/>
    <a:srgbClr val="00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4" autoAdjust="0"/>
    <p:restoredTop sz="94660" autoAdjust="0"/>
  </p:normalViewPr>
  <p:slideViewPr>
    <p:cSldViewPr snapToGrid="0">
      <p:cViewPr varScale="1">
        <p:scale>
          <a:sx n="79" d="100"/>
          <a:sy n="79" d="100"/>
        </p:scale>
        <p:origin x="-894" y="-84"/>
      </p:cViewPr>
      <p:guideLst>
        <p:guide orient="horz" pos="2160"/>
        <p:guide pos="28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font" Target="fonts/font28.fntdata"/><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handoutMaster" Target="handoutMasters/handoutMaster1.xml"/><Relationship Id="rId112" Type="http://schemas.openxmlformats.org/officeDocument/2006/relationships/font" Target="fonts/font23.fntdata"/><Relationship Id="rId16" Type="http://schemas.openxmlformats.org/officeDocument/2006/relationships/slideMaster" Target="slideMasters/slideMaster16.xml"/><Relationship Id="rId107" Type="http://schemas.openxmlformats.org/officeDocument/2006/relationships/font" Target="fonts/font18.fntdata"/><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font" Target="fonts/font13.fntdata"/><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font" Target="fonts/font1.fntdata"/><Relationship Id="rId95" Type="http://schemas.openxmlformats.org/officeDocument/2006/relationships/font" Target="fonts/font6.fntdata"/><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font" Target="fonts/font11.fntdata"/><Relationship Id="rId105" Type="http://schemas.openxmlformats.org/officeDocument/2006/relationships/font" Target="fonts/font16.fntdata"/><Relationship Id="rId113" Type="http://schemas.openxmlformats.org/officeDocument/2006/relationships/font" Target="fonts/font24.fntdata"/><Relationship Id="rId118" Type="http://schemas.openxmlformats.org/officeDocument/2006/relationships/font" Target="fonts/font29.fntdata"/><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font" Target="fonts/font4.fntdata"/><Relationship Id="rId98" Type="http://schemas.openxmlformats.org/officeDocument/2006/relationships/font" Target="fonts/font9.fntdata"/><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font" Target="fonts/font14.fntdata"/><Relationship Id="rId108" Type="http://schemas.openxmlformats.org/officeDocument/2006/relationships/font" Target="fonts/font19.fntdata"/><Relationship Id="rId116" Type="http://schemas.openxmlformats.org/officeDocument/2006/relationships/font" Target="fonts/font27.fntdata"/><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notesMaster" Target="notesMasters/notesMaster1.xml"/><Relationship Id="rId91" Type="http://schemas.openxmlformats.org/officeDocument/2006/relationships/font" Target="fonts/font2.fntdata"/><Relationship Id="rId96" Type="http://schemas.openxmlformats.org/officeDocument/2006/relationships/font" Target="fonts/font7.fntdata"/><Relationship Id="rId11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font" Target="fonts/font17.fntdata"/><Relationship Id="rId114" Type="http://schemas.openxmlformats.org/officeDocument/2006/relationships/font" Target="fonts/font25.fntdata"/><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font" Target="fonts/font20.fntdata"/><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font" Target="fonts/font8.fntdata"/><Relationship Id="rId104" Type="http://schemas.openxmlformats.org/officeDocument/2006/relationships/font" Target="fonts/font15.fntdata"/><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font" Target="fonts/font21.fntdata"/><Relationship Id="rId115" Type="http://schemas.openxmlformats.org/officeDocument/2006/relationships/font" Target="fonts/font26.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idx="2"/>
          </p:nvPr>
        </p:nvSpPr>
        <p:spPr bwMode="auto">
          <a:xfrm>
            <a:off x="1143000" y="330200"/>
            <a:ext cx="4583113" cy="3436938"/>
          </a:xfrm>
          <a:prstGeom prst="rect">
            <a:avLst/>
          </a:prstGeom>
          <a:noFill/>
          <a:ln w="12700">
            <a:no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382713" y="509588"/>
            <a:ext cx="4103687" cy="3078162"/>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p:sp>
      <p:sp>
        <p:nvSpPr>
          <p:cNvPr id="105475"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82713" y="509588"/>
            <a:ext cx="4103687" cy="3078162"/>
          </a:xfrm>
        </p:spPr>
      </p:sp>
      <p:sp>
        <p:nvSpPr>
          <p:cNvPr id="1013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In review of the data by the coordinating center, the event follow up at 2.45 yrs was incomplete.</a:t>
            </a:r>
          </a:p>
          <a:p>
            <a:r>
              <a:rPr lang="en-US" smtClean="0"/>
              <a:t>The data presented in this presentation will focus on the first 1.5 yrs of event follow up.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p:sp>
      <p:sp>
        <p:nvSpPr>
          <p:cNvPr id="10649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p:sp>
      <p:sp>
        <p:nvSpPr>
          <p:cNvPr id="10649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a:xfrm>
            <a:off x="3884613" y="7780338"/>
            <a:ext cx="2971800" cy="409575"/>
          </a:xfrm>
          <a:prstGeom prst="rect">
            <a:avLst/>
          </a:prstGeom>
        </p:spPr>
        <p:txBody>
          <a:bodyPr/>
          <a:lstStyle/>
          <a:p>
            <a:pPr>
              <a:defRPr/>
            </a:pPr>
            <a:fld id="{CCBBD526-0A45-4490-BCFA-7640A8A70913}" type="slidenum">
              <a:rPr lang="en-US">
                <a:effectLst>
                  <a:outerShdw blurRad="38100" dist="38100" dir="2700000" algn="tl">
                    <a:srgbClr val="000000">
                      <a:alpha val="43137"/>
                    </a:srgbClr>
                  </a:outerShdw>
                </a:effectLst>
                <a:latin typeface="Arial" pitchFamily="34" charset="0"/>
              </a:rPr>
              <a:pPr>
                <a:defRPr/>
              </a:pPr>
              <a:t>16</a:t>
            </a:fld>
            <a:endParaRPr lang="en-US">
              <a:effectLst>
                <a:outerShdw blurRad="38100" dist="38100" dir="2700000" algn="tl">
                  <a:srgbClr val="000000">
                    <a:alpha val="43137"/>
                  </a:srgbClr>
                </a:outerShdw>
              </a:effectLst>
              <a:latin typeface="Arial" pitchFamily="34" charset="0"/>
            </a:endParaRPr>
          </a:p>
        </p:txBody>
      </p:sp>
      <p:sp>
        <p:nvSpPr>
          <p:cNvPr id="112643" name="Rectangle 2"/>
          <p:cNvSpPr>
            <a:spLocks noGrp="1" noRot="1" noChangeAspect="1" noChangeArrowheads="1" noTextEdit="1"/>
          </p:cNvSpPr>
          <p:nvPr>
            <p:ph type="sldImg"/>
          </p:nvPr>
        </p:nvSpPr>
        <p:spPr/>
      </p:sp>
      <p:sp>
        <p:nvSpPr>
          <p:cNvPr id="112644" name="Rectangle 3"/>
          <p:cNvSpPr>
            <a:spLocks noGrp="1" noChangeArrowheads="1"/>
          </p:cNvSpPr>
          <p:nvPr>
            <p:ph type="body" idx="1"/>
          </p:nvPr>
        </p:nvSpPr>
        <p:spPr bwMode="auto">
          <a:xfrm>
            <a:off x="914400" y="3890963"/>
            <a:ext cx="5029200" cy="3686175"/>
          </a:xfrm>
          <a:prstGeom prst="rect">
            <a:avLst/>
          </a:prstGeom>
          <a:noFill/>
          <a:ln>
            <a:miter lim="800000"/>
            <a:headEnd/>
            <a:tailEnd/>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884613" y="7780503"/>
            <a:ext cx="2971800" cy="409575"/>
          </a:xfrm>
          <a:prstGeom prst="rect">
            <a:avLst/>
          </a:prstGeom>
          <a:noFill/>
        </p:spPr>
        <p:txBody>
          <a:bodyPr/>
          <a:lstStyle/>
          <a:p>
            <a:fld id="{C5E4C8DD-8601-450B-B055-0FD280472981}" type="slidenum">
              <a:rPr lang="en-US">
                <a:solidFill>
                  <a:prstClr val="black"/>
                </a:solidFill>
              </a:rPr>
              <a:pPr/>
              <a:t>17</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685800" y="3890963"/>
            <a:ext cx="5486400" cy="3686175"/>
          </a:xfrm>
          <a:prstGeom prst="rect">
            <a:avLst/>
          </a:prstGeom>
          <a:no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884613" y="7780503"/>
            <a:ext cx="2971800" cy="409575"/>
          </a:xfrm>
          <a:prstGeom prst="rect">
            <a:avLst/>
          </a:prstGeom>
          <a:noFill/>
        </p:spPr>
        <p:txBody>
          <a:bodyPr/>
          <a:lstStyle/>
          <a:p>
            <a:fld id="{4046B79B-7413-4ABF-8657-557BA8A589E5}" type="slidenum">
              <a:rPr lang="en-US">
                <a:solidFill>
                  <a:prstClr val="black"/>
                </a:solidFill>
              </a:rPr>
              <a:pPr/>
              <a:t>18</a:t>
            </a:fld>
            <a:endParaRPr lang="en-US">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685800" y="3890963"/>
            <a:ext cx="5486400" cy="3686175"/>
          </a:xfrm>
          <a:prstGeom prst="rect">
            <a:avLst/>
          </a:prstGeom>
          <a:no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82713" y="509588"/>
            <a:ext cx="4103687" cy="3078162"/>
          </a:xfrm>
        </p:spPr>
      </p:sp>
      <p:sp>
        <p:nvSpPr>
          <p:cNvPr id="1013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In review of the data by the coordinating center, the event follow up at 2.45 yrs was incomplete.</a:t>
            </a:r>
          </a:p>
          <a:p>
            <a:r>
              <a:rPr lang="en-US" smtClean="0"/>
              <a:t>The data presented in this presentation will focus on the first 1.5 yrs of event follow up.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1382713" y="509588"/>
            <a:ext cx="4103687" cy="3078162"/>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82713" y="509588"/>
            <a:ext cx="4103687" cy="3078162"/>
          </a:xfrm>
        </p:spPr>
      </p:sp>
      <p:sp>
        <p:nvSpPr>
          <p:cNvPr id="1013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In review of the data by the coordinating center, the event follow up at 2.45 yrs was incomplete.</a:t>
            </a:r>
          </a:p>
          <a:p>
            <a:r>
              <a:rPr lang="en-US" smtClean="0"/>
              <a:t>The data presented in this presentation will focus on the first 1.5 yrs of event follow up.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382713" y="509588"/>
            <a:ext cx="4103687" cy="3078162"/>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382713" y="509588"/>
            <a:ext cx="4103687" cy="3078162"/>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392238" y="620713"/>
            <a:ext cx="4078287" cy="3059112"/>
          </a:xfrm>
          <a:ln cap="flat">
            <a:solidFill>
              <a:schemeClr val="tx1"/>
            </a:solidFill>
          </a:ln>
        </p:spPr>
      </p:sp>
      <p:sp>
        <p:nvSpPr>
          <p:cNvPr id="130051" name="Rectangle 3"/>
          <p:cNvSpPr>
            <a:spLocks noGrp="1" noChangeArrowheads="1"/>
          </p:cNvSpPr>
          <p:nvPr>
            <p:ph type="body" idx="1"/>
          </p:nvPr>
        </p:nvSpPr>
        <p:spPr bwMode="auto">
          <a:xfrm>
            <a:off x="914400" y="3890963"/>
            <a:ext cx="5029200" cy="3686175"/>
          </a:xfrm>
          <a:prstGeom prst="rect">
            <a:avLst/>
          </a:prstGeom>
          <a:noFill/>
          <a:ln>
            <a:miter lim="800000"/>
            <a:headEnd/>
            <a:tailEnd/>
          </a:ln>
        </p:spPr>
        <p:txBody>
          <a:bodyPr lIns="86579" tIns="43290" rIns="86579" bIns="43290"/>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392238" y="620713"/>
            <a:ext cx="4078287" cy="3059112"/>
          </a:xfrm>
          <a:ln cap="flat">
            <a:solidFill>
              <a:schemeClr val="tx1"/>
            </a:solidFill>
          </a:ln>
        </p:spPr>
      </p:sp>
      <p:sp>
        <p:nvSpPr>
          <p:cNvPr id="130051" name="Rectangle 3"/>
          <p:cNvSpPr>
            <a:spLocks noGrp="1" noChangeArrowheads="1"/>
          </p:cNvSpPr>
          <p:nvPr>
            <p:ph type="body" idx="1"/>
          </p:nvPr>
        </p:nvSpPr>
        <p:spPr bwMode="auto">
          <a:xfrm>
            <a:off x="914400" y="3890963"/>
            <a:ext cx="5029200" cy="3686175"/>
          </a:xfrm>
          <a:prstGeom prst="rect">
            <a:avLst/>
          </a:prstGeom>
          <a:noFill/>
          <a:ln>
            <a:miter lim="800000"/>
            <a:headEnd/>
            <a:tailEnd/>
          </a:ln>
        </p:spPr>
        <p:txBody>
          <a:bodyPr lIns="86579" tIns="43290" rIns="86579" bIns="43290"/>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p:sp>
      <p:sp>
        <p:nvSpPr>
          <p:cNvPr id="135171"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For coronary imaging, there are significant challenges, with diameter of 2-4 mm, wall thickness that is submillimeter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1381125" y="614363"/>
            <a:ext cx="4097338" cy="3071812"/>
          </a:xfrm>
        </p:spPr>
      </p:sp>
      <p:sp>
        <p:nvSpPr>
          <p:cNvPr id="147459" name="Rectangle 3"/>
          <p:cNvSpPr>
            <a:spLocks noGrp="1" noChangeArrowheads="1"/>
          </p:cNvSpPr>
          <p:nvPr>
            <p:ph type="body" idx="1"/>
          </p:nvPr>
        </p:nvSpPr>
        <p:spPr bwMode="auto">
          <a:xfrm>
            <a:off x="685800" y="3890963"/>
            <a:ext cx="5486400" cy="3686175"/>
          </a:xfrm>
          <a:prstGeom prst="rect">
            <a:avLst/>
          </a:prstGeom>
          <a:solidFill>
            <a:srgbClr val="FFFFFF"/>
          </a:solidFill>
          <a:ln>
            <a:solidFill>
              <a:srgbClr val="000000"/>
            </a:solidFill>
            <a:miter lim="800000"/>
            <a:headEnd/>
            <a:tailEnd/>
          </a:ln>
        </p:spPr>
        <p:txBody>
          <a:bodyPr lIns="85990" tIns="42995" rIns="85990" bIns="42995"/>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p:sp>
      <p:sp>
        <p:nvSpPr>
          <p:cNvPr id="141315"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82713" y="509588"/>
            <a:ext cx="4103687" cy="3078162"/>
          </a:xfrm>
        </p:spPr>
      </p:sp>
      <p:sp>
        <p:nvSpPr>
          <p:cNvPr id="1013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In review of the data by the coordinating center, the event follow up at 2.45 yrs was incomplete.</a:t>
            </a:r>
          </a:p>
          <a:p>
            <a:r>
              <a:rPr lang="en-US" smtClean="0"/>
              <a:t>The data presented in this presentation will focus on the first 1.5 yrs of event follow up.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82713" y="509588"/>
            <a:ext cx="4103687" cy="3078162"/>
          </a:xfrm>
        </p:spPr>
      </p:sp>
      <p:sp>
        <p:nvSpPr>
          <p:cNvPr id="1013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In review of the data by the coordinating center, the event follow up at 2.45 yrs was incomplete.</a:t>
            </a:r>
          </a:p>
          <a:p>
            <a:r>
              <a:rPr lang="en-US" smtClean="0"/>
              <a:t>The data presented in this presentation will focus on the first 1.5 yrs of event follow up.</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144588" y="330200"/>
            <a:ext cx="4583112" cy="3436938"/>
          </a:xfrm>
        </p:spPr>
      </p:sp>
      <p:sp>
        <p:nvSpPr>
          <p:cNvPr id="118787"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35" tIns="40667" rIns="81335" bIns="40667"/>
          <a:lstStyle/>
          <a:p>
            <a:r>
              <a:rPr lang="en-US" smtClean="0"/>
              <a:t>I’d like to give you just one example of the myriad of results that have come from this analysis.</a:t>
            </a:r>
          </a:p>
          <a:p>
            <a:r>
              <a:rPr lang="en-US" smtClean="0"/>
              <a:t>For example, we have evaluated the relationship between atherosclerosis (measured by calcium) and regional myocardial strain</a:t>
            </a:r>
          </a:p>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44588" y="330200"/>
            <a:ext cx="4583112" cy="3436938"/>
          </a:xfrm>
        </p:spPr>
      </p:sp>
      <p:sp>
        <p:nvSpPr>
          <p:cNvPr id="119811"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35" tIns="40667" rIns="81335" bIns="40667"/>
          <a:lstStyle/>
          <a:p>
            <a:r>
              <a:rPr lang="en-US" smtClean="0"/>
              <a:t>We looked at calcification in each territory – and then used MR tagging to look at function in that coronary territory</a:t>
            </a:r>
          </a:p>
          <a:p>
            <a:endParaRPr lang="en-US" smtClean="0"/>
          </a:p>
          <a:p>
            <a:r>
              <a:rPr lang="en-US" smtClean="0"/>
              <a:t>When atherosclerosis load was low – low calcium score, the regional strain rate in that territory was normal.</a:t>
            </a:r>
          </a:p>
          <a:p>
            <a:r>
              <a:rPr lang="en-US" smtClean="0"/>
              <a:t>But as calcium score increased, strain rate decreased.  This indicates the surprising result that subclinical atherosclerosis is interacting on a regional basis with myocardial function.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p:sp>
      <p:sp>
        <p:nvSpPr>
          <p:cNvPr id="94211"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p:sp>
      <p:sp>
        <p:nvSpPr>
          <p:cNvPr id="1525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xfrm>
            <a:off x="3884613" y="7780503"/>
            <a:ext cx="2971800" cy="409575"/>
          </a:xfrm>
          <a:prstGeom prst="rect">
            <a:avLst/>
          </a:prstGeom>
          <a:noFill/>
        </p:spPr>
        <p:txBody>
          <a:bodyPr/>
          <a:lstStyle/>
          <a:p>
            <a:fld id="{23A50A6F-F5CD-4825-994E-DBFC61491B84}" type="slidenum">
              <a:rPr lang="en-US"/>
              <a:pPr/>
              <a:t>34</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685800" y="3890963"/>
            <a:ext cx="5486400" cy="3686175"/>
          </a:xfrm>
          <a:prstGeom prst="rect">
            <a:avLst/>
          </a:prstGeom>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xfrm>
            <a:off x="3884613" y="7780503"/>
            <a:ext cx="2971800" cy="409575"/>
          </a:xfrm>
          <a:prstGeom prst="rect">
            <a:avLst/>
          </a:prstGeom>
          <a:noFill/>
        </p:spPr>
        <p:txBody>
          <a:bodyPr lIns="91432" tIns="45716" rIns="91432" bIns="45716"/>
          <a:lstStyle/>
          <a:p>
            <a:fld id="{9C2EEB1F-708B-45FF-8E75-CBDDB4BD932E}" type="slidenum">
              <a:rPr lang="en-US" smtClean="0">
                <a:solidFill>
                  <a:prstClr val="black"/>
                </a:solidFill>
                <a:latin typeface="Arial" pitchFamily="34" charset="0"/>
              </a:rPr>
              <a:pPr/>
              <a:t>36</a:t>
            </a:fld>
            <a:endParaRPr lang="en-US" smtClean="0">
              <a:solidFill>
                <a:prstClr val="black"/>
              </a:solidFill>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685800" y="3890963"/>
            <a:ext cx="5486400" cy="3686175"/>
          </a:xfrm>
          <a:prstGeom prst="rect">
            <a:avLst/>
          </a:prstGeom>
          <a:noFill/>
          <a:ln/>
        </p:spPr>
        <p:txBody>
          <a:bodyPr lIns="91432" tIns="45716" rIns="91432" bIns="45716"/>
          <a:lstStyle/>
          <a:p>
            <a:r>
              <a:rPr lang="en-US" smtClean="0">
                <a:latin typeface="Arial" pitchFamily="34" charset="0"/>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xfrm>
            <a:off x="685800" y="3890963"/>
            <a:ext cx="5486400" cy="3686175"/>
          </a:xfrm>
          <a:prstGeom prst="rect">
            <a:avLst/>
          </a:prstGeom>
          <a:noFill/>
          <a:ln/>
        </p:spPr>
        <p:txBody>
          <a:bodyPr lIns="91432" tIns="45716" rIns="91432" bIns="45716"/>
          <a:lstStyle/>
          <a:p>
            <a:endParaRPr lang="en-US" smtClean="0">
              <a:latin typeface="Arial" pitchFamily="34" charset="0"/>
            </a:endParaRPr>
          </a:p>
        </p:txBody>
      </p:sp>
      <p:sp>
        <p:nvSpPr>
          <p:cNvPr id="97284" name="Slide Number Placeholder 3"/>
          <p:cNvSpPr>
            <a:spLocks noGrp="1"/>
          </p:cNvSpPr>
          <p:nvPr>
            <p:ph type="sldNum" sz="quarter" idx="5"/>
          </p:nvPr>
        </p:nvSpPr>
        <p:spPr>
          <a:xfrm>
            <a:off x="3884613" y="7780503"/>
            <a:ext cx="2971800" cy="409575"/>
          </a:xfrm>
          <a:prstGeom prst="rect">
            <a:avLst/>
          </a:prstGeom>
          <a:noFill/>
        </p:spPr>
        <p:txBody>
          <a:bodyPr lIns="91432" tIns="45716" rIns="91432" bIns="45716"/>
          <a:lstStyle/>
          <a:p>
            <a:fld id="{8F739611-9EDF-4F79-82DE-61B71C8F7D01}" type="slidenum">
              <a:rPr lang="en-US" smtClean="0">
                <a:latin typeface="Arial" pitchFamily="34" charset="0"/>
              </a:rPr>
              <a:pPr/>
              <a:t>37</a:t>
            </a:fld>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82713" y="509588"/>
            <a:ext cx="4103687" cy="3078162"/>
          </a:xfrm>
        </p:spPr>
      </p:sp>
      <p:sp>
        <p:nvSpPr>
          <p:cNvPr id="1013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In review of the data by the coordinating center, the event follow up at 2.45 yrs was incomplete.</a:t>
            </a:r>
          </a:p>
          <a:p>
            <a:r>
              <a:rPr lang="en-US" smtClean="0"/>
              <a:t>The data presented in this presentation will focus on the first 1.5 yrs of event follow up.</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xfrm>
            <a:off x="685800" y="3890963"/>
            <a:ext cx="5486400" cy="3686175"/>
          </a:xfrm>
          <a:prstGeom prst="rect">
            <a:avLst/>
          </a:prstGeom>
          <a:noFill/>
        </p:spPr>
        <p:txBody>
          <a:bodyPr wrap="square" numCol="1" anchor="t" anchorCtr="0" compatLnSpc="1">
            <a:prstTxWarp prst="textNoShape">
              <a:avLst/>
            </a:prstTxWarp>
          </a:bodyPr>
          <a:lstStyle/>
          <a:p>
            <a:pPr eaLnBrk="1" hangingPunct="1">
              <a:spcBef>
                <a:spcPct val="0"/>
              </a:spcBef>
            </a:pPr>
            <a:endParaRPr lang="ko-KR" altLang="ko-KR" smtClean="0"/>
          </a:p>
        </p:txBody>
      </p:sp>
      <p:sp>
        <p:nvSpPr>
          <p:cNvPr id="27652" name="Slide Number Placeholder 3"/>
          <p:cNvSpPr>
            <a:spLocks noGrp="1"/>
          </p:cNvSpPr>
          <p:nvPr>
            <p:ph type="sldNum" sz="quarter" idx="5"/>
          </p:nvPr>
        </p:nvSpPr>
        <p:spPr bwMode="auto">
          <a:xfrm>
            <a:off x="3884613" y="7780503"/>
            <a:ext cx="2971800" cy="409575"/>
          </a:xfrm>
          <a:prstGeom prst="rect">
            <a:avLst/>
          </a:prstGeom>
          <a:noFill/>
          <a:ln>
            <a:miter lim="800000"/>
            <a:headEnd/>
            <a:tailEnd/>
          </a:ln>
        </p:spPr>
        <p:txBody>
          <a:bodyPr/>
          <a:lstStyle/>
          <a:p>
            <a:fld id="{C6E3A279-C6D6-4B00-A62D-C17D35EA3241}" type="slidenum">
              <a:rPr lang="en-US" altLang="ko-KR">
                <a:solidFill>
                  <a:prstClr val="black"/>
                </a:solidFill>
              </a:rPr>
              <a:pPr/>
              <a:t>45</a:t>
            </a:fld>
            <a:endParaRPr lang="en-US" altLang="ko-KR">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xfrm>
            <a:off x="685800" y="3890963"/>
            <a:ext cx="5486400" cy="3686175"/>
          </a:xfrm>
          <a:prstGeom prst="rect">
            <a:avLst/>
          </a:prstGeom>
          <a:noFill/>
        </p:spPr>
        <p:txBody>
          <a:bodyPr wrap="square" numCol="1" anchor="t" anchorCtr="0" compatLnSpc="1">
            <a:prstTxWarp prst="textNoShape">
              <a:avLst/>
            </a:prstTxWarp>
          </a:bodyPr>
          <a:lstStyle/>
          <a:p>
            <a:pPr eaLnBrk="1" hangingPunct="1">
              <a:spcBef>
                <a:spcPct val="0"/>
              </a:spcBef>
            </a:pPr>
            <a:endParaRPr lang="ko-KR" altLang="ko-KR" smtClean="0"/>
          </a:p>
        </p:txBody>
      </p:sp>
      <p:sp>
        <p:nvSpPr>
          <p:cNvPr id="24580" name="Slide Number Placeholder 3"/>
          <p:cNvSpPr>
            <a:spLocks noGrp="1"/>
          </p:cNvSpPr>
          <p:nvPr>
            <p:ph type="sldNum" sz="quarter" idx="5"/>
          </p:nvPr>
        </p:nvSpPr>
        <p:spPr bwMode="auto">
          <a:xfrm>
            <a:off x="3884613" y="7780503"/>
            <a:ext cx="2971800" cy="409575"/>
          </a:xfrm>
          <a:prstGeom prst="rect">
            <a:avLst/>
          </a:prstGeom>
          <a:noFill/>
          <a:ln>
            <a:miter lim="800000"/>
            <a:headEnd/>
            <a:tailEnd/>
          </a:ln>
        </p:spPr>
        <p:txBody>
          <a:bodyPr/>
          <a:lstStyle/>
          <a:p>
            <a:fld id="{A6B2A34E-147B-4F4C-A791-2181FF3EE8C3}" type="slidenum">
              <a:rPr lang="en-US" altLang="ko-KR">
                <a:solidFill>
                  <a:prstClr val="black"/>
                </a:solidFill>
              </a:rPr>
              <a:pPr/>
              <a:t>47</a:t>
            </a:fld>
            <a:endParaRPr lang="en-US" altLang="ko-KR">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ln/>
        </p:spPr>
      </p:sp>
      <p:sp>
        <p:nvSpPr>
          <p:cNvPr id="73731" name="Rectangle 3"/>
          <p:cNvSpPr>
            <a:spLocks noGrp="1"/>
          </p:cNvSpPr>
          <p:nvPr>
            <p:ph type="body" idx="1"/>
          </p:nvPr>
        </p:nvSpPr>
        <p:spPr>
          <a:xfrm>
            <a:off x="686421" y="3891522"/>
            <a:ext cx="5485158" cy="3685896"/>
          </a:xfrm>
          <a:prstGeom prst="rect">
            <a:avLst/>
          </a:prstGeom>
          <a:noFill/>
          <a:ln/>
        </p:spPr>
        <p:txBody>
          <a:bodyPr lIns="84381" tIns="42190" rIns="84381" bIns="42190"/>
          <a:lstStyle/>
          <a:p>
            <a:pPr eaLnBrk="1" hangingPunct="1"/>
            <a:r>
              <a:rPr lang="en-US" smtClean="0"/>
              <a:t>Inferior and inferolateral wall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a:ln/>
        </p:spPr>
      </p:sp>
      <p:sp>
        <p:nvSpPr>
          <p:cNvPr id="74755" name="Rectangle 3"/>
          <p:cNvSpPr>
            <a:spLocks noGrp="1"/>
          </p:cNvSpPr>
          <p:nvPr>
            <p:ph type="body" idx="1"/>
          </p:nvPr>
        </p:nvSpPr>
        <p:spPr>
          <a:xfrm>
            <a:off x="686421" y="3891522"/>
            <a:ext cx="5485158" cy="3685896"/>
          </a:xfrm>
          <a:prstGeom prst="rect">
            <a:avLst/>
          </a:prstGeom>
          <a:noFill/>
          <a:ln/>
        </p:spPr>
        <p:txBody>
          <a:bodyPr lIns="84381" tIns="42190" rIns="84381" bIns="42190"/>
          <a:lstStyle/>
          <a:p>
            <a:pPr eaLnBrk="1" hangingPunct="1"/>
            <a:r>
              <a:rPr lang="en-US" smtClean="0"/>
              <a:t>Inferoseptal and inferior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a:ln/>
        </p:spPr>
      </p:sp>
      <p:sp>
        <p:nvSpPr>
          <p:cNvPr id="75779" name="Rectangle 3"/>
          <p:cNvSpPr>
            <a:spLocks noGrp="1"/>
          </p:cNvSpPr>
          <p:nvPr>
            <p:ph type="body" idx="1"/>
          </p:nvPr>
        </p:nvSpPr>
        <p:spPr>
          <a:xfrm>
            <a:off x="686421" y="3891522"/>
            <a:ext cx="5485158" cy="3685896"/>
          </a:xfrm>
          <a:prstGeom prst="rect">
            <a:avLst/>
          </a:prstGeom>
          <a:noFill/>
          <a:ln/>
        </p:spPr>
        <p:txBody>
          <a:bodyPr lIns="84381" tIns="42190" rIns="84381" bIns="42190"/>
          <a:lstStyle/>
          <a:p>
            <a:pPr eaLnBrk="1" hangingPunct="1"/>
            <a:r>
              <a:rPr lang="en-US" smtClean="0"/>
              <a:t>Antero and inferoseptal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p:sp>
      <p:sp>
        <p:nvSpPr>
          <p:cNvPr id="153603"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a:ln/>
        </p:spPr>
      </p:sp>
      <p:sp>
        <p:nvSpPr>
          <p:cNvPr id="76803" name="Rectangle 3"/>
          <p:cNvSpPr>
            <a:spLocks noGrp="1"/>
          </p:cNvSpPr>
          <p:nvPr>
            <p:ph type="body" idx="1"/>
          </p:nvPr>
        </p:nvSpPr>
        <p:spPr>
          <a:xfrm>
            <a:off x="686421" y="3891522"/>
            <a:ext cx="5485158" cy="3685896"/>
          </a:xfrm>
          <a:prstGeom prst="rect">
            <a:avLst/>
          </a:prstGeom>
          <a:noFill/>
          <a:ln/>
        </p:spPr>
        <p:txBody>
          <a:bodyPr lIns="84381" tIns="42190" rIns="84381" bIns="42190"/>
          <a:lstStyle/>
          <a:p>
            <a:pPr eaLnBrk="1" hangingPunct="1"/>
            <a:r>
              <a:rPr lang="en-US" smtClean="0"/>
              <a:t>Anterolateral wall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xfrm>
            <a:off x="686421" y="3891522"/>
            <a:ext cx="5485158" cy="3685896"/>
          </a:xfrm>
          <a:prstGeom prst="rect">
            <a:avLst/>
          </a:prstGeom>
          <a:noFill/>
        </p:spPr>
        <p:txBody>
          <a:bodyPr wrap="square" lIns="84381" tIns="42190" rIns="84381" bIns="42190" numCol="1" anchor="t" anchorCtr="0" compatLnSpc="1">
            <a:prstTxWarp prst="textNoShape">
              <a:avLst/>
            </a:prstTxWarp>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7780503"/>
            <a:ext cx="2971800" cy="409575"/>
          </a:xfrm>
          <a:prstGeom prst="rect">
            <a:avLst/>
          </a:prstGeom>
          <a:ln/>
        </p:spPr>
        <p:txBody>
          <a:bodyPr/>
          <a:lstStyle/>
          <a:p>
            <a:fld id="{6B223B8F-D5A0-4ABA-88EA-164086F3B79E}" type="slidenum">
              <a:rPr lang="en-US">
                <a:solidFill>
                  <a:prstClr val="black"/>
                </a:solidFill>
              </a:rPr>
              <a:pPr/>
              <a:t>58</a:t>
            </a:fld>
            <a:endParaRPr lang="en-US">
              <a:solidFill>
                <a:prstClr val="black"/>
              </a:solidFill>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685800" y="3890963"/>
            <a:ext cx="5486400" cy="3686175"/>
          </a:xfrm>
          <a:prstGeom prst="rect">
            <a:avLst/>
          </a:prstGeo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7780503"/>
            <a:ext cx="2971800" cy="409575"/>
          </a:xfrm>
          <a:prstGeom prst="rect">
            <a:avLst/>
          </a:prstGeom>
          <a:ln/>
        </p:spPr>
        <p:txBody>
          <a:bodyPr/>
          <a:lstStyle/>
          <a:p>
            <a:fld id="{E2E4C042-36D1-4C95-BD4B-0721E5B17B59}" type="slidenum">
              <a:rPr lang="en-US">
                <a:solidFill>
                  <a:prstClr val="black"/>
                </a:solidFill>
              </a:rPr>
              <a:pPr/>
              <a:t>59</a:t>
            </a:fld>
            <a:endParaRPr lang="en-US">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685800" y="3890963"/>
            <a:ext cx="5486400" cy="3686175"/>
          </a:xfrm>
          <a:prstGeom prst="rect">
            <a:avLst/>
          </a:prstGeo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7780503"/>
            <a:ext cx="2971800" cy="409575"/>
          </a:xfrm>
          <a:prstGeom prst="rect">
            <a:avLst/>
          </a:prstGeom>
          <a:ln/>
        </p:spPr>
        <p:txBody>
          <a:bodyPr/>
          <a:lstStyle/>
          <a:p>
            <a:fld id="{5520B3CA-0658-41B4-B938-B99D378416B0}" type="slidenum">
              <a:rPr lang="en-US">
                <a:solidFill>
                  <a:prstClr val="black"/>
                </a:solidFill>
              </a:rPr>
              <a:pPr/>
              <a:t>61</a:t>
            </a:fld>
            <a:endParaRPr lang="en-US">
              <a:solidFill>
                <a:prstClr val="black"/>
              </a:solidFill>
            </a:endParaRPr>
          </a:p>
        </p:txBody>
      </p:sp>
      <p:sp>
        <p:nvSpPr>
          <p:cNvPr id="1409026" name="Rectangle 2"/>
          <p:cNvSpPr>
            <a:spLocks noGrp="1" noRot="1" noChangeAspect="1" noChangeArrowheads="1" noTextEdit="1"/>
          </p:cNvSpPr>
          <p:nvPr>
            <p:ph type="sldImg"/>
          </p:nvPr>
        </p:nvSpPr>
        <p:spPr>
          <a:xfrm>
            <a:off x="876301" y="329935"/>
            <a:ext cx="5116513" cy="3437302"/>
          </a:xfrm>
          <a:ln/>
        </p:spPr>
      </p:sp>
      <p:sp>
        <p:nvSpPr>
          <p:cNvPr id="1409027" name="Rectangle 3"/>
          <p:cNvSpPr>
            <a:spLocks noGrp="1" noChangeArrowheads="1"/>
          </p:cNvSpPr>
          <p:nvPr>
            <p:ph type="body" idx="1"/>
          </p:nvPr>
        </p:nvSpPr>
        <p:spPr>
          <a:xfrm>
            <a:off x="685800" y="3890963"/>
            <a:ext cx="5486400" cy="3684753"/>
          </a:xfrm>
          <a:prstGeom prst="rect">
            <a:avLst/>
          </a:prstGeom>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7780503"/>
            <a:ext cx="2971800" cy="409575"/>
          </a:xfrm>
          <a:prstGeom prst="rect">
            <a:avLst/>
          </a:prstGeom>
          <a:ln/>
        </p:spPr>
        <p:txBody>
          <a:bodyPr/>
          <a:lstStyle/>
          <a:p>
            <a:fld id="{D60D3466-9B90-428C-9EA5-8B674F3F6141}" type="slidenum">
              <a:rPr lang="en-US">
                <a:solidFill>
                  <a:prstClr val="black"/>
                </a:solidFill>
              </a:rPr>
              <a:pPr/>
              <a:t>62</a:t>
            </a:fld>
            <a:endParaRPr lang="en-US">
              <a:solidFill>
                <a:prstClr val="black"/>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685800" y="3890963"/>
            <a:ext cx="5486400" cy="3686175"/>
          </a:xfrm>
          <a:prstGeom prst="rect">
            <a:avLst/>
          </a:prstGeo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7780503"/>
            <a:ext cx="2971800" cy="409575"/>
          </a:xfrm>
          <a:prstGeom prst="rect">
            <a:avLst/>
          </a:prstGeom>
          <a:ln/>
        </p:spPr>
        <p:txBody>
          <a:bodyPr/>
          <a:lstStyle/>
          <a:p>
            <a:fld id="{5991111E-59F6-4816-8450-21D4BFD36F4E}" type="slidenum">
              <a:rPr lang="en-US">
                <a:solidFill>
                  <a:prstClr val="black"/>
                </a:solidFill>
              </a:rPr>
              <a:pPr/>
              <a:t>63</a:t>
            </a:fld>
            <a:endParaRPr lang="en-US">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xfrm>
            <a:off x="685800" y="3890963"/>
            <a:ext cx="5486400" cy="3686175"/>
          </a:xfrm>
          <a:prstGeom prst="rect">
            <a:avLst/>
          </a:prstGeo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p:sp>
      <p:sp>
        <p:nvSpPr>
          <p:cNvPr id="124931"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p:sp>
      <p:sp>
        <p:nvSpPr>
          <p:cNvPr id="125955"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xfrm>
            <a:off x="3884613" y="7780503"/>
            <a:ext cx="2971800" cy="409575"/>
          </a:xfrm>
          <a:prstGeom prst="rect">
            <a:avLst/>
          </a:prstGeom>
          <a:noFill/>
        </p:spPr>
        <p:txBody>
          <a:bodyPr/>
          <a:lstStyle/>
          <a:p>
            <a:fld id="{D0E7F492-32DD-4BDD-BBB1-3F6DB26DD5F7}" type="slidenum">
              <a:rPr lang="en-US">
                <a:solidFill>
                  <a:prstClr val="black"/>
                </a:solidFill>
              </a:rPr>
              <a:pPr/>
              <a:t>67</a:t>
            </a:fld>
            <a:endParaRPr lang="en-US">
              <a:solidFill>
                <a:prstClr val="black"/>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685800" y="3890963"/>
            <a:ext cx="5486400" cy="3686175"/>
          </a:xfrm>
          <a:prstGeom prst="rect">
            <a:avLst/>
          </a:prstGeo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382713" y="509588"/>
            <a:ext cx="4103687" cy="3078162"/>
          </a:xfrm>
        </p:spPr>
      </p:sp>
      <p:sp>
        <p:nvSpPr>
          <p:cNvPr id="95235"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In review of the data by the coordinating center, the event follow up at 2.45 yrs was incomplete.</a:t>
            </a:r>
          </a:p>
          <a:p>
            <a:r>
              <a:rPr lang="en-US" smtClean="0"/>
              <a:t>The data presented in this presentation will focus on the first 1.5 yrs of event follow up.</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p:sp>
      <p:sp>
        <p:nvSpPr>
          <p:cNvPr id="1525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82713" y="509588"/>
            <a:ext cx="4103687" cy="3078162"/>
          </a:xfrm>
        </p:spPr>
      </p:sp>
      <p:sp>
        <p:nvSpPr>
          <p:cNvPr id="101379"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r>
              <a:rPr lang="en-US" smtClean="0"/>
              <a:t>In review of the data by the coordinating center, the event follow up at 2.45 yrs was incomplete.</a:t>
            </a:r>
          </a:p>
          <a:p>
            <a:r>
              <a:rPr lang="en-US" smtClean="0"/>
              <a:t>The data presented in this presentation will focus on the first 1.5 yrs of event follow up.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p:sp>
      <p:sp>
        <p:nvSpPr>
          <p:cNvPr id="102403"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p:sp>
      <p:sp>
        <p:nvSpPr>
          <p:cNvPr id="103427"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p:sp>
      <p:sp>
        <p:nvSpPr>
          <p:cNvPr id="104451" name="Rectangle 3"/>
          <p:cNvSpPr>
            <a:spLocks noGrp="1" noChangeArrowheads="1"/>
          </p:cNvSpPr>
          <p:nvPr>
            <p:ph type="body" idx="1"/>
          </p:nvPr>
        </p:nvSpPr>
        <p:spPr bwMode="auto">
          <a:xfrm>
            <a:off x="685800" y="3890963"/>
            <a:ext cx="5486400" cy="3686175"/>
          </a:xfrm>
          <a:prstGeom prst="rect">
            <a:avLst/>
          </a:prstGeom>
          <a:noFill/>
          <a:ln>
            <a:miter lim="800000"/>
            <a:headEnd/>
            <a:tailEnd/>
          </a:ln>
        </p:spPr>
        <p:txBody>
          <a:bodyPr lIns="81345" tIns="40673" rIns="81345" bIns="40673"/>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533400"/>
            <a:ext cx="2065337" cy="339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6046788" cy="339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US">
              <a:solidFill>
                <a:srgbClr val="FFFFFF"/>
              </a:solidFill>
            </a:endParaRPr>
          </a:p>
        </p:txBody>
      </p:sp>
      <p:sp>
        <p:nvSpPr>
          <p:cNvPr id="6" name="Rectangle 4"/>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183F0E91-4345-48B1-9B56-5A21A567153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E077FB-5A97-477C-8C6B-2946EBDB95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44CB1-A919-4125-A7E7-81475C33DFD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1AF2B-602B-4091-8C83-71FF20219D0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D280C-D971-417D-9F6B-D6E4743B9A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2CEE8C-13B8-4A88-A512-F74BF75C504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ECE1F1-3A31-4BE9-92FC-650BC369322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5F6897-EF77-4E07-95F1-FE80F26850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533400"/>
            <a:ext cx="2065337" cy="339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6046788" cy="339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A1269-1C60-48D9-888B-87A542A5913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47EBE5-F7B4-4209-B654-B64D3ECA1C2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B8C8B5-E473-4445-A181-A743FCD2E7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BC46E7-0CC9-4201-BE20-D77403B0A05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8F0BE-EAA4-46DF-B7B3-2164FD31FCF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E077FB-5A97-477C-8C6B-2946EBDB95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44CB1-A919-4125-A7E7-81475C33DFD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1AF2B-602B-4091-8C83-71FF20219D0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D280C-D971-417D-9F6B-D6E4743B9A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2CEE8C-13B8-4A88-A512-F74BF75C504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E26ABE-9ADB-4B5E-B87E-BF6F5CC13D2A}"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ECE1F1-3A31-4BE9-92FC-650BC369322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5F6897-EF77-4E07-95F1-FE80F26850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A1269-1C60-48D9-888B-87A542A5913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47EBE5-F7B4-4209-B654-B64D3ECA1C2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B8C8B5-E473-4445-A181-A743FCD2E7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BC46E7-0CC9-4201-BE20-D77403B0A05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8F0BE-EAA4-46DF-B7B3-2164FD31FCF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4FE572-5C55-48C3-8F30-9ECFA7DD86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A30ACC-3677-406F-9C71-2B87152C86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DE31B1-78E2-4B64-9BCB-6E20F30F29A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40228-441B-4378-A054-C80583234059}"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A79CF-E748-4D01-86A7-DDE4D970987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31778D-DC89-44C6-B6ED-4B50E462ED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A52371-CA26-46AB-A71C-AC2D0FF5F7F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5060F-1341-4788-AE03-76E37B92F62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0E39B1-1B00-4A59-89D4-0E353C9059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4C596F-35B6-4466-B9EF-B305414B01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46BFEA-F7F5-4754-96CD-9D95EC8C03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3F692-7457-4371-BEDF-32A7930CD4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C7EA9F-8680-4E6C-9073-1A81921764E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393D76-A37F-4D38-B7BD-0C8F7E8B38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A131A-FA46-40B2-A6B0-2B8EC9B6A59A}"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36355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356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smtClean="0"/>
            </a:lvl1pPr>
          </a:lstStyle>
          <a:p>
            <a:pPr>
              <a:defRPr/>
            </a:pPr>
            <a:fld id="{D86B9D05-7FD5-4747-863F-0FD03DE2198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2959F95C-8F4D-4F79-883F-231DDB0BAFC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FA8F975-5279-4CA3-8151-B3DC33E346F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18492A2-5B55-442F-91F0-5600F93842B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EF662C25-7AC7-4EAA-91FE-43E72D9AEF1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2996974C-E192-4853-BC48-BE0D334D817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3021D92C-AAE9-456A-AA50-F6120CC7A0C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E8B15A7-5882-4A4F-9671-C7A98AC5BA6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8928ED9-1EEC-4458-B65D-DCA48349BFF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00866CFB-4D13-4E80-98A6-62B4C1E0FE3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855FD-AEE5-45A7-8803-2E37B157D141}"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A0B7562-9203-4DEF-B242-E46B59D3DE9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56355B6-B2AE-4B8F-B661-31498D709F4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4E569761-C113-4F26-8806-27C2642E1F9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pPr lvl="0"/>
            <a:endParaRPr lang="en-US" noProof="0" smtClean="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D3646AE-4A32-4C33-8239-448026F29BB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ECB88ED4-74A9-4CD4-9A03-2C0137C5CC0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36355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356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smtClean="0"/>
            </a:lvl1pPr>
          </a:lstStyle>
          <a:p>
            <a:pPr>
              <a:defRPr/>
            </a:pPr>
            <a:fld id="{D86B9D05-7FD5-4747-863F-0FD03DE2198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2959F95C-8F4D-4F79-883F-231DDB0BAFC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FA8F975-5279-4CA3-8151-B3DC33E346F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18492A2-5B55-442F-91F0-5600F93842B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EF662C25-7AC7-4EAA-91FE-43E72D9AEF1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6AB47B-F51A-4380-A347-8ED8F9054695}"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2996974C-E192-4853-BC48-BE0D334D817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3021D92C-AAE9-456A-AA50-F6120CC7A0C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E8B15A7-5882-4A4F-9671-C7A98AC5BA6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8928ED9-1EEC-4458-B65D-DCA48349BFF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00866CFB-4D13-4E80-98A6-62B4C1E0FE3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A0B7562-9203-4DEF-B242-E46B59D3DE9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56355B6-B2AE-4B8F-B661-31498D709F4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4E569761-C113-4F26-8806-27C2642E1F9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pPr lvl="0"/>
            <a:endParaRPr lang="en-US" noProof="0" smtClean="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D3646AE-4A32-4C33-8239-448026F29BB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ECB88ED4-74A9-4CD4-9A03-2C0137C5CC0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4DBEA3-9580-4391-B762-B7B26A115C32}"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grpSp>
      </p:grpSp>
      <p:sp>
        <p:nvSpPr>
          <p:cNvPr id="49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9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fld id="{98C0F130-95C2-4594-A719-25E23057CA55}" type="datetimeFigureOut">
              <a:rPr lang="en-US">
                <a:solidFill>
                  <a:srgbClr val="FFFFFF"/>
                </a:solidFill>
              </a:rPr>
              <a:pPr>
                <a:defRPr/>
              </a:pPr>
              <a:t>9/20/2011</a:t>
            </a:fld>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1A7754C9-2640-49D3-8955-F925A04A5C7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fld id="{7EC45119-11D9-4792-AA60-911DA508151C}" type="datetimeFigureOut">
              <a:rPr lang="en-US">
                <a:solidFill>
                  <a:srgbClr val="FFFFFF"/>
                </a:solidFill>
              </a:rPr>
              <a:pPr>
                <a:defRPr/>
              </a:pPr>
              <a:t>9/20/2011</a:t>
            </a:fld>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377E1DE-8B94-4F20-BB68-D72CBD5759C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fld id="{5891F7C3-FA05-48F9-92A2-6FC1D0CF2E06}" type="datetimeFigureOut">
              <a:rPr lang="en-US">
                <a:solidFill>
                  <a:srgbClr val="FFFFFF"/>
                </a:solidFill>
              </a:rPr>
              <a:pPr>
                <a:defRPr/>
              </a:pPr>
              <a:t>9/20/2011</a:t>
            </a:fld>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4F6A321-5007-4C62-9D86-F4FF50CA947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fld id="{ADB6DEC2-7F9B-4968-A038-A4C5A7A8CB59}" type="datetimeFigureOut">
              <a:rPr lang="en-US">
                <a:solidFill>
                  <a:srgbClr val="FFFFFF"/>
                </a:solidFill>
              </a:rPr>
              <a:pPr>
                <a:defRPr/>
              </a:pPr>
              <a:t>9/20/2011</a:t>
            </a:fld>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2002ABA-F309-4151-8645-7C00E16DEBD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fld id="{5AEE71C5-E296-4967-BDA2-A21E1C81D162}" type="datetimeFigureOut">
              <a:rPr lang="en-US">
                <a:solidFill>
                  <a:srgbClr val="FFFFFF"/>
                </a:solidFill>
              </a:rPr>
              <a:pPr>
                <a:defRPr/>
              </a:pPr>
              <a:t>9/20/2011</a:t>
            </a:fld>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89E095DC-AB56-4D98-81DE-1952BD84655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fld id="{0D70B9E9-8DB3-4F51-A9AE-4EDCC634E692}" type="datetimeFigureOut">
              <a:rPr lang="en-US">
                <a:solidFill>
                  <a:srgbClr val="FFFFFF"/>
                </a:solidFill>
              </a:rPr>
              <a:pPr>
                <a:defRPr/>
              </a:pPr>
              <a:t>9/20/2011</a:t>
            </a:fld>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30089A8-E317-43E4-93DB-9CE6AAE4C6B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9AC8540F-92DE-4D54-A842-60A59FB4D160}" type="datetimeFigureOut">
              <a:rPr lang="en-US">
                <a:solidFill>
                  <a:srgbClr val="FFFFFF"/>
                </a:solidFill>
              </a:rPr>
              <a:pPr>
                <a:defRPr/>
              </a:pPr>
              <a:t>9/20/2011</a:t>
            </a:fld>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36634B3-93E0-4B3C-BDF4-5C936C130EB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D24CF970-CC17-425A-B845-26A288ACA8B2}" type="datetimeFigureOut">
              <a:rPr lang="en-US">
                <a:solidFill>
                  <a:srgbClr val="FFFFFF"/>
                </a:solidFill>
              </a:rPr>
              <a:pPr>
                <a:defRPr/>
              </a:pPr>
              <a:t>9/20/2011</a:t>
            </a:fld>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F6AD02A-509E-469D-B52C-76A9AED7688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D46F319E-BAE4-4006-BA9C-983B10DC58BF}" type="datetimeFigureOut">
              <a:rPr lang="en-US">
                <a:solidFill>
                  <a:srgbClr val="FFFFFF"/>
                </a:solidFill>
              </a:rPr>
              <a:pPr>
                <a:defRPr/>
              </a:pPr>
              <a:t>9/20/2011</a:t>
            </a:fld>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F196AF3-1394-4753-82F2-D70A8158D8A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fld id="{E15A5B8E-ABFF-49A2-B86D-7004A4323C21}" type="datetimeFigureOut">
              <a:rPr lang="en-US">
                <a:solidFill>
                  <a:srgbClr val="FFFFFF"/>
                </a:solidFill>
              </a:rPr>
              <a:pPr>
                <a:defRPr/>
              </a:pPr>
              <a:t>9/20/2011</a:t>
            </a:fld>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99094BC-DFF2-4683-BDA1-AD3B5A68108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60C34F-ED6D-48A7-A733-1409E4DE5041}"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fld id="{702D3C76-073B-4797-AC54-093F6551CC0B}" type="datetimeFigureOut">
              <a:rPr lang="en-US">
                <a:solidFill>
                  <a:srgbClr val="FFFFFF"/>
                </a:solidFill>
              </a:rPr>
              <a:pPr>
                <a:defRPr/>
              </a:pPr>
              <a:t>9/20/2011</a:t>
            </a:fld>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80F2C5F-A5C7-4DE3-8509-84EB6145B31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fld id="{A32C8509-AF82-40C8-AFF8-2AB98E167510}" type="datetimeFigureOut">
              <a:rPr lang="en-US">
                <a:solidFill>
                  <a:srgbClr val="FFFFFF"/>
                </a:solidFill>
              </a:rPr>
              <a:pPr>
                <a:defRPr/>
              </a:pPr>
              <a:t>9/20/2011</a:t>
            </a:fld>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CBC377B2-65D0-494B-9052-3A0757CEF54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fld id="{3E67E4B4-A376-486F-BE3E-4576578F2E0C}" type="datetimeFigureOut">
              <a:rPr lang="en-US">
                <a:solidFill>
                  <a:srgbClr val="FFFFFF"/>
                </a:solidFill>
              </a:rPr>
              <a:pPr>
                <a:defRPr/>
              </a:pPr>
              <a:t>9/20/2011</a:t>
            </a:fld>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CD9B5DC-770A-47E6-AE64-AC0B414A58F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smtClean="0"/>
            </a:lvl1pPr>
          </a:lstStyle>
          <a:p>
            <a:pPr>
              <a:defRPr/>
            </a:pPr>
            <a:fld id="{9FBA7C0D-5DD8-45DD-8C8C-302AE38545E7}" type="datetimeFigureOut">
              <a:rPr lang="en-US">
                <a:solidFill>
                  <a:srgbClr val="FFFFFF"/>
                </a:solidFill>
              </a:rPr>
              <a:pPr>
                <a:defRPr/>
              </a:pPr>
              <a:t>9/20/2011</a:t>
            </a:fld>
            <a:endParaRPr lang="en-US">
              <a:solidFill>
                <a:srgbClr val="FFFFFF"/>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smtClean="0"/>
            </a:lvl1pPr>
          </a:lstStyle>
          <a:p>
            <a:pPr>
              <a:defRPr/>
            </a:pPr>
            <a:fld id="{36486F11-B0BC-4390-A81D-B34832E19F9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1054724"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25"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26"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27"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28"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grpSp>
        <p:sp>
          <p:nvSpPr>
            <p:cNvPr id="1054729"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30"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grpSp>
      <p:sp>
        <p:nvSpPr>
          <p:cNvPr id="1054731" name="Rectangle 11"/>
          <p:cNvSpPr>
            <a:spLocks noGrp="1" noChangeArrowheads="1"/>
          </p:cNvSpPr>
          <p:nvPr>
            <p:ph type="ctrTitle" sz="quarter"/>
          </p:nvPr>
        </p:nvSpPr>
        <p:spPr>
          <a:xfrm>
            <a:off x="685800" y="1676400"/>
            <a:ext cx="7772400" cy="1920875"/>
          </a:xfrm>
        </p:spPr>
        <p:txBody>
          <a:bodyPr/>
          <a:lstStyle>
            <a:lvl1pPr>
              <a:defRPr sz="6000"/>
            </a:lvl1pPr>
          </a:lstStyle>
          <a:p>
            <a:r>
              <a:rPr lang="en-US"/>
              <a:t>Click to edit Master title style</a:t>
            </a:r>
          </a:p>
        </p:txBody>
      </p:sp>
      <p:sp>
        <p:nvSpPr>
          <p:cNvPr id="10547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054733" name="Rectangle 13"/>
          <p:cNvSpPr>
            <a:spLocks noGrp="1" noChangeArrowheads="1"/>
          </p:cNvSpPr>
          <p:nvPr>
            <p:ph type="dt" sz="quarter" idx="2"/>
          </p:nvPr>
        </p:nvSpPr>
        <p:spPr>
          <a:xfrm>
            <a:off x="457200" y="6248400"/>
            <a:ext cx="2133600" cy="476250"/>
          </a:xfrm>
        </p:spPr>
        <p:txBody>
          <a:bodyPr/>
          <a:lstStyle>
            <a:lvl1pPr>
              <a:defRPr/>
            </a:lvl1pPr>
          </a:lstStyle>
          <a:p>
            <a:endParaRPr lang="en-US">
              <a:solidFill>
                <a:srgbClr val="FFFFFF"/>
              </a:solidFill>
            </a:endParaRPr>
          </a:p>
        </p:txBody>
      </p:sp>
      <p:sp>
        <p:nvSpPr>
          <p:cNvPr id="1054734" name="Rectangle 14"/>
          <p:cNvSpPr>
            <a:spLocks noGrp="1" noChangeArrowheads="1"/>
          </p:cNvSpPr>
          <p:nvPr>
            <p:ph type="ftr" sz="quarter" idx="3"/>
          </p:nvPr>
        </p:nvSpPr>
        <p:spPr>
          <a:xfrm>
            <a:off x="3124200" y="6251575"/>
            <a:ext cx="2895600" cy="476250"/>
          </a:xfrm>
        </p:spPr>
        <p:txBody>
          <a:bodyPr/>
          <a:lstStyle>
            <a:lvl1pPr>
              <a:defRPr/>
            </a:lvl1pPr>
          </a:lstStyle>
          <a:p>
            <a:endParaRPr lang="en-US">
              <a:solidFill>
                <a:srgbClr val="FFFFFF"/>
              </a:solidFill>
            </a:endParaRPr>
          </a:p>
        </p:txBody>
      </p:sp>
      <p:sp>
        <p:nvSpPr>
          <p:cNvPr id="1054735" name="Rectangle 15"/>
          <p:cNvSpPr>
            <a:spLocks noGrp="1" noChangeArrowheads="1"/>
          </p:cNvSpPr>
          <p:nvPr>
            <p:ph type="sldNum" sz="quarter" idx="4"/>
          </p:nvPr>
        </p:nvSpPr>
        <p:spPr>
          <a:xfrm>
            <a:off x="6553200" y="6254750"/>
            <a:ext cx="2133600" cy="476250"/>
          </a:xfrm>
        </p:spPr>
        <p:txBody>
          <a:bodyPr/>
          <a:lstStyle>
            <a:lvl1pPr>
              <a:defRPr/>
            </a:lvl1pPr>
          </a:lstStyle>
          <a:p>
            <a:fld id="{386E16CA-FD50-4EFA-8457-A61FF97CEE9A}" type="slidenum">
              <a:rPr lang="en-US">
                <a:solidFill>
                  <a:srgbClr val="FFFFFF"/>
                </a:solidFill>
              </a:rPr>
              <a:pPr/>
              <a:t>‹#›</a:t>
            </a:fld>
            <a:endParaRPr lang="en-US">
              <a:solidFill>
                <a:srgbClr val="FFFFFF"/>
              </a:solidFill>
            </a:endParaRPr>
          </a:p>
        </p:txBody>
      </p:sp>
    </p:spTree>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FD0049E-9EFA-4FEA-9602-4F4CE092FE69}"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7B4561D-FA59-4258-B34C-5A44A1AFFA38}"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386B3CF-9D9F-4F01-8DA4-FA0934138CD8}"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914AD7AD-400C-4306-9960-29FFE725C73B}" type="slidenum">
              <a:rPr lang="en-US">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68942519-0116-48DF-A419-7EA138B1E0AD}" type="slidenum">
              <a:rPr lang="en-US">
                <a:solidFill>
                  <a:srgbClr val="FFFFFF"/>
                </a:solidFill>
              </a:rPr>
              <a:pPr/>
              <a:t>‹#›</a:t>
            </a:fld>
            <a:endParaRPr 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D5C175-606B-49D9-9BD0-605CF3363D06}"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6D7490DD-3019-480B-9A97-644999F73792}" type="slidenum">
              <a:rPr lang="en-US">
                <a:solidFill>
                  <a:srgbClr val="FFFFFF"/>
                </a:solidFill>
              </a:rPr>
              <a:pPr/>
              <a:t>‹#›</a:t>
            </a:fld>
            <a:endParaRPr 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F18E4F5-8410-4EAE-9D3D-CE39AA901393}"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27DF796-0E5A-4F47-8E40-5E4EF1BA8D72}"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7E40000-FE6D-4FEB-9F9D-3586F53F4A19}"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2E41FA6-12C6-428A-8978-7179878AC3FD}"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BEE2AA07-8FA6-4DFF-8770-2105BBBFE9C7}"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solidFill>
                <a:srgbClr val="FFFFFF"/>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A4F89254-CEB1-4598-B4B4-C329E9D6DE5E}"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solidFill>
                <a:srgbClr val="FFFFFF"/>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1054724"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25"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26"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27"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28"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grpSp>
        <p:sp>
          <p:nvSpPr>
            <p:cNvPr id="1054729"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4730"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grpSp>
      <p:sp>
        <p:nvSpPr>
          <p:cNvPr id="1054731" name="Rectangle 11"/>
          <p:cNvSpPr>
            <a:spLocks noGrp="1" noChangeArrowheads="1"/>
          </p:cNvSpPr>
          <p:nvPr>
            <p:ph type="ctrTitle" sz="quarter"/>
          </p:nvPr>
        </p:nvSpPr>
        <p:spPr>
          <a:xfrm>
            <a:off x="685800" y="1676400"/>
            <a:ext cx="7772400" cy="1920875"/>
          </a:xfrm>
        </p:spPr>
        <p:txBody>
          <a:bodyPr/>
          <a:lstStyle>
            <a:lvl1pPr>
              <a:defRPr sz="6000"/>
            </a:lvl1pPr>
          </a:lstStyle>
          <a:p>
            <a:r>
              <a:rPr lang="en-US"/>
              <a:t>Click to edit Master title style</a:t>
            </a:r>
          </a:p>
        </p:txBody>
      </p:sp>
      <p:sp>
        <p:nvSpPr>
          <p:cNvPr id="10547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054733" name="Rectangle 13"/>
          <p:cNvSpPr>
            <a:spLocks noGrp="1" noChangeArrowheads="1"/>
          </p:cNvSpPr>
          <p:nvPr>
            <p:ph type="dt" sz="quarter" idx="2"/>
          </p:nvPr>
        </p:nvSpPr>
        <p:spPr>
          <a:xfrm>
            <a:off x="457200" y="6248400"/>
            <a:ext cx="2133600" cy="476250"/>
          </a:xfrm>
        </p:spPr>
        <p:txBody>
          <a:bodyPr/>
          <a:lstStyle>
            <a:lvl1pPr>
              <a:defRPr/>
            </a:lvl1pPr>
          </a:lstStyle>
          <a:p>
            <a:endParaRPr lang="en-US">
              <a:solidFill>
                <a:srgbClr val="FFFFFF"/>
              </a:solidFill>
            </a:endParaRPr>
          </a:p>
        </p:txBody>
      </p:sp>
      <p:sp>
        <p:nvSpPr>
          <p:cNvPr id="1054734" name="Rectangle 14"/>
          <p:cNvSpPr>
            <a:spLocks noGrp="1" noChangeArrowheads="1"/>
          </p:cNvSpPr>
          <p:nvPr>
            <p:ph type="ftr" sz="quarter" idx="3"/>
          </p:nvPr>
        </p:nvSpPr>
        <p:spPr>
          <a:xfrm>
            <a:off x="3124200" y="6251575"/>
            <a:ext cx="2895600" cy="476250"/>
          </a:xfrm>
        </p:spPr>
        <p:txBody>
          <a:bodyPr/>
          <a:lstStyle>
            <a:lvl1pPr>
              <a:defRPr/>
            </a:lvl1pPr>
          </a:lstStyle>
          <a:p>
            <a:endParaRPr lang="en-US">
              <a:solidFill>
                <a:srgbClr val="FFFFFF"/>
              </a:solidFill>
            </a:endParaRPr>
          </a:p>
        </p:txBody>
      </p:sp>
      <p:sp>
        <p:nvSpPr>
          <p:cNvPr id="1054735" name="Rectangle 15"/>
          <p:cNvSpPr>
            <a:spLocks noGrp="1" noChangeArrowheads="1"/>
          </p:cNvSpPr>
          <p:nvPr>
            <p:ph type="sldNum" sz="quarter" idx="4"/>
          </p:nvPr>
        </p:nvSpPr>
        <p:spPr>
          <a:xfrm>
            <a:off x="6553200" y="6254750"/>
            <a:ext cx="2133600" cy="476250"/>
          </a:xfrm>
        </p:spPr>
        <p:txBody>
          <a:bodyPr/>
          <a:lstStyle>
            <a:lvl1pPr>
              <a:defRPr/>
            </a:lvl1pPr>
          </a:lstStyle>
          <a:p>
            <a:fld id="{386E16CA-FD50-4EFA-8457-A61FF97CEE9A}" type="slidenum">
              <a:rPr lang="en-US">
                <a:solidFill>
                  <a:srgbClr val="FFFFFF"/>
                </a:solidFill>
              </a:rPr>
              <a:pPr/>
              <a:t>‹#›</a:t>
            </a:fld>
            <a:endParaRPr lang="en-US">
              <a:solidFill>
                <a:srgbClr val="FFFFFF"/>
              </a:solidFill>
            </a:endParaRPr>
          </a:p>
        </p:txBody>
      </p:sp>
    </p:spTree>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FD0049E-9EFA-4FEA-9602-4F4CE092FE69}"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7B4561D-FA59-4258-B34C-5A44A1AFFA38}"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8C703-17C4-4BCF-BB26-F2A12AC6A003}"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386B3CF-9D9F-4F01-8DA4-FA0934138CD8}"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914AD7AD-400C-4306-9960-29FFE725C73B}" type="slidenum">
              <a:rPr lang="en-US">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68942519-0116-48DF-A419-7EA138B1E0AD}" type="slidenum">
              <a:rPr lang="en-US">
                <a:solidFill>
                  <a:srgbClr val="FFFFFF"/>
                </a:solidFill>
              </a:rPr>
              <a:pPr/>
              <a:t>‹#›</a:t>
            </a:fld>
            <a:endParaRPr 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6D7490DD-3019-480B-9A97-644999F73792}" type="slidenum">
              <a:rPr lang="en-US">
                <a:solidFill>
                  <a:srgbClr val="FFFFFF"/>
                </a:solidFill>
              </a:rPr>
              <a:pPr/>
              <a:t>‹#›</a:t>
            </a:fld>
            <a:endParaRPr 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F18E4F5-8410-4EAE-9D3D-CE39AA901393}"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27DF796-0E5A-4F47-8E40-5E4EF1BA8D72}"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7E40000-FE6D-4FEB-9F9D-3586F53F4A19}"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2E41FA6-12C6-428A-8978-7179878AC3FD}"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BEE2AA07-8FA6-4DFF-8770-2105BBBFE9C7}"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solidFill>
                <a:srgbClr val="FFFFFF"/>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A4F89254-CEB1-4598-B4B4-C329E9D6DE5E}"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66F4F4-53ED-4606-B732-A9DFBE107463}"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1B17E-A459-49F8-9C0B-5AE0C8802034}"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5100"/>
            <a:ext cx="2057400" cy="5595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5100"/>
            <a:ext cx="6019800" cy="5595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160838"/>
          </a:xfrm>
        </p:spPr>
        <p:txBody>
          <a:bodyPr/>
          <a:lstStyle/>
          <a:p>
            <a:pPr lvl="0"/>
            <a:endParaRPr lang="en-US" noProof="0" smtClean="0"/>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651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003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003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756025"/>
            <a:ext cx="4038600" cy="2005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56025"/>
            <a:ext cx="4038600" cy="2005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160838"/>
          </a:xfrm>
        </p:spPr>
        <p:txBody>
          <a:bodyPr/>
          <a:lstStyle/>
          <a:p>
            <a:pPr lvl="0"/>
            <a:endParaRPr lang="en-US" noProof="0" smtClean="0"/>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003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56025"/>
            <a:ext cx="4038600" cy="2005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4056063"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1863" y="1371600"/>
            <a:ext cx="4056062"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533400"/>
            <a:ext cx="2065337" cy="339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6046788" cy="339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82988" y="533400"/>
            <a:ext cx="1187450" cy="5746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1371600"/>
            <a:ext cx="8264525" cy="2559050"/>
          </a:xfrm>
        </p:spPr>
        <p:txBody>
          <a:bodyPr/>
          <a:lstStyle/>
          <a:p>
            <a:pPr lvl="0"/>
            <a:endParaRPr lang="en-US" noProof="0" smtClean="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4056063"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1863" y="1371600"/>
            <a:ext cx="4056062"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4056063"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1863" y="1371600"/>
            <a:ext cx="4056062"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533400"/>
            <a:ext cx="2065337" cy="339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6046788" cy="339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4056063"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1863" y="1371600"/>
            <a:ext cx="4056062"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533400"/>
            <a:ext cx="2065337" cy="339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6046788" cy="339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4056063"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1863" y="1371600"/>
            <a:ext cx="4056062"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374650"/>
            <a:ext cx="2065337" cy="355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74650"/>
            <a:ext cx="6046788" cy="355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E79DC5-9EAC-458A-845D-CD14AAA3CAD8}"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50FD72-7A00-47C2-9D7A-D489FF088D6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A3676B-E681-46B3-9FCF-E211FC40A9D4}"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109F3-2320-4486-A0AA-E54ADBAD3268}"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6665E2-008E-417B-B011-72F2B12BD844}"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11790F-20DC-448B-897F-028029FFD792}"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40AC82-9D8E-4A37-BCF5-EC8FDC0AB459}"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91B36-F42D-484F-94A8-7605D46C82A7}"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023E5D-760F-41F4-85A4-AA47C7BBF17E}"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A9B51C-6F7A-486E-9E8D-7FE00BCBEE52}"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FFEDE-035C-4019-9A24-EA6A5296A523}"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304B41-4454-461E-843F-7917D0010AE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C410E-E0AF-41A4-83F5-00AB7FB513BC}"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0C5617-C5BD-4393-86E7-013C302B1615}"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C96D8D-A28E-4E63-98C0-B78AC0F48209}"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D750A4-D2DE-4C29-AEA6-99C4EBAF0DD0}"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41A7FB-7C9E-49FE-8AFA-A8F65D6412A7}"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754B1A-A959-4747-8911-D6BC3B7E2DBC}"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BFB3CF-574B-45FC-8F4B-8567FFF3CE7B}"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DEB03B-88EB-4FCB-A831-787DD4297325}"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3FBDB-9EDF-429B-BF55-ADE6D75D40BC}"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3F0641-D6F3-4C39-873B-AF1AEB665A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DD18DB-7932-464A-861E-C84578315ECC}"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4056063"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1863" y="1371600"/>
            <a:ext cx="4056062"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theme" Target="../theme/theme13.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image" Target="../media/image3.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image" Target="../media/image2.png"/><Relationship Id="rId2" Type="http://schemas.openxmlformats.org/officeDocument/2006/relationships/slideLayout" Target="../slideLayouts/slideLayout171.xml"/><Relationship Id="rId16" Type="http://schemas.openxmlformats.org/officeDocument/2006/relationships/image" Target="../media/image1.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heme" Target="../theme/theme15.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image" Target="../media/image4.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theme" Target="../theme/theme18.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amma/>
                <a:shade val="46275"/>
                <a:invGamma/>
              </a:schemeClr>
            </a:gs>
            <a:gs pos="50000">
              <a:schemeClr val="bg2"/>
            </a:gs>
            <a:gs pos="100000">
              <a:schemeClr val="bg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2988" y="533400"/>
            <a:ext cx="1187450" cy="574675"/>
          </a:xfrm>
          <a:prstGeom prst="rect">
            <a:avLst/>
          </a:prstGeom>
          <a:noFill/>
          <a:ln w="12700">
            <a:noFill/>
            <a:miter lim="800000"/>
            <a:headEnd/>
            <a:tailEnd/>
          </a:ln>
          <a:effectLst/>
        </p:spPr>
        <p:txBody>
          <a:bodyPr vert="horz" wrap="none" lIns="71438" tIns="28575" rIns="71438" bIns="28575" numCol="1" anchor="ctr" anchorCtr="0" compatLnSpc="1">
            <a:prstTxWarp prst="textNoShape">
              <a:avLst/>
            </a:prstTxWarp>
            <a:spAutoFit/>
          </a:bodyPr>
          <a:lstStyle/>
          <a:p>
            <a:pPr lvl="0"/>
            <a:r>
              <a:rPr lang="en-US" altLang="en-US" smtClean="0"/>
              <a:t>Title</a:t>
            </a:r>
          </a:p>
        </p:txBody>
      </p:sp>
      <p:sp>
        <p:nvSpPr>
          <p:cNvPr id="4099" name="Rectangle 4"/>
          <p:cNvSpPr>
            <a:spLocks noGrp="1" noChangeArrowheads="1"/>
          </p:cNvSpPr>
          <p:nvPr>
            <p:ph type="body" idx="1"/>
          </p:nvPr>
        </p:nvSpPr>
        <p:spPr bwMode="auto">
          <a:xfrm>
            <a:off x="533400" y="1371600"/>
            <a:ext cx="8264525" cy="2559050"/>
          </a:xfrm>
          <a:prstGeom prst="rect">
            <a:avLst/>
          </a:prstGeom>
          <a:noFill/>
          <a:ln w="127000">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defTabSz="1023938" rtl="0" eaLnBrk="0" fontAlgn="base" hangingPunct="0">
        <a:lnSpc>
          <a:spcPct val="85000"/>
        </a:lnSpc>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115000"/>
        <a:buChar char="•"/>
        <a:defRPr sz="36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32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8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chemeClr val="tx1"/>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eaLnBrk="1" hangingPunct="1">
              <a:lnSpc>
                <a:spcPct val="100000"/>
              </a:lnSpc>
              <a:spcBef>
                <a:spcPct val="0"/>
              </a:spcBef>
              <a:defRPr/>
            </a:pPr>
            <a:endParaRPr lang="en-US" b="0"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lnSpc>
                <a:spcPct val="100000"/>
              </a:lnSpc>
              <a:spcBef>
                <a:spcPct val="0"/>
              </a:spcBef>
              <a:defRPr/>
            </a:pPr>
            <a:endParaRPr lang="en-US" b="0"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lnSpc>
                <a:spcPct val="100000"/>
              </a:lnSpc>
              <a:spcBef>
                <a:spcPct val="0"/>
              </a:spcBef>
              <a:defRPr/>
            </a:pPr>
            <a:fld id="{33AAAC93-FEF1-4857-A93E-0CDB56E93C41}" type="slidenum">
              <a:rPr lang="en-US" b="0" i="0">
                <a:solidFill>
                  <a:srgbClr val="000000"/>
                </a:solidFill>
              </a:rPr>
              <a:pPr eaLnBrk="1" hangingPunct="1">
                <a:lnSpc>
                  <a:spcPct val="100000"/>
                </a:lnSpc>
                <a:spcBef>
                  <a:spcPct val="0"/>
                </a:spcBef>
                <a:defRPr/>
              </a:pPr>
              <a:t>‹#›</a:t>
            </a:fld>
            <a:endParaRPr lang="en-US" b="0" i="0">
              <a:solidFill>
                <a:srgbClr val="000000"/>
              </a:solidFill>
            </a:endParaRPr>
          </a:p>
        </p:txBody>
      </p:sp>
    </p:spTree>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chemeClr val="tx1"/>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eaLnBrk="1" hangingPunct="1">
              <a:lnSpc>
                <a:spcPct val="100000"/>
              </a:lnSpc>
              <a:spcBef>
                <a:spcPct val="0"/>
              </a:spcBef>
              <a:defRPr/>
            </a:pPr>
            <a:endParaRPr lang="en-US" b="0"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lnSpc>
                <a:spcPct val="100000"/>
              </a:lnSpc>
              <a:spcBef>
                <a:spcPct val="0"/>
              </a:spcBef>
              <a:defRPr/>
            </a:pPr>
            <a:endParaRPr lang="en-US" b="0"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lnSpc>
                <a:spcPct val="100000"/>
              </a:lnSpc>
              <a:spcBef>
                <a:spcPct val="0"/>
              </a:spcBef>
              <a:defRPr/>
            </a:pPr>
            <a:fld id="{33AAAC93-FEF1-4857-A93E-0CDB56E93C41}" type="slidenum">
              <a:rPr lang="en-US" b="0" i="0">
                <a:solidFill>
                  <a:srgbClr val="000000"/>
                </a:solidFill>
              </a:rPr>
              <a:pPr eaLnBrk="1" hangingPunct="1">
                <a:lnSpc>
                  <a:spcPct val="100000"/>
                </a:lnSpc>
                <a:spcBef>
                  <a:spcPct val="0"/>
                </a:spcBef>
                <a:defRPr/>
              </a:pPr>
              <a:t>‹#›</a:t>
            </a:fld>
            <a:endParaRPr lang="en-US" b="0" i="0">
              <a:solidFill>
                <a:srgbClr val="000000"/>
              </a:solidFill>
            </a:endParaRPr>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6"/>
            </a:gs>
            <a:gs pos="50000">
              <a:srgbClr val="0000CC"/>
            </a:gs>
            <a:gs pos="100000">
              <a:srgbClr val="000016"/>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01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defRPr sz="1400" b="0" i="0">
                <a:effectLst/>
                <a:latin typeface="Arial" charset="0"/>
              </a:defRPr>
            </a:lvl1pPr>
          </a:lstStyle>
          <a:p>
            <a:pPr>
              <a:defRPr/>
            </a:pPr>
            <a:endParaRPr lang="en-US">
              <a:solidFill>
                <a:srgbClr val="000000"/>
              </a:solidFill>
            </a:endParaRPr>
          </a:p>
        </p:txBody>
      </p:sp>
      <p:sp>
        <p:nvSpPr>
          <p:cNvPr id="1201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i="0">
                <a:effectLst/>
                <a:latin typeface="Arial" charset="0"/>
              </a:defRPr>
            </a:lvl1pPr>
          </a:lstStyle>
          <a:p>
            <a:pPr>
              <a:defRPr/>
            </a:pPr>
            <a:endParaRPr lang="en-US">
              <a:solidFill>
                <a:srgbClr val="000000"/>
              </a:solidFill>
            </a:endParaRPr>
          </a:p>
        </p:txBody>
      </p:sp>
      <p:sp>
        <p:nvSpPr>
          <p:cNvPr id="1201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i="0">
                <a:effectLst/>
                <a:latin typeface="Arial" charset="0"/>
              </a:defRPr>
            </a:lvl1pPr>
          </a:lstStyle>
          <a:p>
            <a:pPr>
              <a:defRPr/>
            </a:pPr>
            <a:fld id="{CD4AE1E9-91DB-4082-B021-9475BD73E64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Lst>
  <p:timing>
    <p:tnLst>
      <p:par>
        <p:cTn id="1" dur="indefinite" restart="never" nodeType="tmRoot"/>
      </p:par>
    </p:tnLst>
  </p:timing>
  <p:txStyles>
    <p:titleStyle>
      <a:lvl1pPr algn="ctr" rtl="0" eaLnBrk="0" fontAlgn="base" hangingPunct="0">
        <a:spcBef>
          <a:spcPct val="0"/>
        </a:spcBef>
        <a:spcAft>
          <a:spcPct val="0"/>
        </a:spcAft>
        <a:defRPr sz="4000" b="1">
          <a:solidFill>
            <a:srgbClr val="FFFF99"/>
          </a:solidFill>
          <a:latin typeface="+mj-lt"/>
          <a:ea typeface="+mj-ea"/>
          <a:cs typeface="+mj-cs"/>
        </a:defRPr>
      </a:lvl1pPr>
      <a:lvl2pPr algn="ctr" rtl="0" eaLnBrk="0" fontAlgn="base" hangingPunct="0">
        <a:spcBef>
          <a:spcPct val="0"/>
        </a:spcBef>
        <a:spcAft>
          <a:spcPct val="0"/>
        </a:spcAft>
        <a:defRPr sz="4000" b="1">
          <a:solidFill>
            <a:srgbClr val="FFFF99"/>
          </a:solidFill>
          <a:latin typeface="Arial" charset="0"/>
        </a:defRPr>
      </a:lvl2pPr>
      <a:lvl3pPr algn="ctr" rtl="0" eaLnBrk="0" fontAlgn="base" hangingPunct="0">
        <a:spcBef>
          <a:spcPct val="0"/>
        </a:spcBef>
        <a:spcAft>
          <a:spcPct val="0"/>
        </a:spcAft>
        <a:defRPr sz="4000" b="1">
          <a:solidFill>
            <a:srgbClr val="FFFF99"/>
          </a:solidFill>
          <a:latin typeface="Arial" charset="0"/>
        </a:defRPr>
      </a:lvl3pPr>
      <a:lvl4pPr algn="ctr" rtl="0" eaLnBrk="0" fontAlgn="base" hangingPunct="0">
        <a:spcBef>
          <a:spcPct val="0"/>
        </a:spcBef>
        <a:spcAft>
          <a:spcPct val="0"/>
        </a:spcAft>
        <a:defRPr sz="4000" b="1">
          <a:solidFill>
            <a:srgbClr val="FFFF99"/>
          </a:solidFill>
          <a:latin typeface="Arial" charset="0"/>
        </a:defRPr>
      </a:lvl4pPr>
      <a:lvl5pPr algn="ctr" rtl="0" eaLnBrk="0" fontAlgn="base" hangingPunct="0">
        <a:spcBef>
          <a:spcPct val="0"/>
        </a:spcBef>
        <a:spcAft>
          <a:spcPct val="0"/>
        </a:spcAft>
        <a:defRPr sz="4000" b="1">
          <a:solidFill>
            <a:srgbClr val="FFFF99"/>
          </a:solidFill>
          <a:latin typeface="Arial" charset="0"/>
        </a:defRPr>
      </a:lvl5pPr>
      <a:lvl6pPr marL="457200" algn="ctr" rtl="0" fontAlgn="base">
        <a:spcBef>
          <a:spcPct val="0"/>
        </a:spcBef>
        <a:spcAft>
          <a:spcPct val="0"/>
        </a:spcAft>
        <a:defRPr sz="4000" b="1">
          <a:solidFill>
            <a:srgbClr val="FFFF99"/>
          </a:solidFill>
          <a:latin typeface="Arial" charset="0"/>
        </a:defRPr>
      </a:lvl6pPr>
      <a:lvl7pPr marL="914400" algn="ctr" rtl="0" fontAlgn="base">
        <a:spcBef>
          <a:spcPct val="0"/>
        </a:spcBef>
        <a:spcAft>
          <a:spcPct val="0"/>
        </a:spcAft>
        <a:defRPr sz="4000" b="1">
          <a:solidFill>
            <a:srgbClr val="FFFF99"/>
          </a:solidFill>
          <a:latin typeface="Arial" charset="0"/>
        </a:defRPr>
      </a:lvl7pPr>
      <a:lvl8pPr marL="1371600" algn="ctr" rtl="0" fontAlgn="base">
        <a:spcBef>
          <a:spcPct val="0"/>
        </a:spcBef>
        <a:spcAft>
          <a:spcPct val="0"/>
        </a:spcAft>
        <a:defRPr sz="4000" b="1">
          <a:solidFill>
            <a:srgbClr val="FFFF99"/>
          </a:solidFill>
          <a:latin typeface="Arial" charset="0"/>
        </a:defRPr>
      </a:lvl8pPr>
      <a:lvl9pPr marL="1828800" algn="ctr" rtl="0" fontAlgn="base">
        <a:spcBef>
          <a:spcPct val="0"/>
        </a:spcBef>
        <a:spcAft>
          <a:spcPct val="0"/>
        </a:spcAft>
        <a:defRPr sz="4000" b="1">
          <a:solidFill>
            <a:srgbClr val="FFFF99"/>
          </a:solidFill>
          <a:latin typeface="Arial" charset="0"/>
        </a:defRPr>
      </a:lvl9pPr>
    </p:titleStyle>
    <p:bodyStyle>
      <a:lvl1pPr marL="342900" indent="-342900" algn="l" rtl="0" eaLnBrk="0" fontAlgn="base" hangingPunct="0">
        <a:spcBef>
          <a:spcPct val="20000"/>
        </a:spcBef>
        <a:spcAft>
          <a:spcPct val="0"/>
        </a:spcAft>
        <a:buClr>
          <a:srgbClr val="FFFF99"/>
        </a:buClr>
        <a:buSzPct val="120000"/>
        <a:buChar char="•"/>
        <a:defRPr sz="36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0000"/>
        <a:buChar char="•"/>
        <a:defRPr sz="3200">
          <a:solidFill>
            <a:schemeClr val="bg1"/>
          </a:solidFill>
          <a:latin typeface="+mn-lt"/>
        </a:defRPr>
      </a:lvl2pPr>
      <a:lvl3pPr marL="1143000" indent="-228600" algn="l" rtl="0" eaLnBrk="0" fontAlgn="base" hangingPunct="0">
        <a:spcBef>
          <a:spcPct val="20000"/>
        </a:spcBef>
        <a:spcAft>
          <a:spcPct val="0"/>
        </a:spcAft>
        <a:buClr>
          <a:srgbClr val="FFFF99"/>
        </a:buClr>
        <a:buSzPct val="120000"/>
        <a:buChar char="•"/>
        <a:defRPr sz="3200">
          <a:solidFill>
            <a:schemeClr val="bg1"/>
          </a:solidFill>
          <a:latin typeface="+mn-lt"/>
        </a:defRPr>
      </a:lvl3pPr>
      <a:lvl4pPr marL="1600200" indent="-228600" algn="l" rtl="0" eaLnBrk="0" fontAlgn="base" hangingPunct="0">
        <a:spcBef>
          <a:spcPct val="20000"/>
        </a:spcBef>
        <a:spcAft>
          <a:spcPct val="0"/>
        </a:spcAft>
        <a:buClr>
          <a:srgbClr val="FFFF99"/>
        </a:buClr>
        <a:buSzPct val="120000"/>
        <a:buChar char="•"/>
        <a:defRPr sz="3200">
          <a:solidFill>
            <a:schemeClr val="bg1"/>
          </a:solidFill>
          <a:latin typeface="+mn-lt"/>
        </a:defRPr>
      </a:lvl4pPr>
      <a:lvl5pPr marL="2057400" indent="-228600" algn="l" rtl="0" eaLnBrk="0" fontAlgn="base" hangingPunct="0">
        <a:spcBef>
          <a:spcPct val="20000"/>
        </a:spcBef>
        <a:spcAft>
          <a:spcPct val="0"/>
        </a:spcAft>
        <a:buClr>
          <a:srgbClr val="FFFF99"/>
        </a:buClr>
        <a:buSzPct val="120000"/>
        <a:buChar char="•"/>
        <a:defRPr sz="3200">
          <a:solidFill>
            <a:schemeClr val="bg1"/>
          </a:solidFill>
          <a:latin typeface="+mn-lt"/>
        </a:defRPr>
      </a:lvl5pPr>
      <a:lvl6pPr marL="2514600" indent="-228600" algn="l" rtl="0" fontAlgn="base">
        <a:spcBef>
          <a:spcPct val="20000"/>
        </a:spcBef>
        <a:spcAft>
          <a:spcPct val="0"/>
        </a:spcAft>
        <a:buClr>
          <a:srgbClr val="FFFF99"/>
        </a:buClr>
        <a:buSzPct val="120000"/>
        <a:buChar char="•"/>
        <a:defRPr sz="3200">
          <a:solidFill>
            <a:schemeClr val="bg1"/>
          </a:solidFill>
          <a:latin typeface="+mn-lt"/>
        </a:defRPr>
      </a:lvl6pPr>
      <a:lvl7pPr marL="2971800" indent="-228600" algn="l" rtl="0" fontAlgn="base">
        <a:spcBef>
          <a:spcPct val="20000"/>
        </a:spcBef>
        <a:spcAft>
          <a:spcPct val="0"/>
        </a:spcAft>
        <a:buClr>
          <a:srgbClr val="FFFF99"/>
        </a:buClr>
        <a:buSzPct val="120000"/>
        <a:buChar char="•"/>
        <a:defRPr sz="3200">
          <a:solidFill>
            <a:schemeClr val="bg1"/>
          </a:solidFill>
          <a:latin typeface="+mn-lt"/>
        </a:defRPr>
      </a:lvl7pPr>
      <a:lvl8pPr marL="3429000" indent="-228600" algn="l" rtl="0" fontAlgn="base">
        <a:spcBef>
          <a:spcPct val="20000"/>
        </a:spcBef>
        <a:spcAft>
          <a:spcPct val="0"/>
        </a:spcAft>
        <a:buClr>
          <a:srgbClr val="FFFF99"/>
        </a:buClr>
        <a:buSzPct val="120000"/>
        <a:buChar char="•"/>
        <a:defRPr sz="3200">
          <a:solidFill>
            <a:schemeClr val="bg1"/>
          </a:solidFill>
          <a:latin typeface="+mn-lt"/>
        </a:defRPr>
      </a:lvl8pPr>
      <a:lvl9pPr marL="3886200" indent="-228600" algn="l" rtl="0" fontAlgn="base">
        <a:spcBef>
          <a:spcPct val="20000"/>
        </a:spcBef>
        <a:spcAft>
          <a:spcPct val="0"/>
        </a:spcAft>
        <a:buClr>
          <a:srgbClr val="FFFF99"/>
        </a:buClr>
        <a:buSzPct val="120000"/>
        <a:buChar char="•"/>
        <a:defRPr sz="3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36249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grpSp>
          <p:nvGrpSpPr>
            <p:cNvPr id="3" name="Group 6"/>
            <p:cNvGrpSpPr>
              <a:grpSpLocks/>
            </p:cNvGrpSpPr>
            <p:nvPr/>
          </p:nvGrpSpPr>
          <p:grpSpPr bwMode="auto">
            <a:xfrm>
              <a:off x="288" y="0"/>
              <a:ext cx="5098" cy="4316"/>
              <a:chOff x="288" y="0"/>
              <a:chExt cx="5098" cy="4316"/>
            </a:xfrm>
          </p:grpSpPr>
          <p:sp>
            <p:nvSpPr>
              <p:cNvPr id="36250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36251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9"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0"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2"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3"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nvGrpSpPr>
            <p:cNvPr id="4" name="Group 31"/>
            <p:cNvGrpSpPr>
              <a:grpSpLocks/>
            </p:cNvGrpSpPr>
            <p:nvPr/>
          </p:nvGrpSpPr>
          <p:grpSpPr bwMode="auto">
            <a:xfrm>
              <a:off x="1" y="392"/>
              <a:ext cx="5758" cy="1571"/>
              <a:chOff x="1" y="392"/>
              <a:chExt cx="5758" cy="1571"/>
            </a:xfrm>
          </p:grpSpPr>
          <p:sp>
            <p:nvSpPr>
              <p:cNvPr id="36252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3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3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3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36253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3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36253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6253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lnSpc>
                <a:spcPct val="100000"/>
              </a:lnSpc>
              <a:spcBef>
                <a:spcPct val="0"/>
              </a:spcBef>
              <a:defRPr/>
            </a:pPr>
            <a:endParaRPr lang="en-US" b="0" i="0">
              <a:solidFill>
                <a:srgbClr val="FFFFFF"/>
              </a:solidFill>
              <a:latin typeface="Verdana" pitchFamily="34" charset="0"/>
            </a:endParaRPr>
          </a:p>
        </p:txBody>
      </p:sp>
      <p:sp>
        <p:nvSpPr>
          <p:cNvPr id="362537"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lnSpc>
                <a:spcPct val="100000"/>
              </a:lnSpc>
              <a:spcBef>
                <a:spcPct val="0"/>
              </a:spcBef>
              <a:defRPr/>
            </a:pPr>
            <a:endParaRPr lang="en-US" b="0" i="0">
              <a:solidFill>
                <a:srgbClr val="FFFFFF"/>
              </a:solidFill>
              <a:latin typeface="Verdana" pitchFamily="34" charset="0"/>
            </a:endParaRPr>
          </a:p>
        </p:txBody>
      </p:sp>
      <p:sp>
        <p:nvSpPr>
          <p:cNvPr id="36253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lnSpc>
                <a:spcPct val="100000"/>
              </a:lnSpc>
              <a:spcBef>
                <a:spcPct val="0"/>
              </a:spcBef>
              <a:defRPr/>
            </a:pPr>
            <a:fld id="{EC436230-F1B8-42B6-B6EB-13DB4CBE937D}" type="slidenum">
              <a:rPr lang="en-US" b="0" i="0">
                <a:solidFill>
                  <a:srgbClr val="FFFFFF"/>
                </a:solidFill>
                <a:latin typeface="Verdana" pitchFamily="34" charset="0"/>
              </a:rPr>
              <a:pPr>
                <a:lnSpc>
                  <a:spcPct val="100000"/>
                </a:lnSpc>
                <a:spcBef>
                  <a:spcPct val="0"/>
                </a:spcBef>
                <a:defRPr/>
              </a:pPr>
              <a:t>‹#›</a:t>
            </a:fld>
            <a:endParaRPr lang="en-US" b="0" i="0">
              <a:solidFill>
                <a:srgbClr val="FFFFFF"/>
              </a:solidFill>
              <a:latin typeface="Verdana" pitchFamily="34" charset="0"/>
            </a:endParaRPr>
          </a:p>
        </p:txBody>
      </p:sp>
      <p:sp>
        <p:nvSpPr>
          <p:cNvPr id="3625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 id="2147484434"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36249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grpSp>
          <p:nvGrpSpPr>
            <p:cNvPr id="3" name="Group 6"/>
            <p:cNvGrpSpPr>
              <a:grpSpLocks/>
            </p:cNvGrpSpPr>
            <p:nvPr/>
          </p:nvGrpSpPr>
          <p:grpSpPr bwMode="auto">
            <a:xfrm>
              <a:off x="288" y="0"/>
              <a:ext cx="5098" cy="4316"/>
              <a:chOff x="288" y="0"/>
              <a:chExt cx="5098" cy="4316"/>
            </a:xfrm>
          </p:grpSpPr>
          <p:sp>
            <p:nvSpPr>
              <p:cNvPr id="36250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0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36251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19"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0"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2"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3"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nvGrpSpPr>
            <p:cNvPr id="4" name="Group 31"/>
            <p:cNvGrpSpPr>
              <a:grpSpLocks/>
            </p:cNvGrpSpPr>
            <p:nvPr/>
          </p:nvGrpSpPr>
          <p:grpSpPr bwMode="auto">
            <a:xfrm>
              <a:off x="1" y="392"/>
              <a:ext cx="5758" cy="1571"/>
              <a:chOff x="1" y="392"/>
              <a:chExt cx="5758" cy="1571"/>
            </a:xfrm>
          </p:grpSpPr>
          <p:sp>
            <p:nvSpPr>
              <p:cNvPr id="36252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2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3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3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3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36253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sp>
          <p:nvSpPr>
            <p:cNvPr id="36253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nSpc>
                  <a:spcPct val="100000"/>
                </a:lnSpc>
                <a:spcBef>
                  <a:spcPct val="0"/>
                </a:spcBef>
                <a:defRPr/>
              </a:pPr>
              <a:endParaRPr lang="en-US" sz="1800" b="0" i="0">
                <a:solidFill>
                  <a:srgbClr val="FFFFFF"/>
                </a:solidFill>
                <a:latin typeface="Verdana" pitchFamily="34" charset="0"/>
              </a:endParaRPr>
            </a:p>
          </p:txBody>
        </p:sp>
      </p:grpSp>
      <p:sp>
        <p:nvSpPr>
          <p:cNvPr id="36253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6253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lnSpc>
                <a:spcPct val="100000"/>
              </a:lnSpc>
              <a:spcBef>
                <a:spcPct val="0"/>
              </a:spcBef>
              <a:defRPr/>
            </a:pPr>
            <a:endParaRPr lang="en-US" b="0" i="0">
              <a:solidFill>
                <a:srgbClr val="FFFFFF"/>
              </a:solidFill>
              <a:latin typeface="Verdana" pitchFamily="34" charset="0"/>
            </a:endParaRPr>
          </a:p>
        </p:txBody>
      </p:sp>
      <p:sp>
        <p:nvSpPr>
          <p:cNvPr id="362537"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lnSpc>
                <a:spcPct val="100000"/>
              </a:lnSpc>
              <a:spcBef>
                <a:spcPct val="0"/>
              </a:spcBef>
              <a:defRPr/>
            </a:pPr>
            <a:endParaRPr lang="en-US" b="0" i="0">
              <a:solidFill>
                <a:srgbClr val="FFFFFF"/>
              </a:solidFill>
              <a:latin typeface="Verdana" pitchFamily="34" charset="0"/>
            </a:endParaRPr>
          </a:p>
        </p:txBody>
      </p:sp>
      <p:sp>
        <p:nvSpPr>
          <p:cNvPr id="36253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lnSpc>
                <a:spcPct val="100000"/>
              </a:lnSpc>
              <a:spcBef>
                <a:spcPct val="0"/>
              </a:spcBef>
              <a:defRPr/>
            </a:pPr>
            <a:fld id="{EC436230-F1B8-42B6-B6EB-13DB4CBE937D}" type="slidenum">
              <a:rPr lang="en-US" b="0" i="0">
                <a:solidFill>
                  <a:srgbClr val="FFFFFF"/>
                </a:solidFill>
                <a:latin typeface="Verdana" pitchFamily="34" charset="0"/>
              </a:rPr>
              <a:pPr>
                <a:lnSpc>
                  <a:spcPct val="100000"/>
                </a:lnSpc>
                <a:spcBef>
                  <a:spcPct val="0"/>
                </a:spcBef>
                <a:defRPr/>
              </a:pPr>
              <a:t>‹#›</a:t>
            </a:fld>
            <a:endParaRPr lang="en-US" b="0" i="0">
              <a:solidFill>
                <a:srgbClr val="FFFFFF"/>
              </a:solidFill>
              <a:latin typeface="Verdana" pitchFamily="34" charset="0"/>
            </a:endParaRPr>
          </a:p>
        </p:txBody>
      </p:sp>
      <p:sp>
        <p:nvSpPr>
          <p:cNvPr id="3625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48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grpSp>
          <p:nvGrpSpPr>
            <p:cNvPr id="3" name="Group 39"/>
            <p:cNvGrpSpPr>
              <a:grpSpLocks/>
            </p:cNvGrpSpPr>
            <p:nvPr userDrawn="1"/>
          </p:nvGrpSpPr>
          <p:grpSpPr bwMode="auto">
            <a:xfrm>
              <a:off x="0" y="1632"/>
              <a:ext cx="5758" cy="1858"/>
              <a:chOff x="0" y="1632"/>
              <a:chExt cx="5758" cy="1858"/>
            </a:xfrm>
          </p:grpSpPr>
          <p:sp>
            <p:nvSpPr>
              <p:cNvPr id="48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sp>
            <p:nvSpPr>
              <p:cNvPr id="48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lnSpc>
                    <a:spcPct val="100000"/>
                  </a:lnSpc>
                  <a:spcBef>
                    <a:spcPct val="0"/>
                  </a:spcBef>
                  <a:defRPr/>
                </a:pPr>
                <a:endParaRPr lang="en-US" sz="2400" i="0">
                  <a:solidFill>
                    <a:srgbClr val="FFFFFF"/>
                  </a:solidFill>
                  <a:latin typeface="Times New Roman" pitchFamily="18" charset="0"/>
                </a:endParaRPr>
              </a:p>
            </p:txBody>
          </p:sp>
        </p:grpSp>
      </p:grpSp>
      <p:sp>
        <p:nvSpPr>
          <p:cNvPr id="48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outerShdw blurRad="38100" dist="38100" dir="2700000" algn="tl">
                    <a:srgbClr val="000000"/>
                  </a:outerShdw>
                </a:effectLst>
                <a:latin typeface="+mn-lt"/>
              </a:defRPr>
            </a:lvl1pPr>
          </a:lstStyle>
          <a:p>
            <a:pPr eaLnBrk="1" hangingPunct="1">
              <a:lnSpc>
                <a:spcPct val="100000"/>
              </a:lnSpc>
              <a:spcBef>
                <a:spcPct val="0"/>
              </a:spcBef>
              <a:defRPr/>
            </a:pPr>
            <a:fld id="{C3BBDEB4-9551-450C-AA58-8C5CB29259D5}" type="datetimeFigureOut">
              <a:rPr lang="en-US" i="0">
                <a:solidFill>
                  <a:srgbClr val="FFFFFF"/>
                </a:solidFill>
              </a:rPr>
              <a:pPr eaLnBrk="1" hangingPunct="1">
                <a:lnSpc>
                  <a:spcPct val="100000"/>
                </a:lnSpc>
                <a:spcBef>
                  <a:spcPct val="0"/>
                </a:spcBef>
                <a:defRPr/>
              </a:pPr>
              <a:t>9/20/2011</a:t>
            </a:fld>
            <a:endParaRPr lang="en-US" i="0">
              <a:solidFill>
                <a:srgbClr val="FFFFFF"/>
              </a:solidFill>
            </a:endParaRPr>
          </a:p>
        </p:txBody>
      </p:sp>
      <p:sp>
        <p:nvSpPr>
          <p:cNvPr id="48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effectLst>
                  <a:outerShdw blurRad="38100" dist="38100" dir="2700000" algn="tl">
                    <a:srgbClr val="000000"/>
                  </a:outerShdw>
                </a:effectLst>
                <a:latin typeface="+mn-lt"/>
              </a:defRPr>
            </a:lvl1pPr>
          </a:lstStyle>
          <a:p>
            <a:pPr eaLnBrk="1" hangingPunct="1">
              <a:lnSpc>
                <a:spcPct val="100000"/>
              </a:lnSpc>
              <a:spcBef>
                <a:spcPct val="0"/>
              </a:spcBef>
              <a:defRPr/>
            </a:pPr>
            <a:endParaRPr lang="en-US" i="0">
              <a:solidFill>
                <a:srgbClr val="FFFFFF"/>
              </a:solidFill>
            </a:endParaRPr>
          </a:p>
        </p:txBody>
      </p:sp>
      <p:sp>
        <p:nvSpPr>
          <p:cNvPr id="48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outerShdw blurRad="38100" dist="38100" dir="2700000" algn="tl">
                    <a:srgbClr val="000000"/>
                  </a:outerShdw>
                </a:effectLst>
                <a:latin typeface="+mn-lt"/>
              </a:defRPr>
            </a:lvl1pPr>
          </a:lstStyle>
          <a:p>
            <a:pPr eaLnBrk="1" hangingPunct="1">
              <a:lnSpc>
                <a:spcPct val="100000"/>
              </a:lnSpc>
              <a:spcBef>
                <a:spcPct val="0"/>
              </a:spcBef>
              <a:defRPr/>
            </a:pPr>
            <a:fld id="{942E3B63-B923-48D3-91F7-AA7718E777EA}" type="slidenum">
              <a:rPr lang="en-US" i="0">
                <a:solidFill>
                  <a:srgbClr val="FFFFFF"/>
                </a:solidFill>
              </a:rPr>
              <a:pPr eaLnBrk="1" hangingPunct="1">
                <a:lnSpc>
                  <a:spcPct val="100000"/>
                </a:lnSpc>
                <a:spcBef>
                  <a:spcPct val="0"/>
                </a:spcBef>
                <a:defRPr/>
              </a:pPr>
              <a:t>‹#›</a:t>
            </a:fld>
            <a:endParaRPr lang="en-US" i="0">
              <a:solidFill>
                <a:srgbClr val="FFFFFF"/>
              </a:solidFill>
            </a:endParaRPr>
          </a:p>
        </p:txBody>
      </p:sp>
    </p:spTree>
  </p:cSld>
  <p:clrMap bg1="dk2" tx1="lt1" bg2="dk1" tx2="lt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 id="2147484465"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8"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8"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8"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6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lnSpc>
                <a:spcPct val="100000"/>
              </a:lnSpc>
              <a:spcBef>
                <a:spcPct val="0"/>
              </a:spcBef>
            </a:pPr>
            <a:endParaRPr lang="en-US" b="0" i="0">
              <a:solidFill>
                <a:srgbClr val="FFFFFF"/>
              </a:solidFill>
            </a:endParaRPr>
          </a:p>
        </p:txBody>
      </p:sp>
      <p:sp>
        <p:nvSpPr>
          <p:cNvPr id="10536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lnSpc>
                <a:spcPct val="100000"/>
              </a:lnSpc>
              <a:spcBef>
                <a:spcPct val="0"/>
              </a:spcBef>
            </a:pPr>
            <a:fld id="{B8C443EA-1D0C-4427-9821-7A2C24A039FE}" type="slidenum">
              <a:rPr lang="en-US" b="0" i="0">
                <a:solidFill>
                  <a:srgbClr val="FFFFFF"/>
                </a:solidFill>
              </a:rPr>
              <a:pPr>
                <a:lnSpc>
                  <a:spcPct val="100000"/>
                </a:lnSpc>
                <a:spcBef>
                  <a:spcPct val="0"/>
                </a:spcBef>
              </a:pPr>
              <a:t>‹#›</a:t>
            </a:fld>
            <a:endParaRPr lang="en-US" b="0" i="0">
              <a:solidFill>
                <a:srgbClr val="FFFFFF"/>
              </a:solidFill>
            </a:endParaRPr>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10537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grpSp>
        <p:sp>
          <p:nvSpPr>
            <p:cNvPr id="10537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grpSp>
      <p:sp>
        <p:nvSpPr>
          <p:cNvPr id="10537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537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lnSpc>
                <a:spcPct val="100000"/>
              </a:lnSpc>
              <a:spcBef>
                <a:spcPct val="0"/>
              </a:spcBef>
            </a:pPr>
            <a:endParaRPr lang="en-US" b="0" i="0">
              <a:solidFill>
                <a:srgbClr val="FFFFFF"/>
              </a:solidFill>
            </a:endParaRPr>
          </a:p>
        </p:txBody>
      </p:sp>
      <p:sp>
        <p:nvSpPr>
          <p:cNvPr id="10537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 bg1="dk2" tx1="lt1" bg2="dk1" tx2="lt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 id="2147484479" r:id="rId13"/>
  </p:sldLayoutIdLst>
  <p:timing>
    <p:tnLst>
      <p:par>
        <p:cTn id="1" dur="indefinite" restart="never" nodeType="tmRoot"/>
      </p:par>
    </p:tnLst>
  </p:timing>
  <p:txStyles>
    <p:titleStyle>
      <a:lvl1pPr algn="ctr" rtl="0" fontAlgn="base">
        <a:spcBef>
          <a:spcPct val="0"/>
        </a:spcBef>
        <a:spcAft>
          <a:spcPct val="0"/>
        </a:spcAft>
        <a:defRPr sz="4400" b="1">
          <a:solidFill>
            <a:srgbClr val="FFFF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6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lnSpc>
                <a:spcPct val="100000"/>
              </a:lnSpc>
              <a:spcBef>
                <a:spcPct val="0"/>
              </a:spcBef>
            </a:pPr>
            <a:endParaRPr lang="en-US" b="0" i="0">
              <a:solidFill>
                <a:srgbClr val="FFFFFF"/>
              </a:solidFill>
            </a:endParaRPr>
          </a:p>
        </p:txBody>
      </p:sp>
      <p:sp>
        <p:nvSpPr>
          <p:cNvPr id="10536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lnSpc>
                <a:spcPct val="100000"/>
              </a:lnSpc>
              <a:spcBef>
                <a:spcPct val="0"/>
              </a:spcBef>
            </a:pPr>
            <a:fld id="{B8C443EA-1D0C-4427-9821-7A2C24A039FE}" type="slidenum">
              <a:rPr lang="en-US" b="0" i="0">
                <a:solidFill>
                  <a:srgbClr val="FFFFFF"/>
                </a:solidFill>
              </a:rPr>
              <a:pPr>
                <a:lnSpc>
                  <a:spcPct val="100000"/>
                </a:lnSpc>
                <a:spcBef>
                  <a:spcPct val="0"/>
                </a:spcBef>
              </a:pPr>
              <a:t>‹#›</a:t>
            </a:fld>
            <a:endParaRPr lang="en-US" b="0" i="0">
              <a:solidFill>
                <a:srgbClr val="FFFFFF"/>
              </a:solidFill>
            </a:endParaRPr>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10537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grpSp>
        <p:sp>
          <p:nvSpPr>
            <p:cNvPr id="10537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sp>
          <p:nvSpPr>
            <p:cNvPr id="105370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100000"/>
                </a:lnSpc>
                <a:spcBef>
                  <a:spcPct val="0"/>
                </a:spcBef>
              </a:pPr>
              <a:endParaRPr lang="en-US" sz="1800" b="0" i="0">
                <a:solidFill>
                  <a:srgbClr val="FFFFFF"/>
                </a:solidFill>
                <a:latin typeface="Garamond" pitchFamily="18" charset="0"/>
              </a:endParaRPr>
            </a:p>
          </p:txBody>
        </p:sp>
      </p:grpSp>
      <p:sp>
        <p:nvSpPr>
          <p:cNvPr id="10537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537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lnSpc>
                <a:spcPct val="100000"/>
              </a:lnSpc>
              <a:spcBef>
                <a:spcPct val="0"/>
              </a:spcBef>
            </a:pPr>
            <a:endParaRPr lang="en-US" b="0" i="0">
              <a:solidFill>
                <a:srgbClr val="FFFFFF"/>
              </a:solidFill>
            </a:endParaRPr>
          </a:p>
        </p:txBody>
      </p:sp>
      <p:sp>
        <p:nvSpPr>
          <p:cNvPr id="10537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 bg1="dk2" tx1="lt1" bg2="dk1" tx2="lt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Lst>
  <p:timing>
    <p:tnLst>
      <p:par>
        <p:cTn id="1" dur="indefinite" restart="never" nodeType="tmRoot"/>
      </p:par>
    </p:tnLst>
  </p:timing>
  <p:txStyles>
    <p:titleStyle>
      <a:lvl1pPr algn="ctr" rtl="0" fontAlgn="base">
        <a:spcBef>
          <a:spcPct val="0"/>
        </a:spcBef>
        <a:spcAft>
          <a:spcPct val="0"/>
        </a:spcAft>
        <a:defRPr sz="4400" b="1">
          <a:solidFill>
            <a:srgbClr val="FFFF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rgbClr val="FFFF00"/>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295400"/>
            <a:ext cx="9144000" cy="5562600"/>
          </a:xfrm>
          <a:prstGeom prst="rect">
            <a:avLst/>
          </a:prstGeom>
          <a:solidFill>
            <a:srgbClr val="CC0000"/>
          </a:solidFill>
          <a:ln w="9525">
            <a:noFill/>
            <a:miter lim="800000"/>
            <a:headEnd/>
            <a:tailEnd/>
          </a:ln>
          <a:effectLst/>
        </p:spPr>
        <p:txBody>
          <a:bodyPr wrap="none" anchor="ctr"/>
          <a:lstStyle/>
          <a:p>
            <a:pPr eaLnBrk="1" hangingPunct="1">
              <a:lnSpc>
                <a:spcPct val="100000"/>
              </a:lnSpc>
              <a:spcBef>
                <a:spcPct val="0"/>
              </a:spcBef>
              <a:defRPr/>
            </a:pPr>
            <a:endParaRPr lang="en-US" sz="1800" b="0" i="0">
              <a:solidFill>
                <a:srgbClr val="000000"/>
              </a:solidFill>
            </a:endParaRPr>
          </a:p>
        </p:txBody>
      </p:sp>
      <p:sp>
        <p:nvSpPr>
          <p:cNvPr id="21507" name="Rectangle 3"/>
          <p:cNvSpPr>
            <a:spLocks noChangeArrowheads="1"/>
          </p:cNvSpPr>
          <p:nvPr/>
        </p:nvSpPr>
        <p:spPr bwMode="auto">
          <a:xfrm>
            <a:off x="0" y="1447800"/>
            <a:ext cx="9144000" cy="5410200"/>
          </a:xfrm>
          <a:prstGeom prst="rect">
            <a:avLst/>
          </a:prstGeom>
          <a:solidFill>
            <a:srgbClr val="00003A"/>
          </a:solidFill>
          <a:ln w="9525">
            <a:noFill/>
            <a:miter lim="800000"/>
            <a:headEnd/>
            <a:tailEnd/>
          </a:ln>
          <a:effectLst/>
        </p:spPr>
        <p:txBody>
          <a:bodyPr wrap="none" anchor="ctr"/>
          <a:lstStyle/>
          <a:p>
            <a:pPr eaLnBrk="1" hangingPunct="1">
              <a:lnSpc>
                <a:spcPct val="100000"/>
              </a:lnSpc>
              <a:spcBef>
                <a:spcPct val="0"/>
              </a:spcBef>
              <a:defRPr/>
            </a:pPr>
            <a:endParaRPr lang="en-US" sz="1800" b="0" i="0">
              <a:solidFill>
                <a:srgbClr val="000000"/>
              </a:solidFill>
            </a:endParaRPr>
          </a:p>
        </p:txBody>
      </p:sp>
      <p:sp>
        <p:nvSpPr>
          <p:cNvPr id="21508" name="Rectangle 4"/>
          <p:cNvSpPr>
            <a:spLocks noChangeArrowheads="1"/>
          </p:cNvSpPr>
          <p:nvPr/>
        </p:nvSpPr>
        <p:spPr bwMode="auto">
          <a:xfrm>
            <a:off x="0" y="0"/>
            <a:ext cx="9144000" cy="1295400"/>
          </a:xfrm>
          <a:prstGeom prst="rect">
            <a:avLst/>
          </a:prstGeom>
          <a:solidFill>
            <a:srgbClr val="99CCFF"/>
          </a:solidFill>
          <a:ln w="9525">
            <a:noFill/>
            <a:miter lim="800000"/>
            <a:headEnd/>
            <a:tailEnd/>
          </a:ln>
          <a:effectLst/>
        </p:spPr>
        <p:txBody>
          <a:bodyPr wrap="none" anchor="ctr"/>
          <a:lstStyle/>
          <a:p>
            <a:pPr eaLnBrk="1" hangingPunct="1">
              <a:lnSpc>
                <a:spcPct val="100000"/>
              </a:lnSpc>
              <a:spcBef>
                <a:spcPct val="0"/>
              </a:spcBef>
              <a:defRPr/>
            </a:pPr>
            <a:endParaRPr lang="en-US" sz="1800" b="0" i="0">
              <a:solidFill>
                <a:srgbClr val="000000"/>
              </a:solidFill>
            </a:endParaRPr>
          </a:p>
        </p:txBody>
      </p:sp>
      <p:sp>
        <p:nvSpPr>
          <p:cNvPr id="6149" name="Rectangle 5"/>
          <p:cNvSpPr>
            <a:spLocks noGrp="1" noChangeArrowheads="1"/>
          </p:cNvSpPr>
          <p:nvPr>
            <p:ph type="title"/>
          </p:nvPr>
        </p:nvSpPr>
        <p:spPr bwMode="auto">
          <a:xfrm>
            <a:off x="457200" y="165100"/>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6150" name="Rectangle 7"/>
          <p:cNvSpPr>
            <a:spLocks noGrp="1" noChangeArrowheads="1"/>
          </p:cNvSpPr>
          <p:nvPr>
            <p:ph type="body" idx="1"/>
          </p:nvPr>
        </p:nvSpPr>
        <p:spPr bwMode="auto">
          <a:xfrm>
            <a:off x="457200" y="1600200"/>
            <a:ext cx="8229600" cy="416083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3" name="Line 9"/>
          <p:cNvSpPr>
            <a:spLocks noChangeShapeType="1"/>
          </p:cNvSpPr>
          <p:nvPr/>
        </p:nvSpPr>
        <p:spPr bwMode="auto">
          <a:xfrm>
            <a:off x="0" y="942975"/>
            <a:ext cx="9144000" cy="0"/>
          </a:xfrm>
          <a:prstGeom prst="line">
            <a:avLst/>
          </a:prstGeom>
          <a:noFill/>
          <a:ln w="9525">
            <a:solidFill>
              <a:schemeClr val="tx1"/>
            </a:solidFill>
            <a:round/>
            <a:headEnd/>
            <a:tailEnd/>
          </a:ln>
          <a:effectLst/>
        </p:spPr>
        <p:txBody>
          <a:bodyPr/>
          <a:lstStyle/>
          <a:p>
            <a:pPr eaLnBrk="1" hangingPunct="1">
              <a:lnSpc>
                <a:spcPct val="100000"/>
              </a:lnSpc>
              <a:spcBef>
                <a:spcPct val="0"/>
              </a:spcBef>
              <a:defRPr/>
            </a:pPr>
            <a:endParaRPr lang="en-US" sz="1800" b="0" i="0">
              <a:solidFill>
                <a:srgbClr val="000000"/>
              </a:solidFill>
            </a:endParaRPr>
          </a:p>
        </p:txBody>
      </p:sp>
      <p:grpSp>
        <p:nvGrpSpPr>
          <p:cNvPr id="2" name="Group 10"/>
          <p:cNvGrpSpPr>
            <a:grpSpLocks/>
          </p:cNvGrpSpPr>
          <p:nvPr userDrawn="1"/>
        </p:nvGrpSpPr>
        <p:grpSpPr bwMode="auto">
          <a:xfrm>
            <a:off x="-371475" y="6400800"/>
            <a:ext cx="9515475" cy="581025"/>
            <a:chOff x="-371475" y="6400800"/>
            <a:chExt cx="9515475" cy="581025"/>
          </a:xfrm>
        </p:grpSpPr>
        <p:sp>
          <p:nvSpPr>
            <p:cNvPr id="12" name="Rectangle 11"/>
            <p:cNvSpPr/>
            <p:nvPr/>
          </p:nvSpPr>
          <p:spPr bwMode="auto">
            <a:xfrm>
              <a:off x="-371475" y="6400800"/>
              <a:ext cx="9515475" cy="457200"/>
            </a:xfrm>
            <a:prstGeom prst="rect">
              <a:avLst/>
            </a:prstGeom>
            <a:solidFill>
              <a:srgbClr val="0000CC"/>
            </a:solidFill>
            <a:ln w="50800" cap="flat" cmpd="sng" algn="ctr">
              <a:noFill/>
              <a:prstDash val="solid"/>
              <a:round/>
              <a:headEnd type="triangle" w="lg" len="lg"/>
              <a:tailEnd type="none" w="lg" len="med"/>
            </a:ln>
            <a:effectLst/>
          </p:spPr>
          <p:txBody>
            <a:bodyPr/>
            <a:lstStyle/>
            <a:p>
              <a:pPr eaLnBrk="1" hangingPunct="1">
                <a:lnSpc>
                  <a:spcPct val="100000"/>
                </a:lnSpc>
                <a:spcBef>
                  <a:spcPct val="0"/>
                </a:spcBef>
                <a:defRPr/>
              </a:pPr>
              <a:endParaRPr lang="en-US" sz="1800" b="0" i="0">
                <a:solidFill>
                  <a:srgbClr val="000000"/>
                </a:solidFill>
              </a:endParaRPr>
            </a:p>
          </p:txBody>
        </p:sp>
        <p:sp>
          <p:nvSpPr>
            <p:cNvPr id="13" name="Rectangle 10"/>
            <p:cNvSpPr>
              <a:spLocks noChangeArrowheads="1"/>
            </p:cNvSpPr>
            <p:nvPr/>
          </p:nvSpPr>
          <p:spPr bwMode="auto">
            <a:xfrm>
              <a:off x="874713" y="6505575"/>
              <a:ext cx="8037512" cy="476250"/>
            </a:xfrm>
            <a:prstGeom prst="rect">
              <a:avLst/>
            </a:prstGeom>
            <a:noFill/>
            <a:ln w="9525">
              <a:noFill/>
              <a:miter lim="800000"/>
              <a:headEnd/>
              <a:tailEnd/>
            </a:ln>
          </p:spPr>
          <p:txBody>
            <a:bodyPr lIns="91430" tIns="45715" rIns="91430" bIns="45715"/>
            <a:lstStyle/>
            <a:p>
              <a:pPr algn="r" eaLnBrk="1" hangingPunct="1">
                <a:lnSpc>
                  <a:spcPct val="100000"/>
                </a:lnSpc>
                <a:spcBef>
                  <a:spcPct val="0"/>
                </a:spcBef>
                <a:defRPr/>
              </a:pPr>
              <a:r>
                <a:rPr lang="en-US" sz="1000" b="0" i="0" dirty="0">
                  <a:solidFill>
                    <a:srgbClr val="FFFFFF"/>
                  </a:solidFill>
                  <a:latin typeface="Arial" pitchFamily="34" charset="0"/>
                </a:rPr>
                <a:t>M U L T I – E T H N I C   S T U D Y   O F   A T H E R O S C L E R O S I S</a:t>
              </a:r>
            </a:p>
          </p:txBody>
        </p:sp>
        <p:pic>
          <p:nvPicPr>
            <p:cNvPr id="6155" name="Picture 12"/>
            <p:cNvPicPr>
              <a:picLocks noChangeAspect="1" noChangeArrowheads="1"/>
            </p:cNvPicPr>
            <p:nvPr/>
          </p:nvPicPr>
          <p:blipFill>
            <a:blip r:embed="rId18" cstate="print"/>
            <a:srcRect/>
            <a:stretch>
              <a:fillRect/>
            </a:stretch>
          </p:blipFill>
          <p:spPr bwMode="auto">
            <a:xfrm>
              <a:off x="304800" y="6416767"/>
              <a:ext cx="714374" cy="441231"/>
            </a:xfrm>
            <a:prstGeom prst="rect">
              <a:avLst/>
            </a:prstGeom>
            <a:noFill/>
            <a:ln w="50800">
              <a:noFill/>
              <a:miter lim="800000"/>
              <a:headEnd type="none" w="lg" len="lg"/>
              <a:tailEnd type="none" w="lg" len="med"/>
            </a:ln>
          </p:spPr>
        </p:pic>
      </p:grpSp>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Georgia" pitchFamily="18" charset="0"/>
          <a:ea typeface="+mj-ea"/>
          <a:cs typeface="+mj-cs"/>
        </a:defRPr>
      </a:lvl1pPr>
      <a:lvl2pPr algn="ctr" rtl="0" eaLnBrk="0" fontAlgn="base" hangingPunct="0">
        <a:spcBef>
          <a:spcPct val="0"/>
        </a:spcBef>
        <a:spcAft>
          <a:spcPct val="0"/>
        </a:spcAft>
        <a:defRPr sz="4400">
          <a:solidFill>
            <a:schemeClr val="tx2"/>
          </a:solidFill>
          <a:latin typeface="Georgia" pitchFamily="18" charset="0"/>
        </a:defRPr>
      </a:lvl2pPr>
      <a:lvl3pPr algn="ctr" rtl="0" eaLnBrk="0" fontAlgn="base" hangingPunct="0">
        <a:spcBef>
          <a:spcPct val="0"/>
        </a:spcBef>
        <a:spcAft>
          <a:spcPct val="0"/>
        </a:spcAft>
        <a:defRPr sz="4400">
          <a:solidFill>
            <a:schemeClr val="tx2"/>
          </a:solidFill>
          <a:latin typeface="Georgia" pitchFamily="18" charset="0"/>
        </a:defRPr>
      </a:lvl3pPr>
      <a:lvl4pPr algn="ctr" rtl="0" eaLnBrk="0" fontAlgn="base" hangingPunct="0">
        <a:spcBef>
          <a:spcPct val="0"/>
        </a:spcBef>
        <a:spcAft>
          <a:spcPct val="0"/>
        </a:spcAft>
        <a:defRPr sz="4400">
          <a:solidFill>
            <a:schemeClr val="tx2"/>
          </a:solidFill>
          <a:latin typeface="Georgia" pitchFamily="18" charset="0"/>
        </a:defRPr>
      </a:lvl4pPr>
      <a:lvl5pPr algn="ctr" rtl="0" eaLnBrk="0" fontAlgn="base" hangingPunct="0">
        <a:spcBef>
          <a:spcPct val="0"/>
        </a:spcBef>
        <a:spcAft>
          <a:spcPct val="0"/>
        </a:spcAft>
        <a:defRPr sz="4400">
          <a:solidFill>
            <a:schemeClr val="tx2"/>
          </a:solidFill>
          <a:latin typeface="Georgia" pitchFamily="18" charset="0"/>
        </a:defRPr>
      </a:lvl5pPr>
      <a:lvl6pPr marL="457200" algn="ctr" rtl="0" fontAlgn="base">
        <a:spcBef>
          <a:spcPct val="0"/>
        </a:spcBef>
        <a:spcAft>
          <a:spcPct val="0"/>
        </a:spcAft>
        <a:defRPr sz="4400">
          <a:solidFill>
            <a:schemeClr val="tx2"/>
          </a:solidFill>
          <a:latin typeface="Georgia" pitchFamily="18" charset="0"/>
        </a:defRPr>
      </a:lvl6pPr>
      <a:lvl7pPr marL="914400" algn="ctr" rtl="0" fontAlgn="base">
        <a:spcBef>
          <a:spcPct val="0"/>
        </a:spcBef>
        <a:spcAft>
          <a:spcPct val="0"/>
        </a:spcAft>
        <a:defRPr sz="4400">
          <a:solidFill>
            <a:schemeClr val="tx2"/>
          </a:solidFill>
          <a:latin typeface="Georgia" pitchFamily="18" charset="0"/>
        </a:defRPr>
      </a:lvl7pPr>
      <a:lvl8pPr marL="1371600" algn="ctr" rtl="0" fontAlgn="base">
        <a:spcBef>
          <a:spcPct val="0"/>
        </a:spcBef>
        <a:spcAft>
          <a:spcPct val="0"/>
        </a:spcAft>
        <a:defRPr sz="4400">
          <a:solidFill>
            <a:schemeClr val="tx2"/>
          </a:solidFill>
          <a:latin typeface="Georgia" pitchFamily="18" charset="0"/>
        </a:defRPr>
      </a:lvl8pPr>
      <a:lvl9pPr marL="1828800" algn="ctr" rtl="0" fontAlgn="base">
        <a:spcBef>
          <a:spcPct val="0"/>
        </a:spcBef>
        <a:spcAft>
          <a:spcPct val="0"/>
        </a:spcAft>
        <a:defRPr sz="4400">
          <a:solidFill>
            <a:schemeClr val="tx2"/>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rgbClr val="FFFF99"/>
          </a:solidFill>
          <a:latin typeface="+mn-lt"/>
        </a:defRPr>
      </a:lvl2pPr>
      <a:lvl3pPr marL="1143000" indent="-228600" algn="l" rtl="0" eaLnBrk="0" fontAlgn="base" hangingPunct="0">
        <a:spcBef>
          <a:spcPct val="20000"/>
        </a:spcBef>
        <a:spcAft>
          <a:spcPct val="0"/>
        </a:spcAft>
        <a:buFont typeface="Trebuchet MS" pitchFamily="34" charset="0"/>
        <a:buChar char="—"/>
        <a:defRPr sz="2400">
          <a:solidFill>
            <a:srgbClr val="FFFF99"/>
          </a:solidFill>
          <a:latin typeface="+mn-lt"/>
        </a:defRPr>
      </a:lvl3pPr>
      <a:lvl4pPr marL="1600200" indent="-228600" algn="l" rtl="0" eaLnBrk="0" fontAlgn="base" hangingPunct="0">
        <a:spcBef>
          <a:spcPct val="20000"/>
        </a:spcBef>
        <a:spcAft>
          <a:spcPct val="0"/>
        </a:spcAft>
        <a:buChar char="–"/>
        <a:defRPr sz="2000">
          <a:solidFill>
            <a:srgbClr val="FFFF99"/>
          </a:solidFill>
          <a:latin typeface="+mn-lt"/>
        </a:defRPr>
      </a:lvl4pPr>
      <a:lvl5pPr marL="2057400" indent="-228600" algn="l" rtl="0" eaLnBrk="0" fontAlgn="base" hangingPunct="0">
        <a:spcBef>
          <a:spcPct val="20000"/>
        </a:spcBef>
        <a:spcAft>
          <a:spcPct val="0"/>
        </a:spcAft>
        <a:buChar char="»"/>
        <a:defRPr sz="2000">
          <a:solidFill>
            <a:srgbClr val="FFFF99"/>
          </a:solidFill>
          <a:latin typeface="+mn-lt"/>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2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defRPr sz="1400" b="0" i="0">
                <a:effectLst/>
                <a:latin typeface="Arial" charset="0"/>
              </a:defRPr>
            </a:lvl1pPr>
          </a:lstStyle>
          <a:p>
            <a:pPr>
              <a:defRPr/>
            </a:pPr>
            <a:endParaRPr lang="en-US"/>
          </a:p>
        </p:txBody>
      </p:sp>
      <p:sp>
        <p:nvSpPr>
          <p:cNvPr id="482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i="0">
                <a:effectLst/>
                <a:latin typeface="Arial" charset="0"/>
              </a:defRPr>
            </a:lvl1pPr>
          </a:lstStyle>
          <a:p>
            <a:pPr>
              <a:defRPr/>
            </a:pPr>
            <a:endParaRPr lang="en-US"/>
          </a:p>
        </p:txBody>
      </p:sp>
      <p:sp>
        <p:nvSpPr>
          <p:cNvPr id="482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i="0">
                <a:effectLst/>
                <a:latin typeface="Arial" charset="0"/>
              </a:defRPr>
            </a:lvl1pPr>
          </a:lstStyle>
          <a:p>
            <a:pPr>
              <a:defRPr/>
            </a:pPr>
            <a:fld id="{E8EF642D-62F9-4BD8-AAFC-81415F6D9C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35000"/>
        </a:spcBef>
        <a:spcAft>
          <a:spcPct val="0"/>
        </a:spcAft>
        <a:buSzPct val="120000"/>
        <a:buChar char="•"/>
        <a:defRPr sz="36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32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mj-lt"/>
        </a:defRPr>
      </a:lvl3pPr>
      <a:lvl4pPr marL="1600200" indent="-228600" algn="l" rtl="0" eaLnBrk="0" fontAlgn="base" hangingPunct="0">
        <a:spcBef>
          <a:spcPct val="20000"/>
        </a:spcBef>
        <a:spcAft>
          <a:spcPct val="0"/>
        </a:spcAft>
        <a:buChar char="–"/>
        <a:defRPr sz="2000">
          <a:solidFill>
            <a:schemeClr val="tx1"/>
          </a:solidFill>
          <a:latin typeface="+mj-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j-lt"/>
        </a:defRPr>
      </a:lvl6pPr>
      <a:lvl7pPr marL="2971800" indent="-228600" algn="l" rtl="0" fontAlgn="base">
        <a:spcBef>
          <a:spcPct val="20000"/>
        </a:spcBef>
        <a:spcAft>
          <a:spcPct val="0"/>
        </a:spcAft>
        <a:buChar char="»"/>
        <a:defRPr sz="2000">
          <a:solidFill>
            <a:schemeClr val="tx1"/>
          </a:solidFill>
          <a:latin typeface="+mj-lt"/>
        </a:defRPr>
      </a:lvl7pPr>
      <a:lvl8pPr marL="3429000" indent="-228600" algn="l" rtl="0" fontAlgn="base">
        <a:spcBef>
          <a:spcPct val="20000"/>
        </a:spcBef>
        <a:spcAft>
          <a:spcPct val="0"/>
        </a:spcAft>
        <a:buChar char="»"/>
        <a:defRPr sz="2000">
          <a:solidFill>
            <a:schemeClr val="tx1"/>
          </a:solidFill>
          <a:latin typeface="+mj-lt"/>
        </a:defRPr>
      </a:lvl8pPr>
      <a:lvl9pPr marL="3886200" indent="-228600" algn="l" rtl="0" fontAlgn="base">
        <a:spcBef>
          <a:spcPct val="20000"/>
        </a:spcBef>
        <a:spcAft>
          <a:spcPct val="0"/>
        </a:spcAft>
        <a:buChar char="»"/>
        <a:defRPr sz="2000">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99"/>
            </a:gs>
            <a:gs pos="100000">
              <a:srgbClr val="000000"/>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582988" y="533400"/>
            <a:ext cx="1187450" cy="574675"/>
          </a:xfrm>
          <a:prstGeom prst="rect">
            <a:avLst/>
          </a:prstGeom>
          <a:noFill/>
          <a:ln w="12700">
            <a:noFill/>
            <a:miter lim="800000"/>
            <a:headEnd/>
            <a:tailEnd/>
          </a:ln>
        </p:spPr>
        <p:txBody>
          <a:bodyPr vert="horz" wrap="none" lIns="71438" tIns="28575" rIns="71438" bIns="28575" numCol="1" anchor="ctr" anchorCtr="0" compatLnSpc="1">
            <a:prstTxWarp prst="textNoShape">
              <a:avLst/>
            </a:prstTxWarp>
            <a:spAutoFit/>
          </a:bodyPr>
          <a:lstStyle/>
          <a:p>
            <a:pPr lvl="0"/>
            <a:r>
              <a:rPr lang="en-US" altLang="en-US" smtClean="0"/>
              <a:t>Title</a:t>
            </a:r>
          </a:p>
        </p:txBody>
      </p:sp>
      <p:sp>
        <p:nvSpPr>
          <p:cNvPr id="8195" name="Rectangle 3"/>
          <p:cNvSpPr>
            <a:spLocks noGrp="1" noChangeArrowheads="1"/>
          </p:cNvSpPr>
          <p:nvPr>
            <p:ph type="body" idx="1"/>
          </p:nvPr>
        </p:nvSpPr>
        <p:spPr bwMode="auto">
          <a:xfrm>
            <a:off x="533400" y="1371600"/>
            <a:ext cx="8264525" cy="2559050"/>
          </a:xfrm>
          <a:prstGeom prst="rect">
            <a:avLst/>
          </a:prstGeom>
          <a:noFill/>
          <a:ln w="127000">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iming>
    <p:tnLst>
      <p:par>
        <p:cTn id="1" dur="indefinite" restart="never" nodeType="tmRoot"/>
      </p:par>
    </p:tnLst>
  </p:timing>
  <p:txStyles>
    <p:titleStyle>
      <a:lvl1pPr algn="ctr" defTabSz="1023938" rtl="0" eaLnBrk="0" fontAlgn="base" hangingPunct="0">
        <a:lnSpc>
          <a:spcPct val="85000"/>
        </a:lnSpc>
        <a:spcBef>
          <a:spcPct val="0"/>
        </a:spcBef>
        <a:spcAft>
          <a:spcPct val="0"/>
        </a:spcAft>
        <a:defRPr sz="4000" b="1">
          <a:solidFill>
            <a:schemeClr val="tx2"/>
          </a:solidFill>
          <a:latin typeface="+mj-lt"/>
          <a:ea typeface="+mj-ea"/>
          <a:cs typeface="+mj-cs"/>
        </a:defRPr>
      </a:lvl1pPr>
      <a:lvl2pPr algn="ctr" defTabSz="1023938" rtl="0" eaLnBrk="0" fontAlgn="base" hangingPunct="0">
        <a:lnSpc>
          <a:spcPct val="85000"/>
        </a:lnSpc>
        <a:spcBef>
          <a:spcPct val="0"/>
        </a:spcBef>
        <a:spcAft>
          <a:spcPct val="0"/>
        </a:spcAft>
        <a:defRPr sz="4000" b="1">
          <a:solidFill>
            <a:schemeClr val="tx2"/>
          </a:solidFill>
          <a:latin typeface="Arial" charset="0"/>
        </a:defRPr>
      </a:lvl2pPr>
      <a:lvl3pPr algn="ctr" defTabSz="1023938" rtl="0" eaLnBrk="0" fontAlgn="base" hangingPunct="0">
        <a:lnSpc>
          <a:spcPct val="85000"/>
        </a:lnSpc>
        <a:spcBef>
          <a:spcPct val="0"/>
        </a:spcBef>
        <a:spcAft>
          <a:spcPct val="0"/>
        </a:spcAft>
        <a:defRPr sz="4000" b="1">
          <a:solidFill>
            <a:schemeClr val="tx2"/>
          </a:solidFill>
          <a:latin typeface="Arial" charset="0"/>
        </a:defRPr>
      </a:lvl3pPr>
      <a:lvl4pPr algn="ctr" defTabSz="1023938" rtl="0" eaLnBrk="0" fontAlgn="base" hangingPunct="0">
        <a:lnSpc>
          <a:spcPct val="85000"/>
        </a:lnSpc>
        <a:spcBef>
          <a:spcPct val="0"/>
        </a:spcBef>
        <a:spcAft>
          <a:spcPct val="0"/>
        </a:spcAft>
        <a:defRPr sz="4000" b="1">
          <a:solidFill>
            <a:schemeClr val="tx2"/>
          </a:solidFill>
          <a:latin typeface="Arial" charset="0"/>
        </a:defRPr>
      </a:lvl4pPr>
      <a:lvl5pPr algn="ctr" defTabSz="1023938" rtl="0" eaLnBrk="0" fontAlgn="base" hangingPunct="0">
        <a:lnSpc>
          <a:spcPct val="85000"/>
        </a:lnSpc>
        <a:spcBef>
          <a:spcPct val="0"/>
        </a:spcBef>
        <a:spcAft>
          <a:spcPct val="0"/>
        </a:spcAft>
        <a:defRPr sz="4000" b="1">
          <a:solidFill>
            <a:schemeClr val="tx2"/>
          </a:solidFill>
          <a:latin typeface="Arial" charset="0"/>
        </a:defRPr>
      </a:lvl5pPr>
      <a:lvl6pPr marL="457200" algn="ctr" defTabSz="1023938" rtl="0" fontAlgn="base">
        <a:lnSpc>
          <a:spcPct val="85000"/>
        </a:lnSpc>
        <a:spcBef>
          <a:spcPct val="0"/>
        </a:spcBef>
        <a:spcAft>
          <a:spcPct val="0"/>
        </a:spcAft>
        <a:defRPr sz="4000" b="1">
          <a:solidFill>
            <a:schemeClr val="tx2"/>
          </a:solidFill>
          <a:latin typeface="Arial" charset="0"/>
        </a:defRPr>
      </a:lvl6pPr>
      <a:lvl7pPr marL="914400" algn="ctr" defTabSz="1023938" rtl="0" fontAlgn="base">
        <a:lnSpc>
          <a:spcPct val="85000"/>
        </a:lnSpc>
        <a:spcBef>
          <a:spcPct val="0"/>
        </a:spcBef>
        <a:spcAft>
          <a:spcPct val="0"/>
        </a:spcAft>
        <a:defRPr sz="4000" b="1">
          <a:solidFill>
            <a:schemeClr val="tx2"/>
          </a:solidFill>
          <a:latin typeface="Arial" charset="0"/>
        </a:defRPr>
      </a:lvl7pPr>
      <a:lvl8pPr marL="1371600" algn="ctr" defTabSz="1023938" rtl="0" fontAlgn="base">
        <a:lnSpc>
          <a:spcPct val="85000"/>
        </a:lnSpc>
        <a:spcBef>
          <a:spcPct val="0"/>
        </a:spcBef>
        <a:spcAft>
          <a:spcPct val="0"/>
        </a:spcAft>
        <a:defRPr sz="4000" b="1">
          <a:solidFill>
            <a:schemeClr val="tx2"/>
          </a:solidFill>
          <a:latin typeface="Arial" charset="0"/>
        </a:defRPr>
      </a:lvl8pPr>
      <a:lvl9pPr marL="1828800" algn="ctr" defTabSz="1023938" rtl="0" fontAlgn="base">
        <a:lnSpc>
          <a:spcPct val="85000"/>
        </a:lnSpc>
        <a:spcBef>
          <a:spcPct val="0"/>
        </a:spcBef>
        <a:spcAft>
          <a:spcPct val="0"/>
        </a:spcAft>
        <a:defRPr sz="4000" b="1">
          <a:solidFill>
            <a:schemeClr val="tx2"/>
          </a:solidFill>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115000"/>
        <a:buChar char="•"/>
        <a:defRPr sz="36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32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8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2400" b="1">
          <a:solidFill>
            <a:schemeClr val="tx1"/>
          </a:solidFill>
          <a:latin typeface="+mn-lt"/>
        </a:defRPr>
      </a:lvl5pPr>
      <a:lvl6pPr marL="2457450" indent="-171450" algn="l" rtl="0" fontAlgn="base">
        <a:lnSpc>
          <a:spcPct val="90000"/>
        </a:lnSpc>
        <a:spcBef>
          <a:spcPct val="30000"/>
        </a:spcBef>
        <a:spcAft>
          <a:spcPct val="0"/>
        </a:spcAft>
        <a:buSzPct val="100000"/>
        <a:buChar char="–"/>
        <a:defRPr sz="2400" b="1">
          <a:solidFill>
            <a:schemeClr val="tx1"/>
          </a:solidFill>
          <a:latin typeface="+mn-lt"/>
        </a:defRPr>
      </a:lvl6pPr>
      <a:lvl7pPr marL="2914650" indent="-171450" algn="l" rtl="0" fontAlgn="base">
        <a:lnSpc>
          <a:spcPct val="90000"/>
        </a:lnSpc>
        <a:spcBef>
          <a:spcPct val="30000"/>
        </a:spcBef>
        <a:spcAft>
          <a:spcPct val="0"/>
        </a:spcAft>
        <a:buSzPct val="100000"/>
        <a:buChar char="–"/>
        <a:defRPr sz="2400" b="1">
          <a:solidFill>
            <a:schemeClr val="tx1"/>
          </a:solidFill>
          <a:latin typeface="+mn-lt"/>
        </a:defRPr>
      </a:lvl7pPr>
      <a:lvl8pPr marL="3371850" indent="-171450" algn="l" rtl="0" fontAlgn="base">
        <a:lnSpc>
          <a:spcPct val="90000"/>
        </a:lnSpc>
        <a:spcBef>
          <a:spcPct val="30000"/>
        </a:spcBef>
        <a:spcAft>
          <a:spcPct val="0"/>
        </a:spcAft>
        <a:buSzPct val="100000"/>
        <a:buChar char="–"/>
        <a:defRPr sz="2400" b="1">
          <a:solidFill>
            <a:schemeClr val="tx1"/>
          </a:solidFill>
          <a:latin typeface="+mn-lt"/>
        </a:defRPr>
      </a:lvl8pPr>
      <a:lvl9pPr marL="3829050" indent="-171450" algn="l" rtl="0" fontAlgn="base">
        <a:lnSpc>
          <a:spcPct val="90000"/>
        </a:lnSpc>
        <a:spcBef>
          <a:spcPct val="30000"/>
        </a:spcBef>
        <a:spcAft>
          <a:spcPct val="0"/>
        </a:spcAft>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3B"/>
            </a:gs>
            <a:gs pos="50000">
              <a:srgbClr val="000099"/>
            </a:gs>
            <a:gs pos="100000">
              <a:srgbClr val="00003B"/>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582988" y="533400"/>
            <a:ext cx="1187450" cy="574675"/>
          </a:xfrm>
          <a:prstGeom prst="rect">
            <a:avLst/>
          </a:prstGeom>
          <a:noFill/>
          <a:ln w="12700">
            <a:noFill/>
            <a:miter lim="800000"/>
            <a:headEnd/>
            <a:tailEnd/>
          </a:ln>
        </p:spPr>
        <p:txBody>
          <a:bodyPr vert="horz" wrap="none" lIns="71438" tIns="28575" rIns="71438" bIns="28575" numCol="1" anchor="ctr" anchorCtr="0" compatLnSpc="1">
            <a:prstTxWarp prst="textNoShape">
              <a:avLst/>
            </a:prstTxWarp>
            <a:spAutoFit/>
          </a:bodyPr>
          <a:lstStyle/>
          <a:p>
            <a:pPr lvl="0"/>
            <a:r>
              <a:rPr lang="en-US" altLang="en-US" smtClean="0"/>
              <a:t>Title</a:t>
            </a:r>
          </a:p>
        </p:txBody>
      </p:sp>
      <p:sp>
        <p:nvSpPr>
          <p:cNvPr id="9219" name="Rectangle 3"/>
          <p:cNvSpPr>
            <a:spLocks noGrp="1" noChangeArrowheads="1"/>
          </p:cNvSpPr>
          <p:nvPr>
            <p:ph type="body" idx="1"/>
          </p:nvPr>
        </p:nvSpPr>
        <p:spPr bwMode="auto">
          <a:xfrm>
            <a:off x="533400" y="1371600"/>
            <a:ext cx="8264525" cy="2559050"/>
          </a:xfrm>
          <a:prstGeom prst="rect">
            <a:avLst/>
          </a:prstGeom>
          <a:noFill/>
          <a:ln w="127000">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defTabSz="1023938" rtl="0" eaLnBrk="0" fontAlgn="base" hangingPunct="0">
        <a:lnSpc>
          <a:spcPct val="85000"/>
        </a:lnSpc>
        <a:spcBef>
          <a:spcPct val="0"/>
        </a:spcBef>
        <a:spcAft>
          <a:spcPct val="0"/>
        </a:spcAft>
        <a:defRPr sz="4000" b="1">
          <a:solidFill>
            <a:schemeClr val="tx2"/>
          </a:solidFill>
          <a:latin typeface="+mj-lt"/>
          <a:ea typeface="+mj-ea"/>
          <a:cs typeface="+mj-cs"/>
        </a:defRPr>
      </a:lvl1pPr>
      <a:lvl2pPr algn="ctr" defTabSz="1023938" rtl="0" eaLnBrk="0" fontAlgn="base" hangingPunct="0">
        <a:lnSpc>
          <a:spcPct val="85000"/>
        </a:lnSpc>
        <a:spcBef>
          <a:spcPct val="0"/>
        </a:spcBef>
        <a:spcAft>
          <a:spcPct val="0"/>
        </a:spcAft>
        <a:defRPr sz="4000" b="1">
          <a:solidFill>
            <a:schemeClr val="tx2"/>
          </a:solidFill>
          <a:latin typeface="Arial" charset="0"/>
        </a:defRPr>
      </a:lvl2pPr>
      <a:lvl3pPr algn="ctr" defTabSz="1023938" rtl="0" eaLnBrk="0" fontAlgn="base" hangingPunct="0">
        <a:lnSpc>
          <a:spcPct val="85000"/>
        </a:lnSpc>
        <a:spcBef>
          <a:spcPct val="0"/>
        </a:spcBef>
        <a:spcAft>
          <a:spcPct val="0"/>
        </a:spcAft>
        <a:defRPr sz="4000" b="1">
          <a:solidFill>
            <a:schemeClr val="tx2"/>
          </a:solidFill>
          <a:latin typeface="Arial" charset="0"/>
        </a:defRPr>
      </a:lvl3pPr>
      <a:lvl4pPr algn="ctr" defTabSz="1023938" rtl="0" eaLnBrk="0" fontAlgn="base" hangingPunct="0">
        <a:lnSpc>
          <a:spcPct val="85000"/>
        </a:lnSpc>
        <a:spcBef>
          <a:spcPct val="0"/>
        </a:spcBef>
        <a:spcAft>
          <a:spcPct val="0"/>
        </a:spcAft>
        <a:defRPr sz="4000" b="1">
          <a:solidFill>
            <a:schemeClr val="tx2"/>
          </a:solidFill>
          <a:latin typeface="Arial" charset="0"/>
        </a:defRPr>
      </a:lvl4pPr>
      <a:lvl5pPr algn="ctr" defTabSz="1023938" rtl="0" eaLnBrk="0" fontAlgn="base" hangingPunct="0">
        <a:lnSpc>
          <a:spcPct val="85000"/>
        </a:lnSpc>
        <a:spcBef>
          <a:spcPct val="0"/>
        </a:spcBef>
        <a:spcAft>
          <a:spcPct val="0"/>
        </a:spcAft>
        <a:defRPr sz="4000" b="1">
          <a:solidFill>
            <a:schemeClr val="tx2"/>
          </a:solidFill>
          <a:latin typeface="Arial" charset="0"/>
        </a:defRPr>
      </a:lvl5pPr>
      <a:lvl6pPr marL="457200" algn="ctr" defTabSz="1023938" rtl="0" fontAlgn="base">
        <a:lnSpc>
          <a:spcPct val="85000"/>
        </a:lnSpc>
        <a:spcBef>
          <a:spcPct val="0"/>
        </a:spcBef>
        <a:spcAft>
          <a:spcPct val="0"/>
        </a:spcAft>
        <a:defRPr sz="4000" b="1">
          <a:solidFill>
            <a:schemeClr val="tx2"/>
          </a:solidFill>
          <a:latin typeface="Arial" charset="0"/>
        </a:defRPr>
      </a:lvl6pPr>
      <a:lvl7pPr marL="914400" algn="ctr" defTabSz="1023938" rtl="0" fontAlgn="base">
        <a:lnSpc>
          <a:spcPct val="85000"/>
        </a:lnSpc>
        <a:spcBef>
          <a:spcPct val="0"/>
        </a:spcBef>
        <a:spcAft>
          <a:spcPct val="0"/>
        </a:spcAft>
        <a:defRPr sz="4000" b="1">
          <a:solidFill>
            <a:schemeClr val="tx2"/>
          </a:solidFill>
          <a:latin typeface="Arial" charset="0"/>
        </a:defRPr>
      </a:lvl7pPr>
      <a:lvl8pPr marL="1371600" algn="ctr" defTabSz="1023938" rtl="0" fontAlgn="base">
        <a:lnSpc>
          <a:spcPct val="85000"/>
        </a:lnSpc>
        <a:spcBef>
          <a:spcPct val="0"/>
        </a:spcBef>
        <a:spcAft>
          <a:spcPct val="0"/>
        </a:spcAft>
        <a:defRPr sz="4000" b="1">
          <a:solidFill>
            <a:schemeClr val="tx2"/>
          </a:solidFill>
          <a:latin typeface="Arial" charset="0"/>
        </a:defRPr>
      </a:lvl8pPr>
      <a:lvl9pPr marL="1828800" algn="ctr" defTabSz="1023938" rtl="0" fontAlgn="base">
        <a:lnSpc>
          <a:spcPct val="85000"/>
        </a:lnSpc>
        <a:spcBef>
          <a:spcPct val="0"/>
        </a:spcBef>
        <a:spcAft>
          <a:spcPct val="0"/>
        </a:spcAft>
        <a:defRPr sz="4000" b="1">
          <a:solidFill>
            <a:schemeClr val="tx2"/>
          </a:solidFill>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115000"/>
        <a:buChar char="•"/>
        <a:defRPr sz="36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32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8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2400" b="1">
          <a:solidFill>
            <a:schemeClr val="tx1"/>
          </a:solidFill>
          <a:latin typeface="+mn-lt"/>
        </a:defRPr>
      </a:lvl5pPr>
      <a:lvl6pPr marL="2457450" indent="-171450" algn="l" rtl="0" fontAlgn="base">
        <a:lnSpc>
          <a:spcPct val="90000"/>
        </a:lnSpc>
        <a:spcBef>
          <a:spcPct val="30000"/>
        </a:spcBef>
        <a:spcAft>
          <a:spcPct val="0"/>
        </a:spcAft>
        <a:buSzPct val="100000"/>
        <a:buChar char="–"/>
        <a:defRPr sz="2400" b="1">
          <a:solidFill>
            <a:schemeClr val="tx1"/>
          </a:solidFill>
          <a:latin typeface="+mn-lt"/>
        </a:defRPr>
      </a:lvl6pPr>
      <a:lvl7pPr marL="2914650" indent="-171450" algn="l" rtl="0" fontAlgn="base">
        <a:lnSpc>
          <a:spcPct val="90000"/>
        </a:lnSpc>
        <a:spcBef>
          <a:spcPct val="30000"/>
        </a:spcBef>
        <a:spcAft>
          <a:spcPct val="0"/>
        </a:spcAft>
        <a:buSzPct val="100000"/>
        <a:buChar char="–"/>
        <a:defRPr sz="2400" b="1">
          <a:solidFill>
            <a:schemeClr val="tx1"/>
          </a:solidFill>
          <a:latin typeface="+mn-lt"/>
        </a:defRPr>
      </a:lvl7pPr>
      <a:lvl8pPr marL="3371850" indent="-171450" algn="l" rtl="0" fontAlgn="base">
        <a:lnSpc>
          <a:spcPct val="90000"/>
        </a:lnSpc>
        <a:spcBef>
          <a:spcPct val="30000"/>
        </a:spcBef>
        <a:spcAft>
          <a:spcPct val="0"/>
        </a:spcAft>
        <a:buSzPct val="100000"/>
        <a:buChar char="–"/>
        <a:defRPr sz="2400" b="1">
          <a:solidFill>
            <a:schemeClr val="tx1"/>
          </a:solidFill>
          <a:latin typeface="+mn-lt"/>
        </a:defRPr>
      </a:lvl8pPr>
      <a:lvl9pPr marL="3829050" indent="-171450" algn="l" rtl="0" fontAlgn="base">
        <a:lnSpc>
          <a:spcPct val="90000"/>
        </a:lnSpc>
        <a:spcBef>
          <a:spcPct val="30000"/>
        </a:spcBef>
        <a:spcAft>
          <a:spcPct val="0"/>
        </a:spcAft>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6E6E6E"/>
            </a:gs>
            <a:gs pos="100000">
              <a:srgbClr val="000000"/>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582988" y="533400"/>
            <a:ext cx="1187450" cy="574675"/>
          </a:xfrm>
          <a:prstGeom prst="rect">
            <a:avLst/>
          </a:prstGeom>
          <a:noFill/>
          <a:ln w="12700">
            <a:noFill/>
            <a:miter lim="800000"/>
            <a:headEnd/>
            <a:tailEnd/>
          </a:ln>
        </p:spPr>
        <p:txBody>
          <a:bodyPr vert="horz" wrap="none" lIns="71438" tIns="28575" rIns="71438" bIns="28575" numCol="1" anchor="ctr" anchorCtr="0" compatLnSpc="1">
            <a:prstTxWarp prst="textNoShape">
              <a:avLst/>
            </a:prstTxWarp>
            <a:spAutoFit/>
          </a:bodyPr>
          <a:lstStyle/>
          <a:p>
            <a:pPr lvl="0"/>
            <a:r>
              <a:rPr lang="en-US" altLang="en-US" smtClean="0"/>
              <a:t>Title</a:t>
            </a:r>
          </a:p>
        </p:txBody>
      </p:sp>
      <p:sp>
        <p:nvSpPr>
          <p:cNvPr id="10243" name="Rectangle 3"/>
          <p:cNvSpPr>
            <a:spLocks noGrp="1" noChangeArrowheads="1"/>
          </p:cNvSpPr>
          <p:nvPr>
            <p:ph type="body" idx="1"/>
          </p:nvPr>
        </p:nvSpPr>
        <p:spPr bwMode="auto">
          <a:xfrm>
            <a:off x="533400" y="1371600"/>
            <a:ext cx="8264525" cy="2559050"/>
          </a:xfrm>
          <a:prstGeom prst="rect">
            <a:avLst/>
          </a:prstGeom>
          <a:noFill/>
          <a:ln w="127000">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defTabSz="1023938" rtl="0" eaLnBrk="0" fontAlgn="base" hangingPunct="0">
        <a:lnSpc>
          <a:spcPct val="85000"/>
        </a:lnSpc>
        <a:spcBef>
          <a:spcPct val="0"/>
        </a:spcBef>
        <a:spcAft>
          <a:spcPct val="0"/>
        </a:spcAft>
        <a:defRPr sz="4000" b="1">
          <a:solidFill>
            <a:schemeClr val="tx2"/>
          </a:solidFill>
          <a:latin typeface="+mj-lt"/>
          <a:ea typeface="+mj-ea"/>
          <a:cs typeface="+mj-cs"/>
        </a:defRPr>
      </a:lvl1pPr>
      <a:lvl2pPr algn="ctr" defTabSz="1023938" rtl="0" eaLnBrk="0" fontAlgn="base" hangingPunct="0">
        <a:lnSpc>
          <a:spcPct val="85000"/>
        </a:lnSpc>
        <a:spcBef>
          <a:spcPct val="0"/>
        </a:spcBef>
        <a:spcAft>
          <a:spcPct val="0"/>
        </a:spcAft>
        <a:defRPr sz="4000" b="1">
          <a:solidFill>
            <a:schemeClr val="tx2"/>
          </a:solidFill>
          <a:latin typeface="Arial" charset="0"/>
        </a:defRPr>
      </a:lvl2pPr>
      <a:lvl3pPr algn="ctr" defTabSz="1023938" rtl="0" eaLnBrk="0" fontAlgn="base" hangingPunct="0">
        <a:lnSpc>
          <a:spcPct val="85000"/>
        </a:lnSpc>
        <a:spcBef>
          <a:spcPct val="0"/>
        </a:spcBef>
        <a:spcAft>
          <a:spcPct val="0"/>
        </a:spcAft>
        <a:defRPr sz="4000" b="1">
          <a:solidFill>
            <a:schemeClr val="tx2"/>
          </a:solidFill>
          <a:latin typeface="Arial" charset="0"/>
        </a:defRPr>
      </a:lvl3pPr>
      <a:lvl4pPr algn="ctr" defTabSz="1023938" rtl="0" eaLnBrk="0" fontAlgn="base" hangingPunct="0">
        <a:lnSpc>
          <a:spcPct val="85000"/>
        </a:lnSpc>
        <a:spcBef>
          <a:spcPct val="0"/>
        </a:spcBef>
        <a:spcAft>
          <a:spcPct val="0"/>
        </a:spcAft>
        <a:defRPr sz="4000" b="1">
          <a:solidFill>
            <a:schemeClr val="tx2"/>
          </a:solidFill>
          <a:latin typeface="Arial" charset="0"/>
        </a:defRPr>
      </a:lvl4pPr>
      <a:lvl5pPr algn="ctr" defTabSz="1023938" rtl="0" eaLnBrk="0" fontAlgn="base" hangingPunct="0">
        <a:lnSpc>
          <a:spcPct val="85000"/>
        </a:lnSpc>
        <a:spcBef>
          <a:spcPct val="0"/>
        </a:spcBef>
        <a:spcAft>
          <a:spcPct val="0"/>
        </a:spcAft>
        <a:defRPr sz="4000" b="1">
          <a:solidFill>
            <a:schemeClr val="tx2"/>
          </a:solidFill>
          <a:latin typeface="Arial" charset="0"/>
        </a:defRPr>
      </a:lvl5pPr>
      <a:lvl6pPr marL="457200" algn="ctr" defTabSz="1023938" rtl="0" fontAlgn="base">
        <a:lnSpc>
          <a:spcPct val="85000"/>
        </a:lnSpc>
        <a:spcBef>
          <a:spcPct val="0"/>
        </a:spcBef>
        <a:spcAft>
          <a:spcPct val="0"/>
        </a:spcAft>
        <a:defRPr sz="4000" b="1">
          <a:solidFill>
            <a:schemeClr val="tx2"/>
          </a:solidFill>
          <a:latin typeface="Arial" charset="0"/>
        </a:defRPr>
      </a:lvl6pPr>
      <a:lvl7pPr marL="914400" algn="ctr" defTabSz="1023938" rtl="0" fontAlgn="base">
        <a:lnSpc>
          <a:spcPct val="85000"/>
        </a:lnSpc>
        <a:spcBef>
          <a:spcPct val="0"/>
        </a:spcBef>
        <a:spcAft>
          <a:spcPct val="0"/>
        </a:spcAft>
        <a:defRPr sz="4000" b="1">
          <a:solidFill>
            <a:schemeClr val="tx2"/>
          </a:solidFill>
          <a:latin typeface="Arial" charset="0"/>
        </a:defRPr>
      </a:lvl7pPr>
      <a:lvl8pPr marL="1371600" algn="ctr" defTabSz="1023938" rtl="0" fontAlgn="base">
        <a:lnSpc>
          <a:spcPct val="85000"/>
        </a:lnSpc>
        <a:spcBef>
          <a:spcPct val="0"/>
        </a:spcBef>
        <a:spcAft>
          <a:spcPct val="0"/>
        </a:spcAft>
        <a:defRPr sz="4000" b="1">
          <a:solidFill>
            <a:schemeClr val="tx2"/>
          </a:solidFill>
          <a:latin typeface="Arial" charset="0"/>
        </a:defRPr>
      </a:lvl8pPr>
      <a:lvl9pPr marL="1828800" algn="ctr" defTabSz="1023938" rtl="0" fontAlgn="base">
        <a:lnSpc>
          <a:spcPct val="85000"/>
        </a:lnSpc>
        <a:spcBef>
          <a:spcPct val="0"/>
        </a:spcBef>
        <a:spcAft>
          <a:spcPct val="0"/>
        </a:spcAft>
        <a:defRPr sz="4000" b="1">
          <a:solidFill>
            <a:schemeClr val="tx2"/>
          </a:solidFill>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115000"/>
        <a:buChar char="•"/>
        <a:defRPr sz="36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32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8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2400" b="1">
          <a:solidFill>
            <a:schemeClr val="tx1"/>
          </a:solidFill>
          <a:latin typeface="+mn-lt"/>
        </a:defRPr>
      </a:lvl5pPr>
      <a:lvl6pPr marL="2457450" indent="-171450" algn="l" rtl="0" fontAlgn="base">
        <a:lnSpc>
          <a:spcPct val="90000"/>
        </a:lnSpc>
        <a:spcBef>
          <a:spcPct val="30000"/>
        </a:spcBef>
        <a:spcAft>
          <a:spcPct val="0"/>
        </a:spcAft>
        <a:buSzPct val="100000"/>
        <a:buChar char="–"/>
        <a:defRPr sz="2400" b="1">
          <a:solidFill>
            <a:schemeClr val="tx1"/>
          </a:solidFill>
          <a:latin typeface="+mn-lt"/>
        </a:defRPr>
      </a:lvl6pPr>
      <a:lvl7pPr marL="2914650" indent="-171450" algn="l" rtl="0" fontAlgn="base">
        <a:lnSpc>
          <a:spcPct val="90000"/>
        </a:lnSpc>
        <a:spcBef>
          <a:spcPct val="30000"/>
        </a:spcBef>
        <a:spcAft>
          <a:spcPct val="0"/>
        </a:spcAft>
        <a:buSzPct val="100000"/>
        <a:buChar char="–"/>
        <a:defRPr sz="2400" b="1">
          <a:solidFill>
            <a:schemeClr val="tx1"/>
          </a:solidFill>
          <a:latin typeface="+mn-lt"/>
        </a:defRPr>
      </a:lvl7pPr>
      <a:lvl8pPr marL="3371850" indent="-171450" algn="l" rtl="0" fontAlgn="base">
        <a:lnSpc>
          <a:spcPct val="90000"/>
        </a:lnSpc>
        <a:spcBef>
          <a:spcPct val="30000"/>
        </a:spcBef>
        <a:spcAft>
          <a:spcPct val="0"/>
        </a:spcAft>
        <a:buSzPct val="100000"/>
        <a:buChar char="–"/>
        <a:defRPr sz="2400" b="1">
          <a:solidFill>
            <a:schemeClr val="tx1"/>
          </a:solidFill>
          <a:latin typeface="+mn-lt"/>
        </a:defRPr>
      </a:lvl8pPr>
      <a:lvl9pPr marL="3829050" indent="-171450" algn="l" rtl="0" fontAlgn="base">
        <a:lnSpc>
          <a:spcPct val="90000"/>
        </a:lnSpc>
        <a:spcBef>
          <a:spcPct val="30000"/>
        </a:spcBef>
        <a:spcAft>
          <a:spcPct val="0"/>
        </a:spcAft>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979863" y="374650"/>
            <a:ext cx="1187450" cy="574675"/>
          </a:xfrm>
          <a:prstGeom prst="rect">
            <a:avLst/>
          </a:prstGeom>
          <a:noFill/>
          <a:ln w="12700">
            <a:noFill/>
            <a:miter lim="800000"/>
            <a:headEnd/>
            <a:tailEnd/>
          </a:ln>
        </p:spPr>
        <p:txBody>
          <a:bodyPr vert="horz" wrap="none" lIns="71438" tIns="28575" rIns="71438" bIns="28575" numCol="1" anchor="ctr" anchorCtr="0" compatLnSpc="1">
            <a:prstTxWarp prst="textNoShape">
              <a:avLst/>
            </a:prstTxWarp>
            <a:spAutoFit/>
          </a:bodyPr>
          <a:lstStyle/>
          <a:p>
            <a:pPr lvl="0"/>
            <a:r>
              <a:rPr lang="en-US" altLang="en-US" smtClean="0"/>
              <a:t>Title</a:t>
            </a:r>
          </a:p>
        </p:txBody>
      </p:sp>
      <p:sp>
        <p:nvSpPr>
          <p:cNvPr id="13315" name="Rectangle 3"/>
          <p:cNvSpPr>
            <a:spLocks noGrp="1" noChangeArrowheads="1"/>
          </p:cNvSpPr>
          <p:nvPr>
            <p:ph type="body" idx="1"/>
          </p:nvPr>
        </p:nvSpPr>
        <p:spPr bwMode="auto">
          <a:xfrm>
            <a:off x="533400" y="1371600"/>
            <a:ext cx="8264525" cy="2559050"/>
          </a:xfrm>
          <a:prstGeom prst="rect">
            <a:avLst/>
          </a:prstGeom>
          <a:noFill/>
          <a:ln w="127000">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iming>
    <p:tnLst>
      <p:par>
        <p:cTn id="1" dur="indefinite" restart="never" nodeType="tmRoot"/>
      </p:par>
    </p:tnLst>
  </p:timing>
  <p:txStyles>
    <p:titleStyle>
      <a:lvl1pPr algn="ctr" defTabSz="1023938" rtl="0" eaLnBrk="0" fontAlgn="base" hangingPunct="0">
        <a:lnSpc>
          <a:spcPct val="85000"/>
        </a:lnSpc>
        <a:spcBef>
          <a:spcPct val="0"/>
        </a:spcBef>
        <a:spcAft>
          <a:spcPct val="0"/>
        </a:spcAft>
        <a:defRPr sz="4000" b="1">
          <a:solidFill>
            <a:srgbClr val="FFFFB7"/>
          </a:solidFill>
          <a:latin typeface="+mj-lt"/>
          <a:ea typeface="+mj-ea"/>
          <a:cs typeface="+mj-cs"/>
        </a:defRPr>
      </a:lvl1pPr>
      <a:lvl2pPr algn="ctr" defTabSz="1023938" rtl="0" eaLnBrk="0" fontAlgn="base" hangingPunct="0">
        <a:lnSpc>
          <a:spcPct val="85000"/>
        </a:lnSpc>
        <a:spcBef>
          <a:spcPct val="0"/>
        </a:spcBef>
        <a:spcAft>
          <a:spcPct val="0"/>
        </a:spcAft>
        <a:defRPr sz="4000" b="1">
          <a:solidFill>
            <a:srgbClr val="FFFFB7"/>
          </a:solidFill>
          <a:latin typeface="Arial" charset="0"/>
        </a:defRPr>
      </a:lvl2pPr>
      <a:lvl3pPr algn="ctr" defTabSz="1023938" rtl="0" eaLnBrk="0" fontAlgn="base" hangingPunct="0">
        <a:lnSpc>
          <a:spcPct val="85000"/>
        </a:lnSpc>
        <a:spcBef>
          <a:spcPct val="0"/>
        </a:spcBef>
        <a:spcAft>
          <a:spcPct val="0"/>
        </a:spcAft>
        <a:defRPr sz="4000" b="1">
          <a:solidFill>
            <a:srgbClr val="FFFFB7"/>
          </a:solidFill>
          <a:latin typeface="Arial" charset="0"/>
        </a:defRPr>
      </a:lvl3pPr>
      <a:lvl4pPr algn="ctr" defTabSz="1023938" rtl="0" eaLnBrk="0" fontAlgn="base" hangingPunct="0">
        <a:lnSpc>
          <a:spcPct val="85000"/>
        </a:lnSpc>
        <a:spcBef>
          <a:spcPct val="0"/>
        </a:spcBef>
        <a:spcAft>
          <a:spcPct val="0"/>
        </a:spcAft>
        <a:defRPr sz="4000" b="1">
          <a:solidFill>
            <a:srgbClr val="FFFFB7"/>
          </a:solidFill>
          <a:latin typeface="Arial" charset="0"/>
        </a:defRPr>
      </a:lvl4pPr>
      <a:lvl5pPr algn="ctr" defTabSz="1023938" rtl="0" eaLnBrk="0" fontAlgn="base" hangingPunct="0">
        <a:lnSpc>
          <a:spcPct val="85000"/>
        </a:lnSpc>
        <a:spcBef>
          <a:spcPct val="0"/>
        </a:spcBef>
        <a:spcAft>
          <a:spcPct val="0"/>
        </a:spcAft>
        <a:defRPr sz="4000" b="1">
          <a:solidFill>
            <a:srgbClr val="FFFFB7"/>
          </a:solidFill>
          <a:latin typeface="Arial" charset="0"/>
        </a:defRPr>
      </a:lvl5pPr>
      <a:lvl6pPr marL="457200" algn="ctr" defTabSz="1023938" rtl="0" fontAlgn="base">
        <a:lnSpc>
          <a:spcPct val="85000"/>
        </a:lnSpc>
        <a:spcBef>
          <a:spcPct val="0"/>
        </a:spcBef>
        <a:spcAft>
          <a:spcPct val="0"/>
        </a:spcAft>
        <a:defRPr sz="4000" b="1">
          <a:solidFill>
            <a:srgbClr val="FFFFB7"/>
          </a:solidFill>
          <a:latin typeface="Arial" charset="0"/>
        </a:defRPr>
      </a:lvl6pPr>
      <a:lvl7pPr marL="914400" algn="ctr" defTabSz="1023938" rtl="0" fontAlgn="base">
        <a:lnSpc>
          <a:spcPct val="85000"/>
        </a:lnSpc>
        <a:spcBef>
          <a:spcPct val="0"/>
        </a:spcBef>
        <a:spcAft>
          <a:spcPct val="0"/>
        </a:spcAft>
        <a:defRPr sz="4000" b="1">
          <a:solidFill>
            <a:srgbClr val="FFFFB7"/>
          </a:solidFill>
          <a:latin typeface="Arial" charset="0"/>
        </a:defRPr>
      </a:lvl7pPr>
      <a:lvl8pPr marL="1371600" algn="ctr" defTabSz="1023938" rtl="0" fontAlgn="base">
        <a:lnSpc>
          <a:spcPct val="85000"/>
        </a:lnSpc>
        <a:spcBef>
          <a:spcPct val="0"/>
        </a:spcBef>
        <a:spcAft>
          <a:spcPct val="0"/>
        </a:spcAft>
        <a:defRPr sz="4000" b="1">
          <a:solidFill>
            <a:srgbClr val="FFFFB7"/>
          </a:solidFill>
          <a:latin typeface="Arial" charset="0"/>
        </a:defRPr>
      </a:lvl8pPr>
      <a:lvl9pPr marL="1828800" algn="ctr" defTabSz="1023938" rtl="0" fontAlgn="base">
        <a:lnSpc>
          <a:spcPct val="85000"/>
        </a:lnSpc>
        <a:spcBef>
          <a:spcPct val="0"/>
        </a:spcBef>
        <a:spcAft>
          <a:spcPct val="0"/>
        </a:spcAft>
        <a:defRPr sz="4000" b="1">
          <a:solidFill>
            <a:srgbClr val="FFFFB7"/>
          </a:solidFill>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115000"/>
        <a:buChar char="•"/>
        <a:defRPr sz="3600">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3200">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800">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2400">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2400">
          <a:solidFill>
            <a:schemeClr val="tx1"/>
          </a:solidFill>
          <a:latin typeface="+mn-lt"/>
        </a:defRPr>
      </a:lvl5pPr>
      <a:lvl6pPr marL="2457450" indent="-171450" algn="l" rtl="0" fontAlgn="base">
        <a:lnSpc>
          <a:spcPct val="90000"/>
        </a:lnSpc>
        <a:spcBef>
          <a:spcPct val="30000"/>
        </a:spcBef>
        <a:spcAft>
          <a:spcPct val="0"/>
        </a:spcAft>
        <a:buSzPct val="100000"/>
        <a:buChar char="–"/>
        <a:defRPr sz="2400">
          <a:solidFill>
            <a:schemeClr val="tx1"/>
          </a:solidFill>
          <a:latin typeface="+mn-lt"/>
        </a:defRPr>
      </a:lvl6pPr>
      <a:lvl7pPr marL="2914650" indent="-171450" algn="l" rtl="0" fontAlgn="base">
        <a:lnSpc>
          <a:spcPct val="90000"/>
        </a:lnSpc>
        <a:spcBef>
          <a:spcPct val="30000"/>
        </a:spcBef>
        <a:spcAft>
          <a:spcPct val="0"/>
        </a:spcAft>
        <a:buSzPct val="100000"/>
        <a:buChar char="–"/>
        <a:defRPr sz="2400">
          <a:solidFill>
            <a:schemeClr val="tx1"/>
          </a:solidFill>
          <a:latin typeface="+mn-lt"/>
        </a:defRPr>
      </a:lvl7pPr>
      <a:lvl8pPr marL="3371850" indent="-171450" algn="l" rtl="0" fontAlgn="base">
        <a:lnSpc>
          <a:spcPct val="90000"/>
        </a:lnSpc>
        <a:spcBef>
          <a:spcPct val="30000"/>
        </a:spcBef>
        <a:spcAft>
          <a:spcPct val="0"/>
        </a:spcAft>
        <a:buSzPct val="100000"/>
        <a:buChar char="–"/>
        <a:defRPr sz="2400">
          <a:solidFill>
            <a:schemeClr val="tx1"/>
          </a:solidFill>
          <a:latin typeface="+mn-lt"/>
        </a:defRPr>
      </a:lvl8pPr>
      <a:lvl9pPr marL="3829050" indent="-171450" algn="l" rtl="0" fontAlgn="base">
        <a:lnSpc>
          <a:spcPct val="90000"/>
        </a:lnSpc>
        <a:spcBef>
          <a:spcPct val="30000"/>
        </a:spcBef>
        <a:spcAft>
          <a:spcPct val="0"/>
        </a:spcAft>
        <a:buSzPct val="10000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chemeClr val="tx1"/>
            </a:gs>
          </a:gsLst>
          <a:path path="rect">
            <a:fillToRect r="100000" b="100000"/>
          </a:path>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alpha val="43137"/>
                    </a:srgbClr>
                  </a:outerShdw>
                </a:effectLst>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alpha val="43137"/>
                    </a:srgbClr>
                  </a:outerShdw>
                </a:effectLst>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alpha val="43137"/>
                    </a:srgbClr>
                  </a:outerShdw>
                </a:effectLst>
                <a:latin typeface="Arial" charset="0"/>
              </a:defRPr>
            </a:lvl1pPr>
          </a:lstStyle>
          <a:p>
            <a:pPr>
              <a:defRPr/>
            </a:pPr>
            <a:fld id="{0D2DBFC7-95E7-48C9-980B-8786550D4A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5000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51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defRPr sz="1400" b="0" i="0">
                <a:effectLst/>
                <a:latin typeface="Arial" charset="0"/>
              </a:defRPr>
            </a:lvl1pPr>
          </a:lstStyle>
          <a:p>
            <a:pPr>
              <a:defRPr/>
            </a:pPr>
            <a:endParaRPr lang="en-US"/>
          </a:p>
        </p:txBody>
      </p:sp>
      <p:sp>
        <p:nvSpPr>
          <p:cNvPr id="16517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i="0">
                <a:effectLst/>
                <a:latin typeface="Arial" charset="0"/>
              </a:defRPr>
            </a:lvl1pPr>
          </a:lstStyle>
          <a:p>
            <a:pPr>
              <a:defRPr/>
            </a:pPr>
            <a:endParaRPr lang="en-US"/>
          </a:p>
        </p:txBody>
      </p:sp>
      <p:sp>
        <p:nvSpPr>
          <p:cNvPr id="1651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i="0">
                <a:effectLst/>
                <a:latin typeface="Arial" charset="0"/>
              </a:defRPr>
            </a:lvl1pPr>
          </a:lstStyle>
          <a:p>
            <a:pPr>
              <a:defRPr/>
            </a:pPr>
            <a:fld id="{2F20F227-1F04-4591-8C90-C6100B43C6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9"/>
            </a:gs>
            <a:gs pos="50000">
              <a:srgbClr val="000099"/>
            </a:gs>
            <a:gs pos="100000">
              <a:srgbClr val="000019"/>
            </a:gs>
          </a:gsLst>
          <a:lin ang="5400000" scaled="1"/>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582988" y="533400"/>
            <a:ext cx="1187450" cy="574675"/>
          </a:xfrm>
          <a:prstGeom prst="rect">
            <a:avLst/>
          </a:prstGeom>
          <a:noFill/>
          <a:ln w="12700">
            <a:noFill/>
            <a:miter lim="800000"/>
            <a:headEnd/>
            <a:tailEnd/>
          </a:ln>
        </p:spPr>
        <p:txBody>
          <a:bodyPr vert="horz" wrap="none" lIns="71438" tIns="28575" rIns="71438" bIns="28575" numCol="1" anchor="ctr" anchorCtr="0" compatLnSpc="1">
            <a:prstTxWarp prst="textNoShape">
              <a:avLst/>
            </a:prstTxWarp>
            <a:spAutoFit/>
          </a:bodyPr>
          <a:lstStyle/>
          <a:p>
            <a:pPr lvl="0"/>
            <a:r>
              <a:rPr lang="en-US" altLang="en-US" smtClean="0"/>
              <a:t>Title</a:t>
            </a:r>
          </a:p>
        </p:txBody>
      </p:sp>
      <p:sp>
        <p:nvSpPr>
          <p:cNvPr id="18435" name="Rectangle 3"/>
          <p:cNvSpPr>
            <a:spLocks noGrp="1" noChangeArrowheads="1"/>
          </p:cNvSpPr>
          <p:nvPr>
            <p:ph type="body" idx="1"/>
          </p:nvPr>
        </p:nvSpPr>
        <p:spPr bwMode="auto">
          <a:xfrm>
            <a:off x="533400" y="1371600"/>
            <a:ext cx="8264525" cy="2559050"/>
          </a:xfrm>
          <a:prstGeom prst="rect">
            <a:avLst/>
          </a:prstGeom>
          <a:noFill/>
          <a:ln w="127000">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404" r:id="rId12"/>
  </p:sldLayoutIdLst>
  <p:timing>
    <p:tnLst>
      <p:par>
        <p:cTn id="1" dur="indefinite" restart="never" nodeType="tmRoot"/>
      </p:par>
    </p:tnLst>
  </p:timing>
  <p:txStyles>
    <p:titleStyle>
      <a:lvl1pPr algn="ctr" defTabSz="1023938" rtl="0" eaLnBrk="0" fontAlgn="base" hangingPunct="0">
        <a:lnSpc>
          <a:spcPct val="85000"/>
        </a:lnSpc>
        <a:spcBef>
          <a:spcPct val="0"/>
        </a:spcBef>
        <a:spcAft>
          <a:spcPct val="0"/>
        </a:spcAft>
        <a:defRPr sz="4000" b="1">
          <a:solidFill>
            <a:schemeClr val="tx2"/>
          </a:solidFill>
          <a:latin typeface="+mj-lt"/>
          <a:ea typeface="+mj-ea"/>
          <a:cs typeface="+mj-cs"/>
        </a:defRPr>
      </a:lvl1pPr>
      <a:lvl2pPr algn="ctr" defTabSz="1023938" rtl="0" eaLnBrk="0" fontAlgn="base" hangingPunct="0">
        <a:lnSpc>
          <a:spcPct val="85000"/>
        </a:lnSpc>
        <a:spcBef>
          <a:spcPct val="0"/>
        </a:spcBef>
        <a:spcAft>
          <a:spcPct val="0"/>
        </a:spcAft>
        <a:defRPr sz="4000" b="1">
          <a:solidFill>
            <a:schemeClr val="tx2"/>
          </a:solidFill>
          <a:latin typeface="Arial" charset="0"/>
        </a:defRPr>
      </a:lvl2pPr>
      <a:lvl3pPr algn="ctr" defTabSz="1023938" rtl="0" eaLnBrk="0" fontAlgn="base" hangingPunct="0">
        <a:lnSpc>
          <a:spcPct val="85000"/>
        </a:lnSpc>
        <a:spcBef>
          <a:spcPct val="0"/>
        </a:spcBef>
        <a:spcAft>
          <a:spcPct val="0"/>
        </a:spcAft>
        <a:defRPr sz="4000" b="1">
          <a:solidFill>
            <a:schemeClr val="tx2"/>
          </a:solidFill>
          <a:latin typeface="Arial" charset="0"/>
        </a:defRPr>
      </a:lvl3pPr>
      <a:lvl4pPr algn="ctr" defTabSz="1023938" rtl="0" eaLnBrk="0" fontAlgn="base" hangingPunct="0">
        <a:lnSpc>
          <a:spcPct val="85000"/>
        </a:lnSpc>
        <a:spcBef>
          <a:spcPct val="0"/>
        </a:spcBef>
        <a:spcAft>
          <a:spcPct val="0"/>
        </a:spcAft>
        <a:defRPr sz="4000" b="1">
          <a:solidFill>
            <a:schemeClr val="tx2"/>
          </a:solidFill>
          <a:latin typeface="Arial" charset="0"/>
        </a:defRPr>
      </a:lvl4pPr>
      <a:lvl5pPr algn="ctr" defTabSz="1023938" rtl="0" eaLnBrk="0" fontAlgn="base" hangingPunct="0">
        <a:lnSpc>
          <a:spcPct val="85000"/>
        </a:lnSpc>
        <a:spcBef>
          <a:spcPct val="0"/>
        </a:spcBef>
        <a:spcAft>
          <a:spcPct val="0"/>
        </a:spcAft>
        <a:defRPr sz="4000" b="1">
          <a:solidFill>
            <a:schemeClr val="tx2"/>
          </a:solidFill>
          <a:latin typeface="Arial" charset="0"/>
        </a:defRPr>
      </a:lvl5pPr>
      <a:lvl6pPr marL="457200" algn="ctr" defTabSz="1023938" rtl="0" fontAlgn="base">
        <a:lnSpc>
          <a:spcPct val="85000"/>
        </a:lnSpc>
        <a:spcBef>
          <a:spcPct val="0"/>
        </a:spcBef>
        <a:spcAft>
          <a:spcPct val="0"/>
        </a:spcAft>
        <a:defRPr sz="4000" b="1">
          <a:solidFill>
            <a:schemeClr val="tx2"/>
          </a:solidFill>
          <a:latin typeface="Arial" charset="0"/>
        </a:defRPr>
      </a:lvl6pPr>
      <a:lvl7pPr marL="914400" algn="ctr" defTabSz="1023938" rtl="0" fontAlgn="base">
        <a:lnSpc>
          <a:spcPct val="85000"/>
        </a:lnSpc>
        <a:spcBef>
          <a:spcPct val="0"/>
        </a:spcBef>
        <a:spcAft>
          <a:spcPct val="0"/>
        </a:spcAft>
        <a:defRPr sz="4000" b="1">
          <a:solidFill>
            <a:schemeClr val="tx2"/>
          </a:solidFill>
          <a:latin typeface="Arial" charset="0"/>
        </a:defRPr>
      </a:lvl7pPr>
      <a:lvl8pPr marL="1371600" algn="ctr" defTabSz="1023938" rtl="0" fontAlgn="base">
        <a:lnSpc>
          <a:spcPct val="85000"/>
        </a:lnSpc>
        <a:spcBef>
          <a:spcPct val="0"/>
        </a:spcBef>
        <a:spcAft>
          <a:spcPct val="0"/>
        </a:spcAft>
        <a:defRPr sz="4000" b="1">
          <a:solidFill>
            <a:schemeClr val="tx2"/>
          </a:solidFill>
          <a:latin typeface="Arial" charset="0"/>
        </a:defRPr>
      </a:lvl8pPr>
      <a:lvl9pPr marL="1828800" algn="ctr" defTabSz="1023938" rtl="0" fontAlgn="base">
        <a:lnSpc>
          <a:spcPct val="85000"/>
        </a:lnSpc>
        <a:spcBef>
          <a:spcPct val="0"/>
        </a:spcBef>
        <a:spcAft>
          <a:spcPct val="0"/>
        </a:spcAft>
        <a:defRPr sz="4000" b="1">
          <a:solidFill>
            <a:schemeClr val="tx2"/>
          </a:solidFill>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115000"/>
        <a:buChar char="•"/>
        <a:defRPr sz="36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32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8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2400" b="1">
          <a:solidFill>
            <a:schemeClr val="tx1"/>
          </a:solidFill>
          <a:latin typeface="+mn-lt"/>
        </a:defRPr>
      </a:lvl5pPr>
      <a:lvl6pPr marL="2457450" indent="-171450" algn="l" rtl="0" fontAlgn="base">
        <a:lnSpc>
          <a:spcPct val="90000"/>
        </a:lnSpc>
        <a:spcBef>
          <a:spcPct val="30000"/>
        </a:spcBef>
        <a:spcAft>
          <a:spcPct val="0"/>
        </a:spcAft>
        <a:buSzPct val="100000"/>
        <a:buChar char="–"/>
        <a:defRPr sz="2400" b="1">
          <a:solidFill>
            <a:schemeClr val="tx1"/>
          </a:solidFill>
          <a:latin typeface="+mn-lt"/>
        </a:defRPr>
      </a:lvl6pPr>
      <a:lvl7pPr marL="2914650" indent="-171450" algn="l" rtl="0" fontAlgn="base">
        <a:lnSpc>
          <a:spcPct val="90000"/>
        </a:lnSpc>
        <a:spcBef>
          <a:spcPct val="30000"/>
        </a:spcBef>
        <a:spcAft>
          <a:spcPct val="0"/>
        </a:spcAft>
        <a:buSzPct val="100000"/>
        <a:buChar char="–"/>
        <a:defRPr sz="2400" b="1">
          <a:solidFill>
            <a:schemeClr val="tx1"/>
          </a:solidFill>
          <a:latin typeface="+mn-lt"/>
        </a:defRPr>
      </a:lvl7pPr>
      <a:lvl8pPr marL="3371850" indent="-171450" algn="l" rtl="0" fontAlgn="base">
        <a:lnSpc>
          <a:spcPct val="90000"/>
        </a:lnSpc>
        <a:spcBef>
          <a:spcPct val="30000"/>
        </a:spcBef>
        <a:spcAft>
          <a:spcPct val="0"/>
        </a:spcAft>
        <a:buSzPct val="100000"/>
        <a:buChar char="–"/>
        <a:defRPr sz="2400" b="1">
          <a:solidFill>
            <a:schemeClr val="tx1"/>
          </a:solidFill>
          <a:latin typeface="+mn-lt"/>
        </a:defRPr>
      </a:lvl8pPr>
      <a:lvl9pPr marL="3829050" indent="-171450" algn="l" rtl="0" fontAlgn="base">
        <a:lnSpc>
          <a:spcPct val="90000"/>
        </a:lnSpc>
        <a:spcBef>
          <a:spcPct val="30000"/>
        </a:spcBef>
        <a:spcAft>
          <a:spcPct val="0"/>
        </a:spcAft>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4.xml"/><Relationship Id="rId7" Type="http://schemas.openxmlformats.org/officeDocument/2006/relationships/image" Target="../media/image18.png"/><Relationship Id="rId2" Type="http://schemas.openxmlformats.org/officeDocument/2006/relationships/slideLayout" Target="../slideLayouts/slideLayout68.xml"/><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3.xml"/><Relationship Id="rId1" Type="http://schemas.openxmlformats.org/officeDocument/2006/relationships/tags" Target="../tags/tag1.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6.xml"/><Relationship Id="rId1" Type="http://schemas.openxmlformats.org/officeDocument/2006/relationships/tags" Target="../tags/tag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hemeOverride" Target="../theme/themeOverride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9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92.xml"/><Relationship Id="rId5" Type="http://schemas.openxmlformats.org/officeDocument/2006/relationships/image" Target="../media/image36.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png"/><Relationship Id="rId2" Type="http://schemas.openxmlformats.org/officeDocument/2006/relationships/slideLayout" Target="../slideLayouts/slideLayout102.xml"/><Relationship Id="rId1" Type="http://schemas.openxmlformats.org/officeDocument/2006/relationships/video" Target="file:///C:\Documents%20and%20Settings\JLima\My%20Documents\AAP1\MESA\MesaPres\BluemkeAHA2010\harp.avi"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2.xml"/><Relationship Id="rId1" Type="http://schemas.openxmlformats.org/officeDocument/2006/relationships/vmlDrawing" Target="../drawings/vmlDrawing2.vml"/><Relationship Id="rId5" Type="http://schemas.openxmlformats.org/officeDocument/2006/relationships/image" Target="../media/image40.jpeg"/><Relationship Id="rId4" Type="http://schemas.openxmlformats.org/officeDocument/2006/relationships/oleObject" Target="../embeddings/Microsoft_Office_Excel_97-2003_Worksheet2.xls"/></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2.xml"/><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30.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slideLayout" Target="../slideLayouts/slideLayout16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9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96.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96.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96.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96.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7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55.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03.xml"/><Relationship Id="rId1" Type="http://schemas.openxmlformats.org/officeDocument/2006/relationships/vmlDrawing" Target="../drawings/vmlDrawing3.vml"/></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03.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8.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197.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3.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198.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197.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03.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98.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92.xml"/><Relationship Id="rId4" Type="http://schemas.openxmlformats.org/officeDocument/2006/relationships/image" Target="../media/image90.wmf"/></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216.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4.xml"/><Relationship Id="rId1" Type="http://schemas.openxmlformats.org/officeDocument/2006/relationships/video" Target="file:///C:\Documents%20and%20Settings\JLima\My%20Documents\AAP1\MESA\MesaPres\BluemkeAHA2010\3019950.mpg"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99"/>
            </a:gs>
            <a:gs pos="100000">
              <a:srgbClr val="000000"/>
            </a:gs>
          </a:gsLst>
          <a:lin ang="5400000" scaled="1"/>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84842" y="3709766"/>
            <a:ext cx="4425892" cy="374398"/>
          </a:xfrm>
          <a:noFill/>
        </p:spPr>
        <p:txBody>
          <a:bodyPr anchor="t"/>
          <a:lstStyle/>
          <a:p>
            <a:pPr eaLnBrk="1" hangingPunct="1"/>
            <a:r>
              <a:rPr lang="en-US" altLang="en-US" sz="2400" b="0" dirty="0" smtClean="0">
                <a:solidFill>
                  <a:schemeClr val="tx1"/>
                </a:solidFill>
                <a:latin typeface="Calibri" pitchFamily="34" charset="0"/>
              </a:rPr>
              <a:t>David A. Bluemke, MD, PhD, FAHA</a:t>
            </a:r>
          </a:p>
        </p:txBody>
      </p:sp>
      <p:sp>
        <p:nvSpPr>
          <p:cNvPr id="23555" name="Rectangle 3"/>
          <p:cNvSpPr>
            <a:spLocks noChangeArrowheads="1"/>
          </p:cNvSpPr>
          <p:nvPr/>
        </p:nvSpPr>
        <p:spPr bwMode="auto">
          <a:xfrm>
            <a:off x="284842" y="3985764"/>
            <a:ext cx="6477000" cy="2354262"/>
          </a:xfrm>
          <a:prstGeom prst="rect">
            <a:avLst/>
          </a:prstGeom>
          <a:noFill/>
          <a:ln w="12700">
            <a:noFill/>
            <a:miter lim="800000"/>
            <a:headEnd/>
            <a:tailEnd/>
          </a:ln>
        </p:spPr>
        <p:txBody>
          <a:bodyPr lIns="103188" tIns="50800" rIns="103188" bIns="50800"/>
          <a:lstStyle/>
          <a:p>
            <a:pPr marL="365760" indent="-384175" defTabSz="1023938">
              <a:lnSpc>
                <a:spcPct val="100000"/>
              </a:lnSpc>
              <a:spcBef>
                <a:spcPct val="0"/>
              </a:spcBef>
            </a:pPr>
            <a:r>
              <a:rPr lang="en-US" altLang="en-US" sz="2400" b="0" i="0" dirty="0">
                <a:latin typeface="Calibri" pitchFamily="34" charset="0"/>
              </a:rPr>
              <a:t>Director, Radiology and Imaging Sciences</a:t>
            </a:r>
          </a:p>
          <a:p>
            <a:pPr marL="365760" indent="-384175" defTabSz="1023938">
              <a:lnSpc>
                <a:spcPct val="100000"/>
              </a:lnSpc>
              <a:spcBef>
                <a:spcPct val="0"/>
              </a:spcBef>
            </a:pPr>
            <a:r>
              <a:rPr lang="en-US" altLang="en-US" sz="2400" b="0" i="0" dirty="0">
                <a:latin typeface="Calibri" pitchFamily="34" charset="0"/>
              </a:rPr>
              <a:t>Senior Investigator, NIBIB, NHLBI, NIDDK</a:t>
            </a:r>
          </a:p>
          <a:p>
            <a:pPr marL="365760" indent="-384175" defTabSz="1023938">
              <a:lnSpc>
                <a:spcPct val="100000"/>
              </a:lnSpc>
              <a:spcBef>
                <a:spcPct val="0"/>
              </a:spcBef>
            </a:pPr>
            <a:r>
              <a:rPr lang="en-US" altLang="en-US" sz="2400" b="0" i="0" dirty="0">
                <a:latin typeface="Calibri" pitchFamily="34" charset="0"/>
              </a:rPr>
              <a:t>National Institutes of Health</a:t>
            </a:r>
          </a:p>
          <a:p>
            <a:pPr marL="365760" indent="-384175" defTabSz="1023938">
              <a:lnSpc>
                <a:spcPct val="100000"/>
              </a:lnSpc>
              <a:spcBef>
                <a:spcPct val="0"/>
              </a:spcBef>
            </a:pPr>
            <a:r>
              <a:rPr lang="en-US" altLang="en-US" sz="2400" b="0" i="0" dirty="0">
                <a:latin typeface="Calibri" pitchFamily="34" charset="0"/>
              </a:rPr>
              <a:t>Bethesda, MD, USA</a:t>
            </a:r>
          </a:p>
          <a:p>
            <a:pPr marL="365760" indent="-384175" defTabSz="1023938">
              <a:lnSpc>
                <a:spcPct val="100000"/>
              </a:lnSpc>
              <a:spcBef>
                <a:spcPts val="1200"/>
              </a:spcBef>
            </a:pPr>
            <a:r>
              <a:rPr lang="en-US" altLang="en-US" sz="2400" b="0" i="0" dirty="0">
                <a:latin typeface="Calibri" pitchFamily="34" charset="0"/>
              </a:rPr>
              <a:t>Professor, Medicine And Radiology</a:t>
            </a:r>
          </a:p>
          <a:p>
            <a:pPr marL="365760" indent="-384175" defTabSz="1023938">
              <a:lnSpc>
                <a:spcPct val="100000"/>
              </a:lnSpc>
              <a:spcBef>
                <a:spcPct val="0"/>
              </a:spcBef>
            </a:pPr>
            <a:r>
              <a:rPr lang="en-US" altLang="en-US" sz="2400" b="0" i="0" dirty="0">
                <a:latin typeface="Calibri" pitchFamily="34" charset="0"/>
              </a:rPr>
              <a:t>Johns Hopkins Hospital, Baltimore</a:t>
            </a:r>
          </a:p>
          <a:p>
            <a:pPr marL="384175" indent="-384175" defTabSz="1023938">
              <a:lnSpc>
                <a:spcPct val="100000"/>
              </a:lnSpc>
              <a:spcBef>
                <a:spcPct val="0"/>
              </a:spcBef>
            </a:pPr>
            <a:endParaRPr lang="en-US" altLang="en-US" sz="2400" b="0" i="0" dirty="0">
              <a:latin typeface="Calibri" pitchFamily="34" charset="0"/>
            </a:endParaRPr>
          </a:p>
        </p:txBody>
      </p:sp>
      <p:sp>
        <p:nvSpPr>
          <p:cNvPr id="557061" name="Rectangle 5"/>
          <p:cNvSpPr>
            <a:spLocks noChangeArrowheads="1"/>
          </p:cNvSpPr>
          <p:nvPr/>
        </p:nvSpPr>
        <p:spPr bwMode="auto">
          <a:xfrm>
            <a:off x="292100" y="6394450"/>
            <a:ext cx="6654800" cy="133350"/>
          </a:xfrm>
          <a:prstGeom prst="rect">
            <a:avLst/>
          </a:prstGeom>
          <a:gradFill rotWithShape="0">
            <a:gsLst>
              <a:gs pos="0">
                <a:srgbClr val="FFFFFF"/>
              </a:gs>
              <a:gs pos="100000">
                <a:srgbClr val="FFFFFF">
                  <a:gamma/>
                  <a:shade val="0"/>
                  <a:invGamma/>
                </a:srgbClr>
              </a:gs>
            </a:gsLst>
            <a:lin ang="0" scaled="1"/>
          </a:gradFill>
          <a:ln w="254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23557" name="Rectangle 7"/>
          <p:cNvSpPr>
            <a:spLocks noChangeArrowheads="1"/>
          </p:cNvSpPr>
          <p:nvPr/>
        </p:nvSpPr>
        <p:spPr bwMode="auto">
          <a:xfrm>
            <a:off x="2275114" y="1283833"/>
            <a:ext cx="6433457" cy="1324209"/>
          </a:xfrm>
          <a:prstGeom prst="rect">
            <a:avLst/>
          </a:prstGeom>
          <a:noFill/>
          <a:ln w="12700">
            <a:noFill/>
            <a:miter lim="800000"/>
            <a:headEnd/>
            <a:tailEnd/>
          </a:ln>
        </p:spPr>
        <p:txBody>
          <a:bodyPr wrap="square" lIns="71438" tIns="28575" rIns="71438" bIns="28575">
            <a:spAutoFit/>
          </a:bodyPr>
          <a:lstStyle/>
          <a:p>
            <a:pPr algn="ctr" defTabSz="1023938">
              <a:lnSpc>
                <a:spcPct val="105000"/>
              </a:lnSpc>
              <a:spcBef>
                <a:spcPct val="0"/>
              </a:spcBef>
              <a:tabLst>
                <a:tab pos="228600" algn="l"/>
              </a:tabLst>
            </a:pPr>
            <a:r>
              <a:rPr lang="en-US" altLang="en-US" i="0" dirty="0" smtClean="0">
                <a:solidFill>
                  <a:schemeClr val="tx2">
                    <a:lumMod val="60000"/>
                    <a:lumOff val="40000"/>
                  </a:schemeClr>
                </a:solidFill>
                <a:latin typeface="Calibri" pitchFamily="34" charset="0"/>
                <a:ea typeface="+mj-ea"/>
                <a:cs typeface="Calibri" pitchFamily="34" charset="0"/>
              </a:rPr>
              <a:t>CV Magnetic Resonance Imaging: The </a:t>
            </a:r>
            <a:r>
              <a:rPr lang="en-US" altLang="en-US" i="0" dirty="0">
                <a:solidFill>
                  <a:schemeClr val="tx2">
                    <a:lumMod val="60000"/>
                    <a:lumOff val="40000"/>
                  </a:schemeClr>
                </a:solidFill>
                <a:latin typeface="Calibri" pitchFamily="34" charset="0"/>
                <a:ea typeface="+mj-ea"/>
                <a:cs typeface="Calibri" pitchFamily="34" charset="0"/>
              </a:rPr>
              <a:t>MESA Study</a:t>
            </a:r>
          </a:p>
        </p:txBody>
      </p:sp>
      <p:pic>
        <p:nvPicPr>
          <p:cNvPr id="557064" name="Picture 8"/>
          <p:cNvPicPr>
            <a:picLocks noChangeAspect="1" noChangeArrowheads="1"/>
          </p:cNvPicPr>
          <p:nvPr/>
        </p:nvPicPr>
        <p:blipFill>
          <a:blip r:embed="rId3" cstate="print"/>
          <a:srcRect/>
          <a:stretch>
            <a:fillRect/>
          </a:stretch>
        </p:blipFill>
        <p:spPr bwMode="auto">
          <a:xfrm>
            <a:off x="285586" y="327786"/>
            <a:ext cx="2076450" cy="1284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NIH RAD color logo.tif"/>
          <p:cNvPicPr>
            <a:picLocks noChangeAspect="1"/>
          </p:cNvPicPr>
          <p:nvPr/>
        </p:nvPicPr>
        <p:blipFill>
          <a:blip r:embed="rId4" cstate="print"/>
          <a:stretch>
            <a:fillRect/>
          </a:stretch>
        </p:blipFill>
        <p:spPr>
          <a:xfrm>
            <a:off x="7453251" y="4876304"/>
            <a:ext cx="1418608" cy="1418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3399"/>
            </a:gs>
            <a:gs pos="100000">
              <a:srgbClr val="000000"/>
            </a:gs>
          </a:gsLst>
          <a:lin ang="5400000" scaled="1"/>
        </a:gra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386938" y="241094"/>
            <a:ext cx="8474034" cy="762000"/>
          </a:xfrm>
        </p:spPr>
        <p:txBody>
          <a:bodyPr/>
          <a:lstStyle/>
          <a:p>
            <a:pPr eaLnBrk="1" hangingPunct="1"/>
            <a:r>
              <a:rPr lang="en-US" sz="3400" dirty="0" smtClean="0">
                <a:solidFill>
                  <a:srgbClr val="FFFFCC"/>
                </a:solidFill>
                <a:latin typeface="Calibri" pitchFamily="34" charset="0"/>
                <a:cs typeface="Calibri" pitchFamily="34" charset="0"/>
              </a:rPr>
              <a:t>Normal LV mass:  10% difference by ethnicity</a:t>
            </a:r>
            <a:br>
              <a:rPr lang="en-US" sz="3400" dirty="0" smtClean="0">
                <a:solidFill>
                  <a:srgbClr val="FFFFCC"/>
                </a:solidFill>
                <a:latin typeface="Calibri" pitchFamily="34" charset="0"/>
                <a:cs typeface="Calibri" pitchFamily="34" charset="0"/>
              </a:rPr>
            </a:br>
            <a:r>
              <a:rPr lang="en-US" sz="2800" b="0" dirty="0" err="1" smtClean="0">
                <a:solidFill>
                  <a:srgbClr val="FFFFCC"/>
                </a:solidFill>
                <a:latin typeface="Calibri" pitchFamily="34" charset="0"/>
                <a:cs typeface="Calibri" pitchFamily="34" charset="0"/>
              </a:rPr>
              <a:t>Natori</a:t>
            </a:r>
            <a:r>
              <a:rPr lang="en-US" sz="2800" b="0" dirty="0" smtClean="0">
                <a:solidFill>
                  <a:srgbClr val="FFFFCC"/>
                </a:solidFill>
                <a:latin typeface="Calibri" pitchFamily="34" charset="0"/>
                <a:cs typeface="Calibri" pitchFamily="34" charset="0"/>
              </a:rPr>
              <a:t>, Lima, Bluemke, et al. AJR 2006; 186(6)</a:t>
            </a:r>
          </a:p>
        </p:txBody>
      </p:sp>
      <p:graphicFrame>
        <p:nvGraphicFramePr>
          <p:cNvPr id="1026" name="Object 3"/>
          <p:cNvGraphicFramePr>
            <a:graphicFrameLocks noChangeAspect="1"/>
          </p:cNvGraphicFramePr>
          <p:nvPr/>
        </p:nvGraphicFramePr>
        <p:xfrm>
          <a:off x="451798" y="1142015"/>
          <a:ext cx="7397791" cy="5561606"/>
        </p:xfrm>
        <a:graphic>
          <a:graphicData uri="http://schemas.openxmlformats.org/presentationml/2006/ole">
            <p:oleObj spid="_x0000_s2050" name="Chart" r:id="rId4" imgW="5848350" imgH="4695825" progId="Excel.Sheet.8">
              <p:embed/>
            </p:oleObj>
          </a:graphicData>
        </a:graphic>
      </p:graphicFrame>
      <p:sp>
        <p:nvSpPr>
          <p:cNvPr id="656388" name="Text Box 4"/>
          <p:cNvSpPr txBox="1">
            <a:spLocks noChangeArrowheads="1"/>
          </p:cNvSpPr>
          <p:nvPr/>
        </p:nvSpPr>
        <p:spPr bwMode="auto">
          <a:xfrm>
            <a:off x="5957187" y="1233486"/>
            <a:ext cx="2961182" cy="1495794"/>
          </a:xfrm>
          <a:prstGeom prst="rect">
            <a:avLst/>
          </a:prstGeom>
          <a:solidFill>
            <a:schemeClr val="bg1"/>
          </a:solidFill>
          <a:ln w="12700">
            <a:solidFill>
              <a:schemeClr val="bg1">
                <a:lumMod val="75000"/>
              </a:schemeClr>
            </a:solidFill>
            <a:miter lim="800000"/>
            <a:headEnd/>
            <a:tailEnd/>
          </a:ln>
          <a:effectLst>
            <a:outerShdw blurRad="88900" dist="76200" dir="8100000" algn="tr" rotWithShape="0">
              <a:prstClr val="black">
                <a:alpha val="40000"/>
              </a:prstClr>
            </a:outerShdw>
          </a:effectLst>
        </p:spPr>
        <p:txBody>
          <a:bodyPr wrap="square">
            <a:spAutoFit/>
          </a:bodyPr>
          <a:lstStyle/>
          <a:p>
            <a:pPr>
              <a:defRPr/>
            </a:pPr>
            <a:r>
              <a:rPr lang="en-US" sz="3200" b="0" dirty="0">
                <a:latin typeface="Calibri" pitchFamily="34" charset="0"/>
                <a:cs typeface="Calibri" pitchFamily="34" charset="0"/>
              </a:rPr>
              <a:t>Chinese, p&lt;0.05, </a:t>
            </a:r>
            <a:r>
              <a:rPr lang="en-US" sz="3200" b="0" dirty="0" smtClean="0">
                <a:latin typeface="Calibri" pitchFamily="34" charset="0"/>
                <a:cs typeface="Calibri" pitchFamily="34" charset="0"/>
              </a:rPr>
              <a:t>vs. all </a:t>
            </a:r>
            <a:r>
              <a:rPr lang="en-US" sz="3200" b="0" dirty="0">
                <a:latin typeface="Calibri" pitchFamily="34" charset="0"/>
                <a:cs typeface="Calibri" pitchFamily="34" charset="0"/>
              </a:rPr>
              <a:t>other groups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smtClean="0"/>
          </a:p>
        </p:txBody>
      </p:sp>
      <p:pic>
        <p:nvPicPr>
          <p:cNvPr id="37891" name="Picture 3"/>
          <p:cNvPicPr>
            <a:picLocks noChangeAspect="1" noChangeArrowheads="1"/>
          </p:cNvPicPr>
          <p:nvPr/>
        </p:nvPicPr>
        <p:blipFill>
          <a:blip r:embed="rId3" cstate="print"/>
          <a:srcRect/>
          <a:stretch>
            <a:fillRect/>
          </a:stretch>
        </p:blipFill>
        <p:spPr bwMode="auto">
          <a:xfrm>
            <a:off x="0" y="-127000"/>
            <a:ext cx="9144000" cy="7118350"/>
          </a:xfrm>
          <a:prstGeom prst="rect">
            <a:avLst/>
          </a:prstGeom>
          <a:noFill/>
          <a:ln w="127000">
            <a:noFill/>
            <a:miter lim="800000"/>
            <a:headEnd/>
            <a:tailEnd/>
          </a:ln>
        </p:spPr>
      </p:pic>
      <p:sp>
        <p:nvSpPr>
          <p:cNvPr id="51204" name="Text Box 4"/>
          <p:cNvSpPr txBox="1">
            <a:spLocks noChangeArrowheads="1"/>
          </p:cNvSpPr>
          <p:nvPr/>
        </p:nvSpPr>
        <p:spPr bwMode="auto">
          <a:xfrm>
            <a:off x="0" y="6619750"/>
            <a:ext cx="5706114" cy="355482"/>
          </a:xfrm>
          <a:prstGeom prst="rect">
            <a:avLst/>
          </a:prstGeom>
          <a:noFill/>
          <a:ln w="127000">
            <a:noFill/>
            <a:miter lim="800000"/>
            <a:headEnd/>
            <a:tailEnd/>
          </a:ln>
        </p:spPr>
        <p:txBody>
          <a:bodyPr wrap="none">
            <a:spAutoFit/>
          </a:bodyPr>
          <a:lstStyle/>
          <a:p>
            <a:pPr>
              <a:defRPr/>
            </a:pPr>
            <a:r>
              <a:rPr lang="en-US" sz="1800" b="0" dirty="0">
                <a:solidFill>
                  <a:srgbClr val="000000"/>
                </a:solidFill>
                <a:latin typeface="Calibri" pitchFamily="34" charset="0"/>
                <a:cs typeface="Calibri" pitchFamily="34" charset="0"/>
              </a:rPr>
              <a:t>Cheng, Bluemke, Lima et al, Circulation Imaging </a:t>
            </a:r>
            <a:r>
              <a:rPr lang="en-US" sz="1800" b="0" dirty="0" smtClean="0">
                <a:solidFill>
                  <a:srgbClr val="000000"/>
                </a:solidFill>
                <a:latin typeface="Calibri" pitchFamily="34" charset="0"/>
                <a:cs typeface="Calibri" pitchFamily="34" charset="0"/>
              </a:rPr>
              <a:t>2009:  2(3)</a:t>
            </a:r>
            <a:endParaRPr lang="en-US" sz="1800" b="0" dirty="0">
              <a:solidFill>
                <a:srgbClr val="000000"/>
              </a:solidFill>
              <a:latin typeface="Calibri" pitchFamily="34" charset="0"/>
              <a:cs typeface="Calibri" pitchFamily="34" charset="0"/>
            </a:endParaRPr>
          </a:p>
        </p:txBody>
      </p:sp>
      <p:sp>
        <p:nvSpPr>
          <p:cNvPr id="1825798" name="Line 6"/>
          <p:cNvSpPr>
            <a:spLocks noChangeShapeType="1"/>
          </p:cNvSpPr>
          <p:nvPr/>
        </p:nvSpPr>
        <p:spPr bwMode="auto">
          <a:xfrm>
            <a:off x="2184400" y="1041400"/>
            <a:ext cx="5575300" cy="3035300"/>
          </a:xfrm>
          <a:prstGeom prst="line">
            <a:avLst/>
          </a:prstGeom>
          <a:noFill/>
          <a:ln w="101600">
            <a:solidFill>
              <a:srgbClr val="000099"/>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7" name="Rectangle 3"/>
          <p:cNvSpPr txBox="1">
            <a:spLocks noChangeArrowheads="1"/>
          </p:cNvSpPr>
          <p:nvPr/>
        </p:nvSpPr>
        <p:spPr bwMode="auto">
          <a:xfrm>
            <a:off x="4340387" y="236361"/>
            <a:ext cx="3460885" cy="580928"/>
          </a:xfrm>
          <a:prstGeom prst="rect">
            <a:avLst/>
          </a:prstGeom>
          <a:noFill/>
          <a:ln w="12700">
            <a:noFill/>
            <a:miter lim="800000"/>
            <a:headEnd/>
            <a:tailEnd/>
          </a:ln>
        </p:spPr>
        <p:txBody>
          <a:bodyPr vert="horz" wrap="none" lIns="71438" tIns="28575" rIns="71438" bIns="28575" numCol="1" anchor="ctr" anchorCtr="0" compatLnSpc="1">
            <a:prstTxWarp prst="textNoShape">
              <a:avLst/>
            </a:prstTxWarp>
            <a:spAutoFit/>
          </a:bodyPr>
          <a:lstStyle/>
          <a:p>
            <a:pPr marL="0" marR="0" lvl="0" indent="0" algn="ctr" defTabSz="1023938" rtl="0" eaLnBrk="1" fontAlgn="base" latinLnBrk="0" hangingPunct="1">
              <a:lnSpc>
                <a:spcPct val="85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rPr>
              <a:t>LV Mass vs. age</a:t>
            </a:r>
          </a:p>
        </p:txBody>
      </p:sp>
      <p:sp>
        <p:nvSpPr>
          <p:cNvPr id="8" name="Rectangle 3"/>
          <p:cNvSpPr txBox="1">
            <a:spLocks noChangeArrowheads="1"/>
          </p:cNvSpPr>
          <p:nvPr/>
        </p:nvSpPr>
        <p:spPr bwMode="auto">
          <a:xfrm>
            <a:off x="4250550" y="6235223"/>
            <a:ext cx="1615829" cy="413959"/>
          </a:xfrm>
          <a:prstGeom prst="rect">
            <a:avLst/>
          </a:prstGeom>
          <a:solidFill>
            <a:srgbClr val="FFFFFF"/>
          </a:solidFill>
          <a:ln w="12700">
            <a:noFill/>
            <a:miter lim="800000"/>
            <a:headEnd/>
            <a:tailEnd/>
          </a:ln>
        </p:spPr>
        <p:txBody>
          <a:bodyPr vert="horz" wrap="none" lIns="71438" tIns="28575" rIns="71438" bIns="28575" numCol="1" anchor="ctr" anchorCtr="0" compatLnSpc="1">
            <a:prstTxWarp prst="textNoShape">
              <a:avLst/>
            </a:prstTxWarp>
            <a:spAutoFit/>
          </a:bodyPr>
          <a:lstStyle/>
          <a:p>
            <a:pPr algn="ctr" defTabSz="1023938" eaLnBrk="1" hangingPunct="1">
              <a:lnSpc>
                <a:spcPct val="85000"/>
              </a:lnSpc>
              <a:spcBef>
                <a:spcPct val="0"/>
              </a:spcBef>
            </a:pPr>
            <a:r>
              <a:rPr lang="en-US" sz="2700" i="0" kern="0" dirty="0" smtClean="0">
                <a:solidFill>
                  <a:schemeClr val="accent4">
                    <a:lumMod val="10000"/>
                  </a:schemeClr>
                </a:solidFill>
                <a:latin typeface="Calibri" pitchFamily="34" charset="0"/>
                <a:ea typeface="+mj-ea"/>
                <a:cs typeface="Calibri" pitchFamily="34" charset="0"/>
              </a:rPr>
              <a:t>Age group</a:t>
            </a:r>
          </a:p>
        </p:txBody>
      </p:sp>
      <p:sp>
        <p:nvSpPr>
          <p:cNvPr id="9" name="Rectangle 3"/>
          <p:cNvSpPr txBox="1">
            <a:spLocks noChangeArrowheads="1"/>
          </p:cNvSpPr>
          <p:nvPr/>
        </p:nvSpPr>
        <p:spPr bwMode="auto">
          <a:xfrm rot="16200000">
            <a:off x="-1709372" y="2831544"/>
            <a:ext cx="4217502" cy="528606"/>
          </a:xfrm>
          <a:prstGeom prst="rect">
            <a:avLst/>
          </a:prstGeom>
          <a:solidFill>
            <a:srgbClr val="FFFFFF"/>
          </a:solidFill>
          <a:ln w="12700">
            <a:noFill/>
            <a:miter lim="800000"/>
            <a:headEnd/>
            <a:tailEnd/>
          </a:ln>
        </p:spPr>
        <p:txBody>
          <a:bodyPr vert="horz" wrap="none" lIns="71438" tIns="28575" rIns="71438" bIns="28575" numCol="1" anchor="ctr" anchorCtr="0" compatLnSpc="1">
            <a:prstTxWarp prst="textNoShape">
              <a:avLst/>
            </a:prstTxWarp>
            <a:spAutoFit/>
          </a:bodyPr>
          <a:lstStyle/>
          <a:p>
            <a:pPr marL="0" marR="0" lvl="0" indent="0" algn="ctr" defTabSz="1023938" rtl="0" eaLnBrk="1" fontAlgn="base" latinLnBrk="0" hangingPunct="1">
              <a:lnSpc>
                <a:spcPct val="85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rPr>
              <a:t>    LV Mass</a:t>
            </a:r>
            <a:r>
              <a:rPr kumimoji="0" lang="en-US" sz="3600" b="1" i="0" u="none" strike="noStrike" kern="0" cap="none" spc="0" normalizeH="0" noProof="0" dirty="0" smtClean="0">
                <a:ln>
                  <a:noFill/>
                </a:ln>
                <a:solidFill>
                  <a:schemeClr val="accent4">
                    <a:lumMod val="10000"/>
                  </a:schemeClr>
                </a:solidFill>
                <a:effectLst/>
                <a:uLnTx/>
                <a:uFillTx/>
                <a:latin typeface="Calibri" pitchFamily="34" charset="0"/>
                <a:ea typeface="+mj-ea"/>
                <a:cs typeface="Calibri" pitchFamily="34" charset="0"/>
              </a:rPr>
              <a:t> (grams)     </a:t>
            </a:r>
            <a:endParaRPr kumimoji="0" lang="en-US" sz="36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25798"/>
                                        </p:tgtEl>
                                        <p:attrNameLst>
                                          <p:attrName>style.visibility</p:attrName>
                                        </p:attrNameLst>
                                      </p:cBhvr>
                                      <p:to>
                                        <p:strVal val="visible"/>
                                      </p:to>
                                    </p:set>
                                    <p:animEffect transition="in" filter="wipe(left)">
                                      <p:cBhvr>
                                        <p:cTn id="7" dur="2000"/>
                                        <p:tgtEl>
                                          <p:spTgt spid="1825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0" y="0"/>
            <a:ext cx="9144000" cy="6883400"/>
          </a:xfrm>
          <a:prstGeom prst="rect">
            <a:avLst/>
          </a:prstGeom>
          <a:noFill/>
          <a:ln w="127000">
            <a:noFill/>
            <a:miter lim="800000"/>
            <a:headEnd/>
            <a:tailEnd/>
          </a:ln>
        </p:spPr>
      </p:pic>
      <p:sp>
        <p:nvSpPr>
          <p:cNvPr id="38915" name="Rectangle 3"/>
          <p:cNvSpPr>
            <a:spLocks noGrp="1" noChangeArrowheads="1"/>
          </p:cNvSpPr>
          <p:nvPr>
            <p:ph type="title"/>
          </p:nvPr>
        </p:nvSpPr>
        <p:spPr>
          <a:xfrm>
            <a:off x="1584168" y="421418"/>
            <a:ext cx="4488409" cy="580928"/>
          </a:xfrm>
        </p:spPr>
        <p:txBody>
          <a:bodyPr/>
          <a:lstStyle/>
          <a:p>
            <a:pPr eaLnBrk="1" hangingPunct="1"/>
            <a:r>
              <a:rPr lang="en-US" dirty="0" smtClean="0">
                <a:solidFill>
                  <a:schemeClr val="accent4">
                    <a:lumMod val="10000"/>
                  </a:schemeClr>
                </a:solidFill>
                <a:latin typeface="Calibri" pitchFamily="34" charset="0"/>
                <a:cs typeface="Calibri" pitchFamily="34" charset="0"/>
              </a:rPr>
              <a:t>LV Geometry vs. age</a:t>
            </a:r>
          </a:p>
        </p:txBody>
      </p:sp>
      <p:sp>
        <p:nvSpPr>
          <p:cNvPr id="38916" name="Text Box 5"/>
          <p:cNvSpPr txBox="1">
            <a:spLocks noChangeArrowheads="1"/>
          </p:cNvSpPr>
          <p:nvPr/>
        </p:nvSpPr>
        <p:spPr bwMode="auto">
          <a:xfrm>
            <a:off x="0" y="6580188"/>
            <a:ext cx="2913063" cy="296862"/>
          </a:xfrm>
          <a:prstGeom prst="rect">
            <a:avLst/>
          </a:prstGeom>
          <a:noFill/>
          <a:ln w="127000">
            <a:noFill/>
            <a:miter lim="800000"/>
            <a:headEnd/>
            <a:tailEnd/>
          </a:ln>
        </p:spPr>
        <p:txBody>
          <a:bodyPr wrap="none">
            <a:spAutoFit/>
          </a:bodyPr>
          <a:lstStyle/>
          <a:p>
            <a:r>
              <a:rPr lang="en-US" sz="1400" b="0" dirty="0">
                <a:solidFill>
                  <a:srgbClr val="000000"/>
                </a:solidFill>
                <a:latin typeface="Calibri" pitchFamily="34" charset="0"/>
              </a:rPr>
              <a:t>Cheng, Bluemke, Lima et al AHA 2007</a:t>
            </a:r>
          </a:p>
        </p:txBody>
      </p:sp>
      <p:sp>
        <p:nvSpPr>
          <p:cNvPr id="7" name="Rectangle 3"/>
          <p:cNvSpPr txBox="1">
            <a:spLocks noChangeArrowheads="1"/>
          </p:cNvSpPr>
          <p:nvPr/>
        </p:nvSpPr>
        <p:spPr bwMode="auto">
          <a:xfrm rot="16200000">
            <a:off x="-1977150" y="3036294"/>
            <a:ext cx="4861908" cy="532775"/>
          </a:xfrm>
          <a:prstGeom prst="rect">
            <a:avLst/>
          </a:prstGeom>
          <a:solidFill>
            <a:srgbClr val="FFFFF3"/>
          </a:solidFill>
          <a:ln w="12700">
            <a:noFill/>
            <a:miter lim="800000"/>
            <a:headEnd/>
            <a:tailEnd/>
          </a:ln>
        </p:spPr>
        <p:txBody>
          <a:bodyPr vert="horz" wrap="none" lIns="71438" tIns="28575" rIns="71438" bIns="28575" numCol="1" anchor="ctr" anchorCtr="0" compatLnSpc="1">
            <a:prstTxWarp prst="textNoShape">
              <a:avLst/>
            </a:prstTxWarp>
            <a:spAutoFit/>
          </a:bodyPr>
          <a:lstStyle/>
          <a:p>
            <a:pPr marL="0" marR="0" lvl="0" indent="0" algn="ctr" defTabSz="1023938" rtl="0" eaLnBrk="1" fontAlgn="base" latinLnBrk="0" hangingPunct="1">
              <a:lnSpc>
                <a:spcPct val="85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rPr>
              <a:t>LV Mass-to-volume</a:t>
            </a:r>
            <a:r>
              <a:rPr kumimoji="0" lang="en-US" sz="3600" b="1" i="0" u="none" strike="noStrike" kern="0" cap="none" spc="0" normalizeH="0" noProof="0" dirty="0" smtClean="0">
                <a:ln>
                  <a:noFill/>
                </a:ln>
                <a:solidFill>
                  <a:schemeClr val="accent4">
                    <a:lumMod val="10000"/>
                  </a:schemeClr>
                </a:solidFill>
                <a:effectLst/>
                <a:uLnTx/>
                <a:uFillTx/>
                <a:latin typeface="Calibri" pitchFamily="34" charset="0"/>
                <a:ea typeface="+mj-ea"/>
                <a:cs typeface="Calibri" pitchFamily="34" charset="0"/>
              </a:rPr>
              <a:t> ratio</a:t>
            </a:r>
            <a:endParaRPr kumimoji="0" lang="en-US" sz="36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endParaRPr>
          </a:p>
        </p:txBody>
      </p:sp>
      <p:sp>
        <p:nvSpPr>
          <p:cNvPr id="9" name="Rectangle 3"/>
          <p:cNvSpPr txBox="1">
            <a:spLocks noChangeArrowheads="1"/>
          </p:cNvSpPr>
          <p:nvPr/>
        </p:nvSpPr>
        <p:spPr bwMode="auto">
          <a:xfrm>
            <a:off x="3788816" y="6483602"/>
            <a:ext cx="1450718" cy="374398"/>
          </a:xfrm>
          <a:prstGeom prst="rect">
            <a:avLst/>
          </a:prstGeom>
          <a:solidFill>
            <a:srgbClr val="FFFFF3"/>
          </a:solidFill>
          <a:ln w="12700">
            <a:noFill/>
            <a:miter lim="800000"/>
            <a:headEnd/>
            <a:tailEnd/>
          </a:ln>
        </p:spPr>
        <p:txBody>
          <a:bodyPr vert="horz" wrap="none" lIns="71438" tIns="28575" rIns="71438" bIns="28575" numCol="1" anchor="ctr" anchorCtr="0" compatLnSpc="1">
            <a:prstTxWarp prst="textNoShape">
              <a:avLst/>
            </a:prstTxWarp>
            <a:spAutoFit/>
          </a:bodyPr>
          <a:lstStyle/>
          <a:p>
            <a:pPr algn="ctr" defTabSz="1023938" eaLnBrk="1" hangingPunct="1">
              <a:lnSpc>
                <a:spcPct val="85000"/>
              </a:lnSpc>
              <a:spcBef>
                <a:spcPct val="0"/>
              </a:spcBef>
            </a:pPr>
            <a:r>
              <a:rPr lang="en-US" sz="2400" i="0" kern="0" dirty="0" smtClean="0">
                <a:solidFill>
                  <a:schemeClr val="accent4">
                    <a:lumMod val="10000"/>
                  </a:schemeClr>
                </a:solidFill>
                <a:latin typeface="Calibri" pitchFamily="34" charset="0"/>
                <a:ea typeface="+mj-ea"/>
                <a:cs typeface="Calibri" pitchFamily="34" charset="0"/>
              </a:rPr>
              <a:t>Age group</a:t>
            </a:r>
          </a:p>
        </p:txBody>
      </p:sp>
      <p:sp>
        <p:nvSpPr>
          <p:cNvPr id="11" name="Line 6"/>
          <p:cNvSpPr>
            <a:spLocks noChangeShapeType="1"/>
          </p:cNvSpPr>
          <p:nvPr/>
        </p:nvSpPr>
        <p:spPr bwMode="auto">
          <a:xfrm flipV="1">
            <a:off x="1828800" y="1589314"/>
            <a:ext cx="5464629" cy="3233056"/>
          </a:xfrm>
          <a:prstGeom prst="line">
            <a:avLst/>
          </a:prstGeom>
          <a:noFill/>
          <a:ln w="38100">
            <a:solidFill>
              <a:srgbClr val="000099"/>
            </a:solidFill>
            <a:prstDash val="lgDash"/>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2" name="Line 6"/>
          <p:cNvSpPr>
            <a:spLocks noChangeShapeType="1"/>
          </p:cNvSpPr>
          <p:nvPr/>
        </p:nvSpPr>
        <p:spPr bwMode="auto">
          <a:xfrm flipV="1">
            <a:off x="2166257" y="925285"/>
            <a:ext cx="5116286" cy="1567543"/>
          </a:xfrm>
          <a:prstGeom prst="line">
            <a:avLst/>
          </a:prstGeom>
          <a:noFill/>
          <a:ln w="38100">
            <a:solidFill>
              <a:srgbClr val="000099"/>
            </a:solidFill>
            <a:prstDash val="lgDash"/>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3" name="Rectangle 3"/>
          <p:cNvSpPr txBox="1">
            <a:spLocks noChangeArrowheads="1"/>
          </p:cNvSpPr>
          <p:nvPr/>
        </p:nvSpPr>
        <p:spPr bwMode="auto">
          <a:xfrm>
            <a:off x="740229" y="285382"/>
            <a:ext cx="646705" cy="5751575"/>
          </a:xfrm>
          <a:prstGeom prst="rect">
            <a:avLst/>
          </a:prstGeom>
          <a:solidFill>
            <a:srgbClr val="FFFFF3"/>
          </a:solidFill>
          <a:ln w="12700">
            <a:noFill/>
            <a:miter lim="800000"/>
            <a:headEnd/>
            <a:tailEnd/>
          </a:ln>
        </p:spPr>
        <p:txBody>
          <a:bodyPr vert="horz" wrap="square" lIns="71438" tIns="28575" rIns="71438" bIns="28575" numCol="1" anchor="ctr" anchorCtr="0" compatLnSpc="1">
            <a:prstTxWarp prst="textNoShape">
              <a:avLst/>
            </a:prstTxWarp>
            <a:spAutoFit/>
          </a:bodyPr>
          <a:lstStyle/>
          <a:p>
            <a:pPr marL="0" marR="0" lvl="0" indent="0" algn="ctr" defTabSz="1023938" rtl="0" eaLnBrk="1" fontAlgn="base" latinLnBrk="0" hangingPunct="1">
              <a:lnSpc>
                <a:spcPct val="85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rPr>
              <a:t>1.8</a:t>
            </a: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kumimoji="0" lang="en-US" sz="20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kumimoji="0" lang="en-US" sz="20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kumimoji="0" lang="en-US" sz="20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endParaRPr>
          </a:p>
          <a:p>
            <a:pPr marL="0" marR="0" lvl="0" indent="0" algn="ctr" defTabSz="1023938" rtl="0" eaLnBrk="1" fontAlgn="base" latinLnBrk="0" hangingPunct="1">
              <a:lnSpc>
                <a:spcPct val="150000"/>
              </a:lnSpc>
              <a:spcBef>
                <a:spcPct val="0"/>
              </a:spcBef>
              <a:spcAft>
                <a:spcPct val="0"/>
              </a:spcAft>
              <a:buClrTx/>
              <a:buSzTx/>
              <a:buFontTx/>
              <a:buNone/>
              <a:tabLst/>
              <a:defRPr/>
            </a:pPr>
            <a:endParaRPr kumimoji="0" lang="en-US" sz="20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rPr>
              <a:t>1.4</a:t>
            </a: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endParaRPr lang="en-US" sz="2000" i="0" kern="0" dirty="0" smtClean="0">
              <a:solidFill>
                <a:schemeClr val="accent4">
                  <a:lumMod val="10000"/>
                </a:schemeClr>
              </a:solidFill>
              <a:latin typeface="Calibri" pitchFamily="34" charset="0"/>
              <a:ea typeface="+mj-ea"/>
              <a:cs typeface="Calibri" pitchFamily="34" charset="0"/>
            </a:endParaRPr>
          </a:p>
          <a:p>
            <a:pPr marL="0" marR="0" lvl="0" indent="0" algn="ctr" defTabSz="1023938" rtl="0" eaLnBrk="1" fontAlgn="base" latinLnBrk="0" hangingPunct="1">
              <a:lnSpc>
                <a:spcPct val="85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accent4">
                    <a:lumMod val="10000"/>
                  </a:schemeClr>
                </a:solidFill>
                <a:effectLst/>
                <a:uLnTx/>
                <a:uFillTx/>
                <a:latin typeface="Calibri" pitchFamily="34" charset="0"/>
                <a:ea typeface="+mj-ea"/>
                <a:cs typeface="Calibri" pitchFamily="34" charset="0"/>
              </a:rPr>
              <a:t>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213755"/>
            <a:ext cx="9144000" cy="3455719"/>
            <a:chOff x="0" y="178130"/>
            <a:chExt cx="9144000" cy="3455719"/>
          </a:xfrm>
        </p:grpSpPr>
        <p:sp>
          <p:nvSpPr>
            <p:cNvPr id="6" name="Rectangle 5"/>
            <p:cNvSpPr/>
            <p:nvPr/>
          </p:nvSpPr>
          <p:spPr bwMode="auto">
            <a:xfrm>
              <a:off x="0" y="178130"/>
              <a:ext cx="9144000" cy="3455719"/>
            </a:xfrm>
            <a:prstGeom prst="rect">
              <a:avLst/>
            </a:prstGeom>
            <a:solidFill>
              <a:srgbClr val="FFFFEB"/>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5000"/>
                </a:lnSpc>
                <a:spcBef>
                  <a:spcPct val="40000"/>
                </a:spcBef>
                <a:spcAft>
                  <a:spcPct val="0"/>
                </a:spcAft>
                <a:buClrTx/>
                <a:buSzTx/>
                <a:buFontTx/>
                <a:buNone/>
                <a:tabLst/>
              </a:pPr>
              <a:endPara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360450" name="Picture 2"/>
            <p:cNvPicPr>
              <a:picLocks noChangeAspect="1" noChangeArrowheads="1"/>
            </p:cNvPicPr>
            <p:nvPr/>
          </p:nvPicPr>
          <p:blipFill>
            <a:blip r:embed="rId3" cstate="print"/>
            <a:srcRect/>
            <a:stretch>
              <a:fillRect/>
            </a:stretch>
          </p:blipFill>
          <p:spPr bwMode="auto">
            <a:xfrm>
              <a:off x="0" y="257112"/>
              <a:ext cx="9144000" cy="2640466"/>
            </a:xfrm>
            <a:prstGeom prst="rect">
              <a:avLst/>
            </a:prstGeom>
            <a:noFill/>
            <a:ln w="9525">
              <a:noFill/>
              <a:miter lim="800000"/>
              <a:headEnd/>
              <a:tailEnd/>
            </a:ln>
          </p:spPr>
        </p:pic>
        <p:sp>
          <p:nvSpPr>
            <p:cNvPr id="5" name="TextBox 4"/>
            <p:cNvSpPr txBox="1"/>
            <p:nvPr/>
          </p:nvSpPr>
          <p:spPr>
            <a:xfrm>
              <a:off x="154381" y="2885703"/>
              <a:ext cx="2409634" cy="413959"/>
            </a:xfrm>
            <a:prstGeom prst="rect">
              <a:avLst/>
            </a:prstGeom>
            <a:noFill/>
          </p:spPr>
          <p:txBody>
            <a:bodyPr wrap="none" rtlCol="0">
              <a:spAutoFit/>
            </a:bodyPr>
            <a:lstStyle/>
            <a:p>
              <a:r>
                <a:rPr lang="en-US" sz="2200" b="0" i="0" dirty="0" smtClean="0">
                  <a:solidFill>
                    <a:schemeClr val="accent4">
                      <a:lumMod val="10000"/>
                    </a:schemeClr>
                  </a:solidFill>
                  <a:latin typeface="Times New Roman" pitchFamily="18" charset="0"/>
                  <a:cs typeface="Times New Roman" pitchFamily="18" charset="0"/>
                </a:rPr>
                <a:t>JACC 2008: 52(25)</a:t>
              </a:r>
              <a:endParaRPr lang="en-US" sz="2200" b="0" i="0" dirty="0">
                <a:solidFill>
                  <a:schemeClr val="accent4">
                    <a:lumMod val="10000"/>
                  </a:schemeClr>
                </a:solidFill>
                <a:latin typeface="Times New Roman" pitchFamily="18" charset="0"/>
                <a:cs typeface="Times New Roman" pitchFamily="18" charset="0"/>
              </a:endParaRPr>
            </a:p>
          </p:txBody>
        </p:sp>
      </p:grpSp>
      <p:sp>
        <p:nvSpPr>
          <p:cNvPr id="9" name="TextBox 8"/>
          <p:cNvSpPr txBox="1"/>
          <p:nvPr/>
        </p:nvSpPr>
        <p:spPr>
          <a:xfrm>
            <a:off x="460828" y="3851234"/>
            <a:ext cx="8378372" cy="2699200"/>
          </a:xfrm>
          <a:prstGeom prst="rect">
            <a:avLst/>
          </a:prstGeom>
          <a:noFill/>
        </p:spPr>
        <p:txBody>
          <a:bodyPr wrap="square" rtlCol="0">
            <a:spAutoFit/>
          </a:bodyPr>
          <a:lstStyle/>
          <a:p>
            <a:pPr>
              <a:buClr>
                <a:schemeClr val="tx2">
                  <a:lumMod val="60000"/>
                  <a:lumOff val="40000"/>
                </a:schemeClr>
              </a:buClr>
              <a:buSzPct val="114000"/>
              <a:buFont typeface="Arial" pitchFamily="34" charset="0"/>
              <a:buChar char="•"/>
            </a:pPr>
            <a:r>
              <a:rPr lang="en-US" b="0" i="0" dirty="0" smtClean="0">
                <a:latin typeface="Calibri" pitchFamily="34" charset="0"/>
                <a:cs typeface="Calibri" pitchFamily="34" charset="0"/>
              </a:rPr>
              <a:t> 4948 participants</a:t>
            </a:r>
          </a:p>
          <a:p>
            <a:pPr>
              <a:buClr>
                <a:schemeClr val="tx2">
                  <a:lumMod val="60000"/>
                  <a:lumOff val="40000"/>
                </a:schemeClr>
              </a:buClr>
              <a:buSzPct val="114000"/>
              <a:buFont typeface="Arial" pitchFamily="34" charset="0"/>
              <a:buChar char="•"/>
            </a:pPr>
            <a:r>
              <a:rPr lang="en-US" sz="3600" b="0" i="0" dirty="0" smtClean="0">
                <a:latin typeface="Calibri" pitchFamily="34" charset="0"/>
                <a:cs typeface="Calibri" pitchFamily="34" charset="0"/>
              </a:rPr>
              <a:t> 216 incident events, 4 yr follow-up</a:t>
            </a:r>
          </a:p>
          <a:p>
            <a:pPr>
              <a:buClr>
                <a:schemeClr val="tx2">
                  <a:lumMod val="60000"/>
                  <a:lumOff val="40000"/>
                </a:schemeClr>
              </a:buClr>
              <a:buSzPct val="114000"/>
              <a:buFont typeface="Arial" pitchFamily="34" charset="0"/>
              <a:buChar char="•"/>
            </a:pPr>
            <a:r>
              <a:rPr lang="en-US" sz="3600" b="0" i="0" dirty="0" smtClean="0">
                <a:latin typeface="Calibri" pitchFamily="34" charset="0"/>
                <a:cs typeface="Calibri" pitchFamily="34" charset="0"/>
              </a:rPr>
              <a:t> Angina (71), HF (48), MI (45), stroke (39) and CHD death (13)</a:t>
            </a:r>
            <a:endParaRPr lang="en-US" sz="3600" b="0" dirty="0" smtClean="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 y="71250"/>
            <a:ext cx="9144254" cy="534390"/>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5000"/>
              </a:lnSpc>
              <a:spcBef>
                <a:spcPct val="40000"/>
              </a:spcBef>
              <a:spcAft>
                <a:spcPct val="0"/>
              </a:spcAft>
              <a:buClrTx/>
              <a:buSzTx/>
              <a:buFontTx/>
              <a:buNone/>
              <a:tabLst/>
            </a:pPr>
            <a:endPara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249857" name="Picture 1"/>
          <p:cNvPicPr>
            <a:picLocks noChangeAspect="1" noChangeArrowheads="1"/>
          </p:cNvPicPr>
          <p:nvPr/>
        </p:nvPicPr>
        <p:blipFill>
          <a:blip r:embed="rId3" cstate="print"/>
          <a:srcRect/>
          <a:stretch>
            <a:fillRect/>
          </a:stretch>
        </p:blipFill>
        <p:spPr bwMode="auto">
          <a:xfrm>
            <a:off x="0" y="375991"/>
            <a:ext cx="9143999" cy="6296025"/>
          </a:xfrm>
          <a:prstGeom prst="rect">
            <a:avLst/>
          </a:prstGeom>
          <a:noFill/>
          <a:ln w="9525">
            <a:noFill/>
            <a:miter lim="800000"/>
            <a:headEnd/>
            <a:tailEnd/>
          </a:ln>
        </p:spPr>
      </p:pic>
      <p:sp>
        <p:nvSpPr>
          <p:cNvPr id="39938" name="Rectangle 2"/>
          <p:cNvSpPr>
            <a:spLocks noGrp="1" noChangeArrowheads="1"/>
          </p:cNvSpPr>
          <p:nvPr>
            <p:ph type="title"/>
          </p:nvPr>
        </p:nvSpPr>
        <p:spPr>
          <a:xfrm>
            <a:off x="2209248" y="195561"/>
            <a:ext cx="4842672" cy="480003"/>
          </a:xfrm>
        </p:spPr>
        <p:txBody>
          <a:bodyPr/>
          <a:lstStyle/>
          <a:p>
            <a:pPr eaLnBrk="1" hangingPunct="1"/>
            <a:r>
              <a:rPr lang="en-US" sz="3200" dirty="0" smtClean="0">
                <a:solidFill>
                  <a:schemeClr val="accent4">
                    <a:lumMod val="10000"/>
                  </a:schemeClr>
                </a:solidFill>
                <a:latin typeface="Calibri" pitchFamily="34" charset="0"/>
                <a:cs typeface="Calibri" pitchFamily="34" charset="0"/>
              </a:rPr>
              <a:t>Cumulative CHD Event Rate</a:t>
            </a:r>
          </a:p>
        </p:txBody>
      </p:sp>
      <p:graphicFrame>
        <p:nvGraphicFramePr>
          <p:cNvPr id="7" name="Table 6"/>
          <p:cNvGraphicFramePr>
            <a:graphicFrameLocks noGrp="1"/>
          </p:cNvGraphicFramePr>
          <p:nvPr/>
        </p:nvGraphicFramePr>
        <p:xfrm>
          <a:off x="870852" y="805542"/>
          <a:ext cx="5018317" cy="2721428"/>
        </p:xfrm>
        <a:graphic>
          <a:graphicData uri="http://schemas.openxmlformats.org/drawingml/2006/table">
            <a:tbl>
              <a:tblPr firstRow="1" bandRow="1">
                <a:effectLst>
                  <a:outerShdw blurRad="101600" dist="76200" dir="18900000" algn="bl" rotWithShape="0">
                    <a:prstClr val="black">
                      <a:alpha val="40000"/>
                    </a:prstClr>
                  </a:outerShdw>
                </a:effectLst>
                <a:tableStyleId>{073A0DAA-6AF3-43AB-8588-CEC1D06C72B9}</a:tableStyleId>
              </a:tblPr>
              <a:tblGrid>
                <a:gridCol w="1774372"/>
                <a:gridCol w="1774372"/>
                <a:gridCol w="1469573"/>
              </a:tblGrid>
              <a:tr h="403175">
                <a:tc>
                  <a:txBody>
                    <a:bodyPr/>
                    <a:lstStyle/>
                    <a:p>
                      <a:r>
                        <a:rPr lang="en-US" sz="2000" dirty="0" smtClean="0"/>
                        <a:t>Model</a:t>
                      </a:r>
                      <a:endParaRPr lang="en-US" sz="2000" dirty="0"/>
                    </a:p>
                  </a:txBody>
                  <a:tcPr/>
                </a:tc>
                <a:tc>
                  <a:txBody>
                    <a:bodyPr/>
                    <a:lstStyle/>
                    <a:p>
                      <a:pPr algn="ctr"/>
                      <a:r>
                        <a:rPr lang="en-US" sz="2000" dirty="0" smtClean="0"/>
                        <a:t>Adjusted HR</a:t>
                      </a:r>
                      <a:endParaRPr lang="en-US" sz="2000" dirty="0"/>
                    </a:p>
                  </a:txBody>
                  <a:tcPr/>
                </a:tc>
                <a:tc>
                  <a:txBody>
                    <a:bodyPr/>
                    <a:lstStyle/>
                    <a:p>
                      <a:pPr algn="ctr"/>
                      <a:r>
                        <a:rPr lang="en-US" sz="2000" dirty="0" smtClean="0"/>
                        <a:t>P value</a:t>
                      </a:r>
                      <a:endParaRPr lang="en-US" sz="2000" dirty="0"/>
                    </a:p>
                  </a:txBody>
                  <a:tcPr/>
                </a:tc>
              </a:tr>
              <a:tr h="772751">
                <a:tc>
                  <a:txBody>
                    <a:bodyPr/>
                    <a:lstStyle/>
                    <a:p>
                      <a:r>
                        <a:rPr lang="en-US" sz="2000" dirty="0" smtClean="0"/>
                        <a:t>LV mass (per 10%)</a:t>
                      </a:r>
                      <a:endParaRPr lang="en-US" sz="2000" dirty="0"/>
                    </a:p>
                  </a:txBody>
                  <a:tcPr anchor="ctr"/>
                </a:tc>
                <a:tc>
                  <a:txBody>
                    <a:bodyPr/>
                    <a:lstStyle/>
                    <a:p>
                      <a:pPr algn="ctr"/>
                      <a:r>
                        <a:rPr lang="en-US" sz="2000" dirty="0" smtClean="0"/>
                        <a:t>1.0</a:t>
                      </a:r>
                      <a:endParaRPr lang="en-US" sz="2000" dirty="0"/>
                    </a:p>
                  </a:txBody>
                  <a:tcPr anchor="ctr"/>
                </a:tc>
                <a:tc>
                  <a:txBody>
                    <a:bodyPr/>
                    <a:lstStyle/>
                    <a:p>
                      <a:pPr algn="ctr"/>
                      <a:r>
                        <a:rPr lang="en-US" sz="2000" dirty="0" smtClean="0"/>
                        <a:t>0.39</a:t>
                      </a:r>
                      <a:endParaRPr lang="en-US" sz="2000" dirty="0"/>
                    </a:p>
                  </a:txBody>
                  <a:tcPr anchor="ctr"/>
                </a:tc>
              </a:tr>
              <a:tr h="772751">
                <a:tc>
                  <a:txBody>
                    <a:bodyPr/>
                    <a:lstStyle/>
                    <a:p>
                      <a:r>
                        <a:rPr lang="en-US" sz="2000" dirty="0" smtClean="0"/>
                        <a:t>LV volume (per 10%)</a:t>
                      </a:r>
                      <a:endParaRPr lang="en-US" sz="2000" dirty="0"/>
                    </a:p>
                  </a:txBody>
                  <a:tcPr anchor="ctr"/>
                </a:tc>
                <a:tc>
                  <a:txBody>
                    <a:bodyPr/>
                    <a:lstStyle/>
                    <a:p>
                      <a:pPr algn="ctr"/>
                      <a:r>
                        <a:rPr lang="en-US" sz="2000" dirty="0" smtClean="0"/>
                        <a:t>0.9</a:t>
                      </a:r>
                      <a:endParaRPr lang="en-US" sz="2000" dirty="0"/>
                    </a:p>
                  </a:txBody>
                  <a:tcPr anchor="ctr"/>
                </a:tc>
                <a:tc>
                  <a:txBody>
                    <a:bodyPr/>
                    <a:lstStyle/>
                    <a:p>
                      <a:pPr algn="ctr"/>
                      <a:r>
                        <a:rPr lang="en-US" sz="2000" dirty="0" smtClean="0"/>
                        <a:t>0.09</a:t>
                      </a:r>
                      <a:endParaRPr lang="en-US" sz="2000" dirty="0"/>
                    </a:p>
                  </a:txBody>
                  <a:tcPr anchor="ctr"/>
                </a:tc>
              </a:tr>
              <a:tr h="772751">
                <a:tc>
                  <a:txBody>
                    <a:bodyPr/>
                    <a:lstStyle/>
                    <a:p>
                      <a:r>
                        <a:rPr lang="en-US" sz="2000" dirty="0" smtClean="0"/>
                        <a:t>LV mass/ volume</a:t>
                      </a:r>
                      <a:r>
                        <a:rPr lang="en-US" sz="2000" baseline="0" dirty="0" smtClean="0"/>
                        <a:t> (g/ml)</a:t>
                      </a:r>
                      <a:endParaRPr lang="en-US" sz="2000" dirty="0"/>
                    </a:p>
                  </a:txBody>
                  <a:tcPr anchor="ctr"/>
                </a:tc>
                <a:tc>
                  <a:txBody>
                    <a:bodyPr/>
                    <a:lstStyle/>
                    <a:p>
                      <a:pPr algn="ctr"/>
                      <a:r>
                        <a:rPr lang="en-US" sz="2000" dirty="0" smtClean="0"/>
                        <a:t>2.1</a:t>
                      </a:r>
                      <a:endParaRPr lang="en-US" sz="2000" dirty="0"/>
                    </a:p>
                  </a:txBody>
                  <a:tcPr anchor="ctr"/>
                </a:tc>
                <a:tc>
                  <a:txBody>
                    <a:bodyPr/>
                    <a:lstStyle/>
                    <a:p>
                      <a:pPr algn="ctr"/>
                      <a:r>
                        <a:rPr lang="en-US" sz="2000" dirty="0" smtClean="0"/>
                        <a:t>0.02</a:t>
                      </a:r>
                      <a:endParaRPr lang="en-US" sz="2000" dirty="0"/>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p:cNvPicPr>
            <a:picLocks noChangeAspect="1" noChangeArrowheads="1"/>
          </p:cNvPicPr>
          <p:nvPr/>
        </p:nvPicPr>
        <p:blipFill>
          <a:blip r:embed="rId3" cstate="print"/>
          <a:srcRect/>
          <a:stretch>
            <a:fillRect/>
          </a:stretch>
        </p:blipFill>
        <p:spPr bwMode="auto">
          <a:xfrm>
            <a:off x="0" y="402609"/>
            <a:ext cx="9144000" cy="6455391"/>
          </a:xfrm>
          <a:prstGeom prst="rect">
            <a:avLst/>
          </a:prstGeom>
          <a:noFill/>
          <a:ln w="9525">
            <a:noFill/>
            <a:miter lim="800000"/>
            <a:headEnd/>
            <a:tailEnd/>
          </a:ln>
        </p:spPr>
      </p:pic>
      <p:sp>
        <p:nvSpPr>
          <p:cNvPr id="5" name="Rectangle 4"/>
          <p:cNvSpPr/>
          <p:nvPr/>
        </p:nvSpPr>
        <p:spPr bwMode="auto">
          <a:xfrm>
            <a:off x="0" y="71250"/>
            <a:ext cx="9143999" cy="534390"/>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5000"/>
              </a:lnSpc>
              <a:spcBef>
                <a:spcPct val="40000"/>
              </a:spcBef>
              <a:spcAft>
                <a:spcPct val="0"/>
              </a:spcAft>
              <a:buClrTx/>
              <a:buSzTx/>
              <a:buFontTx/>
              <a:buNone/>
              <a:tabLst/>
            </a:pPr>
            <a:endPara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9938" name="Rectangle 2"/>
          <p:cNvSpPr>
            <a:spLocks noGrp="1" noChangeArrowheads="1"/>
          </p:cNvSpPr>
          <p:nvPr>
            <p:ph type="title"/>
          </p:nvPr>
        </p:nvSpPr>
        <p:spPr>
          <a:xfrm>
            <a:off x="1469463" y="195561"/>
            <a:ext cx="6322245" cy="480003"/>
          </a:xfrm>
        </p:spPr>
        <p:txBody>
          <a:bodyPr/>
          <a:lstStyle/>
          <a:p>
            <a:pPr eaLnBrk="1" hangingPunct="1"/>
            <a:r>
              <a:rPr lang="en-US" sz="3200" dirty="0" smtClean="0">
                <a:solidFill>
                  <a:schemeClr val="accent4">
                    <a:lumMod val="10000"/>
                  </a:schemeClr>
                </a:solidFill>
                <a:latin typeface="Calibri" pitchFamily="34" charset="0"/>
                <a:cs typeface="Calibri" pitchFamily="34" charset="0"/>
              </a:rPr>
              <a:t>Cumulative Heart Failure Event Rate</a:t>
            </a:r>
          </a:p>
        </p:txBody>
      </p:sp>
      <p:graphicFrame>
        <p:nvGraphicFramePr>
          <p:cNvPr id="7" name="Table 6"/>
          <p:cNvGraphicFramePr>
            <a:graphicFrameLocks noGrp="1"/>
          </p:cNvGraphicFramePr>
          <p:nvPr/>
        </p:nvGraphicFramePr>
        <p:xfrm>
          <a:off x="881576" y="887427"/>
          <a:ext cx="4795893" cy="3019293"/>
        </p:xfrm>
        <a:graphic>
          <a:graphicData uri="http://schemas.openxmlformats.org/drawingml/2006/table">
            <a:tbl>
              <a:tblPr firstRow="1" bandRow="1">
                <a:effectLst>
                  <a:outerShdw blurRad="101600" dist="76200" dir="18900000" algn="bl" rotWithShape="0">
                    <a:prstClr val="black">
                      <a:alpha val="40000"/>
                    </a:prstClr>
                  </a:outerShdw>
                </a:effectLst>
                <a:tableStyleId>{073A0DAA-6AF3-43AB-8588-CEC1D06C72B9}</a:tableStyleId>
              </a:tblPr>
              <a:tblGrid>
                <a:gridCol w="1774372"/>
                <a:gridCol w="1397437"/>
                <a:gridCol w="1624084"/>
              </a:tblGrid>
              <a:tr h="403175">
                <a:tc>
                  <a:txBody>
                    <a:bodyPr/>
                    <a:lstStyle/>
                    <a:p>
                      <a:r>
                        <a:rPr lang="en-US" sz="2000" dirty="0" smtClean="0"/>
                        <a:t>Model</a:t>
                      </a:r>
                      <a:endParaRPr lang="en-US" sz="2000" dirty="0"/>
                    </a:p>
                  </a:txBody>
                  <a:tcPr/>
                </a:tc>
                <a:tc>
                  <a:txBody>
                    <a:bodyPr/>
                    <a:lstStyle/>
                    <a:p>
                      <a:pPr algn="ctr"/>
                      <a:r>
                        <a:rPr lang="en-US" sz="2000" dirty="0" smtClean="0"/>
                        <a:t>Adjusted HR</a:t>
                      </a:r>
                      <a:endParaRPr lang="en-US" sz="2000" dirty="0"/>
                    </a:p>
                  </a:txBody>
                  <a:tcPr/>
                </a:tc>
                <a:tc>
                  <a:txBody>
                    <a:bodyPr/>
                    <a:lstStyle/>
                    <a:p>
                      <a:pPr algn="ctr"/>
                      <a:r>
                        <a:rPr lang="en-US" sz="2000" dirty="0" smtClean="0"/>
                        <a:t>P value</a:t>
                      </a:r>
                      <a:endParaRPr lang="en-US" sz="2000" dirty="0"/>
                    </a:p>
                  </a:txBody>
                  <a:tcPr/>
                </a:tc>
              </a:tr>
              <a:tr h="772751">
                <a:tc>
                  <a:txBody>
                    <a:bodyPr/>
                    <a:lstStyle/>
                    <a:p>
                      <a:r>
                        <a:rPr lang="en-US" sz="2000" dirty="0" smtClean="0"/>
                        <a:t>LV mass (per 10%)</a:t>
                      </a:r>
                      <a:endParaRPr lang="en-US" sz="2000" dirty="0"/>
                    </a:p>
                  </a:txBody>
                  <a:tcPr anchor="ctr"/>
                </a:tc>
                <a:tc>
                  <a:txBody>
                    <a:bodyPr/>
                    <a:lstStyle/>
                    <a:p>
                      <a:pPr algn="ctr"/>
                      <a:r>
                        <a:rPr lang="en-US" sz="2000" dirty="0" smtClean="0"/>
                        <a:t>1.4</a:t>
                      </a:r>
                      <a:endParaRPr lang="en-US" sz="2000" dirty="0"/>
                    </a:p>
                  </a:txBody>
                  <a:tcPr anchor="ctr"/>
                </a:tc>
                <a:tc>
                  <a:txBody>
                    <a:bodyPr/>
                    <a:lstStyle/>
                    <a:p>
                      <a:pPr algn="ctr"/>
                      <a:r>
                        <a:rPr lang="en-US" sz="2000" dirty="0" smtClean="0"/>
                        <a:t>&lt;0.0001</a:t>
                      </a:r>
                      <a:endParaRPr lang="en-US" sz="2000" dirty="0"/>
                    </a:p>
                  </a:txBody>
                  <a:tcPr anchor="ctr"/>
                </a:tc>
              </a:tr>
              <a:tr h="772751">
                <a:tc>
                  <a:txBody>
                    <a:bodyPr/>
                    <a:lstStyle/>
                    <a:p>
                      <a:r>
                        <a:rPr lang="en-US" sz="2000" dirty="0" smtClean="0"/>
                        <a:t>LV volume (per 10%)</a:t>
                      </a:r>
                      <a:endParaRPr lang="en-US" sz="2000" dirty="0"/>
                    </a:p>
                  </a:txBody>
                  <a:tcPr anchor="ctr"/>
                </a:tc>
                <a:tc>
                  <a:txBody>
                    <a:bodyPr/>
                    <a:lstStyle/>
                    <a:p>
                      <a:pPr algn="ctr"/>
                      <a:r>
                        <a:rPr lang="en-US" sz="2000" dirty="0" smtClean="0"/>
                        <a:t>1.3</a:t>
                      </a:r>
                      <a:endParaRPr lang="en-US" sz="2000" dirty="0"/>
                    </a:p>
                  </a:txBody>
                  <a:tcPr anchor="ctr"/>
                </a:tc>
                <a:tc>
                  <a:txBody>
                    <a:bodyPr/>
                    <a:lstStyle/>
                    <a:p>
                      <a:pPr algn="ctr"/>
                      <a:r>
                        <a:rPr lang="en-US" sz="2000" dirty="0" smtClean="0"/>
                        <a:t>&lt;0.0001</a:t>
                      </a:r>
                      <a:endParaRPr lang="en-US" sz="2000" dirty="0"/>
                    </a:p>
                  </a:txBody>
                  <a:tcPr anchor="ctr"/>
                </a:tc>
              </a:tr>
              <a:tr h="772751">
                <a:tc>
                  <a:txBody>
                    <a:bodyPr/>
                    <a:lstStyle/>
                    <a:p>
                      <a:r>
                        <a:rPr lang="en-US" sz="2000" dirty="0" smtClean="0"/>
                        <a:t>≥ 95</a:t>
                      </a:r>
                      <a:r>
                        <a:rPr lang="en-US" sz="2000" baseline="30000" dirty="0" smtClean="0"/>
                        <a:t>th</a:t>
                      </a:r>
                      <a:r>
                        <a:rPr lang="en-US" sz="2000" dirty="0" smtClean="0"/>
                        <a:t> %tile LV mass</a:t>
                      </a:r>
                      <a:endParaRPr lang="en-US" sz="2000" dirty="0"/>
                    </a:p>
                  </a:txBody>
                  <a:tcPr anchor="ctr"/>
                </a:tc>
                <a:tc>
                  <a:txBody>
                    <a:bodyPr/>
                    <a:lstStyle/>
                    <a:p>
                      <a:pPr algn="ctr"/>
                      <a:r>
                        <a:rPr lang="en-US" sz="2000" dirty="0" smtClean="0"/>
                        <a:t>8.6</a:t>
                      </a:r>
                      <a:endParaRPr lang="en-US" sz="2000" dirty="0"/>
                    </a:p>
                  </a:txBody>
                  <a:tcPr anchor="ctr"/>
                </a:tc>
                <a:tc>
                  <a:txBody>
                    <a:bodyPr/>
                    <a:lstStyle/>
                    <a:p>
                      <a:pPr algn="ctr"/>
                      <a:r>
                        <a:rPr lang="en-US" sz="2000" dirty="0" smtClean="0"/>
                        <a:t>&lt;0.0001</a:t>
                      </a:r>
                      <a:endParaRPr lang="en-US" sz="2000" dirty="0"/>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95000"/>
                <a:lumOff val="5000"/>
              </a:schemeClr>
            </a:gs>
            <a:gs pos="50000">
              <a:schemeClr val="accent6"/>
            </a:gs>
            <a:gs pos="100000">
              <a:schemeClr val="tx1"/>
            </a:gs>
          </a:gsLst>
          <a:lin ang="5400000" scaled="1"/>
          <a:tileRect/>
        </a:gradFill>
        <a:effectLst/>
      </p:bgPr>
    </p:bg>
    <p:spTree>
      <p:nvGrpSpPr>
        <p:cNvPr id="1" name=""/>
        <p:cNvGrpSpPr/>
        <p:nvPr/>
      </p:nvGrpSpPr>
      <p:grpSpPr>
        <a:xfrm>
          <a:off x="0" y="0"/>
          <a:ext cx="0" cy="0"/>
          <a:chOff x="0" y="0"/>
          <a:chExt cx="0" cy="0"/>
        </a:xfrm>
      </p:grpSpPr>
      <p:grpSp>
        <p:nvGrpSpPr>
          <p:cNvPr id="2" name="Group 13"/>
          <p:cNvGrpSpPr/>
          <p:nvPr/>
        </p:nvGrpSpPr>
        <p:grpSpPr>
          <a:xfrm>
            <a:off x="0" y="434898"/>
            <a:ext cx="9144000" cy="3880624"/>
            <a:chOff x="0" y="434898"/>
            <a:chExt cx="9144000" cy="3880624"/>
          </a:xfrm>
        </p:grpSpPr>
        <p:sp>
          <p:nvSpPr>
            <p:cNvPr id="13" name="Rectangle 12"/>
            <p:cNvSpPr/>
            <p:nvPr/>
          </p:nvSpPr>
          <p:spPr>
            <a:xfrm>
              <a:off x="0" y="434898"/>
              <a:ext cx="9144000" cy="388062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7569" name="Picture 1"/>
            <p:cNvPicPr>
              <a:picLocks noChangeAspect="1" noChangeArrowheads="1"/>
            </p:cNvPicPr>
            <p:nvPr/>
          </p:nvPicPr>
          <p:blipFill>
            <a:blip r:embed="rId4" cstate="print"/>
            <a:srcRect/>
            <a:stretch>
              <a:fillRect/>
            </a:stretch>
          </p:blipFill>
          <p:spPr bwMode="auto">
            <a:xfrm>
              <a:off x="1" y="523029"/>
              <a:ext cx="4795024" cy="1186355"/>
            </a:xfrm>
            <a:prstGeom prst="rect">
              <a:avLst/>
            </a:prstGeom>
            <a:noFill/>
            <a:ln w="9525">
              <a:noFill/>
              <a:miter lim="800000"/>
              <a:headEnd/>
              <a:tailEnd/>
            </a:ln>
          </p:spPr>
        </p:pic>
        <p:pic>
          <p:nvPicPr>
            <p:cNvPr id="237571" name="Picture 3"/>
            <p:cNvPicPr>
              <a:picLocks noChangeAspect="1" noChangeArrowheads="1"/>
            </p:cNvPicPr>
            <p:nvPr/>
          </p:nvPicPr>
          <p:blipFill>
            <a:blip r:embed="rId5" cstate="print"/>
            <a:srcRect/>
            <a:stretch>
              <a:fillRect/>
            </a:stretch>
          </p:blipFill>
          <p:spPr bwMode="auto">
            <a:xfrm>
              <a:off x="0" y="1813699"/>
              <a:ext cx="9144000" cy="865809"/>
            </a:xfrm>
            <a:prstGeom prst="rect">
              <a:avLst/>
            </a:prstGeom>
            <a:noFill/>
            <a:ln w="9525">
              <a:noFill/>
              <a:miter lim="800000"/>
              <a:headEnd/>
              <a:tailEnd/>
            </a:ln>
          </p:spPr>
        </p:pic>
        <p:pic>
          <p:nvPicPr>
            <p:cNvPr id="237572" name="Picture 4"/>
            <p:cNvPicPr>
              <a:picLocks noChangeAspect="1" noChangeArrowheads="1"/>
            </p:cNvPicPr>
            <p:nvPr/>
          </p:nvPicPr>
          <p:blipFill>
            <a:blip r:embed="rId6" cstate="print"/>
            <a:srcRect/>
            <a:stretch>
              <a:fillRect/>
            </a:stretch>
          </p:blipFill>
          <p:spPr bwMode="auto">
            <a:xfrm>
              <a:off x="557562" y="3737052"/>
              <a:ext cx="7593980" cy="282671"/>
            </a:xfrm>
            <a:prstGeom prst="rect">
              <a:avLst/>
            </a:prstGeom>
            <a:noFill/>
            <a:ln w="9525">
              <a:noFill/>
              <a:miter lim="800000"/>
              <a:headEnd/>
              <a:tailEnd/>
            </a:ln>
          </p:spPr>
        </p:pic>
        <p:pic>
          <p:nvPicPr>
            <p:cNvPr id="237573" name="Picture 5"/>
            <p:cNvPicPr>
              <a:picLocks noChangeAspect="1" noChangeArrowheads="1"/>
            </p:cNvPicPr>
            <p:nvPr/>
          </p:nvPicPr>
          <p:blipFill>
            <a:blip r:embed="rId7" cstate="print"/>
            <a:srcRect/>
            <a:stretch>
              <a:fillRect/>
            </a:stretch>
          </p:blipFill>
          <p:spPr bwMode="auto">
            <a:xfrm>
              <a:off x="0" y="2743897"/>
              <a:ext cx="9144000" cy="768737"/>
            </a:xfrm>
            <a:prstGeom prst="rect">
              <a:avLst/>
            </a:prstGeom>
            <a:noFill/>
            <a:ln w="9525">
              <a:noFill/>
              <a:miter lim="800000"/>
              <a:headEnd/>
              <a:tailEnd/>
            </a:ln>
          </p:spPr>
        </p:pic>
      </p:grpSp>
      <p:pic>
        <p:nvPicPr>
          <p:cNvPr id="237574" name="Picture 6"/>
          <p:cNvPicPr>
            <a:picLocks noChangeAspect="1" noChangeArrowheads="1"/>
          </p:cNvPicPr>
          <p:nvPr/>
        </p:nvPicPr>
        <p:blipFill>
          <a:blip r:embed="rId8" cstate="print"/>
          <a:srcRect/>
          <a:stretch>
            <a:fillRect/>
          </a:stretch>
        </p:blipFill>
        <p:spPr bwMode="auto">
          <a:xfrm>
            <a:off x="512956" y="3765744"/>
            <a:ext cx="7727795" cy="303533"/>
          </a:xfrm>
          <a:prstGeom prst="rect">
            <a:avLst/>
          </a:prstGeom>
          <a:noFill/>
          <a:ln w="9525">
            <a:noFill/>
            <a:miter lim="800000"/>
            <a:headEnd/>
            <a:tailEnd/>
          </a:ln>
        </p:spPr>
      </p:pic>
      <p:sp>
        <p:nvSpPr>
          <p:cNvPr id="16" name="Text Box 7"/>
          <p:cNvSpPr txBox="1">
            <a:spLocks noChangeArrowheads="1"/>
          </p:cNvSpPr>
          <p:nvPr/>
        </p:nvSpPr>
        <p:spPr bwMode="auto">
          <a:xfrm>
            <a:off x="448290" y="4581100"/>
            <a:ext cx="8299450" cy="1721730"/>
          </a:xfrm>
          <a:prstGeom prst="rect">
            <a:avLst/>
          </a:prstGeom>
          <a:noFill/>
          <a:ln w="9525">
            <a:noFill/>
            <a:miter lim="800000"/>
            <a:headEnd/>
            <a:tailEnd/>
          </a:ln>
        </p:spPr>
        <p:txBody>
          <a:bodyPr/>
          <a:lstStyle/>
          <a:p>
            <a:pPr indent="344488">
              <a:lnSpc>
                <a:spcPct val="100000"/>
              </a:lnSpc>
              <a:spcBef>
                <a:spcPts val="600"/>
              </a:spcBef>
              <a:buClr>
                <a:srgbClr val="FFFFCC"/>
              </a:buClr>
              <a:buSzPct val="120000"/>
              <a:buFont typeface="Arial" pitchFamily="34" charset="0"/>
              <a:buChar char="•"/>
              <a:defRPr/>
            </a:pPr>
            <a:r>
              <a:rPr lang="en-US" sz="3600" b="0" i="0" dirty="0">
                <a:solidFill>
                  <a:srgbClr val="FFFFFF"/>
                </a:solidFill>
                <a:latin typeface="Calibri" pitchFamily="34" charset="0"/>
                <a:cs typeface="Calibri" pitchFamily="34" charset="0"/>
              </a:rPr>
              <a:t> </a:t>
            </a:r>
            <a:r>
              <a:rPr lang="en-US" sz="3600" b="0" i="0" dirty="0" smtClean="0">
                <a:solidFill>
                  <a:srgbClr val="FFFFFF"/>
                </a:solidFill>
                <a:latin typeface="Calibri" pitchFamily="34" charset="0"/>
                <a:cs typeface="Calibri" pitchFamily="34" charset="0"/>
              </a:rPr>
              <a:t>Median f/u:  5.8 years</a:t>
            </a:r>
          </a:p>
          <a:p>
            <a:pPr indent="344488">
              <a:lnSpc>
                <a:spcPct val="100000"/>
              </a:lnSpc>
              <a:spcBef>
                <a:spcPts val="600"/>
              </a:spcBef>
              <a:buClr>
                <a:srgbClr val="FFFFCC"/>
              </a:buClr>
              <a:buSzPct val="120000"/>
              <a:buFont typeface="Arial" pitchFamily="34" charset="0"/>
              <a:buChar char="•"/>
              <a:defRPr/>
            </a:pPr>
            <a:r>
              <a:rPr lang="en-US" sz="3600" b="0" i="0" dirty="0" smtClean="0">
                <a:solidFill>
                  <a:srgbClr val="FFFFFF"/>
                </a:solidFill>
                <a:latin typeface="Calibri" pitchFamily="34" charset="0"/>
                <a:cs typeface="Calibri" pitchFamily="34" charset="0"/>
              </a:rPr>
              <a:t>297 CVD events:  187 CHD, 65 strokes, 91 heart failure</a:t>
            </a:r>
          </a:p>
          <a:p>
            <a:pPr indent="344488">
              <a:lnSpc>
                <a:spcPct val="100000"/>
              </a:lnSpc>
              <a:spcBef>
                <a:spcPts val="600"/>
              </a:spcBef>
              <a:buClr>
                <a:srgbClr val="FFFFCC"/>
              </a:buClr>
              <a:buSzPct val="120000"/>
              <a:buFont typeface="Arial" pitchFamily="34" charset="0"/>
              <a:buChar char="•"/>
              <a:defRPr/>
            </a:pPr>
            <a:endParaRPr lang="en-US" sz="3600" b="0" i="0" dirty="0">
              <a:solidFill>
                <a:srgbClr val="FFFFFF"/>
              </a:solidFill>
              <a:latin typeface="Calibri" pitchFamily="34" charset="0"/>
              <a:cs typeface="Calibri"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4">
                <a:lumMod val="95000"/>
                <a:lumOff val="5000"/>
              </a:schemeClr>
            </a:gs>
            <a:gs pos="50000">
              <a:schemeClr val="accent6"/>
            </a:gs>
            <a:gs pos="100000">
              <a:schemeClr val="tx1"/>
            </a:gs>
          </a:gsLst>
          <a:lin ang="5400000" scaled="1"/>
          <a:tileRect/>
        </a:gradFill>
        <a:effectLst/>
      </p:bgPr>
    </p:bg>
    <p:spTree>
      <p:nvGrpSpPr>
        <p:cNvPr id="1" name=""/>
        <p:cNvGrpSpPr/>
        <p:nvPr/>
      </p:nvGrpSpPr>
      <p:grpSpPr>
        <a:xfrm>
          <a:off x="0" y="0"/>
          <a:ext cx="0" cy="0"/>
          <a:chOff x="0" y="0"/>
          <a:chExt cx="0" cy="0"/>
        </a:xfrm>
      </p:grpSpPr>
      <p:sp>
        <p:nvSpPr>
          <p:cNvPr id="15362" name="Text Box 13"/>
          <p:cNvSpPr txBox="1">
            <a:spLocks noChangeArrowheads="1"/>
          </p:cNvSpPr>
          <p:nvPr/>
        </p:nvSpPr>
        <p:spPr bwMode="auto">
          <a:xfrm>
            <a:off x="2209800" y="2438400"/>
            <a:ext cx="184150" cy="366713"/>
          </a:xfrm>
          <a:prstGeom prst="rect">
            <a:avLst/>
          </a:prstGeom>
          <a:noFill/>
          <a:ln w="9525">
            <a:noFill/>
            <a:miter lim="800000"/>
            <a:headEnd/>
            <a:tailEnd/>
          </a:ln>
        </p:spPr>
        <p:txBody>
          <a:bodyPr wrap="none">
            <a:spAutoFit/>
          </a:bodyPr>
          <a:lstStyle/>
          <a:p>
            <a:pPr eaLnBrk="1" hangingPunct="1">
              <a:lnSpc>
                <a:spcPct val="100000"/>
              </a:lnSpc>
              <a:spcBef>
                <a:spcPct val="0"/>
              </a:spcBef>
            </a:pPr>
            <a:endParaRPr lang="en-US" sz="1800" b="0" i="0" smtClean="0">
              <a:solidFill>
                <a:srgbClr val="000000"/>
              </a:solidFill>
              <a:latin typeface="Arial" pitchFamily="34" charset="0"/>
            </a:endParaRPr>
          </a:p>
        </p:txBody>
      </p:sp>
      <p:sp>
        <p:nvSpPr>
          <p:cNvPr id="2065" name="Line 17"/>
          <p:cNvSpPr>
            <a:spLocks noChangeShapeType="1"/>
          </p:cNvSpPr>
          <p:nvPr/>
        </p:nvSpPr>
        <p:spPr bwMode="auto">
          <a:xfrm>
            <a:off x="0" y="5308600"/>
            <a:ext cx="9144000" cy="0"/>
          </a:xfrm>
          <a:prstGeom prst="line">
            <a:avLst/>
          </a:prstGeom>
          <a:noFill/>
          <a:ln w="50800">
            <a:solidFill>
              <a:srgbClr val="FFFF00"/>
            </a:solidFill>
            <a:round/>
            <a:headEnd/>
            <a:tailEnd/>
          </a:ln>
        </p:spPr>
        <p:txBody>
          <a:bodyPr/>
          <a:lstStyle/>
          <a:p>
            <a:pPr eaLnBrk="1" hangingPunct="1">
              <a:lnSpc>
                <a:spcPct val="100000"/>
              </a:lnSpc>
              <a:spcBef>
                <a:spcPct val="0"/>
              </a:spcBef>
            </a:pPr>
            <a:endParaRPr lang="en-US" sz="1800" b="0" i="0" smtClean="0">
              <a:solidFill>
                <a:srgbClr val="000000"/>
              </a:solidFill>
              <a:latin typeface="Arial" pitchFamily="34" charset="0"/>
            </a:endParaRPr>
          </a:p>
        </p:txBody>
      </p:sp>
      <p:sp>
        <p:nvSpPr>
          <p:cNvPr id="2304" name="Text Box 256"/>
          <p:cNvSpPr txBox="1">
            <a:spLocks noChangeArrowheads="1"/>
          </p:cNvSpPr>
          <p:nvPr/>
        </p:nvSpPr>
        <p:spPr bwMode="auto">
          <a:xfrm>
            <a:off x="0" y="5562600"/>
            <a:ext cx="8274894" cy="1723549"/>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sz="2400" b="0" i="0" dirty="0" smtClean="0">
                <a:solidFill>
                  <a:srgbClr val="FFFFFF"/>
                </a:solidFill>
                <a:latin typeface="Calibri" pitchFamily="34" charset="0"/>
              </a:rPr>
              <a:t>Model 1: Traditional risk factors + one imaging measure at a time</a:t>
            </a:r>
          </a:p>
          <a:p>
            <a:pPr eaLnBrk="1" hangingPunct="1">
              <a:lnSpc>
                <a:spcPct val="100000"/>
              </a:lnSpc>
              <a:spcBef>
                <a:spcPct val="0"/>
              </a:spcBef>
            </a:pPr>
            <a:r>
              <a:rPr lang="en-US" sz="2400" b="0" i="0" dirty="0" smtClean="0">
                <a:solidFill>
                  <a:srgbClr val="FFFFFF"/>
                </a:solidFill>
                <a:latin typeface="Calibri" pitchFamily="34" charset="0"/>
              </a:rPr>
              <a:t>Model 2: Traditional risk factors + all imaging measures together</a:t>
            </a:r>
          </a:p>
          <a:p>
            <a:pPr eaLnBrk="1" hangingPunct="1">
              <a:lnSpc>
                <a:spcPct val="100000"/>
              </a:lnSpc>
              <a:spcBef>
                <a:spcPct val="0"/>
              </a:spcBef>
            </a:pPr>
            <a:r>
              <a:rPr lang="en-US" sz="2400" b="0" i="0" baseline="30000" dirty="0" smtClean="0">
                <a:solidFill>
                  <a:srgbClr val="FFFFFF"/>
                </a:solidFill>
                <a:latin typeface="Calibri" pitchFamily="34" charset="0"/>
                <a:cs typeface="Calibri" pitchFamily="34" charset="0"/>
              </a:rPr>
              <a:t>*</a:t>
            </a:r>
            <a:r>
              <a:rPr lang="en-US" sz="2400" b="0" i="0" dirty="0" smtClean="0">
                <a:solidFill>
                  <a:srgbClr val="FFFFFF"/>
                </a:solidFill>
                <a:latin typeface="Calibri" pitchFamily="34" charset="0"/>
                <a:cs typeface="Calibri" pitchFamily="34" charset="0"/>
              </a:rPr>
              <a:t>p&lt; 0.001; </a:t>
            </a:r>
            <a:r>
              <a:rPr lang="en-US" sz="2400" b="0" i="0" baseline="30000" dirty="0" smtClean="0">
                <a:solidFill>
                  <a:srgbClr val="FFFFFF"/>
                </a:solidFill>
                <a:latin typeface="Calibri" pitchFamily="34" charset="0"/>
                <a:cs typeface="Calibri" pitchFamily="34" charset="0"/>
              </a:rPr>
              <a:t>†</a:t>
            </a:r>
            <a:r>
              <a:rPr lang="en-US" sz="2400" b="0" i="0" dirty="0" smtClean="0">
                <a:solidFill>
                  <a:srgbClr val="FFFFFF"/>
                </a:solidFill>
                <a:latin typeface="Calibri" pitchFamily="34" charset="0"/>
                <a:cs typeface="Calibri" pitchFamily="34" charset="0"/>
              </a:rPr>
              <a:t>p&lt; 0.01; </a:t>
            </a:r>
            <a:r>
              <a:rPr lang="en-US" sz="2400" b="0" i="0" baseline="30000" dirty="0" smtClean="0">
                <a:solidFill>
                  <a:srgbClr val="FFFFFF"/>
                </a:solidFill>
                <a:latin typeface="Calibri" pitchFamily="34" charset="0"/>
                <a:cs typeface="Calibri" pitchFamily="34" charset="0"/>
              </a:rPr>
              <a:t>‡</a:t>
            </a:r>
            <a:r>
              <a:rPr lang="en-US" sz="2400" b="0" i="0" dirty="0" smtClean="0">
                <a:solidFill>
                  <a:srgbClr val="FFFFFF"/>
                </a:solidFill>
                <a:latin typeface="Calibri" pitchFamily="34" charset="0"/>
                <a:cs typeface="Calibri" pitchFamily="34" charset="0"/>
              </a:rPr>
              <a:t>p&lt; 0.05</a:t>
            </a:r>
          </a:p>
          <a:p>
            <a:pPr eaLnBrk="1" hangingPunct="1">
              <a:lnSpc>
                <a:spcPct val="100000"/>
              </a:lnSpc>
              <a:spcBef>
                <a:spcPct val="0"/>
              </a:spcBef>
            </a:pPr>
            <a:endParaRPr lang="en-US" sz="2400" b="0" i="0" baseline="30000" dirty="0" smtClean="0">
              <a:solidFill>
                <a:srgbClr val="FFFFFF"/>
              </a:solidFill>
              <a:latin typeface="Calibri" pitchFamily="34" charset="0"/>
              <a:cs typeface="Calibri" pitchFamily="34" charset="0"/>
            </a:endParaRPr>
          </a:p>
          <a:p>
            <a:pPr eaLnBrk="1" hangingPunct="1">
              <a:lnSpc>
                <a:spcPct val="100000"/>
              </a:lnSpc>
              <a:spcBef>
                <a:spcPct val="0"/>
              </a:spcBef>
            </a:pPr>
            <a:endParaRPr lang="en-US" sz="1800" b="0" i="0" dirty="0" smtClean="0">
              <a:solidFill>
                <a:srgbClr val="FFFFFF"/>
              </a:solidFill>
              <a:latin typeface="Arial" pitchFamily="34" charset="0"/>
            </a:endParaRPr>
          </a:p>
        </p:txBody>
      </p:sp>
      <p:sp>
        <p:nvSpPr>
          <p:cNvPr id="15367" name="Text Box 458"/>
          <p:cNvSpPr txBox="1">
            <a:spLocks noChangeArrowheads="1"/>
          </p:cNvSpPr>
          <p:nvPr/>
        </p:nvSpPr>
        <p:spPr bwMode="auto">
          <a:xfrm>
            <a:off x="1371600" y="152400"/>
            <a:ext cx="6858000" cy="641350"/>
          </a:xfrm>
          <a:prstGeom prst="rect">
            <a:avLst/>
          </a:prstGeom>
          <a:noFill/>
          <a:ln w="9525">
            <a:noFill/>
            <a:miter lim="800000"/>
            <a:headEnd/>
            <a:tailEnd/>
          </a:ln>
        </p:spPr>
        <p:txBody>
          <a:bodyPr>
            <a:spAutoFit/>
          </a:bodyPr>
          <a:lstStyle/>
          <a:p>
            <a:pPr algn="ctr" eaLnBrk="1" hangingPunct="1">
              <a:lnSpc>
                <a:spcPct val="100000"/>
              </a:lnSpc>
              <a:spcBef>
                <a:spcPct val="0"/>
              </a:spcBef>
            </a:pPr>
            <a:r>
              <a:rPr lang="en-US" sz="3600" i="0" dirty="0" smtClean="0">
                <a:solidFill>
                  <a:srgbClr val="FFFF99"/>
                </a:solidFill>
                <a:latin typeface="Calibri" pitchFamily="34" charset="0"/>
              </a:rPr>
              <a:t>Results: All CHD (n=187)</a:t>
            </a:r>
          </a:p>
        </p:txBody>
      </p:sp>
      <p:pic>
        <p:nvPicPr>
          <p:cNvPr id="11739" name="Picture 475"/>
          <p:cNvPicPr>
            <a:picLocks noChangeAspect="1" noChangeArrowheads="1"/>
          </p:cNvPicPr>
          <p:nvPr/>
        </p:nvPicPr>
        <p:blipFill>
          <a:blip r:embed="rId4" cstate="print"/>
          <a:srcRect/>
          <a:stretch>
            <a:fillRect/>
          </a:stretch>
        </p:blipFill>
        <p:spPr bwMode="auto">
          <a:xfrm>
            <a:off x="0" y="914400"/>
            <a:ext cx="9144000" cy="4367213"/>
          </a:xfrm>
          <a:prstGeom prst="rect">
            <a:avLst/>
          </a:prstGeom>
          <a:solidFill>
            <a:schemeClr val="accent1">
              <a:alpha val="89803"/>
            </a:schemeClr>
          </a:solid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95000"/>
                <a:lumOff val="5000"/>
              </a:schemeClr>
            </a:gs>
            <a:gs pos="50000">
              <a:schemeClr val="accent6"/>
            </a:gs>
            <a:gs pos="100000">
              <a:schemeClr val="tx1"/>
            </a:gs>
          </a:gsLst>
          <a:lin ang="5400000" scaled="1"/>
          <a:tileRect/>
        </a:gradFill>
        <a:effectLst/>
      </p:bgPr>
    </p:bg>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2270125" y="5827713"/>
            <a:ext cx="184150" cy="366712"/>
          </a:xfrm>
          <a:prstGeom prst="rect">
            <a:avLst/>
          </a:prstGeom>
          <a:noFill/>
          <a:ln w="9525">
            <a:noFill/>
            <a:miter lim="800000"/>
            <a:headEnd/>
            <a:tailEnd/>
          </a:ln>
        </p:spPr>
        <p:txBody>
          <a:bodyPr wrap="none">
            <a:spAutoFit/>
          </a:bodyPr>
          <a:lstStyle/>
          <a:p>
            <a:pPr eaLnBrk="1" hangingPunct="1">
              <a:lnSpc>
                <a:spcPct val="100000"/>
              </a:lnSpc>
              <a:spcBef>
                <a:spcPct val="0"/>
              </a:spcBef>
            </a:pPr>
            <a:endParaRPr lang="en-US" sz="1800" b="0" i="0" smtClean="0">
              <a:solidFill>
                <a:srgbClr val="000000"/>
              </a:solidFill>
              <a:latin typeface="Arial" pitchFamily="34" charset="0"/>
            </a:endParaRPr>
          </a:p>
        </p:txBody>
      </p:sp>
      <p:sp>
        <p:nvSpPr>
          <p:cNvPr id="222231" name="Line 23"/>
          <p:cNvSpPr>
            <a:spLocks noChangeShapeType="1"/>
          </p:cNvSpPr>
          <p:nvPr/>
        </p:nvSpPr>
        <p:spPr bwMode="auto">
          <a:xfrm>
            <a:off x="0" y="5359400"/>
            <a:ext cx="9144000" cy="0"/>
          </a:xfrm>
          <a:prstGeom prst="line">
            <a:avLst/>
          </a:prstGeom>
          <a:noFill/>
          <a:ln w="50800">
            <a:solidFill>
              <a:srgbClr val="FFFF00"/>
            </a:solidFill>
            <a:round/>
            <a:headEnd/>
            <a:tailEnd/>
          </a:ln>
        </p:spPr>
        <p:txBody>
          <a:bodyPr/>
          <a:lstStyle/>
          <a:p>
            <a:pPr eaLnBrk="1" hangingPunct="1">
              <a:lnSpc>
                <a:spcPct val="100000"/>
              </a:lnSpc>
              <a:spcBef>
                <a:spcPct val="0"/>
              </a:spcBef>
            </a:pPr>
            <a:endParaRPr lang="en-US" sz="1800" b="0" i="0" smtClean="0">
              <a:solidFill>
                <a:srgbClr val="000000"/>
              </a:solidFill>
              <a:latin typeface="Arial" pitchFamily="34" charset="0"/>
            </a:endParaRPr>
          </a:p>
        </p:txBody>
      </p:sp>
      <p:sp>
        <p:nvSpPr>
          <p:cNvPr id="17412" name="Text Box 26"/>
          <p:cNvSpPr txBox="1">
            <a:spLocks noChangeArrowheads="1"/>
          </p:cNvSpPr>
          <p:nvPr/>
        </p:nvSpPr>
        <p:spPr bwMode="auto">
          <a:xfrm>
            <a:off x="1371600" y="141514"/>
            <a:ext cx="6858000" cy="641350"/>
          </a:xfrm>
          <a:prstGeom prst="rect">
            <a:avLst/>
          </a:prstGeom>
          <a:noFill/>
          <a:ln w="9525">
            <a:noFill/>
            <a:miter lim="800000"/>
            <a:headEnd/>
            <a:tailEnd/>
          </a:ln>
        </p:spPr>
        <p:txBody>
          <a:bodyPr>
            <a:spAutoFit/>
          </a:bodyPr>
          <a:lstStyle/>
          <a:p>
            <a:pPr algn="ctr" eaLnBrk="1" hangingPunct="1">
              <a:lnSpc>
                <a:spcPct val="100000"/>
              </a:lnSpc>
              <a:spcBef>
                <a:spcPct val="0"/>
              </a:spcBef>
            </a:pPr>
            <a:r>
              <a:rPr lang="en-US" sz="3600" i="0" dirty="0" smtClean="0">
                <a:solidFill>
                  <a:srgbClr val="FFFF99"/>
                </a:solidFill>
                <a:latin typeface="Calibri" pitchFamily="34" charset="0"/>
              </a:rPr>
              <a:t>Results: HF (n=91)</a:t>
            </a:r>
          </a:p>
        </p:txBody>
      </p:sp>
      <p:sp>
        <p:nvSpPr>
          <p:cNvPr id="2304" name="Text Box 256"/>
          <p:cNvSpPr txBox="1">
            <a:spLocks noChangeArrowheads="1"/>
          </p:cNvSpPr>
          <p:nvPr/>
        </p:nvSpPr>
        <p:spPr bwMode="auto">
          <a:xfrm>
            <a:off x="0" y="5559425"/>
            <a:ext cx="8274894" cy="1723549"/>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sz="2400" b="0" i="0" dirty="0" smtClean="0">
                <a:solidFill>
                  <a:srgbClr val="FFFFFF"/>
                </a:solidFill>
                <a:latin typeface="Calibri" pitchFamily="34" charset="0"/>
              </a:rPr>
              <a:t>Model 1: Traditional risk factors + one imaging measure at a time</a:t>
            </a:r>
          </a:p>
          <a:p>
            <a:pPr eaLnBrk="1" hangingPunct="1">
              <a:lnSpc>
                <a:spcPct val="100000"/>
              </a:lnSpc>
              <a:spcBef>
                <a:spcPct val="0"/>
              </a:spcBef>
            </a:pPr>
            <a:r>
              <a:rPr lang="en-US" sz="2400" b="0" i="0" dirty="0" smtClean="0">
                <a:solidFill>
                  <a:srgbClr val="FFFFFF"/>
                </a:solidFill>
                <a:latin typeface="Calibri" pitchFamily="34" charset="0"/>
              </a:rPr>
              <a:t>Model 2: Traditional risk factors + all imaging measures together</a:t>
            </a:r>
          </a:p>
          <a:p>
            <a:pPr eaLnBrk="1" hangingPunct="1">
              <a:lnSpc>
                <a:spcPct val="100000"/>
              </a:lnSpc>
              <a:spcBef>
                <a:spcPct val="0"/>
              </a:spcBef>
            </a:pPr>
            <a:r>
              <a:rPr lang="en-US" sz="2400" b="0" i="0" baseline="30000" dirty="0" smtClean="0">
                <a:solidFill>
                  <a:srgbClr val="FFFFFF"/>
                </a:solidFill>
                <a:latin typeface="Calibri" pitchFamily="34" charset="0"/>
                <a:cs typeface="Calibri" pitchFamily="34" charset="0"/>
              </a:rPr>
              <a:t>*</a:t>
            </a:r>
            <a:r>
              <a:rPr lang="en-US" sz="2400" b="0" i="0" dirty="0" smtClean="0">
                <a:solidFill>
                  <a:srgbClr val="FFFFFF"/>
                </a:solidFill>
                <a:latin typeface="Calibri" pitchFamily="34" charset="0"/>
                <a:cs typeface="Calibri" pitchFamily="34" charset="0"/>
              </a:rPr>
              <a:t>p&lt; 0.001; </a:t>
            </a:r>
            <a:r>
              <a:rPr lang="en-US" sz="2400" b="0" i="0" baseline="30000" dirty="0" smtClean="0">
                <a:solidFill>
                  <a:srgbClr val="FFFFFF"/>
                </a:solidFill>
                <a:latin typeface="Calibri" pitchFamily="34" charset="0"/>
                <a:cs typeface="Calibri" pitchFamily="34" charset="0"/>
              </a:rPr>
              <a:t>†</a:t>
            </a:r>
            <a:r>
              <a:rPr lang="en-US" sz="2400" b="0" i="0" dirty="0" smtClean="0">
                <a:solidFill>
                  <a:srgbClr val="FFFFFF"/>
                </a:solidFill>
                <a:latin typeface="Calibri" pitchFamily="34" charset="0"/>
                <a:cs typeface="Calibri" pitchFamily="34" charset="0"/>
              </a:rPr>
              <a:t>p&lt; 0.01; </a:t>
            </a:r>
            <a:r>
              <a:rPr lang="en-US" sz="2400" b="0" i="0" baseline="30000" dirty="0" smtClean="0">
                <a:solidFill>
                  <a:srgbClr val="FFFFFF"/>
                </a:solidFill>
                <a:latin typeface="Calibri" pitchFamily="34" charset="0"/>
                <a:cs typeface="Calibri" pitchFamily="34" charset="0"/>
              </a:rPr>
              <a:t>‡</a:t>
            </a:r>
            <a:r>
              <a:rPr lang="en-US" sz="2400" b="0" i="0" dirty="0" smtClean="0">
                <a:solidFill>
                  <a:srgbClr val="FFFFFF"/>
                </a:solidFill>
                <a:latin typeface="Calibri" pitchFamily="34" charset="0"/>
                <a:cs typeface="Calibri" pitchFamily="34" charset="0"/>
              </a:rPr>
              <a:t>p&lt; 0.05</a:t>
            </a:r>
          </a:p>
          <a:p>
            <a:pPr eaLnBrk="1" hangingPunct="1">
              <a:lnSpc>
                <a:spcPct val="100000"/>
              </a:lnSpc>
              <a:spcBef>
                <a:spcPct val="0"/>
              </a:spcBef>
            </a:pPr>
            <a:endParaRPr lang="en-US" sz="2400" b="0" i="0" baseline="30000" dirty="0" smtClean="0">
              <a:solidFill>
                <a:srgbClr val="FFFFFF"/>
              </a:solidFill>
              <a:latin typeface="Calibri" pitchFamily="34" charset="0"/>
              <a:cs typeface="Calibri" pitchFamily="34" charset="0"/>
            </a:endParaRPr>
          </a:p>
          <a:p>
            <a:pPr eaLnBrk="1" hangingPunct="1">
              <a:lnSpc>
                <a:spcPct val="100000"/>
              </a:lnSpc>
              <a:spcBef>
                <a:spcPct val="0"/>
              </a:spcBef>
            </a:pPr>
            <a:endParaRPr lang="en-US" sz="1800" b="0" i="0" dirty="0" smtClean="0">
              <a:solidFill>
                <a:srgbClr val="FFFFFF"/>
              </a:solidFill>
              <a:latin typeface="Arial" pitchFamily="34" charset="0"/>
            </a:endParaRPr>
          </a:p>
        </p:txBody>
      </p:sp>
      <p:pic>
        <p:nvPicPr>
          <p:cNvPr id="13330" name="Picture 18"/>
          <p:cNvPicPr>
            <a:picLocks noChangeAspect="1" noChangeArrowheads="1"/>
          </p:cNvPicPr>
          <p:nvPr/>
        </p:nvPicPr>
        <p:blipFill>
          <a:blip r:embed="rId4" cstate="print"/>
          <a:srcRect/>
          <a:stretch>
            <a:fillRect/>
          </a:stretch>
        </p:blipFill>
        <p:spPr bwMode="auto">
          <a:xfrm>
            <a:off x="0" y="1219200"/>
            <a:ext cx="9144000" cy="4094163"/>
          </a:xfrm>
          <a:prstGeom prst="rect">
            <a:avLst/>
          </a:prstGeom>
          <a:solidFill>
            <a:schemeClr val="accent1">
              <a:alpha val="89803"/>
            </a:schemeClr>
          </a:solid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 y="664029"/>
            <a:ext cx="9144000" cy="3581390"/>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6F6FF"/>
              </a:solidFill>
              <a:effectLst>
                <a:outerShdw blurRad="38100" dist="38100" dir="2700000" algn="tl">
                  <a:srgbClr val="000000">
                    <a:alpha val="43137"/>
                  </a:srgbClr>
                </a:outerShdw>
              </a:effectLst>
            </a:endParaRPr>
          </a:p>
        </p:txBody>
      </p:sp>
      <p:sp>
        <p:nvSpPr>
          <p:cNvPr id="9" name="TextBox 8"/>
          <p:cNvSpPr txBox="1"/>
          <p:nvPr/>
        </p:nvSpPr>
        <p:spPr>
          <a:xfrm>
            <a:off x="240547" y="3583250"/>
            <a:ext cx="6432395" cy="443198"/>
          </a:xfrm>
          <a:prstGeom prst="rect">
            <a:avLst/>
          </a:prstGeom>
          <a:noFill/>
        </p:spPr>
        <p:txBody>
          <a:bodyPr wrap="square" rtlCol="0">
            <a:spAutoFit/>
          </a:bodyPr>
          <a:lstStyle/>
          <a:p>
            <a:pPr>
              <a:buClr>
                <a:srgbClr val="FCFF90"/>
              </a:buClr>
              <a:buSzPct val="120000"/>
            </a:pPr>
            <a:r>
              <a:rPr lang="en-US" sz="2400" b="0" i="0" dirty="0" smtClean="0">
                <a:solidFill>
                  <a:srgbClr val="000000"/>
                </a:solidFill>
                <a:latin typeface="Calibri" pitchFamily="34" charset="0"/>
                <a:cs typeface="Calibri" pitchFamily="34" charset="0"/>
              </a:rPr>
              <a:t>JACC Cardiovascular imaging 2010: 3(3)</a:t>
            </a:r>
          </a:p>
        </p:txBody>
      </p:sp>
      <p:pic>
        <p:nvPicPr>
          <p:cNvPr id="11" name="Picture 2"/>
          <p:cNvPicPr>
            <a:picLocks noChangeAspect="1" noChangeArrowheads="1"/>
          </p:cNvPicPr>
          <p:nvPr/>
        </p:nvPicPr>
        <p:blipFill>
          <a:blip r:embed="rId3" cstate="print"/>
          <a:srcRect/>
          <a:stretch>
            <a:fillRect/>
          </a:stretch>
        </p:blipFill>
        <p:spPr bwMode="auto">
          <a:xfrm>
            <a:off x="0" y="865272"/>
            <a:ext cx="9144000" cy="2576673"/>
          </a:xfrm>
          <a:prstGeom prst="rect">
            <a:avLst/>
          </a:prstGeom>
          <a:noFill/>
          <a:ln w="9525">
            <a:noFill/>
            <a:miter lim="800000"/>
            <a:headEnd/>
            <a:tailEnd/>
          </a:ln>
        </p:spPr>
      </p:pic>
      <p:sp>
        <p:nvSpPr>
          <p:cNvPr id="13" name="Text Box 7"/>
          <p:cNvSpPr txBox="1">
            <a:spLocks noChangeArrowheads="1"/>
          </p:cNvSpPr>
          <p:nvPr/>
        </p:nvSpPr>
        <p:spPr bwMode="auto">
          <a:xfrm>
            <a:off x="448290" y="4581100"/>
            <a:ext cx="8299450" cy="1721730"/>
          </a:xfrm>
          <a:prstGeom prst="rect">
            <a:avLst/>
          </a:prstGeom>
          <a:noFill/>
          <a:ln w="9525">
            <a:noFill/>
            <a:miter lim="800000"/>
            <a:headEnd/>
            <a:tailEnd/>
          </a:ln>
        </p:spPr>
        <p:txBody>
          <a:bodyPr/>
          <a:lstStyle/>
          <a:p>
            <a:pPr indent="344488">
              <a:lnSpc>
                <a:spcPct val="100000"/>
              </a:lnSpc>
              <a:spcBef>
                <a:spcPts val="600"/>
              </a:spcBef>
              <a:buClr>
                <a:srgbClr val="FFFFCC"/>
              </a:buClr>
              <a:buSzPct val="120000"/>
              <a:buFont typeface="Arial" pitchFamily="34" charset="0"/>
              <a:buChar char="•"/>
              <a:defRPr/>
            </a:pPr>
            <a:r>
              <a:rPr lang="en-US" sz="3600" b="0" i="0" dirty="0">
                <a:solidFill>
                  <a:srgbClr val="FFFFFF"/>
                </a:solidFill>
                <a:latin typeface="Calibri" pitchFamily="34" charset="0"/>
                <a:cs typeface="Calibri" pitchFamily="34" charset="0"/>
              </a:rPr>
              <a:t> </a:t>
            </a:r>
            <a:r>
              <a:rPr lang="en-US" sz="3600" b="0" i="0" dirty="0" smtClean="0">
                <a:solidFill>
                  <a:srgbClr val="FFFFFF"/>
                </a:solidFill>
                <a:latin typeface="Calibri" pitchFamily="34" charset="0"/>
                <a:cs typeface="Calibri" pitchFamily="34" charset="0"/>
              </a:rPr>
              <a:t>5098 participants</a:t>
            </a:r>
          </a:p>
          <a:p>
            <a:pPr marL="381000" indent="-381000">
              <a:lnSpc>
                <a:spcPct val="100000"/>
              </a:lnSpc>
              <a:spcBef>
                <a:spcPts val="600"/>
              </a:spcBef>
              <a:buClr>
                <a:srgbClr val="FFFFCC"/>
              </a:buClr>
              <a:buSzPct val="120000"/>
              <a:buFont typeface="Arial" pitchFamily="34" charset="0"/>
              <a:buChar char="•"/>
              <a:defRPr/>
            </a:pPr>
            <a:r>
              <a:rPr lang="en-US" sz="3600" b="0" i="0" dirty="0" smtClean="0">
                <a:solidFill>
                  <a:srgbClr val="FFFFFF"/>
                </a:solidFill>
                <a:latin typeface="Calibri" pitchFamily="34" charset="0"/>
                <a:cs typeface="Calibri" pitchFamily="34" charset="0"/>
              </a:rPr>
              <a:t>LV size and structure vs. BMI, WC, WHR and fat free mass</a:t>
            </a:r>
          </a:p>
          <a:p>
            <a:pPr indent="344488">
              <a:lnSpc>
                <a:spcPct val="100000"/>
              </a:lnSpc>
              <a:spcBef>
                <a:spcPts val="600"/>
              </a:spcBef>
              <a:buClr>
                <a:srgbClr val="FFFFCC"/>
              </a:buClr>
              <a:buSzPct val="120000"/>
              <a:buFont typeface="Arial" pitchFamily="34" charset="0"/>
              <a:buChar char="•"/>
              <a:defRPr/>
            </a:pPr>
            <a:endParaRPr lang="en-US" sz="3600" b="0" i="0" dirty="0">
              <a:solidFill>
                <a:srgbClr val="FFFFFF"/>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84842" y="3709766"/>
            <a:ext cx="4425892" cy="374398"/>
          </a:xfrm>
          <a:noFill/>
        </p:spPr>
        <p:txBody>
          <a:bodyPr anchor="t"/>
          <a:lstStyle/>
          <a:p>
            <a:pPr eaLnBrk="1" hangingPunct="1"/>
            <a:r>
              <a:rPr lang="en-US" altLang="en-US" sz="2400" b="0" dirty="0" smtClean="0">
                <a:solidFill>
                  <a:schemeClr val="tx1"/>
                </a:solidFill>
                <a:latin typeface="Calibri" pitchFamily="34" charset="0"/>
              </a:rPr>
              <a:t>David A. Bluemke, MD, PhD, FAHA</a:t>
            </a:r>
          </a:p>
        </p:txBody>
      </p:sp>
      <p:sp>
        <p:nvSpPr>
          <p:cNvPr id="23555" name="Rectangle 3"/>
          <p:cNvSpPr>
            <a:spLocks noChangeArrowheads="1"/>
          </p:cNvSpPr>
          <p:nvPr/>
        </p:nvSpPr>
        <p:spPr bwMode="auto">
          <a:xfrm>
            <a:off x="284842" y="3985764"/>
            <a:ext cx="6477000" cy="2354262"/>
          </a:xfrm>
          <a:prstGeom prst="rect">
            <a:avLst/>
          </a:prstGeom>
          <a:noFill/>
          <a:ln w="12700">
            <a:noFill/>
            <a:miter lim="800000"/>
            <a:headEnd/>
            <a:tailEnd/>
          </a:ln>
        </p:spPr>
        <p:txBody>
          <a:bodyPr lIns="103188" tIns="50800" rIns="103188" bIns="50800"/>
          <a:lstStyle/>
          <a:p>
            <a:pPr marL="365760" indent="-384175" defTabSz="1023938">
              <a:lnSpc>
                <a:spcPct val="100000"/>
              </a:lnSpc>
              <a:spcBef>
                <a:spcPct val="0"/>
              </a:spcBef>
            </a:pPr>
            <a:r>
              <a:rPr lang="en-US" altLang="en-US" sz="2400" b="0" i="0" dirty="0">
                <a:latin typeface="Calibri" pitchFamily="34" charset="0"/>
              </a:rPr>
              <a:t>Director, Radiology and Imaging Sciences</a:t>
            </a:r>
          </a:p>
          <a:p>
            <a:pPr marL="365760" indent="-384175" defTabSz="1023938">
              <a:lnSpc>
                <a:spcPct val="100000"/>
              </a:lnSpc>
              <a:spcBef>
                <a:spcPct val="0"/>
              </a:spcBef>
            </a:pPr>
            <a:r>
              <a:rPr lang="en-US" altLang="en-US" sz="2400" b="0" i="0" dirty="0">
                <a:latin typeface="Calibri" pitchFamily="34" charset="0"/>
              </a:rPr>
              <a:t>Senior Investigator, NIBIB, NHLBI, NIDDK</a:t>
            </a:r>
          </a:p>
          <a:p>
            <a:pPr marL="365760" indent="-384175" defTabSz="1023938">
              <a:lnSpc>
                <a:spcPct val="100000"/>
              </a:lnSpc>
              <a:spcBef>
                <a:spcPct val="0"/>
              </a:spcBef>
            </a:pPr>
            <a:r>
              <a:rPr lang="en-US" altLang="en-US" sz="2400" b="0" i="0" dirty="0">
                <a:latin typeface="Calibri" pitchFamily="34" charset="0"/>
              </a:rPr>
              <a:t>National Institutes of Health</a:t>
            </a:r>
          </a:p>
          <a:p>
            <a:pPr marL="365760" indent="-384175" defTabSz="1023938">
              <a:lnSpc>
                <a:spcPct val="100000"/>
              </a:lnSpc>
              <a:spcBef>
                <a:spcPct val="0"/>
              </a:spcBef>
            </a:pPr>
            <a:r>
              <a:rPr lang="en-US" altLang="en-US" sz="2400" b="0" i="0" dirty="0">
                <a:latin typeface="Calibri" pitchFamily="34" charset="0"/>
              </a:rPr>
              <a:t>Bethesda, MD, USA</a:t>
            </a:r>
          </a:p>
          <a:p>
            <a:pPr marL="365760" indent="-384175" defTabSz="1023938">
              <a:lnSpc>
                <a:spcPct val="100000"/>
              </a:lnSpc>
              <a:spcBef>
                <a:spcPts val="1200"/>
              </a:spcBef>
            </a:pPr>
            <a:r>
              <a:rPr lang="en-US" altLang="en-US" sz="2400" b="0" i="0" dirty="0">
                <a:latin typeface="Calibri" pitchFamily="34" charset="0"/>
              </a:rPr>
              <a:t>Professor, Medicine And Radiology</a:t>
            </a:r>
          </a:p>
          <a:p>
            <a:pPr marL="365760" indent="-384175" defTabSz="1023938">
              <a:lnSpc>
                <a:spcPct val="100000"/>
              </a:lnSpc>
              <a:spcBef>
                <a:spcPct val="0"/>
              </a:spcBef>
            </a:pPr>
            <a:r>
              <a:rPr lang="en-US" altLang="en-US" sz="2400" b="0" i="0" dirty="0">
                <a:latin typeface="Calibri" pitchFamily="34" charset="0"/>
              </a:rPr>
              <a:t>Johns Hopkins Hospital, Baltimore</a:t>
            </a:r>
          </a:p>
          <a:p>
            <a:pPr marL="384175" indent="-384175" defTabSz="1023938">
              <a:lnSpc>
                <a:spcPct val="100000"/>
              </a:lnSpc>
              <a:spcBef>
                <a:spcPct val="0"/>
              </a:spcBef>
            </a:pPr>
            <a:endParaRPr lang="en-US" altLang="en-US" sz="2400" b="0" i="0" dirty="0">
              <a:latin typeface="Calibri" pitchFamily="34" charset="0"/>
            </a:endParaRPr>
          </a:p>
        </p:txBody>
      </p:sp>
      <p:sp>
        <p:nvSpPr>
          <p:cNvPr id="557061" name="Rectangle 5"/>
          <p:cNvSpPr>
            <a:spLocks noChangeArrowheads="1"/>
          </p:cNvSpPr>
          <p:nvPr/>
        </p:nvSpPr>
        <p:spPr bwMode="auto">
          <a:xfrm>
            <a:off x="292100" y="6394450"/>
            <a:ext cx="6654800" cy="133350"/>
          </a:xfrm>
          <a:prstGeom prst="rect">
            <a:avLst/>
          </a:prstGeom>
          <a:gradFill rotWithShape="0">
            <a:gsLst>
              <a:gs pos="0">
                <a:srgbClr val="FFFFFF"/>
              </a:gs>
              <a:gs pos="100000">
                <a:srgbClr val="FFFFFF">
                  <a:gamma/>
                  <a:shade val="0"/>
                  <a:invGamma/>
                </a:srgbClr>
              </a:gs>
            </a:gsLst>
            <a:lin ang="0" scaled="1"/>
          </a:gradFill>
          <a:ln w="254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23557" name="Rectangle 7"/>
          <p:cNvSpPr>
            <a:spLocks noChangeArrowheads="1"/>
          </p:cNvSpPr>
          <p:nvPr/>
        </p:nvSpPr>
        <p:spPr bwMode="auto">
          <a:xfrm>
            <a:off x="2275114" y="1283833"/>
            <a:ext cx="6433457" cy="1970539"/>
          </a:xfrm>
          <a:prstGeom prst="rect">
            <a:avLst/>
          </a:prstGeom>
          <a:noFill/>
          <a:ln w="12700">
            <a:noFill/>
            <a:miter lim="800000"/>
            <a:headEnd/>
            <a:tailEnd/>
          </a:ln>
        </p:spPr>
        <p:txBody>
          <a:bodyPr wrap="square" lIns="71438" tIns="28575" rIns="71438" bIns="28575">
            <a:spAutoFit/>
          </a:bodyPr>
          <a:lstStyle/>
          <a:p>
            <a:pPr algn="ctr" defTabSz="1023938">
              <a:lnSpc>
                <a:spcPct val="105000"/>
              </a:lnSpc>
              <a:spcBef>
                <a:spcPct val="0"/>
              </a:spcBef>
              <a:tabLst>
                <a:tab pos="228600" algn="l"/>
              </a:tabLst>
            </a:pPr>
            <a:r>
              <a:rPr lang="en-US" altLang="en-US" i="0" dirty="0" smtClean="0">
                <a:solidFill>
                  <a:schemeClr val="tx2">
                    <a:lumMod val="60000"/>
                    <a:lumOff val="40000"/>
                  </a:schemeClr>
                </a:solidFill>
                <a:latin typeface="Calibri" pitchFamily="34" charset="0"/>
                <a:ea typeface="+mj-ea"/>
                <a:cs typeface="Calibri" pitchFamily="34" charset="0"/>
              </a:rPr>
              <a:t>Integrated Imaging: Insights from Recent Clinical Trials:</a:t>
            </a:r>
          </a:p>
          <a:p>
            <a:pPr algn="ctr" defTabSz="1023938">
              <a:lnSpc>
                <a:spcPct val="105000"/>
              </a:lnSpc>
              <a:spcBef>
                <a:spcPct val="0"/>
              </a:spcBef>
              <a:tabLst>
                <a:tab pos="228600" algn="l"/>
              </a:tabLst>
            </a:pPr>
            <a:r>
              <a:rPr lang="en-US" altLang="en-US" i="0" dirty="0" smtClean="0">
                <a:solidFill>
                  <a:schemeClr val="tx2">
                    <a:lumMod val="60000"/>
                    <a:lumOff val="40000"/>
                  </a:schemeClr>
                </a:solidFill>
                <a:latin typeface="Calibri" pitchFamily="34" charset="0"/>
                <a:ea typeface="+mj-ea"/>
                <a:cs typeface="Calibri" pitchFamily="34" charset="0"/>
              </a:rPr>
              <a:t>The </a:t>
            </a:r>
            <a:r>
              <a:rPr lang="en-US" altLang="en-US" i="0" dirty="0">
                <a:solidFill>
                  <a:schemeClr val="tx2">
                    <a:lumMod val="60000"/>
                    <a:lumOff val="40000"/>
                  </a:schemeClr>
                </a:solidFill>
                <a:latin typeface="Calibri" pitchFamily="34" charset="0"/>
                <a:ea typeface="+mj-ea"/>
                <a:cs typeface="Calibri" pitchFamily="34" charset="0"/>
              </a:rPr>
              <a:t>MESA Study</a:t>
            </a:r>
          </a:p>
        </p:txBody>
      </p:sp>
      <p:pic>
        <p:nvPicPr>
          <p:cNvPr id="557064" name="Picture 8"/>
          <p:cNvPicPr>
            <a:picLocks noChangeAspect="1" noChangeArrowheads="1"/>
          </p:cNvPicPr>
          <p:nvPr/>
        </p:nvPicPr>
        <p:blipFill>
          <a:blip r:embed="rId3" cstate="print"/>
          <a:srcRect/>
          <a:stretch>
            <a:fillRect/>
          </a:stretch>
        </p:blipFill>
        <p:spPr bwMode="auto">
          <a:xfrm>
            <a:off x="285586" y="327786"/>
            <a:ext cx="2076450" cy="1284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NIH RAD color logo.tif"/>
          <p:cNvPicPr>
            <a:picLocks noChangeAspect="1"/>
          </p:cNvPicPr>
          <p:nvPr/>
        </p:nvPicPr>
        <p:blipFill>
          <a:blip r:embed="rId4" cstate="print"/>
          <a:stretch>
            <a:fillRect/>
          </a:stretch>
        </p:blipFill>
        <p:spPr>
          <a:xfrm>
            <a:off x="7453251" y="4876304"/>
            <a:ext cx="1418608" cy="1418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000000"/>
          </a:solidFill>
          <a:ln w="127000" cap="flat" cmpd="sng" algn="ctr">
            <a:solidFill>
              <a:schemeClr val="accent4">
                <a:lumMod val="10000"/>
              </a:schemeClr>
            </a:solidFill>
            <a:prstDash val="solid"/>
            <a:round/>
            <a:headEnd type="none" w="med" len="me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623618" name="Text Box 2"/>
          <p:cNvSpPr txBox="1">
            <a:spLocks noChangeArrowheads="1"/>
          </p:cNvSpPr>
          <p:nvPr/>
        </p:nvSpPr>
        <p:spPr bwMode="auto">
          <a:xfrm>
            <a:off x="1739590" y="735516"/>
            <a:ext cx="3263900" cy="296863"/>
          </a:xfrm>
          <a:prstGeom prst="rect">
            <a:avLst/>
          </a:prstGeom>
          <a:noFill/>
          <a:ln w="127000">
            <a:noFill/>
            <a:miter lim="800000"/>
            <a:headEnd/>
            <a:tailEnd/>
          </a:ln>
          <a:effectLst/>
        </p:spPr>
        <p:txBody>
          <a:bodyPr wrap="none">
            <a:spAutoFit/>
          </a:bodyPr>
          <a:lstStyle/>
          <a:p>
            <a:pPr>
              <a:defRPr/>
            </a:pPr>
            <a:r>
              <a:rPr lang="en-US" sz="1400" b="0" dirty="0">
                <a:solidFill>
                  <a:srgbClr val="000000"/>
                </a:solidFill>
                <a:effectLst>
                  <a:outerShdw blurRad="38100" dist="38100" dir="2700000" algn="tl">
                    <a:srgbClr val="000000"/>
                  </a:outerShdw>
                </a:effectLst>
                <a:latin typeface="Calibri" pitchFamily="34" charset="0"/>
              </a:rPr>
              <a:t>Turkbey, McClelland, Bluemke, et al, MESA</a:t>
            </a:r>
          </a:p>
        </p:txBody>
      </p:sp>
      <p:pic>
        <p:nvPicPr>
          <p:cNvPr id="363524" name="Picture 4"/>
          <p:cNvPicPr>
            <a:picLocks noChangeAspect="1" noChangeArrowheads="1"/>
          </p:cNvPicPr>
          <p:nvPr/>
        </p:nvPicPr>
        <p:blipFill>
          <a:blip r:embed="rId3" cstate="print"/>
          <a:srcRect/>
          <a:stretch>
            <a:fillRect/>
          </a:stretch>
        </p:blipFill>
        <p:spPr bwMode="auto">
          <a:xfrm>
            <a:off x="46623" y="54425"/>
            <a:ext cx="9096158" cy="6542315"/>
          </a:xfrm>
          <a:prstGeom prst="rect">
            <a:avLst/>
          </a:prstGeom>
          <a:noFill/>
          <a:ln w="9525">
            <a:noFill/>
            <a:miter lim="800000"/>
            <a:headEnd/>
            <a:tailEnd/>
          </a:ln>
        </p:spPr>
      </p:pic>
      <p:sp>
        <p:nvSpPr>
          <p:cNvPr id="8" name="TextBox 7"/>
          <p:cNvSpPr txBox="1"/>
          <p:nvPr/>
        </p:nvSpPr>
        <p:spPr>
          <a:xfrm>
            <a:off x="1307348" y="197801"/>
            <a:ext cx="5104338" cy="384721"/>
          </a:xfrm>
          <a:prstGeom prst="rect">
            <a:avLst/>
          </a:prstGeom>
          <a:noFill/>
        </p:spPr>
        <p:txBody>
          <a:bodyPr wrap="square" rtlCol="0">
            <a:spAutoFit/>
          </a:bodyPr>
          <a:lstStyle/>
          <a:p>
            <a:pPr>
              <a:buClr>
                <a:srgbClr val="FCFF90"/>
              </a:buClr>
              <a:buSzPct val="120000"/>
            </a:pPr>
            <a:r>
              <a:rPr lang="en-US" sz="2000" b="0" i="0" dirty="0" smtClean="0">
                <a:solidFill>
                  <a:srgbClr val="000000"/>
                </a:solidFill>
                <a:latin typeface="Calibri" pitchFamily="34" charset="0"/>
                <a:cs typeface="Calibri" pitchFamily="34" charset="0"/>
              </a:rPr>
              <a:t>JACC Cardiovascular imaging 2010: 3(3)</a:t>
            </a:r>
          </a:p>
        </p:txBody>
      </p:sp>
      <p:sp>
        <p:nvSpPr>
          <p:cNvPr id="9" name="TextBox 8"/>
          <p:cNvSpPr txBox="1"/>
          <p:nvPr/>
        </p:nvSpPr>
        <p:spPr>
          <a:xfrm>
            <a:off x="4194188" y="4345523"/>
            <a:ext cx="4677884" cy="501676"/>
          </a:xfrm>
          <a:prstGeom prst="rect">
            <a:avLst/>
          </a:prstGeom>
          <a:noFill/>
        </p:spPr>
        <p:txBody>
          <a:bodyPr wrap="none" rtlCol="0">
            <a:spAutoFit/>
          </a:bodyPr>
          <a:lstStyle/>
          <a:p>
            <a:r>
              <a:rPr lang="en-US" sz="2800" b="0" dirty="0" smtClean="0">
                <a:solidFill>
                  <a:srgbClr val="000000"/>
                </a:solidFill>
              </a:rPr>
              <a:t>*Adjusted for CV risk factors</a:t>
            </a:r>
            <a:endParaRPr lang="en-US" sz="2800" b="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620479"/>
            <a:ext cx="9144000" cy="3842657"/>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6F6FF"/>
              </a:solidFill>
              <a:effectLst>
                <a:outerShdw blurRad="38100" dist="38100" dir="2700000" algn="tl">
                  <a:srgbClr val="000000">
                    <a:alpha val="43137"/>
                  </a:srgbClr>
                </a:outerShdw>
              </a:effectLst>
            </a:endParaRPr>
          </a:p>
        </p:txBody>
      </p:sp>
      <p:pic>
        <p:nvPicPr>
          <p:cNvPr id="364547" name="Picture 3"/>
          <p:cNvPicPr>
            <a:picLocks noChangeAspect="1" noChangeArrowheads="1"/>
          </p:cNvPicPr>
          <p:nvPr/>
        </p:nvPicPr>
        <p:blipFill>
          <a:blip r:embed="rId3" cstate="print"/>
          <a:srcRect/>
          <a:stretch>
            <a:fillRect/>
          </a:stretch>
        </p:blipFill>
        <p:spPr bwMode="auto">
          <a:xfrm>
            <a:off x="0" y="991020"/>
            <a:ext cx="9144000" cy="2724985"/>
          </a:xfrm>
          <a:prstGeom prst="rect">
            <a:avLst/>
          </a:prstGeom>
          <a:noFill/>
          <a:ln w="9525">
            <a:noFill/>
            <a:miter lim="800000"/>
            <a:headEnd/>
            <a:tailEnd/>
          </a:ln>
        </p:spPr>
      </p:pic>
      <p:pic>
        <p:nvPicPr>
          <p:cNvPr id="364548" name="Picture 4"/>
          <p:cNvPicPr>
            <a:picLocks noChangeAspect="1" noChangeArrowheads="1"/>
          </p:cNvPicPr>
          <p:nvPr/>
        </p:nvPicPr>
        <p:blipFill>
          <a:blip r:embed="rId4" cstate="print"/>
          <a:srcRect/>
          <a:stretch>
            <a:fillRect/>
          </a:stretch>
        </p:blipFill>
        <p:spPr bwMode="auto">
          <a:xfrm>
            <a:off x="187099" y="3643988"/>
            <a:ext cx="2847975" cy="419100"/>
          </a:xfrm>
          <a:prstGeom prst="rect">
            <a:avLst/>
          </a:prstGeom>
          <a:noFill/>
          <a:ln w="9525">
            <a:noFill/>
            <a:miter lim="800000"/>
            <a:headEnd/>
            <a:tailEnd/>
          </a:ln>
        </p:spPr>
      </p:pic>
      <p:pic>
        <p:nvPicPr>
          <p:cNvPr id="364546" name="Picture 2"/>
          <p:cNvPicPr>
            <a:picLocks noChangeAspect="1" noChangeArrowheads="1"/>
          </p:cNvPicPr>
          <p:nvPr/>
        </p:nvPicPr>
        <p:blipFill>
          <a:blip r:embed="rId5" cstate="print"/>
          <a:srcRect/>
          <a:stretch>
            <a:fillRect/>
          </a:stretch>
        </p:blipFill>
        <p:spPr bwMode="auto">
          <a:xfrm>
            <a:off x="6968899" y="3210599"/>
            <a:ext cx="1781175" cy="1133475"/>
          </a:xfrm>
          <a:prstGeom prst="rect">
            <a:avLst/>
          </a:prstGeom>
          <a:ln>
            <a:noFill/>
          </a:ln>
          <a:effectLst>
            <a:outerShdw blurRad="292100" dist="139700" dir="2700000" algn="tl" rotWithShape="0">
              <a:srgbClr val="333333">
                <a:alpha val="65000"/>
              </a:srgbClr>
            </a:outerShdw>
          </a:effectLst>
        </p:spPr>
      </p:pic>
      <p:sp>
        <p:nvSpPr>
          <p:cNvPr id="8" name="Text Box 7"/>
          <p:cNvSpPr txBox="1">
            <a:spLocks noChangeArrowheads="1"/>
          </p:cNvSpPr>
          <p:nvPr/>
        </p:nvSpPr>
        <p:spPr bwMode="auto">
          <a:xfrm>
            <a:off x="448290" y="4581100"/>
            <a:ext cx="8299450" cy="1721730"/>
          </a:xfrm>
          <a:prstGeom prst="rect">
            <a:avLst/>
          </a:prstGeom>
          <a:noFill/>
          <a:ln w="9525">
            <a:noFill/>
            <a:miter lim="800000"/>
            <a:headEnd/>
            <a:tailEnd/>
          </a:ln>
        </p:spPr>
        <p:txBody>
          <a:bodyPr/>
          <a:lstStyle/>
          <a:p>
            <a:pPr indent="344488">
              <a:lnSpc>
                <a:spcPct val="100000"/>
              </a:lnSpc>
              <a:spcBef>
                <a:spcPts val="600"/>
              </a:spcBef>
              <a:buClr>
                <a:srgbClr val="FFFFCC"/>
              </a:buClr>
              <a:buSzPct val="120000"/>
              <a:buFont typeface="Arial" pitchFamily="34" charset="0"/>
              <a:buChar char="•"/>
              <a:defRPr/>
            </a:pPr>
            <a:r>
              <a:rPr lang="en-US" sz="3600" b="0" i="0" dirty="0">
                <a:solidFill>
                  <a:srgbClr val="FFFFFF"/>
                </a:solidFill>
                <a:latin typeface="Calibri" pitchFamily="34" charset="0"/>
                <a:cs typeface="Calibri" pitchFamily="34" charset="0"/>
              </a:rPr>
              <a:t> </a:t>
            </a:r>
            <a:r>
              <a:rPr lang="en-US" sz="3600" b="0" i="0" dirty="0" smtClean="0">
                <a:solidFill>
                  <a:srgbClr val="FFFFFF"/>
                </a:solidFill>
                <a:latin typeface="Calibri" pitchFamily="34" charset="0"/>
                <a:cs typeface="Calibri" pitchFamily="34" charset="0"/>
              </a:rPr>
              <a:t>4992 participants</a:t>
            </a:r>
          </a:p>
          <a:p>
            <a:pPr marL="381000" indent="-381000">
              <a:lnSpc>
                <a:spcPct val="100000"/>
              </a:lnSpc>
              <a:spcBef>
                <a:spcPts val="600"/>
              </a:spcBef>
              <a:buClr>
                <a:srgbClr val="FFFFCC"/>
              </a:buClr>
              <a:buSzPct val="120000"/>
              <a:buFont typeface="Arial" pitchFamily="34" charset="0"/>
              <a:buChar char="•"/>
              <a:defRPr/>
            </a:pPr>
            <a:r>
              <a:rPr lang="en-US" sz="3600" b="0" i="0" dirty="0" smtClean="0">
                <a:solidFill>
                  <a:srgbClr val="FFFFFF"/>
                </a:solidFill>
                <a:latin typeface="Calibri" pitchFamily="34" charset="0"/>
                <a:cs typeface="Calibri" pitchFamily="34" charset="0"/>
              </a:rPr>
              <a:t>physical activity questionnaire, intentional exercise survey</a:t>
            </a:r>
          </a:p>
          <a:p>
            <a:pPr indent="344488">
              <a:lnSpc>
                <a:spcPct val="100000"/>
              </a:lnSpc>
              <a:spcBef>
                <a:spcPts val="600"/>
              </a:spcBef>
              <a:buClr>
                <a:srgbClr val="FFFFCC"/>
              </a:buClr>
              <a:buSzPct val="120000"/>
              <a:buFont typeface="Arial" pitchFamily="34" charset="0"/>
              <a:buChar char="•"/>
              <a:defRPr/>
            </a:pPr>
            <a:endParaRPr lang="en-US" sz="3600" b="0" i="0" dirty="0">
              <a:solidFill>
                <a:srgbClr val="FFFFFF"/>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rgbClr val="000000"/>
          </a:solidFill>
          <a:ln w="127000" cap="flat" cmpd="sng" algn="ctr">
            <a:solidFill>
              <a:schemeClr val="accent4">
                <a:lumMod val="10000"/>
              </a:schemeClr>
            </a:solidFill>
            <a:prstDash val="solid"/>
            <a:round/>
            <a:headEnd type="none" w="med" len="me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2" name="Rectangle 11"/>
          <p:cNvSpPr/>
          <p:nvPr/>
        </p:nvSpPr>
        <p:spPr bwMode="auto">
          <a:xfrm>
            <a:off x="0" y="435429"/>
            <a:ext cx="9144000" cy="6204857"/>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5000"/>
              </a:lnSpc>
              <a:spcBef>
                <a:spcPct val="40000"/>
              </a:spcBef>
              <a:spcAft>
                <a:spcPct val="0"/>
              </a:spcAft>
              <a:buClrTx/>
              <a:buSzTx/>
              <a:buFontTx/>
              <a:buNone/>
              <a:tabLst/>
            </a:pPr>
            <a:endPara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50179" name="Picture 7"/>
          <p:cNvPicPr>
            <a:picLocks noChangeAspect="1" noChangeArrowheads="1"/>
          </p:cNvPicPr>
          <p:nvPr/>
        </p:nvPicPr>
        <p:blipFill>
          <a:blip r:embed="rId3" cstate="print"/>
          <a:srcRect b="13190"/>
          <a:stretch>
            <a:fillRect/>
          </a:stretch>
        </p:blipFill>
        <p:spPr bwMode="auto">
          <a:xfrm>
            <a:off x="158750" y="539750"/>
            <a:ext cx="8799513" cy="5600700"/>
          </a:xfrm>
          <a:prstGeom prst="rect">
            <a:avLst/>
          </a:prstGeom>
          <a:noFill/>
          <a:ln w="9525">
            <a:noFill/>
            <a:miter lim="800000"/>
            <a:headEnd/>
            <a:tailEnd/>
          </a:ln>
        </p:spPr>
      </p:pic>
      <p:sp>
        <p:nvSpPr>
          <p:cNvPr id="50181" name="Text Box 4"/>
          <p:cNvSpPr txBox="1">
            <a:spLocks noChangeArrowheads="1"/>
          </p:cNvSpPr>
          <p:nvPr/>
        </p:nvSpPr>
        <p:spPr bwMode="auto">
          <a:xfrm rot="-5400000">
            <a:off x="-2286793" y="3202781"/>
            <a:ext cx="5600700" cy="439737"/>
          </a:xfrm>
          <a:prstGeom prst="rect">
            <a:avLst/>
          </a:prstGeom>
          <a:solidFill>
            <a:srgbClr val="FFFFFF"/>
          </a:solidFill>
          <a:ln w="127000">
            <a:noFill/>
            <a:miter lim="800000"/>
            <a:headEnd/>
            <a:tailEnd/>
          </a:ln>
        </p:spPr>
        <p:txBody>
          <a:bodyPr>
            <a:spAutoFit/>
          </a:bodyPr>
          <a:lstStyle/>
          <a:p>
            <a:pPr algn="ctr"/>
            <a:r>
              <a:rPr lang="en-US" sz="2400" i="0">
                <a:solidFill>
                  <a:srgbClr val="000000"/>
                </a:solidFill>
              </a:rPr>
              <a:t>Standardized units</a:t>
            </a:r>
          </a:p>
        </p:txBody>
      </p:sp>
      <p:sp>
        <p:nvSpPr>
          <p:cNvPr id="50183" name="Text Box 5"/>
          <p:cNvSpPr txBox="1">
            <a:spLocks noChangeArrowheads="1"/>
          </p:cNvSpPr>
          <p:nvPr/>
        </p:nvSpPr>
        <p:spPr bwMode="auto">
          <a:xfrm>
            <a:off x="297089" y="5860824"/>
            <a:ext cx="8659813" cy="577850"/>
          </a:xfrm>
          <a:prstGeom prst="rect">
            <a:avLst/>
          </a:prstGeom>
          <a:solidFill>
            <a:srgbClr val="FFFFFF"/>
          </a:solidFill>
          <a:ln w="127000">
            <a:noFill/>
            <a:miter lim="800000"/>
            <a:headEnd/>
            <a:tailEnd/>
          </a:ln>
        </p:spPr>
        <p:txBody>
          <a:bodyPr>
            <a:spAutoFit/>
          </a:bodyPr>
          <a:lstStyle/>
          <a:p>
            <a:pPr algn="ctr">
              <a:lnSpc>
                <a:spcPct val="150000"/>
              </a:lnSpc>
            </a:pPr>
            <a:r>
              <a:rPr lang="en-US" sz="2400" i="0" dirty="0">
                <a:solidFill>
                  <a:srgbClr val="000000"/>
                </a:solidFill>
              </a:rPr>
              <a:t>Physical Activity (MET/min/day)</a:t>
            </a:r>
            <a:endParaRPr lang="en-US" sz="1800" i="0" dirty="0">
              <a:solidFill>
                <a:srgbClr val="000000"/>
              </a:solidFill>
            </a:endParaRPr>
          </a:p>
        </p:txBody>
      </p:sp>
      <p:sp>
        <p:nvSpPr>
          <p:cNvPr id="50184" name="Text Box 8"/>
          <p:cNvSpPr txBox="1">
            <a:spLocks noChangeArrowheads="1"/>
          </p:cNvSpPr>
          <p:nvPr/>
        </p:nvSpPr>
        <p:spPr bwMode="auto">
          <a:xfrm>
            <a:off x="5241925" y="1042988"/>
            <a:ext cx="1962150" cy="614362"/>
          </a:xfrm>
          <a:prstGeom prst="rect">
            <a:avLst/>
          </a:prstGeom>
          <a:noFill/>
          <a:ln w="127000">
            <a:noFill/>
            <a:miter lim="800000"/>
            <a:headEnd/>
            <a:tailEnd/>
          </a:ln>
        </p:spPr>
        <p:txBody>
          <a:bodyPr wrap="none">
            <a:spAutoFit/>
          </a:bodyPr>
          <a:lstStyle/>
          <a:p>
            <a:r>
              <a:rPr lang="en-US" sz="3600" b="0">
                <a:solidFill>
                  <a:srgbClr val="4D4D4D"/>
                </a:solidFill>
              </a:rPr>
              <a:t>LV mass</a:t>
            </a:r>
          </a:p>
        </p:txBody>
      </p:sp>
      <p:sp>
        <p:nvSpPr>
          <p:cNvPr id="50185" name="Text Box 9"/>
          <p:cNvSpPr txBox="1">
            <a:spLocks noChangeArrowheads="1"/>
          </p:cNvSpPr>
          <p:nvPr/>
        </p:nvSpPr>
        <p:spPr bwMode="auto">
          <a:xfrm>
            <a:off x="6207125" y="2108880"/>
            <a:ext cx="2343150" cy="614362"/>
          </a:xfrm>
          <a:prstGeom prst="rect">
            <a:avLst/>
          </a:prstGeom>
          <a:noFill/>
          <a:ln w="127000">
            <a:noFill/>
            <a:miter lim="800000"/>
            <a:headEnd/>
            <a:tailEnd/>
          </a:ln>
        </p:spPr>
        <p:txBody>
          <a:bodyPr wrap="none">
            <a:spAutoFit/>
          </a:bodyPr>
          <a:lstStyle/>
          <a:p>
            <a:r>
              <a:rPr lang="en-US" sz="3600" b="0" dirty="0">
                <a:solidFill>
                  <a:srgbClr val="000000"/>
                </a:solidFill>
              </a:rPr>
              <a:t>LV volume</a:t>
            </a:r>
          </a:p>
        </p:txBody>
      </p:sp>
      <p:sp>
        <p:nvSpPr>
          <p:cNvPr id="627722" name="Freeform 10"/>
          <p:cNvSpPr>
            <a:spLocks/>
          </p:cNvSpPr>
          <p:nvPr/>
        </p:nvSpPr>
        <p:spPr bwMode="auto">
          <a:xfrm>
            <a:off x="4902200" y="1333500"/>
            <a:ext cx="342900" cy="533400"/>
          </a:xfrm>
          <a:custGeom>
            <a:avLst/>
            <a:gdLst/>
            <a:ahLst/>
            <a:cxnLst>
              <a:cxn ang="0">
                <a:pos x="216" y="0"/>
              </a:cxn>
              <a:cxn ang="0">
                <a:pos x="56" y="144"/>
              </a:cxn>
              <a:cxn ang="0">
                <a:pos x="0" y="336"/>
              </a:cxn>
            </a:cxnLst>
            <a:rect l="0" t="0" r="r" b="b"/>
            <a:pathLst>
              <a:path w="216" h="336">
                <a:moveTo>
                  <a:pt x="216" y="0"/>
                </a:moveTo>
                <a:cubicBezTo>
                  <a:pt x="154" y="44"/>
                  <a:pt x="92" y="88"/>
                  <a:pt x="56" y="144"/>
                </a:cubicBezTo>
                <a:cubicBezTo>
                  <a:pt x="20" y="200"/>
                  <a:pt x="10" y="268"/>
                  <a:pt x="0" y="336"/>
                </a:cubicBezTo>
              </a:path>
            </a:pathLst>
          </a:custGeom>
          <a:noFill/>
          <a:ln w="76200" cap="flat" cmpd="sng">
            <a:solidFill>
              <a:srgbClr val="4D4D4D"/>
            </a:solidFill>
            <a:prstDash val="solid"/>
            <a:round/>
            <a:headEnd type="none" w="med" len="med"/>
            <a:tailEnd type="triangl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27723" name="Freeform 11"/>
          <p:cNvSpPr>
            <a:spLocks/>
          </p:cNvSpPr>
          <p:nvPr/>
        </p:nvSpPr>
        <p:spPr bwMode="auto">
          <a:xfrm rot="8218840" flipH="1">
            <a:off x="5823857" y="2080985"/>
            <a:ext cx="342900" cy="533400"/>
          </a:xfrm>
          <a:custGeom>
            <a:avLst/>
            <a:gdLst/>
            <a:ahLst/>
            <a:cxnLst>
              <a:cxn ang="0">
                <a:pos x="216" y="0"/>
              </a:cxn>
              <a:cxn ang="0">
                <a:pos x="56" y="144"/>
              </a:cxn>
              <a:cxn ang="0">
                <a:pos x="0" y="336"/>
              </a:cxn>
            </a:cxnLst>
            <a:rect l="0" t="0" r="r" b="b"/>
            <a:pathLst>
              <a:path w="216" h="336">
                <a:moveTo>
                  <a:pt x="216" y="0"/>
                </a:moveTo>
                <a:cubicBezTo>
                  <a:pt x="154" y="44"/>
                  <a:pt x="92" y="88"/>
                  <a:pt x="56" y="144"/>
                </a:cubicBezTo>
                <a:cubicBezTo>
                  <a:pt x="20" y="200"/>
                  <a:pt x="10" y="268"/>
                  <a:pt x="0" y="336"/>
                </a:cubicBezTo>
              </a:path>
            </a:pathLst>
          </a:custGeom>
          <a:noFill/>
          <a:ln w="76200" cap="flat" cmpd="sng">
            <a:solidFill>
              <a:srgbClr val="000000"/>
            </a:solidFill>
            <a:prstDash val="solid"/>
            <a:round/>
            <a:headEnd type="none" w="med" len="med"/>
            <a:tailEnd type="triangle" w="med" len="med"/>
          </a:ln>
          <a:effectLst/>
        </p:spPr>
        <p:txBody>
          <a:bodyPr/>
          <a:lstStyle/>
          <a:p>
            <a:pPr>
              <a:defRPr/>
            </a:pPr>
            <a:endParaRPr lang="en-US" dirty="0">
              <a:effectLst>
                <a:outerShdw blurRad="38100" dist="38100" dir="2700000" algn="tl">
                  <a:srgbClr val="000000">
                    <a:alpha val="43137"/>
                  </a:srgbClr>
                </a:outerShdw>
              </a:effectLst>
            </a:endParaRPr>
          </a:p>
        </p:txBody>
      </p:sp>
      <p:pic>
        <p:nvPicPr>
          <p:cNvPr id="14" name="Picture 4"/>
          <p:cNvPicPr>
            <a:picLocks noChangeAspect="1" noChangeArrowheads="1"/>
          </p:cNvPicPr>
          <p:nvPr/>
        </p:nvPicPr>
        <p:blipFill>
          <a:blip r:embed="rId4" cstate="print"/>
          <a:srcRect/>
          <a:stretch>
            <a:fillRect/>
          </a:stretch>
        </p:blipFill>
        <p:spPr bwMode="auto">
          <a:xfrm>
            <a:off x="1166814" y="879016"/>
            <a:ext cx="2847975" cy="419100"/>
          </a:xfrm>
          <a:prstGeom prst="rect">
            <a:avLst/>
          </a:prstGeom>
          <a:noFill/>
          <a:ln w="9525">
            <a:noFill/>
            <a:miter lim="800000"/>
            <a:headEnd/>
            <a:tailEnd/>
          </a:ln>
        </p:spPr>
      </p:pic>
      <p:sp>
        <p:nvSpPr>
          <p:cNvPr id="15" name="TextBox 14"/>
          <p:cNvSpPr txBox="1"/>
          <p:nvPr/>
        </p:nvSpPr>
        <p:spPr>
          <a:xfrm>
            <a:off x="3763479" y="3532472"/>
            <a:ext cx="4504622" cy="1729704"/>
          </a:xfrm>
          <a:prstGeom prst="rect">
            <a:avLst/>
          </a:prstGeom>
          <a:noFill/>
        </p:spPr>
        <p:txBody>
          <a:bodyPr wrap="square" rtlCol="0">
            <a:spAutoFit/>
          </a:bodyPr>
          <a:lstStyle/>
          <a:p>
            <a:r>
              <a:rPr lang="en-US" sz="2800" dirty="0" smtClean="0">
                <a:solidFill>
                  <a:schemeClr val="tx1">
                    <a:lumMod val="25000"/>
                  </a:schemeClr>
                </a:solidFill>
              </a:rPr>
              <a:t>Proportional, physiologic change in mass and volume related to exercise level</a:t>
            </a:r>
            <a:endParaRPr lang="en-US" sz="2800" dirty="0">
              <a:solidFill>
                <a:schemeClr val="tx1">
                  <a:lumMod val="25000"/>
                </a:schemeClr>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4">
                <a:lumMod val="10000"/>
              </a:schemeClr>
            </a:gs>
            <a:gs pos="50000">
              <a:schemeClr val="accent3">
                <a:lumMod val="25000"/>
              </a:schemeClr>
            </a:gs>
            <a:gs pos="100000">
              <a:schemeClr val="accent4">
                <a:lumMod val="10000"/>
              </a:schemeClr>
            </a:gs>
          </a:gsLst>
          <a:lin ang="5400000" scaled="1"/>
        </a:gradFill>
        <a:effectLst/>
      </p:bgPr>
    </p:bg>
    <p:spTree>
      <p:nvGrpSpPr>
        <p:cNvPr id="1" name=""/>
        <p:cNvGrpSpPr/>
        <p:nvPr/>
      </p:nvGrpSpPr>
      <p:grpSpPr>
        <a:xfrm>
          <a:off x="0" y="0"/>
          <a:ext cx="0" cy="0"/>
          <a:chOff x="0" y="0"/>
          <a:chExt cx="0" cy="0"/>
        </a:xfrm>
      </p:grpSpPr>
      <p:sp>
        <p:nvSpPr>
          <p:cNvPr id="14" name="Rectangle 13"/>
          <p:cNvSpPr/>
          <p:nvPr/>
        </p:nvSpPr>
        <p:spPr bwMode="auto">
          <a:xfrm>
            <a:off x="0" y="0"/>
            <a:ext cx="9144000" cy="3858322"/>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5000"/>
              </a:lnSpc>
              <a:spcBef>
                <a:spcPct val="40000"/>
              </a:spcBef>
              <a:spcAft>
                <a:spcPct val="0"/>
              </a:spcAft>
              <a:buClrTx/>
              <a:buSzTx/>
              <a:buFontTx/>
              <a:buNone/>
              <a:tabLst/>
            </a:pPr>
            <a:endParaRPr kumimoji="0" lang="en-US" sz="4000" b="1" i="1"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pic>
        <p:nvPicPr>
          <p:cNvPr id="345089" name="Picture 1"/>
          <p:cNvPicPr>
            <a:picLocks noChangeAspect="1" noChangeArrowheads="1"/>
          </p:cNvPicPr>
          <p:nvPr/>
        </p:nvPicPr>
        <p:blipFill>
          <a:blip r:embed="rId3" cstate="print"/>
          <a:srcRect/>
          <a:stretch>
            <a:fillRect/>
          </a:stretch>
        </p:blipFill>
        <p:spPr bwMode="auto">
          <a:xfrm>
            <a:off x="312235" y="71942"/>
            <a:ext cx="4204009" cy="1348097"/>
          </a:xfrm>
          <a:prstGeom prst="rect">
            <a:avLst/>
          </a:prstGeom>
          <a:noFill/>
          <a:ln w="9525">
            <a:noFill/>
            <a:miter lim="800000"/>
            <a:headEnd/>
            <a:tailEnd/>
          </a:ln>
        </p:spPr>
      </p:pic>
      <p:pic>
        <p:nvPicPr>
          <p:cNvPr id="345090" name="Picture 2"/>
          <p:cNvPicPr>
            <a:picLocks noChangeAspect="1" noChangeArrowheads="1"/>
          </p:cNvPicPr>
          <p:nvPr/>
        </p:nvPicPr>
        <p:blipFill>
          <a:blip r:embed="rId4" cstate="print"/>
          <a:srcRect/>
          <a:stretch>
            <a:fillRect/>
          </a:stretch>
        </p:blipFill>
        <p:spPr bwMode="auto">
          <a:xfrm>
            <a:off x="0" y="1427540"/>
            <a:ext cx="9144000" cy="3019647"/>
          </a:xfrm>
          <a:prstGeom prst="rect">
            <a:avLst/>
          </a:prstGeom>
          <a:noFill/>
          <a:ln w="9525">
            <a:noFill/>
            <a:miter lim="800000"/>
            <a:headEnd/>
            <a:tailEnd/>
          </a:ln>
        </p:spPr>
      </p:pic>
      <p:sp>
        <p:nvSpPr>
          <p:cNvPr id="16" name="TextBox 15"/>
          <p:cNvSpPr txBox="1"/>
          <p:nvPr/>
        </p:nvSpPr>
        <p:spPr>
          <a:xfrm>
            <a:off x="6566740" y="576678"/>
            <a:ext cx="2268570" cy="530915"/>
          </a:xfrm>
          <a:prstGeom prst="rect">
            <a:avLst/>
          </a:prstGeom>
          <a:noFill/>
        </p:spPr>
        <p:txBody>
          <a:bodyPr wrap="none" rtlCol="0">
            <a:spAutoFit/>
          </a:bodyPr>
          <a:lstStyle/>
          <a:p>
            <a:r>
              <a:rPr lang="en-US" sz="3000" i="0" dirty="0" smtClean="0">
                <a:solidFill>
                  <a:srgbClr val="000000"/>
                </a:solidFill>
                <a:latin typeface="Times New Roman" pitchFamily="18" charset="0"/>
                <a:cs typeface="Times New Roman" pitchFamily="18" charset="0"/>
              </a:rPr>
              <a:t>2008: 39:329</a:t>
            </a:r>
            <a:endParaRPr lang="en-US" sz="3000" i="0" dirty="0">
              <a:solidFill>
                <a:srgbClr val="000000"/>
              </a:solidFill>
              <a:latin typeface="Times New Roman" pitchFamily="18" charset="0"/>
              <a:cs typeface="Times New Roman" pitchFamily="18" charset="0"/>
            </a:endParaRPr>
          </a:p>
        </p:txBody>
      </p:sp>
      <p:sp>
        <p:nvSpPr>
          <p:cNvPr id="17" name="Text Box 7"/>
          <p:cNvSpPr txBox="1">
            <a:spLocks noChangeArrowheads="1"/>
          </p:cNvSpPr>
          <p:nvPr/>
        </p:nvSpPr>
        <p:spPr bwMode="auto">
          <a:xfrm>
            <a:off x="448290" y="4581100"/>
            <a:ext cx="8299450" cy="1721730"/>
          </a:xfrm>
          <a:prstGeom prst="rect">
            <a:avLst/>
          </a:prstGeom>
          <a:noFill/>
          <a:ln w="9525">
            <a:noFill/>
            <a:miter lim="800000"/>
            <a:headEnd/>
            <a:tailEnd/>
          </a:ln>
        </p:spPr>
        <p:txBody>
          <a:bodyPr/>
          <a:lstStyle/>
          <a:p>
            <a:pPr indent="344488">
              <a:lnSpc>
                <a:spcPct val="100000"/>
              </a:lnSpc>
              <a:spcBef>
                <a:spcPts val="600"/>
              </a:spcBef>
              <a:buClr>
                <a:srgbClr val="FFFFCC"/>
              </a:buClr>
              <a:buSzPct val="120000"/>
              <a:buFont typeface="Arial" pitchFamily="34" charset="0"/>
              <a:buChar char="•"/>
              <a:defRPr/>
            </a:pPr>
            <a:r>
              <a:rPr lang="en-US" sz="3600" b="0" i="0" dirty="0">
                <a:solidFill>
                  <a:srgbClr val="FFFFFF"/>
                </a:solidFill>
                <a:latin typeface="Calibri" pitchFamily="34" charset="0"/>
                <a:cs typeface="Calibri" pitchFamily="34" charset="0"/>
              </a:rPr>
              <a:t> </a:t>
            </a:r>
            <a:r>
              <a:rPr lang="en-US" sz="3600" b="0" i="0" dirty="0" smtClean="0">
                <a:solidFill>
                  <a:srgbClr val="FFFFFF"/>
                </a:solidFill>
                <a:latin typeface="Calibri" pitchFamily="34" charset="0"/>
                <a:cs typeface="Calibri" pitchFamily="34" charset="0"/>
              </a:rPr>
              <a:t>214 participants with &gt;1.5 mm wall thickness</a:t>
            </a:r>
          </a:p>
          <a:p>
            <a:pPr marL="381000" indent="-381000">
              <a:lnSpc>
                <a:spcPct val="100000"/>
              </a:lnSpc>
              <a:spcBef>
                <a:spcPts val="600"/>
              </a:spcBef>
              <a:buClr>
                <a:srgbClr val="FFFFCC"/>
              </a:buClr>
              <a:buSzPct val="120000"/>
              <a:buFont typeface="Arial" pitchFamily="34" charset="0"/>
              <a:buChar char="•"/>
              <a:defRPr/>
            </a:pPr>
            <a:r>
              <a:rPr lang="en-US" sz="3600" b="0" i="0" dirty="0" smtClean="0">
                <a:solidFill>
                  <a:srgbClr val="FFFFFF"/>
                </a:solidFill>
                <a:latin typeface="Calibri" pitchFamily="34" charset="0"/>
                <a:cs typeface="Calibri" pitchFamily="34" charset="0"/>
              </a:rPr>
              <a:t>70% had plaques with lipid core</a:t>
            </a:r>
          </a:p>
          <a:p>
            <a:pPr indent="344488">
              <a:lnSpc>
                <a:spcPct val="100000"/>
              </a:lnSpc>
              <a:spcBef>
                <a:spcPts val="600"/>
              </a:spcBef>
              <a:buClr>
                <a:srgbClr val="FFFFCC"/>
              </a:buClr>
              <a:buSzPct val="120000"/>
              <a:buFont typeface="Arial" pitchFamily="34" charset="0"/>
              <a:buChar char="•"/>
              <a:defRPr/>
            </a:pPr>
            <a:endParaRPr lang="en-US" sz="3600" b="0" i="0" dirty="0">
              <a:solidFill>
                <a:srgbClr val="FFFFFF"/>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4">
                <a:lumMod val="10000"/>
              </a:schemeClr>
            </a:gs>
            <a:gs pos="50000">
              <a:schemeClr val="accent3">
                <a:lumMod val="25000"/>
              </a:schemeClr>
            </a:gs>
            <a:gs pos="100000">
              <a:schemeClr val="accent4">
                <a:lumMod val="10000"/>
              </a:schemeClr>
            </a:gs>
          </a:gsLst>
          <a:lin ang="5400000" scaled="1"/>
        </a:gradFill>
        <a:effectLst/>
      </p:bgPr>
    </p:bg>
    <p:spTree>
      <p:nvGrpSpPr>
        <p:cNvPr id="1" name=""/>
        <p:cNvGrpSpPr/>
        <p:nvPr/>
      </p:nvGrpSpPr>
      <p:grpSpPr>
        <a:xfrm>
          <a:off x="0" y="0"/>
          <a:ext cx="0" cy="0"/>
          <a:chOff x="0" y="0"/>
          <a:chExt cx="0" cy="0"/>
        </a:xfrm>
      </p:grpSpPr>
      <p:pic>
        <p:nvPicPr>
          <p:cNvPr id="365570" name="Picture 2"/>
          <p:cNvPicPr>
            <a:picLocks noChangeAspect="1" noChangeArrowheads="1"/>
          </p:cNvPicPr>
          <p:nvPr/>
        </p:nvPicPr>
        <p:blipFill>
          <a:blip r:embed="rId3" cstate="print"/>
          <a:srcRect/>
          <a:stretch>
            <a:fillRect/>
          </a:stretch>
        </p:blipFill>
        <p:spPr bwMode="auto">
          <a:xfrm>
            <a:off x="4833257" y="272144"/>
            <a:ext cx="3537857" cy="3145972"/>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4833256" y="3469820"/>
            <a:ext cx="3516087" cy="3148693"/>
          </a:xfrm>
          <a:prstGeom prst="rect">
            <a:avLst/>
          </a:prstGeom>
          <a:noFill/>
          <a:ln w="9525">
            <a:noFill/>
            <a:miter lim="800000"/>
            <a:headEnd/>
            <a:tailEnd/>
          </a:ln>
        </p:spPr>
      </p:pic>
      <p:grpSp>
        <p:nvGrpSpPr>
          <p:cNvPr id="2" name="Group 19"/>
          <p:cNvGrpSpPr/>
          <p:nvPr/>
        </p:nvGrpSpPr>
        <p:grpSpPr>
          <a:xfrm>
            <a:off x="595850" y="650194"/>
            <a:ext cx="3404937" cy="5894348"/>
            <a:chOff x="650279" y="824365"/>
            <a:chExt cx="3404937" cy="5894348"/>
          </a:xfrm>
        </p:grpSpPr>
        <p:sp>
          <p:nvSpPr>
            <p:cNvPr id="61448" name="Text Box 8"/>
            <p:cNvSpPr txBox="1">
              <a:spLocks noChangeArrowheads="1"/>
            </p:cNvSpPr>
            <p:nvPr/>
          </p:nvSpPr>
          <p:spPr bwMode="auto">
            <a:xfrm>
              <a:off x="1088571" y="6100082"/>
              <a:ext cx="2420856" cy="618631"/>
            </a:xfrm>
            <a:prstGeom prst="rect">
              <a:avLst/>
            </a:prstGeom>
            <a:noFill/>
            <a:ln w="127000">
              <a:noFill/>
              <a:miter lim="800000"/>
              <a:headEnd/>
              <a:tailEnd/>
            </a:ln>
          </p:spPr>
          <p:txBody>
            <a:bodyPr wrap="none">
              <a:spAutoFit/>
            </a:bodyPr>
            <a:lstStyle/>
            <a:p>
              <a:r>
                <a:rPr lang="en-US" sz="3600" b="0" dirty="0" smtClean="0">
                  <a:latin typeface="Calibri" pitchFamily="34" charset="0"/>
                </a:rPr>
                <a:t>Carotid MRI</a:t>
              </a:r>
              <a:endParaRPr lang="en-US" sz="3600" b="0" dirty="0">
                <a:latin typeface="Calibri" pitchFamily="34" charset="0"/>
              </a:endParaRPr>
            </a:p>
          </p:txBody>
        </p:sp>
        <p:grpSp>
          <p:nvGrpSpPr>
            <p:cNvPr id="3" name="Group 7"/>
            <p:cNvGrpSpPr>
              <a:grpSpLocks/>
            </p:cNvGrpSpPr>
            <p:nvPr/>
          </p:nvGrpSpPr>
          <p:grpSpPr bwMode="auto">
            <a:xfrm flipH="1">
              <a:off x="1008971" y="824365"/>
              <a:ext cx="2671762" cy="5257800"/>
              <a:chOff x="4012" y="720"/>
              <a:chExt cx="1683" cy="3312"/>
            </a:xfrm>
          </p:grpSpPr>
          <p:pic>
            <p:nvPicPr>
              <p:cNvPr id="16" name="Picture 8" descr="fse mild"/>
              <p:cNvPicPr>
                <a:picLocks noChangeAspect="1" noChangeArrowheads="1"/>
              </p:cNvPicPr>
              <p:nvPr/>
            </p:nvPicPr>
            <p:blipFill>
              <a:blip r:embed="rId5" cstate="print">
                <a:lum contrast="-18000"/>
              </a:blip>
              <a:srcRect l="23460" r="25725"/>
              <a:stretch>
                <a:fillRect/>
              </a:stretch>
            </p:blipFill>
            <p:spPr bwMode="auto">
              <a:xfrm flipH="1">
                <a:off x="4012" y="720"/>
                <a:ext cx="1683" cy="3312"/>
              </a:xfrm>
              <a:prstGeom prst="rect">
                <a:avLst/>
              </a:prstGeom>
              <a:noFill/>
            </p:spPr>
          </p:pic>
          <p:sp>
            <p:nvSpPr>
              <p:cNvPr id="17" name="Freeform 9"/>
              <p:cNvSpPr>
                <a:spLocks/>
              </p:cNvSpPr>
              <p:nvPr/>
            </p:nvSpPr>
            <p:spPr bwMode="auto">
              <a:xfrm>
                <a:off x="4119" y="1895"/>
                <a:ext cx="731" cy="1486"/>
              </a:xfrm>
              <a:custGeom>
                <a:avLst/>
                <a:gdLst/>
                <a:ahLst/>
                <a:cxnLst>
                  <a:cxn ang="0">
                    <a:pos x="22" y="0"/>
                  </a:cxn>
                  <a:cxn ang="0">
                    <a:pos x="5" y="200"/>
                  </a:cxn>
                  <a:cxn ang="0">
                    <a:pos x="55" y="459"/>
                  </a:cxn>
                  <a:cxn ang="0">
                    <a:pos x="188" y="701"/>
                  </a:cxn>
                  <a:cxn ang="0">
                    <a:pos x="431" y="935"/>
                  </a:cxn>
                  <a:cxn ang="0">
                    <a:pos x="614" y="1102"/>
                  </a:cxn>
                  <a:cxn ang="0">
                    <a:pos x="689" y="1327"/>
                  </a:cxn>
                  <a:cxn ang="0">
                    <a:pos x="731" y="1486"/>
                  </a:cxn>
                </a:cxnLst>
                <a:rect l="0" t="0" r="r" b="b"/>
                <a:pathLst>
                  <a:path w="731" h="1486">
                    <a:moveTo>
                      <a:pt x="22" y="0"/>
                    </a:moveTo>
                    <a:cubicBezTo>
                      <a:pt x="11" y="62"/>
                      <a:pt x="0" y="124"/>
                      <a:pt x="5" y="200"/>
                    </a:cubicBezTo>
                    <a:cubicBezTo>
                      <a:pt x="10" y="276"/>
                      <a:pt x="25" y="376"/>
                      <a:pt x="55" y="459"/>
                    </a:cubicBezTo>
                    <a:cubicBezTo>
                      <a:pt x="85" y="542"/>
                      <a:pt x="125" y="622"/>
                      <a:pt x="188" y="701"/>
                    </a:cubicBezTo>
                    <a:cubicBezTo>
                      <a:pt x="251" y="780"/>
                      <a:pt x="360" y="868"/>
                      <a:pt x="431" y="935"/>
                    </a:cubicBezTo>
                    <a:cubicBezTo>
                      <a:pt x="502" y="1002"/>
                      <a:pt x="571" y="1037"/>
                      <a:pt x="614" y="1102"/>
                    </a:cubicBezTo>
                    <a:cubicBezTo>
                      <a:pt x="657" y="1167"/>
                      <a:pt x="669" y="1263"/>
                      <a:pt x="689" y="1327"/>
                    </a:cubicBezTo>
                    <a:cubicBezTo>
                      <a:pt x="709" y="1391"/>
                      <a:pt x="720" y="1438"/>
                      <a:pt x="731" y="1486"/>
                    </a:cubicBezTo>
                  </a:path>
                </a:pathLst>
              </a:custGeom>
              <a:noFill/>
              <a:ln w="127000" cap="rnd" cmpd="sng">
                <a:solidFill>
                  <a:schemeClr val="bg2"/>
                </a:solidFill>
                <a:prstDash val="sysDot"/>
                <a:round/>
                <a:headEnd type="none" w="med" len="med"/>
                <a:tailEnd type="none" w="med" len="med"/>
              </a:ln>
              <a:effectLst/>
            </p:spPr>
            <p:txBody>
              <a:bodyPr/>
              <a:lstStyle/>
              <a:p>
                <a:pPr algn="l"/>
                <a:endParaRPr lang="en-US" i="1" smtClean="0">
                  <a:solidFill>
                    <a:srgbClr val="F6F6FF"/>
                  </a:solidFill>
                  <a:effectLst>
                    <a:outerShdw blurRad="38100" dist="38100" dir="2700000" algn="tl">
                      <a:srgbClr val="000000">
                        <a:alpha val="43137"/>
                      </a:srgbClr>
                    </a:outerShdw>
                  </a:effectLst>
                  <a:latin typeface="Arial" pitchFamily="34" charset="0"/>
                </a:endParaRPr>
              </a:p>
            </p:txBody>
          </p:sp>
        </p:grpSp>
        <p:cxnSp>
          <p:nvCxnSpPr>
            <p:cNvPr id="18" name="Straight Connector 17"/>
            <p:cNvCxnSpPr/>
            <p:nvPr/>
          </p:nvCxnSpPr>
          <p:spPr bwMode="auto">
            <a:xfrm rot="10800000">
              <a:off x="650279" y="3911982"/>
              <a:ext cx="3404937" cy="0"/>
            </a:xfrm>
            <a:prstGeom prst="line">
              <a:avLst/>
            </a:prstGeom>
            <a:noFill/>
            <a:ln w="76200" cap="flat" cmpd="sng" algn="ctr">
              <a:solidFill>
                <a:schemeClr val="tx2"/>
              </a:solidFill>
              <a:prstDash val="sysDash"/>
              <a:round/>
              <a:headEnd type="none" w="med" len="med"/>
              <a:tailEnd type="none" w="med" len="med"/>
            </a:ln>
            <a:effectLst/>
          </p:spPr>
        </p:cxnSp>
      </p:grpSp>
      <p:sp>
        <p:nvSpPr>
          <p:cNvPr id="19" name="Text Box 9"/>
          <p:cNvSpPr txBox="1">
            <a:spLocks noChangeArrowheads="1"/>
          </p:cNvSpPr>
          <p:nvPr/>
        </p:nvSpPr>
        <p:spPr bwMode="auto">
          <a:xfrm>
            <a:off x="352878" y="1236664"/>
            <a:ext cx="4197350" cy="3571747"/>
          </a:xfrm>
          <a:prstGeom prst="rect">
            <a:avLst/>
          </a:prstGeom>
          <a:noFill/>
          <a:ln w="127000">
            <a:noFill/>
            <a:miter lim="800000"/>
            <a:headEnd/>
            <a:tailEnd/>
          </a:ln>
        </p:spPr>
        <p:txBody>
          <a:bodyPr wrap="square">
            <a:spAutoFit/>
          </a:bodyPr>
          <a:lstStyle/>
          <a:p>
            <a:pPr defTabSz="1023938">
              <a:tabLst>
                <a:tab pos="971550" algn="l"/>
              </a:tabLst>
            </a:pPr>
            <a:r>
              <a:rPr lang="en-US" sz="3400" b="0" i="0" dirty="0" smtClean="0">
                <a:latin typeface="Calibri" pitchFamily="34" charset="0"/>
              </a:rPr>
              <a:t>Presence </a:t>
            </a:r>
            <a:r>
              <a:rPr lang="en-US" sz="3400" b="0" i="0" dirty="0">
                <a:latin typeface="Calibri" pitchFamily="34" charset="0"/>
              </a:rPr>
              <a:t>of lipid core correlated with cholesterol level &gt; 200 </a:t>
            </a:r>
            <a:r>
              <a:rPr lang="en-US" sz="3400" b="0" i="0" dirty="0" smtClean="0">
                <a:latin typeface="Calibri" pitchFamily="34" charset="0"/>
              </a:rPr>
              <a:t>mg/dl (OR 2.9), </a:t>
            </a:r>
            <a:r>
              <a:rPr lang="en-US" sz="3400" b="0" i="0" dirty="0">
                <a:latin typeface="Calibri" pitchFamily="34" charset="0"/>
              </a:rPr>
              <a:t>but not other CV risk </a:t>
            </a:r>
            <a:r>
              <a:rPr lang="en-US" sz="3400" b="0" i="0" dirty="0" smtClean="0">
                <a:latin typeface="Calibri" pitchFamily="34" charset="0"/>
              </a:rPr>
              <a:t>factors (including CRP).</a:t>
            </a:r>
            <a:endParaRPr lang="en-US" sz="3400" b="0" i="0" dirty="0">
              <a:latin typeface="Calibri" pitchFamily="34" charset="0"/>
            </a:endParaRPr>
          </a:p>
        </p:txBody>
      </p:sp>
      <p:sp>
        <p:nvSpPr>
          <p:cNvPr id="21" name="TextBox 20"/>
          <p:cNvSpPr txBox="1"/>
          <p:nvPr/>
        </p:nvSpPr>
        <p:spPr>
          <a:xfrm>
            <a:off x="242140" y="0"/>
            <a:ext cx="2269019" cy="384721"/>
          </a:xfrm>
          <a:prstGeom prst="rect">
            <a:avLst/>
          </a:prstGeom>
          <a:noFill/>
        </p:spPr>
        <p:txBody>
          <a:bodyPr wrap="none" rtlCol="0">
            <a:spAutoFit/>
          </a:bodyPr>
          <a:lstStyle/>
          <a:p>
            <a:r>
              <a:rPr lang="en-US" sz="2000" b="0" i="0" dirty="0" smtClean="0">
                <a:solidFill>
                  <a:srgbClr val="FFFFF3"/>
                </a:solidFill>
                <a:latin typeface="Calibri" pitchFamily="34" charset="0"/>
                <a:cs typeface="Calibri" pitchFamily="34" charset="0"/>
              </a:rPr>
              <a:t>Stroke 2008: 39:329</a:t>
            </a:r>
            <a:endParaRPr lang="en-US" sz="2000" b="0" i="0" dirty="0">
              <a:solidFill>
                <a:srgbClr val="FFFFF3"/>
              </a:solidFill>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439365" y="474324"/>
            <a:ext cx="4461159" cy="580928"/>
          </a:xfrm>
        </p:spPr>
        <p:txBody>
          <a:bodyPr/>
          <a:lstStyle/>
          <a:p>
            <a:pPr eaLnBrk="1" hangingPunct="1"/>
            <a:r>
              <a:rPr lang="en-US" dirty="0" smtClean="0">
                <a:solidFill>
                  <a:srgbClr val="FFFF99"/>
                </a:solidFill>
                <a:latin typeface="Calibri" pitchFamily="34" charset="0"/>
                <a:cs typeface="Calibri" pitchFamily="34" charset="0"/>
              </a:rPr>
              <a:t>MESA Coronary MRI</a:t>
            </a:r>
          </a:p>
        </p:txBody>
      </p:sp>
      <p:sp>
        <p:nvSpPr>
          <p:cNvPr id="66564" name="Text Box 4"/>
          <p:cNvSpPr txBox="1">
            <a:spLocks noChangeArrowheads="1"/>
          </p:cNvSpPr>
          <p:nvPr/>
        </p:nvSpPr>
        <p:spPr bwMode="auto">
          <a:xfrm>
            <a:off x="5631477" y="1661659"/>
            <a:ext cx="3167063" cy="3998912"/>
          </a:xfrm>
          <a:prstGeom prst="rect">
            <a:avLst/>
          </a:prstGeom>
          <a:noFill/>
          <a:ln w="127000">
            <a:noFill/>
            <a:miter lim="800000"/>
            <a:headEnd/>
            <a:tailEnd/>
          </a:ln>
        </p:spPr>
        <p:txBody>
          <a:bodyPr>
            <a:spAutoFit/>
          </a:bodyPr>
          <a:lstStyle/>
          <a:p>
            <a:pPr>
              <a:buClr>
                <a:schemeClr val="tx2">
                  <a:lumMod val="60000"/>
                  <a:lumOff val="40000"/>
                </a:schemeClr>
              </a:buClr>
              <a:buSzPct val="105000"/>
              <a:buFontTx/>
              <a:buChar char="•"/>
            </a:pPr>
            <a:r>
              <a:rPr lang="en-US" sz="3600" b="0" i="0" dirty="0">
                <a:latin typeface="Calibri" pitchFamily="34" charset="0"/>
              </a:rPr>
              <a:t> Routine by CT</a:t>
            </a:r>
          </a:p>
          <a:p>
            <a:pPr>
              <a:buClr>
                <a:schemeClr val="tx2">
                  <a:lumMod val="60000"/>
                  <a:lumOff val="40000"/>
                </a:schemeClr>
              </a:buClr>
              <a:buSzPct val="105000"/>
              <a:buFontTx/>
              <a:buChar char="•"/>
            </a:pPr>
            <a:r>
              <a:rPr lang="en-US" sz="3600" b="0" i="0" dirty="0">
                <a:latin typeface="Calibri" pitchFamily="34" charset="0"/>
              </a:rPr>
              <a:t> Challenging by MRI, but no radiation:  helpful for research studies</a:t>
            </a:r>
          </a:p>
        </p:txBody>
      </p:sp>
      <p:pic>
        <p:nvPicPr>
          <p:cNvPr id="334849" name="Picture 1"/>
          <p:cNvPicPr>
            <a:picLocks noChangeAspect="1" noChangeArrowheads="1"/>
          </p:cNvPicPr>
          <p:nvPr/>
        </p:nvPicPr>
        <p:blipFill>
          <a:blip r:embed="rId4" cstate="print"/>
          <a:srcRect r="4031" b="1146"/>
          <a:stretch>
            <a:fillRect/>
          </a:stretch>
        </p:blipFill>
        <p:spPr bwMode="auto">
          <a:xfrm>
            <a:off x="214941" y="1471961"/>
            <a:ext cx="5148795" cy="4772722"/>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0"/>
                <a:invGamma/>
              </a:schemeClr>
            </a:gs>
            <a:gs pos="50000">
              <a:srgbClr val="00009A"/>
            </a:gs>
            <a:gs pos="100000">
              <a:schemeClr val="accent2">
                <a:gamma/>
                <a:shade val="0"/>
                <a:invGamma/>
              </a:schemeClr>
            </a:gs>
          </a:gsLst>
          <a:lin ang="5400000" scaled="1"/>
        </a:gradFill>
        <a:effectLst/>
      </p:bgPr>
    </p:bg>
    <p:spTree>
      <p:nvGrpSpPr>
        <p:cNvPr id="1" name=""/>
        <p:cNvGrpSpPr/>
        <p:nvPr/>
      </p:nvGrpSpPr>
      <p:grpSpPr>
        <a:xfrm>
          <a:off x="0" y="0"/>
          <a:ext cx="0" cy="0"/>
          <a:chOff x="0" y="0"/>
          <a:chExt cx="0" cy="0"/>
        </a:xfrm>
      </p:grpSpPr>
      <p:pic>
        <p:nvPicPr>
          <p:cNvPr id="78850" name="Picture 2" descr="Picture1"/>
          <p:cNvPicPr>
            <a:picLocks noChangeAspect="1" noChangeArrowheads="1"/>
          </p:cNvPicPr>
          <p:nvPr/>
        </p:nvPicPr>
        <p:blipFill>
          <a:blip r:embed="rId3" cstate="print"/>
          <a:srcRect/>
          <a:stretch>
            <a:fillRect/>
          </a:stretch>
        </p:blipFill>
        <p:spPr bwMode="auto">
          <a:xfrm>
            <a:off x="0" y="947738"/>
            <a:ext cx="10207625" cy="5843587"/>
          </a:xfrm>
          <a:prstGeom prst="rect">
            <a:avLst/>
          </a:prstGeom>
          <a:noFill/>
          <a:ln w="9525">
            <a:noFill/>
            <a:miter lim="800000"/>
            <a:headEnd/>
            <a:tailEnd/>
          </a:ln>
        </p:spPr>
      </p:pic>
      <p:sp>
        <p:nvSpPr>
          <p:cNvPr id="70659" name="Text Box 3"/>
          <p:cNvSpPr txBox="1">
            <a:spLocks noChangeArrowheads="1"/>
          </p:cNvSpPr>
          <p:nvPr/>
        </p:nvSpPr>
        <p:spPr bwMode="auto">
          <a:xfrm>
            <a:off x="4963455" y="1522838"/>
            <a:ext cx="1029769" cy="677108"/>
          </a:xfrm>
          <a:prstGeom prst="rect">
            <a:avLst/>
          </a:prstGeom>
          <a:noFill/>
          <a:ln w="127000">
            <a:noFill/>
            <a:miter lim="800000"/>
            <a:headEnd/>
            <a:tailEnd/>
          </a:ln>
        </p:spPr>
        <p:txBody>
          <a:bodyPr wrap="none">
            <a:spAutoFit/>
          </a:bodyPr>
          <a:lstStyle/>
          <a:p>
            <a:pPr>
              <a:defRPr/>
            </a:pPr>
            <a:r>
              <a:rPr lang="en-US" b="0" i="0" dirty="0">
                <a:solidFill>
                  <a:schemeClr val="bg1"/>
                </a:solidFill>
                <a:effectLst>
                  <a:outerShdw blurRad="38100" dist="38100" dir="2700000" algn="tl">
                    <a:srgbClr val="000000">
                      <a:alpha val="43137"/>
                    </a:srgbClr>
                  </a:outerShdw>
                </a:effectLst>
                <a:latin typeface="Calibri" pitchFamily="34" charset="0"/>
                <a:cs typeface="Calibri" pitchFamily="34" charset="0"/>
              </a:rPr>
              <a:t>RCA</a:t>
            </a:r>
          </a:p>
        </p:txBody>
      </p:sp>
      <p:sp>
        <p:nvSpPr>
          <p:cNvPr id="70660" name="Text Box 4"/>
          <p:cNvSpPr txBox="1">
            <a:spLocks noChangeArrowheads="1"/>
          </p:cNvSpPr>
          <p:nvPr/>
        </p:nvSpPr>
        <p:spPr bwMode="auto">
          <a:xfrm>
            <a:off x="1914525" y="5845175"/>
            <a:ext cx="869950" cy="614363"/>
          </a:xfrm>
          <a:prstGeom prst="rect">
            <a:avLst/>
          </a:prstGeom>
          <a:noFill/>
          <a:ln w="127000">
            <a:noFill/>
            <a:miter lim="800000"/>
            <a:headEnd/>
            <a:tailEnd/>
          </a:ln>
        </p:spPr>
        <p:txBody>
          <a:bodyPr wrap="none">
            <a:spAutoFit/>
          </a:bodyPr>
          <a:lstStyle/>
          <a:p>
            <a:pPr>
              <a:defRPr/>
            </a:pPr>
            <a:r>
              <a:rPr lang="en-US" b="0" i="0">
                <a:solidFill>
                  <a:schemeClr val="bg1"/>
                </a:solidFill>
                <a:effectLst>
                  <a:outerShdw blurRad="38100" dist="38100" dir="2700000" algn="tl">
                    <a:srgbClr val="000000">
                      <a:alpha val="43137"/>
                    </a:srgbClr>
                  </a:outerShdw>
                </a:effectLst>
                <a:latin typeface="Times New Roman" pitchFamily="18" charset="0"/>
              </a:rPr>
              <a:t>LM</a:t>
            </a:r>
          </a:p>
        </p:txBody>
      </p:sp>
      <p:sp useBgFill="1">
        <p:nvSpPr>
          <p:cNvPr id="78853" name="Rectangle 5"/>
          <p:cNvSpPr>
            <a:spLocks noGrp="1" noChangeArrowheads="1"/>
          </p:cNvSpPr>
          <p:nvPr>
            <p:ph type="title"/>
          </p:nvPr>
        </p:nvSpPr>
        <p:spPr>
          <a:xfrm>
            <a:off x="487363" y="308206"/>
            <a:ext cx="8229600" cy="1052241"/>
          </a:xfrm>
        </p:spPr>
        <p:txBody>
          <a:bodyPr/>
          <a:lstStyle/>
          <a:p>
            <a:pPr eaLnBrk="1" hangingPunct="1"/>
            <a:r>
              <a:rPr lang="en-US" sz="3600" b="1" dirty="0" smtClean="0">
                <a:solidFill>
                  <a:srgbClr val="FFFF99"/>
                </a:solidFill>
                <a:latin typeface="Calibri" pitchFamily="34" charset="0"/>
                <a:cs typeface="Calibri" pitchFamily="34" charset="0"/>
              </a:rPr>
              <a:t>73 </a:t>
            </a:r>
            <a:r>
              <a:rPr lang="en-US" sz="3600" b="1" dirty="0" err="1" smtClean="0">
                <a:solidFill>
                  <a:srgbClr val="FFFF99"/>
                </a:solidFill>
                <a:latin typeface="Calibri" pitchFamily="34" charset="0"/>
                <a:cs typeface="Calibri" pitchFamily="34" charset="0"/>
              </a:rPr>
              <a:t>yo</a:t>
            </a:r>
            <a:r>
              <a:rPr lang="en-US" sz="3600" b="1" dirty="0" smtClean="0">
                <a:solidFill>
                  <a:srgbClr val="FFFF99"/>
                </a:solidFill>
                <a:latin typeface="Calibri" pitchFamily="34" charset="0"/>
                <a:cs typeface="Calibri" pitchFamily="34" charset="0"/>
              </a:rPr>
              <a:t> male, eccentric wall thickening, no coronary </a:t>
            </a:r>
            <a:r>
              <a:rPr lang="en-US" sz="3600" b="1" dirty="0" err="1" smtClean="0">
                <a:solidFill>
                  <a:srgbClr val="FFFF99"/>
                </a:solidFill>
                <a:latin typeface="Calibri" pitchFamily="34" charset="0"/>
                <a:cs typeface="Calibri" pitchFamily="34" charset="0"/>
              </a:rPr>
              <a:t>stenosis</a:t>
            </a:r>
            <a:endParaRPr lang="en-US" sz="3600" b="1" dirty="0" smtClean="0">
              <a:solidFill>
                <a:srgbClr val="FFFF99"/>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3721100" y="6505575"/>
            <a:ext cx="5422900" cy="352425"/>
          </a:xfrm>
          <a:prstGeom prst="rect">
            <a:avLst/>
          </a:prstGeom>
          <a:noFill/>
          <a:ln w="127000">
            <a:noFill/>
            <a:miter lim="800000"/>
            <a:headEnd/>
            <a:tailEnd/>
          </a:ln>
        </p:spPr>
        <p:txBody>
          <a:bodyPr wrap="none">
            <a:spAutoFit/>
          </a:bodyPr>
          <a:lstStyle/>
          <a:p>
            <a:r>
              <a:rPr lang="en-US" sz="1800" b="0">
                <a:solidFill>
                  <a:srgbClr val="000000"/>
                </a:solidFill>
                <a:latin typeface="Calibri" pitchFamily="34" charset="0"/>
              </a:rPr>
              <a:t>Macedo, Bluemke et al J Magn Reson Imaging. 2008 Oct</a:t>
            </a:r>
          </a:p>
        </p:txBody>
      </p:sp>
      <p:pic>
        <p:nvPicPr>
          <p:cNvPr id="72707" name="Picture 5"/>
          <p:cNvPicPr>
            <a:picLocks noChangeAspect="1" noChangeArrowheads="1"/>
          </p:cNvPicPr>
          <p:nvPr/>
        </p:nvPicPr>
        <p:blipFill>
          <a:blip r:embed="rId3" cstate="print"/>
          <a:srcRect/>
          <a:stretch>
            <a:fillRect/>
          </a:stretch>
        </p:blipFill>
        <p:spPr bwMode="auto">
          <a:xfrm>
            <a:off x="123144" y="388938"/>
            <a:ext cx="8990012" cy="5845175"/>
          </a:xfrm>
          <a:prstGeom prst="rect">
            <a:avLst/>
          </a:prstGeom>
          <a:noFill/>
          <a:ln w="127000">
            <a:noFill/>
            <a:miter lim="800000"/>
            <a:headEnd/>
            <a:tailEnd/>
          </a:ln>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642257"/>
            <a:ext cx="9144000" cy="3461657"/>
            <a:chOff x="0" y="642257"/>
            <a:chExt cx="9144000" cy="3461657"/>
          </a:xfrm>
        </p:grpSpPr>
        <p:sp>
          <p:nvSpPr>
            <p:cNvPr id="9" name="Rectangle 8"/>
            <p:cNvSpPr/>
            <p:nvPr/>
          </p:nvSpPr>
          <p:spPr bwMode="auto">
            <a:xfrm>
              <a:off x="0" y="642257"/>
              <a:ext cx="9144000" cy="3461657"/>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5000"/>
                </a:lnSpc>
                <a:spcBef>
                  <a:spcPct val="40000"/>
                </a:spcBef>
                <a:spcAft>
                  <a:spcPct val="0"/>
                </a:spcAft>
                <a:buClrTx/>
                <a:buSzTx/>
                <a:buFontTx/>
                <a:buNone/>
                <a:tabLst/>
              </a:pPr>
              <a:endPara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356355" name="Picture 3"/>
            <p:cNvPicPr>
              <a:picLocks noChangeAspect="1" noChangeArrowheads="1"/>
            </p:cNvPicPr>
            <p:nvPr/>
          </p:nvPicPr>
          <p:blipFill>
            <a:blip r:embed="rId3" cstate="print"/>
            <a:srcRect/>
            <a:stretch>
              <a:fillRect/>
            </a:stretch>
          </p:blipFill>
          <p:spPr bwMode="auto">
            <a:xfrm>
              <a:off x="261258" y="3473905"/>
              <a:ext cx="7674428" cy="467694"/>
            </a:xfrm>
            <a:prstGeom prst="rect">
              <a:avLst/>
            </a:prstGeom>
            <a:noFill/>
            <a:ln w="9525">
              <a:noFill/>
              <a:miter lim="800000"/>
              <a:headEnd/>
              <a:tailEnd/>
            </a:ln>
          </p:spPr>
        </p:pic>
        <p:pic>
          <p:nvPicPr>
            <p:cNvPr id="356356" name="Picture 4"/>
            <p:cNvPicPr>
              <a:picLocks noChangeAspect="1" noChangeArrowheads="1"/>
            </p:cNvPicPr>
            <p:nvPr/>
          </p:nvPicPr>
          <p:blipFill>
            <a:blip r:embed="rId4" cstate="print"/>
            <a:srcRect/>
            <a:stretch>
              <a:fillRect/>
            </a:stretch>
          </p:blipFill>
          <p:spPr bwMode="auto">
            <a:xfrm>
              <a:off x="0" y="686647"/>
              <a:ext cx="8975455" cy="2709433"/>
            </a:xfrm>
            <a:prstGeom prst="rect">
              <a:avLst/>
            </a:prstGeom>
            <a:noFill/>
            <a:ln w="9525">
              <a:noFill/>
              <a:miter lim="800000"/>
              <a:headEnd/>
              <a:tailEnd/>
            </a:ln>
          </p:spPr>
        </p:pic>
      </p:grpSp>
      <p:sp>
        <p:nvSpPr>
          <p:cNvPr id="8" name="TextBox 7"/>
          <p:cNvSpPr txBox="1"/>
          <p:nvPr/>
        </p:nvSpPr>
        <p:spPr>
          <a:xfrm>
            <a:off x="395515" y="4423230"/>
            <a:ext cx="8378372" cy="1203406"/>
          </a:xfrm>
          <a:prstGeom prst="rect">
            <a:avLst/>
          </a:prstGeom>
          <a:noFill/>
        </p:spPr>
        <p:txBody>
          <a:bodyPr wrap="square" rtlCol="0">
            <a:spAutoFit/>
          </a:bodyPr>
          <a:lstStyle/>
          <a:p>
            <a:pPr>
              <a:buClr>
                <a:schemeClr val="tx2">
                  <a:lumMod val="60000"/>
                  <a:lumOff val="40000"/>
                </a:schemeClr>
              </a:buClr>
              <a:buSzPct val="114000"/>
              <a:buFont typeface="Arial" pitchFamily="34" charset="0"/>
              <a:buChar char="•"/>
            </a:pPr>
            <a:r>
              <a:rPr lang="en-US" b="0" i="0" dirty="0" smtClean="0">
                <a:latin typeface="Calibri" pitchFamily="34" charset="0"/>
                <a:cs typeface="Calibri" pitchFamily="34" charset="0"/>
              </a:rPr>
              <a:t> </a:t>
            </a:r>
            <a:r>
              <a:rPr lang="en-US" sz="3600" b="0" i="0" dirty="0" smtClean="0">
                <a:latin typeface="Calibri" pitchFamily="34" charset="0"/>
                <a:cs typeface="Calibri" pitchFamily="34" charset="0"/>
              </a:rPr>
              <a:t>222 men and women undergoing stress MRI perfusion evaluation </a:t>
            </a:r>
            <a:endParaRPr lang="en-US" sz="3200" b="0" i="0" dirty="0" smtClean="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30632"/>
            <a:ext cx="9144000" cy="6574968"/>
            <a:chOff x="232002" y="130632"/>
            <a:chExt cx="8661626" cy="6574968"/>
          </a:xfrm>
        </p:grpSpPr>
        <p:grpSp>
          <p:nvGrpSpPr>
            <p:cNvPr id="3" name="Group 7"/>
            <p:cNvGrpSpPr/>
            <p:nvPr/>
          </p:nvGrpSpPr>
          <p:grpSpPr>
            <a:xfrm>
              <a:off x="239485" y="130632"/>
              <a:ext cx="8654143" cy="3058886"/>
              <a:chOff x="239485" y="0"/>
              <a:chExt cx="8654143" cy="3058886"/>
            </a:xfrm>
          </p:grpSpPr>
          <p:sp>
            <p:nvSpPr>
              <p:cNvPr id="5" name="Rectangle 4"/>
              <p:cNvSpPr/>
              <p:nvPr/>
            </p:nvSpPr>
            <p:spPr bwMode="auto">
              <a:xfrm>
                <a:off x="239485" y="0"/>
                <a:ext cx="8654143" cy="3058886"/>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5000"/>
                  </a:lnSpc>
                  <a:spcBef>
                    <a:spcPct val="40000"/>
                  </a:spcBef>
                  <a:spcAft>
                    <a:spcPct val="0"/>
                  </a:spcAft>
                  <a:buClrTx/>
                  <a:buSzTx/>
                  <a:buFontTx/>
                  <a:buNone/>
                  <a:tabLst/>
                </a:pPr>
                <a:endPara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356353" name="Picture 1"/>
              <p:cNvPicPr>
                <a:picLocks noChangeAspect="1" noChangeArrowheads="1"/>
              </p:cNvPicPr>
              <p:nvPr/>
            </p:nvPicPr>
            <p:blipFill>
              <a:blip r:embed="rId3" cstate="print"/>
              <a:srcRect/>
              <a:stretch>
                <a:fillRect/>
              </a:stretch>
            </p:blipFill>
            <p:spPr bwMode="auto">
              <a:xfrm>
                <a:off x="565377" y="0"/>
                <a:ext cx="7991475" cy="2476500"/>
              </a:xfrm>
              <a:prstGeom prst="rect">
                <a:avLst/>
              </a:prstGeom>
              <a:noFill/>
              <a:ln w="9525">
                <a:noFill/>
                <a:miter lim="800000"/>
                <a:headEnd/>
                <a:tailEnd/>
              </a:ln>
            </p:spPr>
          </p:pic>
        </p:grpSp>
        <p:pic>
          <p:nvPicPr>
            <p:cNvPr id="356354" name="Picture 2"/>
            <p:cNvPicPr>
              <a:picLocks noChangeAspect="1" noChangeArrowheads="1"/>
            </p:cNvPicPr>
            <p:nvPr/>
          </p:nvPicPr>
          <p:blipFill>
            <a:blip r:embed="rId4" cstate="print"/>
            <a:srcRect/>
            <a:stretch>
              <a:fillRect/>
            </a:stretch>
          </p:blipFill>
          <p:spPr bwMode="auto">
            <a:xfrm>
              <a:off x="232002" y="1390650"/>
              <a:ext cx="8658225" cy="5314950"/>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2950030" y="1111705"/>
              <a:ext cx="5336375" cy="325209"/>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03350" y="271141"/>
            <a:ext cx="6313488" cy="526106"/>
          </a:xfrm>
          <a:noFill/>
        </p:spPr>
        <p:txBody>
          <a:bodyPr wrap="square" lIns="47625" tIns="22225" rIns="47625" bIns="22225"/>
          <a:lstStyle/>
          <a:p>
            <a:pPr defTabSz="466725" eaLnBrk="1" hangingPunct="1">
              <a:lnSpc>
                <a:spcPct val="105000"/>
              </a:lnSpc>
            </a:pPr>
            <a:r>
              <a:rPr lang="en-US" sz="3200" dirty="0" smtClean="0">
                <a:solidFill>
                  <a:schemeClr val="tx2">
                    <a:lumMod val="40000"/>
                    <a:lumOff val="60000"/>
                  </a:schemeClr>
                </a:solidFill>
              </a:rPr>
              <a:t>Collaborating Centers in MESA</a:t>
            </a:r>
          </a:p>
        </p:txBody>
      </p:sp>
      <p:sp>
        <p:nvSpPr>
          <p:cNvPr id="648195" name="Rectangle 3"/>
          <p:cNvSpPr>
            <a:spLocks noChangeArrowheads="1"/>
          </p:cNvSpPr>
          <p:nvPr/>
        </p:nvSpPr>
        <p:spPr bwMode="auto">
          <a:xfrm>
            <a:off x="-814619" y="1885950"/>
            <a:ext cx="8342313" cy="5086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28676" name="Text Box 4"/>
          <p:cNvSpPr txBox="1">
            <a:spLocks noChangeArrowheads="1"/>
          </p:cNvSpPr>
          <p:nvPr/>
        </p:nvSpPr>
        <p:spPr bwMode="auto">
          <a:xfrm>
            <a:off x="82550" y="5360988"/>
            <a:ext cx="6289675" cy="1482725"/>
          </a:xfrm>
          <a:prstGeom prst="rect">
            <a:avLst/>
          </a:prstGeom>
          <a:noFill/>
          <a:ln w="127000">
            <a:noFill/>
            <a:miter lim="800000"/>
            <a:headEnd/>
            <a:tailEnd/>
          </a:ln>
        </p:spPr>
        <p:txBody>
          <a:bodyPr>
            <a:spAutoFit/>
          </a:bodyPr>
          <a:lstStyle/>
          <a:p>
            <a:r>
              <a:rPr lang="en-US" sz="2800" b="0" i="0" dirty="0">
                <a:latin typeface="Calibri" pitchFamily="34" charset="0"/>
              </a:rPr>
              <a:t>Chinese 12%, African-American 28%, Hispanic 22%, White 38%;   53% women</a:t>
            </a:r>
          </a:p>
          <a:p>
            <a:r>
              <a:rPr lang="en-US" sz="2800" b="0" i="0" dirty="0">
                <a:latin typeface="Calibri" pitchFamily="34" charset="0"/>
              </a:rPr>
              <a:t>Mean age 62 </a:t>
            </a:r>
            <a:r>
              <a:rPr lang="en-US" sz="2800" b="0" i="0" dirty="0" smtClean="0">
                <a:latin typeface="Calibri" pitchFamily="34" charset="0"/>
              </a:rPr>
              <a:t>yrs at study entry</a:t>
            </a:r>
            <a:endParaRPr lang="en-US" sz="2800" b="0" i="0" dirty="0">
              <a:latin typeface="Calibri" pitchFamily="34" charset="0"/>
            </a:endParaRPr>
          </a:p>
        </p:txBody>
      </p:sp>
      <p:grpSp>
        <p:nvGrpSpPr>
          <p:cNvPr id="2" name="Group 81"/>
          <p:cNvGrpSpPr>
            <a:grpSpLocks/>
          </p:cNvGrpSpPr>
          <p:nvPr/>
        </p:nvGrpSpPr>
        <p:grpSpPr bwMode="auto">
          <a:xfrm>
            <a:off x="329969" y="1244600"/>
            <a:ext cx="8816975" cy="4279900"/>
            <a:chOff x="266" y="936"/>
            <a:chExt cx="5554" cy="2696"/>
          </a:xfrm>
        </p:grpSpPr>
        <p:grpSp>
          <p:nvGrpSpPr>
            <p:cNvPr id="3" name="Group 6"/>
            <p:cNvGrpSpPr>
              <a:grpSpLocks/>
            </p:cNvGrpSpPr>
            <p:nvPr/>
          </p:nvGrpSpPr>
          <p:grpSpPr bwMode="auto">
            <a:xfrm>
              <a:off x="266" y="936"/>
              <a:ext cx="4450" cy="2696"/>
              <a:chOff x="1047" y="970"/>
              <a:chExt cx="3208" cy="1627"/>
            </a:xfrm>
          </p:grpSpPr>
          <p:grpSp>
            <p:nvGrpSpPr>
              <p:cNvPr id="4" name="Group 7"/>
              <p:cNvGrpSpPr>
                <a:grpSpLocks/>
              </p:cNvGrpSpPr>
              <p:nvPr/>
            </p:nvGrpSpPr>
            <p:grpSpPr bwMode="auto">
              <a:xfrm>
                <a:off x="1047" y="1012"/>
                <a:ext cx="3206" cy="1585"/>
                <a:chOff x="1047" y="1012"/>
                <a:chExt cx="3206" cy="1585"/>
              </a:xfrm>
            </p:grpSpPr>
            <p:grpSp>
              <p:nvGrpSpPr>
                <p:cNvPr id="5" name="Group 8"/>
                <p:cNvGrpSpPr>
                  <a:grpSpLocks/>
                </p:cNvGrpSpPr>
                <p:nvPr/>
              </p:nvGrpSpPr>
              <p:grpSpPr bwMode="auto">
                <a:xfrm>
                  <a:off x="4033" y="1207"/>
                  <a:ext cx="220" cy="269"/>
                  <a:chOff x="4033" y="1207"/>
                  <a:chExt cx="220" cy="269"/>
                </a:xfrm>
              </p:grpSpPr>
              <p:sp>
                <p:nvSpPr>
                  <p:cNvPr id="648201" name="Freeform 9"/>
                  <p:cNvSpPr>
                    <a:spLocks/>
                  </p:cNvSpPr>
                  <p:nvPr/>
                </p:nvSpPr>
                <p:spPr bwMode="auto">
                  <a:xfrm>
                    <a:off x="4098" y="1207"/>
                    <a:ext cx="155" cy="220"/>
                  </a:xfrm>
                  <a:custGeom>
                    <a:avLst/>
                    <a:gdLst/>
                    <a:ahLst/>
                    <a:cxnLst>
                      <a:cxn ang="0">
                        <a:pos x="154" y="0"/>
                      </a:cxn>
                      <a:cxn ang="0">
                        <a:pos x="0" y="104"/>
                      </a:cxn>
                      <a:cxn ang="0">
                        <a:pos x="0" y="219"/>
                      </a:cxn>
                      <a:cxn ang="0">
                        <a:pos x="154" y="117"/>
                      </a:cxn>
                      <a:cxn ang="0">
                        <a:pos x="154" y="0"/>
                      </a:cxn>
                    </a:cxnLst>
                    <a:rect l="0" t="0" r="r" b="b"/>
                    <a:pathLst>
                      <a:path w="155" h="220">
                        <a:moveTo>
                          <a:pt x="154" y="0"/>
                        </a:moveTo>
                        <a:lnTo>
                          <a:pt x="0" y="104"/>
                        </a:lnTo>
                        <a:lnTo>
                          <a:pt x="0" y="219"/>
                        </a:lnTo>
                        <a:lnTo>
                          <a:pt x="154" y="117"/>
                        </a:lnTo>
                        <a:lnTo>
                          <a:pt x="154"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02" name="Freeform 10"/>
                  <p:cNvSpPr>
                    <a:spLocks/>
                  </p:cNvSpPr>
                  <p:nvPr/>
                </p:nvSpPr>
                <p:spPr bwMode="auto">
                  <a:xfrm>
                    <a:off x="4045" y="1310"/>
                    <a:ext cx="54" cy="166"/>
                  </a:xfrm>
                  <a:custGeom>
                    <a:avLst/>
                    <a:gdLst/>
                    <a:ahLst/>
                    <a:cxnLst>
                      <a:cxn ang="0">
                        <a:pos x="0" y="47"/>
                      </a:cxn>
                      <a:cxn ang="0">
                        <a:pos x="47" y="21"/>
                      </a:cxn>
                      <a:cxn ang="0">
                        <a:pos x="53" y="0"/>
                      </a:cxn>
                      <a:cxn ang="0">
                        <a:pos x="53" y="115"/>
                      </a:cxn>
                      <a:cxn ang="0">
                        <a:pos x="47" y="143"/>
                      </a:cxn>
                      <a:cxn ang="0">
                        <a:pos x="0" y="165"/>
                      </a:cxn>
                      <a:cxn ang="0">
                        <a:pos x="0" y="47"/>
                      </a:cxn>
                    </a:cxnLst>
                    <a:rect l="0" t="0" r="r" b="b"/>
                    <a:pathLst>
                      <a:path w="54" h="166">
                        <a:moveTo>
                          <a:pt x="0" y="47"/>
                        </a:moveTo>
                        <a:lnTo>
                          <a:pt x="47" y="21"/>
                        </a:lnTo>
                        <a:lnTo>
                          <a:pt x="53" y="0"/>
                        </a:lnTo>
                        <a:lnTo>
                          <a:pt x="53" y="115"/>
                        </a:lnTo>
                        <a:lnTo>
                          <a:pt x="47" y="143"/>
                        </a:lnTo>
                        <a:lnTo>
                          <a:pt x="0" y="165"/>
                        </a:lnTo>
                        <a:lnTo>
                          <a:pt x="0" y="47"/>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03" name="Freeform 11"/>
                  <p:cNvSpPr>
                    <a:spLocks/>
                  </p:cNvSpPr>
                  <p:nvPr/>
                </p:nvSpPr>
                <p:spPr bwMode="auto">
                  <a:xfrm>
                    <a:off x="4033" y="1391"/>
                    <a:ext cx="21" cy="43"/>
                  </a:xfrm>
                  <a:custGeom>
                    <a:avLst/>
                    <a:gdLst/>
                    <a:ahLst/>
                    <a:cxnLst>
                      <a:cxn ang="0">
                        <a:pos x="20" y="0"/>
                      </a:cxn>
                      <a:cxn ang="0">
                        <a:pos x="0" y="16"/>
                      </a:cxn>
                      <a:cxn ang="0">
                        <a:pos x="20" y="42"/>
                      </a:cxn>
                      <a:cxn ang="0">
                        <a:pos x="20" y="0"/>
                      </a:cxn>
                    </a:cxnLst>
                    <a:rect l="0" t="0" r="r" b="b"/>
                    <a:pathLst>
                      <a:path w="21" h="43">
                        <a:moveTo>
                          <a:pt x="20" y="0"/>
                        </a:moveTo>
                        <a:lnTo>
                          <a:pt x="0" y="16"/>
                        </a:lnTo>
                        <a:lnTo>
                          <a:pt x="20" y="42"/>
                        </a:lnTo>
                        <a:lnTo>
                          <a:pt x="2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04" name="Freeform 12"/>
                  <p:cNvSpPr>
                    <a:spLocks/>
                  </p:cNvSpPr>
                  <p:nvPr/>
                </p:nvSpPr>
                <p:spPr bwMode="auto">
                  <a:xfrm>
                    <a:off x="4094" y="1310"/>
                    <a:ext cx="5" cy="142"/>
                  </a:xfrm>
                  <a:custGeom>
                    <a:avLst/>
                    <a:gdLst/>
                    <a:ahLst/>
                    <a:cxnLst>
                      <a:cxn ang="0">
                        <a:pos x="3" y="0"/>
                      </a:cxn>
                      <a:cxn ang="0">
                        <a:pos x="0" y="23"/>
                      </a:cxn>
                      <a:cxn ang="0">
                        <a:pos x="0" y="141"/>
                      </a:cxn>
                      <a:cxn ang="0">
                        <a:pos x="4" y="118"/>
                      </a:cxn>
                      <a:cxn ang="0">
                        <a:pos x="3" y="0"/>
                      </a:cxn>
                    </a:cxnLst>
                    <a:rect l="0" t="0" r="r" b="b"/>
                    <a:pathLst>
                      <a:path w="5" h="142">
                        <a:moveTo>
                          <a:pt x="3" y="0"/>
                        </a:moveTo>
                        <a:lnTo>
                          <a:pt x="0" y="23"/>
                        </a:lnTo>
                        <a:lnTo>
                          <a:pt x="0" y="141"/>
                        </a:lnTo>
                        <a:lnTo>
                          <a:pt x="4" y="118"/>
                        </a:lnTo>
                        <a:lnTo>
                          <a:pt x="3"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grpSp>
            <p:grpSp>
              <p:nvGrpSpPr>
                <p:cNvPr id="6" name="Group 13"/>
                <p:cNvGrpSpPr>
                  <a:grpSpLocks/>
                </p:cNvGrpSpPr>
                <p:nvPr/>
              </p:nvGrpSpPr>
              <p:grpSpPr bwMode="auto">
                <a:xfrm>
                  <a:off x="2553" y="2163"/>
                  <a:ext cx="995" cy="434"/>
                  <a:chOff x="2553" y="2163"/>
                  <a:chExt cx="995" cy="434"/>
                </a:xfrm>
              </p:grpSpPr>
              <p:sp>
                <p:nvSpPr>
                  <p:cNvPr id="648206" name="Freeform 14"/>
                  <p:cNvSpPr>
                    <a:spLocks/>
                  </p:cNvSpPr>
                  <p:nvPr/>
                </p:nvSpPr>
                <p:spPr bwMode="auto">
                  <a:xfrm>
                    <a:off x="2993" y="2166"/>
                    <a:ext cx="43" cy="130"/>
                  </a:xfrm>
                  <a:custGeom>
                    <a:avLst/>
                    <a:gdLst/>
                    <a:ahLst/>
                    <a:cxnLst>
                      <a:cxn ang="0">
                        <a:pos x="0" y="23"/>
                      </a:cxn>
                      <a:cxn ang="0">
                        <a:pos x="19" y="73"/>
                      </a:cxn>
                      <a:cxn ang="0">
                        <a:pos x="19" y="129"/>
                      </a:cxn>
                      <a:cxn ang="0">
                        <a:pos x="41" y="115"/>
                      </a:cxn>
                      <a:cxn ang="0">
                        <a:pos x="41" y="0"/>
                      </a:cxn>
                      <a:cxn ang="0">
                        <a:pos x="0" y="23"/>
                      </a:cxn>
                    </a:cxnLst>
                    <a:rect l="0" t="0" r="r" b="b"/>
                    <a:pathLst>
                      <a:path w="42" h="130">
                        <a:moveTo>
                          <a:pt x="0" y="23"/>
                        </a:moveTo>
                        <a:lnTo>
                          <a:pt x="19" y="73"/>
                        </a:lnTo>
                        <a:lnTo>
                          <a:pt x="19" y="129"/>
                        </a:lnTo>
                        <a:lnTo>
                          <a:pt x="41" y="115"/>
                        </a:lnTo>
                        <a:lnTo>
                          <a:pt x="41" y="0"/>
                        </a:lnTo>
                        <a:lnTo>
                          <a:pt x="0" y="23"/>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07" name="Freeform 15"/>
                  <p:cNvSpPr>
                    <a:spLocks/>
                  </p:cNvSpPr>
                  <p:nvPr/>
                </p:nvSpPr>
                <p:spPr bwMode="auto">
                  <a:xfrm>
                    <a:off x="3034" y="2163"/>
                    <a:ext cx="128" cy="119"/>
                  </a:xfrm>
                  <a:custGeom>
                    <a:avLst/>
                    <a:gdLst/>
                    <a:ahLst/>
                    <a:cxnLst>
                      <a:cxn ang="0">
                        <a:pos x="0" y="4"/>
                      </a:cxn>
                      <a:cxn ang="0">
                        <a:pos x="54" y="0"/>
                      </a:cxn>
                      <a:cxn ang="0">
                        <a:pos x="127" y="0"/>
                      </a:cxn>
                      <a:cxn ang="0">
                        <a:pos x="127" y="115"/>
                      </a:cxn>
                      <a:cxn ang="0">
                        <a:pos x="54" y="115"/>
                      </a:cxn>
                      <a:cxn ang="0">
                        <a:pos x="0" y="118"/>
                      </a:cxn>
                      <a:cxn ang="0">
                        <a:pos x="0" y="4"/>
                      </a:cxn>
                    </a:cxnLst>
                    <a:rect l="0" t="0" r="r" b="b"/>
                    <a:pathLst>
                      <a:path w="128" h="119">
                        <a:moveTo>
                          <a:pt x="0" y="4"/>
                        </a:moveTo>
                        <a:lnTo>
                          <a:pt x="54" y="0"/>
                        </a:lnTo>
                        <a:lnTo>
                          <a:pt x="127" y="0"/>
                        </a:lnTo>
                        <a:lnTo>
                          <a:pt x="127" y="115"/>
                        </a:lnTo>
                        <a:lnTo>
                          <a:pt x="54" y="115"/>
                        </a:lnTo>
                        <a:lnTo>
                          <a:pt x="0" y="118"/>
                        </a:lnTo>
                        <a:lnTo>
                          <a:pt x="0" y="4"/>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08" name="Freeform 16"/>
                  <p:cNvSpPr>
                    <a:spLocks/>
                  </p:cNvSpPr>
                  <p:nvPr/>
                </p:nvSpPr>
                <p:spPr bwMode="auto">
                  <a:xfrm>
                    <a:off x="3163" y="2163"/>
                    <a:ext cx="62" cy="165"/>
                  </a:xfrm>
                  <a:custGeom>
                    <a:avLst/>
                    <a:gdLst/>
                    <a:ahLst/>
                    <a:cxnLst>
                      <a:cxn ang="0">
                        <a:pos x="0" y="0"/>
                      </a:cxn>
                      <a:cxn ang="0">
                        <a:pos x="0" y="116"/>
                      </a:cxn>
                      <a:cxn ang="0">
                        <a:pos x="61" y="164"/>
                      </a:cxn>
                      <a:cxn ang="0">
                        <a:pos x="61" y="45"/>
                      </a:cxn>
                      <a:cxn ang="0">
                        <a:pos x="0" y="0"/>
                      </a:cxn>
                    </a:cxnLst>
                    <a:rect l="0" t="0" r="r" b="b"/>
                    <a:pathLst>
                      <a:path w="62" h="165">
                        <a:moveTo>
                          <a:pt x="0" y="0"/>
                        </a:moveTo>
                        <a:lnTo>
                          <a:pt x="0" y="116"/>
                        </a:lnTo>
                        <a:lnTo>
                          <a:pt x="61" y="164"/>
                        </a:lnTo>
                        <a:lnTo>
                          <a:pt x="61" y="45"/>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09" name="Freeform 17"/>
                  <p:cNvSpPr>
                    <a:spLocks/>
                  </p:cNvSpPr>
                  <p:nvPr/>
                </p:nvSpPr>
                <p:spPr bwMode="auto">
                  <a:xfrm>
                    <a:off x="3224" y="2195"/>
                    <a:ext cx="71" cy="131"/>
                  </a:xfrm>
                  <a:custGeom>
                    <a:avLst/>
                    <a:gdLst/>
                    <a:ahLst/>
                    <a:cxnLst>
                      <a:cxn ang="0">
                        <a:pos x="0" y="16"/>
                      </a:cxn>
                      <a:cxn ang="0">
                        <a:pos x="71" y="0"/>
                      </a:cxn>
                      <a:cxn ang="0">
                        <a:pos x="71" y="115"/>
                      </a:cxn>
                      <a:cxn ang="0">
                        <a:pos x="0" y="130"/>
                      </a:cxn>
                      <a:cxn ang="0">
                        <a:pos x="0" y="16"/>
                      </a:cxn>
                    </a:cxnLst>
                    <a:rect l="0" t="0" r="r" b="b"/>
                    <a:pathLst>
                      <a:path w="72" h="131">
                        <a:moveTo>
                          <a:pt x="0" y="16"/>
                        </a:moveTo>
                        <a:lnTo>
                          <a:pt x="71" y="0"/>
                        </a:lnTo>
                        <a:lnTo>
                          <a:pt x="71" y="115"/>
                        </a:lnTo>
                        <a:lnTo>
                          <a:pt x="0" y="130"/>
                        </a:lnTo>
                        <a:lnTo>
                          <a:pt x="0" y="16"/>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0" name="Freeform 18"/>
                  <p:cNvSpPr>
                    <a:spLocks/>
                  </p:cNvSpPr>
                  <p:nvPr/>
                </p:nvSpPr>
                <p:spPr bwMode="auto">
                  <a:xfrm>
                    <a:off x="3347" y="2307"/>
                    <a:ext cx="50" cy="179"/>
                  </a:xfrm>
                  <a:custGeom>
                    <a:avLst/>
                    <a:gdLst/>
                    <a:ahLst/>
                    <a:cxnLst>
                      <a:cxn ang="0">
                        <a:pos x="0" y="0"/>
                      </a:cxn>
                      <a:cxn ang="0">
                        <a:pos x="49" y="64"/>
                      </a:cxn>
                      <a:cxn ang="0">
                        <a:pos x="49" y="178"/>
                      </a:cxn>
                      <a:cxn ang="0">
                        <a:pos x="0" y="113"/>
                      </a:cxn>
                      <a:cxn ang="0">
                        <a:pos x="0" y="0"/>
                      </a:cxn>
                    </a:cxnLst>
                    <a:rect l="0" t="0" r="r" b="b"/>
                    <a:pathLst>
                      <a:path w="50" h="179">
                        <a:moveTo>
                          <a:pt x="0" y="0"/>
                        </a:moveTo>
                        <a:lnTo>
                          <a:pt x="49" y="64"/>
                        </a:lnTo>
                        <a:lnTo>
                          <a:pt x="49" y="178"/>
                        </a:lnTo>
                        <a:lnTo>
                          <a:pt x="0" y="113"/>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1" name="Freeform 19"/>
                  <p:cNvSpPr>
                    <a:spLocks/>
                  </p:cNvSpPr>
                  <p:nvPr/>
                </p:nvSpPr>
                <p:spPr bwMode="auto">
                  <a:xfrm>
                    <a:off x="3295" y="2195"/>
                    <a:ext cx="63" cy="164"/>
                  </a:xfrm>
                  <a:custGeom>
                    <a:avLst/>
                    <a:gdLst/>
                    <a:ahLst/>
                    <a:cxnLst>
                      <a:cxn ang="0">
                        <a:pos x="0" y="0"/>
                      </a:cxn>
                      <a:cxn ang="0">
                        <a:pos x="62" y="59"/>
                      </a:cxn>
                      <a:cxn ang="0">
                        <a:pos x="48" y="112"/>
                      </a:cxn>
                      <a:cxn ang="0">
                        <a:pos x="48" y="163"/>
                      </a:cxn>
                      <a:cxn ang="0">
                        <a:pos x="0" y="113"/>
                      </a:cxn>
                      <a:cxn ang="0">
                        <a:pos x="0" y="0"/>
                      </a:cxn>
                    </a:cxnLst>
                    <a:rect l="0" t="0" r="r" b="b"/>
                    <a:pathLst>
                      <a:path w="63" h="164">
                        <a:moveTo>
                          <a:pt x="0" y="0"/>
                        </a:moveTo>
                        <a:lnTo>
                          <a:pt x="62" y="59"/>
                        </a:lnTo>
                        <a:lnTo>
                          <a:pt x="48" y="112"/>
                        </a:lnTo>
                        <a:lnTo>
                          <a:pt x="48" y="163"/>
                        </a:lnTo>
                        <a:lnTo>
                          <a:pt x="0" y="113"/>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2" name="Freeform 20"/>
                  <p:cNvSpPr>
                    <a:spLocks/>
                  </p:cNvSpPr>
                  <p:nvPr/>
                </p:nvSpPr>
                <p:spPr bwMode="auto">
                  <a:xfrm>
                    <a:off x="2553" y="2211"/>
                    <a:ext cx="129" cy="202"/>
                  </a:xfrm>
                  <a:custGeom>
                    <a:avLst/>
                    <a:gdLst/>
                    <a:ahLst/>
                    <a:cxnLst>
                      <a:cxn ang="0">
                        <a:pos x="12" y="201"/>
                      </a:cxn>
                      <a:cxn ang="0">
                        <a:pos x="0" y="138"/>
                      </a:cxn>
                      <a:cxn ang="0">
                        <a:pos x="26" y="73"/>
                      </a:cxn>
                      <a:cxn ang="0">
                        <a:pos x="128" y="0"/>
                      </a:cxn>
                      <a:cxn ang="0">
                        <a:pos x="128" y="113"/>
                      </a:cxn>
                      <a:cxn ang="0">
                        <a:pos x="28" y="185"/>
                      </a:cxn>
                      <a:cxn ang="0">
                        <a:pos x="12" y="201"/>
                      </a:cxn>
                    </a:cxnLst>
                    <a:rect l="0" t="0" r="r" b="b"/>
                    <a:pathLst>
                      <a:path w="129" h="202">
                        <a:moveTo>
                          <a:pt x="12" y="201"/>
                        </a:moveTo>
                        <a:lnTo>
                          <a:pt x="0" y="138"/>
                        </a:lnTo>
                        <a:lnTo>
                          <a:pt x="26" y="73"/>
                        </a:lnTo>
                        <a:lnTo>
                          <a:pt x="128" y="0"/>
                        </a:lnTo>
                        <a:lnTo>
                          <a:pt x="128" y="113"/>
                        </a:lnTo>
                        <a:lnTo>
                          <a:pt x="28" y="185"/>
                        </a:lnTo>
                        <a:lnTo>
                          <a:pt x="12" y="201"/>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3" name="Freeform 21"/>
                  <p:cNvSpPr>
                    <a:spLocks/>
                  </p:cNvSpPr>
                  <p:nvPr/>
                </p:nvSpPr>
                <p:spPr bwMode="auto">
                  <a:xfrm>
                    <a:off x="2681" y="2191"/>
                    <a:ext cx="73" cy="134"/>
                  </a:xfrm>
                  <a:custGeom>
                    <a:avLst/>
                    <a:gdLst/>
                    <a:ahLst/>
                    <a:cxnLst>
                      <a:cxn ang="0">
                        <a:pos x="0" y="18"/>
                      </a:cxn>
                      <a:cxn ang="0">
                        <a:pos x="0" y="133"/>
                      </a:cxn>
                      <a:cxn ang="0">
                        <a:pos x="72" y="116"/>
                      </a:cxn>
                      <a:cxn ang="0">
                        <a:pos x="72" y="0"/>
                      </a:cxn>
                      <a:cxn ang="0">
                        <a:pos x="0" y="18"/>
                      </a:cxn>
                    </a:cxnLst>
                    <a:rect l="0" t="0" r="r" b="b"/>
                    <a:pathLst>
                      <a:path w="73" h="134">
                        <a:moveTo>
                          <a:pt x="0" y="18"/>
                        </a:moveTo>
                        <a:lnTo>
                          <a:pt x="0" y="133"/>
                        </a:lnTo>
                        <a:lnTo>
                          <a:pt x="72" y="116"/>
                        </a:lnTo>
                        <a:lnTo>
                          <a:pt x="72" y="0"/>
                        </a:lnTo>
                        <a:lnTo>
                          <a:pt x="0" y="18"/>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4" name="Freeform 22"/>
                  <p:cNvSpPr>
                    <a:spLocks/>
                  </p:cNvSpPr>
                  <p:nvPr/>
                </p:nvSpPr>
                <p:spPr bwMode="auto">
                  <a:xfrm>
                    <a:off x="2753" y="2191"/>
                    <a:ext cx="150" cy="163"/>
                  </a:xfrm>
                  <a:custGeom>
                    <a:avLst/>
                    <a:gdLst/>
                    <a:ahLst/>
                    <a:cxnLst>
                      <a:cxn ang="0">
                        <a:pos x="0" y="0"/>
                      </a:cxn>
                      <a:cxn ang="0">
                        <a:pos x="149" y="47"/>
                      </a:cxn>
                      <a:cxn ang="0">
                        <a:pos x="149" y="162"/>
                      </a:cxn>
                      <a:cxn ang="0">
                        <a:pos x="0" y="115"/>
                      </a:cxn>
                      <a:cxn ang="0">
                        <a:pos x="0" y="0"/>
                      </a:cxn>
                    </a:cxnLst>
                    <a:rect l="0" t="0" r="r" b="b"/>
                    <a:pathLst>
                      <a:path w="150" h="163">
                        <a:moveTo>
                          <a:pt x="0" y="0"/>
                        </a:moveTo>
                        <a:lnTo>
                          <a:pt x="149" y="47"/>
                        </a:lnTo>
                        <a:lnTo>
                          <a:pt x="149" y="162"/>
                        </a:lnTo>
                        <a:lnTo>
                          <a:pt x="0" y="115"/>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5" name="Freeform 23"/>
                  <p:cNvSpPr>
                    <a:spLocks/>
                  </p:cNvSpPr>
                  <p:nvPr/>
                </p:nvSpPr>
                <p:spPr bwMode="auto">
                  <a:xfrm>
                    <a:off x="2902" y="2239"/>
                    <a:ext cx="114" cy="118"/>
                  </a:xfrm>
                  <a:custGeom>
                    <a:avLst/>
                    <a:gdLst/>
                    <a:ahLst/>
                    <a:cxnLst>
                      <a:cxn ang="0">
                        <a:pos x="0" y="0"/>
                      </a:cxn>
                      <a:cxn ang="0">
                        <a:pos x="0" y="113"/>
                      </a:cxn>
                      <a:cxn ang="0">
                        <a:pos x="113" y="117"/>
                      </a:cxn>
                      <a:cxn ang="0">
                        <a:pos x="113" y="3"/>
                      </a:cxn>
                      <a:cxn ang="0">
                        <a:pos x="0" y="0"/>
                      </a:cxn>
                    </a:cxnLst>
                    <a:rect l="0" t="0" r="r" b="b"/>
                    <a:pathLst>
                      <a:path w="114" h="118">
                        <a:moveTo>
                          <a:pt x="0" y="0"/>
                        </a:moveTo>
                        <a:lnTo>
                          <a:pt x="0" y="113"/>
                        </a:lnTo>
                        <a:lnTo>
                          <a:pt x="113" y="117"/>
                        </a:lnTo>
                        <a:lnTo>
                          <a:pt x="113" y="3"/>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6" name="Freeform 24"/>
                  <p:cNvSpPr>
                    <a:spLocks/>
                  </p:cNvSpPr>
                  <p:nvPr/>
                </p:nvSpPr>
                <p:spPr bwMode="auto">
                  <a:xfrm>
                    <a:off x="3481" y="2422"/>
                    <a:ext cx="67" cy="169"/>
                  </a:xfrm>
                  <a:custGeom>
                    <a:avLst/>
                    <a:gdLst/>
                    <a:ahLst/>
                    <a:cxnLst>
                      <a:cxn ang="0">
                        <a:pos x="0" y="54"/>
                      </a:cxn>
                      <a:cxn ang="0">
                        <a:pos x="66" y="0"/>
                      </a:cxn>
                      <a:cxn ang="0">
                        <a:pos x="66" y="113"/>
                      </a:cxn>
                      <a:cxn ang="0">
                        <a:pos x="0" y="168"/>
                      </a:cxn>
                      <a:cxn ang="0">
                        <a:pos x="0" y="54"/>
                      </a:cxn>
                    </a:cxnLst>
                    <a:rect l="0" t="0" r="r" b="b"/>
                    <a:pathLst>
                      <a:path w="67" h="169">
                        <a:moveTo>
                          <a:pt x="0" y="54"/>
                        </a:moveTo>
                        <a:lnTo>
                          <a:pt x="66" y="0"/>
                        </a:lnTo>
                        <a:lnTo>
                          <a:pt x="66" y="113"/>
                        </a:lnTo>
                        <a:lnTo>
                          <a:pt x="0" y="168"/>
                        </a:lnTo>
                        <a:lnTo>
                          <a:pt x="0" y="54"/>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7" name="Freeform 25"/>
                  <p:cNvSpPr>
                    <a:spLocks/>
                  </p:cNvSpPr>
                  <p:nvPr/>
                </p:nvSpPr>
                <p:spPr bwMode="auto">
                  <a:xfrm>
                    <a:off x="3395" y="2373"/>
                    <a:ext cx="19" cy="114"/>
                  </a:xfrm>
                  <a:custGeom>
                    <a:avLst/>
                    <a:gdLst/>
                    <a:ahLst/>
                    <a:cxnLst>
                      <a:cxn ang="0">
                        <a:pos x="0" y="0"/>
                      </a:cxn>
                      <a:cxn ang="0">
                        <a:pos x="0" y="113"/>
                      </a:cxn>
                      <a:cxn ang="0">
                        <a:pos x="18" y="113"/>
                      </a:cxn>
                      <a:cxn ang="0">
                        <a:pos x="18" y="1"/>
                      </a:cxn>
                      <a:cxn ang="0">
                        <a:pos x="0" y="0"/>
                      </a:cxn>
                    </a:cxnLst>
                    <a:rect l="0" t="0" r="r" b="b"/>
                    <a:pathLst>
                      <a:path w="19" h="114">
                        <a:moveTo>
                          <a:pt x="0" y="0"/>
                        </a:moveTo>
                        <a:lnTo>
                          <a:pt x="0" y="113"/>
                        </a:lnTo>
                        <a:lnTo>
                          <a:pt x="18" y="113"/>
                        </a:lnTo>
                        <a:lnTo>
                          <a:pt x="18" y="1"/>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8" name="Freeform 26"/>
                  <p:cNvSpPr>
                    <a:spLocks/>
                  </p:cNvSpPr>
                  <p:nvPr/>
                </p:nvSpPr>
                <p:spPr bwMode="auto">
                  <a:xfrm>
                    <a:off x="3431" y="2476"/>
                    <a:ext cx="50" cy="116"/>
                  </a:xfrm>
                  <a:custGeom>
                    <a:avLst/>
                    <a:gdLst/>
                    <a:ahLst/>
                    <a:cxnLst>
                      <a:cxn ang="0">
                        <a:pos x="0" y="3"/>
                      </a:cxn>
                      <a:cxn ang="0">
                        <a:pos x="50" y="0"/>
                      </a:cxn>
                      <a:cxn ang="0">
                        <a:pos x="50" y="112"/>
                      </a:cxn>
                      <a:cxn ang="0">
                        <a:pos x="0" y="116"/>
                      </a:cxn>
                      <a:cxn ang="0">
                        <a:pos x="0" y="3"/>
                      </a:cxn>
                    </a:cxnLst>
                    <a:rect l="0" t="0" r="r" b="b"/>
                    <a:pathLst>
                      <a:path w="51" h="117">
                        <a:moveTo>
                          <a:pt x="0" y="3"/>
                        </a:moveTo>
                        <a:lnTo>
                          <a:pt x="50" y="0"/>
                        </a:lnTo>
                        <a:lnTo>
                          <a:pt x="50" y="112"/>
                        </a:lnTo>
                        <a:lnTo>
                          <a:pt x="0" y="116"/>
                        </a:lnTo>
                        <a:lnTo>
                          <a:pt x="0" y="3"/>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19" name="Freeform 27"/>
                  <p:cNvSpPr>
                    <a:spLocks/>
                  </p:cNvSpPr>
                  <p:nvPr/>
                </p:nvSpPr>
                <p:spPr bwMode="auto">
                  <a:xfrm>
                    <a:off x="3412" y="2373"/>
                    <a:ext cx="20" cy="224"/>
                  </a:xfrm>
                  <a:custGeom>
                    <a:avLst/>
                    <a:gdLst/>
                    <a:ahLst/>
                    <a:cxnLst>
                      <a:cxn ang="0">
                        <a:pos x="0" y="0"/>
                      </a:cxn>
                      <a:cxn ang="0">
                        <a:pos x="19" y="110"/>
                      </a:cxn>
                      <a:cxn ang="0">
                        <a:pos x="19" y="223"/>
                      </a:cxn>
                      <a:cxn ang="0">
                        <a:pos x="0" y="114"/>
                      </a:cxn>
                      <a:cxn ang="0">
                        <a:pos x="0" y="0"/>
                      </a:cxn>
                    </a:cxnLst>
                    <a:rect l="0" t="0" r="r" b="b"/>
                    <a:pathLst>
                      <a:path w="20" h="224">
                        <a:moveTo>
                          <a:pt x="0" y="0"/>
                        </a:moveTo>
                        <a:lnTo>
                          <a:pt x="19" y="110"/>
                        </a:lnTo>
                        <a:lnTo>
                          <a:pt x="19" y="223"/>
                        </a:lnTo>
                        <a:lnTo>
                          <a:pt x="0" y="114"/>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grpSp>
            <p:grpSp>
              <p:nvGrpSpPr>
                <p:cNvPr id="7" name="Group 28"/>
                <p:cNvGrpSpPr>
                  <a:grpSpLocks/>
                </p:cNvGrpSpPr>
                <p:nvPr/>
              </p:nvGrpSpPr>
              <p:grpSpPr bwMode="auto">
                <a:xfrm>
                  <a:off x="3439" y="1840"/>
                  <a:ext cx="335" cy="376"/>
                  <a:chOff x="3439" y="1840"/>
                  <a:chExt cx="335" cy="376"/>
                </a:xfrm>
              </p:grpSpPr>
              <p:sp>
                <p:nvSpPr>
                  <p:cNvPr id="648221" name="Freeform 29"/>
                  <p:cNvSpPr>
                    <a:spLocks/>
                  </p:cNvSpPr>
                  <p:nvPr/>
                </p:nvSpPr>
                <p:spPr bwMode="auto">
                  <a:xfrm>
                    <a:off x="3481" y="2023"/>
                    <a:ext cx="56" cy="133"/>
                  </a:xfrm>
                  <a:custGeom>
                    <a:avLst/>
                    <a:gdLst/>
                    <a:ahLst/>
                    <a:cxnLst>
                      <a:cxn ang="0">
                        <a:pos x="0" y="17"/>
                      </a:cxn>
                      <a:cxn ang="0">
                        <a:pos x="54" y="0"/>
                      </a:cxn>
                      <a:cxn ang="0">
                        <a:pos x="54" y="116"/>
                      </a:cxn>
                      <a:cxn ang="0">
                        <a:pos x="0" y="132"/>
                      </a:cxn>
                      <a:cxn ang="0">
                        <a:pos x="0" y="17"/>
                      </a:cxn>
                    </a:cxnLst>
                    <a:rect l="0" t="0" r="r" b="b"/>
                    <a:pathLst>
                      <a:path w="55" h="133">
                        <a:moveTo>
                          <a:pt x="0" y="17"/>
                        </a:moveTo>
                        <a:lnTo>
                          <a:pt x="54" y="0"/>
                        </a:lnTo>
                        <a:lnTo>
                          <a:pt x="54" y="116"/>
                        </a:lnTo>
                        <a:lnTo>
                          <a:pt x="0" y="132"/>
                        </a:lnTo>
                        <a:lnTo>
                          <a:pt x="0" y="17"/>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22" name="Freeform 30"/>
                  <p:cNvSpPr>
                    <a:spLocks/>
                  </p:cNvSpPr>
                  <p:nvPr/>
                </p:nvSpPr>
                <p:spPr bwMode="auto">
                  <a:xfrm>
                    <a:off x="3535" y="1957"/>
                    <a:ext cx="71" cy="184"/>
                  </a:xfrm>
                  <a:custGeom>
                    <a:avLst/>
                    <a:gdLst/>
                    <a:ahLst/>
                    <a:cxnLst>
                      <a:cxn ang="0">
                        <a:pos x="0" y="66"/>
                      </a:cxn>
                      <a:cxn ang="0">
                        <a:pos x="70" y="0"/>
                      </a:cxn>
                      <a:cxn ang="0">
                        <a:pos x="70" y="117"/>
                      </a:cxn>
                      <a:cxn ang="0">
                        <a:pos x="0" y="183"/>
                      </a:cxn>
                      <a:cxn ang="0">
                        <a:pos x="0" y="66"/>
                      </a:cxn>
                    </a:cxnLst>
                    <a:rect l="0" t="0" r="r" b="b"/>
                    <a:pathLst>
                      <a:path w="71" h="184">
                        <a:moveTo>
                          <a:pt x="0" y="66"/>
                        </a:moveTo>
                        <a:lnTo>
                          <a:pt x="70" y="0"/>
                        </a:lnTo>
                        <a:lnTo>
                          <a:pt x="70" y="117"/>
                        </a:lnTo>
                        <a:lnTo>
                          <a:pt x="0" y="183"/>
                        </a:lnTo>
                        <a:lnTo>
                          <a:pt x="0" y="66"/>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23" name="Freeform 31"/>
                  <p:cNvSpPr>
                    <a:spLocks/>
                  </p:cNvSpPr>
                  <p:nvPr/>
                </p:nvSpPr>
                <p:spPr bwMode="auto">
                  <a:xfrm>
                    <a:off x="3605" y="1915"/>
                    <a:ext cx="35" cy="161"/>
                  </a:xfrm>
                  <a:custGeom>
                    <a:avLst/>
                    <a:gdLst/>
                    <a:ahLst/>
                    <a:cxnLst>
                      <a:cxn ang="0">
                        <a:pos x="0" y="46"/>
                      </a:cxn>
                      <a:cxn ang="0">
                        <a:pos x="0" y="160"/>
                      </a:cxn>
                      <a:cxn ang="0">
                        <a:pos x="33" y="113"/>
                      </a:cxn>
                      <a:cxn ang="0">
                        <a:pos x="33" y="0"/>
                      </a:cxn>
                      <a:cxn ang="0">
                        <a:pos x="0" y="46"/>
                      </a:cxn>
                    </a:cxnLst>
                    <a:rect l="0" t="0" r="r" b="b"/>
                    <a:pathLst>
                      <a:path w="34" h="161">
                        <a:moveTo>
                          <a:pt x="0" y="46"/>
                        </a:moveTo>
                        <a:lnTo>
                          <a:pt x="0" y="160"/>
                        </a:lnTo>
                        <a:lnTo>
                          <a:pt x="33" y="113"/>
                        </a:lnTo>
                        <a:lnTo>
                          <a:pt x="33" y="0"/>
                        </a:lnTo>
                        <a:lnTo>
                          <a:pt x="0" y="46"/>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24" name="Freeform 32"/>
                  <p:cNvSpPr>
                    <a:spLocks/>
                  </p:cNvSpPr>
                  <p:nvPr/>
                </p:nvSpPr>
                <p:spPr bwMode="auto">
                  <a:xfrm>
                    <a:off x="3439" y="2043"/>
                    <a:ext cx="43" cy="173"/>
                  </a:xfrm>
                  <a:custGeom>
                    <a:avLst/>
                    <a:gdLst/>
                    <a:ahLst/>
                    <a:cxnLst>
                      <a:cxn ang="0">
                        <a:pos x="42" y="0"/>
                      </a:cxn>
                      <a:cxn ang="0">
                        <a:pos x="42" y="118"/>
                      </a:cxn>
                      <a:cxn ang="0">
                        <a:pos x="35" y="150"/>
                      </a:cxn>
                      <a:cxn ang="0">
                        <a:pos x="25" y="172"/>
                      </a:cxn>
                      <a:cxn ang="0">
                        <a:pos x="9" y="151"/>
                      </a:cxn>
                      <a:cxn ang="0">
                        <a:pos x="0" y="110"/>
                      </a:cxn>
                      <a:cxn ang="0">
                        <a:pos x="33" y="38"/>
                      </a:cxn>
                      <a:cxn ang="0">
                        <a:pos x="42" y="0"/>
                      </a:cxn>
                    </a:cxnLst>
                    <a:rect l="0" t="0" r="r" b="b"/>
                    <a:pathLst>
                      <a:path w="43" h="173">
                        <a:moveTo>
                          <a:pt x="42" y="0"/>
                        </a:moveTo>
                        <a:lnTo>
                          <a:pt x="42" y="118"/>
                        </a:lnTo>
                        <a:lnTo>
                          <a:pt x="35" y="150"/>
                        </a:lnTo>
                        <a:lnTo>
                          <a:pt x="25" y="172"/>
                        </a:lnTo>
                        <a:lnTo>
                          <a:pt x="9" y="151"/>
                        </a:lnTo>
                        <a:lnTo>
                          <a:pt x="0" y="110"/>
                        </a:lnTo>
                        <a:lnTo>
                          <a:pt x="33" y="38"/>
                        </a:lnTo>
                        <a:lnTo>
                          <a:pt x="42"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25" name="Freeform 33"/>
                  <p:cNvSpPr>
                    <a:spLocks/>
                  </p:cNvSpPr>
                  <p:nvPr/>
                </p:nvSpPr>
                <p:spPr bwMode="auto">
                  <a:xfrm>
                    <a:off x="3638" y="1890"/>
                    <a:ext cx="82" cy="139"/>
                  </a:xfrm>
                  <a:custGeom>
                    <a:avLst/>
                    <a:gdLst/>
                    <a:ahLst/>
                    <a:cxnLst>
                      <a:cxn ang="0">
                        <a:pos x="0" y="21"/>
                      </a:cxn>
                      <a:cxn ang="0">
                        <a:pos x="81" y="0"/>
                      </a:cxn>
                      <a:cxn ang="0">
                        <a:pos x="81" y="115"/>
                      </a:cxn>
                      <a:cxn ang="0">
                        <a:pos x="0" y="138"/>
                      </a:cxn>
                      <a:cxn ang="0">
                        <a:pos x="0" y="21"/>
                      </a:cxn>
                    </a:cxnLst>
                    <a:rect l="0" t="0" r="r" b="b"/>
                    <a:pathLst>
                      <a:path w="82" h="139">
                        <a:moveTo>
                          <a:pt x="0" y="21"/>
                        </a:moveTo>
                        <a:lnTo>
                          <a:pt x="81" y="0"/>
                        </a:lnTo>
                        <a:lnTo>
                          <a:pt x="81" y="115"/>
                        </a:lnTo>
                        <a:lnTo>
                          <a:pt x="0" y="138"/>
                        </a:lnTo>
                        <a:lnTo>
                          <a:pt x="0" y="21"/>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26" name="Freeform 34"/>
                  <p:cNvSpPr>
                    <a:spLocks/>
                  </p:cNvSpPr>
                  <p:nvPr/>
                </p:nvSpPr>
                <p:spPr bwMode="auto">
                  <a:xfrm>
                    <a:off x="3719" y="1840"/>
                    <a:ext cx="55" cy="169"/>
                  </a:xfrm>
                  <a:custGeom>
                    <a:avLst/>
                    <a:gdLst/>
                    <a:ahLst/>
                    <a:cxnLst>
                      <a:cxn ang="0">
                        <a:pos x="0" y="53"/>
                      </a:cxn>
                      <a:cxn ang="0">
                        <a:pos x="0" y="168"/>
                      </a:cxn>
                      <a:cxn ang="0">
                        <a:pos x="54" y="115"/>
                      </a:cxn>
                      <a:cxn ang="0">
                        <a:pos x="54" y="0"/>
                      </a:cxn>
                      <a:cxn ang="0">
                        <a:pos x="0" y="53"/>
                      </a:cxn>
                    </a:cxnLst>
                    <a:rect l="0" t="0" r="r" b="b"/>
                    <a:pathLst>
                      <a:path w="55" h="169">
                        <a:moveTo>
                          <a:pt x="0" y="53"/>
                        </a:moveTo>
                        <a:lnTo>
                          <a:pt x="0" y="168"/>
                        </a:lnTo>
                        <a:lnTo>
                          <a:pt x="54" y="115"/>
                        </a:lnTo>
                        <a:lnTo>
                          <a:pt x="54" y="0"/>
                        </a:lnTo>
                        <a:lnTo>
                          <a:pt x="0" y="53"/>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grpSp>
            <p:grpSp>
              <p:nvGrpSpPr>
                <p:cNvPr id="8" name="Group 35"/>
                <p:cNvGrpSpPr>
                  <a:grpSpLocks/>
                </p:cNvGrpSpPr>
                <p:nvPr/>
              </p:nvGrpSpPr>
              <p:grpSpPr bwMode="auto">
                <a:xfrm>
                  <a:off x="3732" y="1443"/>
                  <a:ext cx="359" cy="387"/>
                  <a:chOff x="3732" y="1443"/>
                  <a:chExt cx="359" cy="387"/>
                </a:xfrm>
              </p:grpSpPr>
              <p:sp>
                <p:nvSpPr>
                  <p:cNvPr id="648228" name="Freeform 36"/>
                  <p:cNvSpPr>
                    <a:spLocks/>
                  </p:cNvSpPr>
                  <p:nvPr/>
                </p:nvSpPr>
                <p:spPr bwMode="auto">
                  <a:xfrm>
                    <a:off x="3809" y="1580"/>
                    <a:ext cx="45" cy="164"/>
                  </a:xfrm>
                  <a:custGeom>
                    <a:avLst/>
                    <a:gdLst/>
                    <a:ahLst/>
                    <a:cxnLst>
                      <a:cxn ang="0">
                        <a:pos x="0" y="47"/>
                      </a:cxn>
                      <a:cxn ang="0">
                        <a:pos x="44" y="0"/>
                      </a:cxn>
                      <a:cxn ang="0">
                        <a:pos x="44" y="115"/>
                      </a:cxn>
                      <a:cxn ang="0">
                        <a:pos x="0" y="163"/>
                      </a:cxn>
                      <a:cxn ang="0">
                        <a:pos x="0" y="47"/>
                      </a:cxn>
                    </a:cxnLst>
                    <a:rect l="0" t="0" r="r" b="b"/>
                    <a:pathLst>
                      <a:path w="45" h="164">
                        <a:moveTo>
                          <a:pt x="0" y="47"/>
                        </a:moveTo>
                        <a:lnTo>
                          <a:pt x="44" y="0"/>
                        </a:lnTo>
                        <a:lnTo>
                          <a:pt x="44" y="115"/>
                        </a:lnTo>
                        <a:lnTo>
                          <a:pt x="0" y="163"/>
                        </a:lnTo>
                        <a:lnTo>
                          <a:pt x="0" y="47"/>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29" name="Freeform 37"/>
                  <p:cNvSpPr>
                    <a:spLocks/>
                  </p:cNvSpPr>
                  <p:nvPr/>
                </p:nvSpPr>
                <p:spPr bwMode="auto">
                  <a:xfrm>
                    <a:off x="3776" y="1587"/>
                    <a:ext cx="34" cy="160"/>
                  </a:xfrm>
                  <a:custGeom>
                    <a:avLst/>
                    <a:gdLst/>
                    <a:ahLst/>
                    <a:cxnLst>
                      <a:cxn ang="0">
                        <a:pos x="0" y="0"/>
                      </a:cxn>
                      <a:cxn ang="0">
                        <a:pos x="33" y="41"/>
                      </a:cxn>
                      <a:cxn ang="0">
                        <a:pos x="33" y="159"/>
                      </a:cxn>
                      <a:cxn ang="0">
                        <a:pos x="0" y="117"/>
                      </a:cxn>
                      <a:cxn ang="0">
                        <a:pos x="0" y="0"/>
                      </a:cxn>
                    </a:cxnLst>
                    <a:rect l="0" t="0" r="r" b="b"/>
                    <a:pathLst>
                      <a:path w="34" h="160">
                        <a:moveTo>
                          <a:pt x="0" y="0"/>
                        </a:moveTo>
                        <a:lnTo>
                          <a:pt x="33" y="41"/>
                        </a:lnTo>
                        <a:lnTo>
                          <a:pt x="33" y="159"/>
                        </a:lnTo>
                        <a:lnTo>
                          <a:pt x="0" y="117"/>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30" name="Freeform 38"/>
                  <p:cNvSpPr>
                    <a:spLocks/>
                  </p:cNvSpPr>
                  <p:nvPr/>
                </p:nvSpPr>
                <p:spPr bwMode="auto">
                  <a:xfrm>
                    <a:off x="3754" y="1645"/>
                    <a:ext cx="47" cy="185"/>
                  </a:xfrm>
                  <a:custGeom>
                    <a:avLst/>
                    <a:gdLst/>
                    <a:ahLst/>
                    <a:cxnLst>
                      <a:cxn ang="0">
                        <a:pos x="46" y="0"/>
                      </a:cxn>
                      <a:cxn ang="0">
                        <a:pos x="0" y="72"/>
                      </a:cxn>
                      <a:cxn ang="0">
                        <a:pos x="0" y="184"/>
                      </a:cxn>
                      <a:cxn ang="0">
                        <a:pos x="46" y="116"/>
                      </a:cxn>
                      <a:cxn ang="0">
                        <a:pos x="46" y="0"/>
                      </a:cxn>
                    </a:cxnLst>
                    <a:rect l="0" t="0" r="r" b="b"/>
                    <a:pathLst>
                      <a:path w="47" h="185">
                        <a:moveTo>
                          <a:pt x="46" y="0"/>
                        </a:moveTo>
                        <a:lnTo>
                          <a:pt x="0" y="72"/>
                        </a:lnTo>
                        <a:lnTo>
                          <a:pt x="0" y="184"/>
                        </a:lnTo>
                        <a:lnTo>
                          <a:pt x="46" y="116"/>
                        </a:lnTo>
                        <a:lnTo>
                          <a:pt x="46"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31" name="Freeform 39"/>
                  <p:cNvSpPr>
                    <a:spLocks/>
                  </p:cNvSpPr>
                  <p:nvPr/>
                </p:nvSpPr>
                <p:spPr bwMode="auto">
                  <a:xfrm>
                    <a:off x="3732" y="1718"/>
                    <a:ext cx="23" cy="86"/>
                  </a:xfrm>
                  <a:custGeom>
                    <a:avLst/>
                    <a:gdLst/>
                    <a:ahLst/>
                    <a:cxnLst>
                      <a:cxn ang="0">
                        <a:pos x="22" y="0"/>
                      </a:cxn>
                      <a:cxn ang="0">
                        <a:pos x="0" y="26"/>
                      </a:cxn>
                      <a:cxn ang="0">
                        <a:pos x="22" y="85"/>
                      </a:cxn>
                      <a:cxn ang="0">
                        <a:pos x="22" y="0"/>
                      </a:cxn>
                    </a:cxnLst>
                    <a:rect l="0" t="0" r="r" b="b"/>
                    <a:pathLst>
                      <a:path w="23" h="86">
                        <a:moveTo>
                          <a:pt x="22" y="0"/>
                        </a:moveTo>
                        <a:lnTo>
                          <a:pt x="0" y="26"/>
                        </a:lnTo>
                        <a:lnTo>
                          <a:pt x="22" y="85"/>
                        </a:lnTo>
                        <a:lnTo>
                          <a:pt x="22"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32" name="Freeform 40"/>
                  <p:cNvSpPr>
                    <a:spLocks/>
                  </p:cNvSpPr>
                  <p:nvPr/>
                </p:nvSpPr>
                <p:spPr bwMode="auto">
                  <a:xfrm>
                    <a:off x="4044" y="1449"/>
                    <a:ext cx="46" cy="129"/>
                  </a:xfrm>
                  <a:custGeom>
                    <a:avLst/>
                    <a:gdLst/>
                    <a:ahLst/>
                    <a:cxnLst>
                      <a:cxn ang="0">
                        <a:pos x="0" y="15"/>
                      </a:cxn>
                      <a:cxn ang="0">
                        <a:pos x="45" y="0"/>
                      </a:cxn>
                      <a:cxn ang="0">
                        <a:pos x="45" y="113"/>
                      </a:cxn>
                      <a:cxn ang="0">
                        <a:pos x="0" y="128"/>
                      </a:cxn>
                      <a:cxn ang="0">
                        <a:pos x="0" y="15"/>
                      </a:cxn>
                    </a:cxnLst>
                    <a:rect l="0" t="0" r="r" b="b"/>
                    <a:pathLst>
                      <a:path w="46" h="129">
                        <a:moveTo>
                          <a:pt x="0" y="15"/>
                        </a:moveTo>
                        <a:lnTo>
                          <a:pt x="45" y="0"/>
                        </a:lnTo>
                        <a:lnTo>
                          <a:pt x="45" y="113"/>
                        </a:lnTo>
                        <a:lnTo>
                          <a:pt x="0" y="128"/>
                        </a:lnTo>
                        <a:lnTo>
                          <a:pt x="0" y="15"/>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33" name="Freeform 41"/>
                  <p:cNvSpPr>
                    <a:spLocks/>
                  </p:cNvSpPr>
                  <p:nvPr/>
                </p:nvSpPr>
                <p:spPr bwMode="auto">
                  <a:xfrm>
                    <a:off x="4023" y="1443"/>
                    <a:ext cx="23" cy="133"/>
                  </a:xfrm>
                  <a:custGeom>
                    <a:avLst/>
                    <a:gdLst/>
                    <a:ahLst/>
                    <a:cxnLst>
                      <a:cxn ang="0">
                        <a:pos x="0" y="0"/>
                      </a:cxn>
                      <a:cxn ang="0">
                        <a:pos x="22" y="21"/>
                      </a:cxn>
                      <a:cxn ang="0">
                        <a:pos x="22" y="132"/>
                      </a:cxn>
                      <a:cxn ang="0">
                        <a:pos x="0" y="113"/>
                      </a:cxn>
                      <a:cxn ang="0">
                        <a:pos x="0" y="0"/>
                      </a:cxn>
                    </a:cxnLst>
                    <a:rect l="0" t="0" r="r" b="b"/>
                    <a:pathLst>
                      <a:path w="23" h="133">
                        <a:moveTo>
                          <a:pt x="0" y="0"/>
                        </a:moveTo>
                        <a:lnTo>
                          <a:pt x="22" y="21"/>
                        </a:lnTo>
                        <a:lnTo>
                          <a:pt x="22" y="132"/>
                        </a:lnTo>
                        <a:lnTo>
                          <a:pt x="0" y="113"/>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34" name="Freeform 42"/>
                  <p:cNvSpPr>
                    <a:spLocks/>
                  </p:cNvSpPr>
                  <p:nvPr/>
                </p:nvSpPr>
                <p:spPr bwMode="auto">
                  <a:xfrm>
                    <a:off x="4006" y="1448"/>
                    <a:ext cx="18" cy="140"/>
                  </a:xfrm>
                  <a:custGeom>
                    <a:avLst/>
                    <a:gdLst/>
                    <a:ahLst/>
                    <a:cxnLst>
                      <a:cxn ang="0">
                        <a:pos x="17" y="0"/>
                      </a:cxn>
                      <a:cxn ang="0">
                        <a:pos x="17" y="108"/>
                      </a:cxn>
                      <a:cxn ang="0">
                        <a:pos x="0" y="139"/>
                      </a:cxn>
                      <a:cxn ang="0">
                        <a:pos x="0" y="22"/>
                      </a:cxn>
                      <a:cxn ang="0">
                        <a:pos x="17" y="0"/>
                      </a:cxn>
                    </a:cxnLst>
                    <a:rect l="0" t="0" r="r" b="b"/>
                    <a:pathLst>
                      <a:path w="18" h="140">
                        <a:moveTo>
                          <a:pt x="17" y="0"/>
                        </a:moveTo>
                        <a:lnTo>
                          <a:pt x="17" y="108"/>
                        </a:lnTo>
                        <a:lnTo>
                          <a:pt x="0" y="139"/>
                        </a:lnTo>
                        <a:lnTo>
                          <a:pt x="0" y="22"/>
                        </a:lnTo>
                        <a:lnTo>
                          <a:pt x="17"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35" name="Freeform 43"/>
                  <p:cNvSpPr>
                    <a:spLocks/>
                  </p:cNvSpPr>
                  <p:nvPr/>
                </p:nvSpPr>
                <p:spPr bwMode="auto">
                  <a:xfrm>
                    <a:off x="3887" y="1469"/>
                    <a:ext cx="119" cy="131"/>
                  </a:xfrm>
                  <a:custGeom>
                    <a:avLst/>
                    <a:gdLst/>
                    <a:ahLst/>
                    <a:cxnLst>
                      <a:cxn ang="0">
                        <a:pos x="118" y="0"/>
                      </a:cxn>
                      <a:cxn ang="0">
                        <a:pos x="93" y="3"/>
                      </a:cxn>
                      <a:cxn ang="0">
                        <a:pos x="0" y="15"/>
                      </a:cxn>
                      <a:cxn ang="0">
                        <a:pos x="0" y="130"/>
                      </a:cxn>
                      <a:cxn ang="0">
                        <a:pos x="95" y="119"/>
                      </a:cxn>
                      <a:cxn ang="0">
                        <a:pos x="118" y="116"/>
                      </a:cxn>
                      <a:cxn ang="0">
                        <a:pos x="118" y="0"/>
                      </a:cxn>
                    </a:cxnLst>
                    <a:rect l="0" t="0" r="r" b="b"/>
                    <a:pathLst>
                      <a:path w="119" h="131">
                        <a:moveTo>
                          <a:pt x="118" y="0"/>
                        </a:moveTo>
                        <a:lnTo>
                          <a:pt x="93" y="3"/>
                        </a:lnTo>
                        <a:lnTo>
                          <a:pt x="0" y="15"/>
                        </a:lnTo>
                        <a:lnTo>
                          <a:pt x="0" y="130"/>
                        </a:lnTo>
                        <a:lnTo>
                          <a:pt x="95" y="119"/>
                        </a:lnTo>
                        <a:lnTo>
                          <a:pt x="118" y="116"/>
                        </a:lnTo>
                        <a:lnTo>
                          <a:pt x="118"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36" name="Freeform 44"/>
                  <p:cNvSpPr>
                    <a:spLocks/>
                  </p:cNvSpPr>
                  <p:nvPr/>
                </p:nvSpPr>
                <p:spPr bwMode="auto">
                  <a:xfrm>
                    <a:off x="3843" y="1489"/>
                    <a:ext cx="46" cy="149"/>
                  </a:xfrm>
                  <a:custGeom>
                    <a:avLst/>
                    <a:gdLst/>
                    <a:ahLst/>
                    <a:cxnLst>
                      <a:cxn ang="0">
                        <a:pos x="45" y="0"/>
                      </a:cxn>
                      <a:cxn ang="0">
                        <a:pos x="45" y="112"/>
                      </a:cxn>
                      <a:cxn ang="0">
                        <a:pos x="16" y="127"/>
                      </a:cxn>
                      <a:cxn ang="0">
                        <a:pos x="5" y="148"/>
                      </a:cxn>
                      <a:cxn ang="0">
                        <a:pos x="5" y="91"/>
                      </a:cxn>
                      <a:cxn ang="0">
                        <a:pos x="13" y="47"/>
                      </a:cxn>
                      <a:cxn ang="0">
                        <a:pos x="0" y="43"/>
                      </a:cxn>
                      <a:cxn ang="0">
                        <a:pos x="14" y="16"/>
                      </a:cxn>
                      <a:cxn ang="0">
                        <a:pos x="45" y="0"/>
                      </a:cxn>
                    </a:cxnLst>
                    <a:rect l="0" t="0" r="r" b="b"/>
                    <a:pathLst>
                      <a:path w="46" h="149">
                        <a:moveTo>
                          <a:pt x="45" y="0"/>
                        </a:moveTo>
                        <a:lnTo>
                          <a:pt x="45" y="112"/>
                        </a:lnTo>
                        <a:lnTo>
                          <a:pt x="16" y="127"/>
                        </a:lnTo>
                        <a:lnTo>
                          <a:pt x="5" y="148"/>
                        </a:lnTo>
                        <a:lnTo>
                          <a:pt x="5" y="91"/>
                        </a:lnTo>
                        <a:lnTo>
                          <a:pt x="13" y="47"/>
                        </a:lnTo>
                        <a:lnTo>
                          <a:pt x="0" y="43"/>
                        </a:lnTo>
                        <a:lnTo>
                          <a:pt x="14" y="16"/>
                        </a:lnTo>
                        <a:lnTo>
                          <a:pt x="45"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grpSp>
            <p:grpSp>
              <p:nvGrpSpPr>
                <p:cNvPr id="9" name="Group 45"/>
                <p:cNvGrpSpPr>
                  <a:grpSpLocks/>
                </p:cNvGrpSpPr>
                <p:nvPr/>
              </p:nvGrpSpPr>
              <p:grpSpPr bwMode="auto">
                <a:xfrm>
                  <a:off x="1047" y="1035"/>
                  <a:ext cx="1519" cy="1490"/>
                  <a:chOff x="1047" y="1035"/>
                  <a:chExt cx="1519" cy="1490"/>
                </a:xfrm>
              </p:grpSpPr>
              <p:sp>
                <p:nvSpPr>
                  <p:cNvPr id="648238" name="Freeform 46"/>
                  <p:cNvSpPr>
                    <a:spLocks/>
                  </p:cNvSpPr>
                  <p:nvPr/>
                </p:nvSpPr>
                <p:spPr bwMode="auto">
                  <a:xfrm>
                    <a:off x="1084" y="1621"/>
                    <a:ext cx="192" cy="404"/>
                  </a:xfrm>
                  <a:custGeom>
                    <a:avLst/>
                    <a:gdLst/>
                    <a:ahLst/>
                    <a:cxnLst>
                      <a:cxn ang="0">
                        <a:pos x="0" y="0"/>
                      </a:cxn>
                      <a:cxn ang="0">
                        <a:pos x="0" y="115"/>
                      </a:cxn>
                      <a:cxn ang="0">
                        <a:pos x="68" y="208"/>
                      </a:cxn>
                      <a:cxn ang="0">
                        <a:pos x="191" y="403"/>
                      </a:cxn>
                      <a:cxn ang="0">
                        <a:pos x="191" y="291"/>
                      </a:cxn>
                      <a:cxn ang="0">
                        <a:pos x="76" y="108"/>
                      </a:cxn>
                      <a:cxn ang="0">
                        <a:pos x="0" y="0"/>
                      </a:cxn>
                    </a:cxnLst>
                    <a:rect l="0" t="0" r="r" b="b"/>
                    <a:pathLst>
                      <a:path w="192" h="404">
                        <a:moveTo>
                          <a:pt x="0" y="0"/>
                        </a:moveTo>
                        <a:lnTo>
                          <a:pt x="0" y="115"/>
                        </a:lnTo>
                        <a:lnTo>
                          <a:pt x="68" y="208"/>
                        </a:lnTo>
                        <a:lnTo>
                          <a:pt x="191" y="403"/>
                        </a:lnTo>
                        <a:lnTo>
                          <a:pt x="191" y="291"/>
                        </a:lnTo>
                        <a:lnTo>
                          <a:pt x="76" y="108"/>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39" name="Freeform 47"/>
                  <p:cNvSpPr>
                    <a:spLocks/>
                  </p:cNvSpPr>
                  <p:nvPr/>
                </p:nvSpPr>
                <p:spPr bwMode="auto">
                  <a:xfrm>
                    <a:off x="1275" y="1914"/>
                    <a:ext cx="49" cy="113"/>
                  </a:xfrm>
                  <a:custGeom>
                    <a:avLst/>
                    <a:gdLst/>
                    <a:ahLst/>
                    <a:cxnLst>
                      <a:cxn ang="0">
                        <a:pos x="0" y="0"/>
                      </a:cxn>
                      <a:cxn ang="0">
                        <a:pos x="48" y="0"/>
                      </a:cxn>
                      <a:cxn ang="0">
                        <a:pos x="48" y="113"/>
                      </a:cxn>
                      <a:cxn ang="0">
                        <a:pos x="0" y="113"/>
                      </a:cxn>
                      <a:cxn ang="0">
                        <a:pos x="0" y="0"/>
                      </a:cxn>
                    </a:cxnLst>
                    <a:rect l="0" t="0" r="r" b="b"/>
                    <a:pathLst>
                      <a:path w="49" h="114">
                        <a:moveTo>
                          <a:pt x="0" y="0"/>
                        </a:moveTo>
                        <a:lnTo>
                          <a:pt x="48" y="0"/>
                        </a:lnTo>
                        <a:lnTo>
                          <a:pt x="48" y="113"/>
                        </a:lnTo>
                        <a:lnTo>
                          <a:pt x="0" y="113"/>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0" name="Freeform 48"/>
                  <p:cNvSpPr>
                    <a:spLocks/>
                  </p:cNvSpPr>
                  <p:nvPr/>
                </p:nvSpPr>
                <p:spPr bwMode="auto">
                  <a:xfrm>
                    <a:off x="1323" y="1914"/>
                    <a:ext cx="143" cy="209"/>
                  </a:xfrm>
                  <a:custGeom>
                    <a:avLst/>
                    <a:gdLst/>
                    <a:ahLst/>
                    <a:cxnLst>
                      <a:cxn ang="0">
                        <a:pos x="0" y="0"/>
                      </a:cxn>
                      <a:cxn ang="0">
                        <a:pos x="0" y="111"/>
                      </a:cxn>
                      <a:cxn ang="0">
                        <a:pos x="142" y="208"/>
                      </a:cxn>
                      <a:cxn ang="0">
                        <a:pos x="142" y="94"/>
                      </a:cxn>
                      <a:cxn ang="0">
                        <a:pos x="0" y="0"/>
                      </a:cxn>
                    </a:cxnLst>
                    <a:rect l="0" t="0" r="r" b="b"/>
                    <a:pathLst>
                      <a:path w="143" h="209">
                        <a:moveTo>
                          <a:pt x="0" y="0"/>
                        </a:moveTo>
                        <a:lnTo>
                          <a:pt x="0" y="111"/>
                        </a:lnTo>
                        <a:lnTo>
                          <a:pt x="142" y="208"/>
                        </a:lnTo>
                        <a:lnTo>
                          <a:pt x="142" y="94"/>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1" name="Freeform 49"/>
                  <p:cNvSpPr>
                    <a:spLocks/>
                  </p:cNvSpPr>
                  <p:nvPr/>
                </p:nvSpPr>
                <p:spPr bwMode="auto">
                  <a:xfrm>
                    <a:off x="1465" y="2008"/>
                    <a:ext cx="152" cy="117"/>
                  </a:xfrm>
                  <a:custGeom>
                    <a:avLst/>
                    <a:gdLst/>
                    <a:ahLst/>
                    <a:cxnLst>
                      <a:cxn ang="0">
                        <a:pos x="0" y="1"/>
                      </a:cxn>
                      <a:cxn ang="0">
                        <a:pos x="0" y="116"/>
                      </a:cxn>
                      <a:cxn ang="0">
                        <a:pos x="151" y="116"/>
                      </a:cxn>
                      <a:cxn ang="0">
                        <a:pos x="151" y="0"/>
                      </a:cxn>
                      <a:cxn ang="0">
                        <a:pos x="0" y="1"/>
                      </a:cxn>
                    </a:cxnLst>
                    <a:rect l="0" t="0" r="r" b="b"/>
                    <a:pathLst>
                      <a:path w="152" h="117">
                        <a:moveTo>
                          <a:pt x="0" y="1"/>
                        </a:moveTo>
                        <a:lnTo>
                          <a:pt x="0" y="116"/>
                        </a:lnTo>
                        <a:lnTo>
                          <a:pt x="151" y="116"/>
                        </a:lnTo>
                        <a:lnTo>
                          <a:pt x="151" y="0"/>
                        </a:lnTo>
                        <a:lnTo>
                          <a:pt x="0" y="1"/>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2" name="Freeform 50"/>
                  <p:cNvSpPr>
                    <a:spLocks/>
                  </p:cNvSpPr>
                  <p:nvPr/>
                </p:nvSpPr>
                <p:spPr bwMode="auto">
                  <a:xfrm>
                    <a:off x="1614" y="2031"/>
                    <a:ext cx="191" cy="196"/>
                  </a:xfrm>
                  <a:custGeom>
                    <a:avLst/>
                    <a:gdLst/>
                    <a:ahLst/>
                    <a:cxnLst>
                      <a:cxn ang="0">
                        <a:pos x="0" y="0"/>
                      </a:cxn>
                      <a:cxn ang="0">
                        <a:pos x="190" y="80"/>
                      </a:cxn>
                      <a:cxn ang="0">
                        <a:pos x="190" y="194"/>
                      </a:cxn>
                      <a:cxn ang="0">
                        <a:pos x="0" y="115"/>
                      </a:cxn>
                      <a:cxn ang="0">
                        <a:pos x="0" y="0"/>
                      </a:cxn>
                    </a:cxnLst>
                    <a:rect l="0" t="0" r="r" b="b"/>
                    <a:pathLst>
                      <a:path w="191" h="195">
                        <a:moveTo>
                          <a:pt x="0" y="0"/>
                        </a:moveTo>
                        <a:lnTo>
                          <a:pt x="190" y="80"/>
                        </a:lnTo>
                        <a:lnTo>
                          <a:pt x="190" y="194"/>
                        </a:lnTo>
                        <a:lnTo>
                          <a:pt x="0" y="115"/>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3" name="Freeform 51"/>
                  <p:cNvSpPr>
                    <a:spLocks/>
                  </p:cNvSpPr>
                  <p:nvPr/>
                </p:nvSpPr>
                <p:spPr bwMode="auto">
                  <a:xfrm>
                    <a:off x="1804" y="2113"/>
                    <a:ext cx="150" cy="109"/>
                  </a:xfrm>
                  <a:custGeom>
                    <a:avLst/>
                    <a:gdLst/>
                    <a:ahLst/>
                    <a:cxnLst>
                      <a:cxn ang="0">
                        <a:pos x="0" y="0"/>
                      </a:cxn>
                      <a:cxn ang="0">
                        <a:pos x="149" y="0"/>
                      </a:cxn>
                      <a:cxn ang="0">
                        <a:pos x="149" y="108"/>
                      </a:cxn>
                      <a:cxn ang="0">
                        <a:pos x="0" y="108"/>
                      </a:cxn>
                      <a:cxn ang="0">
                        <a:pos x="0" y="0"/>
                      </a:cxn>
                    </a:cxnLst>
                    <a:rect l="0" t="0" r="r" b="b"/>
                    <a:pathLst>
                      <a:path w="150" h="109">
                        <a:moveTo>
                          <a:pt x="0" y="0"/>
                        </a:moveTo>
                        <a:lnTo>
                          <a:pt x="149" y="0"/>
                        </a:lnTo>
                        <a:lnTo>
                          <a:pt x="149" y="108"/>
                        </a:lnTo>
                        <a:lnTo>
                          <a:pt x="0" y="108"/>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4" name="Freeform 52"/>
                  <p:cNvSpPr>
                    <a:spLocks/>
                  </p:cNvSpPr>
                  <p:nvPr/>
                </p:nvSpPr>
                <p:spPr bwMode="auto">
                  <a:xfrm>
                    <a:off x="1953" y="2060"/>
                    <a:ext cx="65" cy="113"/>
                  </a:xfrm>
                  <a:custGeom>
                    <a:avLst/>
                    <a:gdLst/>
                    <a:ahLst/>
                    <a:cxnLst>
                      <a:cxn ang="0">
                        <a:pos x="0" y="1"/>
                      </a:cxn>
                      <a:cxn ang="0">
                        <a:pos x="0" y="112"/>
                      </a:cxn>
                      <a:cxn ang="0">
                        <a:pos x="64" y="112"/>
                      </a:cxn>
                      <a:cxn ang="0">
                        <a:pos x="64" y="0"/>
                      </a:cxn>
                      <a:cxn ang="0">
                        <a:pos x="0" y="1"/>
                      </a:cxn>
                    </a:cxnLst>
                    <a:rect l="0" t="0" r="r" b="b"/>
                    <a:pathLst>
                      <a:path w="65" h="113">
                        <a:moveTo>
                          <a:pt x="0" y="1"/>
                        </a:moveTo>
                        <a:lnTo>
                          <a:pt x="0" y="112"/>
                        </a:lnTo>
                        <a:lnTo>
                          <a:pt x="64" y="112"/>
                        </a:lnTo>
                        <a:lnTo>
                          <a:pt x="64" y="0"/>
                        </a:lnTo>
                        <a:lnTo>
                          <a:pt x="0" y="1"/>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5" name="Freeform 53"/>
                  <p:cNvSpPr>
                    <a:spLocks/>
                  </p:cNvSpPr>
                  <p:nvPr/>
                </p:nvSpPr>
                <p:spPr bwMode="auto">
                  <a:xfrm>
                    <a:off x="2017" y="2064"/>
                    <a:ext cx="115" cy="197"/>
                  </a:xfrm>
                  <a:custGeom>
                    <a:avLst/>
                    <a:gdLst/>
                    <a:ahLst/>
                    <a:cxnLst>
                      <a:cxn ang="0">
                        <a:pos x="0" y="0"/>
                      </a:cxn>
                      <a:cxn ang="0">
                        <a:pos x="113" y="81"/>
                      </a:cxn>
                      <a:cxn ang="0">
                        <a:pos x="113" y="196"/>
                      </a:cxn>
                      <a:cxn ang="0">
                        <a:pos x="0" y="110"/>
                      </a:cxn>
                      <a:cxn ang="0">
                        <a:pos x="0" y="0"/>
                      </a:cxn>
                    </a:cxnLst>
                    <a:rect l="0" t="0" r="r" b="b"/>
                    <a:pathLst>
                      <a:path w="114" h="197">
                        <a:moveTo>
                          <a:pt x="0" y="0"/>
                        </a:moveTo>
                        <a:lnTo>
                          <a:pt x="113" y="81"/>
                        </a:lnTo>
                        <a:lnTo>
                          <a:pt x="113" y="196"/>
                        </a:lnTo>
                        <a:lnTo>
                          <a:pt x="0" y="110"/>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6" name="Freeform 54"/>
                  <p:cNvSpPr>
                    <a:spLocks/>
                  </p:cNvSpPr>
                  <p:nvPr/>
                </p:nvSpPr>
                <p:spPr bwMode="auto">
                  <a:xfrm>
                    <a:off x="2130" y="2143"/>
                    <a:ext cx="49" cy="197"/>
                  </a:xfrm>
                  <a:custGeom>
                    <a:avLst/>
                    <a:gdLst/>
                    <a:ahLst/>
                    <a:cxnLst>
                      <a:cxn ang="0">
                        <a:pos x="0" y="0"/>
                      </a:cxn>
                      <a:cxn ang="0">
                        <a:pos x="48" y="81"/>
                      </a:cxn>
                      <a:cxn ang="0">
                        <a:pos x="48" y="196"/>
                      </a:cxn>
                      <a:cxn ang="0">
                        <a:pos x="0" y="114"/>
                      </a:cxn>
                      <a:cxn ang="0">
                        <a:pos x="0" y="0"/>
                      </a:cxn>
                    </a:cxnLst>
                    <a:rect l="0" t="0" r="r" b="b"/>
                    <a:pathLst>
                      <a:path w="49" h="197">
                        <a:moveTo>
                          <a:pt x="0" y="0"/>
                        </a:moveTo>
                        <a:lnTo>
                          <a:pt x="48" y="81"/>
                        </a:lnTo>
                        <a:lnTo>
                          <a:pt x="48" y="196"/>
                        </a:lnTo>
                        <a:lnTo>
                          <a:pt x="0" y="114"/>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7" name="Freeform 55"/>
                  <p:cNvSpPr>
                    <a:spLocks/>
                  </p:cNvSpPr>
                  <p:nvPr/>
                </p:nvSpPr>
                <p:spPr bwMode="auto">
                  <a:xfrm>
                    <a:off x="2178" y="2225"/>
                    <a:ext cx="56" cy="143"/>
                  </a:xfrm>
                  <a:custGeom>
                    <a:avLst/>
                    <a:gdLst/>
                    <a:ahLst/>
                    <a:cxnLst>
                      <a:cxn ang="0">
                        <a:pos x="0" y="0"/>
                      </a:cxn>
                      <a:cxn ang="0">
                        <a:pos x="55" y="29"/>
                      </a:cxn>
                      <a:cxn ang="0">
                        <a:pos x="55" y="142"/>
                      </a:cxn>
                      <a:cxn ang="0">
                        <a:pos x="0" y="112"/>
                      </a:cxn>
                      <a:cxn ang="0">
                        <a:pos x="0" y="0"/>
                      </a:cxn>
                    </a:cxnLst>
                    <a:rect l="0" t="0" r="r" b="b"/>
                    <a:pathLst>
                      <a:path w="56" h="143">
                        <a:moveTo>
                          <a:pt x="0" y="0"/>
                        </a:moveTo>
                        <a:lnTo>
                          <a:pt x="55" y="29"/>
                        </a:lnTo>
                        <a:lnTo>
                          <a:pt x="55" y="142"/>
                        </a:lnTo>
                        <a:lnTo>
                          <a:pt x="0" y="112"/>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8" name="Freeform 56"/>
                  <p:cNvSpPr>
                    <a:spLocks/>
                  </p:cNvSpPr>
                  <p:nvPr/>
                </p:nvSpPr>
                <p:spPr bwMode="auto">
                  <a:xfrm>
                    <a:off x="2233" y="2215"/>
                    <a:ext cx="40" cy="152"/>
                  </a:xfrm>
                  <a:custGeom>
                    <a:avLst/>
                    <a:gdLst/>
                    <a:ahLst/>
                    <a:cxnLst>
                      <a:cxn ang="0">
                        <a:pos x="39" y="0"/>
                      </a:cxn>
                      <a:cxn ang="0">
                        <a:pos x="0" y="39"/>
                      </a:cxn>
                      <a:cxn ang="0">
                        <a:pos x="0" y="151"/>
                      </a:cxn>
                      <a:cxn ang="0">
                        <a:pos x="39" y="114"/>
                      </a:cxn>
                      <a:cxn ang="0">
                        <a:pos x="39" y="0"/>
                      </a:cxn>
                    </a:cxnLst>
                    <a:rect l="0" t="0" r="r" b="b"/>
                    <a:pathLst>
                      <a:path w="40" h="152">
                        <a:moveTo>
                          <a:pt x="39" y="0"/>
                        </a:moveTo>
                        <a:lnTo>
                          <a:pt x="0" y="39"/>
                        </a:lnTo>
                        <a:lnTo>
                          <a:pt x="0" y="151"/>
                        </a:lnTo>
                        <a:lnTo>
                          <a:pt x="39" y="114"/>
                        </a:lnTo>
                        <a:lnTo>
                          <a:pt x="39"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49" name="Freeform 57"/>
                  <p:cNvSpPr>
                    <a:spLocks/>
                  </p:cNvSpPr>
                  <p:nvPr/>
                </p:nvSpPr>
                <p:spPr bwMode="auto">
                  <a:xfrm>
                    <a:off x="2272" y="2215"/>
                    <a:ext cx="71" cy="137"/>
                  </a:xfrm>
                  <a:custGeom>
                    <a:avLst/>
                    <a:gdLst/>
                    <a:ahLst/>
                    <a:cxnLst>
                      <a:cxn ang="0">
                        <a:pos x="0" y="0"/>
                      </a:cxn>
                      <a:cxn ang="0">
                        <a:pos x="70" y="22"/>
                      </a:cxn>
                      <a:cxn ang="0">
                        <a:pos x="70" y="136"/>
                      </a:cxn>
                      <a:cxn ang="0">
                        <a:pos x="0" y="116"/>
                      </a:cxn>
                      <a:cxn ang="0">
                        <a:pos x="0" y="0"/>
                      </a:cxn>
                    </a:cxnLst>
                    <a:rect l="0" t="0" r="r" b="b"/>
                    <a:pathLst>
                      <a:path w="71" h="137">
                        <a:moveTo>
                          <a:pt x="0" y="0"/>
                        </a:moveTo>
                        <a:lnTo>
                          <a:pt x="70" y="22"/>
                        </a:lnTo>
                        <a:lnTo>
                          <a:pt x="70" y="136"/>
                        </a:lnTo>
                        <a:lnTo>
                          <a:pt x="0" y="116"/>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50" name="Freeform 58"/>
                  <p:cNvSpPr>
                    <a:spLocks/>
                  </p:cNvSpPr>
                  <p:nvPr/>
                </p:nvSpPr>
                <p:spPr bwMode="auto">
                  <a:xfrm>
                    <a:off x="2430" y="2368"/>
                    <a:ext cx="136" cy="157"/>
                  </a:xfrm>
                  <a:custGeom>
                    <a:avLst/>
                    <a:gdLst/>
                    <a:ahLst/>
                    <a:cxnLst>
                      <a:cxn ang="0">
                        <a:pos x="0" y="0"/>
                      </a:cxn>
                      <a:cxn ang="0">
                        <a:pos x="135" y="41"/>
                      </a:cxn>
                      <a:cxn ang="0">
                        <a:pos x="135" y="156"/>
                      </a:cxn>
                      <a:cxn ang="0">
                        <a:pos x="0" y="114"/>
                      </a:cxn>
                      <a:cxn ang="0">
                        <a:pos x="0" y="0"/>
                      </a:cxn>
                    </a:cxnLst>
                    <a:rect l="0" t="0" r="r" b="b"/>
                    <a:pathLst>
                      <a:path w="136" h="157">
                        <a:moveTo>
                          <a:pt x="0" y="0"/>
                        </a:moveTo>
                        <a:lnTo>
                          <a:pt x="135" y="41"/>
                        </a:lnTo>
                        <a:lnTo>
                          <a:pt x="135" y="156"/>
                        </a:lnTo>
                        <a:lnTo>
                          <a:pt x="0" y="114"/>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51" name="Freeform 59"/>
                  <p:cNvSpPr>
                    <a:spLocks/>
                  </p:cNvSpPr>
                  <p:nvPr/>
                </p:nvSpPr>
                <p:spPr bwMode="auto">
                  <a:xfrm>
                    <a:off x="2342" y="2237"/>
                    <a:ext cx="89" cy="249"/>
                  </a:xfrm>
                  <a:custGeom>
                    <a:avLst/>
                    <a:gdLst/>
                    <a:ahLst/>
                    <a:cxnLst>
                      <a:cxn ang="0">
                        <a:pos x="0" y="0"/>
                      </a:cxn>
                      <a:cxn ang="0">
                        <a:pos x="88" y="134"/>
                      </a:cxn>
                      <a:cxn ang="0">
                        <a:pos x="88" y="248"/>
                      </a:cxn>
                      <a:cxn ang="0">
                        <a:pos x="0" y="116"/>
                      </a:cxn>
                      <a:cxn ang="0">
                        <a:pos x="0" y="0"/>
                      </a:cxn>
                    </a:cxnLst>
                    <a:rect l="0" t="0" r="r" b="b"/>
                    <a:pathLst>
                      <a:path w="89" h="249">
                        <a:moveTo>
                          <a:pt x="0" y="0"/>
                        </a:moveTo>
                        <a:lnTo>
                          <a:pt x="88" y="134"/>
                        </a:lnTo>
                        <a:lnTo>
                          <a:pt x="88" y="248"/>
                        </a:lnTo>
                        <a:lnTo>
                          <a:pt x="0" y="116"/>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52" name="Freeform 60"/>
                  <p:cNvSpPr>
                    <a:spLocks/>
                  </p:cNvSpPr>
                  <p:nvPr/>
                </p:nvSpPr>
                <p:spPr bwMode="auto">
                  <a:xfrm>
                    <a:off x="1048" y="1035"/>
                    <a:ext cx="33" cy="191"/>
                  </a:xfrm>
                  <a:custGeom>
                    <a:avLst/>
                    <a:gdLst/>
                    <a:ahLst/>
                    <a:cxnLst>
                      <a:cxn ang="0">
                        <a:pos x="0" y="0"/>
                      </a:cxn>
                      <a:cxn ang="0">
                        <a:pos x="32" y="116"/>
                      </a:cxn>
                      <a:cxn ang="0">
                        <a:pos x="21" y="190"/>
                      </a:cxn>
                      <a:cxn ang="0">
                        <a:pos x="0" y="115"/>
                      </a:cxn>
                      <a:cxn ang="0">
                        <a:pos x="0" y="0"/>
                      </a:cxn>
                    </a:cxnLst>
                    <a:rect l="0" t="0" r="r" b="b"/>
                    <a:pathLst>
                      <a:path w="33" h="191">
                        <a:moveTo>
                          <a:pt x="0" y="0"/>
                        </a:moveTo>
                        <a:lnTo>
                          <a:pt x="32" y="116"/>
                        </a:lnTo>
                        <a:lnTo>
                          <a:pt x="21" y="190"/>
                        </a:lnTo>
                        <a:lnTo>
                          <a:pt x="0" y="115"/>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53" name="Freeform 61"/>
                  <p:cNvSpPr>
                    <a:spLocks/>
                  </p:cNvSpPr>
                  <p:nvPr/>
                </p:nvSpPr>
                <p:spPr bwMode="auto">
                  <a:xfrm>
                    <a:off x="1047" y="1521"/>
                    <a:ext cx="49" cy="161"/>
                  </a:xfrm>
                  <a:custGeom>
                    <a:avLst/>
                    <a:gdLst/>
                    <a:ahLst/>
                    <a:cxnLst>
                      <a:cxn ang="0">
                        <a:pos x="0" y="0"/>
                      </a:cxn>
                      <a:cxn ang="0">
                        <a:pos x="48" y="59"/>
                      </a:cxn>
                      <a:cxn ang="0">
                        <a:pos x="38" y="98"/>
                      </a:cxn>
                      <a:cxn ang="0">
                        <a:pos x="38" y="160"/>
                      </a:cxn>
                      <a:cxn ang="0">
                        <a:pos x="0" y="115"/>
                      </a:cxn>
                      <a:cxn ang="0">
                        <a:pos x="0" y="0"/>
                      </a:cxn>
                    </a:cxnLst>
                    <a:rect l="0" t="0" r="r" b="b"/>
                    <a:pathLst>
                      <a:path w="49" h="161">
                        <a:moveTo>
                          <a:pt x="0" y="0"/>
                        </a:moveTo>
                        <a:lnTo>
                          <a:pt x="48" y="59"/>
                        </a:lnTo>
                        <a:lnTo>
                          <a:pt x="38" y="98"/>
                        </a:lnTo>
                        <a:lnTo>
                          <a:pt x="38" y="160"/>
                        </a:lnTo>
                        <a:lnTo>
                          <a:pt x="0" y="115"/>
                        </a:lnTo>
                        <a:lnTo>
                          <a:pt x="0"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grpSp>
            <p:grpSp>
              <p:nvGrpSpPr>
                <p:cNvPr id="10" name="Group 62"/>
                <p:cNvGrpSpPr>
                  <a:grpSpLocks/>
                </p:cNvGrpSpPr>
                <p:nvPr/>
              </p:nvGrpSpPr>
              <p:grpSpPr bwMode="auto">
                <a:xfrm>
                  <a:off x="2829" y="1012"/>
                  <a:ext cx="562" cy="456"/>
                  <a:chOff x="2829" y="1012"/>
                  <a:chExt cx="562" cy="456"/>
                </a:xfrm>
              </p:grpSpPr>
              <p:sp>
                <p:nvSpPr>
                  <p:cNvPr id="648255" name="Freeform 63"/>
                  <p:cNvSpPr>
                    <a:spLocks/>
                  </p:cNvSpPr>
                  <p:nvPr/>
                </p:nvSpPr>
                <p:spPr bwMode="auto">
                  <a:xfrm>
                    <a:off x="3132" y="1158"/>
                    <a:ext cx="178" cy="134"/>
                  </a:xfrm>
                  <a:custGeom>
                    <a:avLst/>
                    <a:gdLst/>
                    <a:ahLst/>
                    <a:cxnLst>
                      <a:cxn ang="0">
                        <a:pos x="0" y="19"/>
                      </a:cxn>
                      <a:cxn ang="0">
                        <a:pos x="177" y="0"/>
                      </a:cxn>
                      <a:cxn ang="0">
                        <a:pos x="177" y="111"/>
                      </a:cxn>
                      <a:cxn ang="0">
                        <a:pos x="0" y="133"/>
                      </a:cxn>
                      <a:cxn ang="0">
                        <a:pos x="0" y="19"/>
                      </a:cxn>
                    </a:cxnLst>
                    <a:rect l="0" t="0" r="r" b="b"/>
                    <a:pathLst>
                      <a:path w="178" h="134">
                        <a:moveTo>
                          <a:pt x="0" y="19"/>
                        </a:moveTo>
                        <a:lnTo>
                          <a:pt x="177" y="0"/>
                        </a:lnTo>
                        <a:lnTo>
                          <a:pt x="177" y="111"/>
                        </a:lnTo>
                        <a:lnTo>
                          <a:pt x="0" y="133"/>
                        </a:lnTo>
                        <a:lnTo>
                          <a:pt x="0" y="19"/>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56" name="Freeform 64"/>
                  <p:cNvSpPr>
                    <a:spLocks/>
                  </p:cNvSpPr>
                  <p:nvPr/>
                </p:nvSpPr>
                <p:spPr bwMode="auto">
                  <a:xfrm>
                    <a:off x="3072" y="1179"/>
                    <a:ext cx="70" cy="173"/>
                  </a:xfrm>
                  <a:custGeom>
                    <a:avLst/>
                    <a:gdLst/>
                    <a:ahLst/>
                    <a:cxnLst>
                      <a:cxn ang="0">
                        <a:pos x="69" y="0"/>
                      </a:cxn>
                      <a:cxn ang="0">
                        <a:pos x="69" y="112"/>
                      </a:cxn>
                      <a:cxn ang="0">
                        <a:pos x="0" y="172"/>
                      </a:cxn>
                      <a:cxn ang="0">
                        <a:pos x="0" y="59"/>
                      </a:cxn>
                      <a:cxn ang="0">
                        <a:pos x="69" y="0"/>
                      </a:cxn>
                    </a:cxnLst>
                    <a:rect l="0" t="0" r="r" b="b"/>
                    <a:pathLst>
                      <a:path w="70" h="173">
                        <a:moveTo>
                          <a:pt x="69" y="0"/>
                        </a:moveTo>
                        <a:lnTo>
                          <a:pt x="69" y="112"/>
                        </a:lnTo>
                        <a:lnTo>
                          <a:pt x="0" y="172"/>
                        </a:lnTo>
                        <a:lnTo>
                          <a:pt x="0" y="59"/>
                        </a:lnTo>
                        <a:lnTo>
                          <a:pt x="69"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57" name="Freeform 65"/>
                  <p:cNvSpPr>
                    <a:spLocks/>
                  </p:cNvSpPr>
                  <p:nvPr/>
                </p:nvSpPr>
                <p:spPr bwMode="auto">
                  <a:xfrm>
                    <a:off x="2829" y="1012"/>
                    <a:ext cx="100" cy="120"/>
                  </a:xfrm>
                  <a:custGeom>
                    <a:avLst/>
                    <a:gdLst/>
                    <a:ahLst/>
                    <a:cxnLst>
                      <a:cxn ang="0">
                        <a:pos x="99" y="0"/>
                      </a:cxn>
                      <a:cxn ang="0">
                        <a:pos x="12" y="73"/>
                      </a:cxn>
                      <a:cxn ang="0">
                        <a:pos x="0" y="115"/>
                      </a:cxn>
                      <a:cxn ang="0">
                        <a:pos x="79" y="91"/>
                      </a:cxn>
                      <a:cxn ang="0">
                        <a:pos x="99" y="119"/>
                      </a:cxn>
                      <a:cxn ang="0">
                        <a:pos x="99" y="0"/>
                      </a:cxn>
                    </a:cxnLst>
                    <a:rect l="0" t="0" r="r" b="b"/>
                    <a:pathLst>
                      <a:path w="100" h="120">
                        <a:moveTo>
                          <a:pt x="99" y="0"/>
                        </a:moveTo>
                        <a:lnTo>
                          <a:pt x="12" y="73"/>
                        </a:lnTo>
                        <a:lnTo>
                          <a:pt x="0" y="115"/>
                        </a:lnTo>
                        <a:lnTo>
                          <a:pt x="79" y="91"/>
                        </a:lnTo>
                        <a:lnTo>
                          <a:pt x="99" y="119"/>
                        </a:lnTo>
                        <a:lnTo>
                          <a:pt x="99"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58" name="Freeform 66"/>
                  <p:cNvSpPr>
                    <a:spLocks/>
                  </p:cNvSpPr>
                  <p:nvPr/>
                </p:nvSpPr>
                <p:spPr bwMode="auto">
                  <a:xfrm>
                    <a:off x="3038" y="1079"/>
                    <a:ext cx="58" cy="62"/>
                  </a:xfrm>
                  <a:custGeom>
                    <a:avLst/>
                    <a:gdLst/>
                    <a:ahLst/>
                    <a:cxnLst>
                      <a:cxn ang="0">
                        <a:pos x="58" y="0"/>
                      </a:cxn>
                      <a:cxn ang="0">
                        <a:pos x="0" y="42"/>
                      </a:cxn>
                      <a:cxn ang="0">
                        <a:pos x="58" y="61"/>
                      </a:cxn>
                      <a:cxn ang="0">
                        <a:pos x="58" y="0"/>
                      </a:cxn>
                    </a:cxnLst>
                    <a:rect l="0" t="0" r="r" b="b"/>
                    <a:pathLst>
                      <a:path w="59" h="62">
                        <a:moveTo>
                          <a:pt x="58" y="0"/>
                        </a:moveTo>
                        <a:lnTo>
                          <a:pt x="0" y="42"/>
                        </a:lnTo>
                        <a:lnTo>
                          <a:pt x="58" y="61"/>
                        </a:lnTo>
                        <a:lnTo>
                          <a:pt x="58"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59" name="Freeform 67"/>
                  <p:cNvSpPr>
                    <a:spLocks/>
                  </p:cNvSpPr>
                  <p:nvPr/>
                </p:nvSpPr>
                <p:spPr bwMode="auto">
                  <a:xfrm>
                    <a:off x="3098" y="1243"/>
                    <a:ext cx="39" cy="165"/>
                  </a:xfrm>
                  <a:custGeom>
                    <a:avLst/>
                    <a:gdLst/>
                    <a:ahLst/>
                    <a:cxnLst>
                      <a:cxn ang="0">
                        <a:pos x="38" y="0"/>
                      </a:cxn>
                      <a:cxn ang="0">
                        <a:pos x="0" y="45"/>
                      </a:cxn>
                      <a:cxn ang="0">
                        <a:pos x="0" y="164"/>
                      </a:cxn>
                      <a:cxn ang="0">
                        <a:pos x="38" y="115"/>
                      </a:cxn>
                      <a:cxn ang="0">
                        <a:pos x="38" y="0"/>
                      </a:cxn>
                    </a:cxnLst>
                    <a:rect l="0" t="0" r="r" b="b"/>
                    <a:pathLst>
                      <a:path w="39" h="165">
                        <a:moveTo>
                          <a:pt x="38" y="0"/>
                        </a:moveTo>
                        <a:lnTo>
                          <a:pt x="0" y="45"/>
                        </a:lnTo>
                        <a:lnTo>
                          <a:pt x="0" y="164"/>
                        </a:lnTo>
                        <a:lnTo>
                          <a:pt x="38" y="115"/>
                        </a:lnTo>
                        <a:lnTo>
                          <a:pt x="38"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60" name="Freeform 68"/>
                  <p:cNvSpPr>
                    <a:spLocks/>
                  </p:cNvSpPr>
                  <p:nvPr/>
                </p:nvSpPr>
                <p:spPr bwMode="auto">
                  <a:xfrm>
                    <a:off x="3079" y="1295"/>
                    <a:ext cx="17" cy="136"/>
                  </a:xfrm>
                  <a:custGeom>
                    <a:avLst/>
                    <a:gdLst/>
                    <a:ahLst/>
                    <a:cxnLst>
                      <a:cxn ang="0">
                        <a:pos x="17" y="0"/>
                      </a:cxn>
                      <a:cxn ang="0">
                        <a:pos x="17" y="110"/>
                      </a:cxn>
                      <a:cxn ang="0">
                        <a:pos x="13" y="136"/>
                      </a:cxn>
                      <a:cxn ang="0">
                        <a:pos x="0" y="107"/>
                      </a:cxn>
                      <a:cxn ang="0">
                        <a:pos x="17" y="0"/>
                      </a:cxn>
                    </a:cxnLst>
                    <a:rect l="0" t="0" r="r" b="b"/>
                    <a:pathLst>
                      <a:path w="18" h="137">
                        <a:moveTo>
                          <a:pt x="17" y="0"/>
                        </a:moveTo>
                        <a:lnTo>
                          <a:pt x="17" y="110"/>
                        </a:lnTo>
                        <a:lnTo>
                          <a:pt x="13" y="136"/>
                        </a:lnTo>
                        <a:lnTo>
                          <a:pt x="0" y="107"/>
                        </a:lnTo>
                        <a:lnTo>
                          <a:pt x="17"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61" name="Freeform 69"/>
                  <p:cNvSpPr>
                    <a:spLocks/>
                  </p:cNvSpPr>
                  <p:nvPr/>
                </p:nvSpPr>
                <p:spPr bwMode="auto">
                  <a:xfrm>
                    <a:off x="3311" y="1267"/>
                    <a:ext cx="45" cy="63"/>
                  </a:xfrm>
                  <a:custGeom>
                    <a:avLst/>
                    <a:gdLst/>
                    <a:ahLst/>
                    <a:cxnLst>
                      <a:cxn ang="0">
                        <a:pos x="44" y="0"/>
                      </a:cxn>
                      <a:cxn ang="0">
                        <a:pos x="0" y="44"/>
                      </a:cxn>
                      <a:cxn ang="0">
                        <a:pos x="13" y="62"/>
                      </a:cxn>
                      <a:cxn ang="0">
                        <a:pos x="44" y="44"/>
                      </a:cxn>
                      <a:cxn ang="0">
                        <a:pos x="44" y="0"/>
                      </a:cxn>
                    </a:cxnLst>
                    <a:rect l="0" t="0" r="r" b="b"/>
                    <a:pathLst>
                      <a:path w="45" h="63">
                        <a:moveTo>
                          <a:pt x="44" y="0"/>
                        </a:moveTo>
                        <a:lnTo>
                          <a:pt x="0" y="44"/>
                        </a:lnTo>
                        <a:lnTo>
                          <a:pt x="13" y="62"/>
                        </a:lnTo>
                        <a:lnTo>
                          <a:pt x="44" y="44"/>
                        </a:lnTo>
                        <a:lnTo>
                          <a:pt x="44"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48262" name="Freeform 70"/>
                  <p:cNvSpPr>
                    <a:spLocks/>
                  </p:cNvSpPr>
                  <p:nvPr/>
                </p:nvSpPr>
                <p:spPr bwMode="auto">
                  <a:xfrm>
                    <a:off x="3338" y="1381"/>
                    <a:ext cx="53" cy="87"/>
                  </a:xfrm>
                  <a:custGeom>
                    <a:avLst/>
                    <a:gdLst/>
                    <a:ahLst/>
                    <a:cxnLst>
                      <a:cxn ang="0">
                        <a:pos x="52" y="0"/>
                      </a:cxn>
                      <a:cxn ang="0">
                        <a:pos x="0" y="58"/>
                      </a:cxn>
                      <a:cxn ang="0">
                        <a:pos x="0" y="69"/>
                      </a:cxn>
                      <a:cxn ang="0">
                        <a:pos x="39" y="86"/>
                      </a:cxn>
                      <a:cxn ang="0">
                        <a:pos x="52" y="86"/>
                      </a:cxn>
                      <a:cxn ang="0">
                        <a:pos x="52" y="0"/>
                      </a:cxn>
                    </a:cxnLst>
                    <a:rect l="0" t="0" r="r" b="b"/>
                    <a:pathLst>
                      <a:path w="53" h="87">
                        <a:moveTo>
                          <a:pt x="52" y="0"/>
                        </a:moveTo>
                        <a:lnTo>
                          <a:pt x="0" y="58"/>
                        </a:lnTo>
                        <a:lnTo>
                          <a:pt x="0" y="69"/>
                        </a:lnTo>
                        <a:lnTo>
                          <a:pt x="39" y="86"/>
                        </a:lnTo>
                        <a:lnTo>
                          <a:pt x="52" y="86"/>
                        </a:lnTo>
                        <a:lnTo>
                          <a:pt x="52"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grpSp>
          </p:grpSp>
          <p:sp>
            <p:nvSpPr>
              <p:cNvPr id="648263" name="Freeform 71"/>
              <p:cNvSpPr>
                <a:spLocks/>
              </p:cNvSpPr>
              <p:nvPr/>
            </p:nvSpPr>
            <p:spPr bwMode="auto">
              <a:xfrm>
                <a:off x="1047" y="970"/>
                <a:ext cx="3208" cy="1510"/>
              </a:xfrm>
              <a:custGeom>
                <a:avLst/>
                <a:gdLst/>
                <a:ahLst/>
                <a:cxnLst>
                  <a:cxn ang="0">
                    <a:pos x="110" y="63"/>
                  </a:cxn>
                  <a:cxn ang="0">
                    <a:pos x="32" y="185"/>
                  </a:cxn>
                  <a:cxn ang="0">
                    <a:pos x="0" y="552"/>
                  </a:cxn>
                  <a:cxn ang="0">
                    <a:pos x="113" y="755"/>
                  </a:cxn>
                  <a:cxn ang="0">
                    <a:pos x="417" y="1039"/>
                  </a:cxn>
                  <a:cxn ang="0">
                    <a:pos x="757" y="1141"/>
                  </a:cxn>
                  <a:cxn ang="0">
                    <a:pos x="972" y="1091"/>
                  </a:cxn>
                  <a:cxn ang="0">
                    <a:pos x="1188" y="1282"/>
                  </a:cxn>
                  <a:cxn ang="0">
                    <a:pos x="1384" y="1400"/>
                  </a:cxn>
                  <a:cxn ang="0">
                    <a:pos x="1531" y="1314"/>
                  </a:cxn>
                  <a:cxn ang="0">
                    <a:pos x="1854" y="1267"/>
                  </a:cxn>
                  <a:cxn ang="0">
                    <a:pos x="1989" y="1195"/>
                  </a:cxn>
                  <a:cxn ang="0">
                    <a:pos x="2176" y="1239"/>
                  </a:cxn>
                  <a:cxn ang="0">
                    <a:pos x="2297" y="1337"/>
                  </a:cxn>
                  <a:cxn ang="0">
                    <a:pos x="2382" y="1509"/>
                  </a:cxn>
                  <a:cxn ang="0">
                    <a:pos x="2491" y="1399"/>
                  </a:cxn>
                  <a:cxn ang="0">
                    <a:pos x="2396" y="1185"/>
                  </a:cxn>
                  <a:cxn ang="0">
                    <a:pos x="2491" y="1053"/>
                  </a:cxn>
                  <a:cxn ang="0">
                    <a:pos x="2671" y="922"/>
                  </a:cxn>
                  <a:cxn ang="0">
                    <a:pos x="2716" y="742"/>
                  </a:cxn>
                  <a:cxn ang="0">
                    <a:pos x="2728" y="644"/>
                  </a:cxn>
                  <a:cxn ang="0">
                    <a:pos x="2800" y="614"/>
                  </a:cxn>
                  <a:cxn ang="0">
                    <a:pos x="2799" y="552"/>
                  </a:cxn>
                  <a:cxn ang="0">
                    <a:pos x="2935" y="504"/>
                  </a:cxn>
                  <a:cxn ang="0">
                    <a:pos x="3003" y="493"/>
                  </a:cxn>
                  <a:cxn ang="0">
                    <a:pos x="2988" y="429"/>
                  </a:cxn>
                  <a:cxn ang="0">
                    <a:pos x="3001" y="385"/>
                  </a:cxn>
                  <a:cxn ang="0">
                    <a:pos x="3207" y="242"/>
                  </a:cxn>
                  <a:cxn ang="0">
                    <a:pos x="3155" y="113"/>
                  </a:cxn>
                  <a:cxn ang="0">
                    <a:pos x="3048" y="139"/>
                  </a:cxn>
                  <a:cxn ang="0">
                    <a:pos x="2844" y="265"/>
                  </a:cxn>
                  <a:cxn ang="0">
                    <a:pos x="2702" y="358"/>
                  </a:cxn>
                  <a:cxn ang="0">
                    <a:pos x="2537" y="380"/>
                  </a:cxn>
                  <a:cxn ang="0">
                    <a:pos x="2455" y="467"/>
                  </a:cxn>
                  <a:cxn ang="0">
                    <a:pos x="2295" y="482"/>
                  </a:cxn>
                  <a:cxn ang="0">
                    <a:pos x="2337" y="340"/>
                  </a:cxn>
                  <a:cxn ang="0">
                    <a:pos x="2264" y="341"/>
                  </a:cxn>
                  <a:cxn ang="0">
                    <a:pos x="2216" y="227"/>
                  </a:cxn>
                  <a:cxn ang="0">
                    <a:pos x="2126" y="408"/>
                  </a:cxn>
                  <a:cxn ang="0">
                    <a:pos x="2054" y="482"/>
                  </a:cxn>
                  <a:cxn ang="0">
                    <a:pos x="2091" y="275"/>
                  </a:cxn>
                  <a:cxn ang="0">
                    <a:pos x="2092" y="210"/>
                  </a:cxn>
                  <a:cxn ang="0">
                    <a:pos x="2089" y="185"/>
                  </a:cxn>
                  <a:cxn ang="0">
                    <a:pos x="2004" y="105"/>
                  </a:cxn>
                  <a:cxn ang="0">
                    <a:pos x="1783" y="157"/>
                  </a:cxn>
                  <a:cxn ang="0">
                    <a:pos x="1631" y="0"/>
                  </a:cxn>
                </a:cxnLst>
                <a:rect l="0" t="0" r="r" b="b"/>
                <a:pathLst>
                  <a:path w="3208" h="1510">
                    <a:moveTo>
                      <a:pt x="1631" y="0"/>
                    </a:moveTo>
                    <a:lnTo>
                      <a:pt x="93" y="0"/>
                    </a:lnTo>
                    <a:lnTo>
                      <a:pt x="110" y="63"/>
                    </a:lnTo>
                    <a:lnTo>
                      <a:pt x="100" y="81"/>
                    </a:lnTo>
                    <a:lnTo>
                      <a:pt x="2" y="66"/>
                    </a:lnTo>
                    <a:lnTo>
                      <a:pt x="32" y="185"/>
                    </a:lnTo>
                    <a:lnTo>
                      <a:pt x="5" y="405"/>
                    </a:lnTo>
                    <a:lnTo>
                      <a:pt x="17" y="466"/>
                    </a:lnTo>
                    <a:lnTo>
                      <a:pt x="0" y="552"/>
                    </a:lnTo>
                    <a:lnTo>
                      <a:pt x="48" y="608"/>
                    </a:lnTo>
                    <a:lnTo>
                      <a:pt x="37" y="650"/>
                    </a:lnTo>
                    <a:lnTo>
                      <a:pt x="113" y="755"/>
                    </a:lnTo>
                    <a:lnTo>
                      <a:pt x="235" y="944"/>
                    </a:lnTo>
                    <a:lnTo>
                      <a:pt x="281" y="944"/>
                    </a:lnTo>
                    <a:lnTo>
                      <a:pt x="417" y="1039"/>
                    </a:lnTo>
                    <a:lnTo>
                      <a:pt x="569" y="1037"/>
                    </a:lnTo>
                    <a:lnTo>
                      <a:pt x="569" y="1062"/>
                    </a:lnTo>
                    <a:lnTo>
                      <a:pt x="757" y="1141"/>
                    </a:lnTo>
                    <a:lnTo>
                      <a:pt x="910" y="1141"/>
                    </a:lnTo>
                    <a:lnTo>
                      <a:pt x="910" y="1091"/>
                    </a:lnTo>
                    <a:lnTo>
                      <a:pt x="972" y="1091"/>
                    </a:lnTo>
                    <a:lnTo>
                      <a:pt x="1083" y="1174"/>
                    </a:lnTo>
                    <a:lnTo>
                      <a:pt x="1134" y="1256"/>
                    </a:lnTo>
                    <a:lnTo>
                      <a:pt x="1188" y="1282"/>
                    </a:lnTo>
                    <a:lnTo>
                      <a:pt x="1223" y="1247"/>
                    </a:lnTo>
                    <a:lnTo>
                      <a:pt x="1296" y="1267"/>
                    </a:lnTo>
                    <a:lnTo>
                      <a:pt x="1384" y="1400"/>
                    </a:lnTo>
                    <a:lnTo>
                      <a:pt x="1520" y="1442"/>
                    </a:lnTo>
                    <a:lnTo>
                      <a:pt x="1506" y="1373"/>
                    </a:lnTo>
                    <a:lnTo>
                      <a:pt x="1531" y="1314"/>
                    </a:lnTo>
                    <a:lnTo>
                      <a:pt x="1636" y="1238"/>
                    </a:lnTo>
                    <a:lnTo>
                      <a:pt x="1708" y="1221"/>
                    </a:lnTo>
                    <a:lnTo>
                      <a:pt x="1854" y="1267"/>
                    </a:lnTo>
                    <a:lnTo>
                      <a:pt x="1970" y="1272"/>
                    </a:lnTo>
                    <a:lnTo>
                      <a:pt x="1948" y="1220"/>
                    </a:lnTo>
                    <a:lnTo>
                      <a:pt x="1989" y="1195"/>
                    </a:lnTo>
                    <a:lnTo>
                      <a:pt x="2043" y="1192"/>
                    </a:lnTo>
                    <a:lnTo>
                      <a:pt x="2114" y="1192"/>
                    </a:lnTo>
                    <a:lnTo>
                      <a:pt x="2176" y="1239"/>
                    </a:lnTo>
                    <a:lnTo>
                      <a:pt x="2253" y="1226"/>
                    </a:lnTo>
                    <a:lnTo>
                      <a:pt x="2309" y="1282"/>
                    </a:lnTo>
                    <a:lnTo>
                      <a:pt x="2297" y="1337"/>
                    </a:lnTo>
                    <a:lnTo>
                      <a:pt x="2347" y="1402"/>
                    </a:lnTo>
                    <a:lnTo>
                      <a:pt x="2367" y="1402"/>
                    </a:lnTo>
                    <a:lnTo>
                      <a:pt x="2382" y="1509"/>
                    </a:lnTo>
                    <a:lnTo>
                      <a:pt x="2434" y="1503"/>
                    </a:lnTo>
                    <a:lnTo>
                      <a:pt x="2499" y="1452"/>
                    </a:lnTo>
                    <a:lnTo>
                      <a:pt x="2491" y="1399"/>
                    </a:lnTo>
                    <a:lnTo>
                      <a:pt x="2467" y="1328"/>
                    </a:lnTo>
                    <a:lnTo>
                      <a:pt x="2404" y="1230"/>
                    </a:lnTo>
                    <a:lnTo>
                      <a:pt x="2396" y="1185"/>
                    </a:lnTo>
                    <a:lnTo>
                      <a:pt x="2428" y="1106"/>
                    </a:lnTo>
                    <a:lnTo>
                      <a:pt x="2434" y="1070"/>
                    </a:lnTo>
                    <a:lnTo>
                      <a:pt x="2491" y="1053"/>
                    </a:lnTo>
                    <a:lnTo>
                      <a:pt x="2559" y="987"/>
                    </a:lnTo>
                    <a:lnTo>
                      <a:pt x="2592" y="942"/>
                    </a:lnTo>
                    <a:lnTo>
                      <a:pt x="2671" y="922"/>
                    </a:lnTo>
                    <a:lnTo>
                      <a:pt x="2727" y="867"/>
                    </a:lnTo>
                    <a:lnTo>
                      <a:pt x="2685" y="772"/>
                    </a:lnTo>
                    <a:lnTo>
                      <a:pt x="2716" y="742"/>
                    </a:lnTo>
                    <a:lnTo>
                      <a:pt x="2746" y="690"/>
                    </a:lnTo>
                    <a:lnTo>
                      <a:pt x="2758" y="672"/>
                    </a:lnTo>
                    <a:lnTo>
                      <a:pt x="2728" y="644"/>
                    </a:lnTo>
                    <a:lnTo>
                      <a:pt x="2730" y="617"/>
                    </a:lnTo>
                    <a:lnTo>
                      <a:pt x="2763" y="658"/>
                    </a:lnTo>
                    <a:lnTo>
                      <a:pt x="2800" y="614"/>
                    </a:lnTo>
                    <a:lnTo>
                      <a:pt x="2811" y="569"/>
                    </a:lnTo>
                    <a:lnTo>
                      <a:pt x="2795" y="558"/>
                    </a:lnTo>
                    <a:lnTo>
                      <a:pt x="2799" y="552"/>
                    </a:lnTo>
                    <a:lnTo>
                      <a:pt x="2811" y="537"/>
                    </a:lnTo>
                    <a:lnTo>
                      <a:pt x="2832" y="516"/>
                    </a:lnTo>
                    <a:lnTo>
                      <a:pt x="2935" y="504"/>
                    </a:lnTo>
                    <a:lnTo>
                      <a:pt x="2960" y="501"/>
                    </a:lnTo>
                    <a:lnTo>
                      <a:pt x="2975" y="470"/>
                    </a:lnTo>
                    <a:lnTo>
                      <a:pt x="3003" y="493"/>
                    </a:lnTo>
                    <a:lnTo>
                      <a:pt x="3050" y="478"/>
                    </a:lnTo>
                    <a:lnTo>
                      <a:pt x="3011" y="473"/>
                    </a:lnTo>
                    <a:lnTo>
                      <a:pt x="2988" y="429"/>
                    </a:lnTo>
                    <a:lnTo>
                      <a:pt x="3006" y="416"/>
                    </a:lnTo>
                    <a:lnTo>
                      <a:pt x="2994" y="392"/>
                    </a:lnTo>
                    <a:lnTo>
                      <a:pt x="3001" y="385"/>
                    </a:lnTo>
                    <a:lnTo>
                      <a:pt x="3050" y="360"/>
                    </a:lnTo>
                    <a:lnTo>
                      <a:pt x="3057" y="339"/>
                    </a:lnTo>
                    <a:lnTo>
                      <a:pt x="3207" y="242"/>
                    </a:lnTo>
                    <a:lnTo>
                      <a:pt x="3199" y="204"/>
                    </a:lnTo>
                    <a:lnTo>
                      <a:pt x="3175" y="192"/>
                    </a:lnTo>
                    <a:lnTo>
                      <a:pt x="3155" y="113"/>
                    </a:lnTo>
                    <a:lnTo>
                      <a:pt x="3111" y="125"/>
                    </a:lnTo>
                    <a:lnTo>
                      <a:pt x="3092" y="113"/>
                    </a:lnTo>
                    <a:lnTo>
                      <a:pt x="3048" y="139"/>
                    </a:lnTo>
                    <a:lnTo>
                      <a:pt x="3003" y="217"/>
                    </a:lnTo>
                    <a:lnTo>
                      <a:pt x="2963" y="265"/>
                    </a:lnTo>
                    <a:lnTo>
                      <a:pt x="2844" y="265"/>
                    </a:lnTo>
                    <a:lnTo>
                      <a:pt x="2767" y="266"/>
                    </a:lnTo>
                    <a:lnTo>
                      <a:pt x="2687" y="333"/>
                    </a:lnTo>
                    <a:lnTo>
                      <a:pt x="2702" y="358"/>
                    </a:lnTo>
                    <a:lnTo>
                      <a:pt x="2653" y="389"/>
                    </a:lnTo>
                    <a:lnTo>
                      <a:pt x="2597" y="383"/>
                    </a:lnTo>
                    <a:lnTo>
                      <a:pt x="2537" y="380"/>
                    </a:lnTo>
                    <a:lnTo>
                      <a:pt x="2523" y="415"/>
                    </a:lnTo>
                    <a:lnTo>
                      <a:pt x="2496" y="439"/>
                    </a:lnTo>
                    <a:lnTo>
                      <a:pt x="2455" y="467"/>
                    </a:lnTo>
                    <a:lnTo>
                      <a:pt x="2383" y="497"/>
                    </a:lnTo>
                    <a:lnTo>
                      <a:pt x="2328" y="497"/>
                    </a:lnTo>
                    <a:lnTo>
                      <a:pt x="2295" y="482"/>
                    </a:lnTo>
                    <a:lnTo>
                      <a:pt x="2295" y="466"/>
                    </a:lnTo>
                    <a:lnTo>
                      <a:pt x="2344" y="409"/>
                    </a:lnTo>
                    <a:lnTo>
                      <a:pt x="2337" y="340"/>
                    </a:lnTo>
                    <a:lnTo>
                      <a:pt x="2320" y="337"/>
                    </a:lnTo>
                    <a:lnTo>
                      <a:pt x="2275" y="361"/>
                    </a:lnTo>
                    <a:lnTo>
                      <a:pt x="2264" y="341"/>
                    </a:lnTo>
                    <a:lnTo>
                      <a:pt x="2308" y="301"/>
                    </a:lnTo>
                    <a:lnTo>
                      <a:pt x="2292" y="248"/>
                    </a:lnTo>
                    <a:lnTo>
                      <a:pt x="2216" y="227"/>
                    </a:lnTo>
                    <a:lnTo>
                      <a:pt x="2135" y="296"/>
                    </a:lnTo>
                    <a:lnTo>
                      <a:pt x="2109" y="358"/>
                    </a:lnTo>
                    <a:lnTo>
                      <a:pt x="2126" y="408"/>
                    </a:lnTo>
                    <a:lnTo>
                      <a:pt x="2097" y="481"/>
                    </a:lnTo>
                    <a:lnTo>
                      <a:pt x="2071" y="490"/>
                    </a:lnTo>
                    <a:lnTo>
                      <a:pt x="2054" y="482"/>
                    </a:lnTo>
                    <a:lnTo>
                      <a:pt x="2035" y="432"/>
                    </a:lnTo>
                    <a:lnTo>
                      <a:pt x="2050" y="325"/>
                    </a:lnTo>
                    <a:lnTo>
                      <a:pt x="2091" y="275"/>
                    </a:lnTo>
                    <a:lnTo>
                      <a:pt x="2076" y="263"/>
                    </a:lnTo>
                    <a:lnTo>
                      <a:pt x="2027" y="266"/>
                    </a:lnTo>
                    <a:lnTo>
                      <a:pt x="2092" y="210"/>
                    </a:lnTo>
                    <a:lnTo>
                      <a:pt x="2262" y="188"/>
                    </a:lnTo>
                    <a:lnTo>
                      <a:pt x="2191" y="147"/>
                    </a:lnTo>
                    <a:lnTo>
                      <a:pt x="2089" y="185"/>
                    </a:lnTo>
                    <a:lnTo>
                      <a:pt x="1997" y="153"/>
                    </a:lnTo>
                    <a:lnTo>
                      <a:pt x="2050" y="113"/>
                    </a:lnTo>
                    <a:lnTo>
                      <a:pt x="2004" y="105"/>
                    </a:lnTo>
                    <a:lnTo>
                      <a:pt x="1881" y="161"/>
                    </a:lnTo>
                    <a:lnTo>
                      <a:pt x="1861" y="135"/>
                    </a:lnTo>
                    <a:lnTo>
                      <a:pt x="1783" y="157"/>
                    </a:lnTo>
                    <a:lnTo>
                      <a:pt x="1798" y="116"/>
                    </a:lnTo>
                    <a:lnTo>
                      <a:pt x="1884" y="43"/>
                    </a:lnTo>
                    <a:lnTo>
                      <a:pt x="1631" y="0"/>
                    </a:lnTo>
                  </a:path>
                </a:pathLst>
              </a:custGeom>
              <a:solidFill>
                <a:schemeClr val="bg1"/>
              </a:solidFill>
              <a:ln w="12700" cap="rnd" cmpd="sng">
                <a:solidFill>
                  <a:srgbClr val="00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grpSp>
        <p:sp>
          <p:nvSpPr>
            <p:cNvPr id="648264" name="Rectangle 72"/>
            <p:cNvSpPr>
              <a:spLocks noChangeArrowheads="1"/>
            </p:cNvSpPr>
            <p:nvPr/>
          </p:nvSpPr>
          <p:spPr bwMode="auto">
            <a:xfrm>
              <a:off x="3033" y="1704"/>
              <a:ext cx="1286" cy="366"/>
            </a:xfrm>
            <a:prstGeom prst="rect">
              <a:avLst/>
            </a:prstGeom>
            <a:noFill/>
            <a:ln w="12700">
              <a:noFill/>
              <a:miter lim="800000"/>
              <a:headEnd/>
              <a:tailEnd/>
            </a:ln>
            <a:effectLst/>
          </p:spPr>
          <p:txBody>
            <a:bodyPr wrap="none" lIns="47625" tIns="22225" rIns="47625" bIns="22225">
              <a:spAutoFit/>
            </a:bodyPr>
            <a:lstStyle/>
            <a:p>
              <a:pPr defTabSz="466725">
                <a:lnSpc>
                  <a:spcPct val="160000"/>
                </a:lnSpc>
                <a:spcBef>
                  <a:spcPct val="0"/>
                </a:spcBef>
                <a:buClr>
                  <a:srgbClr val="FAFD00"/>
                </a:buClr>
                <a:buFontTx/>
                <a:buChar char="•"/>
                <a:defRPr/>
              </a:pPr>
              <a:r>
                <a:rPr lang="en-US" sz="1800" i="0" dirty="0">
                  <a:effectLst>
                    <a:outerShdw blurRad="38100" dist="38100" dir="2700000" algn="tl">
                      <a:srgbClr val="000000"/>
                    </a:outerShdw>
                  </a:effectLst>
                </a:rPr>
                <a:t> </a:t>
              </a:r>
              <a:r>
                <a:rPr lang="en-US" sz="2200" i="0" dirty="0">
                  <a:solidFill>
                    <a:schemeClr val="tx2"/>
                  </a:solidFill>
                  <a:effectLst>
                    <a:outerShdw blurRad="38100" dist="38100" dir="2700000" algn="tl">
                      <a:srgbClr val="000000"/>
                    </a:outerShdw>
                  </a:effectLst>
                </a:rPr>
                <a:t>Northwestern</a:t>
              </a:r>
            </a:p>
          </p:txBody>
        </p:sp>
        <p:sp>
          <p:nvSpPr>
            <p:cNvPr id="648265" name="Rectangle 73"/>
            <p:cNvSpPr>
              <a:spLocks noChangeArrowheads="1"/>
            </p:cNvSpPr>
            <p:nvPr/>
          </p:nvSpPr>
          <p:spPr bwMode="auto">
            <a:xfrm>
              <a:off x="2616" y="1302"/>
              <a:ext cx="1120" cy="239"/>
            </a:xfrm>
            <a:prstGeom prst="rect">
              <a:avLst/>
            </a:prstGeom>
            <a:noFill/>
            <a:ln w="12700">
              <a:noFill/>
              <a:miter lim="800000"/>
              <a:headEnd/>
              <a:tailEnd/>
            </a:ln>
            <a:effectLst/>
          </p:spPr>
          <p:txBody>
            <a:bodyPr wrap="none" lIns="47625" tIns="22225" rIns="47625" bIns="22225">
              <a:spAutoFit/>
            </a:bodyPr>
            <a:lstStyle/>
            <a:p>
              <a:pPr defTabSz="466725">
                <a:lnSpc>
                  <a:spcPct val="100000"/>
                </a:lnSpc>
                <a:spcBef>
                  <a:spcPct val="0"/>
                </a:spcBef>
                <a:buClr>
                  <a:srgbClr val="FAFD00"/>
                </a:buClr>
                <a:buFontTx/>
                <a:buChar char="•"/>
                <a:defRPr/>
              </a:pPr>
              <a:r>
                <a:rPr lang="en-US" sz="1800" i="0" dirty="0">
                  <a:effectLst>
                    <a:outerShdw blurRad="38100" dist="38100" dir="2700000" algn="tl">
                      <a:srgbClr val="000000"/>
                    </a:outerShdw>
                  </a:effectLst>
                </a:rPr>
                <a:t> </a:t>
              </a:r>
              <a:r>
                <a:rPr lang="en-US" sz="2200" i="0" dirty="0">
                  <a:solidFill>
                    <a:schemeClr val="tx2"/>
                  </a:solidFill>
                  <a:effectLst>
                    <a:outerShdw blurRad="38100" dist="38100" dir="2700000" algn="tl">
                      <a:srgbClr val="000000"/>
                    </a:outerShdw>
                  </a:effectLst>
                </a:rPr>
                <a:t> </a:t>
              </a:r>
              <a:r>
                <a:rPr lang="en-US" sz="2200" i="0" dirty="0" err="1">
                  <a:solidFill>
                    <a:schemeClr val="tx2"/>
                  </a:solidFill>
                  <a:effectLst>
                    <a:outerShdw blurRad="38100" dist="38100" dir="2700000" algn="tl">
                      <a:srgbClr val="000000"/>
                    </a:outerShdw>
                  </a:effectLst>
                </a:rPr>
                <a:t>Univ</a:t>
              </a:r>
              <a:r>
                <a:rPr lang="en-US" sz="2200" i="0">
                  <a:solidFill>
                    <a:schemeClr val="tx2"/>
                  </a:solidFill>
                  <a:effectLst>
                    <a:outerShdw blurRad="38100" dist="38100" dir="2700000" algn="tl">
                      <a:srgbClr val="000000"/>
                    </a:outerShdw>
                  </a:effectLst>
                </a:rPr>
                <a:t> of MN</a:t>
              </a:r>
            </a:p>
          </p:txBody>
        </p:sp>
        <p:sp>
          <p:nvSpPr>
            <p:cNvPr id="648266" name="Rectangle 74"/>
            <p:cNvSpPr>
              <a:spLocks noChangeArrowheads="1"/>
            </p:cNvSpPr>
            <p:nvPr/>
          </p:nvSpPr>
          <p:spPr bwMode="auto">
            <a:xfrm>
              <a:off x="3338" y="2269"/>
              <a:ext cx="1480" cy="149"/>
            </a:xfrm>
            <a:prstGeom prst="rect">
              <a:avLst/>
            </a:prstGeom>
            <a:noFill/>
            <a:ln>
              <a:noFill/>
            </a:ln>
            <a:effectLst/>
          </p:spPr>
          <p:txBody>
            <a:bodyPr lIns="47625" tIns="22225" rIns="47625" bIns="22225"/>
            <a:lstStyle/>
            <a:p>
              <a:pPr eaLnBrk="1" hangingPunct="1">
                <a:lnSpc>
                  <a:spcPct val="80000"/>
                </a:lnSpc>
                <a:spcBef>
                  <a:spcPct val="30000"/>
                </a:spcBef>
                <a:buClr>
                  <a:srgbClr val="FAFD00"/>
                </a:buClr>
                <a:buSzPct val="115000"/>
                <a:buFontTx/>
                <a:buChar char="•"/>
                <a:defRPr/>
              </a:pPr>
              <a:r>
                <a:rPr lang="en-US" sz="1800" i="0" dirty="0">
                  <a:effectLst>
                    <a:outerShdw blurRad="38100" dist="38100" dir="2700000" algn="tl">
                      <a:srgbClr val="000000"/>
                    </a:outerShdw>
                  </a:effectLst>
                  <a:latin typeface="Calibri" pitchFamily="34" charset="0"/>
                </a:rPr>
                <a:t> </a:t>
              </a:r>
              <a:r>
                <a:rPr lang="en-US" sz="2200" i="0" dirty="0">
                  <a:solidFill>
                    <a:schemeClr val="tx2"/>
                  </a:solidFill>
                  <a:effectLst>
                    <a:outerShdw blurRad="38100" dist="38100" dir="2700000" algn="tl">
                      <a:srgbClr val="000000"/>
                    </a:outerShdw>
                  </a:effectLst>
                  <a:latin typeface="Calibri" pitchFamily="34" charset="0"/>
                </a:rPr>
                <a:t>Wake Forest </a:t>
              </a:r>
            </a:p>
          </p:txBody>
        </p:sp>
        <p:sp>
          <p:nvSpPr>
            <p:cNvPr id="648267" name="Rectangle 75"/>
            <p:cNvSpPr>
              <a:spLocks noChangeArrowheads="1"/>
            </p:cNvSpPr>
            <p:nvPr/>
          </p:nvSpPr>
          <p:spPr bwMode="auto">
            <a:xfrm>
              <a:off x="4050" y="1912"/>
              <a:ext cx="1377" cy="142"/>
            </a:xfrm>
            <a:prstGeom prst="rect">
              <a:avLst/>
            </a:prstGeom>
            <a:noFill/>
            <a:ln w="12700">
              <a:noFill/>
              <a:miter lim="800000"/>
              <a:headEnd/>
              <a:tailEnd/>
            </a:ln>
            <a:effectLst/>
          </p:spPr>
          <p:txBody>
            <a:bodyPr lIns="47625" tIns="22225" rIns="47625" bIns="22225"/>
            <a:lstStyle/>
            <a:p>
              <a:pPr eaLnBrk="1" hangingPunct="1">
                <a:lnSpc>
                  <a:spcPct val="130000"/>
                </a:lnSpc>
                <a:spcBef>
                  <a:spcPct val="30000"/>
                </a:spcBef>
                <a:buClr>
                  <a:srgbClr val="FAFD00"/>
                </a:buClr>
                <a:buSzPct val="115000"/>
                <a:buFontTx/>
                <a:buChar char="•"/>
                <a:defRPr/>
              </a:pPr>
              <a:r>
                <a:rPr lang="en-US" sz="1800" i="0" dirty="0">
                  <a:effectLst>
                    <a:outerShdw blurRad="38100" dist="38100" dir="2700000" algn="tl">
                      <a:srgbClr val="000000"/>
                    </a:outerShdw>
                  </a:effectLst>
                </a:rPr>
                <a:t>J</a:t>
              </a:r>
              <a:r>
                <a:rPr lang="en-US" sz="2200" i="0" dirty="0">
                  <a:solidFill>
                    <a:schemeClr val="tx2"/>
                  </a:solidFill>
                  <a:effectLst>
                    <a:outerShdw blurRad="38100" dist="38100" dir="2700000" algn="tl">
                      <a:srgbClr val="000000"/>
                    </a:outerShdw>
                  </a:effectLst>
                </a:rPr>
                <a:t>ohns Hopkins </a:t>
              </a:r>
            </a:p>
          </p:txBody>
        </p:sp>
        <p:sp>
          <p:nvSpPr>
            <p:cNvPr id="648268" name="Rectangle 76"/>
            <p:cNvSpPr>
              <a:spLocks noChangeArrowheads="1"/>
            </p:cNvSpPr>
            <p:nvPr/>
          </p:nvSpPr>
          <p:spPr bwMode="auto">
            <a:xfrm>
              <a:off x="4330" y="1739"/>
              <a:ext cx="1172" cy="238"/>
            </a:xfrm>
            <a:prstGeom prst="rect">
              <a:avLst/>
            </a:prstGeom>
            <a:noFill/>
            <a:ln w="12700">
              <a:noFill/>
              <a:miter lim="800000"/>
              <a:headEnd/>
              <a:tailEnd/>
            </a:ln>
            <a:effectLst/>
          </p:spPr>
          <p:txBody>
            <a:bodyPr lIns="47625" tIns="22225" rIns="47625" bIns="22225"/>
            <a:lstStyle/>
            <a:p>
              <a:pPr eaLnBrk="1" hangingPunct="1">
                <a:lnSpc>
                  <a:spcPct val="130000"/>
                </a:lnSpc>
                <a:spcBef>
                  <a:spcPct val="30000"/>
                </a:spcBef>
                <a:buClr>
                  <a:srgbClr val="FAFD00"/>
                </a:buClr>
                <a:buSzPct val="115000"/>
                <a:buFontTx/>
                <a:buChar char="•"/>
                <a:defRPr/>
              </a:pPr>
              <a:r>
                <a:rPr lang="en-US" sz="2200" i="0" dirty="0">
                  <a:solidFill>
                    <a:schemeClr val="tx2"/>
                  </a:solidFill>
                  <a:effectLst>
                    <a:outerShdw blurRad="38100" dist="38100" dir="2700000" algn="tl">
                      <a:srgbClr val="000000"/>
                    </a:outerShdw>
                  </a:effectLst>
                </a:rPr>
                <a:t>Columbia</a:t>
              </a:r>
            </a:p>
          </p:txBody>
        </p:sp>
        <p:sp>
          <p:nvSpPr>
            <p:cNvPr id="648269" name="Rectangle 77"/>
            <p:cNvSpPr>
              <a:spLocks noChangeArrowheads="1"/>
            </p:cNvSpPr>
            <p:nvPr/>
          </p:nvSpPr>
          <p:spPr bwMode="auto">
            <a:xfrm>
              <a:off x="4294" y="1355"/>
              <a:ext cx="1280" cy="242"/>
            </a:xfrm>
            <a:prstGeom prst="rect">
              <a:avLst/>
            </a:prstGeom>
            <a:noFill/>
            <a:ln w="12700">
              <a:noFill/>
              <a:miter lim="800000"/>
              <a:headEnd/>
              <a:tailEnd/>
            </a:ln>
            <a:effectLst/>
          </p:spPr>
          <p:txBody>
            <a:bodyPr wrap="none" lIns="47625" tIns="22225" rIns="47625" bIns="22225">
              <a:spAutoFit/>
            </a:bodyPr>
            <a:lstStyle/>
            <a:p>
              <a:pPr defTabSz="466725">
                <a:lnSpc>
                  <a:spcPct val="100000"/>
                </a:lnSpc>
                <a:spcBef>
                  <a:spcPct val="0"/>
                </a:spcBef>
                <a:buClr>
                  <a:srgbClr val="FAFD00"/>
                </a:buClr>
                <a:buFontTx/>
                <a:buChar char="•"/>
                <a:defRPr/>
              </a:pPr>
              <a:r>
                <a:rPr lang="en-US" sz="2200" i="0" dirty="0" smtClean="0">
                  <a:solidFill>
                    <a:srgbClr val="FFFFE7"/>
                  </a:solidFill>
                  <a:effectLst>
                    <a:outerShdw blurRad="38100" dist="38100" dir="2700000" algn="tl">
                      <a:srgbClr val="000000"/>
                    </a:outerShdw>
                  </a:effectLst>
                </a:rPr>
                <a:t> U of Vermont</a:t>
              </a:r>
              <a:endParaRPr lang="en-US" sz="2200" i="0" dirty="0">
                <a:solidFill>
                  <a:srgbClr val="FFFFE7"/>
                </a:solidFill>
                <a:effectLst>
                  <a:outerShdw blurRad="38100" dist="38100" dir="2700000" algn="tl">
                    <a:srgbClr val="000000"/>
                  </a:outerShdw>
                </a:effectLst>
              </a:endParaRPr>
            </a:p>
          </p:txBody>
        </p:sp>
        <p:sp>
          <p:nvSpPr>
            <p:cNvPr id="648270" name="Rectangle 78"/>
            <p:cNvSpPr>
              <a:spLocks noChangeArrowheads="1"/>
            </p:cNvSpPr>
            <p:nvPr/>
          </p:nvSpPr>
          <p:spPr bwMode="auto">
            <a:xfrm>
              <a:off x="489" y="2128"/>
              <a:ext cx="749" cy="239"/>
            </a:xfrm>
            <a:prstGeom prst="rect">
              <a:avLst/>
            </a:prstGeom>
            <a:noFill/>
            <a:ln w="12700">
              <a:noFill/>
              <a:miter lim="800000"/>
              <a:headEnd/>
              <a:tailEnd/>
            </a:ln>
            <a:effectLst/>
          </p:spPr>
          <p:txBody>
            <a:bodyPr wrap="none" lIns="47625" tIns="22225" rIns="47625" bIns="22225">
              <a:spAutoFit/>
            </a:bodyPr>
            <a:lstStyle/>
            <a:p>
              <a:pPr defTabSz="466725">
                <a:lnSpc>
                  <a:spcPct val="100000"/>
                </a:lnSpc>
                <a:spcBef>
                  <a:spcPct val="0"/>
                </a:spcBef>
                <a:buClr>
                  <a:srgbClr val="FAFD00"/>
                </a:buClr>
                <a:buFontTx/>
                <a:buChar char="•"/>
                <a:defRPr/>
              </a:pPr>
              <a:r>
                <a:rPr lang="en-US" sz="2200" i="0">
                  <a:solidFill>
                    <a:schemeClr val="tx2"/>
                  </a:solidFill>
                  <a:effectLst>
                    <a:outerShdw blurRad="38100" dist="38100" dir="2700000" algn="tl">
                      <a:srgbClr val="000000"/>
                    </a:outerShdw>
                  </a:effectLst>
                </a:rPr>
                <a:t>  UCLA</a:t>
              </a:r>
              <a:r>
                <a:rPr lang="en-US" sz="1800" i="0">
                  <a:effectLst>
                    <a:outerShdw blurRad="38100" dist="38100" dir="2700000" algn="tl">
                      <a:srgbClr val="000000"/>
                    </a:outerShdw>
                  </a:effectLst>
                </a:rPr>
                <a:t> </a:t>
              </a:r>
            </a:p>
          </p:txBody>
        </p:sp>
        <p:sp>
          <p:nvSpPr>
            <p:cNvPr id="648271" name="Rectangle 79"/>
            <p:cNvSpPr>
              <a:spLocks noChangeArrowheads="1"/>
            </p:cNvSpPr>
            <p:nvPr/>
          </p:nvSpPr>
          <p:spPr bwMode="auto">
            <a:xfrm>
              <a:off x="393" y="984"/>
              <a:ext cx="1889" cy="242"/>
            </a:xfrm>
            <a:prstGeom prst="rect">
              <a:avLst/>
            </a:prstGeom>
            <a:noFill/>
            <a:ln w="12700">
              <a:noFill/>
              <a:miter lim="800000"/>
              <a:headEnd/>
              <a:tailEnd/>
            </a:ln>
            <a:effectLst/>
          </p:spPr>
          <p:txBody>
            <a:bodyPr wrap="none" lIns="47625" tIns="22225" rIns="47625" bIns="22225">
              <a:spAutoFit/>
            </a:bodyPr>
            <a:lstStyle/>
            <a:p>
              <a:pPr defTabSz="466725">
                <a:lnSpc>
                  <a:spcPct val="100000"/>
                </a:lnSpc>
                <a:spcBef>
                  <a:spcPct val="0"/>
                </a:spcBef>
                <a:buClr>
                  <a:srgbClr val="FAFD00"/>
                </a:buClr>
                <a:buFontTx/>
                <a:buChar char="•"/>
                <a:defRPr/>
              </a:pPr>
              <a:r>
                <a:rPr lang="en-US" sz="2200" i="0" dirty="0">
                  <a:solidFill>
                    <a:schemeClr val="tx2"/>
                  </a:solidFill>
                  <a:effectLst>
                    <a:outerShdw blurRad="38100" dist="38100" dir="2700000" algn="tl">
                      <a:srgbClr val="000000"/>
                    </a:outerShdw>
                  </a:effectLst>
                </a:rPr>
                <a:t>  </a:t>
              </a:r>
              <a:r>
                <a:rPr lang="en-US" sz="2200" i="0" dirty="0" err="1">
                  <a:solidFill>
                    <a:schemeClr val="tx2"/>
                  </a:solidFill>
                  <a:effectLst>
                    <a:outerShdw blurRad="38100" dist="38100" dir="2700000" algn="tl">
                      <a:srgbClr val="000000"/>
                    </a:outerShdw>
                  </a:effectLst>
                </a:rPr>
                <a:t>Univ</a:t>
              </a:r>
              <a:r>
                <a:rPr lang="en-US" sz="2200" i="0" dirty="0">
                  <a:solidFill>
                    <a:schemeClr val="tx2"/>
                  </a:solidFill>
                  <a:effectLst>
                    <a:outerShdw blurRad="38100" dist="38100" dir="2700000" algn="tl">
                      <a:srgbClr val="000000"/>
                    </a:outerShdw>
                  </a:effectLst>
                </a:rPr>
                <a:t> of Washington</a:t>
              </a:r>
            </a:p>
          </p:txBody>
        </p:sp>
        <p:sp>
          <p:nvSpPr>
            <p:cNvPr id="648272" name="Rectangle 80"/>
            <p:cNvSpPr>
              <a:spLocks noChangeArrowheads="1"/>
            </p:cNvSpPr>
            <p:nvPr/>
          </p:nvSpPr>
          <p:spPr bwMode="auto">
            <a:xfrm>
              <a:off x="4263" y="1549"/>
              <a:ext cx="1557" cy="263"/>
            </a:xfrm>
            <a:prstGeom prst="rect">
              <a:avLst/>
            </a:prstGeom>
            <a:noFill/>
            <a:ln w="12700">
              <a:noFill/>
              <a:miter lim="800000"/>
              <a:headEnd/>
              <a:tailEnd/>
            </a:ln>
            <a:effectLst/>
          </p:spPr>
          <p:txBody>
            <a:bodyPr wrap="none" lIns="47625" tIns="22225" rIns="47625" bIns="22225">
              <a:spAutoFit/>
            </a:bodyPr>
            <a:lstStyle/>
            <a:p>
              <a:pPr defTabSz="466725">
                <a:lnSpc>
                  <a:spcPct val="110000"/>
                </a:lnSpc>
                <a:spcBef>
                  <a:spcPct val="0"/>
                </a:spcBef>
                <a:buClr>
                  <a:srgbClr val="FAFD00"/>
                </a:buClr>
                <a:buFontTx/>
                <a:buChar char="•"/>
                <a:defRPr/>
              </a:pPr>
              <a:r>
                <a:rPr lang="en-US" sz="2200" i="0" dirty="0">
                  <a:solidFill>
                    <a:srgbClr val="FFFFE7"/>
                  </a:solidFill>
                  <a:effectLst>
                    <a:outerShdw blurRad="38100" dist="38100" dir="2700000" algn="tl">
                      <a:srgbClr val="000000"/>
                    </a:outerShdw>
                  </a:effectLst>
                </a:rPr>
                <a:t> New </a:t>
              </a:r>
              <a:r>
                <a:rPr lang="en-US" sz="2200" i="0" dirty="0" err="1">
                  <a:solidFill>
                    <a:srgbClr val="FFFFE7"/>
                  </a:solidFill>
                  <a:effectLst>
                    <a:outerShdw blurRad="38100" dist="38100" dir="2700000" algn="tl">
                      <a:srgbClr val="000000"/>
                    </a:outerShdw>
                  </a:effectLst>
                </a:rPr>
                <a:t>Engl</a:t>
              </a:r>
              <a:r>
                <a:rPr lang="en-US" sz="2200" i="0" dirty="0">
                  <a:solidFill>
                    <a:srgbClr val="FFFFE7"/>
                  </a:solidFill>
                  <a:effectLst>
                    <a:outerShdw blurRad="38100" dist="38100" dir="2700000" algn="tl">
                      <a:srgbClr val="000000"/>
                    </a:outerShdw>
                  </a:effectLst>
                </a:rPr>
                <a:t> </a:t>
              </a:r>
              <a:r>
                <a:rPr lang="en-US" sz="2200" i="0" dirty="0" smtClean="0">
                  <a:solidFill>
                    <a:srgbClr val="FFFFE7"/>
                  </a:solidFill>
                  <a:effectLst>
                    <a:outerShdw blurRad="38100" dist="38100" dir="2700000" algn="tl">
                      <a:srgbClr val="000000"/>
                    </a:outerShdw>
                  </a:effectLst>
                </a:rPr>
                <a:t>Med C</a:t>
              </a:r>
              <a:endParaRPr lang="en-US" sz="2200" i="0" dirty="0">
                <a:solidFill>
                  <a:srgbClr val="FFFFE7"/>
                </a:solidFill>
                <a:effectLst>
                  <a:outerShdw blurRad="38100" dist="38100" dir="2700000" algn="tl">
                    <a:srgbClr val="000000"/>
                  </a:outerShdw>
                </a:effectLst>
              </a:endParaRPr>
            </a:p>
          </p:txBody>
        </p:sp>
      </p:grpSp>
      <p:sp>
        <p:nvSpPr>
          <p:cNvPr id="81" name="TextBox 80"/>
          <p:cNvSpPr txBox="1"/>
          <p:nvPr/>
        </p:nvSpPr>
        <p:spPr>
          <a:xfrm>
            <a:off x="1416204" y="2107579"/>
            <a:ext cx="3276859" cy="413959"/>
          </a:xfrm>
          <a:prstGeom prst="rect">
            <a:avLst/>
          </a:prstGeom>
          <a:noFill/>
        </p:spPr>
        <p:txBody>
          <a:bodyPr wrap="none" rtlCol="0">
            <a:spAutoFit/>
          </a:bodyPr>
          <a:lstStyle/>
          <a:p>
            <a:r>
              <a:rPr lang="en-US" sz="2200" i="0" dirty="0" err="1" smtClean="0">
                <a:solidFill>
                  <a:srgbClr val="FFFFE7"/>
                </a:solidFill>
                <a:effectLst>
                  <a:outerShdw blurRad="38100" dist="38100" dir="2700000" algn="tl">
                    <a:srgbClr val="000000"/>
                  </a:outerShdw>
                </a:effectLst>
              </a:rPr>
              <a:t>Univ</a:t>
            </a:r>
            <a:r>
              <a:rPr lang="en-US" sz="2200" i="0" dirty="0" smtClean="0">
                <a:solidFill>
                  <a:srgbClr val="FFFFE7"/>
                </a:solidFill>
                <a:effectLst>
                  <a:outerShdw blurRad="38100" dist="38100" dir="2700000" algn="tl">
                    <a:srgbClr val="000000"/>
                  </a:outerShdw>
                </a:effectLst>
              </a:rPr>
              <a:t> of WI – Madison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228600"/>
            <a:ext cx="9144000" cy="1143000"/>
          </a:xfrm>
        </p:spPr>
        <p:txBody>
          <a:bodyPr/>
          <a:lstStyle/>
          <a:p>
            <a:pPr eaLnBrk="1" hangingPunct="1">
              <a:defRPr/>
            </a:pPr>
            <a:r>
              <a:rPr lang="en-US" sz="3600" b="1" dirty="0" smtClean="0">
                <a:solidFill>
                  <a:srgbClr val="FFFFCC"/>
                </a:solidFill>
                <a:latin typeface="Calibri" pitchFamily="34" charset="0"/>
                <a:cs typeface="Calibri" pitchFamily="34" charset="0"/>
              </a:rPr>
              <a:t>Atherosclerosis (Coronary Calcification) and Local Myocardial Function</a:t>
            </a:r>
          </a:p>
        </p:txBody>
      </p:sp>
      <p:pic>
        <p:nvPicPr>
          <p:cNvPr id="730115" name="Picture 3" descr="imcoro3"/>
          <p:cNvPicPr>
            <a:picLocks noChangeAspect="1" noChangeArrowheads="1"/>
          </p:cNvPicPr>
          <p:nvPr/>
        </p:nvPicPr>
        <p:blipFill>
          <a:blip r:embed="rId4" cstate="print"/>
          <a:srcRect/>
          <a:stretch>
            <a:fillRect/>
          </a:stretch>
        </p:blipFill>
        <p:spPr bwMode="auto">
          <a:xfrm>
            <a:off x="1778000" y="2275114"/>
            <a:ext cx="5008963" cy="4561114"/>
          </a:xfrm>
          <a:prstGeom prst="rect">
            <a:avLst/>
          </a:prstGeom>
          <a:noFill/>
          <a:ln w="28575">
            <a:noFill/>
            <a:miter lim="800000"/>
            <a:headEnd/>
            <a:tailEnd/>
          </a:ln>
        </p:spPr>
      </p:pic>
      <p:sp>
        <p:nvSpPr>
          <p:cNvPr id="730116" name="Rectangle 4"/>
          <p:cNvSpPr>
            <a:spLocks noGrp="1" noChangeArrowheads="1"/>
          </p:cNvSpPr>
          <p:nvPr>
            <p:ph type="body" sz="half" idx="2"/>
          </p:nvPr>
        </p:nvSpPr>
        <p:spPr>
          <a:xfrm>
            <a:off x="685800" y="4953000"/>
            <a:ext cx="7772400" cy="1295400"/>
          </a:xfrm>
        </p:spPr>
        <p:txBody>
          <a:bodyPr/>
          <a:lstStyle/>
          <a:p>
            <a:pPr eaLnBrk="1" hangingPunct="1">
              <a:buFont typeface="Wingdings" pitchFamily="2" charset="2"/>
              <a:buNone/>
              <a:defRPr/>
            </a:pPr>
            <a:r>
              <a:rPr lang="en-US" sz="2800" smtClean="0"/>
              <a:t>	             								      		</a:t>
            </a:r>
          </a:p>
        </p:txBody>
      </p:sp>
      <p:pic>
        <p:nvPicPr>
          <p:cNvPr id="730118" name="harp.avi">
            <a:hlinkClick r:id="" action="ppaction://media"/>
          </p:cNvPr>
          <p:cNvPicPr>
            <a:picLocks noRot="1" noChangeAspect="1" noChangeArrowheads="1"/>
          </p:cNvPicPr>
          <p:nvPr>
            <a:videoFile r:link="rId1"/>
          </p:nvPr>
        </p:nvPicPr>
        <p:blipFill>
          <a:blip r:embed="rId5" cstate="print"/>
          <a:srcRect/>
          <a:stretch>
            <a:fillRect/>
          </a:stretch>
        </p:blipFill>
        <p:spPr bwMode="auto">
          <a:xfrm>
            <a:off x="4635500" y="2315028"/>
            <a:ext cx="4521200" cy="4521200"/>
          </a:xfrm>
          <a:prstGeom prst="rect">
            <a:avLst/>
          </a:prstGeom>
          <a:noFill/>
          <a:ln w="9525">
            <a:noFill/>
            <a:miter lim="800000"/>
            <a:headEnd/>
            <a:tailEnd/>
          </a:ln>
        </p:spPr>
      </p:pic>
      <p:pic>
        <p:nvPicPr>
          <p:cNvPr id="359426" name="Picture 2"/>
          <p:cNvPicPr>
            <a:picLocks noChangeAspect="1" noChangeArrowheads="1"/>
          </p:cNvPicPr>
          <p:nvPr/>
        </p:nvPicPr>
        <p:blipFill>
          <a:blip r:embed="rId6" cstate="print"/>
          <a:srcRect/>
          <a:stretch>
            <a:fillRect/>
          </a:stretch>
        </p:blipFill>
        <p:spPr bwMode="auto">
          <a:xfrm>
            <a:off x="0" y="0"/>
            <a:ext cx="9144000" cy="2298095"/>
          </a:xfrm>
          <a:prstGeom prst="rect">
            <a:avLst/>
          </a:prstGeom>
          <a:noFill/>
          <a:ln w="9525">
            <a:noFill/>
            <a:miter lim="800000"/>
            <a:headEnd/>
            <a:tailEnd/>
          </a:ln>
        </p:spPr>
      </p:pic>
      <p:pic>
        <p:nvPicPr>
          <p:cNvPr id="359427" name="Picture 3"/>
          <p:cNvPicPr>
            <a:picLocks noChangeAspect="1" noChangeArrowheads="1"/>
          </p:cNvPicPr>
          <p:nvPr/>
        </p:nvPicPr>
        <p:blipFill>
          <a:blip r:embed="rId7" cstate="print"/>
          <a:srcRect/>
          <a:stretch>
            <a:fillRect/>
          </a:stretch>
        </p:blipFill>
        <p:spPr bwMode="auto">
          <a:xfrm>
            <a:off x="2173181" y="1514105"/>
            <a:ext cx="4764975" cy="21375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7.40741E-7 L -0.23438 0.00139 " pathEditMode="relative" rAng="0" ptsTypes="AA">
                                      <p:cBhvr>
                                        <p:cTn id="6" dur="2000" fill="hold"/>
                                        <p:tgtEl>
                                          <p:spTgt spid="730115"/>
                                        </p:tgtEl>
                                        <p:attrNameLst>
                                          <p:attrName>ppt_x</p:attrName>
                                          <p:attrName>ppt_y</p:attrName>
                                        </p:attrNameLst>
                                      </p:cBhvr>
                                      <p:rCtr x="-117" y="1"/>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730118"/>
                                        </p:tgtEl>
                                        <p:attrNameLst>
                                          <p:attrName>style.visibility</p:attrName>
                                        </p:attrNameLst>
                                      </p:cBhvr>
                                      <p:to>
                                        <p:strVal val="visible"/>
                                      </p:to>
                                    </p:set>
                                    <p:animEffect transition="in" filter="fade">
                                      <p:cBhvr>
                                        <p:cTn id="10" dur="500"/>
                                        <p:tgtEl>
                                          <p:spTgt spid="730118"/>
                                        </p:tgtEl>
                                      </p:cBhvr>
                                    </p:animEffect>
                                  </p:childTnLst>
                                </p:cTn>
                              </p:par>
                              <p:par>
                                <p:cTn id="11" presetID="1" presetClass="mediacall" presetSubtype="0" fill="hold" nodeType="withEffect">
                                  <p:stCondLst>
                                    <p:cond delay="0"/>
                                  </p:stCondLst>
                                  <p:childTnLst>
                                    <p:cmd type="call" cmd="playFrom(0.0)">
                                      <p:cBhvr>
                                        <p:cTn id="12" dur="1" fill="hold"/>
                                        <p:tgtEl>
                                          <p:spTgt spid="7301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Prev" delay="0">
                      <p:tgtEl>
                        <p:sldTgt/>
                      </p:tgtEl>
                    </p:cond>
                  </p:endCondLst>
                </p:cTn>
                <p:tgtEl>
                  <p:spTgt spid="73011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idx="1"/>
          </p:nvPr>
        </p:nvGraphicFramePr>
        <p:xfrm>
          <a:off x="725488" y="649067"/>
          <a:ext cx="8110537" cy="4243388"/>
        </p:xfrm>
        <a:graphic>
          <a:graphicData uri="http://schemas.openxmlformats.org/presentationml/2006/ole">
            <p:oleObj spid="_x0000_s222210" name="Chart" r:id="rId4" imgW="4377600" imgH="2289600" progId="Excel.Sheet.8">
              <p:embed/>
            </p:oleObj>
          </a:graphicData>
        </a:graphic>
      </p:graphicFrame>
      <p:sp>
        <p:nvSpPr>
          <p:cNvPr id="732163" name="Line 3"/>
          <p:cNvSpPr>
            <a:spLocks noChangeShapeType="1"/>
          </p:cNvSpPr>
          <p:nvPr/>
        </p:nvSpPr>
        <p:spPr bwMode="auto">
          <a:xfrm>
            <a:off x="5526088" y="4039967"/>
            <a:ext cx="935037" cy="0"/>
          </a:xfrm>
          <a:prstGeom prst="line">
            <a:avLst/>
          </a:prstGeom>
          <a:noFill/>
          <a:ln w="38100">
            <a:solidFill>
              <a:schemeClr val="tx1"/>
            </a:solid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732164" name="Line 4"/>
          <p:cNvSpPr>
            <a:spLocks noChangeShapeType="1"/>
          </p:cNvSpPr>
          <p:nvPr/>
        </p:nvSpPr>
        <p:spPr bwMode="auto">
          <a:xfrm>
            <a:off x="7278688" y="4039967"/>
            <a:ext cx="935037" cy="0"/>
          </a:xfrm>
          <a:prstGeom prst="line">
            <a:avLst/>
          </a:prstGeom>
          <a:noFill/>
          <a:ln w="38100">
            <a:solidFill>
              <a:schemeClr val="tx1"/>
            </a:solid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732165" name="Line 5"/>
          <p:cNvSpPr>
            <a:spLocks noChangeShapeType="1"/>
          </p:cNvSpPr>
          <p:nvPr/>
        </p:nvSpPr>
        <p:spPr bwMode="auto">
          <a:xfrm>
            <a:off x="3773488" y="3658967"/>
            <a:ext cx="935037" cy="0"/>
          </a:xfrm>
          <a:prstGeom prst="line">
            <a:avLst/>
          </a:prstGeom>
          <a:noFill/>
          <a:ln w="38100">
            <a:solidFill>
              <a:schemeClr val="tx1"/>
            </a:solid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732166" name="Line 6"/>
          <p:cNvSpPr>
            <a:spLocks noChangeShapeType="1"/>
          </p:cNvSpPr>
          <p:nvPr/>
        </p:nvSpPr>
        <p:spPr bwMode="auto">
          <a:xfrm>
            <a:off x="2097088" y="1677767"/>
            <a:ext cx="935037" cy="0"/>
          </a:xfrm>
          <a:prstGeom prst="line">
            <a:avLst/>
          </a:prstGeom>
          <a:noFill/>
          <a:ln w="38100">
            <a:solidFill>
              <a:schemeClr val="tx1"/>
            </a:solid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2056" name="Text Box 7"/>
          <p:cNvSpPr txBox="1">
            <a:spLocks noChangeArrowheads="1"/>
          </p:cNvSpPr>
          <p:nvPr/>
        </p:nvSpPr>
        <p:spPr bwMode="auto">
          <a:xfrm>
            <a:off x="3497263" y="5206780"/>
            <a:ext cx="2654300" cy="584200"/>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sz="3200" b="0" i="0">
                <a:solidFill>
                  <a:srgbClr val="FFFFFF"/>
                </a:solidFill>
                <a:latin typeface="Calibri" pitchFamily="34" charset="0"/>
              </a:rPr>
              <a:t>Strain rate (s</a:t>
            </a:r>
            <a:r>
              <a:rPr lang="en-US" sz="3200" b="0" i="0" baseline="30000">
                <a:solidFill>
                  <a:srgbClr val="FFFFFF"/>
                </a:solidFill>
                <a:latin typeface="Calibri" pitchFamily="34" charset="0"/>
              </a:rPr>
              <a:t>-1</a:t>
            </a:r>
            <a:r>
              <a:rPr lang="en-US" sz="3200" b="0" i="0">
                <a:solidFill>
                  <a:srgbClr val="FFFFFF"/>
                </a:solidFill>
                <a:latin typeface="Calibri" pitchFamily="34" charset="0"/>
              </a:rPr>
              <a:t>)</a:t>
            </a:r>
          </a:p>
        </p:txBody>
      </p:sp>
      <p:sp>
        <p:nvSpPr>
          <p:cNvPr id="2057" name="Text Box 8"/>
          <p:cNvSpPr txBox="1">
            <a:spLocks noChangeArrowheads="1"/>
          </p:cNvSpPr>
          <p:nvPr/>
        </p:nvSpPr>
        <p:spPr bwMode="auto">
          <a:xfrm rot="10800000">
            <a:off x="177800" y="1376142"/>
            <a:ext cx="677863" cy="3101975"/>
          </a:xfrm>
          <a:prstGeom prst="rect">
            <a:avLst/>
          </a:prstGeom>
          <a:noFill/>
          <a:ln w="9525">
            <a:noFill/>
            <a:miter lim="800000"/>
            <a:headEnd/>
            <a:tailEnd/>
          </a:ln>
        </p:spPr>
        <p:txBody>
          <a:bodyPr vert="eaVert" wrap="none">
            <a:spAutoFit/>
          </a:bodyPr>
          <a:lstStyle/>
          <a:p>
            <a:pPr eaLnBrk="1" hangingPunct="1">
              <a:lnSpc>
                <a:spcPct val="100000"/>
              </a:lnSpc>
              <a:spcBef>
                <a:spcPct val="0"/>
              </a:spcBef>
            </a:pPr>
            <a:r>
              <a:rPr lang="en-US" sz="3200" b="0" i="0">
                <a:solidFill>
                  <a:srgbClr val="FFFFFF"/>
                </a:solidFill>
                <a:latin typeface="Calibri" pitchFamily="34" charset="0"/>
              </a:rPr>
              <a:t>LAD calcium score</a:t>
            </a:r>
          </a:p>
        </p:txBody>
      </p:sp>
      <p:sp>
        <p:nvSpPr>
          <p:cNvPr id="2058" name="Text Box 9"/>
          <p:cNvSpPr txBox="1">
            <a:spLocks noChangeArrowheads="1"/>
          </p:cNvSpPr>
          <p:nvPr/>
        </p:nvSpPr>
        <p:spPr bwMode="auto">
          <a:xfrm>
            <a:off x="1803400" y="4776567"/>
            <a:ext cx="1543050" cy="366713"/>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sz="1800" i="0">
                <a:solidFill>
                  <a:srgbClr val="FFFFFF"/>
                </a:solidFill>
              </a:rPr>
              <a:t>-0.79 –</a:t>
            </a:r>
            <a:r>
              <a:rPr lang="en-US" sz="1800" b="0" i="0">
                <a:solidFill>
                  <a:srgbClr val="FFFFFF"/>
                </a:solidFill>
              </a:rPr>
              <a:t> </a:t>
            </a:r>
            <a:r>
              <a:rPr lang="en-US" sz="1800" i="0">
                <a:solidFill>
                  <a:srgbClr val="FFFFFF"/>
                </a:solidFill>
              </a:rPr>
              <a:t> -1.13</a:t>
            </a:r>
          </a:p>
        </p:txBody>
      </p:sp>
      <p:sp>
        <p:nvSpPr>
          <p:cNvPr id="2059" name="Text Box 10"/>
          <p:cNvSpPr txBox="1">
            <a:spLocks noChangeArrowheads="1"/>
          </p:cNvSpPr>
          <p:nvPr/>
        </p:nvSpPr>
        <p:spPr bwMode="auto">
          <a:xfrm>
            <a:off x="3557588" y="4784505"/>
            <a:ext cx="1479550" cy="366712"/>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sz="1800" i="0">
                <a:solidFill>
                  <a:srgbClr val="FFFFFF"/>
                </a:solidFill>
              </a:rPr>
              <a:t>-1.13 – -1.33</a:t>
            </a:r>
          </a:p>
        </p:txBody>
      </p:sp>
      <p:sp>
        <p:nvSpPr>
          <p:cNvPr id="2060" name="Text Box 11"/>
          <p:cNvSpPr txBox="1">
            <a:spLocks noChangeArrowheads="1"/>
          </p:cNvSpPr>
          <p:nvPr/>
        </p:nvSpPr>
        <p:spPr bwMode="auto">
          <a:xfrm>
            <a:off x="5310188" y="4771805"/>
            <a:ext cx="1479550" cy="366712"/>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sz="1800" i="0">
                <a:solidFill>
                  <a:srgbClr val="FFFFFF"/>
                </a:solidFill>
              </a:rPr>
              <a:t>-1.33 – -1.67</a:t>
            </a:r>
          </a:p>
        </p:txBody>
      </p:sp>
      <p:sp>
        <p:nvSpPr>
          <p:cNvPr id="2061" name="Text Box 12"/>
          <p:cNvSpPr txBox="1">
            <a:spLocks noChangeArrowheads="1"/>
          </p:cNvSpPr>
          <p:nvPr/>
        </p:nvSpPr>
        <p:spPr bwMode="auto">
          <a:xfrm>
            <a:off x="7019925" y="4784505"/>
            <a:ext cx="1479550" cy="366712"/>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sz="1800" i="0">
                <a:solidFill>
                  <a:srgbClr val="FFFFFF"/>
                </a:solidFill>
              </a:rPr>
              <a:t>-1.69 – -3.86</a:t>
            </a:r>
          </a:p>
        </p:txBody>
      </p:sp>
      <p:grpSp>
        <p:nvGrpSpPr>
          <p:cNvPr id="2" name="Group 13"/>
          <p:cNvGrpSpPr>
            <a:grpSpLocks/>
          </p:cNvGrpSpPr>
          <p:nvPr/>
        </p:nvGrpSpPr>
        <p:grpSpPr bwMode="auto">
          <a:xfrm>
            <a:off x="5641975" y="5894167"/>
            <a:ext cx="3232150" cy="641350"/>
            <a:chOff x="3554" y="3562"/>
            <a:chExt cx="2036" cy="404"/>
          </a:xfrm>
        </p:grpSpPr>
        <p:sp>
          <p:nvSpPr>
            <p:cNvPr id="732174" name="Line 14"/>
            <p:cNvSpPr>
              <a:spLocks noChangeShapeType="1"/>
            </p:cNvSpPr>
            <p:nvPr/>
          </p:nvSpPr>
          <p:spPr bwMode="auto">
            <a:xfrm>
              <a:off x="3996" y="3966"/>
              <a:ext cx="1316" cy="0"/>
            </a:xfrm>
            <a:prstGeom prst="line">
              <a:avLst/>
            </a:prstGeom>
            <a:noFill/>
            <a:ln w="76200">
              <a:solidFill>
                <a:schemeClr val="tx1"/>
              </a:solidFill>
              <a:round/>
              <a:headEnd type="triangle" w="med" len="me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2068" name="Text Box 15"/>
            <p:cNvSpPr txBox="1">
              <a:spLocks noChangeArrowheads="1"/>
            </p:cNvSpPr>
            <p:nvPr/>
          </p:nvSpPr>
          <p:spPr bwMode="auto">
            <a:xfrm>
              <a:off x="3554" y="3562"/>
              <a:ext cx="2036" cy="365"/>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sz="3200" b="0">
                  <a:solidFill>
                    <a:srgbClr val="FFFFFF"/>
                  </a:solidFill>
                  <a:latin typeface="Calibri" pitchFamily="34" charset="0"/>
                </a:rPr>
                <a:t>Worse LV function</a:t>
              </a:r>
            </a:p>
          </p:txBody>
        </p:sp>
      </p:grpSp>
      <p:sp>
        <p:nvSpPr>
          <p:cNvPr id="2063" name="Rectangle 16"/>
          <p:cNvSpPr>
            <a:spLocks noChangeArrowheads="1"/>
          </p:cNvSpPr>
          <p:nvPr/>
        </p:nvSpPr>
        <p:spPr bwMode="auto">
          <a:xfrm>
            <a:off x="1140623" y="263653"/>
            <a:ext cx="7028912" cy="400110"/>
          </a:xfrm>
          <a:prstGeom prst="rect">
            <a:avLst/>
          </a:prstGeom>
          <a:noFill/>
          <a:ln w="9525">
            <a:noFill/>
            <a:miter lim="800000"/>
            <a:headEnd/>
            <a:tailEnd/>
          </a:ln>
        </p:spPr>
        <p:txBody>
          <a:bodyPr wrap="none">
            <a:spAutoFit/>
          </a:bodyPr>
          <a:lstStyle/>
          <a:p>
            <a:pPr>
              <a:lnSpc>
                <a:spcPct val="100000"/>
              </a:lnSpc>
              <a:spcBef>
                <a:spcPct val="50000"/>
              </a:spcBef>
            </a:pPr>
            <a:r>
              <a:rPr lang="en-US" sz="2000" b="0" dirty="0" err="1">
                <a:solidFill>
                  <a:srgbClr val="FFFFFF"/>
                </a:solidFill>
                <a:latin typeface="Calibri" pitchFamily="34" charset="0"/>
              </a:rPr>
              <a:t>Edvardsen</a:t>
            </a:r>
            <a:r>
              <a:rPr lang="en-US" sz="2000" b="0" dirty="0">
                <a:solidFill>
                  <a:srgbClr val="FFFFFF"/>
                </a:solidFill>
                <a:latin typeface="Calibri" pitchFamily="34" charset="0"/>
              </a:rPr>
              <a:t> T, Bluemke, </a:t>
            </a:r>
            <a:r>
              <a:rPr lang="en-US" sz="2000" b="0" dirty="0" smtClean="0">
                <a:solidFill>
                  <a:srgbClr val="FFFFFF"/>
                </a:solidFill>
                <a:latin typeface="Calibri" pitchFamily="34" charset="0"/>
              </a:rPr>
              <a:t>DA, </a:t>
            </a:r>
            <a:r>
              <a:rPr lang="en-US" sz="2000" b="0" dirty="0">
                <a:solidFill>
                  <a:srgbClr val="FFFFFF"/>
                </a:solidFill>
                <a:latin typeface="Calibri" pitchFamily="34" charset="0"/>
              </a:rPr>
              <a:t>Lima, J et al. </a:t>
            </a:r>
            <a:r>
              <a:rPr lang="en-US" sz="2000" b="0" dirty="0" smtClean="0">
                <a:solidFill>
                  <a:srgbClr val="FFFFFF"/>
                </a:solidFill>
                <a:latin typeface="Calibri" pitchFamily="34" charset="0"/>
              </a:rPr>
              <a:t>ATVB 2006;26(1):206-211</a:t>
            </a:r>
            <a:endParaRPr lang="en-US" sz="2000" b="0" dirty="0">
              <a:solidFill>
                <a:srgbClr val="FFFFFF"/>
              </a:solidFill>
              <a:latin typeface="Calibri" pitchFamily="34" charset="0"/>
            </a:endParaRPr>
          </a:p>
        </p:txBody>
      </p:sp>
      <p:sp useBgFill="1">
        <p:nvSpPr>
          <p:cNvPr id="732177" name="Rectangle 17"/>
          <p:cNvSpPr>
            <a:spLocks noChangeArrowheads="1"/>
          </p:cNvSpPr>
          <p:nvPr/>
        </p:nvSpPr>
        <p:spPr bwMode="auto">
          <a:xfrm>
            <a:off x="1878013" y="1063405"/>
            <a:ext cx="4727575" cy="3413125"/>
          </a:xfrm>
          <a:prstGeom prst="rect">
            <a:avLst/>
          </a:prstGeom>
          <a:ln w="127000">
            <a:noFill/>
            <a:miter lim="800000"/>
            <a:headEnd/>
            <a:tailEnd/>
          </a:ln>
          <a:effec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useBgFill="1">
        <p:nvSpPr>
          <p:cNvPr id="732178" name="Text Box 18"/>
          <p:cNvSpPr txBox="1">
            <a:spLocks noChangeArrowheads="1"/>
          </p:cNvSpPr>
          <p:nvPr/>
        </p:nvSpPr>
        <p:spPr bwMode="auto">
          <a:xfrm>
            <a:off x="768350" y="703042"/>
            <a:ext cx="817563" cy="4024313"/>
          </a:xfrm>
          <a:prstGeom prst="rect">
            <a:avLst/>
          </a:prstGeom>
          <a:ln w="127000">
            <a:noFill/>
            <a:miter lim="800000"/>
            <a:headEnd/>
            <a:tailEnd/>
          </a:ln>
          <a:effectLst/>
        </p:spPr>
        <p:txBody>
          <a:bodyPr wrap="none">
            <a:spAutoFit/>
          </a:bodyPr>
          <a:lstStyle/>
          <a:p>
            <a:pPr algn="r">
              <a:lnSpc>
                <a:spcPct val="110000"/>
              </a:lnSpc>
              <a:defRPr/>
            </a:pPr>
            <a:r>
              <a:rPr lang="en-US" sz="3000" b="0" i="0">
                <a:solidFill>
                  <a:srgbClr val="FFFFFF"/>
                </a:solidFill>
                <a:effectLst>
                  <a:outerShdw blurRad="38100" dist="38100" dir="2700000" algn="tl">
                    <a:srgbClr val="000000"/>
                  </a:outerShdw>
                </a:effectLst>
              </a:rPr>
              <a:t>250</a:t>
            </a:r>
          </a:p>
          <a:p>
            <a:pPr algn="r">
              <a:lnSpc>
                <a:spcPct val="110000"/>
              </a:lnSpc>
              <a:defRPr/>
            </a:pPr>
            <a:r>
              <a:rPr lang="en-US" sz="3000" b="0" i="0">
                <a:solidFill>
                  <a:srgbClr val="FFFFFF"/>
                </a:solidFill>
                <a:effectLst>
                  <a:outerShdw blurRad="38100" dist="38100" dir="2700000" algn="tl">
                    <a:srgbClr val="000000"/>
                  </a:outerShdw>
                </a:effectLst>
              </a:rPr>
              <a:t>200</a:t>
            </a:r>
          </a:p>
          <a:p>
            <a:pPr algn="r">
              <a:lnSpc>
                <a:spcPct val="110000"/>
              </a:lnSpc>
              <a:defRPr/>
            </a:pPr>
            <a:r>
              <a:rPr lang="en-US" sz="3000" b="0" i="0">
                <a:solidFill>
                  <a:srgbClr val="FFFFFF"/>
                </a:solidFill>
                <a:effectLst>
                  <a:outerShdw blurRad="38100" dist="38100" dir="2700000" algn="tl">
                    <a:srgbClr val="000000"/>
                  </a:outerShdw>
                </a:effectLst>
              </a:rPr>
              <a:t>150</a:t>
            </a:r>
          </a:p>
          <a:p>
            <a:pPr algn="r">
              <a:lnSpc>
                <a:spcPct val="110000"/>
              </a:lnSpc>
              <a:defRPr/>
            </a:pPr>
            <a:r>
              <a:rPr lang="en-US" sz="3000" b="0" i="0">
                <a:solidFill>
                  <a:srgbClr val="FFFFFF"/>
                </a:solidFill>
                <a:effectLst>
                  <a:outerShdw blurRad="38100" dist="38100" dir="2700000" algn="tl">
                    <a:srgbClr val="000000"/>
                  </a:outerShdw>
                </a:effectLst>
              </a:rPr>
              <a:t>100</a:t>
            </a:r>
          </a:p>
          <a:p>
            <a:pPr algn="r">
              <a:lnSpc>
                <a:spcPct val="110000"/>
              </a:lnSpc>
              <a:defRPr/>
            </a:pPr>
            <a:r>
              <a:rPr lang="en-US" sz="3000" b="0" i="0">
                <a:solidFill>
                  <a:srgbClr val="FFFFFF"/>
                </a:solidFill>
                <a:effectLst>
                  <a:outerShdw blurRad="38100" dist="38100" dir="2700000" algn="tl">
                    <a:srgbClr val="000000"/>
                  </a:outerShdw>
                </a:effectLst>
              </a:rPr>
              <a:t>50</a:t>
            </a:r>
          </a:p>
          <a:p>
            <a:pPr algn="r">
              <a:lnSpc>
                <a:spcPct val="110000"/>
              </a:lnSpc>
              <a:defRPr/>
            </a:pPr>
            <a:r>
              <a:rPr lang="en-US" sz="3000" b="0" i="0">
                <a:solidFill>
                  <a:srgbClr val="FFFFFF"/>
                </a:solidFill>
                <a:effectLst>
                  <a:outerShdw blurRad="38100" dist="38100" dir="2700000" algn="tl">
                    <a:srgbClr val="000000"/>
                  </a:outerShdw>
                </a:effectLst>
              </a:rPr>
              <a:t>0</a:t>
            </a:r>
          </a:p>
        </p:txBody>
      </p:sp>
      <p:pic>
        <p:nvPicPr>
          <p:cNvPr id="2066" name="Picture 19" descr="imcoro3"/>
          <p:cNvPicPr>
            <a:picLocks noChangeAspect="1" noChangeArrowheads="1"/>
          </p:cNvPicPr>
          <p:nvPr/>
        </p:nvPicPr>
        <p:blipFill>
          <a:blip r:embed="rId5" cstate="print"/>
          <a:srcRect l="3641" t="2197" r="1115" b="2428"/>
          <a:stretch>
            <a:fillRect/>
          </a:stretch>
        </p:blipFill>
        <p:spPr bwMode="auto">
          <a:xfrm>
            <a:off x="5843588" y="1030067"/>
            <a:ext cx="2339975" cy="2133600"/>
          </a:xfrm>
          <a:prstGeom prst="rect">
            <a:avLst/>
          </a:prstGeom>
          <a:noFill/>
          <a:ln w="2857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3000"/>
                                        <p:tgtEl>
                                          <p:spTgt spid="732177"/>
                                        </p:tgtEl>
                                      </p:cBhvr>
                                    </p:animEffect>
                                    <p:set>
                                      <p:cBhvr>
                                        <p:cTn id="7" dur="1" fill="hold">
                                          <p:stCondLst>
                                            <p:cond delay="2999"/>
                                          </p:stCondLst>
                                        </p:cTn>
                                        <p:tgtEl>
                                          <p:spTgt spid="732177"/>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0 3.7037E-6 L -0.39583 3.7037E-6 " pathEditMode="relative" rAng="0" ptsTypes="AA">
                                      <p:cBhvr>
                                        <p:cTn id="9" dur="3000" fill="hold"/>
                                        <p:tgtEl>
                                          <p:spTgt spid="2"/>
                                        </p:tgtEl>
                                        <p:attrNameLst>
                                          <p:attrName>ppt_x</p:attrName>
                                          <p:attrName>ppt_y</p:attrName>
                                        </p:attrNameLst>
                                      </p:cBhvr>
                                      <p:rCtr x="-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7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4">
                <a:lumMod val="10000"/>
              </a:schemeClr>
            </a:gs>
            <a:gs pos="50000">
              <a:schemeClr val="tx1">
                <a:lumMod val="25000"/>
              </a:schemeClr>
            </a:gs>
            <a:gs pos="100000">
              <a:schemeClr val="accent4">
                <a:lumMod val="10000"/>
              </a:schemeClr>
            </a:gs>
          </a:gsLst>
          <a:lin ang="5400000" scaled="1"/>
        </a:gra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341652" y="453354"/>
            <a:ext cx="4296049" cy="585545"/>
          </a:xfrm>
        </p:spPr>
        <p:txBody>
          <a:bodyPr/>
          <a:lstStyle/>
          <a:p>
            <a:r>
              <a:rPr lang="en-US" altLang="en-US" dirty="0" smtClean="0">
                <a:solidFill>
                  <a:schemeClr val="tx2">
                    <a:lumMod val="60000"/>
                    <a:lumOff val="40000"/>
                  </a:schemeClr>
                </a:solidFill>
                <a:effectLst/>
                <a:latin typeface="Calibri" pitchFamily="34" charset="0"/>
                <a:cs typeface="Calibri" pitchFamily="34" charset="0"/>
              </a:rPr>
              <a:t>Conclusions:  MESA</a:t>
            </a:r>
          </a:p>
        </p:txBody>
      </p:sp>
      <p:sp>
        <p:nvSpPr>
          <p:cNvPr id="517123" name="Text Box 3"/>
          <p:cNvSpPr txBox="1">
            <a:spLocks noChangeArrowheads="1"/>
          </p:cNvSpPr>
          <p:nvPr/>
        </p:nvSpPr>
        <p:spPr bwMode="auto">
          <a:xfrm>
            <a:off x="539524" y="1458913"/>
            <a:ext cx="8201705" cy="4225772"/>
          </a:xfrm>
          <a:prstGeom prst="rect">
            <a:avLst/>
          </a:prstGeom>
          <a:noFill/>
          <a:ln w="127000">
            <a:noFill/>
            <a:miter lim="800000"/>
            <a:headEnd/>
            <a:tailEnd/>
          </a:ln>
          <a:effectLst/>
        </p:spPr>
        <p:txBody>
          <a:bodyPr wrap="square">
            <a:spAutoFit/>
          </a:bodyPr>
          <a:lstStyle/>
          <a:p>
            <a:pPr marL="320675" indent="-320675" defTabSz="1023938">
              <a:lnSpc>
                <a:spcPct val="100000"/>
              </a:lnSpc>
              <a:spcBef>
                <a:spcPct val="30000"/>
              </a:spcBef>
              <a:buClr>
                <a:schemeClr val="tx2"/>
              </a:buClr>
              <a:buSzPct val="110000"/>
              <a:buFontTx/>
              <a:buChar char="•"/>
              <a:tabLst>
                <a:tab pos="971550" algn="l"/>
              </a:tabLst>
              <a:defRPr/>
            </a:pPr>
            <a:r>
              <a:rPr lang="en-US" sz="3400" b="0" i="0" dirty="0" smtClean="0">
                <a:latin typeface="Calibri" pitchFamily="34" charset="0"/>
                <a:ea typeface="ＭＳ Ｐゴシック" charset="-128"/>
              </a:rPr>
              <a:t>Success:  implementation of advanced imaging, collaborations</a:t>
            </a:r>
          </a:p>
          <a:p>
            <a:pPr marL="320675" indent="-320675" defTabSz="1023938">
              <a:lnSpc>
                <a:spcPct val="100000"/>
              </a:lnSpc>
              <a:spcBef>
                <a:spcPct val="30000"/>
              </a:spcBef>
              <a:buClr>
                <a:schemeClr val="tx2"/>
              </a:buClr>
              <a:buSzPct val="110000"/>
              <a:buFontTx/>
              <a:buChar char="•"/>
              <a:tabLst>
                <a:tab pos="971550" algn="l"/>
              </a:tabLst>
              <a:defRPr/>
            </a:pPr>
            <a:r>
              <a:rPr lang="en-US" sz="3400" b="0" i="0" dirty="0" smtClean="0">
                <a:latin typeface="Calibri" pitchFamily="34" charset="0"/>
                <a:ea typeface="ＭＳ Ｐゴシック" charset="-128"/>
              </a:rPr>
              <a:t>Weakness:  fewer events than anticipated, thus, some limits on role of ethnicity</a:t>
            </a:r>
          </a:p>
          <a:p>
            <a:pPr marL="320675" indent="-320675" defTabSz="1023938">
              <a:lnSpc>
                <a:spcPct val="100000"/>
              </a:lnSpc>
              <a:spcBef>
                <a:spcPct val="30000"/>
              </a:spcBef>
              <a:buClr>
                <a:schemeClr val="tx2"/>
              </a:buClr>
              <a:buSzPct val="110000"/>
              <a:buFontTx/>
              <a:buChar char="•"/>
              <a:tabLst>
                <a:tab pos="971550" algn="l"/>
              </a:tabLst>
              <a:defRPr/>
            </a:pPr>
            <a:r>
              <a:rPr lang="en-US" sz="3400" b="0" i="0" dirty="0" smtClean="0">
                <a:latin typeface="Calibri" pitchFamily="34" charset="0"/>
                <a:ea typeface="ＭＳ Ｐゴシック" charset="-128"/>
              </a:rPr>
              <a:t> Challenges:  cohort retention</a:t>
            </a:r>
          </a:p>
          <a:p>
            <a:pPr marL="320675" indent="-320675" defTabSz="1023938">
              <a:lnSpc>
                <a:spcPct val="100000"/>
              </a:lnSpc>
              <a:spcBef>
                <a:spcPct val="30000"/>
              </a:spcBef>
              <a:buClr>
                <a:schemeClr val="tx2"/>
              </a:buClr>
              <a:buSzPct val="110000"/>
              <a:buFontTx/>
              <a:buChar char="•"/>
              <a:tabLst>
                <a:tab pos="971550" algn="l"/>
              </a:tabLst>
              <a:defRPr/>
            </a:pPr>
            <a:r>
              <a:rPr lang="en-US" sz="3400" b="0" i="0" dirty="0" smtClean="0">
                <a:latin typeface="Calibri" pitchFamily="34" charset="0"/>
                <a:ea typeface="ＭＳ Ｐゴシック" charset="-128"/>
              </a:rPr>
              <a:t>MESA II:    Heart failure:  myocardial </a:t>
            </a:r>
            <a:r>
              <a:rPr lang="en-US" sz="3400" b="0" i="0" dirty="0">
                <a:latin typeface="Calibri" pitchFamily="34" charset="0"/>
                <a:ea typeface="ＭＳ Ｐゴシック" charset="-128"/>
              </a:rPr>
              <a:t>scar, </a:t>
            </a:r>
            <a:r>
              <a:rPr lang="en-US" sz="3400" b="0" i="0" dirty="0" smtClean="0">
                <a:latin typeface="Calibri" pitchFamily="34" charset="0"/>
                <a:ea typeface="ＭＳ Ｐゴシック" charset="-128"/>
              </a:rPr>
              <a:t>genetics, many ancillary studies</a:t>
            </a:r>
            <a:endParaRPr lang="en-US" sz="3400" dirty="0">
              <a:effectLst>
                <a:outerShdw blurRad="38100" dist="38100" dir="2700000" algn="tl">
                  <a:srgbClr val="000000"/>
                </a:outerShdw>
              </a:effectLst>
              <a:latin typeface="Calibri" pitchFamily="34" charset="0"/>
            </a:endParaRPr>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Rectangle 2"/>
          <p:cNvSpPr>
            <a:spLocks noGrp="1" noChangeArrowheads="1"/>
          </p:cNvSpPr>
          <p:nvPr>
            <p:ph type="ctrTitle"/>
          </p:nvPr>
        </p:nvSpPr>
        <p:spPr>
          <a:xfrm>
            <a:off x="357188" y="381000"/>
            <a:ext cx="8786812" cy="739775"/>
          </a:xfrm>
        </p:spPr>
        <p:txBody>
          <a:bodyPr/>
          <a:lstStyle/>
          <a:p>
            <a:pPr eaLnBrk="1" hangingPunct="1">
              <a:defRPr/>
            </a:pPr>
            <a:r>
              <a:rPr lang="en-US" altLang="en-US" sz="4000" b="1" smtClean="0"/>
              <a:t>Analysis for LV mass and function</a:t>
            </a:r>
            <a:endParaRPr lang="en-US" sz="4000" b="1" smtClean="0"/>
          </a:p>
        </p:txBody>
      </p:sp>
      <p:pic>
        <p:nvPicPr>
          <p:cNvPr id="35843" name="Picture 3" descr="30%"/>
          <p:cNvPicPr>
            <a:picLocks noChangeAspect="1" noChangeArrowheads="1"/>
          </p:cNvPicPr>
          <p:nvPr/>
        </p:nvPicPr>
        <p:blipFill>
          <a:blip r:embed="rId2" cstate="print"/>
          <a:srcRect l="14392" r="18710"/>
          <a:stretch>
            <a:fillRect/>
          </a:stretch>
        </p:blipFill>
        <p:spPr bwMode="auto">
          <a:xfrm>
            <a:off x="4711700" y="1273175"/>
            <a:ext cx="4251325" cy="5267325"/>
          </a:xfrm>
          <a:prstGeom prst="rect">
            <a:avLst/>
          </a:prstGeom>
          <a:noFill/>
          <a:ln w="9525">
            <a:noFill/>
            <a:miter lim="800000"/>
            <a:headEnd/>
            <a:tailEnd/>
          </a:ln>
        </p:spPr>
      </p:pic>
      <p:pic>
        <p:nvPicPr>
          <p:cNvPr id="35844" name="Picture 4" descr="0%"/>
          <p:cNvPicPr>
            <a:picLocks noChangeAspect="1" noChangeArrowheads="1"/>
          </p:cNvPicPr>
          <p:nvPr/>
        </p:nvPicPr>
        <p:blipFill>
          <a:blip r:embed="rId3" cstate="print"/>
          <a:srcRect l="14392" r="18710"/>
          <a:stretch>
            <a:fillRect/>
          </a:stretch>
        </p:blipFill>
        <p:spPr bwMode="auto">
          <a:xfrm>
            <a:off x="320675" y="1285875"/>
            <a:ext cx="4251325" cy="5267325"/>
          </a:xfrm>
          <a:prstGeom prst="rect">
            <a:avLst/>
          </a:prstGeom>
          <a:noFill/>
          <a:ln w="9525">
            <a:noFill/>
            <a:miter lim="800000"/>
            <a:headEnd/>
            <a:tailEnd/>
          </a:ln>
        </p:spPr>
      </p:pic>
      <p:sp>
        <p:nvSpPr>
          <p:cNvPr id="35845" name="Rectangle 5"/>
          <p:cNvSpPr>
            <a:spLocks noChangeArrowheads="1"/>
          </p:cNvSpPr>
          <p:nvPr/>
        </p:nvSpPr>
        <p:spPr bwMode="auto">
          <a:xfrm rot="-2894835">
            <a:off x="1689100" y="2133600"/>
            <a:ext cx="304800" cy="4000500"/>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35846" name="Rectangle 6"/>
          <p:cNvSpPr>
            <a:spLocks noChangeArrowheads="1"/>
          </p:cNvSpPr>
          <p:nvPr/>
        </p:nvSpPr>
        <p:spPr bwMode="auto">
          <a:xfrm rot="-2894835">
            <a:off x="1885950" y="1917700"/>
            <a:ext cx="304800" cy="4000500"/>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35847" name="Rectangle 7"/>
          <p:cNvSpPr>
            <a:spLocks noChangeArrowheads="1"/>
          </p:cNvSpPr>
          <p:nvPr/>
        </p:nvSpPr>
        <p:spPr bwMode="auto">
          <a:xfrm rot="-2894835">
            <a:off x="2082800" y="1701800"/>
            <a:ext cx="304800" cy="4000500"/>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35848" name="Rectangle 8"/>
          <p:cNvSpPr>
            <a:spLocks noChangeArrowheads="1"/>
          </p:cNvSpPr>
          <p:nvPr/>
        </p:nvSpPr>
        <p:spPr bwMode="auto">
          <a:xfrm rot="-2894835">
            <a:off x="2279650" y="1485900"/>
            <a:ext cx="304800" cy="4000500"/>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35849" name="Rectangle 9"/>
          <p:cNvSpPr>
            <a:spLocks noChangeArrowheads="1"/>
          </p:cNvSpPr>
          <p:nvPr/>
        </p:nvSpPr>
        <p:spPr bwMode="auto">
          <a:xfrm rot="-2894835">
            <a:off x="2516188" y="1358900"/>
            <a:ext cx="304800" cy="3892550"/>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35850" name="Rectangle 10"/>
          <p:cNvSpPr>
            <a:spLocks noChangeArrowheads="1"/>
          </p:cNvSpPr>
          <p:nvPr/>
        </p:nvSpPr>
        <p:spPr bwMode="auto">
          <a:xfrm rot="-2894835">
            <a:off x="2721769" y="1256506"/>
            <a:ext cx="304800" cy="3684588"/>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35851" name="Rectangle 11"/>
          <p:cNvSpPr>
            <a:spLocks noChangeArrowheads="1"/>
          </p:cNvSpPr>
          <p:nvPr/>
        </p:nvSpPr>
        <p:spPr bwMode="auto">
          <a:xfrm rot="-2894835">
            <a:off x="2916238" y="1179513"/>
            <a:ext cx="304800" cy="3352800"/>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35852" name="Rectangle 12"/>
          <p:cNvSpPr>
            <a:spLocks noChangeArrowheads="1"/>
          </p:cNvSpPr>
          <p:nvPr/>
        </p:nvSpPr>
        <p:spPr bwMode="auto">
          <a:xfrm rot="-2894835">
            <a:off x="3133725" y="1119188"/>
            <a:ext cx="304800" cy="3028950"/>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35853" name="Rectangle 13"/>
          <p:cNvSpPr>
            <a:spLocks noChangeArrowheads="1"/>
          </p:cNvSpPr>
          <p:nvPr/>
        </p:nvSpPr>
        <p:spPr bwMode="auto">
          <a:xfrm rot="-2894835">
            <a:off x="3342482" y="1054894"/>
            <a:ext cx="304800" cy="2700337"/>
          </a:xfrm>
          <a:prstGeom prst="rect">
            <a:avLst/>
          </a:prstGeom>
          <a:solidFill>
            <a:schemeClr val="accent1">
              <a:alpha val="36078"/>
            </a:schemeClr>
          </a:solidFill>
          <a:ln w="25400">
            <a:solidFill>
              <a:schemeClr val="tx1"/>
            </a:solidFill>
            <a:miter lim="800000"/>
            <a:headEnd/>
            <a:tailEnd/>
          </a:ln>
        </p:spPr>
        <p:txBody>
          <a:bodyPr wrap="none" anchor="ctr"/>
          <a:lstStyle/>
          <a:p>
            <a:endParaRPr lang="en-US"/>
          </a:p>
        </p:txBody>
      </p:sp>
      <p:sp>
        <p:nvSpPr>
          <p:cNvPr id="1358862" name="Rectangle 14"/>
          <p:cNvSpPr>
            <a:spLocks noChangeArrowheads="1"/>
          </p:cNvSpPr>
          <p:nvPr/>
        </p:nvSpPr>
        <p:spPr bwMode="auto">
          <a:xfrm rot="-2894835">
            <a:off x="6184900" y="2095500"/>
            <a:ext cx="304800" cy="4000500"/>
          </a:xfrm>
          <a:prstGeom prst="rect">
            <a:avLst/>
          </a:prstGeom>
          <a:solidFill>
            <a:schemeClr val="accent1">
              <a:alpha val="34901"/>
            </a:schemeClr>
          </a:solidFill>
          <a:ln w="25400">
            <a:solidFill>
              <a:schemeClr val="tx1"/>
            </a:solidFill>
            <a:miter lim="800000"/>
            <a:headEnd/>
            <a:tailEnd/>
          </a:ln>
        </p:spPr>
        <p:txBody>
          <a:bodyPr wrap="none" anchor="ctr"/>
          <a:lstStyle/>
          <a:p>
            <a:endParaRPr lang="en-US"/>
          </a:p>
        </p:txBody>
      </p:sp>
      <p:sp>
        <p:nvSpPr>
          <p:cNvPr id="1358863" name="Rectangle 15"/>
          <p:cNvSpPr>
            <a:spLocks noChangeArrowheads="1"/>
          </p:cNvSpPr>
          <p:nvPr/>
        </p:nvSpPr>
        <p:spPr bwMode="auto">
          <a:xfrm rot="-2894835">
            <a:off x="6381750" y="1879600"/>
            <a:ext cx="304800" cy="4000500"/>
          </a:xfrm>
          <a:prstGeom prst="rect">
            <a:avLst/>
          </a:prstGeom>
          <a:solidFill>
            <a:schemeClr val="accent1">
              <a:alpha val="34901"/>
            </a:schemeClr>
          </a:solidFill>
          <a:ln w="25400">
            <a:solidFill>
              <a:schemeClr val="tx1"/>
            </a:solidFill>
            <a:miter lim="800000"/>
            <a:headEnd/>
            <a:tailEnd/>
          </a:ln>
        </p:spPr>
        <p:txBody>
          <a:bodyPr wrap="none" anchor="ctr"/>
          <a:lstStyle/>
          <a:p>
            <a:endParaRPr lang="en-US"/>
          </a:p>
        </p:txBody>
      </p:sp>
      <p:sp>
        <p:nvSpPr>
          <p:cNvPr id="1358864" name="Rectangle 16"/>
          <p:cNvSpPr>
            <a:spLocks noChangeArrowheads="1"/>
          </p:cNvSpPr>
          <p:nvPr/>
        </p:nvSpPr>
        <p:spPr bwMode="auto">
          <a:xfrm rot="-2894835">
            <a:off x="6578600" y="1663700"/>
            <a:ext cx="304800" cy="4000500"/>
          </a:xfrm>
          <a:prstGeom prst="rect">
            <a:avLst/>
          </a:prstGeom>
          <a:solidFill>
            <a:schemeClr val="accent1">
              <a:alpha val="34901"/>
            </a:schemeClr>
          </a:solidFill>
          <a:ln w="25400">
            <a:solidFill>
              <a:schemeClr val="tx1"/>
            </a:solidFill>
            <a:miter lim="800000"/>
            <a:headEnd/>
            <a:tailEnd/>
          </a:ln>
        </p:spPr>
        <p:txBody>
          <a:bodyPr wrap="none" anchor="ctr"/>
          <a:lstStyle/>
          <a:p>
            <a:endParaRPr lang="en-US"/>
          </a:p>
        </p:txBody>
      </p:sp>
      <p:sp>
        <p:nvSpPr>
          <p:cNvPr id="1358865" name="Rectangle 17"/>
          <p:cNvSpPr>
            <a:spLocks noChangeArrowheads="1"/>
          </p:cNvSpPr>
          <p:nvPr/>
        </p:nvSpPr>
        <p:spPr bwMode="auto">
          <a:xfrm rot="-2894835">
            <a:off x="6815138" y="1536700"/>
            <a:ext cx="304800" cy="3892550"/>
          </a:xfrm>
          <a:prstGeom prst="rect">
            <a:avLst/>
          </a:prstGeom>
          <a:solidFill>
            <a:schemeClr val="accent1">
              <a:alpha val="34901"/>
            </a:schemeClr>
          </a:solidFill>
          <a:ln w="25400">
            <a:solidFill>
              <a:schemeClr val="tx1"/>
            </a:solidFill>
            <a:miter lim="800000"/>
            <a:headEnd/>
            <a:tailEnd/>
          </a:ln>
        </p:spPr>
        <p:txBody>
          <a:bodyPr wrap="none" anchor="ctr"/>
          <a:lstStyle/>
          <a:p>
            <a:endParaRPr lang="en-US"/>
          </a:p>
        </p:txBody>
      </p:sp>
      <p:sp>
        <p:nvSpPr>
          <p:cNvPr id="1358866" name="Rectangle 18"/>
          <p:cNvSpPr>
            <a:spLocks noChangeArrowheads="1"/>
          </p:cNvSpPr>
          <p:nvPr/>
        </p:nvSpPr>
        <p:spPr bwMode="auto">
          <a:xfrm rot="-2894835">
            <a:off x="7046119" y="1421606"/>
            <a:ext cx="304800" cy="3684588"/>
          </a:xfrm>
          <a:prstGeom prst="rect">
            <a:avLst/>
          </a:prstGeom>
          <a:solidFill>
            <a:schemeClr val="accent1">
              <a:alpha val="34901"/>
            </a:schemeClr>
          </a:solidFill>
          <a:ln w="25400">
            <a:solidFill>
              <a:schemeClr val="tx1"/>
            </a:solidFill>
            <a:miter lim="800000"/>
            <a:headEnd/>
            <a:tailEnd/>
          </a:ln>
        </p:spPr>
        <p:txBody>
          <a:bodyPr wrap="none" anchor="ctr"/>
          <a:lstStyle/>
          <a:p>
            <a:endParaRPr lang="en-US"/>
          </a:p>
        </p:txBody>
      </p:sp>
      <p:sp>
        <p:nvSpPr>
          <p:cNvPr id="1358867" name="Rectangle 19"/>
          <p:cNvSpPr>
            <a:spLocks noChangeArrowheads="1"/>
          </p:cNvSpPr>
          <p:nvPr/>
        </p:nvSpPr>
        <p:spPr bwMode="auto">
          <a:xfrm rot="-2894835">
            <a:off x="7240588" y="1344613"/>
            <a:ext cx="304800" cy="3352800"/>
          </a:xfrm>
          <a:prstGeom prst="rect">
            <a:avLst/>
          </a:prstGeom>
          <a:solidFill>
            <a:schemeClr val="accent1">
              <a:alpha val="34901"/>
            </a:schemeClr>
          </a:solidFill>
          <a:ln w="25400">
            <a:solidFill>
              <a:schemeClr val="tx1"/>
            </a:solidFill>
            <a:miter lim="800000"/>
            <a:headEnd/>
            <a:tailEnd/>
          </a:ln>
        </p:spPr>
        <p:txBody>
          <a:bodyPr wrap="none" anchor="ctr"/>
          <a:lstStyle/>
          <a:p>
            <a:endParaRPr lang="en-US"/>
          </a:p>
        </p:txBody>
      </p:sp>
      <p:sp>
        <p:nvSpPr>
          <p:cNvPr id="1358868" name="Rectangle 20"/>
          <p:cNvSpPr>
            <a:spLocks noChangeArrowheads="1"/>
          </p:cNvSpPr>
          <p:nvPr/>
        </p:nvSpPr>
        <p:spPr bwMode="auto">
          <a:xfrm rot="-2894835">
            <a:off x="7458075" y="1284288"/>
            <a:ext cx="304800" cy="3028950"/>
          </a:xfrm>
          <a:prstGeom prst="rect">
            <a:avLst/>
          </a:prstGeom>
          <a:solidFill>
            <a:schemeClr val="accent1">
              <a:alpha val="34901"/>
            </a:schemeClr>
          </a:solidFill>
          <a:ln w="25400">
            <a:solidFill>
              <a:schemeClr val="tx1"/>
            </a:solidFill>
            <a:miter lim="800000"/>
            <a:headEnd/>
            <a:tailEnd/>
          </a:ln>
        </p:spPr>
        <p:txBody>
          <a:bodyPr wrap="none" anchor="ctr"/>
          <a:lstStyle/>
          <a:p>
            <a:endParaRPr lang="en-US"/>
          </a:p>
        </p:txBody>
      </p:sp>
      <p:sp>
        <p:nvSpPr>
          <p:cNvPr id="1358869" name="Rectangle 21"/>
          <p:cNvSpPr>
            <a:spLocks noChangeArrowheads="1"/>
          </p:cNvSpPr>
          <p:nvPr/>
        </p:nvSpPr>
        <p:spPr bwMode="auto">
          <a:xfrm rot="-2894835">
            <a:off x="7666832" y="1219994"/>
            <a:ext cx="304800" cy="2700337"/>
          </a:xfrm>
          <a:prstGeom prst="rect">
            <a:avLst/>
          </a:prstGeom>
          <a:solidFill>
            <a:schemeClr val="accent1">
              <a:alpha val="34901"/>
            </a:schemeClr>
          </a:solidFill>
          <a:ln w="2540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886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35886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35886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35886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358866"/>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358867"/>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358868"/>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358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8862" grpId="0" animBg="1"/>
      <p:bldP spid="1358863" grpId="0" animBg="1"/>
      <p:bldP spid="1358864" grpId="0" animBg="1"/>
      <p:bldP spid="1358865" grpId="0" animBg="1"/>
      <p:bldP spid="1358866" grpId="0" animBg="1"/>
      <p:bldP spid="1358867" grpId="0" animBg="1"/>
      <p:bldP spid="1358868" grpId="0" animBg="1"/>
      <p:bldP spid="13588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7772400" cy="990600"/>
          </a:xfrm>
        </p:spPr>
        <p:txBody>
          <a:bodyPr/>
          <a:lstStyle/>
          <a:p>
            <a:pPr eaLnBrk="1" hangingPunct="1"/>
            <a:r>
              <a:rPr lang="en-US" sz="2000" b="1" smtClean="0"/>
              <a:t>Calibration of Longitudinal Measurements of</a:t>
            </a:r>
            <a:br>
              <a:rPr lang="en-US" sz="2000" b="1" smtClean="0"/>
            </a:br>
            <a:r>
              <a:rPr lang="en-US" sz="2000" b="1" smtClean="0"/>
              <a:t>Cardiac Anatomy and Function in the</a:t>
            </a:r>
            <a:br>
              <a:rPr lang="en-US" sz="2000" b="1" smtClean="0"/>
            </a:br>
            <a:r>
              <a:rPr lang="en-US" sz="2000" b="1" smtClean="0"/>
              <a:t>Multiethnic Study of Atherosclerosis</a:t>
            </a:r>
            <a:endParaRPr lang="en-US" sz="2000" smtClean="0"/>
          </a:p>
        </p:txBody>
      </p:sp>
      <p:sp>
        <p:nvSpPr>
          <p:cNvPr id="8195" name="Text Box 3"/>
          <p:cNvSpPr txBox="1">
            <a:spLocks noChangeArrowheads="1"/>
          </p:cNvSpPr>
          <p:nvPr/>
        </p:nvSpPr>
        <p:spPr bwMode="auto">
          <a:xfrm>
            <a:off x="457200" y="1981200"/>
            <a:ext cx="2819400" cy="1374775"/>
          </a:xfrm>
          <a:prstGeom prst="rect">
            <a:avLst/>
          </a:prstGeom>
          <a:noFill/>
          <a:ln w="9525">
            <a:noFill/>
            <a:miter lim="800000"/>
            <a:headEnd/>
            <a:tailEnd/>
          </a:ln>
        </p:spPr>
        <p:txBody>
          <a:bodyPr>
            <a:spAutoFit/>
          </a:bodyPr>
          <a:lstStyle/>
          <a:p>
            <a:r>
              <a:rPr lang="en-US" sz="2000" u="sng"/>
              <a:t>participant</a:t>
            </a:r>
            <a:endParaRPr lang="en-US" sz="2000"/>
          </a:p>
          <a:p>
            <a:r>
              <a:rPr lang="en-US" sz="1600"/>
              <a:t>physiological variability (5%)</a:t>
            </a:r>
          </a:p>
          <a:p>
            <a:r>
              <a:rPr lang="en-US" sz="1600"/>
              <a:t>    heart rate</a:t>
            </a:r>
          </a:p>
          <a:p>
            <a:r>
              <a:rPr lang="en-US" sz="1600"/>
              <a:t>    respiratory motion</a:t>
            </a:r>
          </a:p>
          <a:p>
            <a:r>
              <a:rPr lang="en-US" sz="1600"/>
              <a:t>    positioning</a:t>
            </a:r>
          </a:p>
        </p:txBody>
      </p:sp>
      <p:sp>
        <p:nvSpPr>
          <p:cNvPr id="8196" name="Text Box 4"/>
          <p:cNvSpPr txBox="1">
            <a:spLocks noChangeArrowheads="1"/>
          </p:cNvSpPr>
          <p:nvPr/>
        </p:nvSpPr>
        <p:spPr bwMode="auto">
          <a:xfrm>
            <a:off x="3505200" y="1981200"/>
            <a:ext cx="2819400" cy="1619250"/>
          </a:xfrm>
          <a:prstGeom prst="rect">
            <a:avLst/>
          </a:prstGeom>
          <a:noFill/>
          <a:ln w="9525">
            <a:noFill/>
            <a:miter lim="800000"/>
            <a:headEnd/>
            <a:tailEnd/>
          </a:ln>
        </p:spPr>
        <p:txBody>
          <a:bodyPr>
            <a:spAutoFit/>
          </a:bodyPr>
          <a:lstStyle/>
          <a:p>
            <a:r>
              <a:rPr lang="en-US" sz="2000" u="sng"/>
              <a:t>images</a:t>
            </a:r>
            <a:endParaRPr lang="en-US" sz="2000"/>
          </a:p>
          <a:p>
            <a:r>
              <a:rPr lang="en-US" sz="1600"/>
              <a:t>technical variability</a:t>
            </a:r>
          </a:p>
          <a:p>
            <a:r>
              <a:rPr lang="en-US" sz="1600"/>
              <a:t>    pulse sequence (5–15%)</a:t>
            </a:r>
          </a:p>
          <a:p>
            <a:r>
              <a:rPr lang="en-US" sz="1600"/>
              <a:t>    scanner type (1.5–3%)</a:t>
            </a:r>
          </a:p>
          <a:p>
            <a:r>
              <a:rPr lang="en-US" sz="1600"/>
              <a:t>    technologist</a:t>
            </a:r>
          </a:p>
          <a:p>
            <a:r>
              <a:rPr lang="en-US" sz="1600"/>
              <a:t>    (field strength)</a:t>
            </a:r>
          </a:p>
        </p:txBody>
      </p:sp>
      <p:sp>
        <p:nvSpPr>
          <p:cNvPr id="8197" name="Text Box 5"/>
          <p:cNvSpPr txBox="1">
            <a:spLocks noChangeArrowheads="1"/>
          </p:cNvSpPr>
          <p:nvPr/>
        </p:nvSpPr>
        <p:spPr bwMode="auto">
          <a:xfrm>
            <a:off x="6248400" y="1981200"/>
            <a:ext cx="2590800" cy="1619250"/>
          </a:xfrm>
          <a:prstGeom prst="rect">
            <a:avLst/>
          </a:prstGeom>
          <a:noFill/>
          <a:ln w="9525">
            <a:noFill/>
            <a:miter lim="800000"/>
            <a:headEnd/>
            <a:tailEnd/>
          </a:ln>
        </p:spPr>
        <p:txBody>
          <a:bodyPr>
            <a:spAutoFit/>
          </a:bodyPr>
          <a:lstStyle/>
          <a:p>
            <a:r>
              <a:rPr lang="en-US" sz="2000" u="sng"/>
              <a:t>measurements</a:t>
            </a:r>
            <a:endParaRPr lang="en-US" sz="2000"/>
          </a:p>
          <a:p>
            <a:r>
              <a:rPr lang="en-US" sz="1600"/>
              <a:t>reading variability</a:t>
            </a:r>
          </a:p>
          <a:p>
            <a:r>
              <a:rPr lang="en-US" sz="1600"/>
              <a:t>    inter-reader (6%)</a:t>
            </a:r>
          </a:p>
          <a:p>
            <a:r>
              <a:rPr lang="en-US" sz="1600"/>
              <a:t>    intra-reader (6%)</a:t>
            </a:r>
          </a:p>
          <a:p>
            <a:r>
              <a:rPr lang="en-US" sz="1600"/>
              <a:t>    analysis software</a:t>
            </a:r>
          </a:p>
          <a:p>
            <a:r>
              <a:rPr lang="en-US" sz="1600"/>
              <a:t>    image display</a:t>
            </a:r>
          </a:p>
        </p:txBody>
      </p:sp>
      <p:sp>
        <p:nvSpPr>
          <p:cNvPr id="8198" name="Line 6"/>
          <p:cNvSpPr>
            <a:spLocks noChangeShapeType="1"/>
          </p:cNvSpPr>
          <p:nvPr/>
        </p:nvSpPr>
        <p:spPr bwMode="auto">
          <a:xfrm>
            <a:off x="1905000" y="2209800"/>
            <a:ext cx="1447800" cy="0"/>
          </a:xfrm>
          <a:prstGeom prst="line">
            <a:avLst/>
          </a:prstGeom>
          <a:noFill/>
          <a:ln w="28575">
            <a:solidFill>
              <a:schemeClr val="tx1"/>
            </a:solidFill>
            <a:round/>
            <a:headEnd/>
            <a:tailEnd type="triangle" w="med" len="med"/>
          </a:ln>
        </p:spPr>
        <p:txBody>
          <a:bodyPr wrap="none" anchor="ctr"/>
          <a:lstStyle/>
          <a:p>
            <a:endParaRPr lang="en-US"/>
          </a:p>
        </p:txBody>
      </p:sp>
      <p:sp>
        <p:nvSpPr>
          <p:cNvPr id="8199" name="Line 7"/>
          <p:cNvSpPr>
            <a:spLocks noChangeShapeType="1"/>
          </p:cNvSpPr>
          <p:nvPr/>
        </p:nvSpPr>
        <p:spPr bwMode="auto">
          <a:xfrm>
            <a:off x="4648200" y="2209800"/>
            <a:ext cx="1447800" cy="0"/>
          </a:xfrm>
          <a:prstGeom prst="line">
            <a:avLst/>
          </a:prstGeom>
          <a:noFill/>
          <a:ln w="28575">
            <a:solidFill>
              <a:schemeClr val="tx1"/>
            </a:solidFill>
            <a:round/>
            <a:headEnd/>
            <a:tailEnd type="triangle" w="med" len="med"/>
          </a:ln>
        </p:spPr>
        <p:txBody>
          <a:bodyPr wrap="none" anchor="ctr"/>
          <a:lstStyle/>
          <a:p>
            <a:endParaRPr lang="en-US"/>
          </a:p>
        </p:txBody>
      </p:sp>
      <p:sp>
        <p:nvSpPr>
          <p:cNvPr id="8200" name="Text Box 8"/>
          <p:cNvSpPr txBox="1">
            <a:spLocks noChangeArrowheads="1"/>
          </p:cNvSpPr>
          <p:nvPr/>
        </p:nvSpPr>
        <p:spPr bwMode="auto">
          <a:xfrm>
            <a:off x="152400" y="4876800"/>
            <a:ext cx="1371600" cy="701675"/>
          </a:xfrm>
          <a:prstGeom prst="rect">
            <a:avLst/>
          </a:prstGeom>
          <a:solidFill>
            <a:schemeClr val="accent1"/>
          </a:solidFill>
          <a:ln w="9525">
            <a:noFill/>
            <a:miter lim="800000"/>
            <a:headEnd/>
            <a:tailEnd/>
          </a:ln>
        </p:spPr>
        <p:txBody>
          <a:bodyPr>
            <a:spAutoFit/>
          </a:bodyPr>
          <a:lstStyle/>
          <a:p>
            <a:pPr algn="ctr"/>
            <a:r>
              <a:rPr lang="en-US" sz="2000"/>
              <a:t>corrected</a:t>
            </a:r>
          </a:p>
          <a:p>
            <a:pPr algn="ctr"/>
            <a:r>
              <a:rPr lang="en-US" sz="2000"/>
              <a:t>(MESA II)</a:t>
            </a:r>
          </a:p>
        </p:txBody>
      </p:sp>
      <p:sp>
        <p:nvSpPr>
          <p:cNvPr id="8201" name="Text Box 9"/>
          <p:cNvSpPr txBox="1">
            <a:spLocks noChangeArrowheads="1"/>
          </p:cNvSpPr>
          <p:nvPr/>
        </p:nvSpPr>
        <p:spPr bwMode="auto">
          <a:xfrm>
            <a:off x="1981200" y="4876800"/>
            <a:ext cx="1600200" cy="701675"/>
          </a:xfrm>
          <a:prstGeom prst="rect">
            <a:avLst/>
          </a:prstGeom>
          <a:solidFill>
            <a:schemeClr val="accent1"/>
          </a:solidFill>
          <a:ln w="9525">
            <a:noFill/>
            <a:miter lim="800000"/>
            <a:headEnd/>
            <a:tailEnd/>
          </a:ln>
        </p:spPr>
        <p:txBody>
          <a:bodyPr>
            <a:spAutoFit/>
          </a:bodyPr>
          <a:lstStyle/>
          <a:p>
            <a:pPr algn="ctr"/>
            <a:r>
              <a:rPr lang="en-US" sz="2000"/>
              <a:t>uncorrected</a:t>
            </a:r>
          </a:p>
          <a:p>
            <a:pPr algn="ctr"/>
            <a:r>
              <a:rPr lang="en-US" sz="2000"/>
              <a:t>(MESA I)</a:t>
            </a:r>
          </a:p>
        </p:txBody>
      </p:sp>
      <p:sp>
        <p:nvSpPr>
          <p:cNvPr id="8202" name="Text Box 10"/>
          <p:cNvSpPr txBox="1">
            <a:spLocks noChangeArrowheads="1"/>
          </p:cNvSpPr>
          <p:nvPr/>
        </p:nvSpPr>
        <p:spPr bwMode="auto">
          <a:xfrm>
            <a:off x="3962400" y="4876800"/>
            <a:ext cx="2438400" cy="701675"/>
          </a:xfrm>
          <a:prstGeom prst="rect">
            <a:avLst/>
          </a:prstGeom>
          <a:solidFill>
            <a:schemeClr val="accent1"/>
          </a:solidFill>
          <a:ln w="9525">
            <a:noFill/>
            <a:miter lim="800000"/>
            <a:headEnd/>
            <a:tailEnd/>
          </a:ln>
        </p:spPr>
        <p:txBody>
          <a:bodyPr>
            <a:spAutoFit/>
          </a:bodyPr>
          <a:lstStyle/>
          <a:p>
            <a:pPr algn="ctr"/>
            <a:r>
              <a:rPr lang="en-US" sz="2000"/>
              <a:t>technical correction</a:t>
            </a:r>
          </a:p>
          <a:p>
            <a:pPr algn="ctr"/>
            <a:r>
              <a:rPr lang="en-US" sz="2000"/>
              <a:t>(MESA II – I)</a:t>
            </a:r>
          </a:p>
        </p:txBody>
      </p:sp>
      <p:sp>
        <p:nvSpPr>
          <p:cNvPr id="8203" name="Text Box 11"/>
          <p:cNvSpPr txBox="1">
            <a:spLocks noChangeArrowheads="1"/>
          </p:cNvSpPr>
          <p:nvPr/>
        </p:nvSpPr>
        <p:spPr bwMode="auto">
          <a:xfrm>
            <a:off x="6705600" y="4876800"/>
            <a:ext cx="2286000" cy="701675"/>
          </a:xfrm>
          <a:prstGeom prst="rect">
            <a:avLst/>
          </a:prstGeom>
          <a:solidFill>
            <a:schemeClr val="accent1"/>
          </a:solidFill>
          <a:ln w="9525">
            <a:noFill/>
            <a:miter lim="800000"/>
            <a:headEnd/>
            <a:tailEnd/>
          </a:ln>
        </p:spPr>
        <p:txBody>
          <a:bodyPr>
            <a:spAutoFit/>
          </a:bodyPr>
          <a:lstStyle/>
          <a:p>
            <a:pPr algn="ctr"/>
            <a:r>
              <a:rPr lang="en-US" sz="2000"/>
              <a:t>reading correction</a:t>
            </a:r>
          </a:p>
          <a:p>
            <a:pPr algn="ctr"/>
            <a:r>
              <a:rPr lang="en-US" sz="2000"/>
              <a:t>(MESA II – I)</a:t>
            </a:r>
          </a:p>
        </p:txBody>
      </p:sp>
      <p:sp>
        <p:nvSpPr>
          <p:cNvPr id="8204" name="Text Box 12"/>
          <p:cNvSpPr txBox="1">
            <a:spLocks noChangeArrowheads="1"/>
          </p:cNvSpPr>
          <p:nvPr/>
        </p:nvSpPr>
        <p:spPr bwMode="auto">
          <a:xfrm>
            <a:off x="1447800" y="4953000"/>
            <a:ext cx="609600" cy="519113"/>
          </a:xfrm>
          <a:prstGeom prst="rect">
            <a:avLst/>
          </a:prstGeom>
          <a:noFill/>
          <a:ln w="9525">
            <a:noFill/>
            <a:miter lim="800000"/>
            <a:headEnd/>
            <a:tailEnd/>
          </a:ln>
        </p:spPr>
        <p:txBody>
          <a:bodyPr>
            <a:spAutoFit/>
          </a:bodyPr>
          <a:lstStyle/>
          <a:p>
            <a:pPr algn="ctr"/>
            <a:r>
              <a:rPr lang="en-US" sz="2800"/>
              <a:t>=</a:t>
            </a:r>
          </a:p>
        </p:txBody>
      </p:sp>
      <p:sp>
        <p:nvSpPr>
          <p:cNvPr id="8205" name="Text Box 13"/>
          <p:cNvSpPr txBox="1">
            <a:spLocks noChangeArrowheads="1"/>
          </p:cNvSpPr>
          <p:nvPr/>
        </p:nvSpPr>
        <p:spPr bwMode="auto">
          <a:xfrm>
            <a:off x="3505200" y="4953000"/>
            <a:ext cx="609600" cy="519113"/>
          </a:xfrm>
          <a:prstGeom prst="rect">
            <a:avLst/>
          </a:prstGeom>
          <a:noFill/>
          <a:ln w="9525">
            <a:noFill/>
            <a:miter lim="800000"/>
            <a:headEnd/>
            <a:tailEnd/>
          </a:ln>
        </p:spPr>
        <p:txBody>
          <a:bodyPr>
            <a:spAutoFit/>
          </a:bodyPr>
          <a:lstStyle/>
          <a:p>
            <a:pPr algn="ctr"/>
            <a:r>
              <a:rPr lang="en-US" sz="2800"/>
              <a:t>+</a:t>
            </a:r>
          </a:p>
        </p:txBody>
      </p:sp>
      <p:sp>
        <p:nvSpPr>
          <p:cNvPr id="8206" name="Text Box 14"/>
          <p:cNvSpPr txBox="1">
            <a:spLocks noChangeArrowheads="1"/>
          </p:cNvSpPr>
          <p:nvPr/>
        </p:nvSpPr>
        <p:spPr bwMode="auto">
          <a:xfrm>
            <a:off x="6248400" y="4953000"/>
            <a:ext cx="609600" cy="519113"/>
          </a:xfrm>
          <a:prstGeom prst="rect">
            <a:avLst/>
          </a:prstGeom>
          <a:noFill/>
          <a:ln w="9525">
            <a:noFill/>
            <a:miter lim="800000"/>
            <a:headEnd/>
            <a:tailEnd/>
          </a:ln>
        </p:spPr>
        <p:txBody>
          <a:bodyPr>
            <a:spAutoFit/>
          </a:bodyPr>
          <a:lstStyle/>
          <a:p>
            <a:pPr algn="ctr"/>
            <a:r>
              <a:rPr lang="en-US" sz="2800"/>
              <a:t>+</a:t>
            </a:r>
          </a:p>
        </p:txBody>
      </p:sp>
      <p:sp>
        <p:nvSpPr>
          <p:cNvPr id="8207" name="Text Box 15"/>
          <p:cNvSpPr txBox="1">
            <a:spLocks noChangeArrowheads="1"/>
          </p:cNvSpPr>
          <p:nvPr/>
        </p:nvSpPr>
        <p:spPr bwMode="auto">
          <a:xfrm>
            <a:off x="3962400" y="5715000"/>
            <a:ext cx="2352675" cy="825500"/>
          </a:xfrm>
          <a:prstGeom prst="rect">
            <a:avLst/>
          </a:prstGeom>
          <a:noFill/>
          <a:ln w="9525">
            <a:noFill/>
            <a:miter lim="800000"/>
            <a:headEnd/>
            <a:tailEnd/>
          </a:ln>
        </p:spPr>
        <p:txBody>
          <a:bodyPr wrap="none">
            <a:spAutoFit/>
          </a:bodyPr>
          <a:lstStyle/>
          <a:p>
            <a:r>
              <a:rPr lang="en-US" sz="1600"/>
              <a:t>human phantom studies</a:t>
            </a:r>
          </a:p>
          <a:p>
            <a:r>
              <a:rPr lang="en-US" sz="1600"/>
              <a:t>    SSFP–FGRE</a:t>
            </a:r>
          </a:p>
          <a:p>
            <a:r>
              <a:rPr lang="en-US" sz="1600"/>
              <a:t>    Siemens, GE</a:t>
            </a:r>
          </a:p>
        </p:txBody>
      </p:sp>
      <p:sp>
        <p:nvSpPr>
          <p:cNvPr id="8208" name="Text Box 16"/>
          <p:cNvSpPr txBox="1">
            <a:spLocks noChangeArrowheads="1"/>
          </p:cNvSpPr>
          <p:nvPr/>
        </p:nvSpPr>
        <p:spPr bwMode="auto">
          <a:xfrm>
            <a:off x="6705600" y="5715000"/>
            <a:ext cx="2362200" cy="581025"/>
          </a:xfrm>
          <a:prstGeom prst="rect">
            <a:avLst/>
          </a:prstGeom>
          <a:noFill/>
          <a:ln w="9525">
            <a:noFill/>
            <a:miter lim="800000"/>
            <a:headEnd/>
            <a:tailEnd/>
          </a:ln>
        </p:spPr>
        <p:txBody>
          <a:bodyPr>
            <a:spAutoFit/>
          </a:bodyPr>
          <a:lstStyle/>
          <a:p>
            <a:r>
              <a:rPr lang="en-US" sz="1600"/>
              <a:t>MESA II reader training</a:t>
            </a:r>
          </a:p>
          <a:p>
            <a:r>
              <a:rPr lang="en-US" sz="1600"/>
              <a:t>MESA I re-readings</a:t>
            </a:r>
          </a:p>
        </p:txBody>
      </p:sp>
      <p:sp>
        <p:nvSpPr>
          <p:cNvPr id="8209" name="Text Box 17"/>
          <p:cNvSpPr txBox="1">
            <a:spLocks noChangeArrowheads="1"/>
          </p:cNvSpPr>
          <p:nvPr/>
        </p:nvSpPr>
        <p:spPr bwMode="auto">
          <a:xfrm>
            <a:off x="152400" y="1524000"/>
            <a:ext cx="2752725" cy="396875"/>
          </a:xfrm>
          <a:prstGeom prst="rect">
            <a:avLst/>
          </a:prstGeom>
          <a:noFill/>
          <a:ln w="9525">
            <a:noFill/>
            <a:miter lim="800000"/>
            <a:headEnd/>
            <a:tailEnd/>
          </a:ln>
        </p:spPr>
        <p:txBody>
          <a:bodyPr wrap="none">
            <a:spAutoFit/>
          </a:bodyPr>
          <a:lstStyle/>
          <a:p>
            <a:r>
              <a:rPr lang="en-US" sz="2000" b="1"/>
              <a:t>Sources of variability</a:t>
            </a:r>
          </a:p>
        </p:txBody>
      </p:sp>
      <p:sp>
        <p:nvSpPr>
          <p:cNvPr id="8210" name="Text Box 18"/>
          <p:cNvSpPr txBox="1">
            <a:spLocks noChangeArrowheads="1"/>
          </p:cNvSpPr>
          <p:nvPr/>
        </p:nvSpPr>
        <p:spPr bwMode="auto">
          <a:xfrm>
            <a:off x="152400" y="4191000"/>
            <a:ext cx="6248400" cy="396875"/>
          </a:xfrm>
          <a:prstGeom prst="rect">
            <a:avLst/>
          </a:prstGeom>
          <a:noFill/>
          <a:ln w="9525">
            <a:noFill/>
            <a:miter lim="800000"/>
            <a:headEnd/>
            <a:tailEnd/>
          </a:ln>
        </p:spPr>
        <p:txBody>
          <a:bodyPr>
            <a:spAutoFit/>
          </a:bodyPr>
          <a:lstStyle/>
          <a:p>
            <a:r>
              <a:rPr lang="en-US" sz="2000" b="1"/>
              <a:t>Adjustment for systematic differences</a:t>
            </a:r>
          </a:p>
        </p:txBody>
      </p:sp>
      <p:sp>
        <p:nvSpPr>
          <p:cNvPr id="8211" name="Text Box 19"/>
          <p:cNvSpPr txBox="1">
            <a:spLocks noChangeArrowheads="1"/>
          </p:cNvSpPr>
          <p:nvPr/>
        </p:nvSpPr>
        <p:spPr bwMode="auto">
          <a:xfrm>
            <a:off x="2667000" y="3581400"/>
            <a:ext cx="1325563" cy="336550"/>
          </a:xfrm>
          <a:prstGeom prst="rect">
            <a:avLst/>
          </a:prstGeom>
          <a:noFill/>
          <a:ln w="9525">
            <a:noFill/>
            <a:miter lim="800000"/>
            <a:headEnd/>
            <a:tailEnd/>
          </a:ln>
        </p:spPr>
        <p:txBody>
          <a:bodyPr wrap="none">
            <a:spAutoFit/>
          </a:bodyPr>
          <a:lstStyle/>
          <a:p>
            <a:r>
              <a:rPr lang="en-US" sz="1600"/>
              <a:t>site (2–12%)</a:t>
            </a:r>
          </a:p>
        </p:txBody>
      </p:sp>
      <p:sp>
        <p:nvSpPr>
          <p:cNvPr id="8212" name="Line 20"/>
          <p:cNvSpPr>
            <a:spLocks noChangeShapeType="1"/>
          </p:cNvSpPr>
          <p:nvPr/>
        </p:nvSpPr>
        <p:spPr bwMode="auto">
          <a:xfrm>
            <a:off x="0" y="1219200"/>
            <a:ext cx="9144000" cy="0"/>
          </a:xfrm>
          <a:prstGeom prst="line">
            <a:avLst/>
          </a:prstGeom>
          <a:noFill/>
          <a:ln w="19050">
            <a:solidFill>
              <a:schemeClr val="tx1"/>
            </a:solidFill>
            <a:round/>
            <a:headEnd/>
            <a:tailEnd/>
          </a:ln>
        </p:spPr>
        <p:txBody>
          <a:bodyPr wrap="none" anchor="ctr"/>
          <a:lstStyle/>
          <a:p>
            <a:endParaRPr lang="en-US"/>
          </a:p>
        </p:txBody>
      </p:sp>
      <p:sp>
        <p:nvSpPr>
          <p:cNvPr id="8213" name="Line 21"/>
          <p:cNvSpPr>
            <a:spLocks noChangeShapeType="1"/>
          </p:cNvSpPr>
          <p:nvPr/>
        </p:nvSpPr>
        <p:spPr bwMode="auto">
          <a:xfrm>
            <a:off x="0" y="4114800"/>
            <a:ext cx="9144000" cy="0"/>
          </a:xfrm>
          <a:prstGeom prst="line">
            <a:avLst/>
          </a:prstGeom>
          <a:noFill/>
          <a:ln w="19050">
            <a:solidFill>
              <a:schemeClr val="tx1"/>
            </a:solidFill>
            <a:round/>
            <a:headEnd/>
            <a:tailEnd/>
          </a:ln>
        </p:spPr>
        <p:txBody>
          <a:bodyPr wrap="none" anchor="ctr"/>
          <a:lstStyle/>
          <a:p>
            <a:endParaRPr lang="en-US"/>
          </a:p>
        </p:txBody>
      </p:sp>
      <p:sp>
        <p:nvSpPr>
          <p:cNvPr id="8214" name="Rectangle 23"/>
          <p:cNvSpPr>
            <a:spLocks noChangeArrowheads="1"/>
          </p:cNvSpPr>
          <p:nvPr/>
        </p:nvSpPr>
        <p:spPr bwMode="auto">
          <a:xfrm>
            <a:off x="3733800" y="2819400"/>
            <a:ext cx="2286000" cy="762000"/>
          </a:xfrm>
          <a:prstGeom prst="rect">
            <a:avLst/>
          </a:prstGeom>
          <a:solidFill>
            <a:srgbClr val="FFFF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2052638" y="1595438"/>
            <a:ext cx="5038725" cy="3676650"/>
          </a:xfrm>
          <a:prstGeom prst="rect">
            <a:avLst/>
          </a:prstGeom>
          <a:noFill/>
          <a:ln w="9525">
            <a:noFill/>
            <a:miter lim="800000"/>
            <a:headEnd/>
            <a:tailEnd/>
          </a:ln>
        </p:spPr>
        <p:txBody>
          <a:bodyPr/>
          <a:lstStyle/>
          <a:p>
            <a:endParaRPr lang="en-US">
              <a:solidFill>
                <a:srgbClr val="FFFFFF"/>
              </a:solidFill>
            </a:endParaRPr>
          </a:p>
        </p:txBody>
      </p:sp>
      <p:sp>
        <p:nvSpPr>
          <p:cNvPr id="90115" name="Rectangle 3"/>
          <p:cNvSpPr>
            <a:spLocks noChangeArrowheads="1"/>
          </p:cNvSpPr>
          <p:nvPr/>
        </p:nvSpPr>
        <p:spPr bwMode="auto">
          <a:xfrm>
            <a:off x="2057400" y="1600200"/>
            <a:ext cx="5029200" cy="3667125"/>
          </a:xfrm>
          <a:prstGeom prst="rect">
            <a:avLst/>
          </a:prstGeom>
          <a:noFill/>
          <a:ln w="9525">
            <a:noFill/>
            <a:miter lim="800000"/>
            <a:headEnd/>
            <a:tailEnd/>
          </a:ln>
        </p:spPr>
        <p:txBody>
          <a:bodyPr/>
          <a:lstStyle/>
          <a:p>
            <a:endParaRPr lang="en-US">
              <a:solidFill>
                <a:srgbClr val="FFFFFF"/>
              </a:solidFill>
            </a:endParaRPr>
          </a:p>
        </p:txBody>
      </p:sp>
      <p:sp>
        <p:nvSpPr>
          <p:cNvPr id="90116" name="Rectangle 4"/>
          <p:cNvSpPr>
            <a:spLocks noChangeArrowheads="1"/>
          </p:cNvSpPr>
          <p:nvPr/>
        </p:nvSpPr>
        <p:spPr bwMode="auto">
          <a:xfrm>
            <a:off x="2546350" y="1947863"/>
            <a:ext cx="4411663" cy="2819400"/>
          </a:xfrm>
          <a:prstGeom prst="rect">
            <a:avLst/>
          </a:prstGeom>
          <a:noFill/>
          <a:ln w="9525">
            <a:noFill/>
            <a:miter lim="800000"/>
            <a:headEnd/>
            <a:tailEnd/>
          </a:ln>
        </p:spPr>
        <p:txBody>
          <a:bodyPr/>
          <a:lstStyle/>
          <a:p>
            <a:endParaRPr lang="en-US">
              <a:solidFill>
                <a:srgbClr val="FFFFFF"/>
              </a:solidFill>
            </a:endParaRPr>
          </a:p>
        </p:txBody>
      </p:sp>
      <p:sp>
        <p:nvSpPr>
          <p:cNvPr id="90117" name="Freeform 5"/>
          <p:cNvSpPr>
            <a:spLocks/>
          </p:cNvSpPr>
          <p:nvPr/>
        </p:nvSpPr>
        <p:spPr bwMode="auto">
          <a:xfrm>
            <a:off x="2735263" y="3738563"/>
            <a:ext cx="3862387" cy="914400"/>
          </a:xfrm>
          <a:custGeom>
            <a:avLst/>
            <a:gdLst>
              <a:gd name="T0" fmla="*/ 36 w 407"/>
              <a:gd name="T1" fmla="*/ 83 h 96"/>
              <a:gd name="T2" fmla="*/ 63 w 407"/>
              <a:gd name="T3" fmla="*/ 76 h 96"/>
              <a:gd name="T4" fmla="*/ 78 w 407"/>
              <a:gd name="T5" fmla="*/ 71 h 96"/>
              <a:gd name="T6" fmla="*/ 90 w 407"/>
              <a:gd name="T7" fmla="*/ 66 h 96"/>
              <a:gd name="T8" fmla="*/ 101 w 407"/>
              <a:gd name="T9" fmla="*/ 63 h 96"/>
              <a:gd name="T10" fmla="*/ 110 w 407"/>
              <a:gd name="T11" fmla="*/ 58 h 96"/>
              <a:gd name="T12" fmla="*/ 119 w 407"/>
              <a:gd name="T13" fmla="*/ 53 h 96"/>
              <a:gd name="T14" fmla="*/ 127 w 407"/>
              <a:gd name="T15" fmla="*/ 45 h 96"/>
              <a:gd name="T16" fmla="*/ 144 w 407"/>
              <a:gd name="T17" fmla="*/ 35 h 96"/>
              <a:gd name="T18" fmla="*/ 166 w 407"/>
              <a:gd name="T19" fmla="*/ 27 h 96"/>
              <a:gd name="T20" fmla="*/ 186 w 407"/>
              <a:gd name="T21" fmla="*/ 27 h 96"/>
              <a:gd name="T22" fmla="*/ 199 w 407"/>
              <a:gd name="T23" fmla="*/ 22 h 96"/>
              <a:gd name="T24" fmla="*/ 209 w 407"/>
              <a:gd name="T25" fmla="*/ 16 h 96"/>
              <a:gd name="T26" fmla="*/ 218 w 407"/>
              <a:gd name="T27" fmla="*/ 16 h 96"/>
              <a:gd name="T28" fmla="*/ 229 w 407"/>
              <a:gd name="T29" fmla="*/ 16 h 96"/>
              <a:gd name="T30" fmla="*/ 236 w 407"/>
              <a:gd name="T31" fmla="*/ 14 h 96"/>
              <a:gd name="T32" fmla="*/ 238 w 407"/>
              <a:gd name="T33" fmla="*/ 14 h 96"/>
              <a:gd name="T34" fmla="*/ 242 w 407"/>
              <a:gd name="T35" fmla="*/ 11 h 96"/>
              <a:gd name="T36" fmla="*/ 245 w 407"/>
              <a:gd name="T37" fmla="*/ 11 h 96"/>
              <a:gd name="T38" fmla="*/ 248 w 407"/>
              <a:gd name="T39" fmla="*/ 11 h 96"/>
              <a:gd name="T40" fmla="*/ 251 w 407"/>
              <a:gd name="T41" fmla="*/ 11 h 96"/>
              <a:gd name="T42" fmla="*/ 254 w 407"/>
              <a:gd name="T43" fmla="*/ 11 h 96"/>
              <a:gd name="T44" fmla="*/ 257 w 407"/>
              <a:gd name="T45" fmla="*/ 11 h 96"/>
              <a:gd name="T46" fmla="*/ 260 w 407"/>
              <a:gd name="T47" fmla="*/ 11 h 96"/>
              <a:gd name="T48" fmla="*/ 263 w 407"/>
              <a:gd name="T49" fmla="*/ 11 h 96"/>
              <a:gd name="T50" fmla="*/ 266 w 407"/>
              <a:gd name="T51" fmla="*/ 8 h 96"/>
              <a:gd name="T52" fmla="*/ 270 w 407"/>
              <a:gd name="T53" fmla="*/ 8 h 96"/>
              <a:gd name="T54" fmla="*/ 273 w 407"/>
              <a:gd name="T55" fmla="*/ 8 h 96"/>
              <a:gd name="T56" fmla="*/ 276 w 407"/>
              <a:gd name="T57" fmla="*/ 8 h 96"/>
              <a:gd name="T58" fmla="*/ 280 w 407"/>
              <a:gd name="T59" fmla="*/ 8 h 96"/>
              <a:gd name="T60" fmla="*/ 283 w 407"/>
              <a:gd name="T61" fmla="*/ 8 h 96"/>
              <a:gd name="T62" fmla="*/ 286 w 407"/>
              <a:gd name="T63" fmla="*/ 8 h 96"/>
              <a:gd name="T64" fmla="*/ 291 w 407"/>
              <a:gd name="T65" fmla="*/ 8 h 96"/>
              <a:gd name="T66" fmla="*/ 296 w 407"/>
              <a:gd name="T67" fmla="*/ 8 h 96"/>
              <a:gd name="T68" fmla="*/ 303 w 407"/>
              <a:gd name="T69" fmla="*/ 4 h 96"/>
              <a:gd name="T70" fmla="*/ 311 w 407"/>
              <a:gd name="T71" fmla="*/ 4 h 96"/>
              <a:gd name="T72" fmla="*/ 319 w 407"/>
              <a:gd name="T73" fmla="*/ 4 h 96"/>
              <a:gd name="T74" fmla="*/ 325 w 407"/>
              <a:gd name="T75" fmla="*/ 0 h 96"/>
              <a:gd name="T76" fmla="*/ 328 w 407"/>
              <a:gd name="T77" fmla="*/ 0 h 96"/>
              <a:gd name="T78" fmla="*/ 332 w 407"/>
              <a:gd name="T79" fmla="*/ 0 h 96"/>
              <a:gd name="T80" fmla="*/ 335 w 407"/>
              <a:gd name="T81" fmla="*/ 0 h 96"/>
              <a:gd name="T82" fmla="*/ 338 w 407"/>
              <a:gd name="T83" fmla="*/ 0 h 96"/>
              <a:gd name="T84" fmla="*/ 341 w 407"/>
              <a:gd name="T85" fmla="*/ 0 h 96"/>
              <a:gd name="T86" fmla="*/ 344 w 407"/>
              <a:gd name="T87" fmla="*/ 0 h 96"/>
              <a:gd name="T88" fmla="*/ 347 w 407"/>
              <a:gd name="T89" fmla="*/ 0 h 96"/>
              <a:gd name="T90" fmla="*/ 351 w 407"/>
              <a:gd name="T91" fmla="*/ 0 h 96"/>
              <a:gd name="T92" fmla="*/ 353 w 407"/>
              <a:gd name="T93" fmla="*/ 0 h 96"/>
              <a:gd name="T94" fmla="*/ 357 w 407"/>
              <a:gd name="T95" fmla="*/ 0 h 96"/>
              <a:gd name="T96" fmla="*/ 360 w 407"/>
              <a:gd name="T97" fmla="*/ 0 h 96"/>
              <a:gd name="T98" fmla="*/ 363 w 407"/>
              <a:gd name="T99" fmla="*/ 0 h 96"/>
              <a:gd name="T100" fmla="*/ 366 w 407"/>
              <a:gd name="T101" fmla="*/ 0 h 96"/>
              <a:gd name="T102" fmla="*/ 369 w 407"/>
              <a:gd name="T103" fmla="*/ 0 h 96"/>
              <a:gd name="T104" fmla="*/ 372 w 407"/>
              <a:gd name="T105" fmla="*/ 0 h 96"/>
              <a:gd name="T106" fmla="*/ 375 w 407"/>
              <a:gd name="T107" fmla="*/ 0 h 96"/>
              <a:gd name="T108" fmla="*/ 378 w 407"/>
              <a:gd name="T109" fmla="*/ 0 h 96"/>
              <a:gd name="T110" fmla="*/ 381 w 407"/>
              <a:gd name="T111" fmla="*/ 0 h 96"/>
              <a:gd name="T112" fmla="*/ 384 w 407"/>
              <a:gd name="T113" fmla="*/ 0 h 96"/>
              <a:gd name="T114" fmla="*/ 387 w 407"/>
              <a:gd name="T115" fmla="*/ 0 h 96"/>
              <a:gd name="T116" fmla="*/ 391 w 407"/>
              <a:gd name="T117" fmla="*/ 0 h 96"/>
              <a:gd name="T118" fmla="*/ 394 w 407"/>
              <a:gd name="T119" fmla="*/ 0 h 96"/>
              <a:gd name="T120" fmla="*/ 398 w 407"/>
              <a:gd name="T121" fmla="*/ 0 h 96"/>
              <a:gd name="T122" fmla="*/ 404 w 407"/>
              <a:gd name="T123" fmla="*/ 0 h 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07"/>
              <a:gd name="T187" fmla="*/ 0 h 96"/>
              <a:gd name="T188" fmla="*/ 407 w 407"/>
              <a:gd name="T189" fmla="*/ 96 h 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07" h="96">
                <a:moveTo>
                  <a:pt x="0" y="96"/>
                </a:moveTo>
                <a:lnTo>
                  <a:pt x="4" y="96"/>
                </a:lnTo>
                <a:lnTo>
                  <a:pt x="5" y="96"/>
                </a:lnTo>
                <a:lnTo>
                  <a:pt x="7" y="96"/>
                </a:lnTo>
                <a:lnTo>
                  <a:pt x="7" y="94"/>
                </a:lnTo>
                <a:lnTo>
                  <a:pt x="18" y="94"/>
                </a:lnTo>
                <a:lnTo>
                  <a:pt x="18" y="91"/>
                </a:lnTo>
                <a:lnTo>
                  <a:pt x="20" y="91"/>
                </a:lnTo>
                <a:lnTo>
                  <a:pt x="20" y="89"/>
                </a:lnTo>
                <a:lnTo>
                  <a:pt x="20" y="86"/>
                </a:lnTo>
                <a:lnTo>
                  <a:pt x="23" y="86"/>
                </a:lnTo>
                <a:lnTo>
                  <a:pt x="29" y="86"/>
                </a:lnTo>
                <a:lnTo>
                  <a:pt x="29" y="83"/>
                </a:lnTo>
                <a:lnTo>
                  <a:pt x="32" y="83"/>
                </a:lnTo>
                <a:lnTo>
                  <a:pt x="34" y="83"/>
                </a:lnTo>
                <a:lnTo>
                  <a:pt x="36" y="83"/>
                </a:lnTo>
                <a:lnTo>
                  <a:pt x="38" y="83"/>
                </a:lnTo>
                <a:lnTo>
                  <a:pt x="38" y="81"/>
                </a:lnTo>
                <a:lnTo>
                  <a:pt x="42" y="81"/>
                </a:lnTo>
                <a:lnTo>
                  <a:pt x="42" y="79"/>
                </a:lnTo>
                <a:lnTo>
                  <a:pt x="45" y="79"/>
                </a:lnTo>
                <a:lnTo>
                  <a:pt x="46" y="79"/>
                </a:lnTo>
                <a:lnTo>
                  <a:pt x="51" y="79"/>
                </a:lnTo>
                <a:lnTo>
                  <a:pt x="52" y="79"/>
                </a:lnTo>
                <a:lnTo>
                  <a:pt x="54" y="79"/>
                </a:lnTo>
                <a:lnTo>
                  <a:pt x="59" y="79"/>
                </a:lnTo>
                <a:lnTo>
                  <a:pt x="61" y="79"/>
                </a:lnTo>
                <a:lnTo>
                  <a:pt x="63" y="79"/>
                </a:lnTo>
                <a:lnTo>
                  <a:pt x="63" y="76"/>
                </a:lnTo>
                <a:lnTo>
                  <a:pt x="66" y="76"/>
                </a:lnTo>
                <a:lnTo>
                  <a:pt x="66" y="73"/>
                </a:lnTo>
                <a:lnTo>
                  <a:pt x="67" y="73"/>
                </a:lnTo>
                <a:lnTo>
                  <a:pt x="69" y="73"/>
                </a:lnTo>
                <a:lnTo>
                  <a:pt x="71" y="73"/>
                </a:lnTo>
                <a:lnTo>
                  <a:pt x="72" y="73"/>
                </a:lnTo>
                <a:lnTo>
                  <a:pt x="74" y="73"/>
                </a:lnTo>
                <a:lnTo>
                  <a:pt x="75" y="73"/>
                </a:lnTo>
                <a:lnTo>
                  <a:pt x="75" y="71"/>
                </a:lnTo>
                <a:lnTo>
                  <a:pt x="76" y="71"/>
                </a:lnTo>
                <a:lnTo>
                  <a:pt x="77" y="71"/>
                </a:lnTo>
                <a:lnTo>
                  <a:pt x="78" y="71"/>
                </a:lnTo>
                <a:lnTo>
                  <a:pt x="79" y="71"/>
                </a:lnTo>
                <a:lnTo>
                  <a:pt x="80" y="71"/>
                </a:lnTo>
                <a:lnTo>
                  <a:pt x="81" y="71"/>
                </a:lnTo>
                <a:lnTo>
                  <a:pt x="81" y="68"/>
                </a:lnTo>
                <a:lnTo>
                  <a:pt x="82" y="68"/>
                </a:lnTo>
                <a:lnTo>
                  <a:pt x="83" y="68"/>
                </a:lnTo>
                <a:lnTo>
                  <a:pt x="85" y="68"/>
                </a:lnTo>
                <a:lnTo>
                  <a:pt x="85" y="66"/>
                </a:lnTo>
                <a:lnTo>
                  <a:pt x="86" y="66"/>
                </a:lnTo>
                <a:lnTo>
                  <a:pt x="87" y="66"/>
                </a:lnTo>
                <a:lnTo>
                  <a:pt x="89" y="66"/>
                </a:lnTo>
                <a:lnTo>
                  <a:pt x="90" y="66"/>
                </a:lnTo>
                <a:lnTo>
                  <a:pt x="93" y="66"/>
                </a:lnTo>
                <a:lnTo>
                  <a:pt x="94" y="66"/>
                </a:lnTo>
                <a:lnTo>
                  <a:pt x="95" y="66"/>
                </a:lnTo>
                <a:lnTo>
                  <a:pt x="97" y="66"/>
                </a:lnTo>
                <a:lnTo>
                  <a:pt x="98" y="66"/>
                </a:lnTo>
                <a:lnTo>
                  <a:pt x="99" y="66"/>
                </a:lnTo>
                <a:lnTo>
                  <a:pt x="100" y="66"/>
                </a:lnTo>
                <a:lnTo>
                  <a:pt x="101" y="66"/>
                </a:lnTo>
                <a:lnTo>
                  <a:pt x="101" y="63"/>
                </a:lnTo>
                <a:lnTo>
                  <a:pt x="102" y="63"/>
                </a:lnTo>
                <a:lnTo>
                  <a:pt x="103" y="63"/>
                </a:lnTo>
                <a:lnTo>
                  <a:pt x="105" y="63"/>
                </a:lnTo>
                <a:lnTo>
                  <a:pt x="106" y="63"/>
                </a:lnTo>
                <a:lnTo>
                  <a:pt x="107" y="63"/>
                </a:lnTo>
                <a:lnTo>
                  <a:pt x="107" y="61"/>
                </a:lnTo>
                <a:lnTo>
                  <a:pt x="107" y="58"/>
                </a:lnTo>
                <a:lnTo>
                  <a:pt x="108" y="58"/>
                </a:lnTo>
                <a:lnTo>
                  <a:pt x="109" y="58"/>
                </a:lnTo>
                <a:lnTo>
                  <a:pt x="110" y="58"/>
                </a:lnTo>
                <a:lnTo>
                  <a:pt x="112" y="58"/>
                </a:lnTo>
                <a:lnTo>
                  <a:pt x="113" y="58"/>
                </a:lnTo>
                <a:lnTo>
                  <a:pt x="114" y="58"/>
                </a:lnTo>
                <a:lnTo>
                  <a:pt x="114" y="56"/>
                </a:lnTo>
                <a:lnTo>
                  <a:pt x="115" y="56"/>
                </a:lnTo>
                <a:lnTo>
                  <a:pt x="115" y="53"/>
                </a:lnTo>
                <a:lnTo>
                  <a:pt x="116" y="53"/>
                </a:lnTo>
                <a:lnTo>
                  <a:pt x="117" y="53"/>
                </a:lnTo>
                <a:lnTo>
                  <a:pt x="118" y="53"/>
                </a:lnTo>
                <a:lnTo>
                  <a:pt x="119" y="53"/>
                </a:lnTo>
                <a:lnTo>
                  <a:pt x="119" y="50"/>
                </a:lnTo>
                <a:lnTo>
                  <a:pt x="120" y="50"/>
                </a:lnTo>
                <a:lnTo>
                  <a:pt x="121" y="50"/>
                </a:lnTo>
                <a:lnTo>
                  <a:pt x="122" y="50"/>
                </a:lnTo>
                <a:lnTo>
                  <a:pt x="122" y="48"/>
                </a:lnTo>
                <a:lnTo>
                  <a:pt x="123" y="48"/>
                </a:lnTo>
                <a:lnTo>
                  <a:pt x="123" y="45"/>
                </a:lnTo>
                <a:lnTo>
                  <a:pt x="124" y="45"/>
                </a:lnTo>
                <a:lnTo>
                  <a:pt x="125" y="45"/>
                </a:lnTo>
                <a:lnTo>
                  <a:pt x="127" y="45"/>
                </a:lnTo>
                <a:lnTo>
                  <a:pt x="129" y="45"/>
                </a:lnTo>
                <a:lnTo>
                  <a:pt x="131" y="45"/>
                </a:lnTo>
                <a:lnTo>
                  <a:pt x="132" y="45"/>
                </a:lnTo>
                <a:lnTo>
                  <a:pt x="133" y="45"/>
                </a:lnTo>
                <a:lnTo>
                  <a:pt x="134" y="45"/>
                </a:lnTo>
                <a:lnTo>
                  <a:pt x="134" y="42"/>
                </a:lnTo>
                <a:lnTo>
                  <a:pt x="138" y="42"/>
                </a:lnTo>
                <a:lnTo>
                  <a:pt x="138" y="40"/>
                </a:lnTo>
                <a:lnTo>
                  <a:pt x="138" y="37"/>
                </a:lnTo>
                <a:lnTo>
                  <a:pt x="141" y="37"/>
                </a:lnTo>
                <a:lnTo>
                  <a:pt x="141" y="35"/>
                </a:lnTo>
                <a:lnTo>
                  <a:pt x="143" y="35"/>
                </a:lnTo>
                <a:lnTo>
                  <a:pt x="144" y="35"/>
                </a:lnTo>
                <a:lnTo>
                  <a:pt x="149" y="35"/>
                </a:lnTo>
                <a:lnTo>
                  <a:pt x="150" y="35"/>
                </a:lnTo>
                <a:lnTo>
                  <a:pt x="150" y="32"/>
                </a:lnTo>
                <a:lnTo>
                  <a:pt x="152" y="32"/>
                </a:lnTo>
                <a:lnTo>
                  <a:pt x="157" y="32"/>
                </a:lnTo>
                <a:lnTo>
                  <a:pt x="158" y="32"/>
                </a:lnTo>
                <a:lnTo>
                  <a:pt x="158" y="29"/>
                </a:lnTo>
                <a:lnTo>
                  <a:pt x="159" y="29"/>
                </a:lnTo>
                <a:lnTo>
                  <a:pt x="160" y="29"/>
                </a:lnTo>
                <a:lnTo>
                  <a:pt x="161" y="29"/>
                </a:lnTo>
                <a:lnTo>
                  <a:pt x="161" y="27"/>
                </a:lnTo>
                <a:lnTo>
                  <a:pt x="162" y="27"/>
                </a:lnTo>
                <a:lnTo>
                  <a:pt x="163" y="27"/>
                </a:lnTo>
                <a:lnTo>
                  <a:pt x="164" y="27"/>
                </a:lnTo>
                <a:lnTo>
                  <a:pt x="166" y="27"/>
                </a:lnTo>
                <a:lnTo>
                  <a:pt x="167" y="27"/>
                </a:lnTo>
                <a:lnTo>
                  <a:pt x="168" y="27"/>
                </a:lnTo>
                <a:lnTo>
                  <a:pt x="169" y="27"/>
                </a:lnTo>
                <a:lnTo>
                  <a:pt x="170" y="27"/>
                </a:lnTo>
                <a:lnTo>
                  <a:pt x="174" y="27"/>
                </a:lnTo>
                <a:lnTo>
                  <a:pt x="175" y="27"/>
                </a:lnTo>
                <a:lnTo>
                  <a:pt x="182" y="27"/>
                </a:lnTo>
                <a:lnTo>
                  <a:pt x="183" y="27"/>
                </a:lnTo>
                <a:lnTo>
                  <a:pt x="184" y="27"/>
                </a:lnTo>
                <a:lnTo>
                  <a:pt x="186" y="27"/>
                </a:lnTo>
                <a:lnTo>
                  <a:pt x="187" y="27"/>
                </a:lnTo>
                <a:lnTo>
                  <a:pt x="188" y="27"/>
                </a:lnTo>
                <a:lnTo>
                  <a:pt x="191" y="27"/>
                </a:lnTo>
                <a:lnTo>
                  <a:pt x="192" y="27"/>
                </a:lnTo>
                <a:lnTo>
                  <a:pt x="194" y="27"/>
                </a:lnTo>
                <a:lnTo>
                  <a:pt x="195" y="27"/>
                </a:lnTo>
                <a:lnTo>
                  <a:pt x="196" y="27"/>
                </a:lnTo>
                <a:lnTo>
                  <a:pt x="196" y="24"/>
                </a:lnTo>
                <a:lnTo>
                  <a:pt x="197" y="24"/>
                </a:lnTo>
                <a:lnTo>
                  <a:pt x="199" y="24"/>
                </a:lnTo>
                <a:lnTo>
                  <a:pt x="199" y="22"/>
                </a:lnTo>
                <a:lnTo>
                  <a:pt x="200" y="22"/>
                </a:lnTo>
                <a:lnTo>
                  <a:pt x="200" y="19"/>
                </a:lnTo>
                <a:lnTo>
                  <a:pt x="201" y="19"/>
                </a:lnTo>
                <a:lnTo>
                  <a:pt x="201" y="16"/>
                </a:lnTo>
                <a:lnTo>
                  <a:pt x="203" y="16"/>
                </a:lnTo>
                <a:lnTo>
                  <a:pt x="204" y="16"/>
                </a:lnTo>
                <a:lnTo>
                  <a:pt x="205" y="16"/>
                </a:lnTo>
                <a:lnTo>
                  <a:pt x="206" y="16"/>
                </a:lnTo>
                <a:lnTo>
                  <a:pt x="207" y="16"/>
                </a:lnTo>
                <a:lnTo>
                  <a:pt x="209" y="16"/>
                </a:lnTo>
                <a:lnTo>
                  <a:pt x="211" y="16"/>
                </a:lnTo>
                <a:lnTo>
                  <a:pt x="212" y="16"/>
                </a:lnTo>
                <a:lnTo>
                  <a:pt x="213" y="16"/>
                </a:lnTo>
                <a:lnTo>
                  <a:pt x="214" y="16"/>
                </a:lnTo>
                <a:lnTo>
                  <a:pt x="215" y="16"/>
                </a:lnTo>
                <a:lnTo>
                  <a:pt x="217" y="16"/>
                </a:lnTo>
                <a:lnTo>
                  <a:pt x="218" y="16"/>
                </a:lnTo>
                <a:lnTo>
                  <a:pt x="219" y="16"/>
                </a:lnTo>
                <a:lnTo>
                  <a:pt x="220" y="16"/>
                </a:lnTo>
                <a:lnTo>
                  <a:pt x="222" y="16"/>
                </a:lnTo>
                <a:lnTo>
                  <a:pt x="223" y="16"/>
                </a:lnTo>
                <a:lnTo>
                  <a:pt x="224" y="16"/>
                </a:lnTo>
                <a:lnTo>
                  <a:pt x="225" y="16"/>
                </a:lnTo>
                <a:lnTo>
                  <a:pt x="227" y="16"/>
                </a:lnTo>
                <a:lnTo>
                  <a:pt x="228" y="16"/>
                </a:lnTo>
                <a:lnTo>
                  <a:pt x="229" y="16"/>
                </a:lnTo>
                <a:lnTo>
                  <a:pt x="230" y="16"/>
                </a:lnTo>
                <a:lnTo>
                  <a:pt x="231" y="16"/>
                </a:lnTo>
                <a:lnTo>
                  <a:pt x="232" y="16"/>
                </a:lnTo>
                <a:lnTo>
                  <a:pt x="233" y="16"/>
                </a:lnTo>
                <a:lnTo>
                  <a:pt x="234" y="16"/>
                </a:lnTo>
                <a:lnTo>
                  <a:pt x="235" y="16"/>
                </a:lnTo>
                <a:lnTo>
                  <a:pt x="235" y="14"/>
                </a:lnTo>
                <a:lnTo>
                  <a:pt x="236" y="14"/>
                </a:lnTo>
                <a:lnTo>
                  <a:pt x="237" y="14"/>
                </a:lnTo>
                <a:lnTo>
                  <a:pt x="238" y="14"/>
                </a:lnTo>
                <a:lnTo>
                  <a:pt x="239" y="14"/>
                </a:lnTo>
                <a:lnTo>
                  <a:pt x="240" y="14"/>
                </a:lnTo>
                <a:lnTo>
                  <a:pt x="241" y="14"/>
                </a:lnTo>
                <a:lnTo>
                  <a:pt x="241" y="11"/>
                </a:lnTo>
                <a:lnTo>
                  <a:pt x="242" y="11"/>
                </a:lnTo>
                <a:lnTo>
                  <a:pt x="243" y="11"/>
                </a:lnTo>
                <a:lnTo>
                  <a:pt x="244" y="11"/>
                </a:lnTo>
                <a:lnTo>
                  <a:pt x="245" y="11"/>
                </a:lnTo>
                <a:lnTo>
                  <a:pt x="246" y="11"/>
                </a:lnTo>
                <a:lnTo>
                  <a:pt x="247" y="11"/>
                </a:lnTo>
                <a:lnTo>
                  <a:pt x="248" y="11"/>
                </a:lnTo>
                <a:lnTo>
                  <a:pt x="249" y="11"/>
                </a:lnTo>
                <a:lnTo>
                  <a:pt x="250" y="11"/>
                </a:lnTo>
                <a:lnTo>
                  <a:pt x="251" y="11"/>
                </a:lnTo>
                <a:lnTo>
                  <a:pt x="252" y="11"/>
                </a:lnTo>
                <a:lnTo>
                  <a:pt x="253" y="11"/>
                </a:lnTo>
                <a:lnTo>
                  <a:pt x="254" y="11"/>
                </a:lnTo>
                <a:lnTo>
                  <a:pt x="255" y="11"/>
                </a:lnTo>
                <a:lnTo>
                  <a:pt x="256" y="11"/>
                </a:lnTo>
                <a:lnTo>
                  <a:pt x="257" y="11"/>
                </a:lnTo>
                <a:lnTo>
                  <a:pt x="258" y="11"/>
                </a:lnTo>
                <a:lnTo>
                  <a:pt x="259" y="11"/>
                </a:lnTo>
                <a:lnTo>
                  <a:pt x="260" y="11"/>
                </a:lnTo>
                <a:lnTo>
                  <a:pt x="261" y="11"/>
                </a:lnTo>
                <a:lnTo>
                  <a:pt x="262" y="11"/>
                </a:lnTo>
                <a:lnTo>
                  <a:pt x="263" y="11"/>
                </a:lnTo>
                <a:lnTo>
                  <a:pt x="264" y="11"/>
                </a:lnTo>
                <a:lnTo>
                  <a:pt x="265" y="11"/>
                </a:lnTo>
                <a:lnTo>
                  <a:pt x="266" y="11"/>
                </a:lnTo>
                <a:lnTo>
                  <a:pt x="266" y="8"/>
                </a:lnTo>
                <a:lnTo>
                  <a:pt x="267" y="8"/>
                </a:lnTo>
                <a:lnTo>
                  <a:pt x="268" y="8"/>
                </a:lnTo>
                <a:lnTo>
                  <a:pt x="269" y="8"/>
                </a:lnTo>
                <a:lnTo>
                  <a:pt x="270" y="8"/>
                </a:lnTo>
                <a:lnTo>
                  <a:pt x="271" y="8"/>
                </a:lnTo>
                <a:lnTo>
                  <a:pt x="272" y="8"/>
                </a:lnTo>
                <a:lnTo>
                  <a:pt x="273" y="8"/>
                </a:lnTo>
                <a:lnTo>
                  <a:pt x="274" y="8"/>
                </a:lnTo>
                <a:lnTo>
                  <a:pt x="275" y="8"/>
                </a:lnTo>
                <a:lnTo>
                  <a:pt x="276" y="8"/>
                </a:lnTo>
                <a:lnTo>
                  <a:pt x="277" y="8"/>
                </a:lnTo>
                <a:lnTo>
                  <a:pt x="278" y="8"/>
                </a:lnTo>
                <a:lnTo>
                  <a:pt x="279" y="8"/>
                </a:lnTo>
                <a:lnTo>
                  <a:pt x="280" y="8"/>
                </a:lnTo>
                <a:lnTo>
                  <a:pt x="281" y="8"/>
                </a:lnTo>
                <a:lnTo>
                  <a:pt x="282" y="8"/>
                </a:lnTo>
                <a:lnTo>
                  <a:pt x="283" y="8"/>
                </a:lnTo>
                <a:lnTo>
                  <a:pt x="284" y="8"/>
                </a:lnTo>
                <a:lnTo>
                  <a:pt x="285" y="8"/>
                </a:lnTo>
                <a:lnTo>
                  <a:pt x="286" y="8"/>
                </a:lnTo>
                <a:lnTo>
                  <a:pt x="287" y="8"/>
                </a:lnTo>
                <a:lnTo>
                  <a:pt x="288" y="8"/>
                </a:lnTo>
                <a:lnTo>
                  <a:pt x="289" y="8"/>
                </a:lnTo>
                <a:lnTo>
                  <a:pt x="290" y="8"/>
                </a:lnTo>
                <a:lnTo>
                  <a:pt x="291" y="8"/>
                </a:lnTo>
                <a:lnTo>
                  <a:pt x="292" y="8"/>
                </a:lnTo>
                <a:lnTo>
                  <a:pt x="293" y="8"/>
                </a:lnTo>
                <a:lnTo>
                  <a:pt x="294" y="8"/>
                </a:lnTo>
                <a:lnTo>
                  <a:pt x="295" y="8"/>
                </a:lnTo>
                <a:lnTo>
                  <a:pt x="296" y="8"/>
                </a:lnTo>
                <a:lnTo>
                  <a:pt x="297" y="8"/>
                </a:lnTo>
                <a:lnTo>
                  <a:pt x="297" y="4"/>
                </a:lnTo>
                <a:lnTo>
                  <a:pt x="299" y="4"/>
                </a:lnTo>
                <a:lnTo>
                  <a:pt x="300" y="4"/>
                </a:lnTo>
                <a:lnTo>
                  <a:pt x="301" y="4"/>
                </a:lnTo>
                <a:lnTo>
                  <a:pt x="302" y="4"/>
                </a:lnTo>
                <a:lnTo>
                  <a:pt x="303" y="4"/>
                </a:lnTo>
                <a:lnTo>
                  <a:pt x="304" y="4"/>
                </a:lnTo>
                <a:lnTo>
                  <a:pt x="305" y="4"/>
                </a:lnTo>
                <a:lnTo>
                  <a:pt x="307" y="4"/>
                </a:lnTo>
                <a:lnTo>
                  <a:pt x="308" y="4"/>
                </a:lnTo>
                <a:lnTo>
                  <a:pt x="309" y="4"/>
                </a:lnTo>
                <a:lnTo>
                  <a:pt x="310" y="4"/>
                </a:lnTo>
                <a:lnTo>
                  <a:pt x="311" y="4"/>
                </a:lnTo>
                <a:lnTo>
                  <a:pt x="313" y="4"/>
                </a:lnTo>
                <a:lnTo>
                  <a:pt x="315" y="4"/>
                </a:lnTo>
                <a:lnTo>
                  <a:pt x="316" y="4"/>
                </a:lnTo>
                <a:lnTo>
                  <a:pt x="317" y="4"/>
                </a:lnTo>
                <a:lnTo>
                  <a:pt x="318" y="4"/>
                </a:lnTo>
                <a:lnTo>
                  <a:pt x="319" y="4"/>
                </a:lnTo>
                <a:lnTo>
                  <a:pt x="320" y="4"/>
                </a:lnTo>
                <a:lnTo>
                  <a:pt x="320" y="0"/>
                </a:lnTo>
                <a:lnTo>
                  <a:pt x="321" y="0"/>
                </a:lnTo>
                <a:lnTo>
                  <a:pt x="322" y="0"/>
                </a:lnTo>
                <a:lnTo>
                  <a:pt x="323" y="0"/>
                </a:lnTo>
                <a:lnTo>
                  <a:pt x="324" y="0"/>
                </a:lnTo>
                <a:lnTo>
                  <a:pt x="325" y="0"/>
                </a:lnTo>
                <a:lnTo>
                  <a:pt x="326" y="0"/>
                </a:lnTo>
                <a:lnTo>
                  <a:pt x="327" y="0"/>
                </a:lnTo>
                <a:lnTo>
                  <a:pt x="328" y="0"/>
                </a:lnTo>
                <a:lnTo>
                  <a:pt x="329" y="0"/>
                </a:lnTo>
                <a:lnTo>
                  <a:pt x="330" y="0"/>
                </a:lnTo>
                <a:lnTo>
                  <a:pt x="331" y="0"/>
                </a:lnTo>
                <a:lnTo>
                  <a:pt x="332" y="0"/>
                </a:lnTo>
                <a:lnTo>
                  <a:pt x="333" y="0"/>
                </a:lnTo>
                <a:lnTo>
                  <a:pt x="334" y="0"/>
                </a:lnTo>
                <a:lnTo>
                  <a:pt x="335" y="0"/>
                </a:lnTo>
                <a:lnTo>
                  <a:pt x="336" y="0"/>
                </a:lnTo>
                <a:lnTo>
                  <a:pt x="337" y="0"/>
                </a:lnTo>
                <a:lnTo>
                  <a:pt x="338" y="0"/>
                </a:lnTo>
                <a:lnTo>
                  <a:pt x="339" y="0"/>
                </a:lnTo>
                <a:lnTo>
                  <a:pt x="340" y="0"/>
                </a:lnTo>
                <a:lnTo>
                  <a:pt x="341" y="0"/>
                </a:lnTo>
                <a:lnTo>
                  <a:pt x="342" y="0"/>
                </a:lnTo>
                <a:lnTo>
                  <a:pt x="343" y="0"/>
                </a:lnTo>
                <a:lnTo>
                  <a:pt x="344" y="0"/>
                </a:lnTo>
                <a:lnTo>
                  <a:pt x="345" y="0"/>
                </a:lnTo>
                <a:lnTo>
                  <a:pt x="346" y="0"/>
                </a:lnTo>
                <a:lnTo>
                  <a:pt x="347" y="0"/>
                </a:lnTo>
                <a:lnTo>
                  <a:pt x="348" y="0"/>
                </a:lnTo>
                <a:lnTo>
                  <a:pt x="349" y="0"/>
                </a:lnTo>
                <a:lnTo>
                  <a:pt x="350" y="0"/>
                </a:lnTo>
                <a:lnTo>
                  <a:pt x="351" y="0"/>
                </a:lnTo>
                <a:lnTo>
                  <a:pt x="352" y="0"/>
                </a:lnTo>
                <a:lnTo>
                  <a:pt x="353" y="0"/>
                </a:lnTo>
                <a:lnTo>
                  <a:pt x="354" y="0"/>
                </a:lnTo>
                <a:lnTo>
                  <a:pt x="355" y="0"/>
                </a:lnTo>
                <a:lnTo>
                  <a:pt x="356" y="0"/>
                </a:lnTo>
                <a:lnTo>
                  <a:pt x="357" y="0"/>
                </a:lnTo>
                <a:lnTo>
                  <a:pt x="358" y="0"/>
                </a:lnTo>
                <a:lnTo>
                  <a:pt x="359" y="0"/>
                </a:lnTo>
                <a:lnTo>
                  <a:pt x="360" y="0"/>
                </a:lnTo>
                <a:lnTo>
                  <a:pt x="361" y="0"/>
                </a:lnTo>
                <a:lnTo>
                  <a:pt x="362" y="0"/>
                </a:lnTo>
                <a:lnTo>
                  <a:pt x="363" y="0"/>
                </a:lnTo>
                <a:lnTo>
                  <a:pt x="364" y="0"/>
                </a:lnTo>
                <a:lnTo>
                  <a:pt x="365" y="0"/>
                </a:lnTo>
                <a:lnTo>
                  <a:pt x="366" y="0"/>
                </a:lnTo>
                <a:lnTo>
                  <a:pt x="367" y="0"/>
                </a:lnTo>
                <a:lnTo>
                  <a:pt x="368" y="0"/>
                </a:lnTo>
                <a:lnTo>
                  <a:pt x="369" y="0"/>
                </a:lnTo>
                <a:lnTo>
                  <a:pt x="370" y="0"/>
                </a:lnTo>
                <a:lnTo>
                  <a:pt x="371" y="0"/>
                </a:lnTo>
                <a:lnTo>
                  <a:pt x="372" y="0"/>
                </a:lnTo>
                <a:lnTo>
                  <a:pt x="373" y="0"/>
                </a:lnTo>
                <a:lnTo>
                  <a:pt x="374" y="0"/>
                </a:lnTo>
                <a:lnTo>
                  <a:pt x="375" y="0"/>
                </a:lnTo>
                <a:lnTo>
                  <a:pt x="376" y="0"/>
                </a:lnTo>
                <a:lnTo>
                  <a:pt x="377" y="0"/>
                </a:lnTo>
                <a:lnTo>
                  <a:pt x="378" y="0"/>
                </a:lnTo>
                <a:lnTo>
                  <a:pt x="379" y="0"/>
                </a:lnTo>
                <a:lnTo>
                  <a:pt x="380" y="0"/>
                </a:lnTo>
                <a:lnTo>
                  <a:pt x="381" y="0"/>
                </a:lnTo>
                <a:lnTo>
                  <a:pt x="382" y="0"/>
                </a:lnTo>
                <a:lnTo>
                  <a:pt x="383" y="0"/>
                </a:lnTo>
                <a:lnTo>
                  <a:pt x="384" y="0"/>
                </a:lnTo>
                <a:lnTo>
                  <a:pt x="385" y="0"/>
                </a:lnTo>
                <a:lnTo>
                  <a:pt x="386" y="0"/>
                </a:lnTo>
                <a:lnTo>
                  <a:pt x="387" y="0"/>
                </a:lnTo>
                <a:lnTo>
                  <a:pt x="388" y="0"/>
                </a:lnTo>
                <a:lnTo>
                  <a:pt x="389" y="0"/>
                </a:lnTo>
                <a:lnTo>
                  <a:pt x="390" y="0"/>
                </a:lnTo>
                <a:lnTo>
                  <a:pt x="391" y="0"/>
                </a:lnTo>
                <a:lnTo>
                  <a:pt x="392" y="0"/>
                </a:lnTo>
                <a:lnTo>
                  <a:pt x="393" y="0"/>
                </a:lnTo>
                <a:lnTo>
                  <a:pt x="394" y="0"/>
                </a:lnTo>
                <a:lnTo>
                  <a:pt x="395" y="0"/>
                </a:lnTo>
                <a:lnTo>
                  <a:pt x="396" y="0"/>
                </a:lnTo>
                <a:lnTo>
                  <a:pt x="397" y="0"/>
                </a:lnTo>
                <a:lnTo>
                  <a:pt x="398" y="0"/>
                </a:lnTo>
                <a:lnTo>
                  <a:pt x="399" y="0"/>
                </a:lnTo>
                <a:lnTo>
                  <a:pt x="400" y="0"/>
                </a:lnTo>
                <a:lnTo>
                  <a:pt x="401" y="0"/>
                </a:lnTo>
                <a:lnTo>
                  <a:pt x="402" y="0"/>
                </a:lnTo>
                <a:lnTo>
                  <a:pt x="403" y="0"/>
                </a:lnTo>
                <a:lnTo>
                  <a:pt x="404" y="0"/>
                </a:lnTo>
                <a:lnTo>
                  <a:pt x="405" y="0"/>
                </a:lnTo>
                <a:lnTo>
                  <a:pt x="406" y="0"/>
                </a:lnTo>
                <a:lnTo>
                  <a:pt x="407" y="0"/>
                </a:lnTo>
              </a:path>
            </a:pathLst>
          </a:custGeom>
          <a:noFill/>
          <a:ln w="25400">
            <a:solidFill>
              <a:srgbClr val="FFCC00"/>
            </a:solidFill>
            <a:round/>
            <a:headEnd/>
            <a:tailEnd/>
          </a:ln>
        </p:spPr>
        <p:txBody>
          <a:bodyPr/>
          <a:lstStyle/>
          <a:p>
            <a:endParaRPr lang="en-US">
              <a:solidFill>
                <a:srgbClr val="FFFFFF"/>
              </a:solidFill>
            </a:endParaRPr>
          </a:p>
        </p:txBody>
      </p:sp>
      <p:sp>
        <p:nvSpPr>
          <p:cNvPr id="90118" name="Freeform 6"/>
          <p:cNvSpPr>
            <a:spLocks/>
          </p:cNvSpPr>
          <p:nvPr/>
        </p:nvSpPr>
        <p:spPr bwMode="auto">
          <a:xfrm>
            <a:off x="2697163" y="2243138"/>
            <a:ext cx="3900487" cy="2390775"/>
          </a:xfrm>
          <a:custGeom>
            <a:avLst/>
            <a:gdLst>
              <a:gd name="T0" fmla="*/ 38 w 411"/>
              <a:gd name="T1" fmla="*/ 218 h 251"/>
              <a:gd name="T2" fmla="*/ 61 w 411"/>
              <a:gd name="T3" fmla="*/ 184 h 251"/>
              <a:gd name="T4" fmla="*/ 73 w 411"/>
              <a:gd name="T5" fmla="*/ 170 h 251"/>
              <a:gd name="T6" fmla="*/ 86 w 411"/>
              <a:gd name="T7" fmla="*/ 150 h 251"/>
              <a:gd name="T8" fmla="*/ 97 w 411"/>
              <a:gd name="T9" fmla="*/ 145 h 251"/>
              <a:gd name="T10" fmla="*/ 115 w 411"/>
              <a:gd name="T11" fmla="*/ 136 h 251"/>
              <a:gd name="T12" fmla="*/ 126 w 411"/>
              <a:gd name="T13" fmla="*/ 121 h 251"/>
              <a:gd name="T14" fmla="*/ 141 w 411"/>
              <a:gd name="T15" fmla="*/ 121 h 251"/>
              <a:gd name="T16" fmla="*/ 163 w 411"/>
              <a:gd name="T17" fmla="*/ 111 h 251"/>
              <a:gd name="T18" fmla="*/ 172 w 411"/>
              <a:gd name="T19" fmla="*/ 106 h 251"/>
              <a:gd name="T20" fmla="*/ 191 w 411"/>
              <a:gd name="T21" fmla="*/ 96 h 251"/>
              <a:gd name="T22" fmla="*/ 204 w 411"/>
              <a:gd name="T23" fmla="*/ 91 h 251"/>
              <a:gd name="T24" fmla="*/ 216 w 411"/>
              <a:gd name="T25" fmla="*/ 91 h 251"/>
              <a:gd name="T26" fmla="*/ 225 w 411"/>
              <a:gd name="T27" fmla="*/ 91 h 251"/>
              <a:gd name="T28" fmla="*/ 235 w 411"/>
              <a:gd name="T29" fmla="*/ 91 h 251"/>
              <a:gd name="T30" fmla="*/ 241 w 411"/>
              <a:gd name="T31" fmla="*/ 85 h 251"/>
              <a:gd name="T32" fmla="*/ 244 w 411"/>
              <a:gd name="T33" fmla="*/ 85 h 251"/>
              <a:gd name="T34" fmla="*/ 247 w 411"/>
              <a:gd name="T35" fmla="*/ 85 h 251"/>
              <a:gd name="T36" fmla="*/ 250 w 411"/>
              <a:gd name="T37" fmla="*/ 85 h 251"/>
              <a:gd name="T38" fmla="*/ 252 w 411"/>
              <a:gd name="T39" fmla="*/ 85 h 251"/>
              <a:gd name="T40" fmla="*/ 255 w 411"/>
              <a:gd name="T41" fmla="*/ 85 h 251"/>
              <a:gd name="T42" fmla="*/ 258 w 411"/>
              <a:gd name="T43" fmla="*/ 79 h 251"/>
              <a:gd name="T44" fmla="*/ 260 w 411"/>
              <a:gd name="T45" fmla="*/ 73 h 251"/>
              <a:gd name="T46" fmla="*/ 264 w 411"/>
              <a:gd name="T47" fmla="*/ 73 h 251"/>
              <a:gd name="T48" fmla="*/ 267 w 411"/>
              <a:gd name="T49" fmla="*/ 73 h 251"/>
              <a:gd name="T50" fmla="*/ 270 w 411"/>
              <a:gd name="T51" fmla="*/ 73 h 251"/>
              <a:gd name="T52" fmla="*/ 274 w 411"/>
              <a:gd name="T53" fmla="*/ 73 h 251"/>
              <a:gd name="T54" fmla="*/ 277 w 411"/>
              <a:gd name="T55" fmla="*/ 73 h 251"/>
              <a:gd name="T56" fmla="*/ 281 w 411"/>
              <a:gd name="T57" fmla="*/ 73 h 251"/>
              <a:gd name="T58" fmla="*/ 284 w 411"/>
              <a:gd name="T59" fmla="*/ 73 h 251"/>
              <a:gd name="T60" fmla="*/ 287 w 411"/>
              <a:gd name="T61" fmla="*/ 73 h 251"/>
              <a:gd name="T62" fmla="*/ 292 w 411"/>
              <a:gd name="T63" fmla="*/ 73 h 251"/>
              <a:gd name="T64" fmla="*/ 298 w 411"/>
              <a:gd name="T65" fmla="*/ 73 h 251"/>
              <a:gd name="T66" fmla="*/ 305 w 411"/>
              <a:gd name="T67" fmla="*/ 66 h 251"/>
              <a:gd name="T68" fmla="*/ 319 w 411"/>
              <a:gd name="T69" fmla="*/ 66 h 251"/>
              <a:gd name="T70" fmla="*/ 328 w 411"/>
              <a:gd name="T71" fmla="*/ 66 h 251"/>
              <a:gd name="T72" fmla="*/ 332 w 411"/>
              <a:gd name="T73" fmla="*/ 66 h 251"/>
              <a:gd name="T74" fmla="*/ 335 w 411"/>
              <a:gd name="T75" fmla="*/ 66 h 251"/>
              <a:gd name="T76" fmla="*/ 338 w 411"/>
              <a:gd name="T77" fmla="*/ 66 h 251"/>
              <a:gd name="T78" fmla="*/ 340 w 411"/>
              <a:gd name="T79" fmla="*/ 66 h 251"/>
              <a:gd name="T80" fmla="*/ 343 w 411"/>
              <a:gd name="T81" fmla="*/ 66 h 251"/>
              <a:gd name="T82" fmla="*/ 346 w 411"/>
              <a:gd name="T83" fmla="*/ 66 h 251"/>
              <a:gd name="T84" fmla="*/ 349 w 411"/>
              <a:gd name="T85" fmla="*/ 66 h 251"/>
              <a:gd name="T86" fmla="*/ 352 w 411"/>
              <a:gd name="T87" fmla="*/ 66 h 251"/>
              <a:gd name="T88" fmla="*/ 354 w 411"/>
              <a:gd name="T89" fmla="*/ 66 h 251"/>
              <a:gd name="T90" fmla="*/ 357 w 411"/>
              <a:gd name="T91" fmla="*/ 66 h 251"/>
              <a:gd name="T92" fmla="*/ 360 w 411"/>
              <a:gd name="T93" fmla="*/ 66 h 251"/>
              <a:gd name="T94" fmla="*/ 362 w 411"/>
              <a:gd name="T95" fmla="*/ 52 h 251"/>
              <a:gd name="T96" fmla="*/ 365 w 411"/>
              <a:gd name="T97" fmla="*/ 52 h 251"/>
              <a:gd name="T98" fmla="*/ 368 w 411"/>
              <a:gd name="T99" fmla="*/ 52 h 251"/>
              <a:gd name="T100" fmla="*/ 371 w 411"/>
              <a:gd name="T101" fmla="*/ 52 h 251"/>
              <a:gd name="T102" fmla="*/ 373 w 411"/>
              <a:gd name="T103" fmla="*/ 52 h 251"/>
              <a:gd name="T104" fmla="*/ 376 w 411"/>
              <a:gd name="T105" fmla="*/ 52 h 251"/>
              <a:gd name="T106" fmla="*/ 379 w 411"/>
              <a:gd name="T107" fmla="*/ 0 h 251"/>
              <a:gd name="T108" fmla="*/ 381 w 411"/>
              <a:gd name="T109" fmla="*/ 0 h 251"/>
              <a:gd name="T110" fmla="*/ 384 w 411"/>
              <a:gd name="T111" fmla="*/ 0 h 251"/>
              <a:gd name="T112" fmla="*/ 387 w 411"/>
              <a:gd name="T113" fmla="*/ 0 h 251"/>
              <a:gd name="T114" fmla="*/ 390 w 411"/>
              <a:gd name="T115" fmla="*/ 0 h 251"/>
              <a:gd name="T116" fmla="*/ 394 w 411"/>
              <a:gd name="T117" fmla="*/ 0 h 251"/>
              <a:gd name="T118" fmla="*/ 398 w 411"/>
              <a:gd name="T119" fmla="*/ 0 h 251"/>
              <a:gd name="T120" fmla="*/ 403 w 411"/>
              <a:gd name="T121" fmla="*/ 0 h 2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11"/>
              <a:gd name="T184" fmla="*/ 0 h 251"/>
              <a:gd name="T185" fmla="*/ 411 w 411"/>
              <a:gd name="T186" fmla="*/ 251 h 2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11" h="251">
                <a:moveTo>
                  <a:pt x="0" y="251"/>
                </a:moveTo>
                <a:lnTo>
                  <a:pt x="1" y="251"/>
                </a:lnTo>
                <a:lnTo>
                  <a:pt x="1" y="246"/>
                </a:lnTo>
                <a:lnTo>
                  <a:pt x="2" y="246"/>
                </a:lnTo>
                <a:lnTo>
                  <a:pt x="2" y="241"/>
                </a:lnTo>
                <a:lnTo>
                  <a:pt x="5" y="241"/>
                </a:lnTo>
                <a:lnTo>
                  <a:pt x="5" y="237"/>
                </a:lnTo>
                <a:lnTo>
                  <a:pt x="14" y="237"/>
                </a:lnTo>
                <a:lnTo>
                  <a:pt x="17" y="237"/>
                </a:lnTo>
                <a:lnTo>
                  <a:pt x="17" y="232"/>
                </a:lnTo>
                <a:lnTo>
                  <a:pt x="20" y="232"/>
                </a:lnTo>
                <a:lnTo>
                  <a:pt x="20" y="227"/>
                </a:lnTo>
                <a:lnTo>
                  <a:pt x="27" y="227"/>
                </a:lnTo>
                <a:lnTo>
                  <a:pt x="31" y="227"/>
                </a:lnTo>
                <a:lnTo>
                  <a:pt x="31" y="222"/>
                </a:lnTo>
                <a:lnTo>
                  <a:pt x="36" y="222"/>
                </a:lnTo>
                <a:lnTo>
                  <a:pt x="37" y="222"/>
                </a:lnTo>
                <a:lnTo>
                  <a:pt x="37" y="218"/>
                </a:lnTo>
                <a:lnTo>
                  <a:pt x="38" y="218"/>
                </a:lnTo>
                <a:lnTo>
                  <a:pt x="38" y="213"/>
                </a:lnTo>
                <a:lnTo>
                  <a:pt x="42" y="213"/>
                </a:lnTo>
                <a:lnTo>
                  <a:pt x="46" y="213"/>
                </a:lnTo>
                <a:lnTo>
                  <a:pt x="46" y="208"/>
                </a:lnTo>
                <a:lnTo>
                  <a:pt x="48" y="208"/>
                </a:lnTo>
                <a:lnTo>
                  <a:pt x="48" y="203"/>
                </a:lnTo>
                <a:lnTo>
                  <a:pt x="49" y="203"/>
                </a:lnTo>
                <a:lnTo>
                  <a:pt x="49" y="194"/>
                </a:lnTo>
                <a:lnTo>
                  <a:pt x="53" y="194"/>
                </a:lnTo>
                <a:lnTo>
                  <a:pt x="53" y="189"/>
                </a:lnTo>
                <a:lnTo>
                  <a:pt x="54" y="189"/>
                </a:lnTo>
                <a:lnTo>
                  <a:pt x="55" y="189"/>
                </a:lnTo>
                <a:lnTo>
                  <a:pt x="55" y="184"/>
                </a:lnTo>
                <a:lnTo>
                  <a:pt x="59" y="184"/>
                </a:lnTo>
                <a:lnTo>
                  <a:pt x="60" y="184"/>
                </a:lnTo>
                <a:lnTo>
                  <a:pt x="61" y="184"/>
                </a:lnTo>
                <a:lnTo>
                  <a:pt x="61" y="179"/>
                </a:lnTo>
                <a:lnTo>
                  <a:pt x="62" y="179"/>
                </a:lnTo>
                <a:lnTo>
                  <a:pt x="62" y="174"/>
                </a:lnTo>
                <a:lnTo>
                  <a:pt x="65" y="174"/>
                </a:lnTo>
                <a:lnTo>
                  <a:pt x="65" y="170"/>
                </a:lnTo>
                <a:lnTo>
                  <a:pt x="66" y="170"/>
                </a:lnTo>
                <a:lnTo>
                  <a:pt x="67" y="170"/>
                </a:lnTo>
                <a:lnTo>
                  <a:pt x="69" y="170"/>
                </a:lnTo>
                <a:lnTo>
                  <a:pt x="72" y="170"/>
                </a:lnTo>
                <a:lnTo>
                  <a:pt x="73" y="170"/>
                </a:lnTo>
                <a:lnTo>
                  <a:pt x="73" y="165"/>
                </a:lnTo>
                <a:lnTo>
                  <a:pt x="74" y="165"/>
                </a:lnTo>
                <a:lnTo>
                  <a:pt x="76" y="165"/>
                </a:lnTo>
                <a:lnTo>
                  <a:pt x="76" y="160"/>
                </a:lnTo>
                <a:lnTo>
                  <a:pt x="77" y="160"/>
                </a:lnTo>
                <a:lnTo>
                  <a:pt x="80" y="160"/>
                </a:lnTo>
                <a:lnTo>
                  <a:pt x="82" y="160"/>
                </a:lnTo>
                <a:lnTo>
                  <a:pt x="82" y="155"/>
                </a:lnTo>
                <a:lnTo>
                  <a:pt x="84" y="155"/>
                </a:lnTo>
                <a:lnTo>
                  <a:pt x="85" y="155"/>
                </a:lnTo>
                <a:lnTo>
                  <a:pt x="85" y="150"/>
                </a:lnTo>
                <a:lnTo>
                  <a:pt x="86" y="150"/>
                </a:lnTo>
                <a:lnTo>
                  <a:pt x="87" y="150"/>
                </a:lnTo>
                <a:lnTo>
                  <a:pt x="89" y="150"/>
                </a:lnTo>
                <a:lnTo>
                  <a:pt x="90" y="150"/>
                </a:lnTo>
                <a:lnTo>
                  <a:pt x="91" y="150"/>
                </a:lnTo>
                <a:lnTo>
                  <a:pt x="92" y="150"/>
                </a:lnTo>
                <a:lnTo>
                  <a:pt x="94" y="150"/>
                </a:lnTo>
                <a:lnTo>
                  <a:pt x="94" y="145"/>
                </a:lnTo>
                <a:lnTo>
                  <a:pt x="96" y="145"/>
                </a:lnTo>
                <a:lnTo>
                  <a:pt x="97" y="145"/>
                </a:lnTo>
                <a:lnTo>
                  <a:pt x="99" y="145"/>
                </a:lnTo>
                <a:lnTo>
                  <a:pt x="100" y="145"/>
                </a:lnTo>
                <a:lnTo>
                  <a:pt x="100" y="140"/>
                </a:lnTo>
                <a:lnTo>
                  <a:pt x="102" y="140"/>
                </a:lnTo>
                <a:lnTo>
                  <a:pt x="105" y="140"/>
                </a:lnTo>
                <a:lnTo>
                  <a:pt x="106" y="140"/>
                </a:lnTo>
                <a:lnTo>
                  <a:pt x="108" y="140"/>
                </a:lnTo>
                <a:lnTo>
                  <a:pt x="109" y="140"/>
                </a:lnTo>
                <a:lnTo>
                  <a:pt x="110" y="140"/>
                </a:lnTo>
                <a:lnTo>
                  <a:pt x="114" y="140"/>
                </a:lnTo>
                <a:lnTo>
                  <a:pt x="114" y="136"/>
                </a:lnTo>
                <a:lnTo>
                  <a:pt x="115" y="136"/>
                </a:lnTo>
                <a:lnTo>
                  <a:pt x="115" y="131"/>
                </a:lnTo>
                <a:lnTo>
                  <a:pt x="115" y="126"/>
                </a:lnTo>
                <a:lnTo>
                  <a:pt x="116" y="126"/>
                </a:lnTo>
                <a:lnTo>
                  <a:pt x="117" y="126"/>
                </a:lnTo>
                <a:lnTo>
                  <a:pt x="120" y="126"/>
                </a:lnTo>
                <a:lnTo>
                  <a:pt x="123" y="126"/>
                </a:lnTo>
                <a:lnTo>
                  <a:pt x="123" y="121"/>
                </a:lnTo>
                <a:lnTo>
                  <a:pt x="124" y="121"/>
                </a:lnTo>
                <a:lnTo>
                  <a:pt x="126" y="121"/>
                </a:lnTo>
                <a:lnTo>
                  <a:pt x="127" y="121"/>
                </a:lnTo>
                <a:lnTo>
                  <a:pt x="128" y="121"/>
                </a:lnTo>
                <a:lnTo>
                  <a:pt x="130" y="121"/>
                </a:lnTo>
                <a:lnTo>
                  <a:pt x="132" y="121"/>
                </a:lnTo>
                <a:lnTo>
                  <a:pt x="136" y="121"/>
                </a:lnTo>
                <a:lnTo>
                  <a:pt x="137" y="121"/>
                </a:lnTo>
                <a:lnTo>
                  <a:pt x="139" y="121"/>
                </a:lnTo>
                <a:lnTo>
                  <a:pt x="141" y="121"/>
                </a:lnTo>
                <a:lnTo>
                  <a:pt x="142" y="121"/>
                </a:lnTo>
                <a:lnTo>
                  <a:pt x="143" y="121"/>
                </a:lnTo>
                <a:lnTo>
                  <a:pt x="146" y="121"/>
                </a:lnTo>
                <a:lnTo>
                  <a:pt x="147" y="121"/>
                </a:lnTo>
                <a:lnTo>
                  <a:pt x="150" y="121"/>
                </a:lnTo>
                <a:lnTo>
                  <a:pt x="152" y="121"/>
                </a:lnTo>
                <a:lnTo>
                  <a:pt x="155" y="121"/>
                </a:lnTo>
                <a:lnTo>
                  <a:pt x="155" y="116"/>
                </a:lnTo>
                <a:lnTo>
                  <a:pt x="158" y="116"/>
                </a:lnTo>
                <a:lnTo>
                  <a:pt x="161" y="116"/>
                </a:lnTo>
                <a:lnTo>
                  <a:pt x="162" y="116"/>
                </a:lnTo>
                <a:lnTo>
                  <a:pt x="162" y="111"/>
                </a:lnTo>
                <a:lnTo>
                  <a:pt x="163" y="111"/>
                </a:lnTo>
                <a:lnTo>
                  <a:pt x="164" y="111"/>
                </a:lnTo>
                <a:lnTo>
                  <a:pt x="164" y="106"/>
                </a:lnTo>
                <a:lnTo>
                  <a:pt x="167" y="106"/>
                </a:lnTo>
                <a:lnTo>
                  <a:pt x="168" y="106"/>
                </a:lnTo>
                <a:lnTo>
                  <a:pt x="170" y="106"/>
                </a:lnTo>
                <a:lnTo>
                  <a:pt x="171" y="106"/>
                </a:lnTo>
                <a:lnTo>
                  <a:pt x="172" y="106"/>
                </a:lnTo>
                <a:lnTo>
                  <a:pt x="176" y="106"/>
                </a:lnTo>
                <a:lnTo>
                  <a:pt x="176" y="101"/>
                </a:lnTo>
                <a:lnTo>
                  <a:pt x="184" y="101"/>
                </a:lnTo>
                <a:lnTo>
                  <a:pt x="185" y="101"/>
                </a:lnTo>
                <a:lnTo>
                  <a:pt x="186" y="101"/>
                </a:lnTo>
                <a:lnTo>
                  <a:pt x="187" y="101"/>
                </a:lnTo>
                <a:lnTo>
                  <a:pt x="187" y="96"/>
                </a:lnTo>
                <a:lnTo>
                  <a:pt x="188" y="96"/>
                </a:lnTo>
                <a:lnTo>
                  <a:pt x="190" y="96"/>
                </a:lnTo>
                <a:lnTo>
                  <a:pt x="191" y="96"/>
                </a:lnTo>
                <a:lnTo>
                  <a:pt x="193" y="96"/>
                </a:lnTo>
                <a:lnTo>
                  <a:pt x="193" y="91"/>
                </a:lnTo>
                <a:lnTo>
                  <a:pt x="196" y="91"/>
                </a:lnTo>
                <a:lnTo>
                  <a:pt x="197" y="91"/>
                </a:lnTo>
                <a:lnTo>
                  <a:pt x="198" y="91"/>
                </a:lnTo>
                <a:lnTo>
                  <a:pt x="201" y="91"/>
                </a:lnTo>
                <a:lnTo>
                  <a:pt x="202" y="91"/>
                </a:lnTo>
                <a:lnTo>
                  <a:pt x="204" y="91"/>
                </a:lnTo>
                <a:lnTo>
                  <a:pt x="207" y="91"/>
                </a:lnTo>
                <a:lnTo>
                  <a:pt x="208" y="91"/>
                </a:lnTo>
                <a:lnTo>
                  <a:pt x="209" y="91"/>
                </a:lnTo>
                <a:lnTo>
                  <a:pt x="212" y="91"/>
                </a:lnTo>
                <a:lnTo>
                  <a:pt x="213" y="91"/>
                </a:lnTo>
                <a:lnTo>
                  <a:pt x="214" y="91"/>
                </a:lnTo>
                <a:lnTo>
                  <a:pt x="215" y="91"/>
                </a:lnTo>
                <a:lnTo>
                  <a:pt x="216" y="91"/>
                </a:lnTo>
                <a:lnTo>
                  <a:pt x="217" y="91"/>
                </a:lnTo>
                <a:lnTo>
                  <a:pt x="218" y="91"/>
                </a:lnTo>
                <a:lnTo>
                  <a:pt x="222" y="91"/>
                </a:lnTo>
                <a:lnTo>
                  <a:pt x="224" y="91"/>
                </a:lnTo>
                <a:lnTo>
                  <a:pt x="225" y="91"/>
                </a:lnTo>
                <a:lnTo>
                  <a:pt x="226" y="91"/>
                </a:lnTo>
                <a:lnTo>
                  <a:pt x="227" y="91"/>
                </a:lnTo>
                <a:lnTo>
                  <a:pt x="232" y="91"/>
                </a:lnTo>
                <a:lnTo>
                  <a:pt x="233" y="91"/>
                </a:lnTo>
                <a:lnTo>
                  <a:pt x="235" y="91"/>
                </a:lnTo>
                <a:lnTo>
                  <a:pt x="238" y="91"/>
                </a:lnTo>
                <a:lnTo>
                  <a:pt x="239" y="91"/>
                </a:lnTo>
                <a:lnTo>
                  <a:pt x="240" y="91"/>
                </a:lnTo>
                <a:lnTo>
                  <a:pt x="241" y="91"/>
                </a:lnTo>
                <a:lnTo>
                  <a:pt x="241" y="85"/>
                </a:lnTo>
                <a:lnTo>
                  <a:pt x="242" y="85"/>
                </a:lnTo>
                <a:lnTo>
                  <a:pt x="243" y="85"/>
                </a:lnTo>
                <a:lnTo>
                  <a:pt x="244" y="85"/>
                </a:lnTo>
                <a:lnTo>
                  <a:pt x="245" y="85"/>
                </a:lnTo>
                <a:lnTo>
                  <a:pt x="246" y="85"/>
                </a:lnTo>
                <a:lnTo>
                  <a:pt x="247" y="85"/>
                </a:lnTo>
                <a:lnTo>
                  <a:pt x="248" y="85"/>
                </a:lnTo>
                <a:lnTo>
                  <a:pt x="249" y="85"/>
                </a:lnTo>
                <a:lnTo>
                  <a:pt x="250" y="85"/>
                </a:lnTo>
                <a:lnTo>
                  <a:pt x="251" y="85"/>
                </a:lnTo>
                <a:lnTo>
                  <a:pt x="252" y="85"/>
                </a:lnTo>
                <a:lnTo>
                  <a:pt x="253" y="85"/>
                </a:lnTo>
                <a:lnTo>
                  <a:pt x="254" y="85"/>
                </a:lnTo>
                <a:lnTo>
                  <a:pt x="255" y="85"/>
                </a:lnTo>
                <a:lnTo>
                  <a:pt x="256" y="85"/>
                </a:lnTo>
                <a:lnTo>
                  <a:pt x="257" y="85"/>
                </a:lnTo>
                <a:lnTo>
                  <a:pt x="257" y="79"/>
                </a:lnTo>
                <a:lnTo>
                  <a:pt x="258" y="79"/>
                </a:lnTo>
                <a:lnTo>
                  <a:pt x="259" y="79"/>
                </a:lnTo>
                <a:lnTo>
                  <a:pt x="260" y="79"/>
                </a:lnTo>
                <a:lnTo>
                  <a:pt x="260" y="73"/>
                </a:lnTo>
                <a:lnTo>
                  <a:pt x="261" y="73"/>
                </a:lnTo>
                <a:lnTo>
                  <a:pt x="262" y="73"/>
                </a:lnTo>
                <a:lnTo>
                  <a:pt x="263" y="73"/>
                </a:lnTo>
                <a:lnTo>
                  <a:pt x="264" y="73"/>
                </a:lnTo>
                <a:lnTo>
                  <a:pt x="265" y="73"/>
                </a:lnTo>
                <a:lnTo>
                  <a:pt x="266" y="73"/>
                </a:lnTo>
                <a:lnTo>
                  <a:pt x="267" y="73"/>
                </a:lnTo>
                <a:lnTo>
                  <a:pt x="268" y="73"/>
                </a:lnTo>
                <a:lnTo>
                  <a:pt x="269" y="73"/>
                </a:lnTo>
                <a:lnTo>
                  <a:pt x="270" y="73"/>
                </a:lnTo>
                <a:lnTo>
                  <a:pt x="271" y="73"/>
                </a:lnTo>
                <a:lnTo>
                  <a:pt x="272" y="73"/>
                </a:lnTo>
                <a:lnTo>
                  <a:pt x="273" y="73"/>
                </a:lnTo>
                <a:lnTo>
                  <a:pt x="274" y="73"/>
                </a:lnTo>
                <a:lnTo>
                  <a:pt x="275" y="73"/>
                </a:lnTo>
                <a:lnTo>
                  <a:pt x="276" y="73"/>
                </a:lnTo>
                <a:lnTo>
                  <a:pt x="277" y="73"/>
                </a:lnTo>
                <a:lnTo>
                  <a:pt x="278" y="73"/>
                </a:lnTo>
                <a:lnTo>
                  <a:pt x="279" y="73"/>
                </a:lnTo>
                <a:lnTo>
                  <a:pt x="280" y="73"/>
                </a:lnTo>
                <a:lnTo>
                  <a:pt x="281" y="73"/>
                </a:lnTo>
                <a:lnTo>
                  <a:pt x="282" y="73"/>
                </a:lnTo>
                <a:lnTo>
                  <a:pt x="283" y="73"/>
                </a:lnTo>
                <a:lnTo>
                  <a:pt x="284" y="73"/>
                </a:lnTo>
                <a:lnTo>
                  <a:pt x="285" y="73"/>
                </a:lnTo>
                <a:lnTo>
                  <a:pt x="286" y="73"/>
                </a:lnTo>
                <a:lnTo>
                  <a:pt x="287" y="73"/>
                </a:lnTo>
                <a:lnTo>
                  <a:pt x="288" y="73"/>
                </a:lnTo>
                <a:lnTo>
                  <a:pt x="289" y="73"/>
                </a:lnTo>
                <a:lnTo>
                  <a:pt x="290" y="73"/>
                </a:lnTo>
                <a:lnTo>
                  <a:pt x="291" y="73"/>
                </a:lnTo>
                <a:lnTo>
                  <a:pt x="292" y="73"/>
                </a:lnTo>
                <a:lnTo>
                  <a:pt x="293" y="73"/>
                </a:lnTo>
                <a:lnTo>
                  <a:pt x="294" y="73"/>
                </a:lnTo>
                <a:lnTo>
                  <a:pt x="295" y="73"/>
                </a:lnTo>
                <a:lnTo>
                  <a:pt x="296" y="73"/>
                </a:lnTo>
                <a:lnTo>
                  <a:pt x="297" y="73"/>
                </a:lnTo>
                <a:lnTo>
                  <a:pt x="298" y="73"/>
                </a:lnTo>
                <a:lnTo>
                  <a:pt x="299" y="73"/>
                </a:lnTo>
                <a:lnTo>
                  <a:pt x="300" y="73"/>
                </a:lnTo>
                <a:lnTo>
                  <a:pt x="301" y="73"/>
                </a:lnTo>
                <a:lnTo>
                  <a:pt x="302" y="73"/>
                </a:lnTo>
                <a:lnTo>
                  <a:pt x="303" y="73"/>
                </a:lnTo>
                <a:lnTo>
                  <a:pt x="303" y="66"/>
                </a:lnTo>
                <a:lnTo>
                  <a:pt x="304" y="66"/>
                </a:lnTo>
                <a:lnTo>
                  <a:pt x="305" y="66"/>
                </a:lnTo>
                <a:lnTo>
                  <a:pt x="306" y="66"/>
                </a:lnTo>
                <a:lnTo>
                  <a:pt x="307" y="66"/>
                </a:lnTo>
                <a:lnTo>
                  <a:pt x="308" y="66"/>
                </a:lnTo>
                <a:lnTo>
                  <a:pt x="309" y="66"/>
                </a:lnTo>
                <a:lnTo>
                  <a:pt x="310" y="66"/>
                </a:lnTo>
                <a:lnTo>
                  <a:pt x="311" y="66"/>
                </a:lnTo>
                <a:lnTo>
                  <a:pt x="313" y="66"/>
                </a:lnTo>
                <a:lnTo>
                  <a:pt x="315" y="66"/>
                </a:lnTo>
                <a:lnTo>
                  <a:pt x="319" y="66"/>
                </a:lnTo>
                <a:lnTo>
                  <a:pt x="320" y="66"/>
                </a:lnTo>
                <a:lnTo>
                  <a:pt x="323" y="66"/>
                </a:lnTo>
                <a:lnTo>
                  <a:pt x="324" y="66"/>
                </a:lnTo>
                <a:lnTo>
                  <a:pt x="325" y="66"/>
                </a:lnTo>
                <a:lnTo>
                  <a:pt x="326" y="66"/>
                </a:lnTo>
                <a:lnTo>
                  <a:pt x="328" y="66"/>
                </a:lnTo>
                <a:lnTo>
                  <a:pt x="329" y="66"/>
                </a:lnTo>
                <a:lnTo>
                  <a:pt x="330" y="66"/>
                </a:lnTo>
                <a:lnTo>
                  <a:pt x="331" y="66"/>
                </a:lnTo>
                <a:lnTo>
                  <a:pt x="332" y="66"/>
                </a:lnTo>
                <a:lnTo>
                  <a:pt x="333" y="66"/>
                </a:lnTo>
                <a:lnTo>
                  <a:pt x="334" y="66"/>
                </a:lnTo>
                <a:lnTo>
                  <a:pt x="335" y="66"/>
                </a:lnTo>
                <a:lnTo>
                  <a:pt x="336" y="66"/>
                </a:lnTo>
                <a:lnTo>
                  <a:pt x="337" y="66"/>
                </a:lnTo>
                <a:lnTo>
                  <a:pt x="338" y="66"/>
                </a:lnTo>
                <a:lnTo>
                  <a:pt x="339" y="66"/>
                </a:lnTo>
                <a:lnTo>
                  <a:pt x="340" y="66"/>
                </a:lnTo>
                <a:lnTo>
                  <a:pt x="341" y="66"/>
                </a:lnTo>
                <a:lnTo>
                  <a:pt x="342" y="66"/>
                </a:lnTo>
                <a:lnTo>
                  <a:pt x="343" y="66"/>
                </a:lnTo>
                <a:lnTo>
                  <a:pt x="344" y="66"/>
                </a:lnTo>
                <a:lnTo>
                  <a:pt x="345" y="66"/>
                </a:lnTo>
                <a:lnTo>
                  <a:pt x="346" y="66"/>
                </a:lnTo>
                <a:lnTo>
                  <a:pt x="347" y="66"/>
                </a:lnTo>
                <a:lnTo>
                  <a:pt x="348" y="66"/>
                </a:lnTo>
                <a:lnTo>
                  <a:pt x="349" y="66"/>
                </a:lnTo>
                <a:lnTo>
                  <a:pt x="350" y="66"/>
                </a:lnTo>
                <a:lnTo>
                  <a:pt x="351" y="66"/>
                </a:lnTo>
                <a:lnTo>
                  <a:pt x="352" y="66"/>
                </a:lnTo>
                <a:lnTo>
                  <a:pt x="353" y="66"/>
                </a:lnTo>
                <a:lnTo>
                  <a:pt x="354" y="66"/>
                </a:lnTo>
                <a:lnTo>
                  <a:pt x="355" y="66"/>
                </a:lnTo>
                <a:lnTo>
                  <a:pt x="356" y="66"/>
                </a:lnTo>
                <a:lnTo>
                  <a:pt x="357" y="66"/>
                </a:lnTo>
                <a:lnTo>
                  <a:pt x="358" y="66"/>
                </a:lnTo>
                <a:lnTo>
                  <a:pt x="359" y="66"/>
                </a:lnTo>
                <a:lnTo>
                  <a:pt x="360" y="66"/>
                </a:lnTo>
                <a:lnTo>
                  <a:pt x="360" y="52"/>
                </a:lnTo>
                <a:lnTo>
                  <a:pt x="361" y="52"/>
                </a:lnTo>
                <a:lnTo>
                  <a:pt x="362" y="52"/>
                </a:lnTo>
                <a:lnTo>
                  <a:pt x="363" y="52"/>
                </a:lnTo>
                <a:lnTo>
                  <a:pt x="364" y="52"/>
                </a:lnTo>
                <a:lnTo>
                  <a:pt x="365" y="52"/>
                </a:lnTo>
                <a:lnTo>
                  <a:pt x="366" y="52"/>
                </a:lnTo>
                <a:lnTo>
                  <a:pt x="367" y="52"/>
                </a:lnTo>
                <a:lnTo>
                  <a:pt x="368" y="52"/>
                </a:lnTo>
                <a:lnTo>
                  <a:pt x="369" y="52"/>
                </a:lnTo>
                <a:lnTo>
                  <a:pt x="370" y="52"/>
                </a:lnTo>
                <a:lnTo>
                  <a:pt x="371" y="52"/>
                </a:lnTo>
                <a:lnTo>
                  <a:pt x="372" y="52"/>
                </a:lnTo>
                <a:lnTo>
                  <a:pt x="373" y="52"/>
                </a:lnTo>
                <a:lnTo>
                  <a:pt x="374" y="52"/>
                </a:lnTo>
                <a:lnTo>
                  <a:pt x="375" y="52"/>
                </a:lnTo>
                <a:lnTo>
                  <a:pt x="376" y="52"/>
                </a:lnTo>
                <a:lnTo>
                  <a:pt x="377" y="52"/>
                </a:lnTo>
                <a:lnTo>
                  <a:pt x="378" y="52"/>
                </a:lnTo>
                <a:lnTo>
                  <a:pt x="378" y="0"/>
                </a:lnTo>
                <a:lnTo>
                  <a:pt x="379" y="0"/>
                </a:lnTo>
                <a:lnTo>
                  <a:pt x="380" y="0"/>
                </a:lnTo>
                <a:lnTo>
                  <a:pt x="381" y="0"/>
                </a:lnTo>
                <a:lnTo>
                  <a:pt x="382" y="0"/>
                </a:lnTo>
                <a:lnTo>
                  <a:pt x="383" y="0"/>
                </a:lnTo>
                <a:lnTo>
                  <a:pt x="384" y="0"/>
                </a:lnTo>
                <a:lnTo>
                  <a:pt x="385" y="0"/>
                </a:lnTo>
                <a:lnTo>
                  <a:pt x="386" y="0"/>
                </a:lnTo>
                <a:lnTo>
                  <a:pt x="387" y="0"/>
                </a:lnTo>
                <a:lnTo>
                  <a:pt x="388" y="0"/>
                </a:lnTo>
                <a:lnTo>
                  <a:pt x="389" y="0"/>
                </a:lnTo>
                <a:lnTo>
                  <a:pt x="390" y="0"/>
                </a:lnTo>
                <a:lnTo>
                  <a:pt x="391" y="0"/>
                </a:lnTo>
                <a:lnTo>
                  <a:pt x="392" y="0"/>
                </a:lnTo>
                <a:lnTo>
                  <a:pt x="393" y="0"/>
                </a:lnTo>
                <a:lnTo>
                  <a:pt x="394" y="0"/>
                </a:lnTo>
                <a:lnTo>
                  <a:pt x="395" y="0"/>
                </a:lnTo>
                <a:lnTo>
                  <a:pt x="396" y="0"/>
                </a:lnTo>
                <a:lnTo>
                  <a:pt x="397" y="0"/>
                </a:lnTo>
                <a:lnTo>
                  <a:pt x="398" y="0"/>
                </a:lnTo>
                <a:lnTo>
                  <a:pt x="399" y="0"/>
                </a:lnTo>
                <a:lnTo>
                  <a:pt x="400" y="0"/>
                </a:lnTo>
                <a:lnTo>
                  <a:pt x="401" y="0"/>
                </a:lnTo>
                <a:lnTo>
                  <a:pt x="402" y="0"/>
                </a:lnTo>
                <a:lnTo>
                  <a:pt x="403" y="0"/>
                </a:lnTo>
                <a:lnTo>
                  <a:pt x="404" y="0"/>
                </a:lnTo>
                <a:lnTo>
                  <a:pt x="406" y="0"/>
                </a:lnTo>
                <a:lnTo>
                  <a:pt x="407" y="0"/>
                </a:lnTo>
                <a:lnTo>
                  <a:pt x="408" y="0"/>
                </a:lnTo>
                <a:lnTo>
                  <a:pt x="411" y="0"/>
                </a:lnTo>
              </a:path>
            </a:pathLst>
          </a:custGeom>
          <a:noFill/>
          <a:ln w="25400">
            <a:solidFill>
              <a:srgbClr val="FF0000"/>
            </a:solidFill>
            <a:round/>
            <a:headEnd/>
            <a:tailEnd/>
          </a:ln>
        </p:spPr>
        <p:txBody>
          <a:bodyPr/>
          <a:lstStyle/>
          <a:p>
            <a:endParaRPr lang="en-US">
              <a:solidFill>
                <a:srgbClr val="FFFFFF"/>
              </a:solidFill>
            </a:endParaRPr>
          </a:p>
        </p:txBody>
      </p:sp>
      <p:sp>
        <p:nvSpPr>
          <p:cNvPr id="90119" name="Line 7"/>
          <p:cNvSpPr>
            <a:spLocks noChangeShapeType="1"/>
          </p:cNvSpPr>
          <p:nvPr/>
        </p:nvSpPr>
        <p:spPr bwMode="auto">
          <a:xfrm flipV="1">
            <a:off x="2546350" y="1947863"/>
            <a:ext cx="1588" cy="2809875"/>
          </a:xfrm>
          <a:prstGeom prst="line">
            <a:avLst/>
          </a:prstGeom>
          <a:noFill/>
          <a:ln w="22225">
            <a:solidFill>
              <a:srgbClr val="FFFF99"/>
            </a:solidFill>
            <a:round/>
            <a:headEnd/>
            <a:tailEnd/>
          </a:ln>
        </p:spPr>
        <p:txBody>
          <a:bodyPr/>
          <a:lstStyle/>
          <a:p>
            <a:endParaRPr lang="en-US">
              <a:solidFill>
                <a:srgbClr val="FFFFFF"/>
              </a:solidFill>
            </a:endParaRPr>
          </a:p>
        </p:txBody>
      </p:sp>
      <p:sp>
        <p:nvSpPr>
          <p:cNvPr id="90120" name="Line 8"/>
          <p:cNvSpPr>
            <a:spLocks noChangeShapeType="1"/>
          </p:cNvSpPr>
          <p:nvPr/>
        </p:nvSpPr>
        <p:spPr bwMode="auto">
          <a:xfrm flipH="1">
            <a:off x="2500313" y="4681538"/>
            <a:ext cx="46037" cy="1587"/>
          </a:xfrm>
          <a:prstGeom prst="line">
            <a:avLst/>
          </a:prstGeom>
          <a:noFill/>
          <a:ln w="9525">
            <a:solidFill>
              <a:srgbClr val="000000"/>
            </a:solidFill>
            <a:round/>
            <a:headEnd/>
            <a:tailEnd/>
          </a:ln>
        </p:spPr>
        <p:txBody>
          <a:bodyPr/>
          <a:lstStyle/>
          <a:p>
            <a:endParaRPr lang="en-US">
              <a:solidFill>
                <a:srgbClr val="FFFFFF"/>
              </a:solidFill>
            </a:endParaRPr>
          </a:p>
        </p:txBody>
      </p:sp>
      <p:sp>
        <p:nvSpPr>
          <p:cNvPr id="90121" name="Rectangle 9"/>
          <p:cNvSpPr>
            <a:spLocks noChangeArrowheads="1"/>
          </p:cNvSpPr>
          <p:nvPr/>
        </p:nvSpPr>
        <p:spPr bwMode="auto">
          <a:xfrm rot="-5400000">
            <a:off x="2278062" y="4625976"/>
            <a:ext cx="244475"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0.00</a:t>
            </a:r>
            <a:endParaRPr lang="en-US" sz="2400">
              <a:solidFill>
                <a:srgbClr val="FFFF99"/>
              </a:solidFill>
              <a:latin typeface="Times New Roman" pitchFamily="18" charset="0"/>
              <a:cs typeface="Times New Roman" pitchFamily="18" charset="0"/>
            </a:endParaRPr>
          </a:p>
        </p:txBody>
      </p:sp>
      <p:sp>
        <p:nvSpPr>
          <p:cNvPr id="90122" name="Line 10"/>
          <p:cNvSpPr>
            <a:spLocks noChangeShapeType="1"/>
          </p:cNvSpPr>
          <p:nvPr/>
        </p:nvSpPr>
        <p:spPr bwMode="auto">
          <a:xfrm flipH="1">
            <a:off x="2500313" y="4148138"/>
            <a:ext cx="46037" cy="1587"/>
          </a:xfrm>
          <a:prstGeom prst="line">
            <a:avLst/>
          </a:prstGeom>
          <a:noFill/>
          <a:ln w="9525">
            <a:solidFill>
              <a:srgbClr val="000000"/>
            </a:solidFill>
            <a:round/>
            <a:headEnd/>
            <a:tailEnd/>
          </a:ln>
        </p:spPr>
        <p:txBody>
          <a:bodyPr/>
          <a:lstStyle/>
          <a:p>
            <a:endParaRPr lang="en-US">
              <a:solidFill>
                <a:srgbClr val="FFFFFF"/>
              </a:solidFill>
            </a:endParaRPr>
          </a:p>
        </p:txBody>
      </p:sp>
      <p:sp>
        <p:nvSpPr>
          <p:cNvPr id="90123" name="Rectangle 11"/>
          <p:cNvSpPr>
            <a:spLocks noChangeArrowheads="1"/>
          </p:cNvSpPr>
          <p:nvPr/>
        </p:nvSpPr>
        <p:spPr bwMode="auto">
          <a:xfrm rot="-5400000">
            <a:off x="2278062" y="4092576"/>
            <a:ext cx="244475"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0.01</a:t>
            </a:r>
            <a:endParaRPr lang="en-US" sz="2400">
              <a:solidFill>
                <a:srgbClr val="FFFF99"/>
              </a:solidFill>
              <a:latin typeface="Times New Roman" pitchFamily="18" charset="0"/>
              <a:cs typeface="Times New Roman" pitchFamily="18" charset="0"/>
            </a:endParaRPr>
          </a:p>
        </p:txBody>
      </p:sp>
      <p:sp>
        <p:nvSpPr>
          <p:cNvPr id="90124" name="Line 12"/>
          <p:cNvSpPr>
            <a:spLocks noChangeShapeType="1"/>
          </p:cNvSpPr>
          <p:nvPr/>
        </p:nvSpPr>
        <p:spPr bwMode="auto">
          <a:xfrm flipH="1">
            <a:off x="2500313" y="3614738"/>
            <a:ext cx="46037" cy="1587"/>
          </a:xfrm>
          <a:prstGeom prst="line">
            <a:avLst/>
          </a:prstGeom>
          <a:noFill/>
          <a:ln w="9525">
            <a:solidFill>
              <a:srgbClr val="000000"/>
            </a:solidFill>
            <a:round/>
            <a:headEnd/>
            <a:tailEnd/>
          </a:ln>
        </p:spPr>
        <p:txBody>
          <a:bodyPr/>
          <a:lstStyle/>
          <a:p>
            <a:endParaRPr lang="en-US">
              <a:solidFill>
                <a:srgbClr val="FFFFFF"/>
              </a:solidFill>
            </a:endParaRPr>
          </a:p>
        </p:txBody>
      </p:sp>
      <p:sp>
        <p:nvSpPr>
          <p:cNvPr id="90125" name="Rectangle 13"/>
          <p:cNvSpPr>
            <a:spLocks noChangeArrowheads="1"/>
          </p:cNvSpPr>
          <p:nvPr/>
        </p:nvSpPr>
        <p:spPr bwMode="auto">
          <a:xfrm rot="-5400000">
            <a:off x="2278062" y="3559176"/>
            <a:ext cx="244475"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0.01</a:t>
            </a:r>
            <a:endParaRPr lang="en-US" sz="2400">
              <a:solidFill>
                <a:srgbClr val="FFFF99"/>
              </a:solidFill>
              <a:latin typeface="Times New Roman" pitchFamily="18" charset="0"/>
              <a:cs typeface="Times New Roman" pitchFamily="18" charset="0"/>
            </a:endParaRPr>
          </a:p>
        </p:txBody>
      </p:sp>
      <p:sp>
        <p:nvSpPr>
          <p:cNvPr id="90126" name="Line 14"/>
          <p:cNvSpPr>
            <a:spLocks noChangeShapeType="1"/>
          </p:cNvSpPr>
          <p:nvPr/>
        </p:nvSpPr>
        <p:spPr bwMode="auto">
          <a:xfrm flipH="1">
            <a:off x="2500313" y="3090863"/>
            <a:ext cx="46037" cy="1587"/>
          </a:xfrm>
          <a:prstGeom prst="line">
            <a:avLst/>
          </a:prstGeom>
          <a:noFill/>
          <a:ln w="9525">
            <a:solidFill>
              <a:srgbClr val="000000"/>
            </a:solidFill>
            <a:round/>
            <a:headEnd/>
            <a:tailEnd/>
          </a:ln>
        </p:spPr>
        <p:txBody>
          <a:bodyPr/>
          <a:lstStyle/>
          <a:p>
            <a:endParaRPr lang="en-US">
              <a:solidFill>
                <a:srgbClr val="FFFFFF"/>
              </a:solidFill>
            </a:endParaRPr>
          </a:p>
        </p:txBody>
      </p:sp>
      <p:sp>
        <p:nvSpPr>
          <p:cNvPr id="90127" name="Rectangle 15"/>
          <p:cNvSpPr>
            <a:spLocks noChangeArrowheads="1"/>
          </p:cNvSpPr>
          <p:nvPr/>
        </p:nvSpPr>
        <p:spPr bwMode="auto">
          <a:xfrm rot="-5400000">
            <a:off x="2278062" y="3035301"/>
            <a:ext cx="244475"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0.01</a:t>
            </a:r>
            <a:endParaRPr lang="en-US" sz="2400">
              <a:solidFill>
                <a:srgbClr val="FFFF99"/>
              </a:solidFill>
              <a:latin typeface="Times New Roman" pitchFamily="18" charset="0"/>
              <a:cs typeface="Times New Roman" pitchFamily="18" charset="0"/>
            </a:endParaRPr>
          </a:p>
        </p:txBody>
      </p:sp>
      <p:sp>
        <p:nvSpPr>
          <p:cNvPr id="90128" name="Line 16"/>
          <p:cNvSpPr>
            <a:spLocks noChangeShapeType="1"/>
          </p:cNvSpPr>
          <p:nvPr/>
        </p:nvSpPr>
        <p:spPr bwMode="auto">
          <a:xfrm flipH="1">
            <a:off x="2500313" y="2557463"/>
            <a:ext cx="46037" cy="1587"/>
          </a:xfrm>
          <a:prstGeom prst="line">
            <a:avLst/>
          </a:prstGeom>
          <a:noFill/>
          <a:ln w="9525">
            <a:solidFill>
              <a:srgbClr val="000000"/>
            </a:solidFill>
            <a:round/>
            <a:headEnd/>
            <a:tailEnd/>
          </a:ln>
        </p:spPr>
        <p:txBody>
          <a:bodyPr/>
          <a:lstStyle/>
          <a:p>
            <a:endParaRPr lang="en-US">
              <a:solidFill>
                <a:srgbClr val="FFFFFF"/>
              </a:solidFill>
            </a:endParaRPr>
          </a:p>
        </p:txBody>
      </p:sp>
      <p:sp>
        <p:nvSpPr>
          <p:cNvPr id="90129" name="Rectangle 17"/>
          <p:cNvSpPr>
            <a:spLocks noChangeArrowheads="1"/>
          </p:cNvSpPr>
          <p:nvPr/>
        </p:nvSpPr>
        <p:spPr bwMode="auto">
          <a:xfrm rot="-5400000">
            <a:off x="2278062" y="2501901"/>
            <a:ext cx="244475"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0.02</a:t>
            </a:r>
            <a:endParaRPr lang="en-US" sz="2400">
              <a:solidFill>
                <a:srgbClr val="FFFF99"/>
              </a:solidFill>
              <a:latin typeface="Times New Roman" pitchFamily="18" charset="0"/>
              <a:cs typeface="Times New Roman" pitchFamily="18" charset="0"/>
            </a:endParaRPr>
          </a:p>
        </p:txBody>
      </p:sp>
      <p:sp>
        <p:nvSpPr>
          <p:cNvPr id="90130" name="Line 18"/>
          <p:cNvSpPr>
            <a:spLocks noChangeShapeType="1"/>
          </p:cNvSpPr>
          <p:nvPr/>
        </p:nvSpPr>
        <p:spPr bwMode="auto">
          <a:xfrm flipH="1">
            <a:off x="2500313" y="2024063"/>
            <a:ext cx="46037" cy="1587"/>
          </a:xfrm>
          <a:prstGeom prst="line">
            <a:avLst/>
          </a:prstGeom>
          <a:noFill/>
          <a:ln w="9525">
            <a:solidFill>
              <a:srgbClr val="000000"/>
            </a:solidFill>
            <a:round/>
            <a:headEnd/>
            <a:tailEnd/>
          </a:ln>
        </p:spPr>
        <p:txBody>
          <a:bodyPr/>
          <a:lstStyle/>
          <a:p>
            <a:endParaRPr lang="en-US">
              <a:solidFill>
                <a:srgbClr val="FFFFFF"/>
              </a:solidFill>
            </a:endParaRPr>
          </a:p>
        </p:txBody>
      </p:sp>
      <p:sp>
        <p:nvSpPr>
          <p:cNvPr id="90131" name="Rectangle 19"/>
          <p:cNvSpPr>
            <a:spLocks noChangeArrowheads="1"/>
          </p:cNvSpPr>
          <p:nvPr/>
        </p:nvSpPr>
        <p:spPr bwMode="auto">
          <a:xfrm rot="-5400000">
            <a:off x="2278062" y="1968501"/>
            <a:ext cx="244475"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0.03</a:t>
            </a:r>
            <a:endParaRPr lang="en-US" sz="2400">
              <a:solidFill>
                <a:srgbClr val="FFFF99"/>
              </a:solidFill>
              <a:latin typeface="Times New Roman" pitchFamily="18" charset="0"/>
              <a:cs typeface="Times New Roman" pitchFamily="18" charset="0"/>
            </a:endParaRPr>
          </a:p>
        </p:txBody>
      </p:sp>
      <p:sp>
        <p:nvSpPr>
          <p:cNvPr id="90132" name="Rectangle 20"/>
          <p:cNvSpPr>
            <a:spLocks noChangeArrowheads="1"/>
          </p:cNvSpPr>
          <p:nvPr/>
        </p:nvSpPr>
        <p:spPr bwMode="auto">
          <a:xfrm rot="-5400000">
            <a:off x="658813" y="3227387"/>
            <a:ext cx="2552700" cy="212725"/>
          </a:xfrm>
          <a:prstGeom prst="rect">
            <a:avLst/>
          </a:prstGeom>
          <a:noFill/>
          <a:ln w="9525">
            <a:noFill/>
            <a:miter lim="800000"/>
            <a:headEnd/>
            <a:tailEnd/>
          </a:ln>
        </p:spPr>
        <p:txBody>
          <a:bodyPr wrap="none" lIns="0" tIns="0" rIns="0" bIns="0">
            <a:spAutoFit/>
          </a:bodyPr>
          <a:lstStyle/>
          <a:p>
            <a:pPr eaLnBrk="1" hangingPunct="1"/>
            <a:r>
              <a:rPr lang="en-US" sz="1400" b="1">
                <a:solidFill>
                  <a:srgbClr val="FFFF00"/>
                </a:solidFill>
                <a:latin typeface="Arial" charset="0"/>
                <a:cs typeface="Times New Roman" pitchFamily="18" charset="0"/>
              </a:rPr>
              <a:t>Cumulative Hazard of CHF (%)</a:t>
            </a:r>
            <a:endParaRPr lang="en-US" sz="1400" b="1">
              <a:solidFill>
                <a:srgbClr val="FFFF00"/>
              </a:solidFill>
              <a:latin typeface="Times New Roman" pitchFamily="18" charset="0"/>
              <a:cs typeface="Times New Roman" pitchFamily="18" charset="0"/>
            </a:endParaRPr>
          </a:p>
        </p:txBody>
      </p:sp>
      <p:sp>
        <p:nvSpPr>
          <p:cNvPr id="90133" name="Line 21"/>
          <p:cNvSpPr>
            <a:spLocks noChangeShapeType="1"/>
          </p:cNvSpPr>
          <p:nvPr/>
        </p:nvSpPr>
        <p:spPr bwMode="auto">
          <a:xfrm>
            <a:off x="2546350" y="4757738"/>
            <a:ext cx="4402138" cy="1587"/>
          </a:xfrm>
          <a:prstGeom prst="line">
            <a:avLst/>
          </a:prstGeom>
          <a:noFill/>
          <a:ln w="22225">
            <a:solidFill>
              <a:schemeClr val="tx1"/>
            </a:solidFill>
            <a:round/>
            <a:headEnd/>
            <a:tailEnd/>
          </a:ln>
        </p:spPr>
        <p:txBody>
          <a:bodyPr/>
          <a:lstStyle/>
          <a:p>
            <a:endParaRPr lang="en-US">
              <a:solidFill>
                <a:srgbClr val="FFFFFF"/>
              </a:solidFill>
            </a:endParaRPr>
          </a:p>
        </p:txBody>
      </p:sp>
      <p:sp>
        <p:nvSpPr>
          <p:cNvPr id="90134" name="Line 22"/>
          <p:cNvSpPr>
            <a:spLocks noChangeShapeType="1"/>
          </p:cNvSpPr>
          <p:nvPr/>
        </p:nvSpPr>
        <p:spPr bwMode="auto">
          <a:xfrm>
            <a:off x="2633663" y="4757738"/>
            <a:ext cx="0"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90135" name="Rectangle 23"/>
          <p:cNvSpPr>
            <a:spLocks noChangeArrowheads="1"/>
          </p:cNvSpPr>
          <p:nvPr/>
        </p:nvSpPr>
        <p:spPr bwMode="auto">
          <a:xfrm>
            <a:off x="2570163" y="4833938"/>
            <a:ext cx="6985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0</a:t>
            </a:r>
            <a:endParaRPr lang="en-US" sz="2400">
              <a:solidFill>
                <a:srgbClr val="FFFF99"/>
              </a:solidFill>
              <a:latin typeface="Times New Roman" pitchFamily="18" charset="0"/>
              <a:cs typeface="Times New Roman" pitchFamily="18" charset="0"/>
            </a:endParaRPr>
          </a:p>
        </p:txBody>
      </p:sp>
      <p:sp>
        <p:nvSpPr>
          <p:cNvPr id="90136" name="Line 24"/>
          <p:cNvSpPr>
            <a:spLocks noChangeShapeType="1"/>
          </p:cNvSpPr>
          <p:nvPr/>
        </p:nvSpPr>
        <p:spPr bwMode="auto">
          <a:xfrm>
            <a:off x="3478213" y="4757738"/>
            <a:ext cx="0"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90137" name="Rectangle 25"/>
          <p:cNvSpPr>
            <a:spLocks noChangeArrowheads="1"/>
          </p:cNvSpPr>
          <p:nvPr/>
        </p:nvSpPr>
        <p:spPr bwMode="auto">
          <a:xfrm>
            <a:off x="3414713" y="4833938"/>
            <a:ext cx="6985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1</a:t>
            </a:r>
            <a:endParaRPr lang="en-US" sz="2400">
              <a:solidFill>
                <a:srgbClr val="FFFF99"/>
              </a:solidFill>
              <a:latin typeface="Times New Roman" pitchFamily="18" charset="0"/>
              <a:cs typeface="Times New Roman" pitchFamily="18" charset="0"/>
            </a:endParaRPr>
          </a:p>
        </p:txBody>
      </p:sp>
      <p:sp>
        <p:nvSpPr>
          <p:cNvPr id="90138" name="Line 26"/>
          <p:cNvSpPr>
            <a:spLocks noChangeShapeType="1"/>
          </p:cNvSpPr>
          <p:nvPr/>
        </p:nvSpPr>
        <p:spPr bwMode="auto">
          <a:xfrm>
            <a:off x="4330700" y="4757738"/>
            <a:ext cx="1588"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90139" name="Rectangle 27"/>
          <p:cNvSpPr>
            <a:spLocks noChangeArrowheads="1"/>
          </p:cNvSpPr>
          <p:nvPr/>
        </p:nvSpPr>
        <p:spPr bwMode="auto">
          <a:xfrm>
            <a:off x="4268788" y="4833938"/>
            <a:ext cx="6985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2</a:t>
            </a:r>
            <a:endParaRPr lang="en-US" sz="2400">
              <a:solidFill>
                <a:srgbClr val="FFFF99"/>
              </a:solidFill>
              <a:latin typeface="Times New Roman" pitchFamily="18" charset="0"/>
              <a:cs typeface="Times New Roman" pitchFamily="18" charset="0"/>
            </a:endParaRPr>
          </a:p>
        </p:txBody>
      </p:sp>
      <p:sp>
        <p:nvSpPr>
          <p:cNvPr id="90140" name="Line 28"/>
          <p:cNvSpPr>
            <a:spLocks noChangeShapeType="1"/>
          </p:cNvSpPr>
          <p:nvPr/>
        </p:nvSpPr>
        <p:spPr bwMode="auto">
          <a:xfrm>
            <a:off x="5175250" y="4757738"/>
            <a:ext cx="1588"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90141" name="Rectangle 29"/>
          <p:cNvSpPr>
            <a:spLocks noChangeArrowheads="1"/>
          </p:cNvSpPr>
          <p:nvPr/>
        </p:nvSpPr>
        <p:spPr bwMode="auto">
          <a:xfrm>
            <a:off x="5113338" y="4833938"/>
            <a:ext cx="6985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3</a:t>
            </a:r>
            <a:endParaRPr lang="en-US" sz="2400">
              <a:solidFill>
                <a:srgbClr val="FFFF99"/>
              </a:solidFill>
              <a:latin typeface="Times New Roman" pitchFamily="18" charset="0"/>
              <a:cs typeface="Times New Roman" pitchFamily="18" charset="0"/>
            </a:endParaRPr>
          </a:p>
        </p:txBody>
      </p:sp>
      <p:sp>
        <p:nvSpPr>
          <p:cNvPr id="90142" name="Line 30"/>
          <p:cNvSpPr>
            <a:spLocks noChangeShapeType="1"/>
          </p:cNvSpPr>
          <p:nvPr/>
        </p:nvSpPr>
        <p:spPr bwMode="auto">
          <a:xfrm>
            <a:off x="6019800" y="4757738"/>
            <a:ext cx="1588"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90143" name="Rectangle 31"/>
          <p:cNvSpPr>
            <a:spLocks noChangeArrowheads="1"/>
          </p:cNvSpPr>
          <p:nvPr/>
        </p:nvSpPr>
        <p:spPr bwMode="auto">
          <a:xfrm>
            <a:off x="5957888" y="4833938"/>
            <a:ext cx="6985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4</a:t>
            </a:r>
            <a:endParaRPr lang="en-US" sz="2400">
              <a:solidFill>
                <a:srgbClr val="FFFF99"/>
              </a:solidFill>
              <a:latin typeface="Times New Roman" pitchFamily="18" charset="0"/>
              <a:cs typeface="Times New Roman" pitchFamily="18" charset="0"/>
            </a:endParaRPr>
          </a:p>
        </p:txBody>
      </p:sp>
      <p:sp>
        <p:nvSpPr>
          <p:cNvPr id="90144" name="Line 32"/>
          <p:cNvSpPr>
            <a:spLocks noChangeShapeType="1"/>
          </p:cNvSpPr>
          <p:nvPr/>
        </p:nvSpPr>
        <p:spPr bwMode="auto">
          <a:xfrm>
            <a:off x="6875463" y="4757738"/>
            <a:ext cx="0"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90145" name="Rectangle 33"/>
          <p:cNvSpPr>
            <a:spLocks noChangeArrowheads="1"/>
          </p:cNvSpPr>
          <p:nvPr/>
        </p:nvSpPr>
        <p:spPr bwMode="auto">
          <a:xfrm>
            <a:off x="6811963" y="4833938"/>
            <a:ext cx="6985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FFFF99"/>
                </a:solidFill>
                <a:latin typeface="Arial" charset="0"/>
                <a:cs typeface="Times New Roman" pitchFamily="18" charset="0"/>
              </a:rPr>
              <a:t>5</a:t>
            </a:r>
            <a:endParaRPr lang="en-US" sz="2400">
              <a:solidFill>
                <a:srgbClr val="FFFF99"/>
              </a:solidFill>
              <a:latin typeface="Times New Roman" pitchFamily="18" charset="0"/>
              <a:cs typeface="Times New Roman" pitchFamily="18" charset="0"/>
            </a:endParaRPr>
          </a:p>
        </p:txBody>
      </p:sp>
      <p:sp>
        <p:nvSpPr>
          <p:cNvPr id="90146" name="Rectangle 34"/>
          <p:cNvSpPr>
            <a:spLocks noChangeArrowheads="1"/>
          </p:cNvSpPr>
          <p:nvPr/>
        </p:nvSpPr>
        <p:spPr bwMode="auto">
          <a:xfrm>
            <a:off x="3429000" y="5105400"/>
            <a:ext cx="2354263" cy="258763"/>
          </a:xfrm>
          <a:prstGeom prst="rect">
            <a:avLst/>
          </a:prstGeom>
          <a:noFill/>
          <a:ln w="9525">
            <a:noFill/>
            <a:miter lim="800000"/>
            <a:headEnd/>
            <a:tailEnd/>
          </a:ln>
        </p:spPr>
        <p:txBody>
          <a:bodyPr wrap="none" lIns="0" tIns="0" rIns="0" bIns="0">
            <a:spAutoFit/>
          </a:bodyPr>
          <a:lstStyle/>
          <a:p>
            <a:pPr eaLnBrk="1" hangingPunct="1"/>
            <a:r>
              <a:rPr lang="en-US" sz="1700" b="1">
                <a:solidFill>
                  <a:srgbClr val="FFFF00"/>
                </a:solidFill>
                <a:latin typeface="Arial" charset="0"/>
                <a:cs typeface="Times New Roman" pitchFamily="18" charset="0"/>
              </a:rPr>
              <a:t>Follow-up Time (years)</a:t>
            </a:r>
          </a:p>
        </p:txBody>
      </p:sp>
      <p:sp>
        <p:nvSpPr>
          <p:cNvPr id="90147" name="Rectangle 35"/>
          <p:cNvSpPr>
            <a:spLocks noChangeArrowheads="1"/>
          </p:cNvSpPr>
          <p:nvPr/>
        </p:nvSpPr>
        <p:spPr bwMode="auto">
          <a:xfrm>
            <a:off x="1676400" y="762000"/>
            <a:ext cx="6172200" cy="430887"/>
          </a:xfrm>
          <a:prstGeom prst="rect">
            <a:avLst/>
          </a:prstGeom>
          <a:noFill/>
          <a:ln w="9525">
            <a:noFill/>
            <a:miter lim="800000"/>
            <a:headEnd/>
            <a:tailEnd/>
          </a:ln>
        </p:spPr>
        <p:txBody>
          <a:bodyPr wrap="square" lIns="0" tIns="0" rIns="0" bIns="0">
            <a:spAutoFit/>
          </a:bodyPr>
          <a:lstStyle/>
          <a:p>
            <a:pPr eaLnBrk="1" hangingPunct="1"/>
            <a:r>
              <a:rPr lang="en-US" sz="2800" b="1" dirty="0">
                <a:solidFill>
                  <a:srgbClr val="FFFFFF"/>
                </a:solidFill>
                <a:latin typeface="Times New Roman" pitchFamily="18" charset="0"/>
                <a:cs typeface="Times New Roman" pitchFamily="18" charset="0"/>
              </a:rPr>
              <a:t>The Metabolic Syndrome and CHF Risk</a:t>
            </a:r>
          </a:p>
        </p:txBody>
      </p:sp>
      <p:sp>
        <p:nvSpPr>
          <p:cNvPr id="90148" name="Text Box 36"/>
          <p:cNvSpPr txBox="1">
            <a:spLocks noChangeArrowheads="1"/>
          </p:cNvSpPr>
          <p:nvPr/>
        </p:nvSpPr>
        <p:spPr bwMode="auto">
          <a:xfrm>
            <a:off x="4343400" y="2362200"/>
            <a:ext cx="1981200" cy="304800"/>
          </a:xfrm>
          <a:prstGeom prst="rect">
            <a:avLst/>
          </a:prstGeom>
          <a:noFill/>
          <a:ln w="9525">
            <a:noFill/>
            <a:miter lim="800000"/>
            <a:headEnd/>
            <a:tailEnd/>
          </a:ln>
        </p:spPr>
        <p:txBody>
          <a:bodyPr>
            <a:spAutoFit/>
          </a:bodyPr>
          <a:lstStyle/>
          <a:p>
            <a:pPr eaLnBrk="1" hangingPunct="1">
              <a:spcBef>
                <a:spcPct val="50000"/>
              </a:spcBef>
            </a:pPr>
            <a:r>
              <a:rPr lang="en-US" sz="1400" b="1">
                <a:solidFill>
                  <a:srgbClr val="FFFFFF"/>
                </a:solidFill>
                <a:latin typeface="Arial" charset="0"/>
                <a:cs typeface="Times New Roman" pitchFamily="18" charset="0"/>
              </a:rPr>
              <a:t>Metabolic Syndrome</a:t>
            </a:r>
          </a:p>
        </p:txBody>
      </p:sp>
      <p:sp>
        <p:nvSpPr>
          <p:cNvPr id="90149" name="Text Box 37"/>
          <p:cNvSpPr txBox="1">
            <a:spLocks noChangeArrowheads="1"/>
          </p:cNvSpPr>
          <p:nvPr/>
        </p:nvSpPr>
        <p:spPr bwMode="auto">
          <a:xfrm>
            <a:off x="4495800" y="3946525"/>
            <a:ext cx="2362200" cy="304800"/>
          </a:xfrm>
          <a:prstGeom prst="rect">
            <a:avLst/>
          </a:prstGeom>
          <a:noFill/>
          <a:ln w="9525">
            <a:noFill/>
            <a:miter lim="800000"/>
            <a:headEnd/>
            <a:tailEnd/>
          </a:ln>
        </p:spPr>
        <p:txBody>
          <a:bodyPr>
            <a:spAutoFit/>
          </a:bodyPr>
          <a:lstStyle/>
          <a:p>
            <a:pPr eaLnBrk="1" hangingPunct="1">
              <a:spcBef>
                <a:spcPct val="50000"/>
              </a:spcBef>
            </a:pPr>
            <a:r>
              <a:rPr lang="en-US" sz="1400" b="1">
                <a:solidFill>
                  <a:srgbClr val="FFFFFF"/>
                </a:solidFill>
                <a:latin typeface="Arial" charset="0"/>
                <a:cs typeface="Times New Roman" pitchFamily="18" charset="0"/>
              </a:rPr>
              <a:t>No Metabolic Syndrome</a:t>
            </a:r>
          </a:p>
        </p:txBody>
      </p:sp>
      <p:sp>
        <p:nvSpPr>
          <p:cNvPr id="90150" name="Text Box 38"/>
          <p:cNvSpPr txBox="1">
            <a:spLocks noChangeArrowheads="1"/>
          </p:cNvSpPr>
          <p:nvPr/>
        </p:nvSpPr>
        <p:spPr bwMode="auto">
          <a:xfrm>
            <a:off x="5410200" y="5715000"/>
            <a:ext cx="3429000" cy="338554"/>
          </a:xfrm>
          <a:prstGeom prst="rect">
            <a:avLst/>
          </a:prstGeom>
          <a:noFill/>
          <a:ln w="9525">
            <a:noFill/>
            <a:miter lim="800000"/>
            <a:headEnd/>
            <a:tailEnd/>
          </a:ln>
        </p:spPr>
        <p:txBody>
          <a:bodyPr>
            <a:spAutoFit/>
          </a:bodyPr>
          <a:lstStyle/>
          <a:p>
            <a:pPr eaLnBrk="1" hangingPunct="1">
              <a:spcBef>
                <a:spcPct val="50000"/>
              </a:spcBef>
            </a:pPr>
            <a:r>
              <a:rPr lang="en-US" sz="1600" b="1" dirty="0">
                <a:solidFill>
                  <a:srgbClr val="FFFF99"/>
                </a:solidFill>
                <a:latin typeface="Arial" charset="0"/>
                <a:cs typeface="Times New Roman" pitchFamily="18" charset="0"/>
              </a:rPr>
              <a:t>Log-rank test p-value: 0.001</a:t>
            </a:r>
          </a:p>
        </p:txBody>
      </p:sp>
      <p:sp>
        <p:nvSpPr>
          <p:cNvPr id="39" name="Rectangle 38"/>
          <p:cNvSpPr/>
          <p:nvPr/>
        </p:nvSpPr>
        <p:spPr>
          <a:xfrm>
            <a:off x="3505200" y="6324600"/>
            <a:ext cx="5334000" cy="338554"/>
          </a:xfrm>
          <a:prstGeom prst="rect">
            <a:avLst/>
          </a:prstGeom>
        </p:spPr>
        <p:txBody>
          <a:bodyPr wrap="square">
            <a:spAutoFit/>
          </a:bodyPr>
          <a:lstStyle/>
          <a:p>
            <a:pPr eaLnBrk="1" hangingPunct="1">
              <a:spcBef>
                <a:spcPct val="50000"/>
              </a:spcBef>
            </a:pPr>
            <a:r>
              <a:rPr lang="en-US" sz="1600" b="1" i="1" dirty="0" err="1" smtClean="0">
                <a:solidFill>
                  <a:srgbClr val="FFFFFF"/>
                </a:solidFill>
              </a:rPr>
              <a:t>Bahrami</a:t>
            </a:r>
            <a:r>
              <a:rPr lang="en-US" sz="1600" b="1" i="1" dirty="0" smtClean="0">
                <a:solidFill>
                  <a:srgbClr val="FFFFFF"/>
                </a:solidFill>
              </a:rPr>
              <a:t> H. et al,  JACC March 2008</a:t>
            </a:r>
            <a:endParaRPr lang="en-US" sz="1600" b="1" i="1" dirty="0">
              <a:solidFill>
                <a:srgbClr val="FFFFFF"/>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381000" y="622300"/>
            <a:ext cx="8229600" cy="1139825"/>
          </a:xfrm>
        </p:spPr>
        <p:txBody>
          <a:bodyPr/>
          <a:lstStyle/>
          <a:p>
            <a:r>
              <a:rPr lang="en-US" smtClean="0"/>
              <a:t>Background </a:t>
            </a:r>
            <a:br>
              <a:rPr lang="en-US" smtClean="0"/>
            </a:br>
            <a:r>
              <a:rPr lang="en-US" sz="3200" smtClean="0"/>
              <a:t>Race x CHF in MESA</a:t>
            </a:r>
          </a:p>
        </p:txBody>
      </p:sp>
      <p:pic>
        <p:nvPicPr>
          <p:cNvPr id="1380355" name="Picture 3"/>
          <p:cNvPicPr>
            <a:picLocks noChangeAspect="1" noChangeArrowheads="1"/>
          </p:cNvPicPr>
          <p:nvPr/>
        </p:nvPicPr>
        <p:blipFill>
          <a:blip r:embed="rId3" cstate="print"/>
          <a:srcRect/>
          <a:stretch>
            <a:fillRect/>
          </a:stretch>
        </p:blipFill>
        <p:spPr bwMode="auto">
          <a:xfrm>
            <a:off x="0" y="0"/>
            <a:ext cx="9144000" cy="6324600"/>
          </a:xfrm>
          <a:prstGeom prst="rect">
            <a:avLst/>
          </a:prstGeom>
          <a:solidFill>
            <a:schemeClr val="accent3"/>
          </a:solidFill>
          <a:ln w="9525">
            <a:noFill/>
            <a:miter lim="800000"/>
            <a:headEnd/>
            <a:tailEnd/>
          </a:ln>
          <a:effectLst/>
        </p:spPr>
      </p:pic>
      <p:sp>
        <p:nvSpPr>
          <p:cNvPr id="46084" name="Text Box 4"/>
          <p:cNvSpPr txBox="1">
            <a:spLocks noChangeArrowheads="1"/>
          </p:cNvSpPr>
          <p:nvPr/>
        </p:nvSpPr>
        <p:spPr bwMode="auto">
          <a:xfrm>
            <a:off x="685800" y="6350000"/>
            <a:ext cx="8153400" cy="400110"/>
          </a:xfrm>
          <a:prstGeom prst="rect">
            <a:avLst/>
          </a:prstGeom>
          <a:noFill/>
          <a:ln w="9525">
            <a:noFill/>
            <a:miter lim="800000"/>
            <a:headEnd/>
            <a:tailEnd/>
          </a:ln>
        </p:spPr>
        <p:txBody>
          <a:bodyPr wrap="square">
            <a:spAutoFit/>
          </a:bodyPr>
          <a:lstStyle/>
          <a:p>
            <a:pPr>
              <a:lnSpc>
                <a:spcPct val="100000"/>
              </a:lnSpc>
              <a:spcBef>
                <a:spcPct val="50000"/>
              </a:spcBef>
            </a:pPr>
            <a:r>
              <a:rPr lang="en-US" sz="2000" b="0" i="0" dirty="0" err="1">
                <a:solidFill>
                  <a:srgbClr val="00FFFF"/>
                </a:solidFill>
                <a:latin typeface="Verdana" pitchFamily="34" charset="0"/>
              </a:rPr>
              <a:t>Bahrami</a:t>
            </a:r>
            <a:r>
              <a:rPr lang="en-US" sz="2000" b="0" i="0" dirty="0">
                <a:solidFill>
                  <a:srgbClr val="00FFFF"/>
                </a:solidFill>
                <a:latin typeface="Verdana" pitchFamily="34" charset="0"/>
              </a:rPr>
              <a:t> H. et al.,  Archives of Internal Medicine, </a:t>
            </a:r>
            <a:r>
              <a:rPr lang="en-US" sz="2000" b="0" i="0" dirty="0" smtClean="0">
                <a:solidFill>
                  <a:srgbClr val="00FFFF"/>
                </a:solidFill>
                <a:latin typeface="Verdana" pitchFamily="34" charset="0"/>
              </a:rPr>
              <a:t> Nov. </a:t>
            </a:r>
            <a:r>
              <a:rPr lang="en-US" sz="2000" b="0" i="0" dirty="0">
                <a:solidFill>
                  <a:srgbClr val="00FFFF"/>
                </a:solidFill>
                <a:latin typeface="Verdana" pitchFamily="34" charset="0"/>
              </a:rPr>
              <a:t>2008</a:t>
            </a:r>
          </a:p>
        </p:txBody>
      </p:sp>
      <p:sp>
        <p:nvSpPr>
          <p:cNvPr id="46085" name="Text Box 5"/>
          <p:cNvSpPr txBox="1">
            <a:spLocks noChangeArrowheads="1"/>
          </p:cNvSpPr>
          <p:nvPr/>
        </p:nvSpPr>
        <p:spPr bwMode="auto">
          <a:xfrm>
            <a:off x="7543800" y="781050"/>
            <a:ext cx="1600200" cy="619125"/>
          </a:xfrm>
          <a:prstGeom prst="rect">
            <a:avLst/>
          </a:prstGeom>
          <a:solidFill>
            <a:schemeClr val="bg1"/>
          </a:solidFill>
          <a:ln w="9525">
            <a:noFill/>
            <a:miter lim="800000"/>
            <a:headEnd/>
            <a:tailEnd/>
          </a:ln>
        </p:spPr>
        <p:txBody>
          <a:bodyPr>
            <a:spAutoFit/>
          </a:bodyPr>
          <a:lstStyle/>
          <a:p>
            <a:pPr>
              <a:lnSpc>
                <a:spcPct val="100000"/>
              </a:lnSpc>
              <a:spcBef>
                <a:spcPct val="50000"/>
              </a:spcBef>
            </a:pPr>
            <a:r>
              <a:rPr lang="en-US" sz="1800" b="0" i="0">
                <a:solidFill>
                  <a:srgbClr val="000000"/>
                </a:solidFill>
                <a:latin typeface="Times New Roman" pitchFamily="18" charset="0"/>
              </a:rPr>
              <a:t>AA</a:t>
            </a:r>
          </a:p>
        </p:txBody>
      </p:sp>
      <p:sp>
        <p:nvSpPr>
          <p:cNvPr id="46086" name="Text Box 6"/>
          <p:cNvSpPr txBox="1">
            <a:spLocks noChangeArrowheads="1"/>
          </p:cNvSpPr>
          <p:nvPr/>
        </p:nvSpPr>
        <p:spPr bwMode="auto">
          <a:xfrm>
            <a:off x="7543800" y="1524000"/>
            <a:ext cx="1143000" cy="1422400"/>
          </a:xfrm>
          <a:prstGeom prst="rect">
            <a:avLst/>
          </a:prstGeom>
          <a:solidFill>
            <a:schemeClr val="bg1"/>
          </a:solidFill>
          <a:ln w="9525">
            <a:noFill/>
            <a:miter lim="800000"/>
            <a:headEnd/>
            <a:tailEnd/>
          </a:ln>
        </p:spPr>
        <p:txBody>
          <a:bodyPr>
            <a:spAutoFit/>
          </a:bodyPr>
          <a:lstStyle/>
          <a:p>
            <a:pPr>
              <a:lnSpc>
                <a:spcPct val="100000"/>
              </a:lnSpc>
              <a:spcBef>
                <a:spcPct val="50000"/>
              </a:spcBef>
            </a:pPr>
            <a:r>
              <a:rPr lang="en-US" sz="1800" b="0" i="0">
                <a:solidFill>
                  <a:srgbClr val="000000"/>
                </a:solidFill>
                <a:latin typeface="Times New Roman" pitchFamily="18" charset="0"/>
              </a:rPr>
              <a:t>HP</a:t>
            </a:r>
          </a:p>
          <a:p>
            <a:pPr>
              <a:lnSpc>
                <a:spcPct val="100000"/>
              </a:lnSpc>
              <a:spcBef>
                <a:spcPct val="50000"/>
              </a:spcBef>
            </a:pPr>
            <a:endParaRPr lang="en-US" sz="1800" b="0" i="0">
              <a:solidFill>
                <a:srgbClr val="000000"/>
              </a:solidFill>
              <a:latin typeface="Times New Roman" pitchFamily="18" charset="0"/>
            </a:endParaRPr>
          </a:p>
        </p:txBody>
      </p:sp>
      <p:sp>
        <p:nvSpPr>
          <p:cNvPr id="46087" name="Text Box 7"/>
          <p:cNvSpPr txBox="1">
            <a:spLocks noChangeArrowheads="1"/>
          </p:cNvSpPr>
          <p:nvPr/>
        </p:nvSpPr>
        <p:spPr bwMode="auto">
          <a:xfrm>
            <a:off x="7467600" y="2070100"/>
            <a:ext cx="1066800" cy="619125"/>
          </a:xfrm>
          <a:prstGeom prst="rect">
            <a:avLst/>
          </a:prstGeom>
          <a:solidFill>
            <a:schemeClr val="bg1"/>
          </a:solidFill>
          <a:ln w="9525">
            <a:noFill/>
            <a:miter lim="800000"/>
            <a:headEnd/>
            <a:tailEnd/>
          </a:ln>
        </p:spPr>
        <p:txBody>
          <a:bodyPr>
            <a:spAutoFit/>
          </a:bodyPr>
          <a:lstStyle/>
          <a:p>
            <a:pPr>
              <a:lnSpc>
                <a:spcPct val="100000"/>
              </a:lnSpc>
              <a:spcBef>
                <a:spcPct val="50000"/>
              </a:spcBef>
            </a:pPr>
            <a:r>
              <a:rPr lang="en-US" sz="1800" b="0" i="0">
                <a:solidFill>
                  <a:srgbClr val="000000"/>
                </a:solidFill>
                <a:latin typeface="Times New Roman" pitchFamily="18" charset="0"/>
              </a:rPr>
              <a:t>CC</a:t>
            </a:r>
          </a:p>
        </p:txBody>
      </p:sp>
      <p:sp>
        <p:nvSpPr>
          <p:cNvPr id="46088" name="Text Box 8"/>
          <p:cNvSpPr txBox="1">
            <a:spLocks noChangeArrowheads="1"/>
          </p:cNvSpPr>
          <p:nvPr/>
        </p:nvSpPr>
        <p:spPr bwMode="auto">
          <a:xfrm>
            <a:off x="7543800" y="4191000"/>
            <a:ext cx="1066800" cy="619125"/>
          </a:xfrm>
          <a:prstGeom prst="rect">
            <a:avLst/>
          </a:prstGeom>
          <a:solidFill>
            <a:schemeClr val="bg1"/>
          </a:solidFill>
          <a:ln w="9525">
            <a:noFill/>
            <a:miter lim="800000"/>
            <a:headEnd/>
            <a:tailEnd/>
          </a:ln>
        </p:spPr>
        <p:txBody>
          <a:bodyPr>
            <a:spAutoFit/>
          </a:bodyPr>
          <a:lstStyle/>
          <a:p>
            <a:pPr>
              <a:lnSpc>
                <a:spcPct val="100000"/>
              </a:lnSpc>
              <a:spcBef>
                <a:spcPct val="50000"/>
              </a:spcBef>
            </a:pPr>
            <a:r>
              <a:rPr lang="en-US" sz="1800" b="0" i="0">
                <a:solidFill>
                  <a:srgbClr val="000000"/>
                </a:solidFill>
                <a:latin typeface="Times New Roman" pitchFamily="18" charset="0"/>
              </a:rPr>
              <a:t>CA</a:t>
            </a:r>
          </a:p>
        </p:txBody>
      </p:sp>
      <p:sp>
        <p:nvSpPr>
          <p:cNvPr id="1380361" name="Line 9"/>
          <p:cNvSpPr>
            <a:spLocks noChangeShapeType="1"/>
          </p:cNvSpPr>
          <p:nvPr/>
        </p:nvSpPr>
        <p:spPr bwMode="auto">
          <a:xfrm flipH="1">
            <a:off x="8534400" y="152400"/>
            <a:ext cx="609600" cy="533400"/>
          </a:xfrm>
          <a:prstGeom prst="line">
            <a:avLst/>
          </a:prstGeom>
          <a:noFill/>
          <a:ln w="57150">
            <a:solidFill>
              <a:srgbClr val="FF0000"/>
            </a:solidFill>
            <a:round/>
            <a:headEnd/>
            <a:tailEnd type="triangle" w="med" len="med"/>
          </a:ln>
        </p:spPr>
        <p:txBody>
          <a:bodyPr/>
          <a:lstStyle/>
          <a:p>
            <a:pPr>
              <a:lnSpc>
                <a:spcPct val="100000"/>
              </a:lnSpc>
              <a:spcBef>
                <a:spcPct val="0"/>
              </a:spcBef>
            </a:pPr>
            <a:endParaRPr lang="en-US" sz="1800" b="0" i="0">
              <a:solidFill>
                <a:srgbClr val="00000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80361"/>
                                        </p:tgtEl>
                                        <p:attrNameLst>
                                          <p:attrName>style.visibility</p:attrName>
                                        </p:attrNameLst>
                                      </p:cBhvr>
                                      <p:to>
                                        <p:strVal val="visible"/>
                                      </p:to>
                                    </p:set>
                                    <p:animEffect transition="in" filter="blinds(horizontal)">
                                      <p:cBhvr>
                                        <p:cTn id="7" dur="500"/>
                                        <p:tgtEl>
                                          <p:spTgt spid="1380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36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8"/>
          <p:cNvSpPr>
            <a:spLocks noGrp="1"/>
          </p:cNvSpPr>
          <p:nvPr>
            <p:ph type="title"/>
          </p:nvPr>
        </p:nvSpPr>
        <p:spPr/>
        <p:txBody>
          <a:bodyPr/>
          <a:lstStyle/>
          <a:p>
            <a:endParaRPr lang="en-US" smtClean="0"/>
          </a:p>
        </p:txBody>
      </p:sp>
      <p:sp>
        <p:nvSpPr>
          <p:cNvPr id="45059" name="Content Placeholder 10"/>
          <p:cNvSpPr>
            <a:spLocks noGrp="1"/>
          </p:cNvSpPr>
          <p:nvPr>
            <p:ph sz="half" idx="2"/>
          </p:nvPr>
        </p:nvSpPr>
        <p:spPr/>
        <p:txBody>
          <a:bodyPr/>
          <a:lstStyle/>
          <a:p>
            <a:endParaRPr lang="en-US" smtClean="0"/>
          </a:p>
        </p:txBody>
      </p:sp>
      <p:pic>
        <p:nvPicPr>
          <p:cNvPr id="45060" name="Picture 2"/>
          <p:cNvPicPr>
            <a:picLocks noChangeAspect="1" noChangeArrowheads="1"/>
          </p:cNvPicPr>
          <p:nvPr/>
        </p:nvPicPr>
        <p:blipFill>
          <a:blip r:embed="rId3" cstate="print"/>
          <a:srcRect/>
          <a:stretch>
            <a:fillRect/>
          </a:stretch>
        </p:blipFill>
        <p:spPr bwMode="auto">
          <a:xfrm>
            <a:off x="3733800" y="1600200"/>
            <a:ext cx="4791075" cy="4748213"/>
          </a:xfrm>
          <a:prstGeom prst="rect">
            <a:avLst/>
          </a:prstGeom>
          <a:noFill/>
          <a:ln w="9525">
            <a:noFill/>
            <a:miter lim="800000"/>
            <a:headEnd/>
            <a:tailEnd/>
          </a:ln>
        </p:spPr>
      </p:pic>
      <p:sp>
        <p:nvSpPr>
          <p:cNvPr id="45061" name="Content Placeholder 11"/>
          <p:cNvSpPr>
            <a:spLocks noGrp="1"/>
          </p:cNvSpPr>
          <p:nvPr>
            <p:ph sz="half" idx="1"/>
          </p:nvPr>
        </p:nvSpPr>
        <p:spPr>
          <a:xfrm>
            <a:off x="304800" y="1828800"/>
            <a:ext cx="2819400" cy="3859213"/>
          </a:xfrm>
        </p:spPr>
        <p:txBody>
          <a:bodyPr>
            <a:spAutoFit/>
          </a:bodyPr>
          <a:lstStyle/>
          <a:p>
            <a:r>
              <a:rPr lang="en-US" sz="2400" b="1" dirty="0" smtClean="0"/>
              <a:t>5115 Participants</a:t>
            </a:r>
          </a:p>
          <a:p>
            <a:endParaRPr lang="en-US" sz="2400" b="1" dirty="0" smtClean="0"/>
          </a:p>
          <a:p>
            <a:r>
              <a:rPr lang="en-US" sz="2400" b="1" dirty="0" smtClean="0"/>
              <a:t>20 year follow-up</a:t>
            </a:r>
          </a:p>
          <a:p>
            <a:endParaRPr lang="en-US" sz="2400" b="1" dirty="0" smtClean="0"/>
          </a:p>
          <a:p>
            <a:r>
              <a:rPr lang="en-US" sz="2400" b="1" dirty="0" smtClean="0"/>
              <a:t>27 new cases of heart failure</a:t>
            </a:r>
          </a:p>
          <a:p>
            <a:endParaRPr lang="en-US" sz="2400" b="1" dirty="0" smtClean="0"/>
          </a:p>
          <a:p>
            <a:r>
              <a:rPr lang="en-US" sz="2400" b="1" dirty="0" smtClean="0"/>
              <a:t>26 in black patients</a:t>
            </a:r>
          </a:p>
        </p:txBody>
      </p:sp>
      <p:pic>
        <p:nvPicPr>
          <p:cNvPr id="45062" name="Picture 4"/>
          <p:cNvPicPr>
            <a:picLocks noChangeAspect="1" noChangeArrowheads="1"/>
          </p:cNvPicPr>
          <p:nvPr/>
        </p:nvPicPr>
        <p:blipFill>
          <a:blip r:embed="rId4" cstate="print"/>
          <a:srcRect/>
          <a:stretch>
            <a:fillRect/>
          </a:stretch>
        </p:blipFill>
        <p:spPr bwMode="auto">
          <a:xfrm>
            <a:off x="0" y="6400800"/>
            <a:ext cx="4327525" cy="457200"/>
          </a:xfrm>
          <a:prstGeom prst="rect">
            <a:avLst/>
          </a:prstGeom>
          <a:noFill/>
          <a:ln w="9525">
            <a:noFill/>
            <a:miter lim="800000"/>
            <a:headEnd/>
            <a:tailEnd/>
          </a:ln>
        </p:spPr>
      </p:pic>
      <p:pic>
        <p:nvPicPr>
          <p:cNvPr id="45063" name="Picture 3"/>
          <p:cNvPicPr>
            <a:picLocks noChangeAspect="1" noChangeArrowheads="1"/>
          </p:cNvPicPr>
          <p:nvPr/>
        </p:nvPicPr>
        <p:blipFill>
          <a:blip r:embed="rId5" cstate="print"/>
          <a:srcRect/>
          <a:stretch>
            <a:fillRect/>
          </a:stretch>
        </p:blipFill>
        <p:spPr bwMode="auto">
          <a:xfrm>
            <a:off x="1219200" y="152400"/>
            <a:ext cx="6781800" cy="1382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886200" y="0"/>
            <a:ext cx="5038725" cy="3676650"/>
          </a:xfrm>
          <a:prstGeom prst="rect">
            <a:avLst/>
          </a:prstGeom>
          <a:noFill/>
          <a:ln w="9525">
            <a:noFill/>
            <a:miter lim="800000"/>
            <a:headEnd/>
            <a:tailEnd/>
          </a:ln>
        </p:spPr>
        <p:txBody>
          <a:bodyPr/>
          <a:lstStyle/>
          <a:p>
            <a:endParaRPr lang="en-US">
              <a:solidFill>
                <a:srgbClr val="FFFFFF"/>
              </a:solidFill>
            </a:endParaRPr>
          </a:p>
        </p:txBody>
      </p:sp>
      <p:sp>
        <p:nvSpPr>
          <p:cNvPr id="84995" name="Rectangle 3"/>
          <p:cNvSpPr>
            <a:spLocks noChangeArrowheads="1"/>
          </p:cNvSpPr>
          <p:nvPr/>
        </p:nvSpPr>
        <p:spPr bwMode="auto">
          <a:xfrm>
            <a:off x="3886200" y="0"/>
            <a:ext cx="5029200" cy="3667125"/>
          </a:xfrm>
          <a:prstGeom prst="rect">
            <a:avLst/>
          </a:prstGeom>
          <a:noFill/>
          <a:ln w="9525">
            <a:noFill/>
            <a:miter lim="800000"/>
            <a:headEnd/>
            <a:tailEnd/>
          </a:ln>
        </p:spPr>
        <p:txBody>
          <a:bodyPr/>
          <a:lstStyle/>
          <a:p>
            <a:endParaRPr lang="en-US">
              <a:solidFill>
                <a:srgbClr val="FFFFFF"/>
              </a:solidFill>
            </a:endParaRPr>
          </a:p>
        </p:txBody>
      </p:sp>
      <p:sp>
        <p:nvSpPr>
          <p:cNvPr id="84996" name="Freeform 4"/>
          <p:cNvSpPr>
            <a:spLocks/>
          </p:cNvSpPr>
          <p:nvPr/>
        </p:nvSpPr>
        <p:spPr bwMode="auto">
          <a:xfrm>
            <a:off x="4530725" y="1466850"/>
            <a:ext cx="3890963" cy="1590675"/>
          </a:xfrm>
          <a:custGeom>
            <a:avLst/>
            <a:gdLst>
              <a:gd name="T0" fmla="*/ 42 w 410"/>
              <a:gd name="T1" fmla="*/ 137 h 167"/>
              <a:gd name="T2" fmla="*/ 67 w 410"/>
              <a:gd name="T3" fmla="*/ 123 h 167"/>
              <a:gd name="T4" fmla="*/ 78 w 410"/>
              <a:gd name="T5" fmla="*/ 120 h 167"/>
              <a:gd name="T6" fmla="*/ 90 w 410"/>
              <a:gd name="T7" fmla="*/ 112 h 167"/>
              <a:gd name="T8" fmla="*/ 102 w 410"/>
              <a:gd name="T9" fmla="*/ 109 h 167"/>
              <a:gd name="T10" fmla="*/ 110 w 410"/>
              <a:gd name="T11" fmla="*/ 106 h 167"/>
              <a:gd name="T12" fmla="*/ 117 w 410"/>
              <a:gd name="T13" fmla="*/ 103 h 167"/>
              <a:gd name="T14" fmla="*/ 125 w 410"/>
              <a:gd name="T15" fmla="*/ 95 h 167"/>
              <a:gd name="T16" fmla="*/ 138 w 410"/>
              <a:gd name="T17" fmla="*/ 89 h 167"/>
              <a:gd name="T18" fmla="*/ 154 w 410"/>
              <a:gd name="T19" fmla="*/ 81 h 167"/>
              <a:gd name="T20" fmla="*/ 170 w 410"/>
              <a:gd name="T21" fmla="*/ 75 h 167"/>
              <a:gd name="T22" fmla="*/ 186 w 410"/>
              <a:gd name="T23" fmla="*/ 75 h 167"/>
              <a:gd name="T24" fmla="*/ 197 w 410"/>
              <a:gd name="T25" fmla="*/ 70 h 167"/>
              <a:gd name="T26" fmla="*/ 207 w 410"/>
              <a:gd name="T27" fmla="*/ 58 h 167"/>
              <a:gd name="T28" fmla="*/ 216 w 410"/>
              <a:gd name="T29" fmla="*/ 58 h 167"/>
              <a:gd name="T30" fmla="*/ 223 w 410"/>
              <a:gd name="T31" fmla="*/ 58 h 167"/>
              <a:gd name="T32" fmla="*/ 233 w 410"/>
              <a:gd name="T33" fmla="*/ 58 h 167"/>
              <a:gd name="T34" fmla="*/ 239 w 410"/>
              <a:gd name="T35" fmla="*/ 58 h 167"/>
              <a:gd name="T36" fmla="*/ 242 w 410"/>
              <a:gd name="T37" fmla="*/ 52 h 167"/>
              <a:gd name="T38" fmla="*/ 246 w 410"/>
              <a:gd name="T39" fmla="*/ 49 h 167"/>
              <a:gd name="T40" fmla="*/ 249 w 410"/>
              <a:gd name="T41" fmla="*/ 49 h 167"/>
              <a:gd name="T42" fmla="*/ 252 w 410"/>
              <a:gd name="T43" fmla="*/ 49 h 167"/>
              <a:gd name="T44" fmla="*/ 255 w 410"/>
              <a:gd name="T45" fmla="*/ 49 h 167"/>
              <a:gd name="T46" fmla="*/ 259 w 410"/>
              <a:gd name="T47" fmla="*/ 49 h 167"/>
              <a:gd name="T48" fmla="*/ 262 w 410"/>
              <a:gd name="T49" fmla="*/ 49 h 167"/>
              <a:gd name="T50" fmla="*/ 265 w 410"/>
              <a:gd name="T51" fmla="*/ 49 h 167"/>
              <a:gd name="T52" fmla="*/ 268 w 410"/>
              <a:gd name="T53" fmla="*/ 49 h 167"/>
              <a:gd name="T54" fmla="*/ 272 w 410"/>
              <a:gd name="T55" fmla="*/ 46 h 167"/>
              <a:gd name="T56" fmla="*/ 276 w 410"/>
              <a:gd name="T57" fmla="*/ 46 h 167"/>
              <a:gd name="T58" fmla="*/ 279 w 410"/>
              <a:gd name="T59" fmla="*/ 46 h 167"/>
              <a:gd name="T60" fmla="*/ 283 w 410"/>
              <a:gd name="T61" fmla="*/ 46 h 167"/>
              <a:gd name="T62" fmla="*/ 286 w 410"/>
              <a:gd name="T63" fmla="*/ 46 h 167"/>
              <a:gd name="T64" fmla="*/ 289 w 410"/>
              <a:gd name="T65" fmla="*/ 46 h 167"/>
              <a:gd name="T66" fmla="*/ 295 w 410"/>
              <a:gd name="T67" fmla="*/ 46 h 167"/>
              <a:gd name="T68" fmla="*/ 299 w 410"/>
              <a:gd name="T69" fmla="*/ 46 h 167"/>
              <a:gd name="T70" fmla="*/ 306 w 410"/>
              <a:gd name="T71" fmla="*/ 38 h 167"/>
              <a:gd name="T72" fmla="*/ 313 w 410"/>
              <a:gd name="T73" fmla="*/ 38 h 167"/>
              <a:gd name="T74" fmla="*/ 322 w 410"/>
              <a:gd name="T75" fmla="*/ 38 h 167"/>
              <a:gd name="T76" fmla="*/ 328 w 410"/>
              <a:gd name="T77" fmla="*/ 33 h 167"/>
              <a:gd name="T78" fmla="*/ 332 w 410"/>
              <a:gd name="T79" fmla="*/ 33 h 167"/>
              <a:gd name="T80" fmla="*/ 335 w 410"/>
              <a:gd name="T81" fmla="*/ 33 h 167"/>
              <a:gd name="T82" fmla="*/ 338 w 410"/>
              <a:gd name="T83" fmla="*/ 33 h 167"/>
              <a:gd name="T84" fmla="*/ 342 w 410"/>
              <a:gd name="T85" fmla="*/ 33 h 167"/>
              <a:gd name="T86" fmla="*/ 345 w 410"/>
              <a:gd name="T87" fmla="*/ 33 h 167"/>
              <a:gd name="T88" fmla="*/ 348 w 410"/>
              <a:gd name="T89" fmla="*/ 33 h 167"/>
              <a:gd name="T90" fmla="*/ 352 w 410"/>
              <a:gd name="T91" fmla="*/ 33 h 167"/>
              <a:gd name="T92" fmla="*/ 355 w 410"/>
              <a:gd name="T93" fmla="*/ 33 h 167"/>
              <a:gd name="T94" fmla="*/ 358 w 410"/>
              <a:gd name="T95" fmla="*/ 33 h 167"/>
              <a:gd name="T96" fmla="*/ 362 w 410"/>
              <a:gd name="T97" fmla="*/ 26 h 167"/>
              <a:gd name="T98" fmla="*/ 365 w 410"/>
              <a:gd name="T99" fmla="*/ 26 h 167"/>
              <a:gd name="T100" fmla="*/ 368 w 410"/>
              <a:gd name="T101" fmla="*/ 26 h 167"/>
              <a:gd name="T102" fmla="*/ 372 w 410"/>
              <a:gd name="T103" fmla="*/ 26 h 167"/>
              <a:gd name="T104" fmla="*/ 375 w 410"/>
              <a:gd name="T105" fmla="*/ 26 h 167"/>
              <a:gd name="T106" fmla="*/ 378 w 410"/>
              <a:gd name="T107" fmla="*/ 0 h 167"/>
              <a:gd name="T108" fmla="*/ 382 w 410"/>
              <a:gd name="T109" fmla="*/ 0 h 167"/>
              <a:gd name="T110" fmla="*/ 385 w 410"/>
              <a:gd name="T111" fmla="*/ 0 h 167"/>
              <a:gd name="T112" fmla="*/ 388 w 410"/>
              <a:gd name="T113" fmla="*/ 0 h 167"/>
              <a:gd name="T114" fmla="*/ 391 w 410"/>
              <a:gd name="T115" fmla="*/ 0 h 167"/>
              <a:gd name="T116" fmla="*/ 395 w 410"/>
              <a:gd name="T117" fmla="*/ 0 h 167"/>
              <a:gd name="T118" fmla="*/ 399 w 410"/>
              <a:gd name="T119" fmla="*/ 0 h 167"/>
              <a:gd name="T120" fmla="*/ 403 w 410"/>
              <a:gd name="T121" fmla="*/ 0 h 167"/>
              <a:gd name="T122" fmla="*/ 409 w 410"/>
              <a:gd name="T123" fmla="*/ 0 h 1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0"/>
              <a:gd name="T187" fmla="*/ 0 h 167"/>
              <a:gd name="T188" fmla="*/ 410 w 410"/>
              <a:gd name="T189" fmla="*/ 167 h 1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0" h="167">
                <a:moveTo>
                  <a:pt x="0" y="167"/>
                </a:moveTo>
                <a:lnTo>
                  <a:pt x="4" y="167"/>
                </a:lnTo>
                <a:lnTo>
                  <a:pt x="4" y="164"/>
                </a:lnTo>
                <a:lnTo>
                  <a:pt x="8" y="164"/>
                </a:lnTo>
                <a:lnTo>
                  <a:pt x="9" y="164"/>
                </a:lnTo>
                <a:lnTo>
                  <a:pt x="11" y="164"/>
                </a:lnTo>
                <a:lnTo>
                  <a:pt x="11" y="161"/>
                </a:lnTo>
                <a:lnTo>
                  <a:pt x="17" y="161"/>
                </a:lnTo>
                <a:lnTo>
                  <a:pt x="17" y="159"/>
                </a:lnTo>
                <a:lnTo>
                  <a:pt x="20" y="159"/>
                </a:lnTo>
                <a:lnTo>
                  <a:pt x="20" y="156"/>
                </a:lnTo>
                <a:lnTo>
                  <a:pt x="22" y="156"/>
                </a:lnTo>
                <a:lnTo>
                  <a:pt x="22" y="153"/>
                </a:lnTo>
                <a:lnTo>
                  <a:pt x="24" y="153"/>
                </a:lnTo>
                <a:lnTo>
                  <a:pt x="24" y="151"/>
                </a:lnTo>
                <a:lnTo>
                  <a:pt x="24" y="148"/>
                </a:lnTo>
                <a:lnTo>
                  <a:pt x="31" y="148"/>
                </a:lnTo>
                <a:lnTo>
                  <a:pt x="31" y="145"/>
                </a:lnTo>
                <a:lnTo>
                  <a:pt x="37" y="145"/>
                </a:lnTo>
                <a:lnTo>
                  <a:pt x="37" y="142"/>
                </a:lnTo>
                <a:lnTo>
                  <a:pt x="38" y="142"/>
                </a:lnTo>
                <a:lnTo>
                  <a:pt x="38" y="139"/>
                </a:lnTo>
                <a:lnTo>
                  <a:pt x="42" y="139"/>
                </a:lnTo>
                <a:lnTo>
                  <a:pt x="42" y="137"/>
                </a:lnTo>
                <a:lnTo>
                  <a:pt x="46" y="137"/>
                </a:lnTo>
                <a:lnTo>
                  <a:pt x="46" y="134"/>
                </a:lnTo>
                <a:lnTo>
                  <a:pt x="49" y="134"/>
                </a:lnTo>
                <a:lnTo>
                  <a:pt x="49" y="131"/>
                </a:lnTo>
                <a:lnTo>
                  <a:pt x="50" y="131"/>
                </a:lnTo>
                <a:lnTo>
                  <a:pt x="55" y="131"/>
                </a:lnTo>
                <a:lnTo>
                  <a:pt x="55" y="128"/>
                </a:lnTo>
                <a:lnTo>
                  <a:pt x="56" y="128"/>
                </a:lnTo>
                <a:lnTo>
                  <a:pt x="58" y="128"/>
                </a:lnTo>
                <a:lnTo>
                  <a:pt x="62" y="128"/>
                </a:lnTo>
                <a:lnTo>
                  <a:pt x="62" y="126"/>
                </a:lnTo>
                <a:lnTo>
                  <a:pt x="63" y="126"/>
                </a:lnTo>
                <a:lnTo>
                  <a:pt x="65" y="126"/>
                </a:lnTo>
                <a:lnTo>
                  <a:pt x="65" y="123"/>
                </a:lnTo>
                <a:lnTo>
                  <a:pt x="67" y="123"/>
                </a:lnTo>
                <a:lnTo>
                  <a:pt x="69" y="123"/>
                </a:lnTo>
                <a:lnTo>
                  <a:pt x="73" y="123"/>
                </a:lnTo>
                <a:lnTo>
                  <a:pt x="73" y="120"/>
                </a:lnTo>
                <a:lnTo>
                  <a:pt x="74" y="120"/>
                </a:lnTo>
                <a:lnTo>
                  <a:pt x="75" y="120"/>
                </a:lnTo>
                <a:lnTo>
                  <a:pt x="76" y="120"/>
                </a:lnTo>
                <a:lnTo>
                  <a:pt x="77" y="120"/>
                </a:lnTo>
                <a:lnTo>
                  <a:pt x="78" y="120"/>
                </a:lnTo>
                <a:lnTo>
                  <a:pt x="79" y="120"/>
                </a:lnTo>
                <a:lnTo>
                  <a:pt x="79" y="118"/>
                </a:lnTo>
                <a:lnTo>
                  <a:pt x="80" y="118"/>
                </a:lnTo>
                <a:lnTo>
                  <a:pt x="81" y="118"/>
                </a:lnTo>
                <a:lnTo>
                  <a:pt x="82" y="118"/>
                </a:lnTo>
                <a:lnTo>
                  <a:pt x="82" y="115"/>
                </a:lnTo>
                <a:lnTo>
                  <a:pt x="83" y="115"/>
                </a:lnTo>
                <a:lnTo>
                  <a:pt x="84" y="115"/>
                </a:lnTo>
                <a:lnTo>
                  <a:pt x="85" y="115"/>
                </a:lnTo>
                <a:lnTo>
                  <a:pt x="85" y="112"/>
                </a:lnTo>
                <a:lnTo>
                  <a:pt x="86" y="112"/>
                </a:lnTo>
                <a:lnTo>
                  <a:pt x="87" y="112"/>
                </a:lnTo>
                <a:lnTo>
                  <a:pt x="90" y="112"/>
                </a:lnTo>
                <a:lnTo>
                  <a:pt x="91" y="112"/>
                </a:lnTo>
                <a:lnTo>
                  <a:pt x="92" y="112"/>
                </a:lnTo>
                <a:lnTo>
                  <a:pt x="93" y="112"/>
                </a:lnTo>
                <a:lnTo>
                  <a:pt x="94" y="112"/>
                </a:lnTo>
                <a:lnTo>
                  <a:pt x="97" y="112"/>
                </a:lnTo>
                <a:lnTo>
                  <a:pt x="98" y="112"/>
                </a:lnTo>
                <a:lnTo>
                  <a:pt x="99" y="112"/>
                </a:lnTo>
                <a:lnTo>
                  <a:pt x="100" y="112"/>
                </a:lnTo>
                <a:lnTo>
                  <a:pt x="100" y="109"/>
                </a:lnTo>
                <a:lnTo>
                  <a:pt x="101" y="109"/>
                </a:lnTo>
                <a:lnTo>
                  <a:pt x="102" y="109"/>
                </a:lnTo>
                <a:lnTo>
                  <a:pt x="103" y="109"/>
                </a:lnTo>
                <a:lnTo>
                  <a:pt x="104" y="109"/>
                </a:lnTo>
                <a:lnTo>
                  <a:pt x="105" y="109"/>
                </a:lnTo>
                <a:lnTo>
                  <a:pt x="105" y="106"/>
                </a:lnTo>
                <a:lnTo>
                  <a:pt x="106" y="106"/>
                </a:lnTo>
                <a:lnTo>
                  <a:pt x="108" y="106"/>
                </a:lnTo>
                <a:lnTo>
                  <a:pt x="109" y="106"/>
                </a:lnTo>
                <a:lnTo>
                  <a:pt x="110" y="106"/>
                </a:lnTo>
                <a:lnTo>
                  <a:pt x="111" y="106"/>
                </a:lnTo>
                <a:lnTo>
                  <a:pt x="111" y="103"/>
                </a:lnTo>
                <a:lnTo>
                  <a:pt x="112" y="103"/>
                </a:lnTo>
                <a:lnTo>
                  <a:pt x="113" y="103"/>
                </a:lnTo>
                <a:lnTo>
                  <a:pt x="114" y="103"/>
                </a:lnTo>
                <a:lnTo>
                  <a:pt x="115" y="103"/>
                </a:lnTo>
                <a:lnTo>
                  <a:pt x="116" y="103"/>
                </a:lnTo>
                <a:lnTo>
                  <a:pt x="117" y="103"/>
                </a:lnTo>
                <a:lnTo>
                  <a:pt x="118" y="103"/>
                </a:lnTo>
                <a:lnTo>
                  <a:pt x="118" y="101"/>
                </a:lnTo>
                <a:lnTo>
                  <a:pt x="119" y="101"/>
                </a:lnTo>
                <a:lnTo>
                  <a:pt x="119" y="98"/>
                </a:lnTo>
                <a:lnTo>
                  <a:pt x="120" y="98"/>
                </a:lnTo>
                <a:lnTo>
                  <a:pt x="121" y="98"/>
                </a:lnTo>
                <a:lnTo>
                  <a:pt x="122" y="98"/>
                </a:lnTo>
                <a:lnTo>
                  <a:pt x="123" y="98"/>
                </a:lnTo>
                <a:lnTo>
                  <a:pt x="123" y="95"/>
                </a:lnTo>
                <a:lnTo>
                  <a:pt x="124" y="95"/>
                </a:lnTo>
                <a:lnTo>
                  <a:pt x="125" y="95"/>
                </a:lnTo>
                <a:lnTo>
                  <a:pt x="126" y="95"/>
                </a:lnTo>
                <a:lnTo>
                  <a:pt x="127" y="95"/>
                </a:lnTo>
                <a:lnTo>
                  <a:pt x="127" y="92"/>
                </a:lnTo>
                <a:lnTo>
                  <a:pt x="128" y="92"/>
                </a:lnTo>
                <a:lnTo>
                  <a:pt x="129" y="92"/>
                </a:lnTo>
                <a:lnTo>
                  <a:pt x="130" y="92"/>
                </a:lnTo>
                <a:lnTo>
                  <a:pt x="131" y="92"/>
                </a:lnTo>
                <a:lnTo>
                  <a:pt x="132" y="92"/>
                </a:lnTo>
                <a:lnTo>
                  <a:pt x="135" y="92"/>
                </a:lnTo>
                <a:lnTo>
                  <a:pt x="136" y="92"/>
                </a:lnTo>
                <a:lnTo>
                  <a:pt x="138" y="92"/>
                </a:lnTo>
                <a:lnTo>
                  <a:pt x="138" y="89"/>
                </a:lnTo>
                <a:lnTo>
                  <a:pt x="139" y="89"/>
                </a:lnTo>
                <a:lnTo>
                  <a:pt x="141" y="89"/>
                </a:lnTo>
                <a:lnTo>
                  <a:pt x="142" y="89"/>
                </a:lnTo>
                <a:lnTo>
                  <a:pt x="142" y="87"/>
                </a:lnTo>
                <a:lnTo>
                  <a:pt x="142" y="84"/>
                </a:lnTo>
                <a:lnTo>
                  <a:pt x="145" y="84"/>
                </a:lnTo>
                <a:lnTo>
                  <a:pt x="145" y="81"/>
                </a:lnTo>
                <a:lnTo>
                  <a:pt x="147" y="81"/>
                </a:lnTo>
                <a:lnTo>
                  <a:pt x="148" y="81"/>
                </a:lnTo>
                <a:lnTo>
                  <a:pt x="150" y="81"/>
                </a:lnTo>
                <a:lnTo>
                  <a:pt x="152" y="81"/>
                </a:lnTo>
                <a:lnTo>
                  <a:pt x="153" y="81"/>
                </a:lnTo>
                <a:lnTo>
                  <a:pt x="154" y="81"/>
                </a:lnTo>
                <a:lnTo>
                  <a:pt x="156" y="81"/>
                </a:lnTo>
                <a:lnTo>
                  <a:pt x="162" y="81"/>
                </a:lnTo>
                <a:lnTo>
                  <a:pt x="162" y="78"/>
                </a:lnTo>
                <a:lnTo>
                  <a:pt x="163" y="78"/>
                </a:lnTo>
                <a:lnTo>
                  <a:pt x="164" y="78"/>
                </a:lnTo>
                <a:lnTo>
                  <a:pt x="165" y="78"/>
                </a:lnTo>
                <a:lnTo>
                  <a:pt x="165" y="75"/>
                </a:lnTo>
                <a:lnTo>
                  <a:pt x="166" y="75"/>
                </a:lnTo>
                <a:lnTo>
                  <a:pt x="167" y="75"/>
                </a:lnTo>
                <a:lnTo>
                  <a:pt x="168" y="75"/>
                </a:lnTo>
                <a:lnTo>
                  <a:pt x="170" y="75"/>
                </a:lnTo>
                <a:lnTo>
                  <a:pt x="171" y="75"/>
                </a:lnTo>
                <a:lnTo>
                  <a:pt x="172" y="75"/>
                </a:lnTo>
                <a:lnTo>
                  <a:pt x="173" y="75"/>
                </a:lnTo>
                <a:lnTo>
                  <a:pt x="174" y="75"/>
                </a:lnTo>
                <a:lnTo>
                  <a:pt x="178" y="75"/>
                </a:lnTo>
                <a:lnTo>
                  <a:pt x="179" y="75"/>
                </a:lnTo>
                <a:lnTo>
                  <a:pt x="184" y="75"/>
                </a:lnTo>
                <a:lnTo>
                  <a:pt x="185" y="75"/>
                </a:lnTo>
                <a:lnTo>
                  <a:pt x="186" y="75"/>
                </a:lnTo>
                <a:lnTo>
                  <a:pt x="187" y="75"/>
                </a:lnTo>
                <a:lnTo>
                  <a:pt x="187" y="72"/>
                </a:lnTo>
                <a:lnTo>
                  <a:pt x="188" y="72"/>
                </a:lnTo>
                <a:lnTo>
                  <a:pt x="190" y="72"/>
                </a:lnTo>
                <a:lnTo>
                  <a:pt x="191" y="72"/>
                </a:lnTo>
                <a:lnTo>
                  <a:pt x="192" y="72"/>
                </a:lnTo>
                <a:lnTo>
                  <a:pt x="193" y="72"/>
                </a:lnTo>
                <a:lnTo>
                  <a:pt x="193" y="70"/>
                </a:lnTo>
                <a:lnTo>
                  <a:pt x="195" y="70"/>
                </a:lnTo>
                <a:lnTo>
                  <a:pt x="196" y="70"/>
                </a:lnTo>
                <a:lnTo>
                  <a:pt x="197" y="70"/>
                </a:lnTo>
                <a:lnTo>
                  <a:pt x="198" y="70"/>
                </a:lnTo>
                <a:lnTo>
                  <a:pt x="199" y="70"/>
                </a:lnTo>
                <a:lnTo>
                  <a:pt x="200" y="70"/>
                </a:lnTo>
                <a:lnTo>
                  <a:pt x="200" y="67"/>
                </a:lnTo>
                <a:lnTo>
                  <a:pt x="201" y="67"/>
                </a:lnTo>
                <a:lnTo>
                  <a:pt x="202" y="67"/>
                </a:lnTo>
                <a:lnTo>
                  <a:pt x="203" y="67"/>
                </a:lnTo>
                <a:lnTo>
                  <a:pt x="203" y="64"/>
                </a:lnTo>
                <a:lnTo>
                  <a:pt x="204" y="64"/>
                </a:lnTo>
                <a:lnTo>
                  <a:pt x="204" y="61"/>
                </a:lnTo>
                <a:lnTo>
                  <a:pt x="205" y="61"/>
                </a:lnTo>
                <a:lnTo>
                  <a:pt x="205" y="58"/>
                </a:lnTo>
                <a:lnTo>
                  <a:pt x="207" y="58"/>
                </a:lnTo>
                <a:lnTo>
                  <a:pt x="208" y="58"/>
                </a:lnTo>
                <a:lnTo>
                  <a:pt x="210" y="58"/>
                </a:lnTo>
                <a:lnTo>
                  <a:pt x="212" y="58"/>
                </a:lnTo>
                <a:lnTo>
                  <a:pt x="213" y="58"/>
                </a:lnTo>
                <a:lnTo>
                  <a:pt x="214" y="58"/>
                </a:lnTo>
                <a:lnTo>
                  <a:pt x="215" y="58"/>
                </a:lnTo>
                <a:lnTo>
                  <a:pt x="216" y="58"/>
                </a:lnTo>
                <a:lnTo>
                  <a:pt x="217" y="58"/>
                </a:lnTo>
                <a:lnTo>
                  <a:pt x="218" y="58"/>
                </a:lnTo>
                <a:lnTo>
                  <a:pt x="219" y="58"/>
                </a:lnTo>
                <a:lnTo>
                  <a:pt x="221" y="58"/>
                </a:lnTo>
                <a:lnTo>
                  <a:pt x="222" y="58"/>
                </a:lnTo>
                <a:lnTo>
                  <a:pt x="223" y="58"/>
                </a:lnTo>
                <a:lnTo>
                  <a:pt x="224" y="58"/>
                </a:lnTo>
                <a:lnTo>
                  <a:pt x="225" y="58"/>
                </a:lnTo>
                <a:lnTo>
                  <a:pt x="226" y="58"/>
                </a:lnTo>
                <a:lnTo>
                  <a:pt x="227" y="58"/>
                </a:lnTo>
                <a:lnTo>
                  <a:pt x="228" y="58"/>
                </a:lnTo>
                <a:lnTo>
                  <a:pt x="229" y="58"/>
                </a:lnTo>
                <a:lnTo>
                  <a:pt x="231" y="58"/>
                </a:lnTo>
                <a:lnTo>
                  <a:pt x="232" y="58"/>
                </a:lnTo>
                <a:lnTo>
                  <a:pt x="233" y="58"/>
                </a:lnTo>
                <a:lnTo>
                  <a:pt x="234" y="58"/>
                </a:lnTo>
                <a:lnTo>
                  <a:pt x="235" y="58"/>
                </a:lnTo>
                <a:lnTo>
                  <a:pt x="236" y="58"/>
                </a:lnTo>
                <a:lnTo>
                  <a:pt x="237" y="58"/>
                </a:lnTo>
                <a:lnTo>
                  <a:pt x="238" y="58"/>
                </a:lnTo>
                <a:lnTo>
                  <a:pt x="239" y="58"/>
                </a:lnTo>
                <a:lnTo>
                  <a:pt x="239" y="55"/>
                </a:lnTo>
                <a:lnTo>
                  <a:pt x="240" y="55"/>
                </a:lnTo>
                <a:lnTo>
                  <a:pt x="241" y="55"/>
                </a:lnTo>
                <a:lnTo>
                  <a:pt x="241" y="52"/>
                </a:lnTo>
                <a:lnTo>
                  <a:pt x="242" y="52"/>
                </a:lnTo>
                <a:lnTo>
                  <a:pt x="243" y="52"/>
                </a:lnTo>
                <a:lnTo>
                  <a:pt x="244" y="52"/>
                </a:lnTo>
                <a:lnTo>
                  <a:pt x="245" y="52"/>
                </a:lnTo>
                <a:lnTo>
                  <a:pt x="245" y="49"/>
                </a:lnTo>
                <a:lnTo>
                  <a:pt x="246" y="49"/>
                </a:lnTo>
                <a:lnTo>
                  <a:pt x="247" y="49"/>
                </a:lnTo>
                <a:lnTo>
                  <a:pt x="248" y="49"/>
                </a:lnTo>
                <a:lnTo>
                  <a:pt x="249" y="49"/>
                </a:lnTo>
                <a:lnTo>
                  <a:pt x="250" y="49"/>
                </a:lnTo>
                <a:lnTo>
                  <a:pt x="251" y="49"/>
                </a:lnTo>
                <a:lnTo>
                  <a:pt x="252" y="49"/>
                </a:lnTo>
                <a:lnTo>
                  <a:pt x="253" y="49"/>
                </a:lnTo>
                <a:lnTo>
                  <a:pt x="254" y="49"/>
                </a:lnTo>
                <a:lnTo>
                  <a:pt x="255" y="49"/>
                </a:lnTo>
                <a:lnTo>
                  <a:pt x="256" y="49"/>
                </a:lnTo>
                <a:lnTo>
                  <a:pt x="257" y="49"/>
                </a:lnTo>
                <a:lnTo>
                  <a:pt x="258" y="49"/>
                </a:lnTo>
                <a:lnTo>
                  <a:pt x="259" y="49"/>
                </a:lnTo>
                <a:lnTo>
                  <a:pt x="260" y="49"/>
                </a:lnTo>
                <a:lnTo>
                  <a:pt x="261" y="49"/>
                </a:lnTo>
                <a:lnTo>
                  <a:pt x="262" y="49"/>
                </a:lnTo>
                <a:lnTo>
                  <a:pt x="263" y="49"/>
                </a:lnTo>
                <a:lnTo>
                  <a:pt x="264" y="49"/>
                </a:lnTo>
                <a:lnTo>
                  <a:pt x="265" y="49"/>
                </a:lnTo>
                <a:lnTo>
                  <a:pt x="266" y="49"/>
                </a:lnTo>
                <a:lnTo>
                  <a:pt x="267" y="49"/>
                </a:lnTo>
                <a:lnTo>
                  <a:pt x="268" y="49"/>
                </a:lnTo>
                <a:lnTo>
                  <a:pt x="269" y="49"/>
                </a:lnTo>
                <a:lnTo>
                  <a:pt x="270" y="49"/>
                </a:lnTo>
                <a:lnTo>
                  <a:pt x="270" y="46"/>
                </a:lnTo>
                <a:lnTo>
                  <a:pt x="271" y="46"/>
                </a:lnTo>
                <a:lnTo>
                  <a:pt x="272" y="46"/>
                </a:lnTo>
                <a:lnTo>
                  <a:pt x="273" y="46"/>
                </a:lnTo>
                <a:lnTo>
                  <a:pt x="274" y="46"/>
                </a:lnTo>
                <a:lnTo>
                  <a:pt x="275" y="46"/>
                </a:lnTo>
                <a:lnTo>
                  <a:pt x="276" y="46"/>
                </a:lnTo>
                <a:lnTo>
                  <a:pt x="277" y="46"/>
                </a:lnTo>
                <a:lnTo>
                  <a:pt x="278" y="46"/>
                </a:lnTo>
                <a:lnTo>
                  <a:pt x="279" y="46"/>
                </a:lnTo>
                <a:lnTo>
                  <a:pt x="280" y="46"/>
                </a:lnTo>
                <a:lnTo>
                  <a:pt x="281" y="46"/>
                </a:lnTo>
                <a:lnTo>
                  <a:pt x="282" y="46"/>
                </a:lnTo>
                <a:lnTo>
                  <a:pt x="283" y="46"/>
                </a:lnTo>
                <a:lnTo>
                  <a:pt x="284" y="46"/>
                </a:lnTo>
                <a:lnTo>
                  <a:pt x="285" y="46"/>
                </a:lnTo>
                <a:lnTo>
                  <a:pt x="286" y="46"/>
                </a:lnTo>
                <a:lnTo>
                  <a:pt x="287" y="46"/>
                </a:lnTo>
                <a:lnTo>
                  <a:pt x="288" y="46"/>
                </a:lnTo>
                <a:lnTo>
                  <a:pt x="289" y="46"/>
                </a:lnTo>
                <a:lnTo>
                  <a:pt x="290" y="46"/>
                </a:lnTo>
                <a:lnTo>
                  <a:pt x="291" y="46"/>
                </a:lnTo>
                <a:lnTo>
                  <a:pt x="292" y="46"/>
                </a:lnTo>
                <a:lnTo>
                  <a:pt x="293" y="46"/>
                </a:lnTo>
                <a:lnTo>
                  <a:pt x="294" y="46"/>
                </a:lnTo>
                <a:lnTo>
                  <a:pt x="295" y="46"/>
                </a:lnTo>
                <a:lnTo>
                  <a:pt x="296" y="46"/>
                </a:lnTo>
                <a:lnTo>
                  <a:pt x="297" y="46"/>
                </a:lnTo>
                <a:lnTo>
                  <a:pt x="298" y="46"/>
                </a:lnTo>
                <a:lnTo>
                  <a:pt x="299" y="46"/>
                </a:lnTo>
                <a:lnTo>
                  <a:pt x="300" y="46"/>
                </a:lnTo>
                <a:lnTo>
                  <a:pt x="301" y="46"/>
                </a:lnTo>
                <a:lnTo>
                  <a:pt x="301" y="42"/>
                </a:lnTo>
                <a:lnTo>
                  <a:pt x="302" y="42"/>
                </a:lnTo>
                <a:lnTo>
                  <a:pt x="303" y="42"/>
                </a:lnTo>
                <a:lnTo>
                  <a:pt x="303" y="38"/>
                </a:lnTo>
                <a:lnTo>
                  <a:pt x="304" y="38"/>
                </a:lnTo>
                <a:lnTo>
                  <a:pt x="305" y="38"/>
                </a:lnTo>
                <a:lnTo>
                  <a:pt x="306" y="38"/>
                </a:lnTo>
                <a:lnTo>
                  <a:pt x="307" y="38"/>
                </a:lnTo>
                <a:lnTo>
                  <a:pt x="308" y="38"/>
                </a:lnTo>
                <a:lnTo>
                  <a:pt x="309" y="38"/>
                </a:lnTo>
                <a:lnTo>
                  <a:pt x="311" y="38"/>
                </a:lnTo>
                <a:lnTo>
                  <a:pt x="312" y="38"/>
                </a:lnTo>
                <a:lnTo>
                  <a:pt x="313" y="38"/>
                </a:lnTo>
                <a:lnTo>
                  <a:pt x="314" y="38"/>
                </a:lnTo>
                <a:lnTo>
                  <a:pt x="315" y="38"/>
                </a:lnTo>
                <a:lnTo>
                  <a:pt x="317" y="38"/>
                </a:lnTo>
                <a:lnTo>
                  <a:pt x="319" y="38"/>
                </a:lnTo>
                <a:lnTo>
                  <a:pt x="320" y="38"/>
                </a:lnTo>
                <a:lnTo>
                  <a:pt x="321" y="38"/>
                </a:lnTo>
                <a:lnTo>
                  <a:pt x="322" y="38"/>
                </a:lnTo>
                <a:lnTo>
                  <a:pt x="323" y="38"/>
                </a:lnTo>
                <a:lnTo>
                  <a:pt x="324" y="38"/>
                </a:lnTo>
                <a:lnTo>
                  <a:pt x="324" y="33"/>
                </a:lnTo>
                <a:lnTo>
                  <a:pt x="325" y="33"/>
                </a:lnTo>
                <a:lnTo>
                  <a:pt x="326" y="33"/>
                </a:lnTo>
                <a:lnTo>
                  <a:pt x="327" y="33"/>
                </a:lnTo>
                <a:lnTo>
                  <a:pt x="328" y="33"/>
                </a:lnTo>
                <a:lnTo>
                  <a:pt x="329" y="33"/>
                </a:lnTo>
                <a:lnTo>
                  <a:pt x="330" y="33"/>
                </a:lnTo>
                <a:lnTo>
                  <a:pt x="331" y="33"/>
                </a:lnTo>
                <a:lnTo>
                  <a:pt x="332" y="33"/>
                </a:lnTo>
                <a:lnTo>
                  <a:pt x="333" y="33"/>
                </a:lnTo>
                <a:lnTo>
                  <a:pt x="334" y="33"/>
                </a:lnTo>
                <a:lnTo>
                  <a:pt x="335" y="33"/>
                </a:lnTo>
                <a:lnTo>
                  <a:pt x="336" y="33"/>
                </a:lnTo>
                <a:lnTo>
                  <a:pt x="337" y="33"/>
                </a:lnTo>
                <a:lnTo>
                  <a:pt x="338" y="33"/>
                </a:lnTo>
                <a:lnTo>
                  <a:pt x="339" y="33"/>
                </a:lnTo>
                <a:lnTo>
                  <a:pt x="340" y="33"/>
                </a:lnTo>
                <a:lnTo>
                  <a:pt x="341" y="33"/>
                </a:lnTo>
                <a:lnTo>
                  <a:pt x="342" y="33"/>
                </a:lnTo>
                <a:lnTo>
                  <a:pt x="343" y="33"/>
                </a:lnTo>
                <a:lnTo>
                  <a:pt x="344" y="33"/>
                </a:lnTo>
                <a:lnTo>
                  <a:pt x="345" y="33"/>
                </a:lnTo>
                <a:lnTo>
                  <a:pt x="346" y="33"/>
                </a:lnTo>
                <a:lnTo>
                  <a:pt x="347" y="33"/>
                </a:lnTo>
                <a:lnTo>
                  <a:pt x="348" y="33"/>
                </a:lnTo>
                <a:lnTo>
                  <a:pt x="349" y="33"/>
                </a:lnTo>
                <a:lnTo>
                  <a:pt x="350" y="33"/>
                </a:lnTo>
                <a:lnTo>
                  <a:pt x="351" y="33"/>
                </a:lnTo>
                <a:lnTo>
                  <a:pt x="352" y="33"/>
                </a:lnTo>
                <a:lnTo>
                  <a:pt x="353" y="33"/>
                </a:lnTo>
                <a:lnTo>
                  <a:pt x="354" y="33"/>
                </a:lnTo>
                <a:lnTo>
                  <a:pt x="355" y="33"/>
                </a:lnTo>
                <a:lnTo>
                  <a:pt x="356" y="33"/>
                </a:lnTo>
                <a:lnTo>
                  <a:pt x="357" y="33"/>
                </a:lnTo>
                <a:lnTo>
                  <a:pt x="358" y="33"/>
                </a:lnTo>
                <a:lnTo>
                  <a:pt x="359" y="33"/>
                </a:lnTo>
                <a:lnTo>
                  <a:pt x="360" y="33"/>
                </a:lnTo>
                <a:lnTo>
                  <a:pt x="360" y="26"/>
                </a:lnTo>
                <a:lnTo>
                  <a:pt x="361" y="26"/>
                </a:lnTo>
                <a:lnTo>
                  <a:pt x="362" y="26"/>
                </a:lnTo>
                <a:lnTo>
                  <a:pt x="363" y="26"/>
                </a:lnTo>
                <a:lnTo>
                  <a:pt x="364" y="26"/>
                </a:lnTo>
                <a:lnTo>
                  <a:pt x="365" y="26"/>
                </a:lnTo>
                <a:lnTo>
                  <a:pt x="366" y="26"/>
                </a:lnTo>
                <a:lnTo>
                  <a:pt x="367" y="26"/>
                </a:lnTo>
                <a:lnTo>
                  <a:pt x="368" y="26"/>
                </a:lnTo>
                <a:lnTo>
                  <a:pt x="369" y="26"/>
                </a:lnTo>
                <a:lnTo>
                  <a:pt x="370" y="26"/>
                </a:lnTo>
                <a:lnTo>
                  <a:pt x="371" y="26"/>
                </a:lnTo>
                <a:lnTo>
                  <a:pt x="372" y="26"/>
                </a:lnTo>
                <a:lnTo>
                  <a:pt x="373" y="26"/>
                </a:lnTo>
                <a:lnTo>
                  <a:pt x="374" y="26"/>
                </a:lnTo>
                <a:lnTo>
                  <a:pt x="375" y="26"/>
                </a:lnTo>
                <a:lnTo>
                  <a:pt x="376" y="26"/>
                </a:lnTo>
                <a:lnTo>
                  <a:pt x="377" y="26"/>
                </a:lnTo>
                <a:lnTo>
                  <a:pt x="378" y="26"/>
                </a:lnTo>
                <a:lnTo>
                  <a:pt x="378" y="0"/>
                </a:lnTo>
                <a:lnTo>
                  <a:pt x="379" y="0"/>
                </a:lnTo>
                <a:lnTo>
                  <a:pt x="380" y="0"/>
                </a:lnTo>
                <a:lnTo>
                  <a:pt x="381" y="0"/>
                </a:lnTo>
                <a:lnTo>
                  <a:pt x="382" y="0"/>
                </a:lnTo>
                <a:lnTo>
                  <a:pt x="383" y="0"/>
                </a:lnTo>
                <a:lnTo>
                  <a:pt x="384" y="0"/>
                </a:lnTo>
                <a:lnTo>
                  <a:pt x="385" y="0"/>
                </a:lnTo>
                <a:lnTo>
                  <a:pt x="386" y="0"/>
                </a:lnTo>
                <a:lnTo>
                  <a:pt x="387" y="0"/>
                </a:lnTo>
                <a:lnTo>
                  <a:pt x="388" y="0"/>
                </a:lnTo>
                <a:lnTo>
                  <a:pt x="389" y="0"/>
                </a:lnTo>
                <a:lnTo>
                  <a:pt x="390" y="0"/>
                </a:lnTo>
                <a:lnTo>
                  <a:pt x="391" y="0"/>
                </a:lnTo>
                <a:lnTo>
                  <a:pt x="392" y="0"/>
                </a:lnTo>
                <a:lnTo>
                  <a:pt x="393" y="0"/>
                </a:lnTo>
                <a:lnTo>
                  <a:pt x="394" y="0"/>
                </a:lnTo>
                <a:lnTo>
                  <a:pt x="395" y="0"/>
                </a:lnTo>
                <a:lnTo>
                  <a:pt x="396" y="0"/>
                </a:lnTo>
                <a:lnTo>
                  <a:pt x="397" y="0"/>
                </a:lnTo>
                <a:lnTo>
                  <a:pt x="398" y="0"/>
                </a:lnTo>
                <a:lnTo>
                  <a:pt x="399" y="0"/>
                </a:lnTo>
                <a:lnTo>
                  <a:pt x="400" y="0"/>
                </a:lnTo>
                <a:lnTo>
                  <a:pt x="401" y="0"/>
                </a:lnTo>
                <a:lnTo>
                  <a:pt x="402" y="0"/>
                </a:lnTo>
                <a:lnTo>
                  <a:pt x="403" y="0"/>
                </a:lnTo>
                <a:lnTo>
                  <a:pt x="404" y="0"/>
                </a:lnTo>
                <a:lnTo>
                  <a:pt x="405" y="0"/>
                </a:lnTo>
                <a:lnTo>
                  <a:pt x="406" y="0"/>
                </a:lnTo>
                <a:lnTo>
                  <a:pt x="407" y="0"/>
                </a:lnTo>
                <a:lnTo>
                  <a:pt x="408" y="0"/>
                </a:lnTo>
                <a:lnTo>
                  <a:pt x="409" y="0"/>
                </a:lnTo>
                <a:lnTo>
                  <a:pt x="410" y="0"/>
                </a:lnTo>
              </a:path>
            </a:pathLst>
          </a:custGeom>
          <a:noFill/>
          <a:ln w="25400">
            <a:solidFill>
              <a:srgbClr val="FFFF00"/>
            </a:solidFill>
            <a:round/>
            <a:headEnd/>
            <a:tailEnd/>
          </a:ln>
        </p:spPr>
        <p:txBody>
          <a:bodyPr/>
          <a:lstStyle/>
          <a:p>
            <a:endParaRPr lang="en-US">
              <a:solidFill>
                <a:srgbClr val="FFFFFF"/>
              </a:solidFill>
            </a:endParaRPr>
          </a:p>
        </p:txBody>
      </p:sp>
      <p:sp>
        <p:nvSpPr>
          <p:cNvPr id="84997" name="Freeform 5"/>
          <p:cNvSpPr>
            <a:spLocks/>
          </p:cNvSpPr>
          <p:nvPr/>
        </p:nvSpPr>
        <p:spPr bwMode="auto">
          <a:xfrm>
            <a:off x="4540250" y="762000"/>
            <a:ext cx="3890963" cy="2238375"/>
          </a:xfrm>
          <a:custGeom>
            <a:avLst/>
            <a:gdLst>
              <a:gd name="T0" fmla="*/ 39 w 410"/>
              <a:gd name="T1" fmla="*/ 210 h 235"/>
              <a:gd name="T2" fmla="*/ 59 w 410"/>
              <a:gd name="T3" fmla="*/ 177 h 235"/>
              <a:gd name="T4" fmla="*/ 72 w 410"/>
              <a:gd name="T5" fmla="*/ 151 h 235"/>
              <a:gd name="T6" fmla="*/ 84 w 410"/>
              <a:gd name="T7" fmla="*/ 143 h 235"/>
              <a:gd name="T8" fmla="*/ 95 w 410"/>
              <a:gd name="T9" fmla="*/ 117 h 235"/>
              <a:gd name="T10" fmla="*/ 112 w 410"/>
              <a:gd name="T11" fmla="*/ 108 h 235"/>
              <a:gd name="T12" fmla="*/ 123 w 410"/>
              <a:gd name="T13" fmla="*/ 74 h 235"/>
              <a:gd name="T14" fmla="*/ 136 w 410"/>
              <a:gd name="T15" fmla="*/ 65 h 235"/>
              <a:gd name="T16" fmla="*/ 162 w 410"/>
              <a:gd name="T17" fmla="*/ 38 h 235"/>
              <a:gd name="T18" fmla="*/ 189 w 410"/>
              <a:gd name="T19" fmla="*/ 21 h 235"/>
              <a:gd name="T20" fmla="*/ 209 w 410"/>
              <a:gd name="T21" fmla="*/ 21 h 235"/>
              <a:gd name="T22" fmla="*/ 225 w 410"/>
              <a:gd name="T23" fmla="*/ 21 h 235"/>
              <a:gd name="T24" fmla="*/ 239 w 410"/>
              <a:gd name="T25" fmla="*/ 21 h 235"/>
              <a:gd name="T26" fmla="*/ 242 w 410"/>
              <a:gd name="T27" fmla="*/ 21 h 235"/>
              <a:gd name="T28" fmla="*/ 244 w 410"/>
              <a:gd name="T29" fmla="*/ 21 h 235"/>
              <a:gd name="T30" fmla="*/ 247 w 410"/>
              <a:gd name="T31" fmla="*/ 21 h 235"/>
              <a:gd name="T32" fmla="*/ 250 w 410"/>
              <a:gd name="T33" fmla="*/ 21 h 235"/>
              <a:gd name="T34" fmla="*/ 252 w 410"/>
              <a:gd name="T35" fmla="*/ 21 h 235"/>
              <a:gd name="T36" fmla="*/ 255 w 410"/>
              <a:gd name="T37" fmla="*/ 21 h 235"/>
              <a:gd name="T38" fmla="*/ 258 w 410"/>
              <a:gd name="T39" fmla="*/ 11 h 235"/>
              <a:gd name="T40" fmla="*/ 260 w 410"/>
              <a:gd name="T41" fmla="*/ 0 h 235"/>
              <a:gd name="T42" fmla="*/ 264 w 410"/>
              <a:gd name="T43" fmla="*/ 0 h 235"/>
              <a:gd name="T44" fmla="*/ 267 w 410"/>
              <a:gd name="T45" fmla="*/ 0 h 235"/>
              <a:gd name="T46" fmla="*/ 271 w 410"/>
              <a:gd name="T47" fmla="*/ 0 h 235"/>
              <a:gd name="T48" fmla="*/ 274 w 410"/>
              <a:gd name="T49" fmla="*/ 0 h 235"/>
              <a:gd name="T50" fmla="*/ 278 w 410"/>
              <a:gd name="T51" fmla="*/ 0 h 235"/>
              <a:gd name="T52" fmla="*/ 281 w 410"/>
              <a:gd name="T53" fmla="*/ 0 h 235"/>
              <a:gd name="T54" fmla="*/ 284 w 410"/>
              <a:gd name="T55" fmla="*/ 0 h 235"/>
              <a:gd name="T56" fmla="*/ 288 w 410"/>
              <a:gd name="T57" fmla="*/ 0 h 235"/>
              <a:gd name="T58" fmla="*/ 295 w 410"/>
              <a:gd name="T59" fmla="*/ 0 h 235"/>
              <a:gd name="T60" fmla="*/ 303 w 410"/>
              <a:gd name="T61" fmla="*/ 0 h 235"/>
              <a:gd name="T62" fmla="*/ 313 w 410"/>
              <a:gd name="T63" fmla="*/ 0 h 235"/>
              <a:gd name="T64" fmla="*/ 328 w 410"/>
              <a:gd name="T65" fmla="*/ 0 h 235"/>
              <a:gd name="T66" fmla="*/ 331 w 410"/>
              <a:gd name="T67" fmla="*/ 0 h 235"/>
              <a:gd name="T68" fmla="*/ 335 w 410"/>
              <a:gd name="T69" fmla="*/ 0 h 235"/>
              <a:gd name="T70" fmla="*/ 337 w 410"/>
              <a:gd name="T71" fmla="*/ 0 h 235"/>
              <a:gd name="T72" fmla="*/ 340 w 410"/>
              <a:gd name="T73" fmla="*/ 0 h 235"/>
              <a:gd name="T74" fmla="*/ 342 w 410"/>
              <a:gd name="T75" fmla="*/ 0 h 235"/>
              <a:gd name="T76" fmla="*/ 345 w 410"/>
              <a:gd name="T77" fmla="*/ 0 h 235"/>
              <a:gd name="T78" fmla="*/ 347 w 410"/>
              <a:gd name="T79" fmla="*/ 0 h 235"/>
              <a:gd name="T80" fmla="*/ 349 w 410"/>
              <a:gd name="T81" fmla="*/ 0 h 235"/>
              <a:gd name="T82" fmla="*/ 351 w 410"/>
              <a:gd name="T83" fmla="*/ 0 h 235"/>
              <a:gd name="T84" fmla="*/ 354 w 410"/>
              <a:gd name="T85" fmla="*/ 0 h 235"/>
              <a:gd name="T86" fmla="*/ 356 w 410"/>
              <a:gd name="T87" fmla="*/ 0 h 235"/>
              <a:gd name="T88" fmla="*/ 358 w 410"/>
              <a:gd name="T89" fmla="*/ 0 h 235"/>
              <a:gd name="T90" fmla="*/ 360 w 410"/>
              <a:gd name="T91" fmla="*/ 0 h 235"/>
              <a:gd name="T92" fmla="*/ 362 w 410"/>
              <a:gd name="T93" fmla="*/ 0 h 235"/>
              <a:gd name="T94" fmla="*/ 364 w 410"/>
              <a:gd name="T95" fmla="*/ 0 h 235"/>
              <a:gd name="T96" fmla="*/ 367 w 410"/>
              <a:gd name="T97" fmla="*/ 0 h 235"/>
              <a:gd name="T98" fmla="*/ 369 w 410"/>
              <a:gd name="T99" fmla="*/ 0 h 235"/>
              <a:gd name="T100" fmla="*/ 371 w 410"/>
              <a:gd name="T101" fmla="*/ 0 h 235"/>
              <a:gd name="T102" fmla="*/ 373 w 410"/>
              <a:gd name="T103" fmla="*/ 0 h 235"/>
              <a:gd name="T104" fmla="*/ 376 w 410"/>
              <a:gd name="T105" fmla="*/ 0 h 235"/>
              <a:gd name="T106" fmla="*/ 378 w 410"/>
              <a:gd name="T107" fmla="*/ 0 h 235"/>
              <a:gd name="T108" fmla="*/ 381 w 410"/>
              <a:gd name="T109" fmla="*/ 0 h 235"/>
              <a:gd name="T110" fmla="*/ 383 w 410"/>
              <a:gd name="T111" fmla="*/ 0 h 235"/>
              <a:gd name="T112" fmla="*/ 385 w 410"/>
              <a:gd name="T113" fmla="*/ 0 h 235"/>
              <a:gd name="T114" fmla="*/ 389 w 410"/>
              <a:gd name="T115" fmla="*/ 0 h 235"/>
              <a:gd name="T116" fmla="*/ 391 w 410"/>
              <a:gd name="T117" fmla="*/ 0 h 235"/>
              <a:gd name="T118" fmla="*/ 396 w 410"/>
              <a:gd name="T119" fmla="*/ 0 h 235"/>
              <a:gd name="T120" fmla="*/ 399 w 410"/>
              <a:gd name="T121" fmla="*/ 0 h 235"/>
              <a:gd name="T122" fmla="*/ 405 w 410"/>
              <a:gd name="T123" fmla="*/ 0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0"/>
              <a:gd name="T187" fmla="*/ 0 h 235"/>
              <a:gd name="T188" fmla="*/ 410 w 410"/>
              <a:gd name="T189" fmla="*/ 235 h 2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0" h="235">
                <a:moveTo>
                  <a:pt x="0" y="235"/>
                </a:moveTo>
                <a:lnTo>
                  <a:pt x="1" y="235"/>
                </a:lnTo>
                <a:lnTo>
                  <a:pt x="1" y="227"/>
                </a:lnTo>
                <a:lnTo>
                  <a:pt x="4" y="227"/>
                </a:lnTo>
                <a:lnTo>
                  <a:pt x="4" y="219"/>
                </a:lnTo>
                <a:lnTo>
                  <a:pt x="10" y="219"/>
                </a:lnTo>
                <a:lnTo>
                  <a:pt x="13" y="219"/>
                </a:lnTo>
                <a:lnTo>
                  <a:pt x="26" y="219"/>
                </a:lnTo>
                <a:lnTo>
                  <a:pt x="32" y="219"/>
                </a:lnTo>
                <a:lnTo>
                  <a:pt x="32" y="210"/>
                </a:lnTo>
                <a:lnTo>
                  <a:pt x="35" y="210"/>
                </a:lnTo>
                <a:lnTo>
                  <a:pt x="37" y="210"/>
                </a:lnTo>
                <a:lnTo>
                  <a:pt x="39" y="210"/>
                </a:lnTo>
                <a:lnTo>
                  <a:pt x="41" y="210"/>
                </a:lnTo>
                <a:lnTo>
                  <a:pt x="45" y="210"/>
                </a:lnTo>
                <a:lnTo>
                  <a:pt x="45" y="202"/>
                </a:lnTo>
                <a:lnTo>
                  <a:pt x="47" y="202"/>
                </a:lnTo>
                <a:lnTo>
                  <a:pt x="47" y="194"/>
                </a:lnTo>
                <a:lnTo>
                  <a:pt x="48" y="194"/>
                </a:lnTo>
                <a:lnTo>
                  <a:pt x="48" y="185"/>
                </a:lnTo>
                <a:lnTo>
                  <a:pt x="52" y="185"/>
                </a:lnTo>
                <a:lnTo>
                  <a:pt x="52" y="177"/>
                </a:lnTo>
                <a:lnTo>
                  <a:pt x="53" y="177"/>
                </a:lnTo>
                <a:lnTo>
                  <a:pt x="55" y="177"/>
                </a:lnTo>
                <a:lnTo>
                  <a:pt x="58" y="177"/>
                </a:lnTo>
                <a:lnTo>
                  <a:pt x="59" y="177"/>
                </a:lnTo>
                <a:lnTo>
                  <a:pt x="60" y="177"/>
                </a:lnTo>
                <a:lnTo>
                  <a:pt x="60" y="168"/>
                </a:lnTo>
                <a:lnTo>
                  <a:pt x="62" y="168"/>
                </a:lnTo>
                <a:lnTo>
                  <a:pt x="65" y="168"/>
                </a:lnTo>
                <a:lnTo>
                  <a:pt x="66" y="168"/>
                </a:lnTo>
                <a:lnTo>
                  <a:pt x="66" y="160"/>
                </a:lnTo>
                <a:lnTo>
                  <a:pt x="69" y="160"/>
                </a:lnTo>
                <a:lnTo>
                  <a:pt x="69" y="151"/>
                </a:lnTo>
                <a:lnTo>
                  <a:pt x="70" y="151"/>
                </a:lnTo>
                <a:lnTo>
                  <a:pt x="71" y="151"/>
                </a:lnTo>
                <a:lnTo>
                  <a:pt x="72" y="151"/>
                </a:lnTo>
                <a:lnTo>
                  <a:pt x="73" y="151"/>
                </a:lnTo>
                <a:lnTo>
                  <a:pt x="75" y="151"/>
                </a:lnTo>
                <a:lnTo>
                  <a:pt x="75" y="143"/>
                </a:lnTo>
                <a:lnTo>
                  <a:pt x="76" y="143"/>
                </a:lnTo>
                <a:lnTo>
                  <a:pt x="77" y="143"/>
                </a:lnTo>
                <a:lnTo>
                  <a:pt x="79" y="143"/>
                </a:lnTo>
                <a:lnTo>
                  <a:pt x="83" y="143"/>
                </a:lnTo>
                <a:lnTo>
                  <a:pt x="84" y="143"/>
                </a:lnTo>
                <a:lnTo>
                  <a:pt x="84" y="134"/>
                </a:lnTo>
                <a:lnTo>
                  <a:pt x="85" y="134"/>
                </a:lnTo>
                <a:lnTo>
                  <a:pt x="86" y="134"/>
                </a:lnTo>
                <a:lnTo>
                  <a:pt x="88" y="134"/>
                </a:lnTo>
                <a:lnTo>
                  <a:pt x="88" y="126"/>
                </a:lnTo>
                <a:lnTo>
                  <a:pt x="89" y="126"/>
                </a:lnTo>
                <a:lnTo>
                  <a:pt x="90" y="126"/>
                </a:lnTo>
                <a:lnTo>
                  <a:pt x="93" y="126"/>
                </a:lnTo>
                <a:lnTo>
                  <a:pt x="93" y="117"/>
                </a:lnTo>
                <a:lnTo>
                  <a:pt x="95" y="117"/>
                </a:lnTo>
                <a:lnTo>
                  <a:pt x="96" y="117"/>
                </a:lnTo>
                <a:lnTo>
                  <a:pt x="98" y="117"/>
                </a:lnTo>
                <a:lnTo>
                  <a:pt x="102" y="117"/>
                </a:lnTo>
                <a:lnTo>
                  <a:pt x="105" y="117"/>
                </a:lnTo>
                <a:lnTo>
                  <a:pt x="106" y="117"/>
                </a:lnTo>
                <a:lnTo>
                  <a:pt x="108" y="117"/>
                </a:lnTo>
                <a:lnTo>
                  <a:pt x="109" y="117"/>
                </a:lnTo>
                <a:lnTo>
                  <a:pt x="110" y="117"/>
                </a:lnTo>
                <a:lnTo>
                  <a:pt x="110" y="108"/>
                </a:lnTo>
                <a:lnTo>
                  <a:pt x="112" y="108"/>
                </a:lnTo>
                <a:lnTo>
                  <a:pt x="113" y="108"/>
                </a:lnTo>
                <a:lnTo>
                  <a:pt x="113" y="100"/>
                </a:lnTo>
                <a:lnTo>
                  <a:pt x="114" y="100"/>
                </a:lnTo>
                <a:lnTo>
                  <a:pt x="114" y="91"/>
                </a:lnTo>
                <a:lnTo>
                  <a:pt x="114" y="82"/>
                </a:lnTo>
                <a:lnTo>
                  <a:pt x="116" y="82"/>
                </a:lnTo>
                <a:lnTo>
                  <a:pt x="117" y="82"/>
                </a:lnTo>
                <a:lnTo>
                  <a:pt x="120" y="82"/>
                </a:lnTo>
                <a:lnTo>
                  <a:pt x="122" y="82"/>
                </a:lnTo>
                <a:lnTo>
                  <a:pt x="122" y="74"/>
                </a:lnTo>
                <a:lnTo>
                  <a:pt x="123" y="74"/>
                </a:lnTo>
                <a:lnTo>
                  <a:pt x="125" y="74"/>
                </a:lnTo>
                <a:lnTo>
                  <a:pt x="125" y="65"/>
                </a:lnTo>
                <a:lnTo>
                  <a:pt x="126" y="65"/>
                </a:lnTo>
                <a:lnTo>
                  <a:pt x="129" y="65"/>
                </a:lnTo>
                <a:lnTo>
                  <a:pt x="132" y="65"/>
                </a:lnTo>
                <a:lnTo>
                  <a:pt x="134" y="65"/>
                </a:lnTo>
                <a:lnTo>
                  <a:pt x="135" y="65"/>
                </a:lnTo>
                <a:lnTo>
                  <a:pt x="136" y="65"/>
                </a:lnTo>
                <a:lnTo>
                  <a:pt x="142" y="65"/>
                </a:lnTo>
                <a:lnTo>
                  <a:pt x="145" y="65"/>
                </a:lnTo>
                <a:lnTo>
                  <a:pt x="146" y="65"/>
                </a:lnTo>
                <a:lnTo>
                  <a:pt x="153" y="65"/>
                </a:lnTo>
                <a:lnTo>
                  <a:pt x="153" y="56"/>
                </a:lnTo>
                <a:lnTo>
                  <a:pt x="154" y="56"/>
                </a:lnTo>
                <a:lnTo>
                  <a:pt x="154" y="47"/>
                </a:lnTo>
                <a:lnTo>
                  <a:pt x="157" y="47"/>
                </a:lnTo>
                <a:lnTo>
                  <a:pt x="160" y="47"/>
                </a:lnTo>
                <a:lnTo>
                  <a:pt x="161" y="47"/>
                </a:lnTo>
                <a:lnTo>
                  <a:pt x="161" y="38"/>
                </a:lnTo>
                <a:lnTo>
                  <a:pt x="162" y="38"/>
                </a:lnTo>
                <a:lnTo>
                  <a:pt x="163" y="38"/>
                </a:lnTo>
                <a:lnTo>
                  <a:pt x="163" y="30"/>
                </a:lnTo>
                <a:lnTo>
                  <a:pt x="170" y="30"/>
                </a:lnTo>
                <a:lnTo>
                  <a:pt x="172" y="30"/>
                </a:lnTo>
                <a:lnTo>
                  <a:pt x="175" y="30"/>
                </a:lnTo>
                <a:lnTo>
                  <a:pt x="175" y="21"/>
                </a:lnTo>
                <a:lnTo>
                  <a:pt x="178" y="21"/>
                </a:lnTo>
                <a:lnTo>
                  <a:pt x="185" y="21"/>
                </a:lnTo>
                <a:lnTo>
                  <a:pt x="187" y="21"/>
                </a:lnTo>
                <a:lnTo>
                  <a:pt x="189" y="21"/>
                </a:lnTo>
                <a:lnTo>
                  <a:pt x="195" y="21"/>
                </a:lnTo>
                <a:lnTo>
                  <a:pt x="197" y="21"/>
                </a:lnTo>
                <a:lnTo>
                  <a:pt x="201" y="21"/>
                </a:lnTo>
                <a:lnTo>
                  <a:pt x="206" y="21"/>
                </a:lnTo>
                <a:lnTo>
                  <a:pt x="208" y="21"/>
                </a:lnTo>
                <a:lnTo>
                  <a:pt x="209" y="21"/>
                </a:lnTo>
                <a:lnTo>
                  <a:pt x="210" y="21"/>
                </a:lnTo>
                <a:lnTo>
                  <a:pt x="211" y="21"/>
                </a:lnTo>
                <a:lnTo>
                  <a:pt x="223" y="21"/>
                </a:lnTo>
                <a:lnTo>
                  <a:pt x="224" y="21"/>
                </a:lnTo>
                <a:lnTo>
                  <a:pt x="225" y="21"/>
                </a:lnTo>
                <a:lnTo>
                  <a:pt x="226" y="21"/>
                </a:lnTo>
                <a:lnTo>
                  <a:pt x="231" y="21"/>
                </a:lnTo>
                <a:lnTo>
                  <a:pt x="233" y="21"/>
                </a:lnTo>
                <a:lnTo>
                  <a:pt x="234" y="21"/>
                </a:lnTo>
                <a:lnTo>
                  <a:pt x="237" y="21"/>
                </a:lnTo>
                <a:lnTo>
                  <a:pt x="238" y="21"/>
                </a:lnTo>
                <a:lnTo>
                  <a:pt x="239" y="21"/>
                </a:lnTo>
                <a:lnTo>
                  <a:pt x="240" y="21"/>
                </a:lnTo>
                <a:lnTo>
                  <a:pt x="241" y="21"/>
                </a:lnTo>
                <a:lnTo>
                  <a:pt x="242" y="21"/>
                </a:lnTo>
                <a:lnTo>
                  <a:pt x="243" y="21"/>
                </a:lnTo>
                <a:lnTo>
                  <a:pt x="244" y="21"/>
                </a:lnTo>
                <a:lnTo>
                  <a:pt x="245" y="21"/>
                </a:lnTo>
                <a:lnTo>
                  <a:pt x="246" y="21"/>
                </a:lnTo>
                <a:lnTo>
                  <a:pt x="247" y="21"/>
                </a:lnTo>
                <a:lnTo>
                  <a:pt x="248" y="21"/>
                </a:lnTo>
                <a:lnTo>
                  <a:pt x="249" y="21"/>
                </a:lnTo>
                <a:lnTo>
                  <a:pt x="250" y="21"/>
                </a:lnTo>
                <a:lnTo>
                  <a:pt x="251" y="21"/>
                </a:lnTo>
                <a:lnTo>
                  <a:pt x="252" y="21"/>
                </a:lnTo>
                <a:lnTo>
                  <a:pt x="253" y="21"/>
                </a:lnTo>
                <a:lnTo>
                  <a:pt x="254" y="21"/>
                </a:lnTo>
                <a:lnTo>
                  <a:pt x="255" y="21"/>
                </a:lnTo>
                <a:lnTo>
                  <a:pt x="256" y="21"/>
                </a:lnTo>
                <a:lnTo>
                  <a:pt x="256" y="11"/>
                </a:lnTo>
                <a:lnTo>
                  <a:pt x="257" y="11"/>
                </a:lnTo>
                <a:lnTo>
                  <a:pt x="258" y="11"/>
                </a:lnTo>
                <a:lnTo>
                  <a:pt x="259" y="11"/>
                </a:lnTo>
                <a:lnTo>
                  <a:pt x="259" y="0"/>
                </a:lnTo>
                <a:lnTo>
                  <a:pt x="260" y="0"/>
                </a:lnTo>
                <a:lnTo>
                  <a:pt x="261" y="0"/>
                </a:lnTo>
                <a:lnTo>
                  <a:pt x="262" y="0"/>
                </a:lnTo>
                <a:lnTo>
                  <a:pt x="263" y="0"/>
                </a:lnTo>
                <a:lnTo>
                  <a:pt x="264" y="0"/>
                </a:lnTo>
                <a:lnTo>
                  <a:pt x="265" y="0"/>
                </a:lnTo>
                <a:lnTo>
                  <a:pt x="266" y="0"/>
                </a:lnTo>
                <a:lnTo>
                  <a:pt x="267" y="0"/>
                </a:lnTo>
                <a:lnTo>
                  <a:pt x="268" y="0"/>
                </a:lnTo>
                <a:lnTo>
                  <a:pt x="269" y="0"/>
                </a:lnTo>
                <a:lnTo>
                  <a:pt x="270" y="0"/>
                </a:lnTo>
                <a:lnTo>
                  <a:pt x="271" y="0"/>
                </a:lnTo>
                <a:lnTo>
                  <a:pt x="272" y="0"/>
                </a:lnTo>
                <a:lnTo>
                  <a:pt x="273" y="0"/>
                </a:lnTo>
                <a:lnTo>
                  <a:pt x="274" y="0"/>
                </a:lnTo>
                <a:lnTo>
                  <a:pt x="275" y="0"/>
                </a:lnTo>
                <a:lnTo>
                  <a:pt x="276" y="0"/>
                </a:lnTo>
                <a:lnTo>
                  <a:pt x="277" y="0"/>
                </a:lnTo>
                <a:lnTo>
                  <a:pt x="278" y="0"/>
                </a:lnTo>
                <a:lnTo>
                  <a:pt x="279" y="0"/>
                </a:lnTo>
                <a:lnTo>
                  <a:pt x="280" y="0"/>
                </a:lnTo>
                <a:lnTo>
                  <a:pt x="281" y="0"/>
                </a:lnTo>
                <a:lnTo>
                  <a:pt x="282" y="0"/>
                </a:lnTo>
                <a:lnTo>
                  <a:pt x="283" y="0"/>
                </a:lnTo>
                <a:lnTo>
                  <a:pt x="284" y="0"/>
                </a:lnTo>
                <a:lnTo>
                  <a:pt x="285" y="0"/>
                </a:lnTo>
                <a:lnTo>
                  <a:pt x="286" y="0"/>
                </a:lnTo>
                <a:lnTo>
                  <a:pt x="287" y="0"/>
                </a:lnTo>
                <a:lnTo>
                  <a:pt x="288" y="0"/>
                </a:lnTo>
                <a:lnTo>
                  <a:pt x="290" y="0"/>
                </a:lnTo>
                <a:lnTo>
                  <a:pt x="291" y="0"/>
                </a:lnTo>
                <a:lnTo>
                  <a:pt x="292" y="0"/>
                </a:lnTo>
                <a:lnTo>
                  <a:pt x="293" y="0"/>
                </a:lnTo>
                <a:lnTo>
                  <a:pt x="294" y="0"/>
                </a:lnTo>
                <a:lnTo>
                  <a:pt x="295" y="0"/>
                </a:lnTo>
                <a:lnTo>
                  <a:pt x="296" y="0"/>
                </a:lnTo>
                <a:lnTo>
                  <a:pt x="297" y="0"/>
                </a:lnTo>
                <a:lnTo>
                  <a:pt x="298" y="0"/>
                </a:lnTo>
                <a:lnTo>
                  <a:pt x="299" y="0"/>
                </a:lnTo>
                <a:lnTo>
                  <a:pt x="300" y="0"/>
                </a:lnTo>
                <a:lnTo>
                  <a:pt x="301" y="0"/>
                </a:lnTo>
                <a:lnTo>
                  <a:pt x="303" y="0"/>
                </a:lnTo>
                <a:lnTo>
                  <a:pt x="304" y="0"/>
                </a:lnTo>
                <a:lnTo>
                  <a:pt x="305" y="0"/>
                </a:lnTo>
                <a:lnTo>
                  <a:pt x="308" y="0"/>
                </a:lnTo>
                <a:lnTo>
                  <a:pt x="309" y="0"/>
                </a:lnTo>
                <a:lnTo>
                  <a:pt x="310" y="0"/>
                </a:lnTo>
                <a:lnTo>
                  <a:pt x="311" y="0"/>
                </a:lnTo>
                <a:lnTo>
                  <a:pt x="312" y="0"/>
                </a:lnTo>
                <a:lnTo>
                  <a:pt x="313" y="0"/>
                </a:lnTo>
                <a:lnTo>
                  <a:pt x="314" y="0"/>
                </a:lnTo>
                <a:lnTo>
                  <a:pt x="319" y="0"/>
                </a:lnTo>
                <a:lnTo>
                  <a:pt x="322" y="0"/>
                </a:lnTo>
                <a:lnTo>
                  <a:pt x="323" y="0"/>
                </a:lnTo>
                <a:lnTo>
                  <a:pt x="325" y="0"/>
                </a:lnTo>
                <a:lnTo>
                  <a:pt x="327" y="0"/>
                </a:lnTo>
                <a:lnTo>
                  <a:pt x="328" y="0"/>
                </a:lnTo>
                <a:lnTo>
                  <a:pt x="329" y="0"/>
                </a:lnTo>
                <a:lnTo>
                  <a:pt x="330" y="0"/>
                </a:lnTo>
                <a:lnTo>
                  <a:pt x="331" y="0"/>
                </a:lnTo>
                <a:lnTo>
                  <a:pt x="332" y="0"/>
                </a:lnTo>
                <a:lnTo>
                  <a:pt x="333" y="0"/>
                </a:lnTo>
                <a:lnTo>
                  <a:pt x="334" y="0"/>
                </a:lnTo>
                <a:lnTo>
                  <a:pt x="335" y="0"/>
                </a:lnTo>
                <a:lnTo>
                  <a:pt x="336" y="0"/>
                </a:lnTo>
                <a:lnTo>
                  <a:pt x="337" y="0"/>
                </a:lnTo>
                <a:lnTo>
                  <a:pt x="338" y="0"/>
                </a:lnTo>
                <a:lnTo>
                  <a:pt x="339" y="0"/>
                </a:lnTo>
                <a:lnTo>
                  <a:pt x="340" y="0"/>
                </a:lnTo>
                <a:lnTo>
                  <a:pt x="341" y="0"/>
                </a:lnTo>
                <a:lnTo>
                  <a:pt x="342" y="0"/>
                </a:lnTo>
                <a:lnTo>
                  <a:pt x="343" y="0"/>
                </a:lnTo>
                <a:lnTo>
                  <a:pt x="344" y="0"/>
                </a:lnTo>
                <a:lnTo>
                  <a:pt x="345" y="0"/>
                </a:lnTo>
                <a:lnTo>
                  <a:pt x="346" y="0"/>
                </a:lnTo>
                <a:lnTo>
                  <a:pt x="347" y="0"/>
                </a:lnTo>
                <a:lnTo>
                  <a:pt x="348" y="0"/>
                </a:lnTo>
                <a:lnTo>
                  <a:pt x="349" y="0"/>
                </a:lnTo>
                <a:lnTo>
                  <a:pt x="350" y="0"/>
                </a:lnTo>
                <a:lnTo>
                  <a:pt x="351" y="0"/>
                </a:lnTo>
                <a:lnTo>
                  <a:pt x="352" y="0"/>
                </a:lnTo>
                <a:lnTo>
                  <a:pt x="353" y="0"/>
                </a:lnTo>
                <a:lnTo>
                  <a:pt x="354" y="0"/>
                </a:lnTo>
                <a:lnTo>
                  <a:pt x="355" y="0"/>
                </a:lnTo>
                <a:lnTo>
                  <a:pt x="356" y="0"/>
                </a:lnTo>
                <a:lnTo>
                  <a:pt x="357" y="0"/>
                </a:lnTo>
                <a:lnTo>
                  <a:pt x="358" y="0"/>
                </a:lnTo>
                <a:lnTo>
                  <a:pt x="359" y="0"/>
                </a:lnTo>
                <a:lnTo>
                  <a:pt x="360" y="0"/>
                </a:lnTo>
                <a:lnTo>
                  <a:pt x="361" y="0"/>
                </a:lnTo>
                <a:lnTo>
                  <a:pt x="362" y="0"/>
                </a:lnTo>
                <a:lnTo>
                  <a:pt x="363" y="0"/>
                </a:lnTo>
                <a:lnTo>
                  <a:pt x="364" y="0"/>
                </a:lnTo>
                <a:lnTo>
                  <a:pt x="365" y="0"/>
                </a:lnTo>
                <a:lnTo>
                  <a:pt x="366" y="0"/>
                </a:lnTo>
                <a:lnTo>
                  <a:pt x="367" y="0"/>
                </a:lnTo>
                <a:lnTo>
                  <a:pt x="368" y="0"/>
                </a:lnTo>
                <a:lnTo>
                  <a:pt x="369" y="0"/>
                </a:lnTo>
                <a:lnTo>
                  <a:pt x="370" y="0"/>
                </a:lnTo>
                <a:lnTo>
                  <a:pt x="371" y="0"/>
                </a:lnTo>
                <a:lnTo>
                  <a:pt x="372" y="0"/>
                </a:lnTo>
                <a:lnTo>
                  <a:pt x="373" y="0"/>
                </a:lnTo>
                <a:lnTo>
                  <a:pt x="374" y="0"/>
                </a:lnTo>
                <a:lnTo>
                  <a:pt x="375" y="0"/>
                </a:lnTo>
                <a:lnTo>
                  <a:pt x="376" y="0"/>
                </a:lnTo>
                <a:lnTo>
                  <a:pt x="377" y="0"/>
                </a:lnTo>
                <a:lnTo>
                  <a:pt x="378" y="0"/>
                </a:lnTo>
                <a:lnTo>
                  <a:pt x="379" y="0"/>
                </a:lnTo>
                <a:lnTo>
                  <a:pt x="380" y="0"/>
                </a:lnTo>
                <a:lnTo>
                  <a:pt x="381" y="0"/>
                </a:lnTo>
                <a:lnTo>
                  <a:pt x="382" y="0"/>
                </a:lnTo>
                <a:lnTo>
                  <a:pt x="383" y="0"/>
                </a:lnTo>
                <a:lnTo>
                  <a:pt x="384" y="0"/>
                </a:lnTo>
                <a:lnTo>
                  <a:pt x="385" y="0"/>
                </a:lnTo>
                <a:lnTo>
                  <a:pt x="386" y="0"/>
                </a:lnTo>
                <a:lnTo>
                  <a:pt x="387" y="0"/>
                </a:lnTo>
                <a:lnTo>
                  <a:pt x="388" y="0"/>
                </a:lnTo>
                <a:lnTo>
                  <a:pt x="389" y="0"/>
                </a:lnTo>
                <a:lnTo>
                  <a:pt x="390" y="0"/>
                </a:lnTo>
                <a:lnTo>
                  <a:pt x="391" y="0"/>
                </a:lnTo>
                <a:lnTo>
                  <a:pt x="392" y="0"/>
                </a:lnTo>
                <a:lnTo>
                  <a:pt x="393" y="0"/>
                </a:lnTo>
                <a:lnTo>
                  <a:pt x="394" y="0"/>
                </a:lnTo>
                <a:lnTo>
                  <a:pt x="395" y="0"/>
                </a:lnTo>
                <a:lnTo>
                  <a:pt x="396" y="0"/>
                </a:lnTo>
                <a:lnTo>
                  <a:pt x="397" y="0"/>
                </a:lnTo>
                <a:lnTo>
                  <a:pt x="398" y="0"/>
                </a:lnTo>
                <a:lnTo>
                  <a:pt x="399" y="0"/>
                </a:lnTo>
                <a:lnTo>
                  <a:pt x="400" y="0"/>
                </a:lnTo>
                <a:lnTo>
                  <a:pt x="401" y="0"/>
                </a:lnTo>
                <a:lnTo>
                  <a:pt x="403" y="0"/>
                </a:lnTo>
                <a:lnTo>
                  <a:pt x="405" y="0"/>
                </a:lnTo>
                <a:lnTo>
                  <a:pt x="407" y="0"/>
                </a:lnTo>
                <a:lnTo>
                  <a:pt x="408" y="0"/>
                </a:lnTo>
                <a:lnTo>
                  <a:pt x="410" y="0"/>
                </a:lnTo>
              </a:path>
            </a:pathLst>
          </a:custGeom>
          <a:noFill/>
          <a:ln w="25400">
            <a:solidFill>
              <a:srgbClr val="FF0000"/>
            </a:solidFill>
            <a:round/>
            <a:headEnd/>
            <a:tailEnd/>
          </a:ln>
        </p:spPr>
        <p:txBody>
          <a:bodyPr/>
          <a:lstStyle/>
          <a:p>
            <a:endParaRPr lang="en-US">
              <a:solidFill>
                <a:srgbClr val="FFFFFF"/>
              </a:solidFill>
            </a:endParaRPr>
          </a:p>
        </p:txBody>
      </p:sp>
      <p:sp>
        <p:nvSpPr>
          <p:cNvPr id="84998" name="Line 6"/>
          <p:cNvSpPr>
            <a:spLocks noChangeShapeType="1"/>
          </p:cNvSpPr>
          <p:nvPr/>
        </p:nvSpPr>
        <p:spPr bwMode="auto">
          <a:xfrm flipV="1">
            <a:off x="4379913" y="352425"/>
            <a:ext cx="1587" cy="2809875"/>
          </a:xfrm>
          <a:prstGeom prst="line">
            <a:avLst/>
          </a:prstGeom>
          <a:noFill/>
          <a:ln w="22225">
            <a:solidFill>
              <a:srgbClr val="FFFF99"/>
            </a:solidFill>
            <a:round/>
            <a:headEnd/>
            <a:tailEnd/>
          </a:ln>
        </p:spPr>
        <p:txBody>
          <a:bodyPr/>
          <a:lstStyle/>
          <a:p>
            <a:endParaRPr lang="en-US">
              <a:solidFill>
                <a:srgbClr val="FFFFFF"/>
              </a:solidFill>
            </a:endParaRPr>
          </a:p>
        </p:txBody>
      </p:sp>
      <p:sp>
        <p:nvSpPr>
          <p:cNvPr id="84999" name="Line 7"/>
          <p:cNvSpPr>
            <a:spLocks noChangeShapeType="1"/>
          </p:cNvSpPr>
          <p:nvPr/>
        </p:nvSpPr>
        <p:spPr bwMode="auto">
          <a:xfrm flipH="1">
            <a:off x="4332288" y="3086100"/>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00" name="Rectangle 8"/>
          <p:cNvSpPr>
            <a:spLocks noChangeArrowheads="1"/>
          </p:cNvSpPr>
          <p:nvPr/>
        </p:nvSpPr>
        <p:spPr bwMode="auto">
          <a:xfrm rot="-5400000">
            <a:off x="4101306" y="2988470"/>
            <a:ext cx="295275" cy="182562"/>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0.00</a:t>
            </a:r>
            <a:endParaRPr lang="en-US" sz="2800" b="1">
              <a:solidFill>
                <a:srgbClr val="FFFF99"/>
              </a:solidFill>
              <a:latin typeface="Times New Roman" pitchFamily="18" charset="0"/>
              <a:cs typeface="Times New Roman" pitchFamily="18" charset="0"/>
            </a:endParaRPr>
          </a:p>
        </p:txBody>
      </p:sp>
      <p:sp>
        <p:nvSpPr>
          <p:cNvPr id="85001" name="Line 9"/>
          <p:cNvSpPr>
            <a:spLocks noChangeShapeType="1"/>
          </p:cNvSpPr>
          <p:nvPr/>
        </p:nvSpPr>
        <p:spPr bwMode="auto">
          <a:xfrm flipH="1">
            <a:off x="4332288" y="2419350"/>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02" name="Rectangle 10"/>
          <p:cNvSpPr>
            <a:spLocks noChangeArrowheads="1"/>
          </p:cNvSpPr>
          <p:nvPr/>
        </p:nvSpPr>
        <p:spPr bwMode="auto">
          <a:xfrm rot="-5400000">
            <a:off x="4101306" y="2323307"/>
            <a:ext cx="295275" cy="182562"/>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0.01</a:t>
            </a:r>
            <a:endParaRPr lang="en-US" sz="2800" b="1">
              <a:solidFill>
                <a:srgbClr val="FFFF99"/>
              </a:solidFill>
              <a:latin typeface="Times New Roman" pitchFamily="18" charset="0"/>
              <a:cs typeface="Times New Roman" pitchFamily="18" charset="0"/>
            </a:endParaRPr>
          </a:p>
        </p:txBody>
      </p:sp>
      <p:sp>
        <p:nvSpPr>
          <p:cNvPr id="85003" name="Line 11"/>
          <p:cNvSpPr>
            <a:spLocks noChangeShapeType="1"/>
          </p:cNvSpPr>
          <p:nvPr/>
        </p:nvSpPr>
        <p:spPr bwMode="auto">
          <a:xfrm flipH="1">
            <a:off x="4332288" y="1752600"/>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04" name="Rectangle 12"/>
          <p:cNvSpPr>
            <a:spLocks noChangeArrowheads="1"/>
          </p:cNvSpPr>
          <p:nvPr/>
        </p:nvSpPr>
        <p:spPr bwMode="auto">
          <a:xfrm rot="-5400000">
            <a:off x="4101306" y="1656557"/>
            <a:ext cx="295275" cy="182562"/>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0.01</a:t>
            </a:r>
            <a:endParaRPr lang="en-US" sz="2800" b="1">
              <a:solidFill>
                <a:srgbClr val="FFFF99"/>
              </a:solidFill>
              <a:latin typeface="Times New Roman" pitchFamily="18" charset="0"/>
              <a:cs typeface="Times New Roman" pitchFamily="18" charset="0"/>
            </a:endParaRPr>
          </a:p>
        </p:txBody>
      </p:sp>
      <p:sp>
        <p:nvSpPr>
          <p:cNvPr id="85005" name="Line 13"/>
          <p:cNvSpPr>
            <a:spLocks noChangeShapeType="1"/>
          </p:cNvSpPr>
          <p:nvPr/>
        </p:nvSpPr>
        <p:spPr bwMode="auto">
          <a:xfrm flipH="1">
            <a:off x="4332288" y="1095375"/>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06" name="Rectangle 14"/>
          <p:cNvSpPr>
            <a:spLocks noChangeArrowheads="1"/>
          </p:cNvSpPr>
          <p:nvPr/>
        </p:nvSpPr>
        <p:spPr bwMode="auto">
          <a:xfrm rot="-5400000">
            <a:off x="4101306" y="997745"/>
            <a:ext cx="295275" cy="182562"/>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0.01</a:t>
            </a:r>
            <a:endParaRPr lang="en-US" sz="2800" b="1">
              <a:solidFill>
                <a:srgbClr val="FFFF99"/>
              </a:solidFill>
              <a:latin typeface="Times New Roman" pitchFamily="18" charset="0"/>
              <a:cs typeface="Times New Roman" pitchFamily="18" charset="0"/>
            </a:endParaRPr>
          </a:p>
        </p:txBody>
      </p:sp>
      <p:sp>
        <p:nvSpPr>
          <p:cNvPr id="85007" name="Line 15"/>
          <p:cNvSpPr>
            <a:spLocks noChangeShapeType="1"/>
          </p:cNvSpPr>
          <p:nvPr/>
        </p:nvSpPr>
        <p:spPr bwMode="auto">
          <a:xfrm flipH="1">
            <a:off x="4332288" y="428625"/>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08" name="Rectangle 16"/>
          <p:cNvSpPr>
            <a:spLocks noChangeArrowheads="1"/>
          </p:cNvSpPr>
          <p:nvPr/>
        </p:nvSpPr>
        <p:spPr bwMode="auto">
          <a:xfrm rot="-5400000">
            <a:off x="4102894" y="330994"/>
            <a:ext cx="295275"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0.02</a:t>
            </a:r>
            <a:endParaRPr lang="en-US" sz="2800" b="1">
              <a:solidFill>
                <a:srgbClr val="FFFF99"/>
              </a:solidFill>
              <a:latin typeface="Times New Roman" pitchFamily="18" charset="0"/>
              <a:cs typeface="Times New Roman" pitchFamily="18" charset="0"/>
            </a:endParaRPr>
          </a:p>
        </p:txBody>
      </p:sp>
      <p:sp>
        <p:nvSpPr>
          <p:cNvPr id="85009" name="Rectangle 17"/>
          <p:cNvSpPr>
            <a:spLocks noChangeArrowheads="1"/>
          </p:cNvSpPr>
          <p:nvPr/>
        </p:nvSpPr>
        <p:spPr bwMode="auto">
          <a:xfrm rot="-5400000">
            <a:off x="2640013" y="1550987"/>
            <a:ext cx="2552700" cy="212725"/>
          </a:xfrm>
          <a:prstGeom prst="rect">
            <a:avLst/>
          </a:prstGeom>
          <a:noFill/>
          <a:ln w="9525">
            <a:noFill/>
            <a:miter lim="800000"/>
            <a:headEnd/>
            <a:tailEnd/>
          </a:ln>
        </p:spPr>
        <p:txBody>
          <a:bodyPr wrap="none" lIns="0" tIns="0" rIns="0" bIns="0">
            <a:spAutoFit/>
          </a:bodyPr>
          <a:lstStyle/>
          <a:p>
            <a:pPr eaLnBrk="1" hangingPunct="1"/>
            <a:r>
              <a:rPr lang="en-US" sz="1400" b="1">
                <a:solidFill>
                  <a:srgbClr val="FFFF00"/>
                </a:solidFill>
                <a:latin typeface="Arial" charset="0"/>
                <a:cs typeface="Times New Roman" pitchFamily="18" charset="0"/>
              </a:rPr>
              <a:t>Cumulative Hazard of CHF (%)</a:t>
            </a:r>
            <a:endParaRPr lang="en-US" sz="3200" b="1">
              <a:solidFill>
                <a:srgbClr val="FFFF00"/>
              </a:solidFill>
              <a:latin typeface="Times New Roman" pitchFamily="18" charset="0"/>
              <a:cs typeface="Times New Roman" pitchFamily="18" charset="0"/>
            </a:endParaRPr>
          </a:p>
        </p:txBody>
      </p:sp>
      <p:sp>
        <p:nvSpPr>
          <p:cNvPr id="85010" name="Line 18"/>
          <p:cNvSpPr>
            <a:spLocks noChangeShapeType="1"/>
          </p:cNvSpPr>
          <p:nvPr/>
        </p:nvSpPr>
        <p:spPr bwMode="auto">
          <a:xfrm>
            <a:off x="4379913" y="3162300"/>
            <a:ext cx="4402137" cy="1588"/>
          </a:xfrm>
          <a:prstGeom prst="line">
            <a:avLst/>
          </a:prstGeom>
          <a:noFill/>
          <a:ln w="25400">
            <a:solidFill>
              <a:srgbClr val="FFFF99"/>
            </a:solidFill>
            <a:round/>
            <a:headEnd/>
            <a:tailEnd/>
          </a:ln>
        </p:spPr>
        <p:txBody>
          <a:bodyPr/>
          <a:lstStyle/>
          <a:p>
            <a:endParaRPr lang="en-US">
              <a:solidFill>
                <a:srgbClr val="FFFFFF"/>
              </a:solidFill>
            </a:endParaRPr>
          </a:p>
        </p:txBody>
      </p:sp>
      <p:sp>
        <p:nvSpPr>
          <p:cNvPr id="85011" name="Line 19"/>
          <p:cNvSpPr>
            <a:spLocks noChangeShapeType="1"/>
          </p:cNvSpPr>
          <p:nvPr/>
        </p:nvSpPr>
        <p:spPr bwMode="auto">
          <a:xfrm>
            <a:off x="4465638" y="316230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12" name="Rectangle 20"/>
          <p:cNvSpPr>
            <a:spLocks noChangeArrowheads="1"/>
          </p:cNvSpPr>
          <p:nvPr/>
        </p:nvSpPr>
        <p:spPr bwMode="auto">
          <a:xfrm>
            <a:off x="4403725" y="323850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a:t>
            </a:r>
            <a:endParaRPr lang="en-US" sz="2800" b="1">
              <a:solidFill>
                <a:srgbClr val="FFFF99"/>
              </a:solidFill>
              <a:latin typeface="Times New Roman" pitchFamily="18" charset="0"/>
              <a:cs typeface="Times New Roman" pitchFamily="18" charset="0"/>
            </a:endParaRPr>
          </a:p>
        </p:txBody>
      </p:sp>
      <p:sp>
        <p:nvSpPr>
          <p:cNvPr id="85013" name="Line 21"/>
          <p:cNvSpPr>
            <a:spLocks noChangeShapeType="1"/>
          </p:cNvSpPr>
          <p:nvPr/>
        </p:nvSpPr>
        <p:spPr bwMode="auto">
          <a:xfrm>
            <a:off x="5310188" y="316230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14" name="Rectangle 22"/>
          <p:cNvSpPr>
            <a:spLocks noChangeArrowheads="1"/>
          </p:cNvSpPr>
          <p:nvPr/>
        </p:nvSpPr>
        <p:spPr bwMode="auto">
          <a:xfrm>
            <a:off x="5248275" y="323850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1</a:t>
            </a:r>
            <a:endParaRPr lang="en-US" sz="2800" b="1">
              <a:solidFill>
                <a:srgbClr val="FFFF99"/>
              </a:solidFill>
              <a:latin typeface="Times New Roman" pitchFamily="18" charset="0"/>
              <a:cs typeface="Times New Roman" pitchFamily="18" charset="0"/>
            </a:endParaRPr>
          </a:p>
        </p:txBody>
      </p:sp>
      <p:sp>
        <p:nvSpPr>
          <p:cNvPr id="85015" name="Line 23"/>
          <p:cNvSpPr>
            <a:spLocks noChangeShapeType="1"/>
          </p:cNvSpPr>
          <p:nvPr/>
        </p:nvSpPr>
        <p:spPr bwMode="auto">
          <a:xfrm>
            <a:off x="6164263" y="316230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16" name="Rectangle 24"/>
          <p:cNvSpPr>
            <a:spLocks noChangeArrowheads="1"/>
          </p:cNvSpPr>
          <p:nvPr/>
        </p:nvSpPr>
        <p:spPr bwMode="auto">
          <a:xfrm>
            <a:off x="6102350" y="323850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2</a:t>
            </a:r>
            <a:endParaRPr lang="en-US" sz="2800" b="1">
              <a:solidFill>
                <a:srgbClr val="FFFF99"/>
              </a:solidFill>
              <a:latin typeface="Times New Roman" pitchFamily="18" charset="0"/>
              <a:cs typeface="Times New Roman" pitchFamily="18" charset="0"/>
            </a:endParaRPr>
          </a:p>
        </p:txBody>
      </p:sp>
      <p:sp>
        <p:nvSpPr>
          <p:cNvPr id="85017" name="Line 25"/>
          <p:cNvSpPr>
            <a:spLocks noChangeShapeType="1"/>
          </p:cNvSpPr>
          <p:nvPr/>
        </p:nvSpPr>
        <p:spPr bwMode="auto">
          <a:xfrm>
            <a:off x="7008813" y="316230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18" name="Rectangle 26"/>
          <p:cNvSpPr>
            <a:spLocks noChangeArrowheads="1"/>
          </p:cNvSpPr>
          <p:nvPr/>
        </p:nvSpPr>
        <p:spPr bwMode="auto">
          <a:xfrm>
            <a:off x="6946900" y="323850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3</a:t>
            </a:r>
            <a:endParaRPr lang="en-US" sz="2800" b="1">
              <a:solidFill>
                <a:srgbClr val="FFFF99"/>
              </a:solidFill>
              <a:latin typeface="Times New Roman" pitchFamily="18" charset="0"/>
              <a:cs typeface="Times New Roman" pitchFamily="18" charset="0"/>
            </a:endParaRPr>
          </a:p>
        </p:txBody>
      </p:sp>
      <p:sp>
        <p:nvSpPr>
          <p:cNvPr id="85019" name="Line 27"/>
          <p:cNvSpPr>
            <a:spLocks noChangeShapeType="1"/>
          </p:cNvSpPr>
          <p:nvPr/>
        </p:nvSpPr>
        <p:spPr bwMode="auto">
          <a:xfrm>
            <a:off x="7853363" y="316230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20" name="Rectangle 28"/>
          <p:cNvSpPr>
            <a:spLocks noChangeArrowheads="1"/>
          </p:cNvSpPr>
          <p:nvPr/>
        </p:nvSpPr>
        <p:spPr bwMode="auto">
          <a:xfrm>
            <a:off x="7791450" y="323850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4</a:t>
            </a:r>
            <a:endParaRPr lang="en-US" sz="2800" b="1">
              <a:solidFill>
                <a:srgbClr val="FFFF99"/>
              </a:solidFill>
              <a:latin typeface="Times New Roman" pitchFamily="18" charset="0"/>
              <a:cs typeface="Times New Roman" pitchFamily="18" charset="0"/>
            </a:endParaRPr>
          </a:p>
        </p:txBody>
      </p:sp>
      <p:sp>
        <p:nvSpPr>
          <p:cNvPr id="85021" name="Line 29"/>
          <p:cNvSpPr>
            <a:spLocks noChangeShapeType="1"/>
          </p:cNvSpPr>
          <p:nvPr/>
        </p:nvSpPr>
        <p:spPr bwMode="auto">
          <a:xfrm>
            <a:off x="8707438" y="316230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22" name="Rectangle 30"/>
          <p:cNvSpPr>
            <a:spLocks noChangeArrowheads="1"/>
          </p:cNvSpPr>
          <p:nvPr/>
        </p:nvSpPr>
        <p:spPr bwMode="auto">
          <a:xfrm>
            <a:off x="8645525" y="323850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5</a:t>
            </a:r>
            <a:endParaRPr lang="en-US" sz="2800" b="1">
              <a:solidFill>
                <a:srgbClr val="FFFF99"/>
              </a:solidFill>
              <a:latin typeface="Times New Roman" pitchFamily="18" charset="0"/>
              <a:cs typeface="Times New Roman" pitchFamily="18" charset="0"/>
            </a:endParaRPr>
          </a:p>
        </p:txBody>
      </p:sp>
      <p:sp>
        <p:nvSpPr>
          <p:cNvPr id="85023" name="Rectangle 31"/>
          <p:cNvSpPr>
            <a:spLocks noChangeArrowheads="1"/>
          </p:cNvSpPr>
          <p:nvPr/>
        </p:nvSpPr>
        <p:spPr bwMode="auto">
          <a:xfrm>
            <a:off x="6019800" y="3505200"/>
            <a:ext cx="1662113"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00"/>
                </a:solidFill>
                <a:latin typeface="Arial" charset="0"/>
                <a:cs typeface="Times New Roman" pitchFamily="18" charset="0"/>
              </a:rPr>
              <a:t>Follow-up Time (years)</a:t>
            </a:r>
            <a:endParaRPr lang="en-US" sz="2800" b="1">
              <a:solidFill>
                <a:srgbClr val="FFFF00"/>
              </a:solidFill>
              <a:latin typeface="Times New Roman" pitchFamily="18" charset="0"/>
              <a:cs typeface="Times New Roman" pitchFamily="18" charset="0"/>
            </a:endParaRPr>
          </a:p>
        </p:txBody>
      </p:sp>
      <p:sp>
        <p:nvSpPr>
          <p:cNvPr id="85024" name="Text Box 32"/>
          <p:cNvSpPr txBox="1">
            <a:spLocks noChangeArrowheads="1"/>
          </p:cNvSpPr>
          <p:nvPr/>
        </p:nvSpPr>
        <p:spPr bwMode="auto">
          <a:xfrm>
            <a:off x="7548563" y="2947988"/>
            <a:ext cx="1828800" cy="214312"/>
          </a:xfrm>
          <a:prstGeom prst="rect">
            <a:avLst/>
          </a:prstGeom>
          <a:noFill/>
          <a:ln w="9525">
            <a:noFill/>
            <a:miter lim="800000"/>
            <a:headEnd/>
            <a:tailEnd/>
          </a:ln>
        </p:spPr>
        <p:txBody>
          <a:bodyPr>
            <a:spAutoFit/>
          </a:bodyPr>
          <a:lstStyle/>
          <a:p>
            <a:r>
              <a:rPr lang="en-US" sz="800">
                <a:solidFill>
                  <a:srgbClr val="FFFFFF"/>
                </a:solidFill>
                <a:latin typeface="Times New Roman" pitchFamily="18" charset="0"/>
                <a:cs typeface="Times New Roman" pitchFamily="18" charset="0"/>
              </a:rPr>
              <a:t>Log-rank test p-value: 0.02</a:t>
            </a:r>
          </a:p>
        </p:txBody>
      </p:sp>
      <p:sp>
        <p:nvSpPr>
          <p:cNvPr id="85025" name="Text Box 33"/>
          <p:cNvSpPr txBox="1">
            <a:spLocks noChangeArrowheads="1"/>
          </p:cNvSpPr>
          <p:nvPr/>
        </p:nvSpPr>
        <p:spPr bwMode="auto">
          <a:xfrm>
            <a:off x="6705600" y="381000"/>
            <a:ext cx="2057400" cy="336550"/>
          </a:xfrm>
          <a:prstGeom prst="rect">
            <a:avLst/>
          </a:prstGeom>
          <a:noFill/>
          <a:ln w="9525">
            <a:noFill/>
            <a:miter lim="800000"/>
            <a:headEnd/>
            <a:tailEnd/>
          </a:ln>
        </p:spPr>
        <p:txBody>
          <a:bodyPr>
            <a:spAutoFit/>
          </a:bodyPr>
          <a:lstStyle/>
          <a:p>
            <a:r>
              <a:rPr lang="en-US" sz="1600" b="1">
                <a:solidFill>
                  <a:srgbClr val="FFFF99"/>
                </a:solidFill>
                <a:latin typeface="Times New Roman" pitchFamily="18" charset="0"/>
                <a:cs typeface="Times New Roman" pitchFamily="18" charset="0"/>
              </a:rPr>
              <a:t>Above 75</a:t>
            </a:r>
            <a:r>
              <a:rPr lang="en-US" sz="1600" b="1" baseline="30000">
                <a:solidFill>
                  <a:srgbClr val="FFFF99"/>
                </a:solidFill>
                <a:latin typeface="Times New Roman" pitchFamily="18" charset="0"/>
                <a:cs typeface="Times New Roman" pitchFamily="18" charset="0"/>
              </a:rPr>
              <a:t>th</a:t>
            </a:r>
            <a:r>
              <a:rPr lang="en-US" sz="1600" b="1">
                <a:solidFill>
                  <a:srgbClr val="FFFF99"/>
                </a:solidFill>
                <a:latin typeface="Times New Roman" pitchFamily="18" charset="0"/>
                <a:cs typeface="Times New Roman" pitchFamily="18" charset="0"/>
              </a:rPr>
              <a:t> Percentile </a:t>
            </a:r>
          </a:p>
        </p:txBody>
      </p:sp>
      <p:sp>
        <p:nvSpPr>
          <p:cNvPr id="85026" name="Text Box 34"/>
          <p:cNvSpPr txBox="1">
            <a:spLocks noChangeArrowheads="1"/>
          </p:cNvSpPr>
          <p:nvPr/>
        </p:nvSpPr>
        <p:spPr bwMode="auto">
          <a:xfrm>
            <a:off x="7010400" y="2057400"/>
            <a:ext cx="2133600" cy="336550"/>
          </a:xfrm>
          <a:prstGeom prst="rect">
            <a:avLst/>
          </a:prstGeom>
          <a:noFill/>
          <a:ln w="9525">
            <a:noFill/>
            <a:miter lim="800000"/>
            <a:headEnd/>
            <a:tailEnd/>
          </a:ln>
        </p:spPr>
        <p:txBody>
          <a:bodyPr>
            <a:spAutoFit/>
          </a:bodyPr>
          <a:lstStyle/>
          <a:p>
            <a:r>
              <a:rPr lang="en-US" sz="1600" b="1">
                <a:solidFill>
                  <a:srgbClr val="FFFF99"/>
                </a:solidFill>
                <a:latin typeface="Times New Roman" pitchFamily="18" charset="0"/>
                <a:cs typeface="Times New Roman" pitchFamily="18" charset="0"/>
              </a:rPr>
              <a:t>Below 75</a:t>
            </a:r>
            <a:r>
              <a:rPr lang="en-US" sz="1600" b="1" baseline="30000">
                <a:solidFill>
                  <a:srgbClr val="FFFF99"/>
                </a:solidFill>
                <a:latin typeface="Times New Roman" pitchFamily="18" charset="0"/>
                <a:cs typeface="Times New Roman" pitchFamily="18" charset="0"/>
              </a:rPr>
              <a:t>th</a:t>
            </a:r>
            <a:r>
              <a:rPr lang="en-US" sz="1600" b="1">
                <a:solidFill>
                  <a:srgbClr val="FFFF99"/>
                </a:solidFill>
                <a:latin typeface="Times New Roman" pitchFamily="18" charset="0"/>
                <a:cs typeface="Times New Roman" pitchFamily="18" charset="0"/>
              </a:rPr>
              <a:t> Percentile </a:t>
            </a:r>
          </a:p>
        </p:txBody>
      </p:sp>
      <p:sp>
        <p:nvSpPr>
          <p:cNvPr id="85027" name="Rectangle 35"/>
          <p:cNvSpPr>
            <a:spLocks noChangeArrowheads="1"/>
          </p:cNvSpPr>
          <p:nvPr/>
        </p:nvSpPr>
        <p:spPr bwMode="auto">
          <a:xfrm>
            <a:off x="0" y="3181350"/>
            <a:ext cx="5038725" cy="3676650"/>
          </a:xfrm>
          <a:prstGeom prst="rect">
            <a:avLst/>
          </a:prstGeom>
          <a:noFill/>
          <a:ln w="9525">
            <a:noFill/>
            <a:miter lim="800000"/>
            <a:headEnd/>
            <a:tailEnd/>
          </a:ln>
        </p:spPr>
        <p:txBody>
          <a:bodyPr/>
          <a:lstStyle/>
          <a:p>
            <a:endParaRPr lang="en-US">
              <a:solidFill>
                <a:srgbClr val="FFFFFF"/>
              </a:solidFill>
            </a:endParaRPr>
          </a:p>
        </p:txBody>
      </p:sp>
      <p:sp>
        <p:nvSpPr>
          <p:cNvPr id="85028" name="Rectangle 36"/>
          <p:cNvSpPr>
            <a:spLocks noChangeArrowheads="1"/>
          </p:cNvSpPr>
          <p:nvPr/>
        </p:nvSpPr>
        <p:spPr bwMode="auto">
          <a:xfrm>
            <a:off x="0" y="3190875"/>
            <a:ext cx="5029200" cy="3667125"/>
          </a:xfrm>
          <a:prstGeom prst="rect">
            <a:avLst/>
          </a:prstGeom>
          <a:noFill/>
          <a:ln w="9525">
            <a:noFill/>
            <a:miter lim="800000"/>
            <a:headEnd/>
            <a:tailEnd/>
          </a:ln>
        </p:spPr>
        <p:txBody>
          <a:bodyPr/>
          <a:lstStyle/>
          <a:p>
            <a:endParaRPr lang="en-US">
              <a:solidFill>
                <a:srgbClr val="FFFFFF"/>
              </a:solidFill>
            </a:endParaRPr>
          </a:p>
        </p:txBody>
      </p:sp>
      <p:sp>
        <p:nvSpPr>
          <p:cNvPr id="85029" name="Freeform 37"/>
          <p:cNvSpPr>
            <a:spLocks/>
          </p:cNvSpPr>
          <p:nvPr/>
        </p:nvSpPr>
        <p:spPr bwMode="auto">
          <a:xfrm>
            <a:off x="644525" y="4648200"/>
            <a:ext cx="3890963" cy="1590675"/>
          </a:xfrm>
          <a:custGeom>
            <a:avLst/>
            <a:gdLst>
              <a:gd name="T0" fmla="*/ 37 w 410"/>
              <a:gd name="T1" fmla="*/ 141 h 167"/>
              <a:gd name="T2" fmla="*/ 65 w 410"/>
              <a:gd name="T3" fmla="*/ 125 h 167"/>
              <a:gd name="T4" fmla="*/ 75 w 410"/>
              <a:gd name="T5" fmla="*/ 117 h 167"/>
              <a:gd name="T6" fmla="*/ 85 w 410"/>
              <a:gd name="T7" fmla="*/ 112 h 167"/>
              <a:gd name="T8" fmla="*/ 98 w 410"/>
              <a:gd name="T9" fmla="*/ 110 h 167"/>
              <a:gd name="T10" fmla="*/ 108 w 410"/>
              <a:gd name="T11" fmla="*/ 104 h 167"/>
              <a:gd name="T12" fmla="*/ 115 w 410"/>
              <a:gd name="T13" fmla="*/ 102 h 167"/>
              <a:gd name="T14" fmla="*/ 121 w 410"/>
              <a:gd name="T15" fmla="*/ 96 h 167"/>
              <a:gd name="T16" fmla="*/ 128 w 410"/>
              <a:gd name="T17" fmla="*/ 91 h 167"/>
              <a:gd name="T18" fmla="*/ 139 w 410"/>
              <a:gd name="T19" fmla="*/ 88 h 167"/>
              <a:gd name="T20" fmla="*/ 156 w 410"/>
              <a:gd name="T21" fmla="*/ 78 h 167"/>
              <a:gd name="T22" fmla="*/ 172 w 410"/>
              <a:gd name="T23" fmla="*/ 72 h 167"/>
              <a:gd name="T24" fmla="*/ 186 w 410"/>
              <a:gd name="T25" fmla="*/ 72 h 167"/>
              <a:gd name="T26" fmla="*/ 198 w 410"/>
              <a:gd name="T27" fmla="*/ 67 h 167"/>
              <a:gd name="T28" fmla="*/ 207 w 410"/>
              <a:gd name="T29" fmla="*/ 56 h 167"/>
              <a:gd name="T30" fmla="*/ 216 w 410"/>
              <a:gd name="T31" fmla="*/ 56 h 167"/>
              <a:gd name="T32" fmla="*/ 221 w 410"/>
              <a:gd name="T33" fmla="*/ 56 h 167"/>
              <a:gd name="T34" fmla="*/ 231 w 410"/>
              <a:gd name="T35" fmla="*/ 56 h 167"/>
              <a:gd name="T36" fmla="*/ 238 w 410"/>
              <a:gd name="T37" fmla="*/ 56 h 167"/>
              <a:gd name="T38" fmla="*/ 242 w 410"/>
              <a:gd name="T39" fmla="*/ 50 h 167"/>
              <a:gd name="T40" fmla="*/ 245 w 410"/>
              <a:gd name="T41" fmla="*/ 47 h 167"/>
              <a:gd name="T42" fmla="*/ 248 w 410"/>
              <a:gd name="T43" fmla="*/ 47 h 167"/>
              <a:gd name="T44" fmla="*/ 251 w 410"/>
              <a:gd name="T45" fmla="*/ 47 h 167"/>
              <a:gd name="T46" fmla="*/ 255 w 410"/>
              <a:gd name="T47" fmla="*/ 47 h 167"/>
              <a:gd name="T48" fmla="*/ 258 w 410"/>
              <a:gd name="T49" fmla="*/ 47 h 167"/>
              <a:gd name="T50" fmla="*/ 261 w 410"/>
              <a:gd name="T51" fmla="*/ 47 h 167"/>
              <a:gd name="T52" fmla="*/ 264 w 410"/>
              <a:gd name="T53" fmla="*/ 47 h 167"/>
              <a:gd name="T54" fmla="*/ 268 w 410"/>
              <a:gd name="T55" fmla="*/ 47 h 167"/>
              <a:gd name="T56" fmla="*/ 271 w 410"/>
              <a:gd name="T57" fmla="*/ 44 h 167"/>
              <a:gd name="T58" fmla="*/ 275 w 410"/>
              <a:gd name="T59" fmla="*/ 44 h 167"/>
              <a:gd name="T60" fmla="*/ 278 w 410"/>
              <a:gd name="T61" fmla="*/ 44 h 167"/>
              <a:gd name="T62" fmla="*/ 282 w 410"/>
              <a:gd name="T63" fmla="*/ 44 h 167"/>
              <a:gd name="T64" fmla="*/ 285 w 410"/>
              <a:gd name="T65" fmla="*/ 44 h 167"/>
              <a:gd name="T66" fmla="*/ 289 w 410"/>
              <a:gd name="T67" fmla="*/ 44 h 167"/>
              <a:gd name="T68" fmla="*/ 293 w 410"/>
              <a:gd name="T69" fmla="*/ 44 h 167"/>
              <a:gd name="T70" fmla="*/ 299 w 410"/>
              <a:gd name="T71" fmla="*/ 44 h 167"/>
              <a:gd name="T72" fmla="*/ 304 w 410"/>
              <a:gd name="T73" fmla="*/ 36 h 167"/>
              <a:gd name="T74" fmla="*/ 311 w 410"/>
              <a:gd name="T75" fmla="*/ 36 h 167"/>
              <a:gd name="T76" fmla="*/ 320 w 410"/>
              <a:gd name="T77" fmla="*/ 36 h 167"/>
              <a:gd name="T78" fmla="*/ 326 w 410"/>
              <a:gd name="T79" fmla="*/ 32 h 167"/>
              <a:gd name="T80" fmla="*/ 330 w 410"/>
              <a:gd name="T81" fmla="*/ 32 h 167"/>
              <a:gd name="T82" fmla="*/ 333 w 410"/>
              <a:gd name="T83" fmla="*/ 32 h 167"/>
              <a:gd name="T84" fmla="*/ 337 w 410"/>
              <a:gd name="T85" fmla="*/ 32 h 167"/>
              <a:gd name="T86" fmla="*/ 340 w 410"/>
              <a:gd name="T87" fmla="*/ 32 h 167"/>
              <a:gd name="T88" fmla="*/ 343 w 410"/>
              <a:gd name="T89" fmla="*/ 32 h 167"/>
              <a:gd name="T90" fmla="*/ 347 w 410"/>
              <a:gd name="T91" fmla="*/ 32 h 167"/>
              <a:gd name="T92" fmla="*/ 350 w 410"/>
              <a:gd name="T93" fmla="*/ 32 h 167"/>
              <a:gd name="T94" fmla="*/ 353 w 410"/>
              <a:gd name="T95" fmla="*/ 32 h 167"/>
              <a:gd name="T96" fmla="*/ 356 w 410"/>
              <a:gd name="T97" fmla="*/ 32 h 167"/>
              <a:gd name="T98" fmla="*/ 360 w 410"/>
              <a:gd name="T99" fmla="*/ 32 h 167"/>
              <a:gd name="T100" fmla="*/ 363 w 410"/>
              <a:gd name="T101" fmla="*/ 25 h 167"/>
              <a:gd name="T102" fmla="*/ 366 w 410"/>
              <a:gd name="T103" fmla="*/ 25 h 167"/>
              <a:gd name="T104" fmla="*/ 370 w 410"/>
              <a:gd name="T105" fmla="*/ 25 h 167"/>
              <a:gd name="T106" fmla="*/ 373 w 410"/>
              <a:gd name="T107" fmla="*/ 25 h 167"/>
              <a:gd name="T108" fmla="*/ 376 w 410"/>
              <a:gd name="T109" fmla="*/ 25 h 167"/>
              <a:gd name="T110" fmla="*/ 380 w 410"/>
              <a:gd name="T111" fmla="*/ 0 h 167"/>
              <a:gd name="T112" fmla="*/ 383 w 410"/>
              <a:gd name="T113" fmla="*/ 0 h 167"/>
              <a:gd name="T114" fmla="*/ 386 w 410"/>
              <a:gd name="T115" fmla="*/ 0 h 167"/>
              <a:gd name="T116" fmla="*/ 390 w 410"/>
              <a:gd name="T117" fmla="*/ 0 h 167"/>
              <a:gd name="T118" fmla="*/ 393 w 410"/>
              <a:gd name="T119" fmla="*/ 0 h 167"/>
              <a:gd name="T120" fmla="*/ 396 w 410"/>
              <a:gd name="T121" fmla="*/ 0 h 167"/>
              <a:gd name="T122" fmla="*/ 400 w 410"/>
              <a:gd name="T123" fmla="*/ 0 h 167"/>
              <a:gd name="T124" fmla="*/ 404 w 410"/>
              <a:gd name="T125" fmla="*/ 0 h 1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0"/>
              <a:gd name="T190" fmla="*/ 0 h 167"/>
              <a:gd name="T191" fmla="*/ 410 w 410"/>
              <a:gd name="T192" fmla="*/ 167 h 1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0" h="167">
                <a:moveTo>
                  <a:pt x="0" y="167"/>
                </a:moveTo>
                <a:lnTo>
                  <a:pt x="4" y="167"/>
                </a:lnTo>
                <a:lnTo>
                  <a:pt x="4" y="165"/>
                </a:lnTo>
                <a:lnTo>
                  <a:pt x="8" y="165"/>
                </a:lnTo>
                <a:lnTo>
                  <a:pt x="9" y="165"/>
                </a:lnTo>
                <a:lnTo>
                  <a:pt x="11" y="165"/>
                </a:lnTo>
                <a:lnTo>
                  <a:pt x="11" y="162"/>
                </a:lnTo>
                <a:lnTo>
                  <a:pt x="17" y="162"/>
                </a:lnTo>
                <a:lnTo>
                  <a:pt x="17" y="159"/>
                </a:lnTo>
                <a:lnTo>
                  <a:pt x="20" y="159"/>
                </a:lnTo>
                <a:lnTo>
                  <a:pt x="20" y="157"/>
                </a:lnTo>
                <a:lnTo>
                  <a:pt x="22" y="157"/>
                </a:lnTo>
                <a:lnTo>
                  <a:pt x="22" y="154"/>
                </a:lnTo>
                <a:lnTo>
                  <a:pt x="24" y="154"/>
                </a:lnTo>
                <a:lnTo>
                  <a:pt x="24" y="152"/>
                </a:lnTo>
                <a:lnTo>
                  <a:pt x="24" y="149"/>
                </a:lnTo>
                <a:lnTo>
                  <a:pt x="27" y="149"/>
                </a:lnTo>
                <a:lnTo>
                  <a:pt x="31" y="149"/>
                </a:lnTo>
                <a:lnTo>
                  <a:pt x="31" y="146"/>
                </a:lnTo>
                <a:lnTo>
                  <a:pt x="33" y="146"/>
                </a:lnTo>
                <a:lnTo>
                  <a:pt x="33" y="144"/>
                </a:lnTo>
                <a:lnTo>
                  <a:pt x="37" y="144"/>
                </a:lnTo>
                <a:lnTo>
                  <a:pt x="37" y="141"/>
                </a:lnTo>
                <a:lnTo>
                  <a:pt x="38" y="141"/>
                </a:lnTo>
                <a:lnTo>
                  <a:pt x="38" y="138"/>
                </a:lnTo>
                <a:lnTo>
                  <a:pt x="42" y="138"/>
                </a:lnTo>
                <a:lnTo>
                  <a:pt x="42" y="136"/>
                </a:lnTo>
                <a:lnTo>
                  <a:pt x="46" y="136"/>
                </a:lnTo>
                <a:lnTo>
                  <a:pt x="46" y="133"/>
                </a:lnTo>
                <a:lnTo>
                  <a:pt x="49" y="133"/>
                </a:lnTo>
                <a:lnTo>
                  <a:pt x="49" y="130"/>
                </a:lnTo>
                <a:lnTo>
                  <a:pt x="50" y="130"/>
                </a:lnTo>
                <a:lnTo>
                  <a:pt x="55" y="130"/>
                </a:lnTo>
                <a:lnTo>
                  <a:pt x="55" y="128"/>
                </a:lnTo>
                <a:lnTo>
                  <a:pt x="56" y="128"/>
                </a:lnTo>
                <a:lnTo>
                  <a:pt x="58" y="128"/>
                </a:lnTo>
                <a:lnTo>
                  <a:pt x="62" y="128"/>
                </a:lnTo>
                <a:lnTo>
                  <a:pt x="62" y="125"/>
                </a:lnTo>
                <a:lnTo>
                  <a:pt x="63" y="125"/>
                </a:lnTo>
                <a:lnTo>
                  <a:pt x="65" y="125"/>
                </a:lnTo>
                <a:lnTo>
                  <a:pt x="65" y="123"/>
                </a:lnTo>
                <a:lnTo>
                  <a:pt x="66" y="123"/>
                </a:lnTo>
                <a:lnTo>
                  <a:pt x="67" y="123"/>
                </a:lnTo>
                <a:lnTo>
                  <a:pt x="69" y="123"/>
                </a:lnTo>
                <a:lnTo>
                  <a:pt x="70" y="123"/>
                </a:lnTo>
                <a:lnTo>
                  <a:pt x="70" y="120"/>
                </a:lnTo>
                <a:lnTo>
                  <a:pt x="71" y="120"/>
                </a:lnTo>
                <a:lnTo>
                  <a:pt x="73" y="120"/>
                </a:lnTo>
                <a:lnTo>
                  <a:pt x="73" y="117"/>
                </a:lnTo>
                <a:lnTo>
                  <a:pt x="74" y="117"/>
                </a:lnTo>
                <a:lnTo>
                  <a:pt x="75" y="117"/>
                </a:lnTo>
                <a:lnTo>
                  <a:pt x="76" y="117"/>
                </a:lnTo>
                <a:lnTo>
                  <a:pt x="77" y="117"/>
                </a:lnTo>
                <a:lnTo>
                  <a:pt x="78" y="117"/>
                </a:lnTo>
                <a:lnTo>
                  <a:pt x="79" y="117"/>
                </a:lnTo>
                <a:lnTo>
                  <a:pt x="79" y="115"/>
                </a:lnTo>
                <a:lnTo>
                  <a:pt x="80" y="115"/>
                </a:lnTo>
                <a:lnTo>
                  <a:pt x="81" y="115"/>
                </a:lnTo>
                <a:lnTo>
                  <a:pt x="82" y="115"/>
                </a:lnTo>
                <a:lnTo>
                  <a:pt x="82" y="112"/>
                </a:lnTo>
                <a:lnTo>
                  <a:pt x="83" y="112"/>
                </a:lnTo>
                <a:lnTo>
                  <a:pt x="84" y="112"/>
                </a:lnTo>
                <a:lnTo>
                  <a:pt x="85" y="112"/>
                </a:lnTo>
                <a:lnTo>
                  <a:pt x="85" y="110"/>
                </a:lnTo>
                <a:lnTo>
                  <a:pt x="86" y="110"/>
                </a:lnTo>
                <a:lnTo>
                  <a:pt x="87" y="110"/>
                </a:lnTo>
                <a:lnTo>
                  <a:pt x="90" y="110"/>
                </a:lnTo>
                <a:lnTo>
                  <a:pt x="91" y="110"/>
                </a:lnTo>
                <a:lnTo>
                  <a:pt x="92" y="110"/>
                </a:lnTo>
                <a:lnTo>
                  <a:pt x="93" y="110"/>
                </a:lnTo>
                <a:lnTo>
                  <a:pt x="94" y="110"/>
                </a:lnTo>
                <a:lnTo>
                  <a:pt x="97" y="110"/>
                </a:lnTo>
                <a:lnTo>
                  <a:pt x="98" y="110"/>
                </a:lnTo>
                <a:lnTo>
                  <a:pt x="99" y="110"/>
                </a:lnTo>
                <a:lnTo>
                  <a:pt x="100" y="110"/>
                </a:lnTo>
                <a:lnTo>
                  <a:pt x="100" y="107"/>
                </a:lnTo>
                <a:lnTo>
                  <a:pt x="101" y="107"/>
                </a:lnTo>
                <a:lnTo>
                  <a:pt x="102" y="107"/>
                </a:lnTo>
                <a:lnTo>
                  <a:pt x="103" y="107"/>
                </a:lnTo>
                <a:lnTo>
                  <a:pt x="105" y="107"/>
                </a:lnTo>
                <a:lnTo>
                  <a:pt x="105" y="104"/>
                </a:lnTo>
                <a:lnTo>
                  <a:pt x="106" y="104"/>
                </a:lnTo>
                <a:lnTo>
                  <a:pt x="108" y="104"/>
                </a:lnTo>
                <a:lnTo>
                  <a:pt x="109" y="104"/>
                </a:lnTo>
                <a:lnTo>
                  <a:pt x="110" y="104"/>
                </a:lnTo>
                <a:lnTo>
                  <a:pt x="111" y="104"/>
                </a:lnTo>
                <a:lnTo>
                  <a:pt x="111" y="102"/>
                </a:lnTo>
                <a:lnTo>
                  <a:pt x="112" y="102"/>
                </a:lnTo>
                <a:lnTo>
                  <a:pt x="113" y="102"/>
                </a:lnTo>
                <a:lnTo>
                  <a:pt x="114" y="102"/>
                </a:lnTo>
                <a:lnTo>
                  <a:pt x="115" y="102"/>
                </a:lnTo>
                <a:lnTo>
                  <a:pt x="116" y="102"/>
                </a:lnTo>
                <a:lnTo>
                  <a:pt x="117" y="102"/>
                </a:lnTo>
                <a:lnTo>
                  <a:pt x="118" y="102"/>
                </a:lnTo>
                <a:lnTo>
                  <a:pt x="118" y="99"/>
                </a:lnTo>
                <a:lnTo>
                  <a:pt x="119" y="99"/>
                </a:lnTo>
                <a:lnTo>
                  <a:pt x="119" y="96"/>
                </a:lnTo>
                <a:lnTo>
                  <a:pt x="120" y="96"/>
                </a:lnTo>
                <a:lnTo>
                  <a:pt x="121" y="96"/>
                </a:lnTo>
                <a:lnTo>
                  <a:pt x="122" y="96"/>
                </a:lnTo>
                <a:lnTo>
                  <a:pt x="123" y="96"/>
                </a:lnTo>
                <a:lnTo>
                  <a:pt x="123" y="94"/>
                </a:lnTo>
                <a:lnTo>
                  <a:pt x="124" y="94"/>
                </a:lnTo>
                <a:lnTo>
                  <a:pt x="125" y="94"/>
                </a:lnTo>
                <a:lnTo>
                  <a:pt x="126" y="94"/>
                </a:lnTo>
                <a:lnTo>
                  <a:pt x="127" y="94"/>
                </a:lnTo>
                <a:lnTo>
                  <a:pt x="127" y="91"/>
                </a:lnTo>
                <a:lnTo>
                  <a:pt x="128" y="91"/>
                </a:lnTo>
                <a:lnTo>
                  <a:pt x="129" y="91"/>
                </a:lnTo>
                <a:lnTo>
                  <a:pt x="130" y="91"/>
                </a:lnTo>
                <a:lnTo>
                  <a:pt x="131" y="91"/>
                </a:lnTo>
                <a:lnTo>
                  <a:pt x="132" y="91"/>
                </a:lnTo>
                <a:lnTo>
                  <a:pt x="135" y="91"/>
                </a:lnTo>
                <a:lnTo>
                  <a:pt x="137" y="91"/>
                </a:lnTo>
                <a:lnTo>
                  <a:pt x="138" y="91"/>
                </a:lnTo>
                <a:lnTo>
                  <a:pt x="138" y="88"/>
                </a:lnTo>
                <a:lnTo>
                  <a:pt x="139" y="88"/>
                </a:lnTo>
                <a:lnTo>
                  <a:pt x="141" y="88"/>
                </a:lnTo>
                <a:lnTo>
                  <a:pt x="142" y="88"/>
                </a:lnTo>
                <a:lnTo>
                  <a:pt x="142" y="86"/>
                </a:lnTo>
                <a:lnTo>
                  <a:pt x="142" y="83"/>
                </a:lnTo>
                <a:lnTo>
                  <a:pt x="145" y="83"/>
                </a:lnTo>
                <a:lnTo>
                  <a:pt x="145" y="80"/>
                </a:lnTo>
                <a:lnTo>
                  <a:pt x="147" y="80"/>
                </a:lnTo>
                <a:lnTo>
                  <a:pt x="148" y="80"/>
                </a:lnTo>
                <a:lnTo>
                  <a:pt x="150" y="80"/>
                </a:lnTo>
                <a:lnTo>
                  <a:pt x="152" y="80"/>
                </a:lnTo>
                <a:lnTo>
                  <a:pt x="153" y="80"/>
                </a:lnTo>
                <a:lnTo>
                  <a:pt x="154" y="80"/>
                </a:lnTo>
                <a:lnTo>
                  <a:pt x="155" y="80"/>
                </a:lnTo>
                <a:lnTo>
                  <a:pt x="155" y="78"/>
                </a:lnTo>
                <a:lnTo>
                  <a:pt x="156" y="78"/>
                </a:lnTo>
                <a:lnTo>
                  <a:pt x="162" y="78"/>
                </a:lnTo>
                <a:lnTo>
                  <a:pt x="162" y="75"/>
                </a:lnTo>
                <a:lnTo>
                  <a:pt x="163" y="75"/>
                </a:lnTo>
                <a:lnTo>
                  <a:pt x="164" y="75"/>
                </a:lnTo>
                <a:lnTo>
                  <a:pt x="165" y="75"/>
                </a:lnTo>
                <a:lnTo>
                  <a:pt x="165" y="72"/>
                </a:lnTo>
                <a:lnTo>
                  <a:pt x="166" y="72"/>
                </a:lnTo>
                <a:lnTo>
                  <a:pt x="167" y="72"/>
                </a:lnTo>
                <a:lnTo>
                  <a:pt x="168" y="72"/>
                </a:lnTo>
                <a:lnTo>
                  <a:pt x="170" y="72"/>
                </a:lnTo>
                <a:lnTo>
                  <a:pt x="171" y="72"/>
                </a:lnTo>
                <a:lnTo>
                  <a:pt x="172" y="72"/>
                </a:lnTo>
                <a:lnTo>
                  <a:pt x="173" y="72"/>
                </a:lnTo>
                <a:lnTo>
                  <a:pt x="174" y="72"/>
                </a:lnTo>
                <a:lnTo>
                  <a:pt x="178" y="72"/>
                </a:lnTo>
                <a:lnTo>
                  <a:pt x="179" y="72"/>
                </a:lnTo>
                <a:lnTo>
                  <a:pt x="184" y="72"/>
                </a:lnTo>
                <a:lnTo>
                  <a:pt x="185" y="72"/>
                </a:lnTo>
                <a:lnTo>
                  <a:pt x="186" y="72"/>
                </a:lnTo>
                <a:lnTo>
                  <a:pt x="187" y="72"/>
                </a:lnTo>
                <a:lnTo>
                  <a:pt x="187" y="69"/>
                </a:lnTo>
                <a:lnTo>
                  <a:pt x="188" y="69"/>
                </a:lnTo>
                <a:lnTo>
                  <a:pt x="190" y="69"/>
                </a:lnTo>
                <a:lnTo>
                  <a:pt x="191" y="69"/>
                </a:lnTo>
                <a:lnTo>
                  <a:pt x="192" y="69"/>
                </a:lnTo>
                <a:lnTo>
                  <a:pt x="193" y="69"/>
                </a:lnTo>
                <a:lnTo>
                  <a:pt x="193" y="67"/>
                </a:lnTo>
                <a:lnTo>
                  <a:pt x="195" y="67"/>
                </a:lnTo>
                <a:lnTo>
                  <a:pt x="196" y="67"/>
                </a:lnTo>
                <a:lnTo>
                  <a:pt x="197" y="67"/>
                </a:lnTo>
                <a:lnTo>
                  <a:pt x="198" y="67"/>
                </a:lnTo>
                <a:lnTo>
                  <a:pt x="199" y="67"/>
                </a:lnTo>
                <a:lnTo>
                  <a:pt x="200" y="67"/>
                </a:lnTo>
                <a:lnTo>
                  <a:pt x="200" y="64"/>
                </a:lnTo>
                <a:lnTo>
                  <a:pt x="201" y="64"/>
                </a:lnTo>
                <a:lnTo>
                  <a:pt x="202" y="64"/>
                </a:lnTo>
                <a:lnTo>
                  <a:pt x="203" y="64"/>
                </a:lnTo>
                <a:lnTo>
                  <a:pt x="203" y="61"/>
                </a:lnTo>
                <a:lnTo>
                  <a:pt x="204" y="61"/>
                </a:lnTo>
                <a:lnTo>
                  <a:pt x="204" y="58"/>
                </a:lnTo>
                <a:lnTo>
                  <a:pt x="205" y="58"/>
                </a:lnTo>
                <a:lnTo>
                  <a:pt x="205" y="56"/>
                </a:lnTo>
                <a:lnTo>
                  <a:pt x="207" y="56"/>
                </a:lnTo>
                <a:lnTo>
                  <a:pt x="208" y="56"/>
                </a:lnTo>
                <a:lnTo>
                  <a:pt x="209" y="56"/>
                </a:lnTo>
                <a:lnTo>
                  <a:pt x="210" y="56"/>
                </a:lnTo>
                <a:lnTo>
                  <a:pt x="212" y="56"/>
                </a:lnTo>
                <a:lnTo>
                  <a:pt x="213" y="56"/>
                </a:lnTo>
                <a:lnTo>
                  <a:pt x="214" y="56"/>
                </a:lnTo>
                <a:lnTo>
                  <a:pt x="215" y="56"/>
                </a:lnTo>
                <a:lnTo>
                  <a:pt x="216" y="56"/>
                </a:lnTo>
                <a:lnTo>
                  <a:pt x="217" y="56"/>
                </a:lnTo>
                <a:lnTo>
                  <a:pt x="218" y="56"/>
                </a:lnTo>
                <a:lnTo>
                  <a:pt x="219" y="56"/>
                </a:lnTo>
                <a:lnTo>
                  <a:pt x="221" y="56"/>
                </a:lnTo>
                <a:lnTo>
                  <a:pt x="222" y="56"/>
                </a:lnTo>
                <a:lnTo>
                  <a:pt x="223" y="56"/>
                </a:lnTo>
                <a:lnTo>
                  <a:pt x="224" y="56"/>
                </a:lnTo>
                <a:lnTo>
                  <a:pt x="225" y="56"/>
                </a:lnTo>
                <a:lnTo>
                  <a:pt x="226" y="56"/>
                </a:lnTo>
                <a:lnTo>
                  <a:pt x="227" y="56"/>
                </a:lnTo>
                <a:lnTo>
                  <a:pt x="228" y="56"/>
                </a:lnTo>
                <a:lnTo>
                  <a:pt x="229" y="56"/>
                </a:lnTo>
                <a:lnTo>
                  <a:pt x="231" y="56"/>
                </a:lnTo>
                <a:lnTo>
                  <a:pt x="232" y="56"/>
                </a:lnTo>
                <a:lnTo>
                  <a:pt x="233" y="56"/>
                </a:lnTo>
                <a:lnTo>
                  <a:pt x="234" y="56"/>
                </a:lnTo>
                <a:lnTo>
                  <a:pt x="235" y="56"/>
                </a:lnTo>
                <a:lnTo>
                  <a:pt x="236" y="56"/>
                </a:lnTo>
                <a:lnTo>
                  <a:pt x="237" y="56"/>
                </a:lnTo>
                <a:lnTo>
                  <a:pt x="238" y="56"/>
                </a:lnTo>
                <a:lnTo>
                  <a:pt x="239" y="56"/>
                </a:lnTo>
                <a:lnTo>
                  <a:pt x="239" y="53"/>
                </a:lnTo>
                <a:lnTo>
                  <a:pt x="240" y="53"/>
                </a:lnTo>
                <a:lnTo>
                  <a:pt x="241" y="53"/>
                </a:lnTo>
                <a:lnTo>
                  <a:pt x="241" y="50"/>
                </a:lnTo>
                <a:lnTo>
                  <a:pt x="242" y="50"/>
                </a:lnTo>
                <a:lnTo>
                  <a:pt x="243" y="50"/>
                </a:lnTo>
                <a:lnTo>
                  <a:pt x="244" y="50"/>
                </a:lnTo>
                <a:lnTo>
                  <a:pt x="245" y="50"/>
                </a:lnTo>
                <a:lnTo>
                  <a:pt x="245" y="47"/>
                </a:lnTo>
                <a:lnTo>
                  <a:pt x="246" y="47"/>
                </a:lnTo>
                <a:lnTo>
                  <a:pt x="247" y="47"/>
                </a:lnTo>
                <a:lnTo>
                  <a:pt x="248" y="47"/>
                </a:lnTo>
                <a:lnTo>
                  <a:pt x="249" y="47"/>
                </a:lnTo>
                <a:lnTo>
                  <a:pt x="250" y="47"/>
                </a:lnTo>
                <a:lnTo>
                  <a:pt x="251" y="47"/>
                </a:lnTo>
                <a:lnTo>
                  <a:pt x="252" y="47"/>
                </a:lnTo>
                <a:lnTo>
                  <a:pt x="253" y="47"/>
                </a:lnTo>
                <a:lnTo>
                  <a:pt x="254" y="47"/>
                </a:lnTo>
                <a:lnTo>
                  <a:pt x="255" y="47"/>
                </a:lnTo>
                <a:lnTo>
                  <a:pt x="256" y="47"/>
                </a:lnTo>
                <a:lnTo>
                  <a:pt x="257" y="47"/>
                </a:lnTo>
                <a:lnTo>
                  <a:pt x="258" y="47"/>
                </a:lnTo>
                <a:lnTo>
                  <a:pt x="259" y="47"/>
                </a:lnTo>
                <a:lnTo>
                  <a:pt x="260" y="47"/>
                </a:lnTo>
                <a:lnTo>
                  <a:pt x="261" y="47"/>
                </a:lnTo>
                <a:lnTo>
                  <a:pt x="262" y="47"/>
                </a:lnTo>
                <a:lnTo>
                  <a:pt x="263" y="47"/>
                </a:lnTo>
                <a:lnTo>
                  <a:pt x="264" y="47"/>
                </a:lnTo>
                <a:lnTo>
                  <a:pt x="265" y="47"/>
                </a:lnTo>
                <a:lnTo>
                  <a:pt x="266" y="47"/>
                </a:lnTo>
                <a:lnTo>
                  <a:pt x="267" y="47"/>
                </a:lnTo>
                <a:lnTo>
                  <a:pt x="268" y="47"/>
                </a:lnTo>
                <a:lnTo>
                  <a:pt x="269" y="47"/>
                </a:lnTo>
                <a:lnTo>
                  <a:pt x="270" y="47"/>
                </a:lnTo>
                <a:lnTo>
                  <a:pt x="270" y="44"/>
                </a:lnTo>
                <a:lnTo>
                  <a:pt x="271" y="44"/>
                </a:lnTo>
                <a:lnTo>
                  <a:pt x="272" y="44"/>
                </a:lnTo>
                <a:lnTo>
                  <a:pt x="273" y="44"/>
                </a:lnTo>
                <a:lnTo>
                  <a:pt x="274" y="44"/>
                </a:lnTo>
                <a:lnTo>
                  <a:pt x="275" y="44"/>
                </a:lnTo>
                <a:lnTo>
                  <a:pt x="276" y="44"/>
                </a:lnTo>
                <a:lnTo>
                  <a:pt x="277" y="44"/>
                </a:lnTo>
                <a:lnTo>
                  <a:pt x="278" y="44"/>
                </a:lnTo>
                <a:lnTo>
                  <a:pt x="279" y="44"/>
                </a:lnTo>
                <a:lnTo>
                  <a:pt x="280" y="44"/>
                </a:lnTo>
                <a:lnTo>
                  <a:pt x="281" y="44"/>
                </a:lnTo>
                <a:lnTo>
                  <a:pt x="282" y="44"/>
                </a:lnTo>
                <a:lnTo>
                  <a:pt x="283" y="44"/>
                </a:lnTo>
                <a:lnTo>
                  <a:pt x="284" y="44"/>
                </a:lnTo>
                <a:lnTo>
                  <a:pt x="285" y="44"/>
                </a:lnTo>
                <a:lnTo>
                  <a:pt x="286" y="44"/>
                </a:lnTo>
                <a:lnTo>
                  <a:pt x="287" y="44"/>
                </a:lnTo>
                <a:lnTo>
                  <a:pt x="288" y="44"/>
                </a:lnTo>
                <a:lnTo>
                  <a:pt x="289" y="44"/>
                </a:lnTo>
                <a:lnTo>
                  <a:pt x="290" y="44"/>
                </a:lnTo>
                <a:lnTo>
                  <a:pt x="291" y="44"/>
                </a:lnTo>
                <a:lnTo>
                  <a:pt x="292" y="44"/>
                </a:lnTo>
                <a:lnTo>
                  <a:pt x="293" y="44"/>
                </a:lnTo>
                <a:lnTo>
                  <a:pt x="294" y="44"/>
                </a:lnTo>
                <a:lnTo>
                  <a:pt x="295" y="44"/>
                </a:lnTo>
                <a:lnTo>
                  <a:pt x="296" y="44"/>
                </a:lnTo>
                <a:lnTo>
                  <a:pt x="297" y="44"/>
                </a:lnTo>
                <a:lnTo>
                  <a:pt x="298" y="44"/>
                </a:lnTo>
                <a:lnTo>
                  <a:pt x="299" y="44"/>
                </a:lnTo>
                <a:lnTo>
                  <a:pt x="300" y="44"/>
                </a:lnTo>
                <a:lnTo>
                  <a:pt x="301" y="44"/>
                </a:lnTo>
                <a:lnTo>
                  <a:pt x="301" y="40"/>
                </a:lnTo>
                <a:lnTo>
                  <a:pt x="302" y="40"/>
                </a:lnTo>
                <a:lnTo>
                  <a:pt x="303" y="40"/>
                </a:lnTo>
                <a:lnTo>
                  <a:pt x="303" y="36"/>
                </a:lnTo>
                <a:lnTo>
                  <a:pt x="304" y="36"/>
                </a:lnTo>
                <a:lnTo>
                  <a:pt x="305" y="36"/>
                </a:lnTo>
                <a:lnTo>
                  <a:pt x="306" y="36"/>
                </a:lnTo>
                <a:lnTo>
                  <a:pt x="307" y="36"/>
                </a:lnTo>
                <a:lnTo>
                  <a:pt x="308" y="36"/>
                </a:lnTo>
                <a:lnTo>
                  <a:pt x="309" y="36"/>
                </a:lnTo>
                <a:lnTo>
                  <a:pt x="311" y="36"/>
                </a:lnTo>
                <a:lnTo>
                  <a:pt x="312" y="36"/>
                </a:lnTo>
                <a:lnTo>
                  <a:pt x="313" y="36"/>
                </a:lnTo>
                <a:lnTo>
                  <a:pt x="314" y="36"/>
                </a:lnTo>
                <a:lnTo>
                  <a:pt x="315" y="36"/>
                </a:lnTo>
                <a:lnTo>
                  <a:pt x="317" y="36"/>
                </a:lnTo>
                <a:lnTo>
                  <a:pt x="319" y="36"/>
                </a:lnTo>
                <a:lnTo>
                  <a:pt x="320" y="36"/>
                </a:lnTo>
                <a:lnTo>
                  <a:pt x="321" y="36"/>
                </a:lnTo>
                <a:lnTo>
                  <a:pt x="322" y="36"/>
                </a:lnTo>
                <a:lnTo>
                  <a:pt x="323" y="36"/>
                </a:lnTo>
                <a:lnTo>
                  <a:pt x="324" y="36"/>
                </a:lnTo>
                <a:lnTo>
                  <a:pt x="324" y="32"/>
                </a:lnTo>
                <a:lnTo>
                  <a:pt x="325" y="32"/>
                </a:lnTo>
                <a:lnTo>
                  <a:pt x="326" y="32"/>
                </a:lnTo>
                <a:lnTo>
                  <a:pt x="327" y="32"/>
                </a:lnTo>
                <a:lnTo>
                  <a:pt x="328" y="32"/>
                </a:lnTo>
                <a:lnTo>
                  <a:pt x="329" y="32"/>
                </a:lnTo>
                <a:lnTo>
                  <a:pt x="330" y="32"/>
                </a:lnTo>
                <a:lnTo>
                  <a:pt x="331" y="32"/>
                </a:lnTo>
                <a:lnTo>
                  <a:pt x="332" y="32"/>
                </a:lnTo>
                <a:lnTo>
                  <a:pt x="333" y="32"/>
                </a:lnTo>
                <a:lnTo>
                  <a:pt x="334" y="32"/>
                </a:lnTo>
                <a:lnTo>
                  <a:pt x="335" y="32"/>
                </a:lnTo>
                <a:lnTo>
                  <a:pt x="336" y="32"/>
                </a:lnTo>
                <a:lnTo>
                  <a:pt x="337" y="32"/>
                </a:lnTo>
                <a:lnTo>
                  <a:pt x="338" y="32"/>
                </a:lnTo>
                <a:lnTo>
                  <a:pt x="339" y="32"/>
                </a:lnTo>
                <a:lnTo>
                  <a:pt x="340" y="32"/>
                </a:lnTo>
                <a:lnTo>
                  <a:pt x="341" y="32"/>
                </a:lnTo>
                <a:lnTo>
                  <a:pt x="342" y="32"/>
                </a:lnTo>
                <a:lnTo>
                  <a:pt x="343" y="32"/>
                </a:lnTo>
                <a:lnTo>
                  <a:pt x="344" y="32"/>
                </a:lnTo>
                <a:lnTo>
                  <a:pt x="345" y="32"/>
                </a:lnTo>
                <a:lnTo>
                  <a:pt x="346" y="32"/>
                </a:lnTo>
                <a:lnTo>
                  <a:pt x="347" y="32"/>
                </a:lnTo>
                <a:lnTo>
                  <a:pt x="348" y="32"/>
                </a:lnTo>
                <a:lnTo>
                  <a:pt x="349" y="32"/>
                </a:lnTo>
                <a:lnTo>
                  <a:pt x="350" y="32"/>
                </a:lnTo>
                <a:lnTo>
                  <a:pt x="351" y="32"/>
                </a:lnTo>
                <a:lnTo>
                  <a:pt x="352" y="32"/>
                </a:lnTo>
                <a:lnTo>
                  <a:pt x="353" y="32"/>
                </a:lnTo>
                <a:lnTo>
                  <a:pt x="354" y="32"/>
                </a:lnTo>
                <a:lnTo>
                  <a:pt x="355" y="32"/>
                </a:lnTo>
                <a:lnTo>
                  <a:pt x="356" y="32"/>
                </a:lnTo>
                <a:lnTo>
                  <a:pt x="357" y="32"/>
                </a:lnTo>
                <a:lnTo>
                  <a:pt x="358" y="32"/>
                </a:lnTo>
                <a:lnTo>
                  <a:pt x="359" y="32"/>
                </a:lnTo>
                <a:lnTo>
                  <a:pt x="360" y="32"/>
                </a:lnTo>
                <a:lnTo>
                  <a:pt x="360" y="25"/>
                </a:lnTo>
                <a:lnTo>
                  <a:pt x="361" y="25"/>
                </a:lnTo>
                <a:lnTo>
                  <a:pt x="362" y="25"/>
                </a:lnTo>
                <a:lnTo>
                  <a:pt x="363" y="25"/>
                </a:lnTo>
                <a:lnTo>
                  <a:pt x="364" y="25"/>
                </a:lnTo>
                <a:lnTo>
                  <a:pt x="365" y="25"/>
                </a:lnTo>
                <a:lnTo>
                  <a:pt x="366" y="25"/>
                </a:lnTo>
                <a:lnTo>
                  <a:pt x="367" y="25"/>
                </a:lnTo>
                <a:lnTo>
                  <a:pt x="368" y="25"/>
                </a:lnTo>
                <a:lnTo>
                  <a:pt x="369" y="25"/>
                </a:lnTo>
                <a:lnTo>
                  <a:pt x="370" y="25"/>
                </a:lnTo>
                <a:lnTo>
                  <a:pt x="371" y="25"/>
                </a:lnTo>
                <a:lnTo>
                  <a:pt x="372" y="25"/>
                </a:lnTo>
                <a:lnTo>
                  <a:pt x="373" y="25"/>
                </a:lnTo>
                <a:lnTo>
                  <a:pt x="374" y="25"/>
                </a:lnTo>
                <a:lnTo>
                  <a:pt x="375" y="25"/>
                </a:lnTo>
                <a:lnTo>
                  <a:pt x="376" y="25"/>
                </a:lnTo>
                <a:lnTo>
                  <a:pt x="377" y="25"/>
                </a:lnTo>
                <a:lnTo>
                  <a:pt x="378" y="25"/>
                </a:lnTo>
                <a:lnTo>
                  <a:pt x="378" y="0"/>
                </a:lnTo>
                <a:lnTo>
                  <a:pt x="379" y="0"/>
                </a:lnTo>
                <a:lnTo>
                  <a:pt x="380" y="0"/>
                </a:lnTo>
                <a:lnTo>
                  <a:pt x="381" y="0"/>
                </a:lnTo>
                <a:lnTo>
                  <a:pt x="382" y="0"/>
                </a:lnTo>
                <a:lnTo>
                  <a:pt x="383" y="0"/>
                </a:lnTo>
                <a:lnTo>
                  <a:pt x="384" y="0"/>
                </a:lnTo>
                <a:lnTo>
                  <a:pt x="385" y="0"/>
                </a:lnTo>
                <a:lnTo>
                  <a:pt x="386" y="0"/>
                </a:lnTo>
                <a:lnTo>
                  <a:pt x="387" y="0"/>
                </a:lnTo>
                <a:lnTo>
                  <a:pt x="388" y="0"/>
                </a:lnTo>
                <a:lnTo>
                  <a:pt x="389" y="0"/>
                </a:lnTo>
                <a:lnTo>
                  <a:pt x="390" y="0"/>
                </a:lnTo>
                <a:lnTo>
                  <a:pt x="391" y="0"/>
                </a:lnTo>
                <a:lnTo>
                  <a:pt x="392" y="0"/>
                </a:lnTo>
                <a:lnTo>
                  <a:pt x="393" y="0"/>
                </a:lnTo>
                <a:lnTo>
                  <a:pt x="394" y="0"/>
                </a:lnTo>
                <a:lnTo>
                  <a:pt x="395" y="0"/>
                </a:lnTo>
                <a:lnTo>
                  <a:pt x="396" y="0"/>
                </a:lnTo>
                <a:lnTo>
                  <a:pt x="397" y="0"/>
                </a:lnTo>
                <a:lnTo>
                  <a:pt x="398" y="0"/>
                </a:lnTo>
                <a:lnTo>
                  <a:pt x="399" y="0"/>
                </a:lnTo>
                <a:lnTo>
                  <a:pt x="400" y="0"/>
                </a:lnTo>
                <a:lnTo>
                  <a:pt x="401" y="0"/>
                </a:lnTo>
                <a:lnTo>
                  <a:pt x="402" y="0"/>
                </a:lnTo>
                <a:lnTo>
                  <a:pt x="403" y="0"/>
                </a:lnTo>
                <a:lnTo>
                  <a:pt x="404" y="0"/>
                </a:lnTo>
                <a:lnTo>
                  <a:pt x="405" y="0"/>
                </a:lnTo>
                <a:lnTo>
                  <a:pt x="406" y="0"/>
                </a:lnTo>
                <a:lnTo>
                  <a:pt x="407" y="0"/>
                </a:lnTo>
                <a:lnTo>
                  <a:pt x="408" y="0"/>
                </a:lnTo>
                <a:lnTo>
                  <a:pt x="409" y="0"/>
                </a:lnTo>
                <a:lnTo>
                  <a:pt x="410" y="0"/>
                </a:lnTo>
              </a:path>
            </a:pathLst>
          </a:custGeom>
          <a:noFill/>
          <a:ln w="25400">
            <a:solidFill>
              <a:srgbClr val="FF6600"/>
            </a:solidFill>
            <a:round/>
            <a:headEnd/>
            <a:tailEnd/>
          </a:ln>
        </p:spPr>
        <p:txBody>
          <a:bodyPr/>
          <a:lstStyle/>
          <a:p>
            <a:endParaRPr lang="en-US">
              <a:solidFill>
                <a:srgbClr val="FFFFFF"/>
              </a:solidFill>
            </a:endParaRPr>
          </a:p>
        </p:txBody>
      </p:sp>
      <p:sp>
        <p:nvSpPr>
          <p:cNvPr id="85030" name="Freeform 38"/>
          <p:cNvSpPr>
            <a:spLocks/>
          </p:cNvSpPr>
          <p:nvPr/>
        </p:nvSpPr>
        <p:spPr bwMode="auto">
          <a:xfrm>
            <a:off x="654050" y="3705225"/>
            <a:ext cx="3890963" cy="2466975"/>
          </a:xfrm>
          <a:custGeom>
            <a:avLst/>
            <a:gdLst>
              <a:gd name="T0" fmla="*/ 39 w 410"/>
              <a:gd name="T1" fmla="*/ 238 h 259"/>
              <a:gd name="T2" fmla="*/ 58 w 410"/>
              <a:gd name="T3" fmla="*/ 196 h 259"/>
              <a:gd name="T4" fmla="*/ 73 w 410"/>
              <a:gd name="T5" fmla="*/ 176 h 259"/>
              <a:gd name="T6" fmla="*/ 85 w 410"/>
              <a:gd name="T7" fmla="*/ 154 h 259"/>
              <a:gd name="T8" fmla="*/ 95 w 410"/>
              <a:gd name="T9" fmla="*/ 133 h 259"/>
              <a:gd name="T10" fmla="*/ 110 w 410"/>
              <a:gd name="T11" fmla="*/ 133 h 259"/>
              <a:gd name="T12" fmla="*/ 123 w 410"/>
              <a:gd name="T13" fmla="*/ 80 h 259"/>
              <a:gd name="T14" fmla="*/ 153 w 410"/>
              <a:gd name="T15" fmla="*/ 69 h 259"/>
              <a:gd name="T16" fmla="*/ 175 w 410"/>
              <a:gd name="T17" fmla="*/ 37 h 259"/>
              <a:gd name="T18" fmla="*/ 201 w 410"/>
              <a:gd name="T19" fmla="*/ 26 h 259"/>
              <a:gd name="T20" fmla="*/ 224 w 410"/>
              <a:gd name="T21" fmla="*/ 26 h 259"/>
              <a:gd name="T22" fmla="*/ 234 w 410"/>
              <a:gd name="T23" fmla="*/ 26 h 259"/>
              <a:gd name="T24" fmla="*/ 241 w 410"/>
              <a:gd name="T25" fmla="*/ 26 h 259"/>
              <a:gd name="T26" fmla="*/ 244 w 410"/>
              <a:gd name="T27" fmla="*/ 26 h 259"/>
              <a:gd name="T28" fmla="*/ 246 w 410"/>
              <a:gd name="T29" fmla="*/ 26 h 259"/>
              <a:gd name="T30" fmla="*/ 249 w 410"/>
              <a:gd name="T31" fmla="*/ 26 h 259"/>
              <a:gd name="T32" fmla="*/ 251 w 410"/>
              <a:gd name="T33" fmla="*/ 26 h 259"/>
              <a:gd name="T34" fmla="*/ 254 w 410"/>
              <a:gd name="T35" fmla="*/ 26 h 259"/>
              <a:gd name="T36" fmla="*/ 256 w 410"/>
              <a:gd name="T37" fmla="*/ 13 h 259"/>
              <a:gd name="T38" fmla="*/ 258 w 410"/>
              <a:gd name="T39" fmla="*/ 13 h 259"/>
              <a:gd name="T40" fmla="*/ 262 w 410"/>
              <a:gd name="T41" fmla="*/ 0 h 259"/>
              <a:gd name="T42" fmla="*/ 266 w 410"/>
              <a:gd name="T43" fmla="*/ 0 h 259"/>
              <a:gd name="T44" fmla="*/ 269 w 410"/>
              <a:gd name="T45" fmla="*/ 0 h 259"/>
              <a:gd name="T46" fmla="*/ 272 w 410"/>
              <a:gd name="T47" fmla="*/ 0 h 259"/>
              <a:gd name="T48" fmla="*/ 277 w 410"/>
              <a:gd name="T49" fmla="*/ 0 h 259"/>
              <a:gd name="T50" fmla="*/ 280 w 410"/>
              <a:gd name="T51" fmla="*/ 0 h 259"/>
              <a:gd name="T52" fmla="*/ 283 w 410"/>
              <a:gd name="T53" fmla="*/ 0 h 259"/>
              <a:gd name="T54" fmla="*/ 288 w 410"/>
              <a:gd name="T55" fmla="*/ 0 h 259"/>
              <a:gd name="T56" fmla="*/ 295 w 410"/>
              <a:gd name="T57" fmla="*/ 0 h 259"/>
              <a:gd name="T58" fmla="*/ 304 w 410"/>
              <a:gd name="T59" fmla="*/ 0 h 259"/>
              <a:gd name="T60" fmla="*/ 314 w 410"/>
              <a:gd name="T61" fmla="*/ 0 h 259"/>
              <a:gd name="T62" fmla="*/ 329 w 410"/>
              <a:gd name="T63" fmla="*/ 0 h 259"/>
              <a:gd name="T64" fmla="*/ 332 w 410"/>
              <a:gd name="T65" fmla="*/ 0 h 259"/>
              <a:gd name="T66" fmla="*/ 335 w 410"/>
              <a:gd name="T67" fmla="*/ 0 h 259"/>
              <a:gd name="T68" fmla="*/ 337 w 410"/>
              <a:gd name="T69" fmla="*/ 0 h 259"/>
              <a:gd name="T70" fmla="*/ 340 w 410"/>
              <a:gd name="T71" fmla="*/ 0 h 259"/>
              <a:gd name="T72" fmla="*/ 343 w 410"/>
              <a:gd name="T73" fmla="*/ 0 h 259"/>
              <a:gd name="T74" fmla="*/ 345 w 410"/>
              <a:gd name="T75" fmla="*/ 0 h 259"/>
              <a:gd name="T76" fmla="*/ 347 w 410"/>
              <a:gd name="T77" fmla="*/ 0 h 259"/>
              <a:gd name="T78" fmla="*/ 349 w 410"/>
              <a:gd name="T79" fmla="*/ 0 h 259"/>
              <a:gd name="T80" fmla="*/ 351 w 410"/>
              <a:gd name="T81" fmla="*/ 0 h 259"/>
              <a:gd name="T82" fmla="*/ 353 w 410"/>
              <a:gd name="T83" fmla="*/ 0 h 259"/>
              <a:gd name="T84" fmla="*/ 355 w 410"/>
              <a:gd name="T85" fmla="*/ 0 h 259"/>
              <a:gd name="T86" fmla="*/ 357 w 410"/>
              <a:gd name="T87" fmla="*/ 0 h 259"/>
              <a:gd name="T88" fmla="*/ 359 w 410"/>
              <a:gd name="T89" fmla="*/ 0 h 259"/>
              <a:gd name="T90" fmla="*/ 361 w 410"/>
              <a:gd name="T91" fmla="*/ 0 h 259"/>
              <a:gd name="T92" fmla="*/ 363 w 410"/>
              <a:gd name="T93" fmla="*/ 0 h 259"/>
              <a:gd name="T94" fmla="*/ 364 w 410"/>
              <a:gd name="T95" fmla="*/ 0 h 259"/>
              <a:gd name="T96" fmla="*/ 366 w 410"/>
              <a:gd name="T97" fmla="*/ 0 h 259"/>
              <a:gd name="T98" fmla="*/ 368 w 410"/>
              <a:gd name="T99" fmla="*/ 0 h 259"/>
              <a:gd name="T100" fmla="*/ 371 w 410"/>
              <a:gd name="T101" fmla="*/ 0 h 259"/>
              <a:gd name="T102" fmla="*/ 372 w 410"/>
              <a:gd name="T103" fmla="*/ 0 h 259"/>
              <a:gd name="T104" fmla="*/ 374 w 410"/>
              <a:gd name="T105" fmla="*/ 0 h 259"/>
              <a:gd name="T106" fmla="*/ 376 w 410"/>
              <a:gd name="T107" fmla="*/ 0 h 259"/>
              <a:gd name="T108" fmla="*/ 378 w 410"/>
              <a:gd name="T109" fmla="*/ 0 h 259"/>
              <a:gd name="T110" fmla="*/ 381 w 410"/>
              <a:gd name="T111" fmla="*/ 0 h 259"/>
              <a:gd name="T112" fmla="*/ 383 w 410"/>
              <a:gd name="T113" fmla="*/ 0 h 259"/>
              <a:gd name="T114" fmla="*/ 386 w 410"/>
              <a:gd name="T115" fmla="*/ 0 h 259"/>
              <a:gd name="T116" fmla="*/ 389 w 410"/>
              <a:gd name="T117" fmla="*/ 0 h 259"/>
              <a:gd name="T118" fmla="*/ 391 w 410"/>
              <a:gd name="T119" fmla="*/ 0 h 259"/>
              <a:gd name="T120" fmla="*/ 396 w 410"/>
              <a:gd name="T121" fmla="*/ 0 h 259"/>
              <a:gd name="T122" fmla="*/ 400 w 410"/>
              <a:gd name="T123" fmla="*/ 0 h 259"/>
              <a:gd name="T124" fmla="*/ 408 w 410"/>
              <a:gd name="T125" fmla="*/ 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0"/>
              <a:gd name="T190" fmla="*/ 0 h 259"/>
              <a:gd name="T191" fmla="*/ 410 w 410"/>
              <a:gd name="T192" fmla="*/ 259 h 2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0" h="259">
                <a:moveTo>
                  <a:pt x="0" y="259"/>
                </a:moveTo>
                <a:lnTo>
                  <a:pt x="1" y="259"/>
                </a:lnTo>
                <a:lnTo>
                  <a:pt x="1" y="248"/>
                </a:lnTo>
                <a:lnTo>
                  <a:pt x="4" y="248"/>
                </a:lnTo>
                <a:lnTo>
                  <a:pt x="4" y="238"/>
                </a:lnTo>
                <a:lnTo>
                  <a:pt x="10" y="238"/>
                </a:lnTo>
                <a:lnTo>
                  <a:pt x="13" y="238"/>
                </a:lnTo>
                <a:lnTo>
                  <a:pt x="26" y="238"/>
                </a:lnTo>
                <a:lnTo>
                  <a:pt x="35" y="238"/>
                </a:lnTo>
                <a:lnTo>
                  <a:pt x="37" y="238"/>
                </a:lnTo>
                <a:lnTo>
                  <a:pt x="39" y="238"/>
                </a:lnTo>
                <a:lnTo>
                  <a:pt x="41" y="238"/>
                </a:lnTo>
                <a:lnTo>
                  <a:pt x="45" y="238"/>
                </a:lnTo>
                <a:lnTo>
                  <a:pt x="45" y="227"/>
                </a:lnTo>
                <a:lnTo>
                  <a:pt x="47" y="227"/>
                </a:lnTo>
                <a:lnTo>
                  <a:pt x="47" y="217"/>
                </a:lnTo>
                <a:lnTo>
                  <a:pt x="48" y="217"/>
                </a:lnTo>
                <a:lnTo>
                  <a:pt x="48" y="207"/>
                </a:lnTo>
                <a:lnTo>
                  <a:pt x="52" y="207"/>
                </a:lnTo>
                <a:lnTo>
                  <a:pt x="52" y="196"/>
                </a:lnTo>
                <a:lnTo>
                  <a:pt x="53" y="196"/>
                </a:lnTo>
                <a:lnTo>
                  <a:pt x="55" y="196"/>
                </a:lnTo>
                <a:lnTo>
                  <a:pt x="58" y="196"/>
                </a:lnTo>
                <a:lnTo>
                  <a:pt x="59" y="196"/>
                </a:lnTo>
                <a:lnTo>
                  <a:pt x="60" y="196"/>
                </a:lnTo>
                <a:lnTo>
                  <a:pt x="60" y="186"/>
                </a:lnTo>
                <a:lnTo>
                  <a:pt x="62" y="186"/>
                </a:lnTo>
                <a:lnTo>
                  <a:pt x="65" y="186"/>
                </a:lnTo>
                <a:lnTo>
                  <a:pt x="66" y="186"/>
                </a:lnTo>
                <a:lnTo>
                  <a:pt x="66" y="176"/>
                </a:lnTo>
                <a:lnTo>
                  <a:pt x="70" y="176"/>
                </a:lnTo>
                <a:lnTo>
                  <a:pt x="71" y="176"/>
                </a:lnTo>
                <a:lnTo>
                  <a:pt x="73" y="176"/>
                </a:lnTo>
                <a:lnTo>
                  <a:pt x="75" y="176"/>
                </a:lnTo>
                <a:lnTo>
                  <a:pt x="75" y="165"/>
                </a:lnTo>
                <a:lnTo>
                  <a:pt x="76" y="165"/>
                </a:lnTo>
                <a:lnTo>
                  <a:pt x="77" y="165"/>
                </a:lnTo>
                <a:lnTo>
                  <a:pt x="79" y="165"/>
                </a:lnTo>
                <a:lnTo>
                  <a:pt x="84" y="165"/>
                </a:lnTo>
                <a:lnTo>
                  <a:pt x="84" y="154"/>
                </a:lnTo>
                <a:lnTo>
                  <a:pt x="85" y="154"/>
                </a:lnTo>
                <a:lnTo>
                  <a:pt x="86" y="154"/>
                </a:lnTo>
                <a:lnTo>
                  <a:pt x="88" y="154"/>
                </a:lnTo>
                <a:lnTo>
                  <a:pt x="88" y="144"/>
                </a:lnTo>
                <a:lnTo>
                  <a:pt x="89" y="144"/>
                </a:lnTo>
                <a:lnTo>
                  <a:pt x="90" y="144"/>
                </a:lnTo>
                <a:lnTo>
                  <a:pt x="93" y="144"/>
                </a:lnTo>
                <a:lnTo>
                  <a:pt x="93" y="133"/>
                </a:lnTo>
                <a:lnTo>
                  <a:pt x="95" y="133"/>
                </a:lnTo>
                <a:lnTo>
                  <a:pt x="96" y="133"/>
                </a:lnTo>
                <a:lnTo>
                  <a:pt x="98" y="133"/>
                </a:lnTo>
                <a:lnTo>
                  <a:pt x="102" y="133"/>
                </a:lnTo>
                <a:lnTo>
                  <a:pt x="105" y="133"/>
                </a:lnTo>
                <a:lnTo>
                  <a:pt x="106" y="133"/>
                </a:lnTo>
                <a:lnTo>
                  <a:pt x="108" y="133"/>
                </a:lnTo>
                <a:lnTo>
                  <a:pt x="109" y="133"/>
                </a:lnTo>
                <a:lnTo>
                  <a:pt x="110" y="133"/>
                </a:lnTo>
                <a:lnTo>
                  <a:pt x="110" y="123"/>
                </a:lnTo>
                <a:lnTo>
                  <a:pt x="113" y="123"/>
                </a:lnTo>
                <a:lnTo>
                  <a:pt x="113" y="112"/>
                </a:lnTo>
                <a:lnTo>
                  <a:pt x="114" y="112"/>
                </a:lnTo>
                <a:lnTo>
                  <a:pt x="114" y="101"/>
                </a:lnTo>
                <a:lnTo>
                  <a:pt x="114" y="91"/>
                </a:lnTo>
                <a:lnTo>
                  <a:pt x="116" y="91"/>
                </a:lnTo>
                <a:lnTo>
                  <a:pt x="117" y="91"/>
                </a:lnTo>
                <a:lnTo>
                  <a:pt x="122" y="91"/>
                </a:lnTo>
                <a:lnTo>
                  <a:pt x="122" y="80"/>
                </a:lnTo>
                <a:lnTo>
                  <a:pt x="123" y="80"/>
                </a:lnTo>
                <a:lnTo>
                  <a:pt x="125" y="80"/>
                </a:lnTo>
                <a:lnTo>
                  <a:pt x="125" y="69"/>
                </a:lnTo>
                <a:lnTo>
                  <a:pt x="132" y="69"/>
                </a:lnTo>
                <a:lnTo>
                  <a:pt x="134" y="69"/>
                </a:lnTo>
                <a:lnTo>
                  <a:pt x="135" y="69"/>
                </a:lnTo>
                <a:lnTo>
                  <a:pt x="142" y="69"/>
                </a:lnTo>
                <a:lnTo>
                  <a:pt x="145" y="69"/>
                </a:lnTo>
                <a:lnTo>
                  <a:pt x="146" y="69"/>
                </a:lnTo>
                <a:lnTo>
                  <a:pt x="153" y="69"/>
                </a:lnTo>
                <a:lnTo>
                  <a:pt x="153" y="58"/>
                </a:lnTo>
                <a:lnTo>
                  <a:pt x="157" y="58"/>
                </a:lnTo>
                <a:lnTo>
                  <a:pt x="160" y="58"/>
                </a:lnTo>
                <a:lnTo>
                  <a:pt x="161" y="58"/>
                </a:lnTo>
                <a:lnTo>
                  <a:pt x="161" y="47"/>
                </a:lnTo>
                <a:lnTo>
                  <a:pt x="162" y="47"/>
                </a:lnTo>
                <a:lnTo>
                  <a:pt x="163" y="47"/>
                </a:lnTo>
                <a:lnTo>
                  <a:pt x="163" y="37"/>
                </a:lnTo>
                <a:lnTo>
                  <a:pt x="170" y="37"/>
                </a:lnTo>
                <a:lnTo>
                  <a:pt x="172" y="37"/>
                </a:lnTo>
                <a:lnTo>
                  <a:pt x="175" y="37"/>
                </a:lnTo>
                <a:lnTo>
                  <a:pt x="175" y="26"/>
                </a:lnTo>
                <a:lnTo>
                  <a:pt x="178" y="26"/>
                </a:lnTo>
                <a:lnTo>
                  <a:pt x="185" y="26"/>
                </a:lnTo>
                <a:lnTo>
                  <a:pt x="187" y="26"/>
                </a:lnTo>
                <a:lnTo>
                  <a:pt x="189" y="26"/>
                </a:lnTo>
                <a:lnTo>
                  <a:pt x="195" y="26"/>
                </a:lnTo>
                <a:lnTo>
                  <a:pt x="197" y="26"/>
                </a:lnTo>
                <a:lnTo>
                  <a:pt x="201" y="26"/>
                </a:lnTo>
                <a:lnTo>
                  <a:pt x="206" y="26"/>
                </a:lnTo>
                <a:lnTo>
                  <a:pt x="209" y="26"/>
                </a:lnTo>
                <a:lnTo>
                  <a:pt x="210" y="26"/>
                </a:lnTo>
                <a:lnTo>
                  <a:pt x="211" y="26"/>
                </a:lnTo>
                <a:lnTo>
                  <a:pt x="223" y="26"/>
                </a:lnTo>
                <a:lnTo>
                  <a:pt x="224" y="26"/>
                </a:lnTo>
                <a:lnTo>
                  <a:pt x="225" y="26"/>
                </a:lnTo>
                <a:lnTo>
                  <a:pt x="226" y="26"/>
                </a:lnTo>
                <a:lnTo>
                  <a:pt x="231" y="26"/>
                </a:lnTo>
                <a:lnTo>
                  <a:pt x="233" y="26"/>
                </a:lnTo>
                <a:lnTo>
                  <a:pt x="234" y="26"/>
                </a:lnTo>
                <a:lnTo>
                  <a:pt x="237" y="26"/>
                </a:lnTo>
                <a:lnTo>
                  <a:pt x="238" y="26"/>
                </a:lnTo>
                <a:lnTo>
                  <a:pt x="239" y="26"/>
                </a:lnTo>
                <a:lnTo>
                  <a:pt x="240" y="26"/>
                </a:lnTo>
                <a:lnTo>
                  <a:pt x="241" y="26"/>
                </a:lnTo>
                <a:lnTo>
                  <a:pt x="242" y="26"/>
                </a:lnTo>
                <a:lnTo>
                  <a:pt x="243" y="26"/>
                </a:lnTo>
                <a:lnTo>
                  <a:pt x="244" y="26"/>
                </a:lnTo>
                <a:lnTo>
                  <a:pt x="245" y="26"/>
                </a:lnTo>
                <a:lnTo>
                  <a:pt x="246" y="26"/>
                </a:lnTo>
                <a:lnTo>
                  <a:pt x="247" y="26"/>
                </a:lnTo>
                <a:lnTo>
                  <a:pt x="248" y="26"/>
                </a:lnTo>
                <a:lnTo>
                  <a:pt x="249" y="26"/>
                </a:lnTo>
                <a:lnTo>
                  <a:pt x="250" y="26"/>
                </a:lnTo>
                <a:lnTo>
                  <a:pt x="251" y="26"/>
                </a:lnTo>
                <a:lnTo>
                  <a:pt x="252" y="26"/>
                </a:lnTo>
                <a:lnTo>
                  <a:pt x="253" y="26"/>
                </a:lnTo>
                <a:lnTo>
                  <a:pt x="254" y="26"/>
                </a:lnTo>
                <a:lnTo>
                  <a:pt x="255" y="26"/>
                </a:lnTo>
                <a:lnTo>
                  <a:pt x="256" y="26"/>
                </a:lnTo>
                <a:lnTo>
                  <a:pt x="256" y="13"/>
                </a:lnTo>
                <a:lnTo>
                  <a:pt x="257" y="13"/>
                </a:lnTo>
                <a:lnTo>
                  <a:pt x="258" y="13"/>
                </a:lnTo>
                <a:lnTo>
                  <a:pt x="259" y="13"/>
                </a:lnTo>
                <a:lnTo>
                  <a:pt x="259" y="0"/>
                </a:lnTo>
                <a:lnTo>
                  <a:pt x="260" y="0"/>
                </a:lnTo>
                <a:lnTo>
                  <a:pt x="261" y="0"/>
                </a:lnTo>
                <a:lnTo>
                  <a:pt x="262" y="0"/>
                </a:lnTo>
                <a:lnTo>
                  <a:pt x="263" y="0"/>
                </a:lnTo>
                <a:lnTo>
                  <a:pt x="264" y="0"/>
                </a:lnTo>
                <a:lnTo>
                  <a:pt x="265" y="0"/>
                </a:lnTo>
                <a:lnTo>
                  <a:pt x="266" y="0"/>
                </a:lnTo>
                <a:lnTo>
                  <a:pt x="267" y="0"/>
                </a:lnTo>
                <a:lnTo>
                  <a:pt x="268" y="0"/>
                </a:lnTo>
                <a:lnTo>
                  <a:pt x="269" y="0"/>
                </a:lnTo>
                <a:lnTo>
                  <a:pt x="270" y="0"/>
                </a:lnTo>
                <a:lnTo>
                  <a:pt x="271" y="0"/>
                </a:lnTo>
                <a:lnTo>
                  <a:pt x="272" y="0"/>
                </a:lnTo>
                <a:lnTo>
                  <a:pt x="273" y="0"/>
                </a:lnTo>
                <a:lnTo>
                  <a:pt x="274" y="0"/>
                </a:lnTo>
                <a:lnTo>
                  <a:pt x="276" y="0"/>
                </a:lnTo>
                <a:lnTo>
                  <a:pt x="277" y="0"/>
                </a:lnTo>
                <a:lnTo>
                  <a:pt x="278" y="0"/>
                </a:lnTo>
                <a:lnTo>
                  <a:pt x="279" y="0"/>
                </a:lnTo>
                <a:lnTo>
                  <a:pt x="280" y="0"/>
                </a:lnTo>
                <a:lnTo>
                  <a:pt x="281" y="0"/>
                </a:lnTo>
                <a:lnTo>
                  <a:pt x="282" y="0"/>
                </a:lnTo>
                <a:lnTo>
                  <a:pt x="283" y="0"/>
                </a:lnTo>
                <a:lnTo>
                  <a:pt x="284" y="0"/>
                </a:lnTo>
                <a:lnTo>
                  <a:pt x="285" y="0"/>
                </a:lnTo>
                <a:lnTo>
                  <a:pt x="286" y="0"/>
                </a:lnTo>
                <a:lnTo>
                  <a:pt x="287" y="0"/>
                </a:lnTo>
                <a:lnTo>
                  <a:pt x="288" y="0"/>
                </a:lnTo>
                <a:lnTo>
                  <a:pt x="290" y="0"/>
                </a:lnTo>
                <a:lnTo>
                  <a:pt x="291" y="0"/>
                </a:lnTo>
                <a:lnTo>
                  <a:pt x="292" y="0"/>
                </a:lnTo>
                <a:lnTo>
                  <a:pt x="293" y="0"/>
                </a:lnTo>
                <a:lnTo>
                  <a:pt x="294" y="0"/>
                </a:lnTo>
                <a:lnTo>
                  <a:pt x="295" y="0"/>
                </a:lnTo>
                <a:lnTo>
                  <a:pt x="296" y="0"/>
                </a:lnTo>
                <a:lnTo>
                  <a:pt x="297" y="0"/>
                </a:lnTo>
                <a:lnTo>
                  <a:pt x="299" y="0"/>
                </a:lnTo>
                <a:lnTo>
                  <a:pt x="300" y="0"/>
                </a:lnTo>
                <a:lnTo>
                  <a:pt x="301" y="0"/>
                </a:lnTo>
                <a:lnTo>
                  <a:pt x="303" y="0"/>
                </a:lnTo>
                <a:lnTo>
                  <a:pt x="304" y="0"/>
                </a:lnTo>
                <a:lnTo>
                  <a:pt x="305" y="0"/>
                </a:lnTo>
                <a:lnTo>
                  <a:pt x="309" y="0"/>
                </a:lnTo>
                <a:lnTo>
                  <a:pt x="310" y="0"/>
                </a:lnTo>
                <a:lnTo>
                  <a:pt x="311" y="0"/>
                </a:lnTo>
                <a:lnTo>
                  <a:pt x="313" y="0"/>
                </a:lnTo>
                <a:lnTo>
                  <a:pt x="314" y="0"/>
                </a:lnTo>
                <a:lnTo>
                  <a:pt x="319" y="0"/>
                </a:lnTo>
                <a:lnTo>
                  <a:pt x="322" y="0"/>
                </a:lnTo>
                <a:lnTo>
                  <a:pt x="323" y="0"/>
                </a:lnTo>
                <a:lnTo>
                  <a:pt x="327" y="0"/>
                </a:lnTo>
                <a:lnTo>
                  <a:pt x="328" y="0"/>
                </a:lnTo>
                <a:lnTo>
                  <a:pt x="329" y="0"/>
                </a:lnTo>
                <a:lnTo>
                  <a:pt x="330" y="0"/>
                </a:lnTo>
                <a:lnTo>
                  <a:pt x="331" y="0"/>
                </a:lnTo>
                <a:lnTo>
                  <a:pt x="332" y="0"/>
                </a:lnTo>
                <a:lnTo>
                  <a:pt x="333" y="0"/>
                </a:lnTo>
                <a:lnTo>
                  <a:pt x="334" y="0"/>
                </a:lnTo>
                <a:lnTo>
                  <a:pt x="335" y="0"/>
                </a:lnTo>
                <a:lnTo>
                  <a:pt x="336" y="0"/>
                </a:lnTo>
                <a:lnTo>
                  <a:pt x="337" y="0"/>
                </a:lnTo>
                <a:lnTo>
                  <a:pt x="338" y="0"/>
                </a:lnTo>
                <a:lnTo>
                  <a:pt x="339" y="0"/>
                </a:lnTo>
                <a:lnTo>
                  <a:pt x="340" y="0"/>
                </a:lnTo>
                <a:lnTo>
                  <a:pt x="341" y="0"/>
                </a:lnTo>
                <a:lnTo>
                  <a:pt x="342" y="0"/>
                </a:lnTo>
                <a:lnTo>
                  <a:pt x="343" y="0"/>
                </a:lnTo>
                <a:lnTo>
                  <a:pt x="344" y="0"/>
                </a:lnTo>
                <a:lnTo>
                  <a:pt x="345" y="0"/>
                </a:lnTo>
                <a:lnTo>
                  <a:pt x="346" y="0"/>
                </a:lnTo>
                <a:lnTo>
                  <a:pt x="347" y="0"/>
                </a:lnTo>
                <a:lnTo>
                  <a:pt x="348" y="0"/>
                </a:lnTo>
                <a:lnTo>
                  <a:pt x="349" y="0"/>
                </a:lnTo>
                <a:lnTo>
                  <a:pt x="350" y="0"/>
                </a:lnTo>
                <a:lnTo>
                  <a:pt x="351" y="0"/>
                </a:lnTo>
                <a:lnTo>
                  <a:pt x="352" y="0"/>
                </a:lnTo>
                <a:lnTo>
                  <a:pt x="353" y="0"/>
                </a:lnTo>
                <a:lnTo>
                  <a:pt x="354" y="0"/>
                </a:lnTo>
                <a:lnTo>
                  <a:pt x="355" y="0"/>
                </a:lnTo>
                <a:lnTo>
                  <a:pt x="356" y="0"/>
                </a:lnTo>
                <a:lnTo>
                  <a:pt x="357" y="0"/>
                </a:lnTo>
                <a:lnTo>
                  <a:pt x="358" y="0"/>
                </a:lnTo>
                <a:lnTo>
                  <a:pt x="359" y="0"/>
                </a:lnTo>
                <a:lnTo>
                  <a:pt x="360" y="0"/>
                </a:lnTo>
                <a:lnTo>
                  <a:pt x="361" y="0"/>
                </a:lnTo>
                <a:lnTo>
                  <a:pt x="362" y="0"/>
                </a:lnTo>
                <a:lnTo>
                  <a:pt x="363" y="0"/>
                </a:lnTo>
                <a:lnTo>
                  <a:pt x="364" y="0"/>
                </a:lnTo>
                <a:lnTo>
                  <a:pt x="365" y="0"/>
                </a:lnTo>
                <a:lnTo>
                  <a:pt x="366" y="0"/>
                </a:lnTo>
                <a:lnTo>
                  <a:pt x="367" y="0"/>
                </a:lnTo>
                <a:lnTo>
                  <a:pt x="368" y="0"/>
                </a:lnTo>
                <a:lnTo>
                  <a:pt x="369" y="0"/>
                </a:lnTo>
                <a:lnTo>
                  <a:pt x="370" y="0"/>
                </a:lnTo>
                <a:lnTo>
                  <a:pt x="371" y="0"/>
                </a:lnTo>
                <a:lnTo>
                  <a:pt x="372" y="0"/>
                </a:lnTo>
                <a:lnTo>
                  <a:pt x="373" y="0"/>
                </a:lnTo>
                <a:lnTo>
                  <a:pt x="374" y="0"/>
                </a:lnTo>
                <a:lnTo>
                  <a:pt x="375" y="0"/>
                </a:lnTo>
                <a:lnTo>
                  <a:pt x="376" y="0"/>
                </a:lnTo>
                <a:lnTo>
                  <a:pt x="377" y="0"/>
                </a:lnTo>
                <a:lnTo>
                  <a:pt x="378" y="0"/>
                </a:lnTo>
                <a:lnTo>
                  <a:pt x="379" y="0"/>
                </a:lnTo>
                <a:lnTo>
                  <a:pt x="380" y="0"/>
                </a:lnTo>
                <a:lnTo>
                  <a:pt x="381" y="0"/>
                </a:lnTo>
                <a:lnTo>
                  <a:pt x="382" y="0"/>
                </a:lnTo>
                <a:lnTo>
                  <a:pt x="383" y="0"/>
                </a:lnTo>
                <a:lnTo>
                  <a:pt x="384" y="0"/>
                </a:lnTo>
                <a:lnTo>
                  <a:pt x="385" y="0"/>
                </a:lnTo>
                <a:lnTo>
                  <a:pt x="386" y="0"/>
                </a:lnTo>
                <a:lnTo>
                  <a:pt x="387" y="0"/>
                </a:lnTo>
                <a:lnTo>
                  <a:pt x="388" y="0"/>
                </a:lnTo>
                <a:lnTo>
                  <a:pt x="389" y="0"/>
                </a:lnTo>
                <a:lnTo>
                  <a:pt x="390" y="0"/>
                </a:lnTo>
                <a:lnTo>
                  <a:pt x="391" y="0"/>
                </a:lnTo>
                <a:lnTo>
                  <a:pt x="392" y="0"/>
                </a:lnTo>
                <a:lnTo>
                  <a:pt x="393" y="0"/>
                </a:lnTo>
                <a:lnTo>
                  <a:pt x="394" y="0"/>
                </a:lnTo>
                <a:lnTo>
                  <a:pt x="395" y="0"/>
                </a:lnTo>
                <a:lnTo>
                  <a:pt x="396" y="0"/>
                </a:lnTo>
                <a:lnTo>
                  <a:pt x="397" y="0"/>
                </a:lnTo>
                <a:lnTo>
                  <a:pt x="398" y="0"/>
                </a:lnTo>
                <a:lnTo>
                  <a:pt x="399" y="0"/>
                </a:lnTo>
                <a:lnTo>
                  <a:pt x="400" y="0"/>
                </a:lnTo>
                <a:lnTo>
                  <a:pt x="401" y="0"/>
                </a:lnTo>
                <a:lnTo>
                  <a:pt x="403" y="0"/>
                </a:lnTo>
                <a:lnTo>
                  <a:pt x="405" y="0"/>
                </a:lnTo>
                <a:lnTo>
                  <a:pt x="407" y="0"/>
                </a:lnTo>
                <a:lnTo>
                  <a:pt x="408" y="0"/>
                </a:lnTo>
                <a:lnTo>
                  <a:pt x="410" y="0"/>
                </a:lnTo>
              </a:path>
            </a:pathLst>
          </a:custGeom>
          <a:noFill/>
          <a:ln w="25400">
            <a:solidFill>
              <a:srgbClr val="FFFF99"/>
            </a:solidFill>
            <a:round/>
            <a:headEnd/>
            <a:tailEnd/>
          </a:ln>
        </p:spPr>
        <p:txBody>
          <a:bodyPr/>
          <a:lstStyle/>
          <a:p>
            <a:endParaRPr lang="en-US">
              <a:solidFill>
                <a:srgbClr val="FFFFFF"/>
              </a:solidFill>
            </a:endParaRPr>
          </a:p>
        </p:txBody>
      </p:sp>
      <p:sp>
        <p:nvSpPr>
          <p:cNvPr id="85031" name="Line 39"/>
          <p:cNvSpPr>
            <a:spLocks noChangeShapeType="1"/>
          </p:cNvSpPr>
          <p:nvPr/>
        </p:nvSpPr>
        <p:spPr bwMode="auto">
          <a:xfrm flipV="1">
            <a:off x="493713" y="3533775"/>
            <a:ext cx="1587" cy="2809875"/>
          </a:xfrm>
          <a:prstGeom prst="line">
            <a:avLst/>
          </a:prstGeom>
          <a:noFill/>
          <a:ln w="22225">
            <a:solidFill>
              <a:srgbClr val="FFFF99"/>
            </a:solidFill>
            <a:round/>
            <a:headEnd/>
            <a:tailEnd/>
          </a:ln>
        </p:spPr>
        <p:txBody>
          <a:bodyPr/>
          <a:lstStyle/>
          <a:p>
            <a:endParaRPr lang="en-US">
              <a:solidFill>
                <a:srgbClr val="FFFFFF"/>
              </a:solidFill>
            </a:endParaRPr>
          </a:p>
        </p:txBody>
      </p:sp>
      <p:sp>
        <p:nvSpPr>
          <p:cNvPr id="85032" name="Line 40"/>
          <p:cNvSpPr>
            <a:spLocks noChangeShapeType="1"/>
          </p:cNvSpPr>
          <p:nvPr/>
        </p:nvSpPr>
        <p:spPr bwMode="auto">
          <a:xfrm flipH="1">
            <a:off x="446088" y="6267450"/>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33" name="Rectangle 41"/>
          <p:cNvSpPr>
            <a:spLocks noChangeArrowheads="1"/>
          </p:cNvSpPr>
          <p:nvPr/>
        </p:nvSpPr>
        <p:spPr bwMode="auto">
          <a:xfrm rot="-5400000">
            <a:off x="213519" y="6171406"/>
            <a:ext cx="295275"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0.00</a:t>
            </a:r>
            <a:endParaRPr lang="en-US" sz="2800" b="1">
              <a:solidFill>
                <a:srgbClr val="FFFF99"/>
              </a:solidFill>
              <a:latin typeface="Times New Roman" pitchFamily="18" charset="0"/>
              <a:cs typeface="Times New Roman" pitchFamily="18" charset="0"/>
            </a:endParaRPr>
          </a:p>
        </p:txBody>
      </p:sp>
      <p:sp>
        <p:nvSpPr>
          <p:cNvPr id="85034" name="Line 42"/>
          <p:cNvSpPr>
            <a:spLocks noChangeShapeType="1"/>
          </p:cNvSpPr>
          <p:nvPr/>
        </p:nvSpPr>
        <p:spPr bwMode="auto">
          <a:xfrm flipH="1">
            <a:off x="446088" y="5600700"/>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35" name="Rectangle 43"/>
          <p:cNvSpPr>
            <a:spLocks noChangeArrowheads="1"/>
          </p:cNvSpPr>
          <p:nvPr/>
        </p:nvSpPr>
        <p:spPr bwMode="auto">
          <a:xfrm rot="-5400000">
            <a:off x="213519" y="5504656"/>
            <a:ext cx="295275"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0.01</a:t>
            </a:r>
            <a:endParaRPr lang="en-US" sz="2800" b="1">
              <a:solidFill>
                <a:srgbClr val="FFFF99"/>
              </a:solidFill>
              <a:latin typeface="Times New Roman" pitchFamily="18" charset="0"/>
              <a:cs typeface="Times New Roman" pitchFamily="18" charset="0"/>
            </a:endParaRPr>
          </a:p>
        </p:txBody>
      </p:sp>
      <p:sp>
        <p:nvSpPr>
          <p:cNvPr id="85036" name="Line 44"/>
          <p:cNvSpPr>
            <a:spLocks noChangeShapeType="1"/>
          </p:cNvSpPr>
          <p:nvPr/>
        </p:nvSpPr>
        <p:spPr bwMode="auto">
          <a:xfrm flipH="1">
            <a:off x="446088" y="4933950"/>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37" name="Rectangle 45"/>
          <p:cNvSpPr>
            <a:spLocks noChangeArrowheads="1"/>
          </p:cNvSpPr>
          <p:nvPr/>
        </p:nvSpPr>
        <p:spPr bwMode="auto">
          <a:xfrm rot="-5400000">
            <a:off x="213519" y="4837906"/>
            <a:ext cx="295275"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0.01</a:t>
            </a:r>
            <a:endParaRPr lang="en-US" sz="2800" b="1">
              <a:solidFill>
                <a:srgbClr val="FFFF99"/>
              </a:solidFill>
              <a:latin typeface="Times New Roman" pitchFamily="18" charset="0"/>
              <a:cs typeface="Times New Roman" pitchFamily="18" charset="0"/>
            </a:endParaRPr>
          </a:p>
        </p:txBody>
      </p:sp>
      <p:sp>
        <p:nvSpPr>
          <p:cNvPr id="85038" name="Line 46"/>
          <p:cNvSpPr>
            <a:spLocks noChangeShapeType="1"/>
          </p:cNvSpPr>
          <p:nvPr/>
        </p:nvSpPr>
        <p:spPr bwMode="auto">
          <a:xfrm flipH="1">
            <a:off x="446088" y="4276725"/>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39" name="Rectangle 47"/>
          <p:cNvSpPr>
            <a:spLocks noChangeArrowheads="1"/>
          </p:cNvSpPr>
          <p:nvPr/>
        </p:nvSpPr>
        <p:spPr bwMode="auto">
          <a:xfrm rot="-5400000">
            <a:off x="213519" y="4180681"/>
            <a:ext cx="295275"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0.01</a:t>
            </a:r>
            <a:endParaRPr lang="en-US" sz="2800" b="1">
              <a:solidFill>
                <a:srgbClr val="FFFF99"/>
              </a:solidFill>
              <a:latin typeface="Times New Roman" pitchFamily="18" charset="0"/>
              <a:cs typeface="Times New Roman" pitchFamily="18" charset="0"/>
            </a:endParaRPr>
          </a:p>
        </p:txBody>
      </p:sp>
      <p:sp>
        <p:nvSpPr>
          <p:cNvPr id="85040" name="Line 48"/>
          <p:cNvSpPr>
            <a:spLocks noChangeShapeType="1"/>
          </p:cNvSpPr>
          <p:nvPr/>
        </p:nvSpPr>
        <p:spPr bwMode="auto">
          <a:xfrm flipH="1">
            <a:off x="446088" y="3609975"/>
            <a:ext cx="47625" cy="1588"/>
          </a:xfrm>
          <a:prstGeom prst="line">
            <a:avLst/>
          </a:prstGeom>
          <a:noFill/>
          <a:ln w="9525">
            <a:solidFill>
              <a:srgbClr val="000000"/>
            </a:solidFill>
            <a:round/>
            <a:headEnd/>
            <a:tailEnd/>
          </a:ln>
        </p:spPr>
        <p:txBody>
          <a:bodyPr/>
          <a:lstStyle/>
          <a:p>
            <a:endParaRPr lang="en-US">
              <a:solidFill>
                <a:srgbClr val="FFFFFF"/>
              </a:solidFill>
            </a:endParaRPr>
          </a:p>
        </p:txBody>
      </p:sp>
      <p:sp>
        <p:nvSpPr>
          <p:cNvPr id="85041" name="Rectangle 49"/>
          <p:cNvSpPr>
            <a:spLocks noChangeArrowheads="1"/>
          </p:cNvSpPr>
          <p:nvPr/>
        </p:nvSpPr>
        <p:spPr bwMode="auto">
          <a:xfrm rot="-5400000">
            <a:off x="213519" y="3513931"/>
            <a:ext cx="295275"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0.02</a:t>
            </a:r>
            <a:endParaRPr lang="en-US" sz="2800" b="1">
              <a:solidFill>
                <a:srgbClr val="FFFF99"/>
              </a:solidFill>
              <a:latin typeface="Times New Roman" pitchFamily="18" charset="0"/>
              <a:cs typeface="Times New Roman" pitchFamily="18" charset="0"/>
            </a:endParaRPr>
          </a:p>
        </p:txBody>
      </p:sp>
      <p:sp>
        <p:nvSpPr>
          <p:cNvPr id="85042" name="Rectangle 50"/>
          <p:cNvSpPr>
            <a:spLocks noChangeArrowheads="1"/>
          </p:cNvSpPr>
          <p:nvPr/>
        </p:nvSpPr>
        <p:spPr bwMode="auto">
          <a:xfrm rot="-5400000">
            <a:off x="-1004887" y="4738687"/>
            <a:ext cx="21923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00"/>
                </a:solidFill>
                <a:latin typeface="Arial" charset="0"/>
                <a:cs typeface="Times New Roman" pitchFamily="18" charset="0"/>
              </a:rPr>
              <a:t>Cumulative Hazard of CHF (%)</a:t>
            </a:r>
            <a:endParaRPr lang="en-US" sz="2800" b="1">
              <a:solidFill>
                <a:srgbClr val="FFFF00"/>
              </a:solidFill>
              <a:latin typeface="Times New Roman" pitchFamily="18" charset="0"/>
              <a:cs typeface="Times New Roman" pitchFamily="18" charset="0"/>
            </a:endParaRPr>
          </a:p>
        </p:txBody>
      </p:sp>
      <p:sp>
        <p:nvSpPr>
          <p:cNvPr id="85043" name="Line 51"/>
          <p:cNvSpPr>
            <a:spLocks noChangeShapeType="1"/>
          </p:cNvSpPr>
          <p:nvPr/>
        </p:nvSpPr>
        <p:spPr bwMode="auto">
          <a:xfrm>
            <a:off x="493713" y="6343650"/>
            <a:ext cx="4402137" cy="1588"/>
          </a:xfrm>
          <a:prstGeom prst="line">
            <a:avLst/>
          </a:prstGeom>
          <a:noFill/>
          <a:ln w="22225">
            <a:solidFill>
              <a:srgbClr val="FFFF99"/>
            </a:solidFill>
            <a:round/>
            <a:headEnd/>
            <a:tailEnd/>
          </a:ln>
        </p:spPr>
        <p:txBody>
          <a:bodyPr/>
          <a:lstStyle/>
          <a:p>
            <a:endParaRPr lang="en-US">
              <a:solidFill>
                <a:srgbClr val="FFFFFF"/>
              </a:solidFill>
            </a:endParaRPr>
          </a:p>
        </p:txBody>
      </p:sp>
      <p:sp>
        <p:nvSpPr>
          <p:cNvPr id="85044" name="Line 52"/>
          <p:cNvSpPr>
            <a:spLocks noChangeShapeType="1"/>
          </p:cNvSpPr>
          <p:nvPr/>
        </p:nvSpPr>
        <p:spPr bwMode="auto">
          <a:xfrm>
            <a:off x="579438" y="634365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45" name="Rectangle 53"/>
          <p:cNvSpPr>
            <a:spLocks noChangeArrowheads="1"/>
          </p:cNvSpPr>
          <p:nvPr/>
        </p:nvSpPr>
        <p:spPr bwMode="auto">
          <a:xfrm>
            <a:off x="517525" y="641985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0</a:t>
            </a:r>
            <a:endParaRPr lang="en-US" sz="2800" b="1">
              <a:solidFill>
                <a:srgbClr val="FFFF99"/>
              </a:solidFill>
              <a:latin typeface="Times New Roman" pitchFamily="18" charset="0"/>
              <a:cs typeface="Times New Roman" pitchFamily="18" charset="0"/>
            </a:endParaRPr>
          </a:p>
        </p:txBody>
      </p:sp>
      <p:sp>
        <p:nvSpPr>
          <p:cNvPr id="85046" name="Line 54"/>
          <p:cNvSpPr>
            <a:spLocks noChangeShapeType="1"/>
          </p:cNvSpPr>
          <p:nvPr/>
        </p:nvSpPr>
        <p:spPr bwMode="auto">
          <a:xfrm>
            <a:off x="1423988" y="634365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47" name="Rectangle 55"/>
          <p:cNvSpPr>
            <a:spLocks noChangeArrowheads="1"/>
          </p:cNvSpPr>
          <p:nvPr/>
        </p:nvSpPr>
        <p:spPr bwMode="auto">
          <a:xfrm>
            <a:off x="1362075" y="641985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1</a:t>
            </a:r>
            <a:endParaRPr lang="en-US" sz="2800" b="1">
              <a:solidFill>
                <a:srgbClr val="FFFF99"/>
              </a:solidFill>
              <a:latin typeface="Times New Roman" pitchFamily="18" charset="0"/>
              <a:cs typeface="Times New Roman" pitchFamily="18" charset="0"/>
            </a:endParaRPr>
          </a:p>
        </p:txBody>
      </p:sp>
      <p:sp>
        <p:nvSpPr>
          <p:cNvPr id="85048" name="Line 56"/>
          <p:cNvSpPr>
            <a:spLocks noChangeShapeType="1"/>
          </p:cNvSpPr>
          <p:nvPr/>
        </p:nvSpPr>
        <p:spPr bwMode="auto">
          <a:xfrm>
            <a:off x="2278063" y="634365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49" name="Rectangle 57"/>
          <p:cNvSpPr>
            <a:spLocks noChangeArrowheads="1"/>
          </p:cNvSpPr>
          <p:nvPr/>
        </p:nvSpPr>
        <p:spPr bwMode="auto">
          <a:xfrm>
            <a:off x="2216150" y="641985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2</a:t>
            </a:r>
            <a:endParaRPr lang="en-US" sz="3600" b="1">
              <a:solidFill>
                <a:srgbClr val="FFFF99"/>
              </a:solidFill>
              <a:latin typeface="Times New Roman" pitchFamily="18" charset="0"/>
              <a:cs typeface="Times New Roman" pitchFamily="18" charset="0"/>
            </a:endParaRPr>
          </a:p>
        </p:txBody>
      </p:sp>
      <p:sp>
        <p:nvSpPr>
          <p:cNvPr id="85050" name="Line 58"/>
          <p:cNvSpPr>
            <a:spLocks noChangeShapeType="1"/>
          </p:cNvSpPr>
          <p:nvPr/>
        </p:nvSpPr>
        <p:spPr bwMode="auto">
          <a:xfrm>
            <a:off x="3122613" y="634365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51" name="Rectangle 59"/>
          <p:cNvSpPr>
            <a:spLocks noChangeArrowheads="1"/>
          </p:cNvSpPr>
          <p:nvPr/>
        </p:nvSpPr>
        <p:spPr bwMode="auto">
          <a:xfrm>
            <a:off x="3060700" y="641985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3</a:t>
            </a:r>
            <a:endParaRPr lang="en-US" sz="2800" b="1">
              <a:solidFill>
                <a:srgbClr val="FFFF99"/>
              </a:solidFill>
              <a:latin typeface="Times New Roman" pitchFamily="18" charset="0"/>
              <a:cs typeface="Times New Roman" pitchFamily="18" charset="0"/>
            </a:endParaRPr>
          </a:p>
        </p:txBody>
      </p:sp>
      <p:sp>
        <p:nvSpPr>
          <p:cNvPr id="85052" name="Line 60"/>
          <p:cNvSpPr>
            <a:spLocks noChangeShapeType="1"/>
          </p:cNvSpPr>
          <p:nvPr/>
        </p:nvSpPr>
        <p:spPr bwMode="auto">
          <a:xfrm>
            <a:off x="3967163" y="634365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53" name="Rectangle 61"/>
          <p:cNvSpPr>
            <a:spLocks noChangeArrowheads="1"/>
          </p:cNvSpPr>
          <p:nvPr/>
        </p:nvSpPr>
        <p:spPr bwMode="auto">
          <a:xfrm>
            <a:off x="3905250" y="641985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4</a:t>
            </a:r>
            <a:endParaRPr lang="en-US" sz="2800" b="1">
              <a:solidFill>
                <a:srgbClr val="FFFF99"/>
              </a:solidFill>
              <a:latin typeface="Times New Roman" pitchFamily="18" charset="0"/>
              <a:cs typeface="Times New Roman" pitchFamily="18" charset="0"/>
            </a:endParaRPr>
          </a:p>
        </p:txBody>
      </p:sp>
      <p:sp>
        <p:nvSpPr>
          <p:cNvPr id="85054" name="Line 62"/>
          <p:cNvSpPr>
            <a:spLocks noChangeShapeType="1"/>
          </p:cNvSpPr>
          <p:nvPr/>
        </p:nvSpPr>
        <p:spPr bwMode="auto">
          <a:xfrm>
            <a:off x="4821238" y="6343650"/>
            <a:ext cx="1587" cy="57150"/>
          </a:xfrm>
          <a:prstGeom prst="line">
            <a:avLst/>
          </a:prstGeom>
          <a:noFill/>
          <a:ln w="9525">
            <a:solidFill>
              <a:srgbClr val="000000"/>
            </a:solidFill>
            <a:round/>
            <a:headEnd/>
            <a:tailEnd/>
          </a:ln>
        </p:spPr>
        <p:txBody>
          <a:bodyPr/>
          <a:lstStyle/>
          <a:p>
            <a:endParaRPr lang="en-US">
              <a:solidFill>
                <a:srgbClr val="FFFFFF"/>
              </a:solidFill>
            </a:endParaRPr>
          </a:p>
        </p:txBody>
      </p:sp>
      <p:sp>
        <p:nvSpPr>
          <p:cNvPr id="85055" name="Rectangle 63"/>
          <p:cNvSpPr>
            <a:spLocks noChangeArrowheads="1"/>
          </p:cNvSpPr>
          <p:nvPr/>
        </p:nvSpPr>
        <p:spPr bwMode="auto">
          <a:xfrm>
            <a:off x="4759325" y="6419850"/>
            <a:ext cx="84138"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99"/>
                </a:solidFill>
                <a:latin typeface="Arial" charset="0"/>
                <a:cs typeface="Times New Roman" pitchFamily="18" charset="0"/>
              </a:rPr>
              <a:t>5</a:t>
            </a:r>
            <a:endParaRPr lang="en-US" sz="2800" b="1">
              <a:solidFill>
                <a:srgbClr val="FFFF99"/>
              </a:solidFill>
              <a:latin typeface="Times New Roman" pitchFamily="18" charset="0"/>
              <a:cs typeface="Times New Roman" pitchFamily="18" charset="0"/>
            </a:endParaRPr>
          </a:p>
        </p:txBody>
      </p:sp>
      <p:sp>
        <p:nvSpPr>
          <p:cNvPr id="85056" name="Rectangle 64"/>
          <p:cNvSpPr>
            <a:spLocks noChangeArrowheads="1"/>
          </p:cNvSpPr>
          <p:nvPr/>
        </p:nvSpPr>
        <p:spPr bwMode="auto">
          <a:xfrm>
            <a:off x="1981200" y="6553200"/>
            <a:ext cx="1662113" cy="182563"/>
          </a:xfrm>
          <a:prstGeom prst="rect">
            <a:avLst/>
          </a:prstGeom>
          <a:noFill/>
          <a:ln w="9525">
            <a:noFill/>
            <a:miter lim="800000"/>
            <a:headEnd/>
            <a:tailEnd/>
          </a:ln>
        </p:spPr>
        <p:txBody>
          <a:bodyPr wrap="none" lIns="0" tIns="0" rIns="0" bIns="0">
            <a:spAutoFit/>
          </a:bodyPr>
          <a:lstStyle/>
          <a:p>
            <a:pPr eaLnBrk="1" hangingPunct="1"/>
            <a:r>
              <a:rPr lang="en-US" sz="1200" b="1">
                <a:solidFill>
                  <a:srgbClr val="FFFF00"/>
                </a:solidFill>
                <a:latin typeface="Arial" charset="0"/>
                <a:cs typeface="Times New Roman" pitchFamily="18" charset="0"/>
              </a:rPr>
              <a:t>Follow-up Time (years)</a:t>
            </a:r>
            <a:endParaRPr lang="en-US" sz="2800" b="1">
              <a:solidFill>
                <a:srgbClr val="FFFF00"/>
              </a:solidFill>
              <a:latin typeface="Times New Roman" pitchFamily="18" charset="0"/>
              <a:cs typeface="Times New Roman" pitchFamily="18" charset="0"/>
            </a:endParaRPr>
          </a:p>
        </p:txBody>
      </p:sp>
      <p:sp>
        <p:nvSpPr>
          <p:cNvPr id="85057" name="Rectangle 65"/>
          <p:cNvSpPr>
            <a:spLocks noChangeArrowheads="1"/>
          </p:cNvSpPr>
          <p:nvPr/>
        </p:nvSpPr>
        <p:spPr bwMode="auto">
          <a:xfrm>
            <a:off x="1855788" y="3305175"/>
            <a:ext cx="0" cy="427038"/>
          </a:xfrm>
          <a:prstGeom prst="rect">
            <a:avLst/>
          </a:prstGeom>
          <a:noFill/>
          <a:ln w="9525">
            <a:noFill/>
            <a:miter lim="800000"/>
            <a:headEnd/>
            <a:tailEnd/>
          </a:ln>
        </p:spPr>
        <p:txBody>
          <a:bodyPr wrap="none" lIns="0" tIns="0" rIns="0" bIns="0">
            <a:spAutoFit/>
          </a:bodyPr>
          <a:lstStyle/>
          <a:p>
            <a:pPr eaLnBrk="1" hangingPunct="1"/>
            <a:endParaRPr lang="en-US" sz="2800" b="1">
              <a:solidFill>
                <a:srgbClr val="FFFFFF"/>
              </a:solidFill>
              <a:latin typeface="Times New Roman" pitchFamily="18" charset="0"/>
              <a:cs typeface="Times New Roman" pitchFamily="18" charset="0"/>
            </a:endParaRPr>
          </a:p>
        </p:txBody>
      </p:sp>
      <p:sp>
        <p:nvSpPr>
          <p:cNvPr id="85058" name="Text Box 66"/>
          <p:cNvSpPr txBox="1">
            <a:spLocks noChangeArrowheads="1"/>
          </p:cNvSpPr>
          <p:nvPr/>
        </p:nvSpPr>
        <p:spPr bwMode="auto">
          <a:xfrm>
            <a:off x="3662363" y="3817938"/>
            <a:ext cx="1676400" cy="304800"/>
          </a:xfrm>
          <a:prstGeom prst="rect">
            <a:avLst/>
          </a:prstGeom>
          <a:noFill/>
          <a:ln w="9525">
            <a:noFill/>
            <a:miter lim="800000"/>
            <a:headEnd/>
            <a:tailEnd/>
          </a:ln>
        </p:spPr>
        <p:txBody>
          <a:bodyPr>
            <a:spAutoFit/>
          </a:bodyPr>
          <a:lstStyle/>
          <a:p>
            <a:r>
              <a:rPr lang="en-US" sz="1400" b="1">
                <a:solidFill>
                  <a:srgbClr val="FFFF99"/>
                </a:solidFill>
                <a:latin typeface="Times New Roman" pitchFamily="18" charset="0"/>
                <a:cs typeface="Times New Roman" pitchFamily="18" charset="0"/>
              </a:rPr>
              <a:t>CRP ≥  5 mg/dL </a:t>
            </a:r>
          </a:p>
        </p:txBody>
      </p:sp>
      <p:sp>
        <p:nvSpPr>
          <p:cNvPr id="85059" name="Text Box 67"/>
          <p:cNvSpPr txBox="1">
            <a:spLocks noChangeArrowheads="1"/>
          </p:cNvSpPr>
          <p:nvPr/>
        </p:nvSpPr>
        <p:spPr bwMode="auto">
          <a:xfrm>
            <a:off x="3429000" y="5943600"/>
            <a:ext cx="2362200" cy="274638"/>
          </a:xfrm>
          <a:prstGeom prst="rect">
            <a:avLst/>
          </a:prstGeom>
          <a:noFill/>
          <a:ln w="9525">
            <a:noFill/>
            <a:miter lim="800000"/>
            <a:headEnd/>
            <a:tailEnd/>
          </a:ln>
        </p:spPr>
        <p:txBody>
          <a:bodyPr>
            <a:spAutoFit/>
          </a:bodyPr>
          <a:lstStyle/>
          <a:p>
            <a:r>
              <a:rPr lang="en-US" sz="1200" b="1">
                <a:solidFill>
                  <a:srgbClr val="FFFF99"/>
                </a:solidFill>
                <a:latin typeface="Times New Roman" pitchFamily="18" charset="0"/>
                <a:cs typeface="Times New Roman" pitchFamily="18" charset="0"/>
              </a:rPr>
              <a:t>Log-rank test p-value: 0.009</a:t>
            </a:r>
          </a:p>
        </p:txBody>
      </p:sp>
      <p:sp>
        <p:nvSpPr>
          <p:cNvPr id="85060" name="Text Box 68"/>
          <p:cNvSpPr txBox="1">
            <a:spLocks noChangeArrowheads="1"/>
          </p:cNvSpPr>
          <p:nvPr/>
        </p:nvSpPr>
        <p:spPr bwMode="auto">
          <a:xfrm>
            <a:off x="3662363" y="5037138"/>
            <a:ext cx="1676400" cy="304800"/>
          </a:xfrm>
          <a:prstGeom prst="rect">
            <a:avLst/>
          </a:prstGeom>
          <a:noFill/>
          <a:ln w="9525">
            <a:noFill/>
            <a:miter lim="800000"/>
            <a:headEnd/>
            <a:tailEnd/>
          </a:ln>
        </p:spPr>
        <p:txBody>
          <a:bodyPr>
            <a:spAutoFit/>
          </a:bodyPr>
          <a:lstStyle/>
          <a:p>
            <a:r>
              <a:rPr lang="en-US" sz="1400" b="1">
                <a:solidFill>
                  <a:srgbClr val="FFFF99"/>
                </a:solidFill>
                <a:latin typeface="Times New Roman" pitchFamily="18" charset="0"/>
                <a:cs typeface="Times New Roman" pitchFamily="18" charset="0"/>
              </a:rPr>
              <a:t>CRP &lt; 5 mg/dL</a:t>
            </a:r>
          </a:p>
        </p:txBody>
      </p:sp>
      <p:sp>
        <p:nvSpPr>
          <p:cNvPr id="85061" name="Rectangle 69"/>
          <p:cNvSpPr>
            <a:spLocks noChangeArrowheads="1"/>
          </p:cNvSpPr>
          <p:nvPr/>
        </p:nvSpPr>
        <p:spPr bwMode="auto">
          <a:xfrm>
            <a:off x="309563" y="1539875"/>
            <a:ext cx="3200400" cy="519113"/>
          </a:xfrm>
          <a:prstGeom prst="rect">
            <a:avLst/>
          </a:prstGeom>
          <a:noFill/>
          <a:ln w="9525">
            <a:noFill/>
            <a:miter lim="800000"/>
            <a:headEnd/>
            <a:tailEnd/>
          </a:ln>
        </p:spPr>
        <p:txBody>
          <a:bodyPr wrap="none">
            <a:spAutoFit/>
          </a:bodyPr>
          <a:lstStyle/>
          <a:p>
            <a:pPr eaLnBrk="1" hangingPunct="1"/>
            <a:r>
              <a:rPr lang="en-US" sz="2800" b="1">
                <a:solidFill>
                  <a:srgbClr val="FF6600"/>
                </a:solidFill>
                <a:latin typeface="Times New Roman" pitchFamily="18" charset="0"/>
                <a:cs typeface="Times New Roman" pitchFamily="18" charset="0"/>
              </a:rPr>
              <a:t>CRP and CHF Risk</a:t>
            </a:r>
          </a:p>
        </p:txBody>
      </p:sp>
      <p:sp>
        <p:nvSpPr>
          <p:cNvPr id="85062" name="Rectangle 70"/>
          <p:cNvSpPr>
            <a:spLocks noChangeArrowheads="1"/>
          </p:cNvSpPr>
          <p:nvPr/>
        </p:nvSpPr>
        <p:spPr bwMode="auto">
          <a:xfrm>
            <a:off x="5670885" y="6236369"/>
            <a:ext cx="3473115" cy="326243"/>
          </a:xfrm>
          <a:prstGeom prst="rect">
            <a:avLst/>
          </a:prstGeom>
          <a:noFill/>
          <a:ln w="9525">
            <a:noFill/>
            <a:miter lim="800000"/>
            <a:headEnd/>
            <a:tailEnd/>
          </a:ln>
        </p:spPr>
        <p:txBody>
          <a:bodyPr wrap="square">
            <a:spAutoFit/>
          </a:bodyPr>
          <a:lstStyle/>
          <a:p>
            <a:pPr eaLnBrk="1" hangingPunct="1">
              <a:spcBef>
                <a:spcPct val="50000"/>
              </a:spcBef>
            </a:pPr>
            <a:r>
              <a:rPr lang="en-US" sz="1600" b="1" i="1" dirty="0">
                <a:solidFill>
                  <a:srgbClr val="FFFFFF"/>
                </a:solidFill>
              </a:rPr>
              <a:t>Bahrami H.,  JACC </a:t>
            </a:r>
            <a:r>
              <a:rPr lang="en-US" sz="1600" b="1" i="1" dirty="0" smtClean="0">
                <a:solidFill>
                  <a:srgbClr val="FFFFFF"/>
                </a:solidFill>
              </a:rPr>
              <a:t> March 2008</a:t>
            </a:r>
            <a:endParaRPr lang="en-US" sz="1600" b="1" i="1" dirty="0">
              <a:solidFill>
                <a:srgbClr val="FFFFFF"/>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152400"/>
            <a:ext cx="8458200" cy="6400800"/>
            <a:chOff x="1293" y="1039"/>
            <a:chExt cx="3459" cy="2316"/>
          </a:xfrm>
        </p:grpSpPr>
        <p:sp>
          <p:nvSpPr>
            <p:cNvPr id="89092" name="Rectangle 3"/>
            <p:cNvSpPr>
              <a:spLocks noChangeArrowheads="1"/>
            </p:cNvSpPr>
            <p:nvPr/>
          </p:nvSpPr>
          <p:spPr bwMode="auto">
            <a:xfrm>
              <a:off x="1293" y="1039"/>
              <a:ext cx="3174" cy="2316"/>
            </a:xfrm>
            <a:prstGeom prst="rect">
              <a:avLst/>
            </a:prstGeom>
            <a:noFill/>
            <a:ln w="9525">
              <a:noFill/>
              <a:miter lim="800000"/>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093" name="Rectangle 4"/>
            <p:cNvSpPr>
              <a:spLocks noChangeArrowheads="1"/>
            </p:cNvSpPr>
            <p:nvPr/>
          </p:nvSpPr>
          <p:spPr bwMode="auto">
            <a:xfrm>
              <a:off x="1293" y="1039"/>
              <a:ext cx="3168" cy="2310"/>
            </a:xfrm>
            <a:prstGeom prst="rect">
              <a:avLst/>
            </a:prstGeom>
            <a:noFill/>
            <a:ln w="9525">
              <a:noFill/>
              <a:miter lim="800000"/>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094" name="Rectangle 5"/>
            <p:cNvSpPr>
              <a:spLocks noChangeArrowheads="1"/>
            </p:cNvSpPr>
            <p:nvPr/>
          </p:nvSpPr>
          <p:spPr bwMode="auto">
            <a:xfrm>
              <a:off x="1604" y="1261"/>
              <a:ext cx="2779" cy="1776"/>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095" name="Line 6"/>
            <p:cNvSpPr>
              <a:spLocks noChangeShapeType="1"/>
            </p:cNvSpPr>
            <p:nvPr/>
          </p:nvSpPr>
          <p:spPr bwMode="auto">
            <a:xfrm>
              <a:off x="1604" y="2983"/>
              <a:ext cx="2773" cy="1"/>
            </a:xfrm>
            <a:prstGeom prst="line">
              <a:avLst/>
            </a:prstGeom>
            <a:noFill/>
            <a:ln w="9525">
              <a:solidFill>
                <a:srgbClr val="E1E6F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096" name="Line 7"/>
            <p:cNvSpPr>
              <a:spLocks noChangeShapeType="1"/>
            </p:cNvSpPr>
            <p:nvPr/>
          </p:nvSpPr>
          <p:spPr bwMode="auto">
            <a:xfrm>
              <a:off x="1604" y="2563"/>
              <a:ext cx="2773" cy="1"/>
            </a:xfrm>
            <a:prstGeom prst="line">
              <a:avLst/>
            </a:prstGeom>
            <a:noFill/>
            <a:ln w="9525">
              <a:solidFill>
                <a:srgbClr val="E1E6F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097" name="Line 8"/>
            <p:cNvSpPr>
              <a:spLocks noChangeShapeType="1"/>
            </p:cNvSpPr>
            <p:nvPr/>
          </p:nvSpPr>
          <p:spPr bwMode="auto">
            <a:xfrm>
              <a:off x="1604" y="2149"/>
              <a:ext cx="2773" cy="1"/>
            </a:xfrm>
            <a:prstGeom prst="line">
              <a:avLst/>
            </a:prstGeom>
            <a:noFill/>
            <a:ln w="9525">
              <a:solidFill>
                <a:srgbClr val="E1E6F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098" name="Line 9"/>
            <p:cNvSpPr>
              <a:spLocks noChangeShapeType="1"/>
            </p:cNvSpPr>
            <p:nvPr/>
          </p:nvSpPr>
          <p:spPr bwMode="auto">
            <a:xfrm>
              <a:off x="1604" y="1735"/>
              <a:ext cx="2773" cy="1"/>
            </a:xfrm>
            <a:prstGeom prst="line">
              <a:avLst/>
            </a:prstGeom>
            <a:noFill/>
            <a:ln w="9525">
              <a:solidFill>
                <a:srgbClr val="E1E6F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099" name="Line 10"/>
            <p:cNvSpPr>
              <a:spLocks noChangeShapeType="1"/>
            </p:cNvSpPr>
            <p:nvPr/>
          </p:nvSpPr>
          <p:spPr bwMode="auto">
            <a:xfrm>
              <a:off x="1604" y="1315"/>
              <a:ext cx="2773" cy="1"/>
            </a:xfrm>
            <a:prstGeom prst="line">
              <a:avLst/>
            </a:prstGeom>
            <a:noFill/>
            <a:ln w="9525">
              <a:solidFill>
                <a:srgbClr val="E1E6F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00" name="Freeform 11"/>
            <p:cNvSpPr>
              <a:spLocks/>
            </p:cNvSpPr>
            <p:nvPr/>
          </p:nvSpPr>
          <p:spPr bwMode="auto">
            <a:xfrm>
              <a:off x="1699" y="2767"/>
              <a:ext cx="2457" cy="210"/>
            </a:xfrm>
            <a:custGeom>
              <a:avLst/>
              <a:gdLst>
                <a:gd name="T0" fmla="*/ 38 w 411"/>
                <a:gd name="T1" fmla="*/ 31 h 35"/>
                <a:gd name="T2" fmla="*/ 65 w 411"/>
                <a:gd name="T3" fmla="*/ 28 h 35"/>
                <a:gd name="T4" fmla="*/ 76 w 411"/>
                <a:gd name="T5" fmla="*/ 27 h 35"/>
                <a:gd name="T6" fmla="*/ 85 w 411"/>
                <a:gd name="T7" fmla="*/ 26 h 35"/>
                <a:gd name="T8" fmla="*/ 94 w 411"/>
                <a:gd name="T9" fmla="*/ 25 h 35"/>
                <a:gd name="T10" fmla="*/ 105 w 411"/>
                <a:gd name="T11" fmla="*/ 24 h 35"/>
                <a:gd name="T12" fmla="*/ 113 w 411"/>
                <a:gd name="T13" fmla="*/ 24 h 35"/>
                <a:gd name="T14" fmla="*/ 120 w 411"/>
                <a:gd name="T15" fmla="*/ 22 h 35"/>
                <a:gd name="T16" fmla="*/ 126 w 411"/>
                <a:gd name="T17" fmla="*/ 21 h 35"/>
                <a:gd name="T18" fmla="*/ 137 w 411"/>
                <a:gd name="T19" fmla="*/ 21 h 35"/>
                <a:gd name="T20" fmla="*/ 153 w 411"/>
                <a:gd name="T21" fmla="*/ 18 h 35"/>
                <a:gd name="T22" fmla="*/ 170 w 411"/>
                <a:gd name="T23" fmla="*/ 16 h 35"/>
                <a:gd name="T24" fmla="*/ 187 w 411"/>
                <a:gd name="T25" fmla="*/ 16 h 35"/>
                <a:gd name="T26" fmla="*/ 197 w 411"/>
                <a:gd name="T27" fmla="*/ 15 h 35"/>
                <a:gd name="T28" fmla="*/ 205 w 411"/>
                <a:gd name="T29" fmla="*/ 14 h 35"/>
                <a:gd name="T30" fmla="*/ 215 w 411"/>
                <a:gd name="T31" fmla="*/ 13 h 35"/>
                <a:gd name="T32" fmla="*/ 221 w 411"/>
                <a:gd name="T33" fmla="*/ 13 h 35"/>
                <a:gd name="T34" fmla="*/ 229 w 411"/>
                <a:gd name="T35" fmla="*/ 13 h 35"/>
                <a:gd name="T36" fmla="*/ 237 w 411"/>
                <a:gd name="T37" fmla="*/ 13 h 35"/>
                <a:gd name="T38" fmla="*/ 242 w 411"/>
                <a:gd name="T39" fmla="*/ 12 h 35"/>
                <a:gd name="T40" fmla="*/ 245 w 411"/>
                <a:gd name="T41" fmla="*/ 11 h 35"/>
                <a:gd name="T42" fmla="*/ 249 w 411"/>
                <a:gd name="T43" fmla="*/ 11 h 35"/>
                <a:gd name="T44" fmla="*/ 252 w 411"/>
                <a:gd name="T45" fmla="*/ 11 h 35"/>
                <a:gd name="T46" fmla="*/ 255 w 411"/>
                <a:gd name="T47" fmla="*/ 11 h 35"/>
                <a:gd name="T48" fmla="*/ 259 w 411"/>
                <a:gd name="T49" fmla="*/ 11 h 35"/>
                <a:gd name="T50" fmla="*/ 262 w 411"/>
                <a:gd name="T51" fmla="*/ 10 h 35"/>
                <a:gd name="T52" fmla="*/ 266 w 411"/>
                <a:gd name="T53" fmla="*/ 10 h 35"/>
                <a:gd name="T54" fmla="*/ 269 w 411"/>
                <a:gd name="T55" fmla="*/ 10 h 35"/>
                <a:gd name="T56" fmla="*/ 273 w 411"/>
                <a:gd name="T57" fmla="*/ 10 h 35"/>
                <a:gd name="T58" fmla="*/ 276 w 411"/>
                <a:gd name="T59" fmla="*/ 10 h 35"/>
                <a:gd name="T60" fmla="*/ 279 w 411"/>
                <a:gd name="T61" fmla="*/ 10 h 35"/>
                <a:gd name="T62" fmla="*/ 283 w 411"/>
                <a:gd name="T63" fmla="*/ 10 h 35"/>
                <a:gd name="T64" fmla="*/ 286 w 411"/>
                <a:gd name="T65" fmla="*/ 10 h 35"/>
                <a:gd name="T66" fmla="*/ 290 w 411"/>
                <a:gd name="T67" fmla="*/ 10 h 35"/>
                <a:gd name="T68" fmla="*/ 295 w 411"/>
                <a:gd name="T69" fmla="*/ 10 h 35"/>
                <a:gd name="T70" fmla="*/ 299 w 411"/>
                <a:gd name="T71" fmla="*/ 10 h 35"/>
                <a:gd name="T72" fmla="*/ 306 w 411"/>
                <a:gd name="T73" fmla="*/ 8 h 35"/>
                <a:gd name="T74" fmla="*/ 312 w 411"/>
                <a:gd name="T75" fmla="*/ 8 h 35"/>
                <a:gd name="T76" fmla="*/ 322 w 411"/>
                <a:gd name="T77" fmla="*/ 8 h 35"/>
                <a:gd name="T78" fmla="*/ 328 w 411"/>
                <a:gd name="T79" fmla="*/ 7 h 35"/>
                <a:gd name="T80" fmla="*/ 332 w 411"/>
                <a:gd name="T81" fmla="*/ 7 h 35"/>
                <a:gd name="T82" fmla="*/ 336 w 411"/>
                <a:gd name="T83" fmla="*/ 7 h 35"/>
                <a:gd name="T84" fmla="*/ 339 w 411"/>
                <a:gd name="T85" fmla="*/ 7 h 35"/>
                <a:gd name="T86" fmla="*/ 343 w 411"/>
                <a:gd name="T87" fmla="*/ 7 h 35"/>
                <a:gd name="T88" fmla="*/ 346 w 411"/>
                <a:gd name="T89" fmla="*/ 7 h 35"/>
                <a:gd name="T90" fmla="*/ 349 w 411"/>
                <a:gd name="T91" fmla="*/ 7 h 35"/>
                <a:gd name="T92" fmla="*/ 353 w 411"/>
                <a:gd name="T93" fmla="*/ 7 h 35"/>
                <a:gd name="T94" fmla="*/ 356 w 411"/>
                <a:gd name="T95" fmla="*/ 7 h 35"/>
                <a:gd name="T96" fmla="*/ 360 w 411"/>
                <a:gd name="T97" fmla="*/ 7 h 35"/>
                <a:gd name="T98" fmla="*/ 363 w 411"/>
                <a:gd name="T99" fmla="*/ 6 h 35"/>
                <a:gd name="T100" fmla="*/ 366 w 411"/>
                <a:gd name="T101" fmla="*/ 6 h 35"/>
                <a:gd name="T102" fmla="*/ 370 w 411"/>
                <a:gd name="T103" fmla="*/ 6 h 35"/>
                <a:gd name="T104" fmla="*/ 373 w 411"/>
                <a:gd name="T105" fmla="*/ 6 h 35"/>
                <a:gd name="T106" fmla="*/ 377 w 411"/>
                <a:gd name="T107" fmla="*/ 6 h 35"/>
                <a:gd name="T108" fmla="*/ 380 w 411"/>
                <a:gd name="T109" fmla="*/ 0 h 35"/>
                <a:gd name="T110" fmla="*/ 384 w 411"/>
                <a:gd name="T111" fmla="*/ 0 h 35"/>
                <a:gd name="T112" fmla="*/ 387 w 411"/>
                <a:gd name="T113" fmla="*/ 0 h 35"/>
                <a:gd name="T114" fmla="*/ 391 w 411"/>
                <a:gd name="T115" fmla="*/ 0 h 35"/>
                <a:gd name="T116" fmla="*/ 394 w 411"/>
                <a:gd name="T117" fmla="*/ 0 h 35"/>
                <a:gd name="T118" fmla="*/ 398 w 411"/>
                <a:gd name="T119" fmla="*/ 0 h 35"/>
                <a:gd name="T120" fmla="*/ 402 w 411"/>
                <a:gd name="T121" fmla="*/ 0 h 35"/>
                <a:gd name="T122" fmla="*/ 406 w 411"/>
                <a:gd name="T123" fmla="*/ 0 h 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1"/>
                <a:gd name="T187" fmla="*/ 0 h 35"/>
                <a:gd name="T188" fmla="*/ 411 w 411"/>
                <a:gd name="T189" fmla="*/ 35 h 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1" h="35">
                  <a:moveTo>
                    <a:pt x="0" y="35"/>
                  </a:moveTo>
                  <a:lnTo>
                    <a:pt x="2" y="35"/>
                  </a:lnTo>
                  <a:lnTo>
                    <a:pt x="5" y="35"/>
                  </a:lnTo>
                  <a:lnTo>
                    <a:pt x="5" y="34"/>
                  </a:lnTo>
                  <a:lnTo>
                    <a:pt x="9" y="34"/>
                  </a:lnTo>
                  <a:lnTo>
                    <a:pt x="11" y="34"/>
                  </a:lnTo>
                  <a:lnTo>
                    <a:pt x="14" y="34"/>
                  </a:lnTo>
                  <a:lnTo>
                    <a:pt x="22" y="34"/>
                  </a:lnTo>
                  <a:lnTo>
                    <a:pt x="22" y="33"/>
                  </a:lnTo>
                  <a:lnTo>
                    <a:pt x="24" y="33"/>
                  </a:lnTo>
                  <a:lnTo>
                    <a:pt x="24" y="32"/>
                  </a:lnTo>
                  <a:lnTo>
                    <a:pt x="27" y="32"/>
                  </a:lnTo>
                  <a:lnTo>
                    <a:pt x="31" y="32"/>
                  </a:lnTo>
                  <a:lnTo>
                    <a:pt x="33" y="32"/>
                  </a:lnTo>
                  <a:lnTo>
                    <a:pt x="33" y="31"/>
                  </a:lnTo>
                  <a:lnTo>
                    <a:pt x="36" y="31"/>
                  </a:lnTo>
                  <a:lnTo>
                    <a:pt x="37" y="31"/>
                  </a:lnTo>
                  <a:lnTo>
                    <a:pt x="38" y="31"/>
                  </a:lnTo>
                  <a:lnTo>
                    <a:pt x="40" y="31"/>
                  </a:lnTo>
                  <a:lnTo>
                    <a:pt x="42" y="31"/>
                  </a:lnTo>
                  <a:lnTo>
                    <a:pt x="42" y="30"/>
                  </a:lnTo>
                  <a:lnTo>
                    <a:pt x="48" y="30"/>
                  </a:lnTo>
                  <a:lnTo>
                    <a:pt x="48" y="29"/>
                  </a:lnTo>
                  <a:lnTo>
                    <a:pt x="49" y="29"/>
                  </a:lnTo>
                  <a:lnTo>
                    <a:pt x="49" y="28"/>
                  </a:lnTo>
                  <a:lnTo>
                    <a:pt x="50" y="28"/>
                  </a:lnTo>
                  <a:lnTo>
                    <a:pt x="54" y="28"/>
                  </a:lnTo>
                  <a:lnTo>
                    <a:pt x="56" y="28"/>
                  </a:lnTo>
                  <a:lnTo>
                    <a:pt x="58" y="28"/>
                  </a:lnTo>
                  <a:lnTo>
                    <a:pt x="59" y="28"/>
                  </a:lnTo>
                  <a:lnTo>
                    <a:pt x="63" y="28"/>
                  </a:lnTo>
                  <a:lnTo>
                    <a:pt x="65" y="28"/>
                  </a:lnTo>
                  <a:lnTo>
                    <a:pt x="67" y="28"/>
                  </a:lnTo>
                  <a:lnTo>
                    <a:pt x="69" y="28"/>
                  </a:lnTo>
                  <a:lnTo>
                    <a:pt x="70" y="28"/>
                  </a:lnTo>
                  <a:lnTo>
                    <a:pt x="71" y="28"/>
                  </a:lnTo>
                  <a:lnTo>
                    <a:pt x="72" y="28"/>
                  </a:lnTo>
                  <a:lnTo>
                    <a:pt x="73" y="28"/>
                  </a:lnTo>
                  <a:lnTo>
                    <a:pt x="74" y="28"/>
                  </a:lnTo>
                  <a:lnTo>
                    <a:pt x="75" y="28"/>
                  </a:lnTo>
                  <a:lnTo>
                    <a:pt x="76" y="28"/>
                  </a:lnTo>
                  <a:lnTo>
                    <a:pt x="76" y="27"/>
                  </a:lnTo>
                  <a:lnTo>
                    <a:pt x="77" y="27"/>
                  </a:lnTo>
                  <a:lnTo>
                    <a:pt x="78" y="27"/>
                  </a:lnTo>
                  <a:lnTo>
                    <a:pt x="79" y="27"/>
                  </a:lnTo>
                  <a:lnTo>
                    <a:pt x="79" y="26"/>
                  </a:lnTo>
                  <a:lnTo>
                    <a:pt x="80" y="26"/>
                  </a:lnTo>
                  <a:lnTo>
                    <a:pt x="81" y="26"/>
                  </a:lnTo>
                  <a:lnTo>
                    <a:pt x="82" y="26"/>
                  </a:lnTo>
                  <a:lnTo>
                    <a:pt x="83" y="26"/>
                  </a:lnTo>
                  <a:lnTo>
                    <a:pt x="84" y="26"/>
                  </a:lnTo>
                  <a:lnTo>
                    <a:pt x="85" y="26"/>
                  </a:lnTo>
                  <a:lnTo>
                    <a:pt x="86" y="26"/>
                  </a:lnTo>
                  <a:lnTo>
                    <a:pt x="87" y="26"/>
                  </a:lnTo>
                  <a:lnTo>
                    <a:pt x="89" y="26"/>
                  </a:lnTo>
                  <a:lnTo>
                    <a:pt x="89" y="25"/>
                  </a:lnTo>
                  <a:lnTo>
                    <a:pt x="90" y="25"/>
                  </a:lnTo>
                  <a:lnTo>
                    <a:pt x="91" y="25"/>
                  </a:lnTo>
                  <a:lnTo>
                    <a:pt x="92" y="25"/>
                  </a:lnTo>
                  <a:lnTo>
                    <a:pt x="93" y="25"/>
                  </a:lnTo>
                  <a:lnTo>
                    <a:pt x="94" y="25"/>
                  </a:lnTo>
                  <a:lnTo>
                    <a:pt x="94" y="24"/>
                  </a:lnTo>
                  <a:lnTo>
                    <a:pt x="96" y="24"/>
                  </a:lnTo>
                  <a:lnTo>
                    <a:pt x="97" y="24"/>
                  </a:lnTo>
                  <a:lnTo>
                    <a:pt x="98" y="24"/>
                  </a:lnTo>
                  <a:lnTo>
                    <a:pt x="99" y="24"/>
                  </a:lnTo>
                  <a:lnTo>
                    <a:pt x="100" y="24"/>
                  </a:lnTo>
                  <a:lnTo>
                    <a:pt x="101" y="24"/>
                  </a:lnTo>
                  <a:lnTo>
                    <a:pt x="102" y="24"/>
                  </a:lnTo>
                  <a:lnTo>
                    <a:pt x="103" y="24"/>
                  </a:lnTo>
                  <a:lnTo>
                    <a:pt x="105" y="24"/>
                  </a:lnTo>
                  <a:lnTo>
                    <a:pt x="106" y="24"/>
                  </a:lnTo>
                  <a:lnTo>
                    <a:pt x="108" y="24"/>
                  </a:lnTo>
                  <a:lnTo>
                    <a:pt x="109" y="24"/>
                  </a:lnTo>
                  <a:lnTo>
                    <a:pt x="110" y="24"/>
                  </a:lnTo>
                  <a:lnTo>
                    <a:pt x="111" y="24"/>
                  </a:lnTo>
                  <a:lnTo>
                    <a:pt x="112" y="24"/>
                  </a:lnTo>
                  <a:lnTo>
                    <a:pt x="113" y="24"/>
                  </a:lnTo>
                  <a:lnTo>
                    <a:pt x="114" y="24"/>
                  </a:lnTo>
                  <a:lnTo>
                    <a:pt x="114" y="23"/>
                  </a:lnTo>
                  <a:lnTo>
                    <a:pt x="115" y="23"/>
                  </a:lnTo>
                  <a:lnTo>
                    <a:pt x="116" y="23"/>
                  </a:lnTo>
                  <a:lnTo>
                    <a:pt x="117" y="23"/>
                  </a:lnTo>
                  <a:lnTo>
                    <a:pt x="118" y="23"/>
                  </a:lnTo>
                  <a:lnTo>
                    <a:pt x="119" y="23"/>
                  </a:lnTo>
                  <a:lnTo>
                    <a:pt x="119" y="22"/>
                  </a:lnTo>
                  <a:lnTo>
                    <a:pt x="120" y="22"/>
                  </a:lnTo>
                  <a:lnTo>
                    <a:pt x="121" y="22"/>
                  </a:lnTo>
                  <a:lnTo>
                    <a:pt x="122" y="22"/>
                  </a:lnTo>
                  <a:lnTo>
                    <a:pt x="123" y="22"/>
                  </a:lnTo>
                  <a:lnTo>
                    <a:pt x="123" y="21"/>
                  </a:lnTo>
                  <a:lnTo>
                    <a:pt x="124" y="21"/>
                  </a:lnTo>
                  <a:lnTo>
                    <a:pt x="125" y="21"/>
                  </a:lnTo>
                  <a:lnTo>
                    <a:pt x="126" y="21"/>
                  </a:lnTo>
                  <a:lnTo>
                    <a:pt x="127" y="21"/>
                  </a:lnTo>
                  <a:lnTo>
                    <a:pt x="128" y="21"/>
                  </a:lnTo>
                  <a:lnTo>
                    <a:pt x="129" y="21"/>
                  </a:lnTo>
                  <a:lnTo>
                    <a:pt x="130" y="21"/>
                  </a:lnTo>
                  <a:lnTo>
                    <a:pt x="131" y="21"/>
                  </a:lnTo>
                  <a:lnTo>
                    <a:pt x="132" y="21"/>
                  </a:lnTo>
                  <a:lnTo>
                    <a:pt x="133" y="21"/>
                  </a:lnTo>
                  <a:lnTo>
                    <a:pt x="135" y="21"/>
                  </a:lnTo>
                  <a:lnTo>
                    <a:pt x="137" y="21"/>
                  </a:lnTo>
                  <a:lnTo>
                    <a:pt x="138" y="21"/>
                  </a:lnTo>
                  <a:lnTo>
                    <a:pt x="138" y="20"/>
                  </a:lnTo>
                  <a:lnTo>
                    <a:pt x="139" y="20"/>
                  </a:lnTo>
                  <a:lnTo>
                    <a:pt x="141" y="20"/>
                  </a:lnTo>
                  <a:lnTo>
                    <a:pt x="142" y="20"/>
                  </a:lnTo>
                  <a:lnTo>
                    <a:pt x="142" y="19"/>
                  </a:lnTo>
                  <a:lnTo>
                    <a:pt x="143" y="19"/>
                  </a:lnTo>
                  <a:lnTo>
                    <a:pt x="145" y="19"/>
                  </a:lnTo>
                  <a:lnTo>
                    <a:pt x="145" y="18"/>
                  </a:lnTo>
                  <a:lnTo>
                    <a:pt x="147" y="18"/>
                  </a:lnTo>
                  <a:lnTo>
                    <a:pt x="148" y="18"/>
                  </a:lnTo>
                  <a:lnTo>
                    <a:pt x="150" y="18"/>
                  </a:lnTo>
                  <a:lnTo>
                    <a:pt x="152" y="18"/>
                  </a:lnTo>
                  <a:lnTo>
                    <a:pt x="153" y="18"/>
                  </a:lnTo>
                  <a:lnTo>
                    <a:pt x="154" y="18"/>
                  </a:lnTo>
                  <a:lnTo>
                    <a:pt x="156" y="18"/>
                  </a:lnTo>
                  <a:lnTo>
                    <a:pt x="158" y="18"/>
                  </a:lnTo>
                  <a:lnTo>
                    <a:pt x="161" y="18"/>
                  </a:lnTo>
                  <a:lnTo>
                    <a:pt x="162" y="18"/>
                  </a:lnTo>
                  <a:lnTo>
                    <a:pt x="162" y="17"/>
                  </a:lnTo>
                  <a:lnTo>
                    <a:pt x="163" y="17"/>
                  </a:lnTo>
                  <a:lnTo>
                    <a:pt x="164" y="17"/>
                  </a:lnTo>
                  <a:lnTo>
                    <a:pt x="165" y="17"/>
                  </a:lnTo>
                  <a:lnTo>
                    <a:pt x="165" y="16"/>
                  </a:lnTo>
                  <a:lnTo>
                    <a:pt x="167" y="16"/>
                  </a:lnTo>
                  <a:lnTo>
                    <a:pt x="168" y="16"/>
                  </a:lnTo>
                  <a:lnTo>
                    <a:pt x="170" y="16"/>
                  </a:lnTo>
                  <a:lnTo>
                    <a:pt x="171" y="16"/>
                  </a:lnTo>
                  <a:lnTo>
                    <a:pt x="172" y="16"/>
                  </a:lnTo>
                  <a:lnTo>
                    <a:pt x="173" y="16"/>
                  </a:lnTo>
                  <a:lnTo>
                    <a:pt x="178" y="16"/>
                  </a:lnTo>
                  <a:lnTo>
                    <a:pt x="179" y="16"/>
                  </a:lnTo>
                  <a:lnTo>
                    <a:pt x="184" y="16"/>
                  </a:lnTo>
                  <a:lnTo>
                    <a:pt x="185" y="16"/>
                  </a:lnTo>
                  <a:lnTo>
                    <a:pt x="186" y="16"/>
                  </a:lnTo>
                  <a:lnTo>
                    <a:pt x="187" y="16"/>
                  </a:lnTo>
                  <a:lnTo>
                    <a:pt x="187" y="15"/>
                  </a:lnTo>
                  <a:lnTo>
                    <a:pt x="188" y="15"/>
                  </a:lnTo>
                  <a:lnTo>
                    <a:pt x="190" y="15"/>
                  </a:lnTo>
                  <a:lnTo>
                    <a:pt x="191" y="15"/>
                  </a:lnTo>
                  <a:lnTo>
                    <a:pt x="192" y="15"/>
                  </a:lnTo>
                  <a:lnTo>
                    <a:pt x="193" y="15"/>
                  </a:lnTo>
                  <a:lnTo>
                    <a:pt x="195" y="15"/>
                  </a:lnTo>
                  <a:lnTo>
                    <a:pt x="196" y="15"/>
                  </a:lnTo>
                  <a:lnTo>
                    <a:pt x="197" y="15"/>
                  </a:lnTo>
                  <a:lnTo>
                    <a:pt x="198" y="15"/>
                  </a:lnTo>
                  <a:lnTo>
                    <a:pt x="199" y="15"/>
                  </a:lnTo>
                  <a:lnTo>
                    <a:pt x="200" y="15"/>
                  </a:lnTo>
                  <a:lnTo>
                    <a:pt x="200" y="14"/>
                  </a:lnTo>
                  <a:lnTo>
                    <a:pt x="201" y="14"/>
                  </a:lnTo>
                  <a:lnTo>
                    <a:pt x="202" y="14"/>
                  </a:lnTo>
                  <a:lnTo>
                    <a:pt x="203" y="14"/>
                  </a:lnTo>
                  <a:lnTo>
                    <a:pt x="204" y="14"/>
                  </a:lnTo>
                  <a:lnTo>
                    <a:pt x="205" y="14"/>
                  </a:lnTo>
                  <a:lnTo>
                    <a:pt x="205" y="13"/>
                  </a:lnTo>
                  <a:lnTo>
                    <a:pt x="207" y="13"/>
                  </a:lnTo>
                  <a:lnTo>
                    <a:pt x="208" y="13"/>
                  </a:lnTo>
                  <a:lnTo>
                    <a:pt x="209" y="13"/>
                  </a:lnTo>
                  <a:lnTo>
                    <a:pt x="210" y="13"/>
                  </a:lnTo>
                  <a:lnTo>
                    <a:pt x="211" y="13"/>
                  </a:lnTo>
                  <a:lnTo>
                    <a:pt x="213" y="13"/>
                  </a:lnTo>
                  <a:lnTo>
                    <a:pt x="215" y="13"/>
                  </a:lnTo>
                  <a:lnTo>
                    <a:pt x="216" y="13"/>
                  </a:lnTo>
                  <a:lnTo>
                    <a:pt x="217" y="13"/>
                  </a:lnTo>
                  <a:lnTo>
                    <a:pt x="218" y="13"/>
                  </a:lnTo>
                  <a:lnTo>
                    <a:pt x="219" y="13"/>
                  </a:lnTo>
                  <a:lnTo>
                    <a:pt x="221" y="13"/>
                  </a:lnTo>
                  <a:lnTo>
                    <a:pt x="222" y="13"/>
                  </a:lnTo>
                  <a:lnTo>
                    <a:pt x="223" y="13"/>
                  </a:lnTo>
                  <a:lnTo>
                    <a:pt x="224" y="13"/>
                  </a:lnTo>
                  <a:lnTo>
                    <a:pt x="225" y="13"/>
                  </a:lnTo>
                  <a:lnTo>
                    <a:pt x="226" y="13"/>
                  </a:lnTo>
                  <a:lnTo>
                    <a:pt x="227" y="13"/>
                  </a:lnTo>
                  <a:lnTo>
                    <a:pt x="228" y="13"/>
                  </a:lnTo>
                  <a:lnTo>
                    <a:pt x="229" y="13"/>
                  </a:lnTo>
                  <a:lnTo>
                    <a:pt x="231" y="13"/>
                  </a:lnTo>
                  <a:lnTo>
                    <a:pt x="232" y="13"/>
                  </a:lnTo>
                  <a:lnTo>
                    <a:pt x="233" y="13"/>
                  </a:lnTo>
                  <a:lnTo>
                    <a:pt x="234" y="13"/>
                  </a:lnTo>
                  <a:lnTo>
                    <a:pt x="235" y="13"/>
                  </a:lnTo>
                  <a:lnTo>
                    <a:pt x="236" y="13"/>
                  </a:lnTo>
                  <a:lnTo>
                    <a:pt x="237" y="13"/>
                  </a:lnTo>
                  <a:lnTo>
                    <a:pt x="238" y="13"/>
                  </a:lnTo>
                  <a:lnTo>
                    <a:pt x="239" y="13"/>
                  </a:lnTo>
                  <a:lnTo>
                    <a:pt x="239" y="12"/>
                  </a:lnTo>
                  <a:lnTo>
                    <a:pt x="240" y="12"/>
                  </a:lnTo>
                  <a:lnTo>
                    <a:pt x="241" y="12"/>
                  </a:lnTo>
                  <a:lnTo>
                    <a:pt x="242" y="12"/>
                  </a:lnTo>
                  <a:lnTo>
                    <a:pt x="243" y="12"/>
                  </a:lnTo>
                  <a:lnTo>
                    <a:pt x="244" y="12"/>
                  </a:lnTo>
                  <a:lnTo>
                    <a:pt x="245" y="12"/>
                  </a:lnTo>
                  <a:lnTo>
                    <a:pt x="245" y="11"/>
                  </a:lnTo>
                  <a:lnTo>
                    <a:pt x="246" y="11"/>
                  </a:lnTo>
                  <a:lnTo>
                    <a:pt x="247" y="11"/>
                  </a:lnTo>
                  <a:lnTo>
                    <a:pt x="248" y="11"/>
                  </a:lnTo>
                  <a:lnTo>
                    <a:pt x="249" y="11"/>
                  </a:lnTo>
                  <a:lnTo>
                    <a:pt x="250" y="11"/>
                  </a:lnTo>
                  <a:lnTo>
                    <a:pt x="251" y="11"/>
                  </a:lnTo>
                  <a:lnTo>
                    <a:pt x="252" y="11"/>
                  </a:lnTo>
                  <a:lnTo>
                    <a:pt x="253" y="11"/>
                  </a:lnTo>
                  <a:lnTo>
                    <a:pt x="254" y="11"/>
                  </a:lnTo>
                  <a:lnTo>
                    <a:pt x="255" y="11"/>
                  </a:lnTo>
                  <a:lnTo>
                    <a:pt x="256" y="11"/>
                  </a:lnTo>
                  <a:lnTo>
                    <a:pt x="257" y="11"/>
                  </a:lnTo>
                  <a:lnTo>
                    <a:pt x="258" y="11"/>
                  </a:lnTo>
                  <a:lnTo>
                    <a:pt x="259" y="11"/>
                  </a:lnTo>
                  <a:lnTo>
                    <a:pt x="260" y="11"/>
                  </a:lnTo>
                  <a:lnTo>
                    <a:pt x="260" y="10"/>
                  </a:lnTo>
                  <a:lnTo>
                    <a:pt x="261" y="10"/>
                  </a:lnTo>
                  <a:lnTo>
                    <a:pt x="262" y="10"/>
                  </a:lnTo>
                  <a:lnTo>
                    <a:pt x="263" y="10"/>
                  </a:lnTo>
                  <a:lnTo>
                    <a:pt x="264" y="10"/>
                  </a:lnTo>
                  <a:lnTo>
                    <a:pt x="265" y="10"/>
                  </a:lnTo>
                  <a:lnTo>
                    <a:pt x="266" y="10"/>
                  </a:lnTo>
                  <a:lnTo>
                    <a:pt x="267" y="10"/>
                  </a:lnTo>
                  <a:lnTo>
                    <a:pt x="268" y="10"/>
                  </a:lnTo>
                  <a:lnTo>
                    <a:pt x="269" y="10"/>
                  </a:lnTo>
                  <a:lnTo>
                    <a:pt x="270" y="10"/>
                  </a:lnTo>
                  <a:lnTo>
                    <a:pt x="271" y="10"/>
                  </a:lnTo>
                  <a:lnTo>
                    <a:pt x="272" y="10"/>
                  </a:lnTo>
                  <a:lnTo>
                    <a:pt x="273" y="10"/>
                  </a:lnTo>
                  <a:lnTo>
                    <a:pt x="274" y="10"/>
                  </a:lnTo>
                  <a:lnTo>
                    <a:pt x="275" y="10"/>
                  </a:lnTo>
                  <a:lnTo>
                    <a:pt x="276" y="10"/>
                  </a:lnTo>
                  <a:lnTo>
                    <a:pt x="277" y="10"/>
                  </a:lnTo>
                  <a:lnTo>
                    <a:pt x="278" y="10"/>
                  </a:lnTo>
                  <a:lnTo>
                    <a:pt x="279" y="10"/>
                  </a:lnTo>
                  <a:lnTo>
                    <a:pt x="280" y="10"/>
                  </a:lnTo>
                  <a:lnTo>
                    <a:pt x="281" y="10"/>
                  </a:lnTo>
                  <a:lnTo>
                    <a:pt x="282" y="10"/>
                  </a:lnTo>
                  <a:lnTo>
                    <a:pt x="283" y="10"/>
                  </a:lnTo>
                  <a:lnTo>
                    <a:pt x="284" y="10"/>
                  </a:lnTo>
                  <a:lnTo>
                    <a:pt x="285" y="10"/>
                  </a:lnTo>
                  <a:lnTo>
                    <a:pt x="286" y="10"/>
                  </a:lnTo>
                  <a:lnTo>
                    <a:pt x="287" y="10"/>
                  </a:lnTo>
                  <a:lnTo>
                    <a:pt x="288" y="10"/>
                  </a:lnTo>
                  <a:lnTo>
                    <a:pt x="289" y="10"/>
                  </a:lnTo>
                  <a:lnTo>
                    <a:pt x="290" y="10"/>
                  </a:lnTo>
                  <a:lnTo>
                    <a:pt x="291" y="10"/>
                  </a:lnTo>
                  <a:lnTo>
                    <a:pt x="292" y="10"/>
                  </a:lnTo>
                  <a:lnTo>
                    <a:pt x="293" y="10"/>
                  </a:lnTo>
                  <a:lnTo>
                    <a:pt x="294" y="10"/>
                  </a:lnTo>
                  <a:lnTo>
                    <a:pt x="295" y="10"/>
                  </a:lnTo>
                  <a:lnTo>
                    <a:pt x="296" y="10"/>
                  </a:lnTo>
                  <a:lnTo>
                    <a:pt x="297" y="10"/>
                  </a:lnTo>
                  <a:lnTo>
                    <a:pt x="298" y="10"/>
                  </a:lnTo>
                  <a:lnTo>
                    <a:pt x="299" y="10"/>
                  </a:lnTo>
                  <a:lnTo>
                    <a:pt x="300" y="10"/>
                  </a:lnTo>
                  <a:lnTo>
                    <a:pt x="301" y="10"/>
                  </a:lnTo>
                  <a:lnTo>
                    <a:pt x="301" y="9"/>
                  </a:lnTo>
                  <a:lnTo>
                    <a:pt x="302" y="9"/>
                  </a:lnTo>
                  <a:lnTo>
                    <a:pt x="303" y="9"/>
                  </a:lnTo>
                  <a:lnTo>
                    <a:pt x="303" y="8"/>
                  </a:lnTo>
                  <a:lnTo>
                    <a:pt x="304" y="8"/>
                  </a:lnTo>
                  <a:lnTo>
                    <a:pt x="305" y="8"/>
                  </a:lnTo>
                  <a:lnTo>
                    <a:pt x="306" y="8"/>
                  </a:lnTo>
                  <a:lnTo>
                    <a:pt x="307" y="8"/>
                  </a:lnTo>
                  <a:lnTo>
                    <a:pt x="308" y="8"/>
                  </a:lnTo>
                  <a:lnTo>
                    <a:pt x="309" y="8"/>
                  </a:lnTo>
                  <a:lnTo>
                    <a:pt x="310" y="8"/>
                  </a:lnTo>
                  <a:lnTo>
                    <a:pt x="311" y="8"/>
                  </a:lnTo>
                  <a:lnTo>
                    <a:pt x="312" y="8"/>
                  </a:lnTo>
                  <a:lnTo>
                    <a:pt x="313" y="8"/>
                  </a:lnTo>
                  <a:lnTo>
                    <a:pt x="314" y="8"/>
                  </a:lnTo>
                  <a:lnTo>
                    <a:pt x="315" y="8"/>
                  </a:lnTo>
                  <a:lnTo>
                    <a:pt x="317" y="8"/>
                  </a:lnTo>
                  <a:lnTo>
                    <a:pt x="319" y="8"/>
                  </a:lnTo>
                  <a:lnTo>
                    <a:pt x="320" y="8"/>
                  </a:lnTo>
                  <a:lnTo>
                    <a:pt x="321" y="8"/>
                  </a:lnTo>
                  <a:lnTo>
                    <a:pt x="322" y="8"/>
                  </a:lnTo>
                  <a:lnTo>
                    <a:pt x="323" y="8"/>
                  </a:lnTo>
                  <a:lnTo>
                    <a:pt x="324" y="8"/>
                  </a:lnTo>
                  <a:lnTo>
                    <a:pt x="324" y="7"/>
                  </a:lnTo>
                  <a:lnTo>
                    <a:pt x="326" y="7"/>
                  </a:lnTo>
                  <a:lnTo>
                    <a:pt x="327" y="7"/>
                  </a:lnTo>
                  <a:lnTo>
                    <a:pt x="328" y="7"/>
                  </a:lnTo>
                  <a:lnTo>
                    <a:pt x="329" y="7"/>
                  </a:lnTo>
                  <a:lnTo>
                    <a:pt x="330" y="7"/>
                  </a:lnTo>
                  <a:lnTo>
                    <a:pt x="331" y="7"/>
                  </a:lnTo>
                  <a:lnTo>
                    <a:pt x="332" y="7"/>
                  </a:lnTo>
                  <a:lnTo>
                    <a:pt x="333" y="7"/>
                  </a:lnTo>
                  <a:lnTo>
                    <a:pt x="334" y="7"/>
                  </a:lnTo>
                  <a:lnTo>
                    <a:pt x="335" y="7"/>
                  </a:lnTo>
                  <a:lnTo>
                    <a:pt x="336" y="7"/>
                  </a:lnTo>
                  <a:lnTo>
                    <a:pt x="337" y="7"/>
                  </a:lnTo>
                  <a:lnTo>
                    <a:pt x="338" y="7"/>
                  </a:lnTo>
                  <a:lnTo>
                    <a:pt x="339" y="7"/>
                  </a:lnTo>
                  <a:lnTo>
                    <a:pt x="340" y="7"/>
                  </a:lnTo>
                  <a:lnTo>
                    <a:pt x="341" y="7"/>
                  </a:lnTo>
                  <a:lnTo>
                    <a:pt x="342" y="7"/>
                  </a:lnTo>
                  <a:lnTo>
                    <a:pt x="343" y="7"/>
                  </a:lnTo>
                  <a:lnTo>
                    <a:pt x="344" y="7"/>
                  </a:lnTo>
                  <a:lnTo>
                    <a:pt x="345" y="7"/>
                  </a:lnTo>
                  <a:lnTo>
                    <a:pt x="346" y="7"/>
                  </a:lnTo>
                  <a:lnTo>
                    <a:pt x="347" y="7"/>
                  </a:lnTo>
                  <a:lnTo>
                    <a:pt x="348" y="7"/>
                  </a:lnTo>
                  <a:lnTo>
                    <a:pt x="349" y="7"/>
                  </a:lnTo>
                  <a:lnTo>
                    <a:pt x="350" y="7"/>
                  </a:lnTo>
                  <a:lnTo>
                    <a:pt x="351" y="7"/>
                  </a:lnTo>
                  <a:lnTo>
                    <a:pt x="352" y="7"/>
                  </a:lnTo>
                  <a:lnTo>
                    <a:pt x="353" y="7"/>
                  </a:lnTo>
                  <a:lnTo>
                    <a:pt x="354" y="7"/>
                  </a:lnTo>
                  <a:lnTo>
                    <a:pt x="355" y="7"/>
                  </a:lnTo>
                  <a:lnTo>
                    <a:pt x="356" y="7"/>
                  </a:lnTo>
                  <a:lnTo>
                    <a:pt x="357" y="7"/>
                  </a:lnTo>
                  <a:lnTo>
                    <a:pt x="358" y="7"/>
                  </a:lnTo>
                  <a:lnTo>
                    <a:pt x="359" y="7"/>
                  </a:lnTo>
                  <a:lnTo>
                    <a:pt x="360" y="7"/>
                  </a:lnTo>
                  <a:lnTo>
                    <a:pt x="360" y="6"/>
                  </a:lnTo>
                  <a:lnTo>
                    <a:pt x="361" y="6"/>
                  </a:lnTo>
                  <a:lnTo>
                    <a:pt x="362" y="6"/>
                  </a:lnTo>
                  <a:lnTo>
                    <a:pt x="363" y="6"/>
                  </a:lnTo>
                  <a:lnTo>
                    <a:pt x="364" y="6"/>
                  </a:lnTo>
                  <a:lnTo>
                    <a:pt x="365" y="6"/>
                  </a:lnTo>
                  <a:lnTo>
                    <a:pt x="366" y="6"/>
                  </a:lnTo>
                  <a:lnTo>
                    <a:pt x="367" y="6"/>
                  </a:lnTo>
                  <a:lnTo>
                    <a:pt x="368" y="6"/>
                  </a:lnTo>
                  <a:lnTo>
                    <a:pt x="369" y="6"/>
                  </a:lnTo>
                  <a:lnTo>
                    <a:pt x="370" y="6"/>
                  </a:lnTo>
                  <a:lnTo>
                    <a:pt x="371" y="6"/>
                  </a:lnTo>
                  <a:lnTo>
                    <a:pt x="372" y="6"/>
                  </a:lnTo>
                  <a:lnTo>
                    <a:pt x="373" y="6"/>
                  </a:lnTo>
                  <a:lnTo>
                    <a:pt x="374" y="6"/>
                  </a:lnTo>
                  <a:lnTo>
                    <a:pt x="375" y="6"/>
                  </a:lnTo>
                  <a:lnTo>
                    <a:pt x="376" y="6"/>
                  </a:lnTo>
                  <a:lnTo>
                    <a:pt x="377" y="6"/>
                  </a:lnTo>
                  <a:lnTo>
                    <a:pt x="378" y="6"/>
                  </a:lnTo>
                  <a:lnTo>
                    <a:pt x="378" y="0"/>
                  </a:lnTo>
                  <a:lnTo>
                    <a:pt x="379" y="0"/>
                  </a:lnTo>
                  <a:lnTo>
                    <a:pt x="380" y="0"/>
                  </a:lnTo>
                  <a:lnTo>
                    <a:pt x="381" y="0"/>
                  </a:lnTo>
                  <a:lnTo>
                    <a:pt x="382" y="0"/>
                  </a:lnTo>
                  <a:lnTo>
                    <a:pt x="383" y="0"/>
                  </a:lnTo>
                  <a:lnTo>
                    <a:pt x="384" y="0"/>
                  </a:lnTo>
                  <a:lnTo>
                    <a:pt x="385" y="0"/>
                  </a:lnTo>
                  <a:lnTo>
                    <a:pt x="386" y="0"/>
                  </a:lnTo>
                  <a:lnTo>
                    <a:pt x="387" y="0"/>
                  </a:lnTo>
                  <a:lnTo>
                    <a:pt x="388" y="0"/>
                  </a:lnTo>
                  <a:lnTo>
                    <a:pt x="389" y="0"/>
                  </a:lnTo>
                  <a:lnTo>
                    <a:pt x="390" y="0"/>
                  </a:lnTo>
                  <a:lnTo>
                    <a:pt x="391" y="0"/>
                  </a:lnTo>
                  <a:lnTo>
                    <a:pt x="392" y="0"/>
                  </a:lnTo>
                  <a:lnTo>
                    <a:pt x="393" y="0"/>
                  </a:lnTo>
                  <a:lnTo>
                    <a:pt x="394" y="0"/>
                  </a:lnTo>
                  <a:lnTo>
                    <a:pt x="395" y="0"/>
                  </a:lnTo>
                  <a:lnTo>
                    <a:pt x="396" y="0"/>
                  </a:lnTo>
                  <a:lnTo>
                    <a:pt x="397" y="0"/>
                  </a:lnTo>
                  <a:lnTo>
                    <a:pt x="398" y="0"/>
                  </a:lnTo>
                  <a:lnTo>
                    <a:pt x="399" y="0"/>
                  </a:lnTo>
                  <a:lnTo>
                    <a:pt x="400" y="0"/>
                  </a:lnTo>
                  <a:lnTo>
                    <a:pt x="401" y="0"/>
                  </a:lnTo>
                  <a:lnTo>
                    <a:pt x="402" y="0"/>
                  </a:lnTo>
                  <a:lnTo>
                    <a:pt x="403" y="0"/>
                  </a:lnTo>
                  <a:lnTo>
                    <a:pt x="404" y="0"/>
                  </a:lnTo>
                  <a:lnTo>
                    <a:pt x="405" y="0"/>
                  </a:lnTo>
                  <a:lnTo>
                    <a:pt x="406" y="0"/>
                  </a:lnTo>
                  <a:lnTo>
                    <a:pt x="407" y="0"/>
                  </a:lnTo>
                  <a:lnTo>
                    <a:pt x="408" y="0"/>
                  </a:lnTo>
                  <a:lnTo>
                    <a:pt x="409" y="0"/>
                  </a:lnTo>
                  <a:lnTo>
                    <a:pt x="410" y="0"/>
                  </a:lnTo>
                  <a:lnTo>
                    <a:pt x="411" y="0"/>
                  </a:lnTo>
                </a:path>
              </a:pathLst>
            </a:custGeom>
            <a:noFill/>
            <a:ln w="9525">
              <a:solidFill>
                <a:srgbClr val="273F6F"/>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01" name="Freeform 12"/>
            <p:cNvSpPr>
              <a:spLocks/>
            </p:cNvSpPr>
            <p:nvPr/>
          </p:nvSpPr>
          <p:spPr bwMode="auto">
            <a:xfrm>
              <a:off x="1705" y="2215"/>
              <a:ext cx="2439" cy="726"/>
            </a:xfrm>
            <a:custGeom>
              <a:avLst/>
              <a:gdLst>
                <a:gd name="T0" fmla="*/ 45 w 408"/>
                <a:gd name="T1" fmla="*/ 102 h 121"/>
                <a:gd name="T2" fmla="*/ 64 w 408"/>
                <a:gd name="T3" fmla="*/ 76 h 121"/>
                <a:gd name="T4" fmla="*/ 85 w 408"/>
                <a:gd name="T5" fmla="*/ 56 h 121"/>
                <a:gd name="T6" fmla="*/ 109 w 408"/>
                <a:gd name="T7" fmla="*/ 50 h 121"/>
                <a:gd name="T8" fmla="*/ 135 w 408"/>
                <a:gd name="T9" fmla="*/ 29 h 121"/>
                <a:gd name="T10" fmla="*/ 162 w 408"/>
                <a:gd name="T11" fmla="*/ 22 h 121"/>
                <a:gd name="T12" fmla="*/ 185 w 408"/>
                <a:gd name="T13" fmla="*/ 16 h 121"/>
                <a:gd name="T14" fmla="*/ 211 w 408"/>
                <a:gd name="T15" fmla="*/ 9 h 121"/>
                <a:gd name="T16" fmla="*/ 224 w 408"/>
                <a:gd name="T17" fmla="*/ 9 h 121"/>
                <a:gd name="T18" fmla="*/ 242 w 408"/>
                <a:gd name="T19" fmla="*/ 9 h 121"/>
                <a:gd name="T20" fmla="*/ 244 w 408"/>
                <a:gd name="T21" fmla="*/ 9 h 121"/>
                <a:gd name="T22" fmla="*/ 245 w 408"/>
                <a:gd name="T23" fmla="*/ 9 h 121"/>
                <a:gd name="T24" fmla="*/ 248 w 408"/>
                <a:gd name="T25" fmla="*/ 9 h 121"/>
                <a:gd name="T26" fmla="*/ 250 w 408"/>
                <a:gd name="T27" fmla="*/ 9 h 121"/>
                <a:gd name="T28" fmla="*/ 252 w 408"/>
                <a:gd name="T29" fmla="*/ 9 h 121"/>
                <a:gd name="T30" fmla="*/ 254 w 408"/>
                <a:gd name="T31" fmla="*/ 9 h 121"/>
                <a:gd name="T32" fmla="*/ 255 w 408"/>
                <a:gd name="T33" fmla="*/ 9 h 121"/>
                <a:gd name="T34" fmla="*/ 257 w 408"/>
                <a:gd name="T35" fmla="*/ 0 h 121"/>
                <a:gd name="T36" fmla="*/ 259 w 408"/>
                <a:gd name="T37" fmla="*/ 0 h 121"/>
                <a:gd name="T38" fmla="*/ 261 w 408"/>
                <a:gd name="T39" fmla="*/ 0 h 121"/>
                <a:gd name="T40" fmla="*/ 264 w 408"/>
                <a:gd name="T41" fmla="*/ 0 h 121"/>
                <a:gd name="T42" fmla="*/ 267 w 408"/>
                <a:gd name="T43" fmla="*/ 0 h 121"/>
                <a:gd name="T44" fmla="*/ 269 w 408"/>
                <a:gd name="T45" fmla="*/ 0 h 121"/>
                <a:gd name="T46" fmla="*/ 272 w 408"/>
                <a:gd name="T47" fmla="*/ 0 h 121"/>
                <a:gd name="T48" fmla="*/ 276 w 408"/>
                <a:gd name="T49" fmla="*/ 0 h 121"/>
                <a:gd name="T50" fmla="*/ 280 w 408"/>
                <a:gd name="T51" fmla="*/ 0 h 121"/>
                <a:gd name="T52" fmla="*/ 285 w 408"/>
                <a:gd name="T53" fmla="*/ 0 h 121"/>
                <a:gd name="T54" fmla="*/ 291 w 408"/>
                <a:gd name="T55" fmla="*/ 0 h 121"/>
                <a:gd name="T56" fmla="*/ 305 w 408"/>
                <a:gd name="T57" fmla="*/ 0 h 121"/>
                <a:gd name="T58" fmla="*/ 314 w 408"/>
                <a:gd name="T59" fmla="*/ 0 h 121"/>
                <a:gd name="T60" fmla="*/ 324 w 408"/>
                <a:gd name="T61" fmla="*/ 0 h 121"/>
                <a:gd name="T62" fmla="*/ 332 w 408"/>
                <a:gd name="T63" fmla="*/ 0 h 121"/>
                <a:gd name="T64" fmla="*/ 337 w 408"/>
                <a:gd name="T65" fmla="*/ 0 h 121"/>
                <a:gd name="T66" fmla="*/ 342 w 408"/>
                <a:gd name="T67" fmla="*/ 0 h 121"/>
                <a:gd name="T68" fmla="*/ 344 w 408"/>
                <a:gd name="T69" fmla="*/ 0 h 121"/>
                <a:gd name="T70" fmla="*/ 346 w 408"/>
                <a:gd name="T71" fmla="*/ 0 h 121"/>
                <a:gd name="T72" fmla="*/ 348 w 408"/>
                <a:gd name="T73" fmla="*/ 0 h 121"/>
                <a:gd name="T74" fmla="*/ 350 w 408"/>
                <a:gd name="T75" fmla="*/ 0 h 121"/>
                <a:gd name="T76" fmla="*/ 352 w 408"/>
                <a:gd name="T77" fmla="*/ 0 h 121"/>
                <a:gd name="T78" fmla="*/ 354 w 408"/>
                <a:gd name="T79" fmla="*/ 0 h 121"/>
                <a:gd name="T80" fmla="*/ 355 w 408"/>
                <a:gd name="T81" fmla="*/ 0 h 121"/>
                <a:gd name="T82" fmla="*/ 357 w 408"/>
                <a:gd name="T83" fmla="*/ 0 h 121"/>
                <a:gd name="T84" fmla="*/ 359 w 408"/>
                <a:gd name="T85" fmla="*/ 0 h 121"/>
                <a:gd name="T86" fmla="*/ 360 w 408"/>
                <a:gd name="T87" fmla="*/ 0 h 121"/>
                <a:gd name="T88" fmla="*/ 362 w 408"/>
                <a:gd name="T89" fmla="*/ 0 h 121"/>
                <a:gd name="T90" fmla="*/ 364 w 408"/>
                <a:gd name="T91" fmla="*/ 0 h 121"/>
                <a:gd name="T92" fmla="*/ 365 w 408"/>
                <a:gd name="T93" fmla="*/ 0 h 121"/>
                <a:gd name="T94" fmla="*/ 367 w 408"/>
                <a:gd name="T95" fmla="*/ 0 h 121"/>
                <a:gd name="T96" fmla="*/ 368 w 408"/>
                <a:gd name="T97" fmla="*/ 0 h 121"/>
                <a:gd name="T98" fmla="*/ 370 w 408"/>
                <a:gd name="T99" fmla="*/ 0 h 121"/>
                <a:gd name="T100" fmla="*/ 373 w 408"/>
                <a:gd name="T101" fmla="*/ 0 h 121"/>
                <a:gd name="T102" fmla="*/ 376 w 408"/>
                <a:gd name="T103" fmla="*/ 0 h 121"/>
                <a:gd name="T104" fmla="*/ 378 w 408"/>
                <a:gd name="T105" fmla="*/ 0 h 121"/>
                <a:gd name="T106" fmla="*/ 381 w 408"/>
                <a:gd name="T107" fmla="*/ 0 h 121"/>
                <a:gd name="T108" fmla="*/ 382 w 408"/>
                <a:gd name="T109" fmla="*/ 0 h 121"/>
                <a:gd name="T110" fmla="*/ 386 w 408"/>
                <a:gd name="T111" fmla="*/ 0 h 121"/>
                <a:gd name="T112" fmla="*/ 389 w 408"/>
                <a:gd name="T113" fmla="*/ 0 h 121"/>
                <a:gd name="T114" fmla="*/ 397 w 408"/>
                <a:gd name="T115" fmla="*/ 0 h 121"/>
                <a:gd name="T116" fmla="*/ 407 w 408"/>
                <a:gd name="T117" fmla="*/ 0 h 1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8"/>
                <a:gd name="T178" fmla="*/ 0 h 121"/>
                <a:gd name="T179" fmla="*/ 408 w 408"/>
                <a:gd name="T180" fmla="*/ 121 h 1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8" h="121">
                  <a:moveTo>
                    <a:pt x="0" y="121"/>
                  </a:moveTo>
                  <a:lnTo>
                    <a:pt x="3" y="121"/>
                  </a:lnTo>
                  <a:lnTo>
                    <a:pt x="3" y="115"/>
                  </a:lnTo>
                  <a:lnTo>
                    <a:pt x="7" y="115"/>
                  </a:lnTo>
                  <a:lnTo>
                    <a:pt x="23" y="115"/>
                  </a:lnTo>
                  <a:lnTo>
                    <a:pt x="23" y="109"/>
                  </a:lnTo>
                  <a:lnTo>
                    <a:pt x="41" y="109"/>
                  </a:lnTo>
                  <a:lnTo>
                    <a:pt x="45" y="109"/>
                  </a:lnTo>
                  <a:lnTo>
                    <a:pt x="45" y="102"/>
                  </a:lnTo>
                  <a:lnTo>
                    <a:pt x="45" y="95"/>
                  </a:lnTo>
                  <a:lnTo>
                    <a:pt x="52" y="95"/>
                  </a:lnTo>
                  <a:lnTo>
                    <a:pt x="52" y="89"/>
                  </a:lnTo>
                  <a:lnTo>
                    <a:pt x="54" y="89"/>
                  </a:lnTo>
                  <a:lnTo>
                    <a:pt x="54" y="83"/>
                  </a:lnTo>
                  <a:lnTo>
                    <a:pt x="59" y="83"/>
                  </a:lnTo>
                  <a:lnTo>
                    <a:pt x="60" y="83"/>
                  </a:lnTo>
                  <a:lnTo>
                    <a:pt x="60" y="76"/>
                  </a:lnTo>
                  <a:lnTo>
                    <a:pt x="64" y="76"/>
                  </a:lnTo>
                  <a:lnTo>
                    <a:pt x="64" y="69"/>
                  </a:lnTo>
                  <a:lnTo>
                    <a:pt x="66" y="69"/>
                  </a:lnTo>
                  <a:lnTo>
                    <a:pt x="66" y="63"/>
                  </a:lnTo>
                  <a:lnTo>
                    <a:pt x="72" y="63"/>
                  </a:lnTo>
                  <a:lnTo>
                    <a:pt x="73" y="63"/>
                  </a:lnTo>
                  <a:lnTo>
                    <a:pt x="79" y="63"/>
                  </a:lnTo>
                  <a:lnTo>
                    <a:pt x="84" y="63"/>
                  </a:lnTo>
                  <a:lnTo>
                    <a:pt x="84" y="56"/>
                  </a:lnTo>
                  <a:lnTo>
                    <a:pt x="85" y="56"/>
                  </a:lnTo>
                  <a:lnTo>
                    <a:pt x="86" y="56"/>
                  </a:lnTo>
                  <a:lnTo>
                    <a:pt x="90" y="56"/>
                  </a:lnTo>
                  <a:lnTo>
                    <a:pt x="91" y="56"/>
                  </a:lnTo>
                  <a:lnTo>
                    <a:pt x="96" y="56"/>
                  </a:lnTo>
                  <a:lnTo>
                    <a:pt x="99" y="56"/>
                  </a:lnTo>
                  <a:lnTo>
                    <a:pt x="99" y="50"/>
                  </a:lnTo>
                  <a:lnTo>
                    <a:pt x="109" y="50"/>
                  </a:lnTo>
                  <a:lnTo>
                    <a:pt x="110" y="50"/>
                  </a:lnTo>
                  <a:lnTo>
                    <a:pt x="110" y="43"/>
                  </a:lnTo>
                  <a:lnTo>
                    <a:pt x="114" y="43"/>
                  </a:lnTo>
                  <a:lnTo>
                    <a:pt x="114" y="36"/>
                  </a:lnTo>
                  <a:lnTo>
                    <a:pt x="114" y="29"/>
                  </a:lnTo>
                  <a:lnTo>
                    <a:pt x="129" y="29"/>
                  </a:lnTo>
                  <a:lnTo>
                    <a:pt x="135" y="29"/>
                  </a:lnTo>
                  <a:lnTo>
                    <a:pt x="136" y="29"/>
                  </a:lnTo>
                  <a:lnTo>
                    <a:pt x="137" y="29"/>
                  </a:lnTo>
                  <a:lnTo>
                    <a:pt x="141" y="29"/>
                  </a:lnTo>
                  <a:lnTo>
                    <a:pt x="145" y="29"/>
                  </a:lnTo>
                  <a:lnTo>
                    <a:pt x="154" y="29"/>
                  </a:lnTo>
                  <a:lnTo>
                    <a:pt x="154" y="22"/>
                  </a:lnTo>
                  <a:lnTo>
                    <a:pt x="162" y="22"/>
                  </a:lnTo>
                  <a:lnTo>
                    <a:pt x="165" y="22"/>
                  </a:lnTo>
                  <a:lnTo>
                    <a:pt x="171" y="22"/>
                  </a:lnTo>
                  <a:lnTo>
                    <a:pt x="173" y="22"/>
                  </a:lnTo>
                  <a:lnTo>
                    <a:pt x="175" y="22"/>
                  </a:lnTo>
                  <a:lnTo>
                    <a:pt x="175" y="16"/>
                  </a:lnTo>
                  <a:lnTo>
                    <a:pt x="184" y="16"/>
                  </a:lnTo>
                  <a:lnTo>
                    <a:pt x="185" y="16"/>
                  </a:lnTo>
                  <a:lnTo>
                    <a:pt x="201" y="16"/>
                  </a:lnTo>
                  <a:lnTo>
                    <a:pt x="203" y="16"/>
                  </a:lnTo>
                  <a:lnTo>
                    <a:pt x="203" y="9"/>
                  </a:lnTo>
                  <a:lnTo>
                    <a:pt x="209" y="9"/>
                  </a:lnTo>
                  <a:lnTo>
                    <a:pt x="211" y="9"/>
                  </a:lnTo>
                  <a:lnTo>
                    <a:pt x="213" y="9"/>
                  </a:lnTo>
                  <a:lnTo>
                    <a:pt x="214" y="9"/>
                  </a:lnTo>
                  <a:lnTo>
                    <a:pt x="215" y="9"/>
                  </a:lnTo>
                  <a:lnTo>
                    <a:pt x="221" y="9"/>
                  </a:lnTo>
                  <a:lnTo>
                    <a:pt x="223" y="9"/>
                  </a:lnTo>
                  <a:lnTo>
                    <a:pt x="224" y="9"/>
                  </a:lnTo>
                  <a:lnTo>
                    <a:pt x="231" y="9"/>
                  </a:lnTo>
                  <a:lnTo>
                    <a:pt x="240" y="9"/>
                  </a:lnTo>
                  <a:lnTo>
                    <a:pt x="241" y="9"/>
                  </a:lnTo>
                  <a:lnTo>
                    <a:pt x="242" y="9"/>
                  </a:lnTo>
                  <a:lnTo>
                    <a:pt x="243" y="9"/>
                  </a:lnTo>
                  <a:lnTo>
                    <a:pt x="244" y="9"/>
                  </a:lnTo>
                  <a:lnTo>
                    <a:pt x="245" y="9"/>
                  </a:lnTo>
                  <a:lnTo>
                    <a:pt x="246" y="9"/>
                  </a:lnTo>
                  <a:lnTo>
                    <a:pt x="247" y="9"/>
                  </a:lnTo>
                  <a:lnTo>
                    <a:pt x="248" y="9"/>
                  </a:lnTo>
                  <a:lnTo>
                    <a:pt x="249" y="9"/>
                  </a:lnTo>
                  <a:lnTo>
                    <a:pt x="250" y="9"/>
                  </a:lnTo>
                  <a:lnTo>
                    <a:pt x="251" y="9"/>
                  </a:lnTo>
                  <a:lnTo>
                    <a:pt x="252" y="9"/>
                  </a:lnTo>
                  <a:lnTo>
                    <a:pt x="253" y="9"/>
                  </a:lnTo>
                  <a:lnTo>
                    <a:pt x="254" y="9"/>
                  </a:lnTo>
                  <a:lnTo>
                    <a:pt x="255" y="9"/>
                  </a:lnTo>
                  <a:lnTo>
                    <a:pt x="256" y="9"/>
                  </a:lnTo>
                  <a:lnTo>
                    <a:pt x="256" y="0"/>
                  </a:lnTo>
                  <a:lnTo>
                    <a:pt x="257" y="0"/>
                  </a:lnTo>
                  <a:lnTo>
                    <a:pt x="258" y="0"/>
                  </a:lnTo>
                  <a:lnTo>
                    <a:pt x="259" y="0"/>
                  </a:lnTo>
                  <a:lnTo>
                    <a:pt x="260" y="0"/>
                  </a:lnTo>
                  <a:lnTo>
                    <a:pt x="261" y="0"/>
                  </a:lnTo>
                  <a:lnTo>
                    <a:pt x="262" y="0"/>
                  </a:lnTo>
                  <a:lnTo>
                    <a:pt x="264" y="0"/>
                  </a:lnTo>
                  <a:lnTo>
                    <a:pt x="265" y="0"/>
                  </a:lnTo>
                  <a:lnTo>
                    <a:pt x="266" y="0"/>
                  </a:lnTo>
                  <a:lnTo>
                    <a:pt x="267" y="0"/>
                  </a:lnTo>
                  <a:lnTo>
                    <a:pt x="268" y="0"/>
                  </a:lnTo>
                  <a:lnTo>
                    <a:pt x="269" y="0"/>
                  </a:lnTo>
                  <a:lnTo>
                    <a:pt x="271" y="0"/>
                  </a:lnTo>
                  <a:lnTo>
                    <a:pt x="272" y="0"/>
                  </a:lnTo>
                  <a:lnTo>
                    <a:pt x="273" y="0"/>
                  </a:lnTo>
                  <a:lnTo>
                    <a:pt x="274" y="0"/>
                  </a:lnTo>
                  <a:lnTo>
                    <a:pt x="275" y="0"/>
                  </a:lnTo>
                  <a:lnTo>
                    <a:pt x="276" y="0"/>
                  </a:lnTo>
                  <a:lnTo>
                    <a:pt x="277" y="0"/>
                  </a:lnTo>
                  <a:lnTo>
                    <a:pt x="278" y="0"/>
                  </a:lnTo>
                  <a:lnTo>
                    <a:pt x="279" y="0"/>
                  </a:lnTo>
                  <a:lnTo>
                    <a:pt x="280" y="0"/>
                  </a:lnTo>
                  <a:lnTo>
                    <a:pt x="281" y="0"/>
                  </a:lnTo>
                  <a:lnTo>
                    <a:pt x="282" y="0"/>
                  </a:lnTo>
                  <a:lnTo>
                    <a:pt x="283" y="0"/>
                  </a:lnTo>
                  <a:lnTo>
                    <a:pt x="285" y="0"/>
                  </a:lnTo>
                  <a:lnTo>
                    <a:pt x="286" y="0"/>
                  </a:lnTo>
                  <a:lnTo>
                    <a:pt x="287" y="0"/>
                  </a:lnTo>
                  <a:lnTo>
                    <a:pt x="288" y="0"/>
                  </a:lnTo>
                  <a:lnTo>
                    <a:pt x="290" y="0"/>
                  </a:lnTo>
                  <a:lnTo>
                    <a:pt x="291" y="0"/>
                  </a:lnTo>
                  <a:lnTo>
                    <a:pt x="292" y="0"/>
                  </a:lnTo>
                  <a:lnTo>
                    <a:pt x="295" y="0"/>
                  </a:lnTo>
                  <a:lnTo>
                    <a:pt x="298" y="0"/>
                  </a:lnTo>
                  <a:lnTo>
                    <a:pt x="301" y="0"/>
                  </a:lnTo>
                  <a:lnTo>
                    <a:pt x="304" y="0"/>
                  </a:lnTo>
                  <a:lnTo>
                    <a:pt x="305" y="0"/>
                  </a:lnTo>
                  <a:lnTo>
                    <a:pt x="307" y="0"/>
                  </a:lnTo>
                  <a:lnTo>
                    <a:pt x="308" y="0"/>
                  </a:lnTo>
                  <a:lnTo>
                    <a:pt x="310" y="0"/>
                  </a:lnTo>
                  <a:lnTo>
                    <a:pt x="311" y="0"/>
                  </a:lnTo>
                  <a:lnTo>
                    <a:pt x="313" y="0"/>
                  </a:lnTo>
                  <a:lnTo>
                    <a:pt x="314" y="0"/>
                  </a:lnTo>
                  <a:lnTo>
                    <a:pt x="316" y="0"/>
                  </a:lnTo>
                  <a:lnTo>
                    <a:pt x="318" y="0"/>
                  </a:lnTo>
                  <a:lnTo>
                    <a:pt x="319" y="0"/>
                  </a:lnTo>
                  <a:lnTo>
                    <a:pt x="322" y="0"/>
                  </a:lnTo>
                  <a:lnTo>
                    <a:pt x="323" y="0"/>
                  </a:lnTo>
                  <a:lnTo>
                    <a:pt x="324" y="0"/>
                  </a:lnTo>
                  <a:lnTo>
                    <a:pt x="326" y="0"/>
                  </a:lnTo>
                  <a:lnTo>
                    <a:pt x="328" y="0"/>
                  </a:lnTo>
                  <a:lnTo>
                    <a:pt x="329" y="0"/>
                  </a:lnTo>
                  <a:lnTo>
                    <a:pt x="331" y="0"/>
                  </a:lnTo>
                  <a:lnTo>
                    <a:pt x="332" y="0"/>
                  </a:lnTo>
                  <a:lnTo>
                    <a:pt x="334" y="0"/>
                  </a:lnTo>
                  <a:lnTo>
                    <a:pt x="335" y="0"/>
                  </a:lnTo>
                  <a:lnTo>
                    <a:pt x="336" y="0"/>
                  </a:lnTo>
                  <a:lnTo>
                    <a:pt x="337" y="0"/>
                  </a:lnTo>
                  <a:lnTo>
                    <a:pt x="338" y="0"/>
                  </a:lnTo>
                  <a:lnTo>
                    <a:pt x="339" y="0"/>
                  </a:lnTo>
                  <a:lnTo>
                    <a:pt x="340" y="0"/>
                  </a:lnTo>
                  <a:lnTo>
                    <a:pt x="341" y="0"/>
                  </a:lnTo>
                  <a:lnTo>
                    <a:pt x="342" y="0"/>
                  </a:lnTo>
                  <a:lnTo>
                    <a:pt x="343" y="0"/>
                  </a:lnTo>
                  <a:lnTo>
                    <a:pt x="344" y="0"/>
                  </a:lnTo>
                  <a:lnTo>
                    <a:pt x="345" y="0"/>
                  </a:lnTo>
                  <a:lnTo>
                    <a:pt x="346" y="0"/>
                  </a:lnTo>
                  <a:lnTo>
                    <a:pt x="347" y="0"/>
                  </a:lnTo>
                  <a:lnTo>
                    <a:pt x="348" y="0"/>
                  </a:lnTo>
                  <a:lnTo>
                    <a:pt x="349" y="0"/>
                  </a:lnTo>
                  <a:lnTo>
                    <a:pt x="350" y="0"/>
                  </a:lnTo>
                  <a:lnTo>
                    <a:pt x="351" y="0"/>
                  </a:lnTo>
                  <a:lnTo>
                    <a:pt x="352" y="0"/>
                  </a:lnTo>
                  <a:lnTo>
                    <a:pt x="353" y="0"/>
                  </a:lnTo>
                  <a:lnTo>
                    <a:pt x="354" y="0"/>
                  </a:lnTo>
                  <a:lnTo>
                    <a:pt x="355" y="0"/>
                  </a:lnTo>
                  <a:lnTo>
                    <a:pt x="356" y="0"/>
                  </a:lnTo>
                  <a:lnTo>
                    <a:pt x="357" y="0"/>
                  </a:lnTo>
                  <a:lnTo>
                    <a:pt x="358" y="0"/>
                  </a:lnTo>
                  <a:lnTo>
                    <a:pt x="359" y="0"/>
                  </a:lnTo>
                  <a:lnTo>
                    <a:pt x="360" y="0"/>
                  </a:lnTo>
                  <a:lnTo>
                    <a:pt x="361" y="0"/>
                  </a:lnTo>
                  <a:lnTo>
                    <a:pt x="362" y="0"/>
                  </a:lnTo>
                  <a:lnTo>
                    <a:pt x="363" y="0"/>
                  </a:lnTo>
                  <a:lnTo>
                    <a:pt x="364" y="0"/>
                  </a:lnTo>
                  <a:lnTo>
                    <a:pt x="365" y="0"/>
                  </a:lnTo>
                  <a:lnTo>
                    <a:pt x="366" y="0"/>
                  </a:lnTo>
                  <a:lnTo>
                    <a:pt x="367" y="0"/>
                  </a:lnTo>
                  <a:lnTo>
                    <a:pt x="368" y="0"/>
                  </a:lnTo>
                  <a:lnTo>
                    <a:pt x="369" y="0"/>
                  </a:lnTo>
                  <a:lnTo>
                    <a:pt x="370" y="0"/>
                  </a:lnTo>
                  <a:lnTo>
                    <a:pt x="371" y="0"/>
                  </a:lnTo>
                  <a:lnTo>
                    <a:pt x="372" y="0"/>
                  </a:lnTo>
                  <a:lnTo>
                    <a:pt x="373" y="0"/>
                  </a:lnTo>
                  <a:lnTo>
                    <a:pt x="374" y="0"/>
                  </a:lnTo>
                  <a:lnTo>
                    <a:pt x="375" y="0"/>
                  </a:lnTo>
                  <a:lnTo>
                    <a:pt x="376" y="0"/>
                  </a:lnTo>
                  <a:lnTo>
                    <a:pt x="377" y="0"/>
                  </a:lnTo>
                  <a:lnTo>
                    <a:pt x="378" y="0"/>
                  </a:lnTo>
                  <a:lnTo>
                    <a:pt x="379" y="0"/>
                  </a:lnTo>
                  <a:lnTo>
                    <a:pt x="380" y="0"/>
                  </a:lnTo>
                  <a:lnTo>
                    <a:pt x="381" y="0"/>
                  </a:lnTo>
                  <a:lnTo>
                    <a:pt x="382" y="0"/>
                  </a:lnTo>
                  <a:lnTo>
                    <a:pt x="383" y="0"/>
                  </a:lnTo>
                  <a:lnTo>
                    <a:pt x="385" y="0"/>
                  </a:lnTo>
                  <a:lnTo>
                    <a:pt x="386" y="0"/>
                  </a:lnTo>
                  <a:lnTo>
                    <a:pt x="387" y="0"/>
                  </a:lnTo>
                  <a:lnTo>
                    <a:pt x="388" y="0"/>
                  </a:lnTo>
                  <a:lnTo>
                    <a:pt x="389" y="0"/>
                  </a:lnTo>
                  <a:lnTo>
                    <a:pt x="390" y="0"/>
                  </a:lnTo>
                  <a:lnTo>
                    <a:pt x="391" y="0"/>
                  </a:lnTo>
                  <a:lnTo>
                    <a:pt x="393" y="0"/>
                  </a:lnTo>
                  <a:lnTo>
                    <a:pt x="396" y="0"/>
                  </a:lnTo>
                  <a:lnTo>
                    <a:pt x="397" y="0"/>
                  </a:lnTo>
                  <a:lnTo>
                    <a:pt x="398" y="0"/>
                  </a:lnTo>
                  <a:lnTo>
                    <a:pt x="399" y="0"/>
                  </a:lnTo>
                  <a:lnTo>
                    <a:pt x="401" y="0"/>
                  </a:lnTo>
                  <a:lnTo>
                    <a:pt x="403" y="0"/>
                  </a:lnTo>
                  <a:lnTo>
                    <a:pt x="405" y="0"/>
                  </a:lnTo>
                  <a:lnTo>
                    <a:pt x="407" y="0"/>
                  </a:lnTo>
                  <a:lnTo>
                    <a:pt x="408" y="0"/>
                  </a:lnTo>
                </a:path>
              </a:pathLst>
            </a:custGeom>
            <a:noFill/>
            <a:ln w="9525">
              <a:solidFill>
                <a:srgbClr val="90353B"/>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02" name="Freeform 13"/>
            <p:cNvSpPr>
              <a:spLocks/>
            </p:cNvSpPr>
            <p:nvPr/>
          </p:nvSpPr>
          <p:spPr bwMode="auto">
            <a:xfrm>
              <a:off x="1801" y="1309"/>
              <a:ext cx="2289" cy="1452"/>
            </a:xfrm>
            <a:custGeom>
              <a:avLst/>
              <a:gdLst>
                <a:gd name="T0" fmla="*/ 3 w 383"/>
                <a:gd name="T1" fmla="*/ 205 h 242"/>
                <a:gd name="T2" fmla="*/ 49 w 383"/>
                <a:gd name="T3" fmla="*/ 168 h 242"/>
                <a:gd name="T4" fmla="*/ 49 w 383"/>
                <a:gd name="T5" fmla="*/ 168 h 242"/>
                <a:gd name="T6" fmla="*/ 59 w 383"/>
                <a:gd name="T7" fmla="*/ 168 h 242"/>
                <a:gd name="T8" fmla="*/ 59 w 383"/>
                <a:gd name="T9" fmla="*/ 168 h 242"/>
                <a:gd name="T10" fmla="*/ 90 w 383"/>
                <a:gd name="T11" fmla="*/ 128 h 242"/>
                <a:gd name="T12" fmla="*/ 92 w 383"/>
                <a:gd name="T13" fmla="*/ 128 h 242"/>
                <a:gd name="T14" fmla="*/ 106 w 383"/>
                <a:gd name="T15" fmla="*/ 128 h 242"/>
                <a:gd name="T16" fmla="*/ 110 w 383"/>
                <a:gd name="T17" fmla="*/ 44 h 242"/>
                <a:gd name="T18" fmla="*/ 137 w 383"/>
                <a:gd name="T19" fmla="*/ 44 h 242"/>
                <a:gd name="T20" fmla="*/ 150 w 383"/>
                <a:gd name="T21" fmla="*/ 0 h 242"/>
                <a:gd name="T22" fmla="*/ 208 w 383"/>
                <a:gd name="T23" fmla="*/ 0 h 242"/>
                <a:gd name="T24" fmla="*/ 218 w 383"/>
                <a:gd name="T25" fmla="*/ 0 h 242"/>
                <a:gd name="T26" fmla="*/ 222 w 383"/>
                <a:gd name="T27" fmla="*/ 0 h 242"/>
                <a:gd name="T28" fmla="*/ 226 w 383"/>
                <a:gd name="T29" fmla="*/ 0 h 242"/>
                <a:gd name="T30" fmla="*/ 228 w 383"/>
                <a:gd name="T31" fmla="*/ 0 h 242"/>
                <a:gd name="T32" fmla="*/ 229 w 383"/>
                <a:gd name="T33" fmla="*/ 0 h 242"/>
                <a:gd name="T34" fmla="*/ 233 w 383"/>
                <a:gd name="T35" fmla="*/ 0 h 242"/>
                <a:gd name="T36" fmla="*/ 235 w 383"/>
                <a:gd name="T37" fmla="*/ 0 h 242"/>
                <a:gd name="T38" fmla="*/ 237 w 383"/>
                <a:gd name="T39" fmla="*/ 0 h 242"/>
                <a:gd name="T40" fmla="*/ 240 w 383"/>
                <a:gd name="T41" fmla="*/ 0 h 242"/>
                <a:gd name="T42" fmla="*/ 240 w 383"/>
                <a:gd name="T43" fmla="*/ 0 h 242"/>
                <a:gd name="T44" fmla="*/ 241 w 383"/>
                <a:gd name="T45" fmla="*/ 0 h 242"/>
                <a:gd name="T46" fmla="*/ 246 w 383"/>
                <a:gd name="T47" fmla="*/ 0 h 242"/>
                <a:gd name="T48" fmla="*/ 246 w 383"/>
                <a:gd name="T49" fmla="*/ 0 h 242"/>
                <a:gd name="T50" fmla="*/ 249 w 383"/>
                <a:gd name="T51" fmla="*/ 0 h 242"/>
                <a:gd name="T52" fmla="*/ 251 w 383"/>
                <a:gd name="T53" fmla="*/ 0 h 242"/>
                <a:gd name="T54" fmla="*/ 252 w 383"/>
                <a:gd name="T55" fmla="*/ 0 h 242"/>
                <a:gd name="T56" fmla="*/ 254 w 383"/>
                <a:gd name="T57" fmla="*/ 0 h 242"/>
                <a:gd name="T58" fmla="*/ 260 w 383"/>
                <a:gd name="T59" fmla="*/ 0 h 242"/>
                <a:gd name="T60" fmla="*/ 261 w 383"/>
                <a:gd name="T61" fmla="*/ 0 h 242"/>
                <a:gd name="T62" fmla="*/ 263 w 383"/>
                <a:gd name="T63" fmla="*/ 0 h 242"/>
                <a:gd name="T64" fmla="*/ 283 w 383"/>
                <a:gd name="T65" fmla="*/ 0 h 242"/>
                <a:gd name="T66" fmla="*/ 321 w 383"/>
                <a:gd name="T67" fmla="*/ 0 h 242"/>
                <a:gd name="T68" fmla="*/ 325 w 383"/>
                <a:gd name="T69" fmla="*/ 0 h 242"/>
                <a:gd name="T70" fmla="*/ 325 w 383"/>
                <a:gd name="T71" fmla="*/ 0 h 242"/>
                <a:gd name="T72" fmla="*/ 330 w 383"/>
                <a:gd name="T73" fmla="*/ 0 h 242"/>
                <a:gd name="T74" fmla="*/ 331 w 383"/>
                <a:gd name="T75" fmla="*/ 0 h 242"/>
                <a:gd name="T76" fmla="*/ 332 w 383"/>
                <a:gd name="T77" fmla="*/ 0 h 242"/>
                <a:gd name="T78" fmla="*/ 334 w 383"/>
                <a:gd name="T79" fmla="*/ 0 h 242"/>
                <a:gd name="T80" fmla="*/ 335 w 383"/>
                <a:gd name="T81" fmla="*/ 0 h 242"/>
                <a:gd name="T82" fmla="*/ 337 w 383"/>
                <a:gd name="T83" fmla="*/ 0 h 242"/>
                <a:gd name="T84" fmla="*/ 338 w 383"/>
                <a:gd name="T85" fmla="*/ 0 h 242"/>
                <a:gd name="T86" fmla="*/ 341 w 383"/>
                <a:gd name="T87" fmla="*/ 0 h 242"/>
                <a:gd name="T88" fmla="*/ 342 w 383"/>
                <a:gd name="T89" fmla="*/ 0 h 242"/>
                <a:gd name="T90" fmla="*/ 344 w 383"/>
                <a:gd name="T91" fmla="*/ 0 h 242"/>
                <a:gd name="T92" fmla="*/ 345 w 383"/>
                <a:gd name="T93" fmla="*/ 0 h 242"/>
                <a:gd name="T94" fmla="*/ 347 w 383"/>
                <a:gd name="T95" fmla="*/ 0 h 242"/>
                <a:gd name="T96" fmla="*/ 347 w 383"/>
                <a:gd name="T97" fmla="*/ 0 h 242"/>
                <a:gd name="T98" fmla="*/ 352 w 383"/>
                <a:gd name="T99" fmla="*/ 0 h 242"/>
                <a:gd name="T100" fmla="*/ 355 w 383"/>
                <a:gd name="T101" fmla="*/ 0 h 242"/>
                <a:gd name="T102" fmla="*/ 356 w 383"/>
                <a:gd name="T103" fmla="*/ 0 h 242"/>
                <a:gd name="T104" fmla="*/ 363 w 383"/>
                <a:gd name="T105" fmla="*/ 0 h 242"/>
                <a:gd name="T106" fmla="*/ 366 w 383"/>
                <a:gd name="T107" fmla="*/ 0 h 242"/>
                <a:gd name="T108" fmla="*/ 366 w 383"/>
                <a:gd name="T109" fmla="*/ 0 h 242"/>
                <a:gd name="T110" fmla="*/ 368 w 383"/>
                <a:gd name="T111" fmla="*/ 0 h 242"/>
                <a:gd name="T112" fmla="*/ 369 w 383"/>
                <a:gd name="T113" fmla="*/ 0 h 242"/>
                <a:gd name="T114" fmla="*/ 383 w 383"/>
                <a:gd name="T115" fmla="*/ 0 h 242"/>
                <a:gd name="T116" fmla="*/ 383 w 383"/>
                <a:gd name="T117" fmla="*/ 0 h 2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3"/>
                <a:gd name="T178" fmla="*/ 0 h 242"/>
                <a:gd name="T179" fmla="*/ 383 w 383"/>
                <a:gd name="T180" fmla="*/ 242 h 2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3" h="242">
                  <a:moveTo>
                    <a:pt x="0" y="242"/>
                  </a:moveTo>
                  <a:lnTo>
                    <a:pt x="3" y="242"/>
                  </a:lnTo>
                  <a:lnTo>
                    <a:pt x="3" y="205"/>
                  </a:lnTo>
                  <a:lnTo>
                    <a:pt x="21" y="205"/>
                  </a:lnTo>
                  <a:lnTo>
                    <a:pt x="21" y="168"/>
                  </a:lnTo>
                  <a:lnTo>
                    <a:pt x="49" y="168"/>
                  </a:lnTo>
                  <a:lnTo>
                    <a:pt x="52" y="168"/>
                  </a:lnTo>
                  <a:lnTo>
                    <a:pt x="59" y="168"/>
                  </a:lnTo>
                  <a:lnTo>
                    <a:pt x="88" y="168"/>
                  </a:lnTo>
                  <a:lnTo>
                    <a:pt x="88" y="128"/>
                  </a:lnTo>
                  <a:lnTo>
                    <a:pt x="90" y="128"/>
                  </a:lnTo>
                  <a:lnTo>
                    <a:pt x="92" y="128"/>
                  </a:lnTo>
                  <a:lnTo>
                    <a:pt x="104" y="128"/>
                  </a:lnTo>
                  <a:lnTo>
                    <a:pt x="106" y="128"/>
                  </a:lnTo>
                  <a:lnTo>
                    <a:pt x="106" y="86"/>
                  </a:lnTo>
                  <a:lnTo>
                    <a:pt x="110" y="86"/>
                  </a:lnTo>
                  <a:lnTo>
                    <a:pt x="110" y="44"/>
                  </a:lnTo>
                  <a:lnTo>
                    <a:pt x="130" y="44"/>
                  </a:lnTo>
                  <a:lnTo>
                    <a:pt x="137" y="44"/>
                  </a:lnTo>
                  <a:lnTo>
                    <a:pt x="137" y="0"/>
                  </a:lnTo>
                  <a:lnTo>
                    <a:pt x="150" y="0"/>
                  </a:lnTo>
                  <a:lnTo>
                    <a:pt x="174" y="0"/>
                  </a:lnTo>
                  <a:lnTo>
                    <a:pt x="208" y="0"/>
                  </a:lnTo>
                  <a:lnTo>
                    <a:pt x="218" y="0"/>
                  </a:lnTo>
                  <a:lnTo>
                    <a:pt x="222" y="0"/>
                  </a:lnTo>
                  <a:lnTo>
                    <a:pt x="226" y="0"/>
                  </a:lnTo>
                  <a:lnTo>
                    <a:pt x="227" y="0"/>
                  </a:lnTo>
                  <a:lnTo>
                    <a:pt x="228" y="0"/>
                  </a:lnTo>
                  <a:lnTo>
                    <a:pt x="229" y="0"/>
                  </a:lnTo>
                  <a:lnTo>
                    <a:pt x="230" y="0"/>
                  </a:lnTo>
                  <a:lnTo>
                    <a:pt x="233" y="0"/>
                  </a:lnTo>
                  <a:lnTo>
                    <a:pt x="235" y="0"/>
                  </a:lnTo>
                  <a:lnTo>
                    <a:pt x="237" y="0"/>
                  </a:lnTo>
                  <a:lnTo>
                    <a:pt x="240" y="0"/>
                  </a:lnTo>
                  <a:lnTo>
                    <a:pt x="241" y="0"/>
                  </a:lnTo>
                  <a:lnTo>
                    <a:pt x="243" y="0"/>
                  </a:lnTo>
                  <a:lnTo>
                    <a:pt x="246" y="0"/>
                  </a:lnTo>
                  <a:lnTo>
                    <a:pt x="248" y="0"/>
                  </a:lnTo>
                  <a:lnTo>
                    <a:pt x="249" y="0"/>
                  </a:lnTo>
                  <a:lnTo>
                    <a:pt x="251" y="0"/>
                  </a:lnTo>
                  <a:lnTo>
                    <a:pt x="252" y="0"/>
                  </a:lnTo>
                  <a:lnTo>
                    <a:pt x="254" y="0"/>
                  </a:lnTo>
                  <a:lnTo>
                    <a:pt x="255" y="0"/>
                  </a:lnTo>
                  <a:lnTo>
                    <a:pt x="260" y="0"/>
                  </a:lnTo>
                  <a:lnTo>
                    <a:pt x="261" y="0"/>
                  </a:lnTo>
                  <a:lnTo>
                    <a:pt x="263" y="0"/>
                  </a:lnTo>
                  <a:lnTo>
                    <a:pt x="283" y="0"/>
                  </a:lnTo>
                  <a:lnTo>
                    <a:pt x="318" y="0"/>
                  </a:lnTo>
                  <a:lnTo>
                    <a:pt x="321" y="0"/>
                  </a:lnTo>
                  <a:lnTo>
                    <a:pt x="325" y="0"/>
                  </a:lnTo>
                  <a:lnTo>
                    <a:pt x="330" y="0"/>
                  </a:lnTo>
                  <a:lnTo>
                    <a:pt x="331" y="0"/>
                  </a:lnTo>
                  <a:lnTo>
                    <a:pt x="332" y="0"/>
                  </a:lnTo>
                  <a:lnTo>
                    <a:pt x="333" y="0"/>
                  </a:lnTo>
                  <a:lnTo>
                    <a:pt x="334" y="0"/>
                  </a:lnTo>
                  <a:lnTo>
                    <a:pt x="335" y="0"/>
                  </a:lnTo>
                  <a:lnTo>
                    <a:pt x="336" y="0"/>
                  </a:lnTo>
                  <a:lnTo>
                    <a:pt x="337" y="0"/>
                  </a:lnTo>
                  <a:lnTo>
                    <a:pt x="338" y="0"/>
                  </a:lnTo>
                  <a:lnTo>
                    <a:pt x="340" y="0"/>
                  </a:lnTo>
                  <a:lnTo>
                    <a:pt x="341" y="0"/>
                  </a:lnTo>
                  <a:lnTo>
                    <a:pt x="342" y="0"/>
                  </a:lnTo>
                  <a:lnTo>
                    <a:pt x="343" y="0"/>
                  </a:lnTo>
                  <a:lnTo>
                    <a:pt x="344" y="0"/>
                  </a:lnTo>
                  <a:lnTo>
                    <a:pt x="345" y="0"/>
                  </a:lnTo>
                  <a:lnTo>
                    <a:pt x="346" y="0"/>
                  </a:lnTo>
                  <a:lnTo>
                    <a:pt x="347" y="0"/>
                  </a:lnTo>
                  <a:lnTo>
                    <a:pt x="349" y="0"/>
                  </a:lnTo>
                  <a:lnTo>
                    <a:pt x="352" y="0"/>
                  </a:lnTo>
                  <a:lnTo>
                    <a:pt x="355" y="0"/>
                  </a:lnTo>
                  <a:lnTo>
                    <a:pt x="356" y="0"/>
                  </a:lnTo>
                  <a:lnTo>
                    <a:pt x="363" y="0"/>
                  </a:lnTo>
                  <a:lnTo>
                    <a:pt x="364" y="0"/>
                  </a:lnTo>
                  <a:lnTo>
                    <a:pt x="366" y="0"/>
                  </a:lnTo>
                  <a:lnTo>
                    <a:pt x="367" y="0"/>
                  </a:lnTo>
                  <a:lnTo>
                    <a:pt x="368" y="0"/>
                  </a:lnTo>
                  <a:lnTo>
                    <a:pt x="369" y="0"/>
                  </a:lnTo>
                  <a:lnTo>
                    <a:pt x="381" y="0"/>
                  </a:lnTo>
                  <a:lnTo>
                    <a:pt x="383" y="0"/>
                  </a:lnTo>
                </a:path>
              </a:pathLst>
            </a:custGeom>
            <a:noFill/>
            <a:ln w="9525">
              <a:solidFill>
                <a:srgbClr val="55752F"/>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03" name="Line 14"/>
            <p:cNvSpPr>
              <a:spLocks noChangeShapeType="1"/>
            </p:cNvSpPr>
            <p:nvPr/>
          </p:nvSpPr>
          <p:spPr bwMode="auto">
            <a:xfrm flipV="1">
              <a:off x="1604" y="1261"/>
              <a:ext cx="1" cy="1770"/>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04" name="Line 15"/>
            <p:cNvSpPr>
              <a:spLocks noChangeShapeType="1"/>
            </p:cNvSpPr>
            <p:nvPr/>
          </p:nvSpPr>
          <p:spPr bwMode="auto">
            <a:xfrm flipH="1">
              <a:off x="1574" y="2983"/>
              <a:ext cx="30" cy="1"/>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05" name="Rectangle 16"/>
            <p:cNvSpPr>
              <a:spLocks noChangeArrowheads="1"/>
            </p:cNvSpPr>
            <p:nvPr/>
          </p:nvSpPr>
          <p:spPr bwMode="auto">
            <a:xfrm rot="-5400000">
              <a:off x="1444" y="2968"/>
              <a:ext cx="125" cy="8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0.00</a:t>
              </a:r>
              <a:endParaRPr lang="en-US" sz="3200" i="0">
                <a:solidFill>
                  <a:srgbClr val="FFFFFF"/>
                </a:solidFill>
                <a:latin typeface="Times New Roman" pitchFamily="18" charset="0"/>
                <a:cs typeface="Times New Roman" pitchFamily="18" charset="0"/>
              </a:endParaRPr>
            </a:p>
          </p:txBody>
        </p:sp>
        <p:sp>
          <p:nvSpPr>
            <p:cNvPr id="89106" name="Line 17"/>
            <p:cNvSpPr>
              <a:spLocks noChangeShapeType="1"/>
            </p:cNvSpPr>
            <p:nvPr/>
          </p:nvSpPr>
          <p:spPr bwMode="auto">
            <a:xfrm flipH="1">
              <a:off x="1574" y="2563"/>
              <a:ext cx="30" cy="1"/>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07" name="Rectangle 18"/>
            <p:cNvSpPr>
              <a:spLocks noChangeArrowheads="1"/>
            </p:cNvSpPr>
            <p:nvPr/>
          </p:nvSpPr>
          <p:spPr bwMode="auto">
            <a:xfrm rot="-5400000">
              <a:off x="1445" y="2548"/>
              <a:ext cx="124" cy="8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0.02</a:t>
              </a:r>
              <a:endParaRPr lang="en-US" sz="3200" i="0">
                <a:solidFill>
                  <a:srgbClr val="FFFFFF"/>
                </a:solidFill>
                <a:latin typeface="Times New Roman" pitchFamily="18" charset="0"/>
                <a:cs typeface="Times New Roman" pitchFamily="18" charset="0"/>
              </a:endParaRPr>
            </a:p>
          </p:txBody>
        </p:sp>
        <p:sp>
          <p:nvSpPr>
            <p:cNvPr id="89108" name="Line 19"/>
            <p:cNvSpPr>
              <a:spLocks noChangeShapeType="1"/>
            </p:cNvSpPr>
            <p:nvPr/>
          </p:nvSpPr>
          <p:spPr bwMode="auto">
            <a:xfrm flipH="1">
              <a:off x="1574" y="2149"/>
              <a:ext cx="30" cy="1"/>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09" name="Rectangle 20"/>
            <p:cNvSpPr>
              <a:spLocks noChangeArrowheads="1"/>
            </p:cNvSpPr>
            <p:nvPr/>
          </p:nvSpPr>
          <p:spPr bwMode="auto">
            <a:xfrm rot="-5400000">
              <a:off x="1444" y="2133"/>
              <a:ext cx="125" cy="8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0.04</a:t>
              </a:r>
              <a:endParaRPr lang="en-US" sz="3200" i="0">
                <a:solidFill>
                  <a:srgbClr val="FFFFFF"/>
                </a:solidFill>
                <a:latin typeface="Times New Roman" pitchFamily="18" charset="0"/>
                <a:cs typeface="Times New Roman" pitchFamily="18" charset="0"/>
              </a:endParaRPr>
            </a:p>
          </p:txBody>
        </p:sp>
        <p:sp>
          <p:nvSpPr>
            <p:cNvPr id="89110" name="Line 21"/>
            <p:cNvSpPr>
              <a:spLocks noChangeShapeType="1"/>
            </p:cNvSpPr>
            <p:nvPr/>
          </p:nvSpPr>
          <p:spPr bwMode="auto">
            <a:xfrm flipH="1">
              <a:off x="1574" y="1735"/>
              <a:ext cx="30" cy="1"/>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11" name="Rectangle 22"/>
            <p:cNvSpPr>
              <a:spLocks noChangeArrowheads="1"/>
            </p:cNvSpPr>
            <p:nvPr/>
          </p:nvSpPr>
          <p:spPr bwMode="auto">
            <a:xfrm rot="-5400000">
              <a:off x="1444" y="1720"/>
              <a:ext cx="125" cy="8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0.06</a:t>
              </a:r>
              <a:endParaRPr lang="en-US" sz="3200" i="0">
                <a:solidFill>
                  <a:srgbClr val="FFFFFF"/>
                </a:solidFill>
                <a:latin typeface="Times New Roman" pitchFamily="18" charset="0"/>
                <a:cs typeface="Times New Roman" pitchFamily="18" charset="0"/>
              </a:endParaRPr>
            </a:p>
          </p:txBody>
        </p:sp>
        <p:sp>
          <p:nvSpPr>
            <p:cNvPr id="89112" name="Line 23"/>
            <p:cNvSpPr>
              <a:spLocks noChangeShapeType="1"/>
            </p:cNvSpPr>
            <p:nvPr/>
          </p:nvSpPr>
          <p:spPr bwMode="auto">
            <a:xfrm flipH="1">
              <a:off x="1574" y="1315"/>
              <a:ext cx="30" cy="1"/>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13" name="Rectangle 24"/>
            <p:cNvSpPr>
              <a:spLocks noChangeArrowheads="1"/>
            </p:cNvSpPr>
            <p:nvPr/>
          </p:nvSpPr>
          <p:spPr bwMode="auto">
            <a:xfrm rot="-5400000">
              <a:off x="1449" y="1296"/>
              <a:ext cx="125" cy="8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0.08</a:t>
              </a:r>
              <a:endParaRPr lang="en-US" sz="3200" i="0">
                <a:solidFill>
                  <a:srgbClr val="FFFFFF"/>
                </a:solidFill>
                <a:latin typeface="Times New Roman" pitchFamily="18" charset="0"/>
                <a:cs typeface="Times New Roman" pitchFamily="18" charset="0"/>
              </a:endParaRPr>
            </a:p>
          </p:txBody>
        </p:sp>
        <p:sp>
          <p:nvSpPr>
            <p:cNvPr id="89114" name="Rectangle 25"/>
            <p:cNvSpPr>
              <a:spLocks noChangeArrowheads="1"/>
            </p:cNvSpPr>
            <p:nvPr/>
          </p:nvSpPr>
          <p:spPr bwMode="auto">
            <a:xfrm rot="-5400000">
              <a:off x="845" y="2034"/>
              <a:ext cx="1190" cy="11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800" i="0">
                  <a:solidFill>
                    <a:srgbClr val="FFFF00"/>
                  </a:solidFill>
                  <a:cs typeface="Times New Roman" pitchFamily="18" charset="0"/>
                </a:rPr>
                <a:t>Cumulative Hazard of CHF (%)</a:t>
              </a:r>
              <a:endParaRPr lang="en-US" i="0">
                <a:solidFill>
                  <a:srgbClr val="FFFF00"/>
                </a:solidFill>
                <a:latin typeface="Times New Roman" pitchFamily="18" charset="0"/>
                <a:cs typeface="Times New Roman" pitchFamily="18" charset="0"/>
              </a:endParaRPr>
            </a:p>
          </p:txBody>
        </p:sp>
        <p:sp>
          <p:nvSpPr>
            <p:cNvPr id="89115" name="Line 26"/>
            <p:cNvSpPr>
              <a:spLocks noChangeShapeType="1"/>
            </p:cNvSpPr>
            <p:nvPr/>
          </p:nvSpPr>
          <p:spPr bwMode="auto">
            <a:xfrm>
              <a:off x="1604" y="3031"/>
              <a:ext cx="2773" cy="1"/>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16" name="Line 27"/>
            <p:cNvSpPr>
              <a:spLocks noChangeShapeType="1"/>
            </p:cNvSpPr>
            <p:nvPr/>
          </p:nvSpPr>
          <p:spPr bwMode="auto">
            <a:xfrm>
              <a:off x="1658" y="3031"/>
              <a:ext cx="1" cy="36"/>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17" name="Rectangle 28"/>
            <p:cNvSpPr>
              <a:spLocks noChangeArrowheads="1"/>
            </p:cNvSpPr>
            <p:nvPr/>
          </p:nvSpPr>
          <p:spPr bwMode="auto">
            <a:xfrm>
              <a:off x="1619" y="3079"/>
              <a:ext cx="46" cy="89"/>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600" i="0">
                  <a:solidFill>
                    <a:srgbClr val="FFFFFF"/>
                  </a:solidFill>
                  <a:cs typeface="Times New Roman" pitchFamily="18" charset="0"/>
                </a:rPr>
                <a:t>0</a:t>
              </a:r>
              <a:endParaRPr lang="en-US" sz="3600" i="0">
                <a:solidFill>
                  <a:srgbClr val="FFFFFF"/>
                </a:solidFill>
                <a:latin typeface="Times New Roman" pitchFamily="18" charset="0"/>
                <a:cs typeface="Times New Roman" pitchFamily="18" charset="0"/>
              </a:endParaRPr>
            </a:p>
          </p:txBody>
        </p:sp>
        <p:sp>
          <p:nvSpPr>
            <p:cNvPr id="89118" name="Line 29"/>
            <p:cNvSpPr>
              <a:spLocks noChangeShapeType="1"/>
            </p:cNvSpPr>
            <p:nvPr/>
          </p:nvSpPr>
          <p:spPr bwMode="auto">
            <a:xfrm>
              <a:off x="2190" y="3031"/>
              <a:ext cx="1" cy="36"/>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19" name="Rectangle 30"/>
            <p:cNvSpPr>
              <a:spLocks noChangeArrowheads="1"/>
            </p:cNvSpPr>
            <p:nvPr/>
          </p:nvSpPr>
          <p:spPr bwMode="auto">
            <a:xfrm>
              <a:off x="2151" y="3079"/>
              <a:ext cx="41" cy="7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1</a:t>
              </a:r>
              <a:endParaRPr lang="en-US" sz="3200" i="0">
                <a:solidFill>
                  <a:srgbClr val="FFFFFF"/>
                </a:solidFill>
                <a:latin typeface="Times New Roman" pitchFamily="18" charset="0"/>
                <a:cs typeface="Times New Roman" pitchFamily="18" charset="0"/>
              </a:endParaRPr>
            </a:p>
          </p:txBody>
        </p:sp>
        <p:sp>
          <p:nvSpPr>
            <p:cNvPr id="89120" name="Line 31"/>
            <p:cNvSpPr>
              <a:spLocks noChangeShapeType="1"/>
            </p:cNvSpPr>
            <p:nvPr/>
          </p:nvSpPr>
          <p:spPr bwMode="auto">
            <a:xfrm>
              <a:off x="2728" y="3031"/>
              <a:ext cx="1" cy="36"/>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21" name="Rectangle 32"/>
            <p:cNvSpPr>
              <a:spLocks noChangeArrowheads="1"/>
            </p:cNvSpPr>
            <p:nvPr/>
          </p:nvSpPr>
          <p:spPr bwMode="auto">
            <a:xfrm>
              <a:off x="2689" y="3079"/>
              <a:ext cx="40" cy="7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2</a:t>
              </a:r>
              <a:endParaRPr lang="en-US" sz="3200" i="0">
                <a:solidFill>
                  <a:srgbClr val="FFFFFF"/>
                </a:solidFill>
                <a:latin typeface="Times New Roman" pitchFamily="18" charset="0"/>
                <a:cs typeface="Times New Roman" pitchFamily="18" charset="0"/>
              </a:endParaRPr>
            </a:p>
          </p:txBody>
        </p:sp>
        <p:sp>
          <p:nvSpPr>
            <p:cNvPr id="89122" name="Line 33"/>
            <p:cNvSpPr>
              <a:spLocks noChangeShapeType="1"/>
            </p:cNvSpPr>
            <p:nvPr/>
          </p:nvSpPr>
          <p:spPr bwMode="auto">
            <a:xfrm>
              <a:off x="3260" y="3031"/>
              <a:ext cx="1" cy="36"/>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23" name="Rectangle 34"/>
            <p:cNvSpPr>
              <a:spLocks noChangeArrowheads="1"/>
            </p:cNvSpPr>
            <p:nvPr/>
          </p:nvSpPr>
          <p:spPr bwMode="auto">
            <a:xfrm>
              <a:off x="3221" y="3079"/>
              <a:ext cx="40" cy="7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3</a:t>
              </a:r>
              <a:endParaRPr lang="en-US" sz="3200" i="0">
                <a:solidFill>
                  <a:srgbClr val="FFFFFF"/>
                </a:solidFill>
                <a:latin typeface="Times New Roman" pitchFamily="18" charset="0"/>
                <a:cs typeface="Times New Roman" pitchFamily="18" charset="0"/>
              </a:endParaRPr>
            </a:p>
          </p:txBody>
        </p:sp>
        <p:sp>
          <p:nvSpPr>
            <p:cNvPr id="89124" name="Line 35"/>
            <p:cNvSpPr>
              <a:spLocks noChangeShapeType="1"/>
            </p:cNvSpPr>
            <p:nvPr/>
          </p:nvSpPr>
          <p:spPr bwMode="auto">
            <a:xfrm>
              <a:off x="3792" y="3031"/>
              <a:ext cx="1" cy="36"/>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25" name="Rectangle 36"/>
            <p:cNvSpPr>
              <a:spLocks noChangeArrowheads="1"/>
            </p:cNvSpPr>
            <p:nvPr/>
          </p:nvSpPr>
          <p:spPr bwMode="auto">
            <a:xfrm>
              <a:off x="3753" y="3079"/>
              <a:ext cx="40" cy="77"/>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400" i="0">
                  <a:solidFill>
                    <a:srgbClr val="FFFFFF"/>
                  </a:solidFill>
                  <a:cs typeface="Times New Roman" pitchFamily="18" charset="0"/>
                </a:rPr>
                <a:t>4</a:t>
              </a:r>
              <a:endParaRPr lang="en-US" sz="3200" i="0">
                <a:solidFill>
                  <a:srgbClr val="FFFFFF"/>
                </a:solidFill>
                <a:latin typeface="Times New Roman" pitchFamily="18" charset="0"/>
                <a:cs typeface="Times New Roman" pitchFamily="18" charset="0"/>
              </a:endParaRPr>
            </a:p>
          </p:txBody>
        </p:sp>
        <p:sp>
          <p:nvSpPr>
            <p:cNvPr id="89126" name="Line 37"/>
            <p:cNvSpPr>
              <a:spLocks noChangeShapeType="1"/>
            </p:cNvSpPr>
            <p:nvPr/>
          </p:nvSpPr>
          <p:spPr bwMode="auto">
            <a:xfrm>
              <a:off x="4330" y="3031"/>
              <a:ext cx="1" cy="36"/>
            </a:xfrm>
            <a:prstGeom prst="line">
              <a:avLst/>
            </a:prstGeom>
            <a:noFill/>
            <a:ln w="9525">
              <a:solidFill>
                <a:srgbClr val="000000"/>
              </a:solidFill>
              <a:round/>
              <a:headEnd/>
              <a:tailEnd/>
            </a:ln>
          </p:spPr>
          <p:txBody>
            <a:bodyPr/>
            <a:lstStyle/>
            <a:p>
              <a:pPr>
                <a:lnSpc>
                  <a:spcPct val="100000"/>
                </a:lnSpc>
                <a:spcBef>
                  <a:spcPct val="0"/>
                </a:spcBef>
              </a:pPr>
              <a:endParaRPr lang="en-US" sz="1800" b="0" i="0">
                <a:solidFill>
                  <a:srgbClr val="FFFFFF"/>
                </a:solidFill>
                <a:latin typeface="Verdana" pitchFamily="34" charset="0"/>
              </a:endParaRPr>
            </a:p>
          </p:txBody>
        </p:sp>
        <p:sp>
          <p:nvSpPr>
            <p:cNvPr id="89127" name="Rectangle 38"/>
            <p:cNvSpPr>
              <a:spLocks noChangeArrowheads="1"/>
            </p:cNvSpPr>
            <p:nvPr/>
          </p:nvSpPr>
          <p:spPr bwMode="auto">
            <a:xfrm>
              <a:off x="4291" y="3079"/>
              <a:ext cx="34" cy="66"/>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1200" i="0">
                  <a:solidFill>
                    <a:srgbClr val="FFFFFF"/>
                  </a:solidFill>
                  <a:cs typeface="Times New Roman" pitchFamily="18" charset="0"/>
                </a:rPr>
                <a:t>5</a:t>
              </a:r>
              <a:endParaRPr lang="en-US" sz="2800" i="0">
                <a:solidFill>
                  <a:srgbClr val="FFFFFF"/>
                </a:solidFill>
                <a:latin typeface="Times New Roman" pitchFamily="18" charset="0"/>
                <a:cs typeface="Times New Roman" pitchFamily="18" charset="0"/>
              </a:endParaRPr>
            </a:p>
          </p:txBody>
        </p:sp>
        <p:sp>
          <p:nvSpPr>
            <p:cNvPr id="89128" name="Rectangle 39"/>
            <p:cNvSpPr>
              <a:spLocks noChangeArrowheads="1"/>
            </p:cNvSpPr>
            <p:nvPr/>
          </p:nvSpPr>
          <p:spPr bwMode="auto">
            <a:xfrm>
              <a:off x="2582" y="3151"/>
              <a:ext cx="1129" cy="110"/>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2000" i="0">
                  <a:solidFill>
                    <a:srgbClr val="FFFF00"/>
                  </a:solidFill>
                  <a:cs typeface="Times New Roman" pitchFamily="18" charset="0"/>
                </a:rPr>
                <a:t>Follow-up Time (years)</a:t>
              </a:r>
              <a:endParaRPr lang="en-US" sz="4400" i="0">
                <a:solidFill>
                  <a:srgbClr val="FFFF00"/>
                </a:solidFill>
                <a:latin typeface="Times New Roman" pitchFamily="18" charset="0"/>
                <a:cs typeface="Times New Roman" pitchFamily="18" charset="0"/>
              </a:endParaRPr>
            </a:p>
          </p:txBody>
        </p:sp>
        <p:sp>
          <p:nvSpPr>
            <p:cNvPr id="89129" name="Rectangle 40"/>
            <p:cNvSpPr>
              <a:spLocks noChangeArrowheads="1"/>
            </p:cNvSpPr>
            <p:nvPr/>
          </p:nvSpPr>
          <p:spPr bwMode="auto">
            <a:xfrm>
              <a:off x="2286" y="1117"/>
              <a:ext cx="1571" cy="132"/>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pPr>
              <a:r>
                <a:rPr lang="en-US" sz="2400" i="0">
                  <a:solidFill>
                    <a:srgbClr val="FFFF00"/>
                  </a:solidFill>
                  <a:cs typeface="Times New Roman" pitchFamily="18" charset="0"/>
                </a:rPr>
                <a:t>Albuminuria and CHF Risk</a:t>
              </a:r>
              <a:endParaRPr lang="en-US" i="0">
                <a:solidFill>
                  <a:srgbClr val="FFFF00"/>
                </a:solidFill>
                <a:latin typeface="Times New Roman" pitchFamily="18" charset="0"/>
                <a:cs typeface="Times New Roman" pitchFamily="18" charset="0"/>
              </a:endParaRPr>
            </a:p>
          </p:txBody>
        </p:sp>
        <p:sp>
          <p:nvSpPr>
            <p:cNvPr id="89130" name="Text Box 41"/>
            <p:cNvSpPr txBox="1">
              <a:spLocks noChangeArrowheads="1"/>
            </p:cNvSpPr>
            <p:nvPr/>
          </p:nvSpPr>
          <p:spPr bwMode="auto">
            <a:xfrm>
              <a:off x="3600" y="2880"/>
              <a:ext cx="1152" cy="110"/>
            </a:xfrm>
            <a:prstGeom prst="rect">
              <a:avLst/>
            </a:prstGeom>
            <a:noFill/>
            <a:ln w="9525">
              <a:noFill/>
              <a:miter lim="800000"/>
              <a:headEnd/>
              <a:tailEnd/>
            </a:ln>
          </p:spPr>
          <p:txBody>
            <a:bodyPr>
              <a:spAutoFit/>
            </a:bodyPr>
            <a:lstStyle/>
            <a:p>
              <a:pPr>
                <a:lnSpc>
                  <a:spcPct val="100000"/>
                </a:lnSpc>
                <a:spcBef>
                  <a:spcPct val="0"/>
                </a:spcBef>
              </a:pPr>
              <a:r>
                <a:rPr lang="en-US" sz="1400" i="0">
                  <a:solidFill>
                    <a:srgbClr val="003B76"/>
                  </a:solidFill>
                  <a:latin typeface="Times New Roman" pitchFamily="18" charset="0"/>
                  <a:cs typeface="Times New Roman" pitchFamily="18" charset="0"/>
                </a:rPr>
                <a:t>Log-rank test p &lt; 0.001</a:t>
              </a:r>
            </a:p>
          </p:txBody>
        </p:sp>
        <p:sp>
          <p:nvSpPr>
            <p:cNvPr id="89131" name="Text Box 42"/>
            <p:cNvSpPr txBox="1">
              <a:spLocks noChangeArrowheads="1"/>
            </p:cNvSpPr>
            <p:nvPr/>
          </p:nvSpPr>
          <p:spPr bwMode="auto">
            <a:xfrm>
              <a:off x="3312" y="1286"/>
              <a:ext cx="912" cy="133"/>
            </a:xfrm>
            <a:prstGeom prst="rect">
              <a:avLst/>
            </a:prstGeom>
            <a:noFill/>
            <a:ln w="9525">
              <a:noFill/>
              <a:miter lim="800000"/>
              <a:headEnd/>
              <a:tailEnd/>
            </a:ln>
          </p:spPr>
          <p:txBody>
            <a:bodyPr>
              <a:spAutoFit/>
            </a:bodyPr>
            <a:lstStyle/>
            <a:p>
              <a:pPr>
                <a:lnSpc>
                  <a:spcPct val="100000"/>
                </a:lnSpc>
                <a:spcBef>
                  <a:spcPct val="0"/>
                </a:spcBef>
              </a:pPr>
              <a:r>
                <a:rPr lang="en-US" sz="1800" i="0">
                  <a:solidFill>
                    <a:srgbClr val="000000"/>
                  </a:solidFill>
                  <a:latin typeface="Times New Roman" pitchFamily="18" charset="0"/>
                  <a:cs typeface="Times New Roman" pitchFamily="18" charset="0"/>
                </a:rPr>
                <a:t>Macroalbuminuria</a:t>
              </a:r>
            </a:p>
          </p:txBody>
        </p:sp>
        <p:sp>
          <p:nvSpPr>
            <p:cNvPr id="89132" name="Text Box 43"/>
            <p:cNvSpPr txBox="1">
              <a:spLocks noChangeArrowheads="1"/>
            </p:cNvSpPr>
            <p:nvPr/>
          </p:nvSpPr>
          <p:spPr bwMode="auto">
            <a:xfrm>
              <a:off x="3312" y="2054"/>
              <a:ext cx="912" cy="133"/>
            </a:xfrm>
            <a:prstGeom prst="rect">
              <a:avLst/>
            </a:prstGeom>
            <a:noFill/>
            <a:ln w="9525">
              <a:noFill/>
              <a:miter lim="800000"/>
              <a:headEnd/>
              <a:tailEnd/>
            </a:ln>
          </p:spPr>
          <p:txBody>
            <a:bodyPr>
              <a:spAutoFit/>
            </a:bodyPr>
            <a:lstStyle/>
            <a:p>
              <a:pPr>
                <a:lnSpc>
                  <a:spcPct val="100000"/>
                </a:lnSpc>
                <a:spcBef>
                  <a:spcPct val="0"/>
                </a:spcBef>
              </a:pPr>
              <a:r>
                <a:rPr lang="en-US" sz="1800" i="0">
                  <a:solidFill>
                    <a:srgbClr val="000000"/>
                  </a:solidFill>
                  <a:latin typeface="Times New Roman" pitchFamily="18" charset="0"/>
                  <a:cs typeface="Times New Roman" pitchFamily="18" charset="0"/>
                </a:rPr>
                <a:t>Microalbuminuria</a:t>
              </a:r>
            </a:p>
          </p:txBody>
        </p:sp>
        <p:sp>
          <p:nvSpPr>
            <p:cNvPr id="89133" name="Text Box 44"/>
            <p:cNvSpPr txBox="1">
              <a:spLocks noChangeArrowheads="1"/>
            </p:cNvSpPr>
            <p:nvPr/>
          </p:nvSpPr>
          <p:spPr bwMode="auto">
            <a:xfrm>
              <a:off x="3648" y="2640"/>
              <a:ext cx="528" cy="122"/>
            </a:xfrm>
            <a:prstGeom prst="rect">
              <a:avLst/>
            </a:prstGeom>
            <a:noFill/>
            <a:ln w="9525">
              <a:noFill/>
              <a:miter lim="800000"/>
              <a:headEnd/>
              <a:tailEnd/>
            </a:ln>
          </p:spPr>
          <p:txBody>
            <a:bodyPr>
              <a:spAutoFit/>
            </a:bodyPr>
            <a:lstStyle/>
            <a:p>
              <a:pPr>
                <a:lnSpc>
                  <a:spcPct val="100000"/>
                </a:lnSpc>
                <a:spcBef>
                  <a:spcPct val="0"/>
                </a:spcBef>
              </a:pPr>
              <a:r>
                <a:rPr lang="en-US" sz="1600" i="0">
                  <a:solidFill>
                    <a:srgbClr val="000000"/>
                  </a:solidFill>
                  <a:latin typeface="Times New Roman" pitchFamily="18" charset="0"/>
                  <a:cs typeface="Times New Roman" pitchFamily="18" charset="0"/>
                </a:rPr>
                <a:t>Normal</a:t>
              </a:r>
            </a:p>
          </p:txBody>
        </p:sp>
      </p:grpSp>
      <p:sp>
        <p:nvSpPr>
          <p:cNvPr id="89091" name="Rectangle 45"/>
          <p:cNvSpPr>
            <a:spLocks noChangeArrowheads="1"/>
          </p:cNvSpPr>
          <p:nvPr/>
        </p:nvSpPr>
        <p:spPr bwMode="auto">
          <a:xfrm>
            <a:off x="5338010" y="6356321"/>
            <a:ext cx="3608680" cy="355482"/>
          </a:xfrm>
          <a:prstGeom prst="rect">
            <a:avLst/>
          </a:prstGeom>
          <a:noFill/>
          <a:ln w="9525">
            <a:noFill/>
            <a:miter lim="800000"/>
            <a:headEnd/>
            <a:tailEnd/>
          </a:ln>
        </p:spPr>
        <p:txBody>
          <a:bodyPr wrap="none">
            <a:spAutoFit/>
          </a:bodyPr>
          <a:lstStyle/>
          <a:p>
            <a:pPr eaLnBrk="1" hangingPunct="1">
              <a:spcBef>
                <a:spcPct val="50000"/>
              </a:spcBef>
            </a:pPr>
            <a:r>
              <a:rPr lang="en-US" sz="1800" dirty="0" smtClean="0">
                <a:solidFill>
                  <a:srgbClr val="FFFFFF"/>
                </a:solidFill>
              </a:rPr>
              <a:t>Bahrami H.,  JACC  March 2008</a:t>
            </a:r>
            <a:endParaRPr lang="en-US" sz="1800" dirty="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015955" y="601032"/>
            <a:ext cx="4959692" cy="580928"/>
          </a:xfrm>
        </p:spPr>
        <p:txBody>
          <a:bodyPr/>
          <a:lstStyle/>
          <a:p>
            <a:r>
              <a:rPr lang="en-US" altLang="en-US" dirty="0" smtClean="0">
                <a:solidFill>
                  <a:schemeClr val="tx2">
                    <a:lumMod val="60000"/>
                    <a:lumOff val="40000"/>
                  </a:schemeClr>
                </a:solidFill>
                <a:effectLst/>
              </a:rPr>
              <a:t>Acknowledgements</a:t>
            </a:r>
          </a:p>
        </p:txBody>
      </p:sp>
      <p:sp>
        <p:nvSpPr>
          <p:cNvPr id="84995" name="Text Box 3"/>
          <p:cNvSpPr txBox="1">
            <a:spLocks noChangeArrowheads="1"/>
          </p:cNvSpPr>
          <p:nvPr/>
        </p:nvSpPr>
        <p:spPr bwMode="auto">
          <a:xfrm>
            <a:off x="599068" y="1364540"/>
            <a:ext cx="7927975" cy="3637919"/>
          </a:xfrm>
          <a:prstGeom prst="rect">
            <a:avLst/>
          </a:prstGeom>
          <a:noFill/>
          <a:ln w="127000">
            <a:noFill/>
            <a:miter lim="800000"/>
            <a:headEnd/>
            <a:tailEnd/>
          </a:ln>
        </p:spPr>
        <p:txBody>
          <a:bodyPr>
            <a:spAutoFit/>
          </a:bodyPr>
          <a:lstStyle/>
          <a:p>
            <a:pPr marL="320675" indent="-320675" defTabSz="1023938">
              <a:lnSpc>
                <a:spcPct val="100000"/>
              </a:lnSpc>
              <a:spcBef>
                <a:spcPct val="30000"/>
              </a:spcBef>
              <a:buClr>
                <a:schemeClr val="tx2"/>
              </a:buClr>
              <a:buSzPct val="111000"/>
              <a:buFontTx/>
              <a:buChar char="•"/>
              <a:tabLst>
                <a:tab pos="971550" algn="l"/>
              </a:tabLst>
            </a:pPr>
            <a:r>
              <a:rPr lang="en-US" altLang="ja-JP" sz="3200" b="0" i="0" dirty="0" smtClean="0">
                <a:latin typeface="Calibri" pitchFamily="34" charset="0"/>
                <a:ea typeface="MS PGothic" pitchFamily="34" charset="-128"/>
              </a:rPr>
              <a:t>MESA participants</a:t>
            </a:r>
          </a:p>
          <a:p>
            <a:pPr marL="320675" indent="-320675" defTabSz="1023938">
              <a:lnSpc>
                <a:spcPct val="100000"/>
              </a:lnSpc>
              <a:spcBef>
                <a:spcPct val="30000"/>
              </a:spcBef>
              <a:buClr>
                <a:schemeClr val="tx2"/>
              </a:buClr>
              <a:buSzPct val="111000"/>
              <a:buFontTx/>
              <a:buChar char="•"/>
              <a:tabLst>
                <a:tab pos="971550" algn="l"/>
              </a:tabLst>
            </a:pPr>
            <a:r>
              <a:rPr lang="en-US" altLang="ja-JP" sz="3200" b="0" i="0" dirty="0" smtClean="0">
                <a:latin typeface="Calibri" pitchFamily="34" charset="0"/>
                <a:ea typeface="MS PGothic" pitchFamily="34" charset="-128"/>
              </a:rPr>
              <a:t>NIH</a:t>
            </a:r>
            <a:r>
              <a:rPr lang="en-US" altLang="ja-JP" sz="3200" b="0" i="0" dirty="0">
                <a:latin typeface="Calibri" pitchFamily="34" charset="0"/>
                <a:ea typeface="MS PGothic" pitchFamily="34" charset="-128"/>
              </a:rPr>
              <a:t>:  National Heart, Lung, and Blood Institute.  </a:t>
            </a:r>
          </a:p>
          <a:p>
            <a:pPr marL="320675" indent="-320675" defTabSz="1023938">
              <a:lnSpc>
                <a:spcPct val="100000"/>
              </a:lnSpc>
              <a:spcBef>
                <a:spcPct val="30000"/>
              </a:spcBef>
              <a:buClr>
                <a:schemeClr val="tx2"/>
              </a:buClr>
              <a:buSzPct val="111000"/>
              <a:buFontTx/>
              <a:buChar char="•"/>
              <a:tabLst>
                <a:tab pos="971550" algn="l"/>
              </a:tabLst>
            </a:pPr>
            <a:r>
              <a:rPr lang="en-US" altLang="ja-JP" sz="3200" b="0" i="0" dirty="0" smtClean="0">
                <a:latin typeface="Calibri" pitchFamily="34" charset="0"/>
                <a:ea typeface="MS PGothic" pitchFamily="34" charset="-128"/>
              </a:rPr>
              <a:t>OSMB</a:t>
            </a:r>
          </a:p>
          <a:p>
            <a:pPr marL="320675" indent="-320675" defTabSz="1023938">
              <a:lnSpc>
                <a:spcPct val="100000"/>
              </a:lnSpc>
              <a:spcBef>
                <a:spcPct val="30000"/>
              </a:spcBef>
              <a:buClr>
                <a:schemeClr val="tx2"/>
              </a:buClr>
              <a:buSzPct val="111000"/>
              <a:buFontTx/>
              <a:buChar char="•"/>
              <a:tabLst>
                <a:tab pos="971550" algn="l"/>
              </a:tabLst>
            </a:pPr>
            <a:r>
              <a:rPr lang="en-US" altLang="ja-JP" sz="3200" b="0" i="0" dirty="0" smtClean="0">
                <a:latin typeface="Calibri" pitchFamily="34" charset="0"/>
                <a:ea typeface="MS PGothic" pitchFamily="34" charset="-128"/>
              </a:rPr>
              <a:t>MESA CC Center:  Richard </a:t>
            </a:r>
            <a:r>
              <a:rPr lang="en-US" altLang="ja-JP" sz="3200" b="0" i="0" dirty="0" err="1" smtClean="0">
                <a:latin typeface="Calibri" pitchFamily="34" charset="0"/>
                <a:ea typeface="MS PGothic" pitchFamily="34" charset="-128"/>
              </a:rPr>
              <a:t>Kronmal</a:t>
            </a:r>
            <a:r>
              <a:rPr lang="en-US" altLang="ja-JP" sz="3200" b="0" i="0" dirty="0" smtClean="0">
                <a:latin typeface="Calibri" pitchFamily="34" charset="0"/>
                <a:ea typeface="MS PGothic" pitchFamily="34" charset="-128"/>
              </a:rPr>
              <a:t>, PhD</a:t>
            </a:r>
          </a:p>
          <a:p>
            <a:pPr marL="320675" indent="-320675" defTabSz="1023938">
              <a:lnSpc>
                <a:spcPct val="100000"/>
              </a:lnSpc>
              <a:spcBef>
                <a:spcPct val="30000"/>
              </a:spcBef>
              <a:buClr>
                <a:schemeClr val="tx2"/>
              </a:buClr>
              <a:buSzPct val="111000"/>
              <a:buFontTx/>
              <a:buChar char="•"/>
              <a:tabLst>
                <a:tab pos="971550" algn="l"/>
              </a:tabLst>
            </a:pPr>
            <a:r>
              <a:rPr lang="en-US" altLang="ja-JP" sz="3200" b="0" i="0" dirty="0" smtClean="0">
                <a:latin typeface="Calibri" pitchFamily="34" charset="0"/>
                <a:ea typeface="MS PGothic" pitchFamily="34" charset="-128"/>
              </a:rPr>
              <a:t>MESA PI’s,  Field Center coordinators /staff</a:t>
            </a:r>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792163" y="1295400"/>
            <a:ext cx="6097587" cy="5380038"/>
          </a:xfrm>
          <a:prstGeom prst="rect">
            <a:avLst/>
          </a:prstGeom>
          <a:noFill/>
          <a:ln w="9525">
            <a:noFill/>
            <a:miter lim="800000"/>
            <a:headEnd/>
            <a:tailEnd/>
          </a:ln>
        </p:spPr>
      </p:pic>
      <p:sp>
        <p:nvSpPr>
          <p:cNvPr id="87043" name="Text Box 3"/>
          <p:cNvSpPr txBox="1">
            <a:spLocks noChangeArrowheads="1"/>
          </p:cNvSpPr>
          <p:nvPr/>
        </p:nvSpPr>
        <p:spPr bwMode="auto">
          <a:xfrm>
            <a:off x="6889750" y="1295400"/>
            <a:ext cx="2235200" cy="4737100"/>
          </a:xfrm>
          <a:prstGeom prst="rect">
            <a:avLst/>
          </a:prstGeom>
          <a:noFill/>
          <a:ln w="9525">
            <a:noFill/>
            <a:miter lim="800000"/>
            <a:headEnd/>
            <a:tailEnd/>
          </a:ln>
        </p:spPr>
        <p:txBody>
          <a:bodyPr>
            <a:spAutoFit/>
          </a:bodyPr>
          <a:lstStyle/>
          <a:p>
            <a:pPr>
              <a:lnSpc>
                <a:spcPct val="100000"/>
              </a:lnSpc>
              <a:spcBef>
                <a:spcPct val="50000"/>
              </a:spcBef>
            </a:pPr>
            <a:r>
              <a:rPr lang="en-US" sz="1600" i="0">
                <a:solidFill>
                  <a:srgbClr val="FFFFFF"/>
                </a:solidFill>
                <a:cs typeface="Arial" charset="0"/>
              </a:rPr>
              <a:t>Age, gender, race, hypertension, diabetes, cholesterol/HDL  ratio, LV  mass index, CRPand homocysteine were included in the multiple linear regression models  as covariates. </a:t>
            </a:r>
          </a:p>
          <a:p>
            <a:pPr>
              <a:lnSpc>
                <a:spcPct val="100000"/>
              </a:lnSpc>
              <a:spcBef>
                <a:spcPct val="50000"/>
              </a:spcBef>
            </a:pPr>
            <a:r>
              <a:rPr lang="en-US" sz="1600" i="0">
                <a:solidFill>
                  <a:srgbClr val="FFFFFF"/>
                </a:solidFill>
                <a:cs typeface="Arial" charset="0"/>
              </a:rPr>
              <a:t>By convention systolic strain rates are negative. </a:t>
            </a:r>
            <a:r>
              <a:rPr lang="en-US" sz="1600" i="0">
                <a:solidFill>
                  <a:srgbClr val="CCECFF"/>
                </a:solidFill>
                <a:cs typeface="Arial" charset="0"/>
              </a:rPr>
              <a:t>Positive </a:t>
            </a:r>
            <a:r>
              <a:rPr lang="en-US" sz="1600" i="0">
                <a:solidFill>
                  <a:srgbClr val="FFFFFF"/>
                </a:solidFill>
                <a:cs typeface="Arial" charset="0"/>
              </a:rPr>
              <a:t>coefficients indicate </a:t>
            </a:r>
            <a:r>
              <a:rPr lang="en-US" sz="1600" i="0">
                <a:solidFill>
                  <a:srgbClr val="CCECFF"/>
                </a:solidFill>
                <a:cs typeface="Arial" charset="0"/>
              </a:rPr>
              <a:t>reduced </a:t>
            </a:r>
            <a:r>
              <a:rPr lang="en-US" sz="1600" i="0">
                <a:solidFill>
                  <a:srgbClr val="FFFFFF"/>
                </a:solidFill>
                <a:cs typeface="Arial" charset="0"/>
              </a:rPr>
              <a:t>systolic function.</a:t>
            </a:r>
          </a:p>
          <a:p>
            <a:pPr>
              <a:lnSpc>
                <a:spcPct val="100000"/>
              </a:lnSpc>
              <a:spcBef>
                <a:spcPct val="50000"/>
              </a:spcBef>
            </a:pPr>
            <a:endParaRPr lang="en-US" sz="1600" i="0">
              <a:solidFill>
                <a:srgbClr val="FFFFFF"/>
              </a:solidFill>
              <a:cs typeface="Arial" charset="0"/>
            </a:endParaRPr>
          </a:p>
        </p:txBody>
      </p:sp>
      <p:sp>
        <p:nvSpPr>
          <p:cNvPr id="87044" name="Rectangle 4"/>
          <p:cNvSpPr>
            <a:spLocks noChangeArrowheads="1"/>
          </p:cNvSpPr>
          <p:nvPr/>
        </p:nvSpPr>
        <p:spPr bwMode="auto">
          <a:xfrm>
            <a:off x="385763" y="152400"/>
            <a:ext cx="8535987" cy="914400"/>
          </a:xfrm>
          <a:prstGeom prst="rect">
            <a:avLst/>
          </a:prstGeom>
          <a:noFill/>
          <a:ln w="9525">
            <a:noFill/>
            <a:miter lim="800000"/>
            <a:headEnd/>
            <a:tailEnd/>
          </a:ln>
        </p:spPr>
        <p:txBody>
          <a:bodyPr lIns="0" tIns="0" rIns="0" bIns="0" anchor="b"/>
          <a:lstStyle/>
          <a:p>
            <a:pPr algn="ctr">
              <a:lnSpc>
                <a:spcPct val="100000"/>
              </a:lnSpc>
              <a:spcBef>
                <a:spcPct val="0"/>
              </a:spcBef>
            </a:pPr>
            <a:r>
              <a:rPr lang="en-US" sz="2000" i="0">
                <a:solidFill>
                  <a:srgbClr val="FFFF00"/>
                </a:solidFill>
                <a:cs typeface="Arial" charset="0"/>
              </a:rPr>
              <a:t>Adjusted Mean Differences (95% CI) of Systolic Strain Rates (s</a:t>
            </a:r>
            <a:r>
              <a:rPr lang="en-US" sz="2000" i="0" baseline="30000">
                <a:solidFill>
                  <a:srgbClr val="FFFF00"/>
                </a:solidFill>
                <a:cs typeface="Arial" charset="0"/>
              </a:rPr>
              <a:t>-1</a:t>
            </a:r>
            <a:r>
              <a:rPr lang="en-US" sz="2000" i="0">
                <a:solidFill>
                  <a:srgbClr val="FFFF00"/>
                </a:solidFill>
                <a:cs typeface="Arial" charset="0"/>
              </a:rPr>
              <a:t>) among individuals with renal insufficiency compared to Normal renal Function</a:t>
            </a:r>
            <a:r>
              <a:rPr lang="en-US" sz="2000" i="0">
                <a:solidFill>
                  <a:srgbClr val="CCECFF"/>
                </a:solidFill>
                <a:cs typeface="Arial" charset="0"/>
              </a:rPr>
              <a:t> </a:t>
            </a:r>
            <a:r>
              <a:rPr lang="en-US" sz="1800">
                <a:solidFill>
                  <a:srgbClr val="FFFFFF"/>
                </a:solidFill>
                <a:cs typeface="Arial" charset="0"/>
              </a:rPr>
              <a:t>(Nasir K. et al. AHJ 2007)</a:t>
            </a:r>
          </a:p>
        </p:txBody>
      </p:sp>
      <p:sp>
        <p:nvSpPr>
          <p:cNvPr id="87045" name="Text Box 5"/>
          <p:cNvSpPr txBox="1">
            <a:spLocks noChangeArrowheads="1"/>
          </p:cNvSpPr>
          <p:nvPr/>
        </p:nvSpPr>
        <p:spPr bwMode="auto">
          <a:xfrm>
            <a:off x="284163" y="1843088"/>
            <a:ext cx="779462" cy="366712"/>
          </a:xfrm>
          <a:prstGeom prst="rect">
            <a:avLst/>
          </a:prstGeom>
          <a:noFill/>
          <a:ln w="9525">
            <a:noFill/>
            <a:miter lim="800000"/>
            <a:headEnd/>
            <a:tailEnd/>
          </a:ln>
        </p:spPr>
        <p:txBody>
          <a:bodyPr>
            <a:spAutoFit/>
          </a:bodyPr>
          <a:lstStyle/>
          <a:p>
            <a:pPr>
              <a:lnSpc>
                <a:spcPct val="100000"/>
              </a:lnSpc>
              <a:spcBef>
                <a:spcPct val="50000"/>
              </a:spcBef>
            </a:pPr>
            <a:r>
              <a:rPr lang="en-US" sz="1800" i="0">
                <a:solidFill>
                  <a:srgbClr val="CCECFF"/>
                </a:solidFill>
                <a:cs typeface="Arial" charset="0"/>
              </a:rPr>
              <a:t>LAD</a:t>
            </a:r>
          </a:p>
        </p:txBody>
      </p:sp>
      <p:sp>
        <p:nvSpPr>
          <p:cNvPr id="87046" name="Text Box 6"/>
          <p:cNvSpPr txBox="1">
            <a:spLocks noChangeArrowheads="1"/>
          </p:cNvSpPr>
          <p:nvPr/>
        </p:nvSpPr>
        <p:spPr bwMode="auto">
          <a:xfrm>
            <a:off x="284163" y="3519488"/>
            <a:ext cx="711200" cy="366712"/>
          </a:xfrm>
          <a:prstGeom prst="rect">
            <a:avLst/>
          </a:prstGeom>
          <a:noFill/>
          <a:ln w="9525">
            <a:noFill/>
            <a:miter lim="800000"/>
            <a:headEnd/>
            <a:tailEnd/>
          </a:ln>
        </p:spPr>
        <p:txBody>
          <a:bodyPr>
            <a:spAutoFit/>
          </a:bodyPr>
          <a:lstStyle/>
          <a:p>
            <a:pPr>
              <a:lnSpc>
                <a:spcPct val="100000"/>
              </a:lnSpc>
              <a:spcBef>
                <a:spcPct val="50000"/>
              </a:spcBef>
            </a:pPr>
            <a:r>
              <a:rPr lang="en-US" sz="1800" i="0">
                <a:solidFill>
                  <a:srgbClr val="CCECFF"/>
                </a:solidFill>
                <a:cs typeface="Arial" charset="0"/>
              </a:rPr>
              <a:t>LCX</a:t>
            </a:r>
          </a:p>
        </p:txBody>
      </p:sp>
      <p:sp>
        <p:nvSpPr>
          <p:cNvPr id="87047" name="Text Box 7"/>
          <p:cNvSpPr txBox="1">
            <a:spLocks noChangeArrowheads="1"/>
          </p:cNvSpPr>
          <p:nvPr/>
        </p:nvSpPr>
        <p:spPr bwMode="auto">
          <a:xfrm>
            <a:off x="250825" y="5257800"/>
            <a:ext cx="815975" cy="366713"/>
          </a:xfrm>
          <a:prstGeom prst="rect">
            <a:avLst/>
          </a:prstGeom>
          <a:noFill/>
          <a:ln w="9525">
            <a:noFill/>
            <a:miter lim="800000"/>
            <a:headEnd/>
            <a:tailEnd/>
          </a:ln>
        </p:spPr>
        <p:txBody>
          <a:bodyPr>
            <a:spAutoFit/>
          </a:bodyPr>
          <a:lstStyle/>
          <a:p>
            <a:pPr>
              <a:lnSpc>
                <a:spcPct val="100000"/>
              </a:lnSpc>
              <a:spcBef>
                <a:spcPct val="50000"/>
              </a:spcBef>
            </a:pPr>
            <a:r>
              <a:rPr lang="en-US" sz="1800" i="0">
                <a:solidFill>
                  <a:srgbClr val="CCECFF"/>
                </a:solidFill>
                <a:cs typeface="Arial" charset="0"/>
              </a:rPr>
              <a:t>RCA</a:t>
            </a:r>
          </a:p>
        </p:txBody>
      </p:sp>
      <p:sp>
        <p:nvSpPr>
          <p:cNvPr id="87048" name="Text Box 8"/>
          <p:cNvSpPr txBox="1">
            <a:spLocks noChangeArrowheads="1"/>
          </p:cNvSpPr>
          <p:nvPr/>
        </p:nvSpPr>
        <p:spPr bwMode="auto">
          <a:xfrm>
            <a:off x="1679575" y="6259513"/>
            <a:ext cx="4794250" cy="396875"/>
          </a:xfrm>
          <a:prstGeom prst="rect">
            <a:avLst/>
          </a:prstGeom>
          <a:noFill/>
          <a:ln w="9525">
            <a:noFill/>
            <a:miter lim="800000"/>
            <a:headEnd/>
            <a:tailEnd/>
          </a:ln>
        </p:spPr>
        <p:txBody>
          <a:bodyPr wrap="none">
            <a:spAutoFit/>
          </a:bodyPr>
          <a:lstStyle/>
          <a:p>
            <a:pPr>
              <a:lnSpc>
                <a:spcPct val="100000"/>
              </a:lnSpc>
              <a:spcBef>
                <a:spcPct val="0"/>
              </a:spcBef>
            </a:pPr>
            <a:r>
              <a:rPr lang="en-US" sz="2000" i="0">
                <a:solidFill>
                  <a:srgbClr val="FFFFFF"/>
                </a:solidFill>
                <a:cs typeface="Arial" charset="0"/>
              </a:rPr>
              <a:t>Adjusted mean differences  of Ecc (%)</a:t>
            </a:r>
          </a:p>
        </p:txBody>
      </p:sp>
      <p:pic>
        <p:nvPicPr>
          <p:cNvPr id="87049" name="Picture 9" descr="mesalogo"/>
          <p:cNvPicPr>
            <a:picLocks noChangeAspect="1" noChangeArrowheads="1"/>
          </p:cNvPicPr>
          <p:nvPr/>
        </p:nvPicPr>
        <p:blipFill>
          <a:blip r:embed="rId3" cstate="print"/>
          <a:srcRect/>
          <a:stretch>
            <a:fillRect/>
          </a:stretch>
        </p:blipFill>
        <p:spPr bwMode="auto">
          <a:xfrm>
            <a:off x="7924800" y="6105525"/>
            <a:ext cx="1219200" cy="752475"/>
          </a:xfrm>
          <a:prstGeom prst="rect">
            <a:avLst/>
          </a:prstGeom>
          <a:solidFill>
            <a:schemeClr val="tx1"/>
          </a:solid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79142" y="312234"/>
            <a:ext cx="8552985" cy="3568390"/>
          </a:xfrm>
          <a:prstGeom prst="rect">
            <a:avLst/>
          </a:prstGeom>
          <a:solidFill>
            <a:srgbClr val="FFFFFF"/>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6F6FF"/>
              </a:solidFill>
              <a:effectLst>
                <a:outerShdw blurRad="38100" dist="38100" dir="2700000" algn="tl">
                  <a:srgbClr val="000000">
                    <a:alpha val="43137"/>
                  </a:srgbClr>
                </a:outerShdw>
              </a:effectLst>
            </a:endParaRPr>
          </a:p>
        </p:txBody>
      </p:sp>
      <p:grpSp>
        <p:nvGrpSpPr>
          <p:cNvPr id="2" name="Group 10"/>
          <p:cNvGrpSpPr/>
          <p:nvPr/>
        </p:nvGrpSpPr>
        <p:grpSpPr>
          <a:xfrm>
            <a:off x="387723" y="340099"/>
            <a:ext cx="8499799" cy="3441591"/>
            <a:chOff x="387723" y="340099"/>
            <a:chExt cx="8499799" cy="3441591"/>
          </a:xfrm>
        </p:grpSpPr>
        <p:pic>
          <p:nvPicPr>
            <p:cNvPr id="286723" name="Picture 3"/>
            <p:cNvPicPr>
              <a:picLocks noChangeAspect="1" noChangeArrowheads="1"/>
            </p:cNvPicPr>
            <p:nvPr/>
          </p:nvPicPr>
          <p:blipFill>
            <a:blip r:embed="rId3" cstate="print"/>
            <a:srcRect/>
            <a:stretch>
              <a:fillRect/>
            </a:stretch>
          </p:blipFill>
          <p:spPr bwMode="auto">
            <a:xfrm>
              <a:off x="387723" y="340099"/>
              <a:ext cx="7026881" cy="1912448"/>
            </a:xfrm>
            <a:prstGeom prst="rect">
              <a:avLst/>
            </a:prstGeom>
            <a:noFill/>
            <a:ln w="9525">
              <a:noFill/>
              <a:miter lim="800000"/>
              <a:headEnd/>
              <a:tailEnd/>
            </a:ln>
          </p:spPr>
        </p:pic>
        <p:pic>
          <p:nvPicPr>
            <p:cNvPr id="286724" name="Picture 4"/>
            <p:cNvPicPr>
              <a:picLocks noChangeAspect="1" noChangeArrowheads="1"/>
            </p:cNvPicPr>
            <p:nvPr/>
          </p:nvPicPr>
          <p:blipFill>
            <a:blip r:embed="rId4" cstate="print"/>
            <a:srcRect/>
            <a:stretch>
              <a:fillRect/>
            </a:stretch>
          </p:blipFill>
          <p:spPr bwMode="auto">
            <a:xfrm>
              <a:off x="398973" y="434897"/>
              <a:ext cx="8488549" cy="688515"/>
            </a:xfrm>
            <a:prstGeom prst="rect">
              <a:avLst/>
            </a:prstGeom>
            <a:noFill/>
            <a:ln w="9525">
              <a:noFill/>
              <a:miter lim="800000"/>
              <a:headEnd/>
              <a:tailEnd/>
            </a:ln>
          </p:spPr>
        </p:pic>
        <p:pic>
          <p:nvPicPr>
            <p:cNvPr id="286725" name="Picture 5"/>
            <p:cNvPicPr>
              <a:picLocks noChangeAspect="1" noChangeArrowheads="1"/>
            </p:cNvPicPr>
            <p:nvPr/>
          </p:nvPicPr>
          <p:blipFill>
            <a:blip r:embed="rId5" cstate="print"/>
            <a:srcRect/>
            <a:stretch>
              <a:fillRect/>
            </a:stretch>
          </p:blipFill>
          <p:spPr bwMode="auto">
            <a:xfrm>
              <a:off x="599593" y="3256090"/>
              <a:ext cx="3225275" cy="525600"/>
            </a:xfrm>
            <a:prstGeom prst="rect">
              <a:avLst/>
            </a:prstGeom>
            <a:noFill/>
            <a:ln w="9525">
              <a:noFill/>
              <a:miter lim="800000"/>
              <a:headEnd/>
              <a:tailEnd/>
            </a:ln>
          </p:spPr>
        </p:pic>
      </p:grpSp>
      <p:sp>
        <p:nvSpPr>
          <p:cNvPr id="9" name="TextBox 8"/>
          <p:cNvSpPr txBox="1"/>
          <p:nvPr/>
        </p:nvSpPr>
        <p:spPr>
          <a:xfrm>
            <a:off x="599777" y="4290831"/>
            <a:ext cx="8254291" cy="1902059"/>
          </a:xfrm>
          <a:prstGeom prst="rect">
            <a:avLst/>
          </a:prstGeom>
          <a:noFill/>
        </p:spPr>
        <p:txBody>
          <a:bodyPr wrap="square" rtlCol="0">
            <a:spAutoFit/>
          </a:bodyPr>
          <a:lstStyle/>
          <a:p>
            <a:pPr indent="234950">
              <a:buClr>
                <a:srgbClr val="FCFF90"/>
              </a:buClr>
              <a:buSzPct val="120000"/>
              <a:buFont typeface="Arial" pitchFamily="34" charset="0"/>
              <a:buChar char="•"/>
            </a:pPr>
            <a:r>
              <a:rPr lang="en-US" sz="2800" b="0" i="0" dirty="0" smtClean="0">
                <a:solidFill>
                  <a:srgbClr val="F6F6FF"/>
                </a:solidFill>
                <a:latin typeface="Calibri" pitchFamily="34" charset="0"/>
                <a:cs typeface="Calibri" pitchFamily="34" charset="0"/>
              </a:rPr>
              <a:t>Relationship of </a:t>
            </a:r>
            <a:r>
              <a:rPr lang="en-US" sz="2800" b="0" i="0" dirty="0" err="1" smtClean="0">
                <a:solidFill>
                  <a:srgbClr val="F6F6FF"/>
                </a:solidFill>
                <a:latin typeface="Calibri" pitchFamily="34" charset="0"/>
                <a:cs typeface="Calibri" pitchFamily="34" charset="0"/>
              </a:rPr>
              <a:t>microvascular</a:t>
            </a:r>
            <a:r>
              <a:rPr lang="en-US" sz="2800" b="0" i="0" dirty="0" smtClean="0">
                <a:solidFill>
                  <a:srgbClr val="F6F6FF"/>
                </a:solidFill>
                <a:latin typeface="Calibri" pitchFamily="34" charset="0"/>
                <a:cs typeface="Calibri" pitchFamily="34" charset="0"/>
              </a:rPr>
              <a:t> disease to CAC</a:t>
            </a:r>
          </a:p>
          <a:p>
            <a:pPr indent="234950">
              <a:buClr>
                <a:srgbClr val="FCFF90"/>
              </a:buClr>
              <a:buSzPct val="120000"/>
              <a:buFont typeface="Arial" pitchFamily="34" charset="0"/>
              <a:buChar char="•"/>
            </a:pPr>
            <a:r>
              <a:rPr lang="en-US" sz="2800" b="0" i="0" dirty="0" smtClean="0">
                <a:solidFill>
                  <a:srgbClr val="F6F6FF"/>
                </a:solidFill>
                <a:latin typeface="Calibri" pitchFamily="34" charset="0"/>
                <a:cs typeface="Calibri" pitchFamily="34" charset="0"/>
              </a:rPr>
              <a:t>CAC &gt; 100 was associated with retinopathy (odds ratio:  1.4) after adjustment for CV risk factors, in both men and women</a:t>
            </a:r>
          </a:p>
        </p:txBody>
      </p:sp>
      <p:pic>
        <p:nvPicPr>
          <p:cNvPr id="286722" name="Picture 2" descr="http://www.orthok.co.uk/fundus4.jpg"/>
          <p:cNvPicPr>
            <a:picLocks noChangeAspect="1" noChangeArrowheads="1"/>
          </p:cNvPicPr>
          <p:nvPr/>
        </p:nvPicPr>
        <p:blipFill>
          <a:blip r:embed="rId6" cstate="print"/>
          <a:srcRect r="2565"/>
          <a:stretch>
            <a:fillRect/>
          </a:stretch>
        </p:blipFill>
        <p:spPr bwMode="auto">
          <a:xfrm>
            <a:off x="5632725" y="1513911"/>
            <a:ext cx="2922791" cy="22217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a:solidFill>
                <a:srgbClr val="FFFFFF"/>
              </a:solidFill>
            </a:endParaRPr>
          </a:p>
        </p:txBody>
      </p:sp>
      <p:pic>
        <p:nvPicPr>
          <p:cNvPr id="11267" name="Picture 2" descr="D:\studies\MESA\events study\Mn\NEJM\FU7\figure 1.tif"/>
          <p:cNvPicPr>
            <a:picLocks noChangeAspect="1" noChangeArrowheads="1"/>
          </p:cNvPicPr>
          <p:nvPr/>
        </p:nvPicPr>
        <p:blipFill>
          <a:blip r:embed="rId2" cstate="print"/>
          <a:srcRect/>
          <a:stretch>
            <a:fillRect/>
          </a:stretch>
        </p:blipFill>
        <p:spPr bwMode="auto">
          <a:xfrm>
            <a:off x="420688" y="0"/>
            <a:ext cx="8418512" cy="681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studies\MESA\events study\Mn\NEJM\FU7\Figure 2R.tif"/>
          <p:cNvPicPr>
            <a:picLocks noChangeAspect="1" noChangeArrowheads="1"/>
          </p:cNvPicPr>
          <p:nvPr/>
        </p:nvPicPr>
        <p:blipFill>
          <a:blip r:embed="rId2" cstate="print"/>
          <a:srcRect/>
          <a:stretch>
            <a:fillRect/>
          </a:stretch>
        </p:blipFill>
        <p:spPr bwMode="auto">
          <a:xfrm>
            <a:off x="152400" y="2074863"/>
            <a:ext cx="8763000" cy="3640137"/>
          </a:xfrm>
          <a:prstGeom prst="rect">
            <a:avLst/>
          </a:prstGeom>
          <a:noFill/>
          <a:ln w="9525">
            <a:noFill/>
            <a:miter lim="800000"/>
            <a:headEnd/>
            <a:tailEnd/>
          </a:ln>
        </p:spPr>
      </p:pic>
      <p:sp>
        <p:nvSpPr>
          <p:cNvPr id="13315" name="TextBox 2"/>
          <p:cNvSpPr txBox="1">
            <a:spLocks noChangeArrowheads="1"/>
          </p:cNvSpPr>
          <p:nvPr/>
        </p:nvSpPr>
        <p:spPr bwMode="auto">
          <a:xfrm>
            <a:off x="2438400" y="1214438"/>
            <a:ext cx="4600575" cy="461962"/>
          </a:xfrm>
          <a:prstGeom prst="rect">
            <a:avLst/>
          </a:prstGeom>
          <a:noFill/>
          <a:ln w="9525">
            <a:noFill/>
            <a:miter lim="800000"/>
            <a:headEnd/>
            <a:tailEnd/>
          </a:ln>
        </p:spPr>
        <p:txBody>
          <a:bodyPr wrap="none">
            <a:spAutoFit/>
          </a:bodyPr>
          <a:lstStyle/>
          <a:p>
            <a:pPr>
              <a:lnSpc>
                <a:spcPct val="100000"/>
              </a:lnSpc>
              <a:spcBef>
                <a:spcPct val="0"/>
              </a:spcBef>
            </a:pPr>
            <a:r>
              <a:rPr lang="en-US" altLang="ko-KR" sz="2400" i="0">
                <a:solidFill>
                  <a:srgbClr val="FFFFFF"/>
                </a:solidFill>
                <a:latin typeface="Calibri" pitchFamily="34" charset="0"/>
                <a:ea typeface="굴림" charset="-127"/>
              </a:rPr>
              <a:t>Comparison of model with C-index</a:t>
            </a:r>
          </a:p>
        </p:txBody>
      </p:sp>
      <p:sp>
        <p:nvSpPr>
          <p:cNvPr id="13316" name="TextBox 4"/>
          <p:cNvSpPr txBox="1">
            <a:spLocks noChangeArrowheads="1"/>
          </p:cNvSpPr>
          <p:nvPr/>
        </p:nvSpPr>
        <p:spPr bwMode="auto">
          <a:xfrm>
            <a:off x="2209800" y="2438400"/>
            <a:ext cx="1247775" cy="261938"/>
          </a:xfrm>
          <a:prstGeom prst="rect">
            <a:avLst/>
          </a:prstGeom>
          <a:noFill/>
          <a:ln w="9525">
            <a:noFill/>
            <a:miter lim="800000"/>
            <a:headEnd/>
            <a:tailEnd/>
          </a:ln>
        </p:spPr>
        <p:txBody>
          <a:bodyPr wrap="none">
            <a:spAutoFit/>
          </a:bodyPr>
          <a:lstStyle/>
          <a:p>
            <a:pPr>
              <a:lnSpc>
                <a:spcPct val="100000"/>
              </a:lnSpc>
              <a:spcBef>
                <a:spcPct val="0"/>
              </a:spcBef>
            </a:pPr>
            <a:r>
              <a:rPr lang="en-US" altLang="ko-KR" sz="1100" i="0">
                <a:solidFill>
                  <a:srgbClr val="C00000"/>
                </a:solidFill>
                <a:latin typeface="Calibri" pitchFamily="34" charset="0"/>
                <a:ea typeface="굴림" charset="-127"/>
              </a:rPr>
              <a:t>95% CI (0.85-0.91)</a:t>
            </a:r>
          </a:p>
        </p:txBody>
      </p:sp>
      <p:sp>
        <p:nvSpPr>
          <p:cNvPr id="13317" name="TextBox 5"/>
          <p:cNvSpPr txBox="1">
            <a:spLocks noChangeArrowheads="1"/>
          </p:cNvSpPr>
          <p:nvPr/>
        </p:nvSpPr>
        <p:spPr bwMode="auto">
          <a:xfrm>
            <a:off x="2790825" y="3243263"/>
            <a:ext cx="1247775" cy="261937"/>
          </a:xfrm>
          <a:prstGeom prst="rect">
            <a:avLst/>
          </a:prstGeom>
          <a:noFill/>
          <a:ln w="9525">
            <a:noFill/>
            <a:miter lim="800000"/>
            <a:headEnd/>
            <a:tailEnd/>
          </a:ln>
        </p:spPr>
        <p:txBody>
          <a:bodyPr>
            <a:spAutoFit/>
          </a:bodyPr>
          <a:lstStyle/>
          <a:p>
            <a:pPr>
              <a:lnSpc>
                <a:spcPct val="100000"/>
              </a:lnSpc>
              <a:spcBef>
                <a:spcPct val="0"/>
              </a:spcBef>
            </a:pPr>
            <a:r>
              <a:rPr lang="en-US" altLang="ko-KR" sz="1100" i="0">
                <a:solidFill>
                  <a:srgbClr val="002060"/>
                </a:solidFill>
                <a:latin typeface="Calibri" pitchFamily="34" charset="0"/>
                <a:ea typeface="굴림" charset="-127"/>
              </a:rPr>
              <a:t>95% CI (0.77-0.84)</a:t>
            </a:r>
          </a:p>
        </p:txBody>
      </p:sp>
      <p:sp>
        <p:nvSpPr>
          <p:cNvPr id="13318" name="TextBox 6"/>
          <p:cNvSpPr txBox="1">
            <a:spLocks noChangeArrowheads="1"/>
          </p:cNvSpPr>
          <p:nvPr/>
        </p:nvSpPr>
        <p:spPr bwMode="auto">
          <a:xfrm>
            <a:off x="6753225" y="2328863"/>
            <a:ext cx="1247775" cy="261937"/>
          </a:xfrm>
          <a:prstGeom prst="rect">
            <a:avLst/>
          </a:prstGeom>
          <a:noFill/>
          <a:ln w="9525">
            <a:noFill/>
            <a:miter lim="800000"/>
            <a:headEnd/>
            <a:tailEnd/>
          </a:ln>
        </p:spPr>
        <p:txBody>
          <a:bodyPr wrap="none">
            <a:spAutoFit/>
          </a:bodyPr>
          <a:lstStyle/>
          <a:p>
            <a:pPr>
              <a:lnSpc>
                <a:spcPct val="100000"/>
              </a:lnSpc>
              <a:spcBef>
                <a:spcPct val="0"/>
              </a:spcBef>
            </a:pPr>
            <a:r>
              <a:rPr lang="en-US" altLang="ko-KR" sz="1100" i="0">
                <a:solidFill>
                  <a:srgbClr val="C00000"/>
                </a:solidFill>
                <a:latin typeface="Calibri" pitchFamily="34" charset="0"/>
                <a:ea typeface="굴림" charset="-127"/>
              </a:rPr>
              <a:t>95% CI (0.86-0.93)</a:t>
            </a:r>
          </a:p>
        </p:txBody>
      </p:sp>
      <p:sp>
        <p:nvSpPr>
          <p:cNvPr id="13319" name="TextBox 7"/>
          <p:cNvSpPr txBox="1">
            <a:spLocks noChangeArrowheads="1"/>
          </p:cNvSpPr>
          <p:nvPr/>
        </p:nvSpPr>
        <p:spPr bwMode="auto">
          <a:xfrm>
            <a:off x="7058025" y="3243263"/>
            <a:ext cx="1247775" cy="261937"/>
          </a:xfrm>
          <a:prstGeom prst="rect">
            <a:avLst/>
          </a:prstGeom>
          <a:noFill/>
          <a:ln w="9525">
            <a:noFill/>
            <a:miter lim="800000"/>
            <a:headEnd/>
            <a:tailEnd/>
          </a:ln>
        </p:spPr>
        <p:txBody>
          <a:bodyPr wrap="none">
            <a:spAutoFit/>
          </a:bodyPr>
          <a:lstStyle/>
          <a:p>
            <a:pPr>
              <a:lnSpc>
                <a:spcPct val="100000"/>
              </a:lnSpc>
              <a:spcBef>
                <a:spcPct val="0"/>
              </a:spcBef>
            </a:pPr>
            <a:r>
              <a:rPr lang="en-US" altLang="ko-KR" sz="1100" i="0">
                <a:solidFill>
                  <a:srgbClr val="002060"/>
                </a:solidFill>
                <a:latin typeface="Calibri" pitchFamily="34" charset="0"/>
                <a:ea typeface="굴림" charset="-127"/>
              </a:rPr>
              <a:t>95% CI (0.82-0.89)</a:t>
            </a:r>
          </a:p>
        </p:txBody>
      </p:sp>
      <p:sp>
        <p:nvSpPr>
          <p:cNvPr id="13320" name="TextBox 9"/>
          <p:cNvSpPr txBox="1">
            <a:spLocks noChangeArrowheads="1"/>
          </p:cNvSpPr>
          <p:nvPr/>
        </p:nvSpPr>
        <p:spPr bwMode="auto">
          <a:xfrm>
            <a:off x="381000" y="457200"/>
            <a:ext cx="2352675" cy="523875"/>
          </a:xfrm>
          <a:prstGeom prst="rect">
            <a:avLst/>
          </a:prstGeom>
          <a:noFill/>
          <a:ln w="9525">
            <a:noFill/>
            <a:miter lim="800000"/>
            <a:headEnd/>
            <a:tailEnd/>
          </a:ln>
        </p:spPr>
        <p:txBody>
          <a:bodyPr wrap="none">
            <a:spAutoFit/>
          </a:bodyPr>
          <a:lstStyle/>
          <a:p>
            <a:pPr>
              <a:lnSpc>
                <a:spcPct val="100000"/>
              </a:lnSpc>
              <a:spcBef>
                <a:spcPct val="0"/>
              </a:spcBef>
            </a:pPr>
            <a:r>
              <a:rPr lang="en-US" altLang="ko-KR" sz="2800" i="0">
                <a:solidFill>
                  <a:srgbClr val="FFFF00"/>
                </a:solidFill>
                <a:latin typeface="Calibri" pitchFamily="34" charset="0"/>
                <a:ea typeface="굴림" charset="-127"/>
              </a:rPr>
              <a:t>Discrimination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609600" y="533400"/>
            <a:ext cx="6705600" cy="6019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00000"/>
              </a:lnSpc>
              <a:spcBef>
                <a:spcPct val="0"/>
              </a:spcBef>
            </a:pPr>
            <a:endParaRPr lang="ko-KR" altLang="en-US" sz="1800" b="0" i="0" smtClean="0">
              <a:solidFill>
                <a:prstClr val="white"/>
              </a:solidFill>
            </a:endParaRPr>
          </a:p>
        </p:txBody>
      </p:sp>
      <p:pic>
        <p:nvPicPr>
          <p:cNvPr id="17411" name="Picture 2" descr="D:\studies\MESA\events study\Mn\NEJM\FU7\figure 1.tif"/>
          <p:cNvPicPr>
            <a:picLocks noChangeAspect="1" noChangeArrowheads="1"/>
          </p:cNvPicPr>
          <p:nvPr/>
        </p:nvPicPr>
        <p:blipFill>
          <a:blip r:embed="rId2" cstate="print"/>
          <a:srcRect r="52499" b="47437"/>
          <a:stretch>
            <a:fillRect/>
          </a:stretch>
        </p:blipFill>
        <p:spPr bwMode="auto">
          <a:xfrm>
            <a:off x="609600" y="533400"/>
            <a:ext cx="6665913" cy="5970588"/>
          </a:xfrm>
          <a:prstGeom prst="rect">
            <a:avLst/>
          </a:prstGeom>
          <a:noFill/>
          <a:ln w="9525">
            <a:noFill/>
            <a:miter lim="800000"/>
            <a:headEnd/>
            <a:tailEnd/>
          </a:ln>
        </p:spPr>
      </p:pic>
      <p:sp>
        <p:nvSpPr>
          <p:cNvPr id="7" name="타원 6"/>
          <p:cNvSpPr/>
          <p:nvPr/>
        </p:nvSpPr>
        <p:spPr>
          <a:xfrm>
            <a:off x="3429000" y="3505200"/>
            <a:ext cx="5486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00000"/>
              </a:lnSpc>
              <a:spcBef>
                <a:spcPct val="0"/>
              </a:spcBef>
            </a:pPr>
            <a:endParaRPr lang="ko-KR" altLang="en-US" sz="1800" b="0" i="0" smtClean="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85800" y="1371600"/>
          <a:ext cx="7445375" cy="4602169"/>
        </p:xfrm>
        <a:graphic>
          <a:graphicData uri="http://schemas.openxmlformats.org/drawingml/2006/table">
            <a:tbl>
              <a:tblPr/>
              <a:tblGrid>
                <a:gridCol w="3362325"/>
                <a:gridCol w="1030288"/>
                <a:gridCol w="1916112"/>
                <a:gridCol w="1136650"/>
              </a:tblGrid>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Variables</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HR</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95% CI</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P-value</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Age, </a:t>
                      </a:r>
                      <a:r>
                        <a:rPr kumimoji="0" lang="en-US" altLang="ko-KR" sz="16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per year</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1.08</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1.02-1.14</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0.013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Male</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1.06</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0.30-3.77</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0.93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Diabetes</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4.52</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1.65-13.38</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0.003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Current Smoking</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2.21</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0.67-7.28</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0.19</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Systolic blood pressure, </a:t>
                      </a:r>
                      <a:r>
                        <a:rPr kumimoji="0" lang="en-US" altLang="ko-KR" sz="16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per mmHg</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1.01</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0.98-1.03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0.67</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GFR, </a:t>
                      </a:r>
                      <a:r>
                        <a:rPr kumimoji="0" lang="en-US" altLang="ko-KR" sz="16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per mLl/min</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1.00</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0.97-1.02</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0.86</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Antihypertensive medication use</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1.48</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0.54-4.09</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0.45</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Statin use</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0.53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0.12-2.38</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0.53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LDL-cholesterol, </a:t>
                      </a:r>
                      <a:r>
                        <a:rPr kumimoji="0" lang="en-US" altLang="ko-KR" sz="16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per mg/dl</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1.01</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0.99-1.03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0.28</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HDL-cholesterol, </a:t>
                      </a:r>
                      <a:r>
                        <a:rPr kumimoji="0" lang="en-US" altLang="ko-KR" sz="16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per mg/dl</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0.98</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0.94-1.03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0.43</a:t>
                      </a:r>
                      <a:endParaRPr kumimoji="0" lang="en-US" altLang="ko-KR" sz="16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LV mass index, </a:t>
                      </a:r>
                      <a:r>
                        <a:rPr kumimoji="0" lang="en-US" altLang="ko-KR" sz="16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per 1SD</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solidFill>
                      <a:srgbClr val="FF0000">
                        <a:alpha val="5686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2.04</a:t>
                      </a:r>
                      <a:endParaRPr kumimoji="0" lang="en-US" altLang="ko-KR" sz="1600" b="1"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solidFill>
                      <a:srgbClr val="FF0000">
                        <a:alpha val="5686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1.36-3.06</a:t>
                      </a:r>
                      <a:endParaRPr kumimoji="0" lang="en-US" altLang="ko-KR" sz="1600" b="1"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solidFill>
                      <a:srgbClr val="FF0000">
                        <a:alpha val="5686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0.001</a:t>
                      </a:r>
                      <a:endParaRPr kumimoji="0" lang="en-US" altLang="ko-KR" sz="1600" b="1"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a:noFill/>
                    </a:lnB>
                    <a:lnTlToBr>
                      <a:noFill/>
                    </a:lnTlToBr>
                    <a:lnBlToTr>
                      <a:noFill/>
                    </a:lnBlToTr>
                    <a:solidFill>
                      <a:srgbClr val="FF0000">
                        <a:alpha val="56862"/>
                      </a:srgbClr>
                    </a:solid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Log NT-proBNP, </a:t>
                      </a:r>
                      <a:r>
                        <a:rPr kumimoji="0" lang="en-US" altLang="ko-KR" sz="1600" b="0"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per 1SD</a:t>
                      </a:r>
                      <a:endParaRPr kumimoji="0" lang="en-US" altLang="ko-KR" sz="1400" b="0"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FF0000">
                        <a:alpha val="5686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1.46</a:t>
                      </a:r>
                      <a:endParaRPr kumimoji="0" lang="en-US" altLang="ko-KR" sz="1600" b="1"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FF0000">
                        <a:alpha val="5686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0.77-2.75</a:t>
                      </a:r>
                      <a:endParaRPr kumimoji="0" lang="en-US" altLang="ko-KR" sz="1600" b="1"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FF0000">
                        <a:alpha val="5686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itchFamily="18" charset="0"/>
                          <a:ea typeface="Malgun Gothic" pitchFamily="34" charset="-127"/>
                          <a:cs typeface="Times New Roman" pitchFamily="18" charset="0"/>
                        </a:rPr>
                        <a:t>0.24</a:t>
                      </a:r>
                      <a:endParaRPr kumimoji="0" lang="en-US" altLang="ko-KR" sz="1600" b="1" i="0" u="none" strike="noStrike" cap="none" normalizeH="0" baseline="0" smtClean="0">
                        <a:ln>
                          <a:noFill/>
                        </a:ln>
                        <a:solidFill>
                          <a:schemeClr val="tx1"/>
                        </a:solidFill>
                        <a:effectLst/>
                        <a:latin typeface="Century" pitchFamily="18" charset="0"/>
                        <a:ea typeface="MS Mincho" pitchFamily="49" charset="-128"/>
                        <a:cs typeface="Times New Roman" pitchFamily="18" charset="0"/>
                      </a:endParaRPr>
                    </a:p>
                  </a:txBody>
                  <a:tcPr marL="68580" marR="68580" marT="0" marB="0"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FF0000">
                        <a:alpha val="56862"/>
                      </a:srgbClr>
                    </a:solidFill>
                  </a:tcPr>
                </a:tc>
              </a:tr>
            </a:tbl>
          </a:graphicData>
        </a:graphic>
      </p:graphicFrame>
      <p:sp>
        <p:nvSpPr>
          <p:cNvPr id="18490" name="Rectangle 4"/>
          <p:cNvSpPr>
            <a:spLocks noChangeArrowheads="1"/>
          </p:cNvSpPr>
          <p:nvPr/>
        </p:nvSpPr>
        <p:spPr bwMode="auto">
          <a:xfrm>
            <a:off x="838200" y="381000"/>
            <a:ext cx="7848600" cy="708025"/>
          </a:xfrm>
          <a:prstGeom prst="rect">
            <a:avLst/>
          </a:prstGeom>
          <a:noFill/>
          <a:ln w="9525">
            <a:noFill/>
            <a:miter lim="800000"/>
            <a:headEnd/>
            <a:tailEnd/>
          </a:ln>
        </p:spPr>
        <p:txBody>
          <a:bodyPr>
            <a:spAutoFit/>
          </a:bodyPr>
          <a:lstStyle/>
          <a:p>
            <a:pPr eaLnBrk="1" hangingPunct="1">
              <a:lnSpc>
                <a:spcPct val="100000"/>
              </a:lnSpc>
              <a:spcBef>
                <a:spcPct val="0"/>
              </a:spcBef>
            </a:pPr>
            <a:r>
              <a:rPr lang="en-US" altLang="ko-KR" sz="2000" i="0" smtClean="0">
                <a:solidFill>
                  <a:prstClr val="white"/>
                </a:solidFill>
                <a:latin typeface="Calibri" pitchFamily="34" charset="0"/>
                <a:ea typeface="굴림" charset="-127"/>
              </a:rPr>
              <a:t>Sugroup analysis for incident HF in lower NT-proBNP </a:t>
            </a:r>
          </a:p>
          <a:p>
            <a:pPr eaLnBrk="1" hangingPunct="1">
              <a:lnSpc>
                <a:spcPct val="100000"/>
              </a:lnSpc>
              <a:spcBef>
                <a:spcPct val="0"/>
              </a:spcBef>
            </a:pPr>
            <a:r>
              <a:rPr lang="en-US" altLang="ko-KR" sz="2000" i="0" smtClean="0">
                <a:solidFill>
                  <a:prstClr val="white"/>
                </a:solidFill>
                <a:latin typeface="Calibri" pitchFamily="34" charset="0"/>
                <a:ea typeface="굴림" charset="-127"/>
              </a:rPr>
              <a:t>(&lt;112.5 pg/mL, n=4169) population with Model 3 covariates</a:t>
            </a:r>
          </a:p>
        </p:txBody>
      </p:sp>
      <p:sp>
        <p:nvSpPr>
          <p:cNvPr id="18491" name="TextBox 5"/>
          <p:cNvSpPr txBox="1">
            <a:spLocks noChangeArrowheads="1"/>
          </p:cNvSpPr>
          <p:nvPr/>
        </p:nvSpPr>
        <p:spPr bwMode="auto">
          <a:xfrm>
            <a:off x="4591050" y="6335713"/>
            <a:ext cx="4248150" cy="369887"/>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altLang="ko-KR" sz="1800" b="0" i="0" smtClean="0">
                <a:solidFill>
                  <a:prstClr val="white"/>
                </a:solidFill>
                <a:latin typeface="Calibri" pitchFamily="34" charset="0"/>
                <a:ea typeface="굴림" charset="-127"/>
              </a:rPr>
              <a:t>Cox proportional hazard regression analysis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57200" y="152400"/>
            <a:ext cx="7924800" cy="1200150"/>
          </a:xfrm>
          <a:prstGeom prst="rect">
            <a:avLst/>
          </a:prstGeom>
          <a:noFill/>
          <a:ln w="9525">
            <a:noFill/>
            <a:miter lim="800000"/>
            <a:headEnd/>
            <a:tailEnd/>
          </a:ln>
        </p:spPr>
        <p:txBody>
          <a:bodyPr>
            <a:spAutoFit/>
          </a:bodyPr>
          <a:lstStyle/>
          <a:p>
            <a:pPr eaLnBrk="1" hangingPunct="1">
              <a:lnSpc>
                <a:spcPct val="100000"/>
              </a:lnSpc>
              <a:spcBef>
                <a:spcPct val="0"/>
              </a:spcBef>
            </a:pPr>
            <a:r>
              <a:rPr lang="en-US" altLang="ko-KR" sz="2400" i="0" smtClean="0">
                <a:solidFill>
                  <a:prstClr val="white"/>
                </a:solidFill>
                <a:latin typeface="Calibri" pitchFamily="34" charset="0"/>
                <a:ea typeface="굴림" charset="-127"/>
              </a:rPr>
              <a:t>Hazard Ratio (95% CI) of Subgroup for Incident HF According to 4</a:t>
            </a:r>
            <a:r>
              <a:rPr lang="en-US" altLang="ko-KR" sz="2400" i="0" baseline="30000" smtClean="0">
                <a:solidFill>
                  <a:prstClr val="white"/>
                </a:solidFill>
                <a:latin typeface="Calibri" pitchFamily="34" charset="0"/>
                <a:ea typeface="굴림" charset="-127"/>
              </a:rPr>
              <a:t>th</a:t>
            </a:r>
            <a:r>
              <a:rPr lang="en-US" altLang="ko-KR" sz="2400" i="0" smtClean="0">
                <a:solidFill>
                  <a:prstClr val="white"/>
                </a:solidFill>
                <a:latin typeface="Calibri" pitchFamily="34" charset="0"/>
                <a:ea typeface="굴림" charset="-127"/>
              </a:rPr>
              <a:t> Quartiles of LV mass index (&gt;86.8 g/m2) and NT-proBNP (&lt;112.5 pg/ml)</a:t>
            </a:r>
          </a:p>
        </p:txBody>
      </p:sp>
      <p:sp>
        <p:nvSpPr>
          <p:cNvPr id="19459" name="TextBox 5"/>
          <p:cNvSpPr txBox="1">
            <a:spLocks noChangeArrowheads="1"/>
          </p:cNvSpPr>
          <p:nvPr/>
        </p:nvSpPr>
        <p:spPr bwMode="auto">
          <a:xfrm>
            <a:off x="990600" y="5257800"/>
            <a:ext cx="1528763" cy="830263"/>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altLang="ko-KR" sz="1600" i="0" smtClean="0">
                <a:solidFill>
                  <a:prstClr val="white"/>
                </a:solidFill>
              </a:rPr>
              <a:t>    BNP &lt;4</a:t>
            </a:r>
            <a:r>
              <a:rPr lang="en-US" altLang="ko-KR" sz="1600" i="0" baseline="30000" smtClean="0">
                <a:solidFill>
                  <a:prstClr val="white"/>
                </a:solidFill>
              </a:rPr>
              <a:t>th</a:t>
            </a:r>
            <a:r>
              <a:rPr lang="en-US" altLang="ko-KR" sz="1600" i="0" smtClean="0">
                <a:solidFill>
                  <a:prstClr val="white"/>
                </a:solidFill>
              </a:rPr>
              <a:t> Q</a:t>
            </a:r>
          </a:p>
          <a:p>
            <a:pPr eaLnBrk="1" hangingPunct="1">
              <a:lnSpc>
                <a:spcPct val="100000"/>
              </a:lnSpc>
              <a:spcBef>
                <a:spcPct val="0"/>
              </a:spcBef>
            </a:pPr>
            <a:r>
              <a:rPr lang="en-US" altLang="ko-KR" sz="1600" i="0" smtClean="0">
                <a:solidFill>
                  <a:prstClr val="white"/>
                </a:solidFill>
              </a:rPr>
              <a:t>    LVMI &lt;4</a:t>
            </a:r>
            <a:r>
              <a:rPr lang="en-US" altLang="ko-KR" sz="1600" i="0" baseline="30000" smtClean="0">
                <a:solidFill>
                  <a:prstClr val="white"/>
                </a:solidFill>
              </a:rPr>
              <a:t>th</a:t>
            </a:r>
            <a:r>
              <a:rPr lang="en-US" altLang="ko-KR" sz="1600" i="0" smtClean="0">
                <a:solidFill>
                  <a:prstClr val="white"/>
                </a:solidFill>
              </a:rPr>
              <a:t> Q</a:t>
            </a:r>
          </a:p>
          <a:p>
            <a:pPr eaLnBrk="1" hangingPunct="1">
              <a:lnSpc>
                <a:spcPct val="100000"/>
              </a:lnSpc>
              <a:spcBef>
                <a:spcPct val="0"/>
              </a:spcBef>
            </a:pPr>
            <a:r>
              <a:rPr lang="en-US" altLang="ko-KR" sz="1600" b="0" i="0" smtClean="0">
                <a:solidFill>
                  <a:prstClr val="white"/>
                </a:solidFill>
              </a:rPr>
              <a:t>     (8/2412)</a:t>
            </a:r>
            <a:endParaRPr lang="ko-KR" altLang="en-US" sz="1600" b="0" i="0" smtClean="0">
              <a:solidFill>
                <a:prstClr val="white"/>
              </a:solidFill>
            </a:endParaRPr>
          </a:p>
        </p:txBody>
      </p:sp>
      <p:sp>
        <p:nvSpPr>
          <p:cNvPr id="19460" name="TextBox 7"/>
          <p:cNvSpPr txBox="1">
            <a:spLocks noChangeArrowheads="1"/>
          </p:cNvSpPr>
          <p:nvPr/>
        </p:nvSpPr>
        <p:spPr bwMode="auto">
          <a:xfrm>
            <a:off x="2590800" y="5265738"/>
            <a:ext cx="1528763" cy="830262"/>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altLang="ko-KR" sz="1600" i="0" smtClean="0">
                <a:solidFill>
                  <a:prstClr val="white"/>
                </a:solidFill>
              </a:rPr>
              <a:t>    BNP &lt;4</a:t>
            </a:r>
            <a:r>
              <a:rPr lang="en-US" altLang="ko-KR" sz="1600" i="0" baseline="30000" smtClean="0">
                <a:solidFill>
                  <a:prstClr val="white"/>
                </a:solidFill>
              </a:rPr>
              <a:t>th</a:t>
            </a:r>
            <a:r>
              <a:rPr lang="en-US" altLang="ko-KR" sz="1600" i="0" smtClean="0">
                <a:solidFill>
                  <a:prstClr val="white"/>
                </a:solidFill>
              </a:rPr>
              <a:t> Q</a:t>
            </a:r>
          </a:p>
          <a:p>
            <a:pPr eaLnBrk="1" hangingPunct="1">
              <a:lnSpc>
                <a:spcPct val="100000"/>
              </a:lnSpc>
              <a:spcBef>
                <a:spcPct val="0"/>
              </a:spcBef>
            </a:pPr>
            <a:r>
              <a:rPr lang="en-US" altLang="ko-KR" sz="1600" i="0" smtClean="0">
                <a:solidFill>
                  <a:prstClr val="white"/>
                </a:solidFill>
              </a:rPr>
              <a:t>    LVMI =4</a:t>
            </a:r>
            <a:r>
              <a:rPr lang="en-US" altLang="ko-KR" sz="1600" i="0" baseline="30000" smtClean="0">
                <a:solidFill>
                  <a:prstClr val="white"/>
                </a:solidFill>
              </a:rPr>
              <a:t>th</a:t>
            </a:r>
            <a:r>
              <a:rPr lang="en-US" altLang="ko-KR" sz="1600" i="0" smtClean="0">
                <a:solidFill>
                  <a:prstClr val="white"/>
                </a:solidFill>
              </a:rPr>
              <a:t> Q</a:t>
            </a:r>
          </a:p>
          <a:p>
            <a:pPr eaLnBrk="1" hangingPunct="1">
              <a:lnSpc>
                <a:spcPct val="100000"/>
              </a:lnSpc>
              <a:spcBef>
                <a:spcPct val="0"/>
              </a:spcBef>
            </a:pPr>
            <a:r>
              <a:rPr lang="en-US" altLang="ko-KR" sz="1600" b="0" i="0" smtClean="0">
                <a:solidFill>
                  <a:prstClr val="white"/>
                </a:solidFill>
              </a:rPr>
              <a:t>       (11/769)</a:t>
            </a:r>
            <a:endParaRPr lang="ko-KR" altLang="en-US" sz="1600" b="0" i="0" smtClean="0">
              <a:solidFill>
                <a:prstClr val="white"/>
              </a:solidFill>
            </a:endParaRPr>
          </a:p>
        </p:txBody>
      </p:sp>
      <p:sp>
        <p:nvSpPr>
          <p:cNvPr id="19461" name="TextBox 8"/>
          <p:cNvSpPr txBox="1">
            <a:spLocks noChangeArrowheads="1"/>
          </p:cNvSpPr>
          <p:nvPr/>
        </p:nvSpPr>
        <p:spPr bwMode="auto">
          <a:xfrm>
            <a:off x="4132263" y="5265738"/>
            <a:ext cx="1528762" cy="830262"/>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altLang="ko-KR" sz="1600" i="0" smtClean="0">
                <a:solidFill>
                  <a:prstClr val="white"/>
                </a:solidFill>
              </a:rPr>
              <a:t>    BNP =4</a:t>
            </a:r>
            <a:r>
              <a:rPr lang="en-US" altLang="ko-KR" sz="1600" i="0" baseline="30000" smtClean="0">
                <a:solidFill>
                  <a:prstClr val="white"/>
                </a:solidFill>
              </a:rPr>
              <a:t>th</a:t>
            </a:r>
            <a:r>
              <a:rPr lang="en-US" altLang="ko-KR" sz="1600" i="0" smtClean="0">
                <a:solidFill>
                  <a:prstClr val="white"/>
                </a:solidFill>
              </a:rPr>
              <a:t> Q</a:t>
            </a:r>
          </a:p>
          <a:p>
            <a:pPr eaLnBrk="1" hangingPunct="1">
              <a:lnSpc>
                <a:spcPct val="100000"/>
              </a:lnSpc>
              <a:spcBef>
                <a:spcPct val="0"/>
              </a:spcBef>
            </a:pPr>
            <a:r>
              <a:rPr lang="en-US" altLang="ko-KR" sz="1600" i="0" smtClean="0">
                <a:solidFill>
                  <a:prstClr val="white"/>
                </a:solidFill>
              </a:rPr>
              <a:t>    LVMI &lt;4</a:t>
            </a:r>
            <a:r>
              <a:rPr lang="en-US" altLang="ko-KR" sz="1600" i="0" baseline="30000" smtClean="0">
                <a:solidFill>
                  <a:prstClr val="white"/>
                </a:solidFill>
              </a:rPr>
              <a:t>th</a:t>
            </a:r>
            <a:r>
              <a:rPr lang="en-US" altLang="ko-KR" sz="1600" i="0" smtClean="0">
                <a:solidFill>
                  <a:prstClr val="white"/>
                </a:solidFill>
              </a:rPr>
              <a:t> Q</a:t>
            </a:r>
          </a:p>
          <a:p>
            <a:pPr eaLnBrk="1" hangingPunct="1">
              <a:lnSpc>
                <a:spcPct val="100000"/>
              </a:lnSpc>
              <a:spcBef>
                <a:spcPct val="0"/>
              </a:spcBef>
            </a:pPr>
            <a:r>
              <a:rPr lang="en-US" altLang="ko-KR" sz="1600" i="0" smtClean="0">
                <a:solidFill>
                  <a:prstClr val="white"/>
                </a:solidFill>
              </a:rPr>
              <a:t>      </a:t>
            </a:r>
            <a:r>
              <a:rPr lang="en-US" altLang="ko-KR" sz="1600" b="0" i="0" smtClean="0">
                <a:solidFill>
                  <a:prstClr val="white"/>
                </a:solidFill>
              </a:rPr>
              <a:t>(22/710)</a:t>
            </a:r>
            <a:endParaRPr lang="ko-KR" altLang="en-US" sz="1600" b="0" i="0" smtClean="0">
              <a:solidFill>
                <a:prstClr val="white"/>
              </a:solidFill>
            </a:endParaRPr>
          </a:p>
        </p:txBody>
      </p:sp>
      <p:sp>
        <p:nvSpPr>
          <p:cNvPr id="19462" name="TextBox 9"/>
          <p:cNvSpPr txBox="1">
            <a:spLocks noChangeArrowheads="1"/>
          </p:cNvSpPr>
          <p:nvPr/>
        </p:nvSpPr>
        <p:spPr bwMode="auto">
          <a:xfrm>
            <a:off x="5656263" y="5257800"/>
            <a:ext cx="1528762" cy="830263"/>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altLang="ko-KR" sz="1600" i="0" smtClean="0">
                <a:solidFill>
                  <a:prstClr val="white"/>
                </a:solidFill>
              </a:rPr>
              <a:t>    BNP =4</a:t>
            </a:r>
            <a:r>
              <a:rPr lang="en-US" altLang="ko-KR" sz="1600" i="0" baseline="30000" smtClean="0">
                <a:solidFill>
                  <a:prstClr val="white"/>
                </a:solidFill>
              </a:rPr>
              <a:t>th</a:t>
            </a:r>
            <a:r>
              <a:rPr lang="en-US" altLang="ko-KR" sz="1600" i="0" smtClean="0">
                <a:solidFill>
                  <a:prstClr val="white"/>
                </a:solidFill>
              </a:rPr>
              <a:t> Q</a:t>
            </a:r>
          </a:p>
          <a:p>
            <a:pPr eaLnBrk="1" hangingPunct="1">
              <a:lnSpc>
                <a:spcPct val="100000"/>
              </a:lnSpc>
              <a:spcBef>
                <a:spcPct val="0"/>
              </a:spcBef>
            </a:pPr>
            <a:r>
              <a:rPr lang="en-US" altLang="ko-KR" sz="1600" i="0" smtClean="0">
                <a:solidFill>
                  <a:prstClr val="white"/>
                </a:solidFill>
              </a:rPr>
              <a:t>    LVMI =4</a:t>
            </a:r>
            <a:r>
              <a:rPr lang="en-US" altLang="ko-KR" sz="1600" i="0" baseline="30000" smtClean="0">
                <a:solidFill>
                  <a:prstClr val="white"/>
                </a:solidFill>
              </a:rPr>
              <a:t>th</a:t>
            </a:r>
            <a:r>
              <a:rPr lang="en-US" altLang="ko-KR" sz="1600" i="0" smtClean="0">
                <a:solidFill>
                  <a:prstClr val="white"/>
                </a:solidFill>
              </a:rPr>
              <a:t> Q</a:t>
            </a:r>
          </a:p>
          <a:p>
            <a:pPr eaLnBrk="1" hangingPunct="1">
              <a:lnSpc>
                <a:spcPct val="100000"/>
              </a:lnSpc>
              <a:spcBef>
                <a:spcPct val="0"/>
              </a:spcBef>
            </a:pPr>
            <a:r>
              <a:rPr lang="en-US" altLang="ko-KR" sz="1600" i="0" smtClean="0">
                <a:solidFill>
                  <a:prstClr val="white"/>
                </a:solidFill>
              </a:rPr>
              <a:t>      </a:t>
            </a:r>
            <a:r>
              <a:rPr lang="en-US" altLang="ko-KR" sz="1600" b="0" i="0" smtClean="0">
                <a:solidFill>
                  <a:prstClr val="white"/>
                </a:solidFill>
              </a:rPr>
              <a:t>(35/268)</a:t>
            </a:r>
            <a:endParaRPr lang="ko-KR" altLang="en-US" sz="1600" b="0" i="0" smtClean="0">
              <a:solidFill>
                <a:prstClr val="white"/>
              </a:solidFill>
            </a:endParaRPr>
          </a:p>
        </p:txBody>
      </p:sp>
      <p:sp>
        <p:nvSpPr>
          <p:cNvPr id="19463" name="TextBox 10"/>
          <p:cNvSpPr txBox="1">
            <a:spLocks noChangeArrowheads="1"/>
          </p:cNvSpPr>
          <p:nvPr/>
        </p:nvSpPr>
        <p:spPr bwMode="auto">
          <a:xfrm>
            <a:off x="6167438" y="6019800"/>
            <a:ext cx="2595562" cy="369888"/>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altLang="ko-KR" sz="1800" b="0" i="0" smtClean="0">
                <a:solidFill>
                  <a:prstClr val="white"/>
                </a:solidFill>
              </a:rPr>
              <a:t>(HF no./participants no)</a:t>
            </a:r>
            <a:endParaRPr lang="ko-KR" altLang="en-US" sz="1800" b="0" i="0" smtClean="0">
              <a:solidFill>
                <a:prstClr val="white"/>
              </a:solidFill>
            </a:endParaRPr>
          </a:p>
        </p:txBody>
      </p:sp>
      <p:sp>
        <p:nvSpPr>
          <p:cNvPr id="19464" name="TextBox 11"/>
          <p:cNvSpPr txBox="1">
            <a:spLocks noChangeArrowheads="1"/>
          </p:cNvSpPr>
          <p:nvPr/>
        </p:nvSpPr>
        <p:spPr bwMode="auto">
          <a:xfrm>
            <a:off x="5486400" y="6400800"/>
            <a:ext cx="3673475" cy="369888"/>
          </a:xfrm>
          <a:prstGeom prst="rect">
            <a:avLst/>
          </a:prstGeom>
          <a:noFill/>
          <a:ln w="9525">
            <a:noFill/>
            <a:miter lim="800000"/>
            <a:headEnd/>
            <a:tailEnd/>
          </a:ln>
        </p:spPr>
        <p:txBody>
          <a:bodyPr wrap="none">
            <a:spAutoFit/>
          </a:bodyPr>
          <a:lstStyle/>
          <a:p>
            <a:pPr eaLnBrk="1" hangingPunct="1">
              <a:lnSpc>
                <a:spcPct val="100000"/>
              </a:lnSpc>
              <a:spcBef>
                <a:spcPct val="0"/>
              </a:spcBef>
            </a:pPr>
            <a:r>
              <a:rPr lang="en-US" altLang="ko-KR" sz="1800" b="0" i="0" smtClean="0">
                <a:solidFill>
                  <a:prstClr val="white"/>
                </a:solidFill>
              </a:rPr>
              <a:t>Cox regression analysis (model 2)</a:t>
            </a:r>
            <a:endParaRPr lang="ko-KR" altLang="en-US" sz="1800" b="0" i="0" smtClean="0">
              <a:solidFill>
                <a:prstClr val="white"/>
              </a:solidFill>
            </a:endParaRPr>
          </a:p>
        </p:txBody>
      </p:sp>
      <p:pic>
        <p:nvPicPr>
          <p:cNvPr id="19465" name="Picture 11" descr="C:\Users\user\Desktop\그림1.png"/>
          <p:cNvPicPr>
            <a:picLocks noChangeAspect="1" noChangeArrowheads="1"/>
          </p:cNvPicPr>
          <p:nvPr/>
        </p:nvPicPr>
        <p:blipFill>
          <a:blip r:embed="rId2" cstate="print"/>
          <a:srcRect b="6940"/>
          <a:stretch>
            <a:fillRect/>
          </a:stretch>
        </p:blipFill>
        <p:spPr bwMode="auto">
          <a:xfrm>
            <a:off x="1295400" y="1447800"/>
            <a:ext cx="6107113" cy="378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752600"/>
            <a:ext cx="7772400" cy="1470025"/>
          </a:xfrm>
        </p:spPr>
        <p:txBody>
          <a:bodyPr/>
          <a:lstStyle/>
          <a:p>
            <a:pPr eaLnBrk="1" hangingPunct="1"/>
            <a:r>
              <a:rPr lang="en-US" altLang="ko-KR" sz="2800" b="1" smtClean="0">
                <a:solidFill>
                  <a:srgbClr val="FFFF00"/>
                </a:solidFill>
                <a:latin typeface="Verdana" pitchFamily="34" charset="0"/>
                <a:ea typeface="굴림" charset="-127"/>
              </a:rPr>
              <a:t>N-terminal Pro-B-type Natriuretic Peptide, Left Ventricular Mass, and Incident Heart Failure:  </a:t>
            </a:r>
            <a:r>
              <a:rPr lang="en-US" altLang="ko-KR" sz="2400" smtClean="0">
                <a:solidFill>
                  <a:srgbClr val="FFFF00"/>
                </a:solidFill>
                <a:latin typeface="Verdana" pitchFamily="34" charset="0"/>
                <a:ea typeface="굴림" charset="-127"/>
              </a:rPr>
              <a:t>the Multi-Ethnic Study of Atherosclerosis</a:t>
            </a:r>
            <a:r>
              <a:rPr lang="en-US" altLang="ko-KR" sz="2800" smtClean="0">
                <a:solidFill>
                  <a:srgbClr val="FFFF00"/>
                </a:solidFill>
                <a:latin typeface="Verdana" pitchFamily="34" charset="0"/>
                <a:ea typeface="굴림" charset="-127"/>
              </a:rPr>
              <a:t/>
            </a:r>
            <a:br>
              <a:rPr lang="en-US" altLang="ko-KR" sz="2800" smtClean="0">
                <a:solidFill>
                  <a:srgbClr val="FFFF00"/>
                </a:solidFill>
                <a:latin typeface="Verdana" pitchFamily="34" charset="0"/>
                <a:ea typeface="굴림" charset="-127"/>
              </a:rPr>
            </a:br>
            <a:r>
              <a:rPr lang="en-US" altLang="ko-KR" sz="2800" smtClean="0">
                <a:solidFill>
                  <a:srgbClr val="FFFF00"/>
                </a:solidFill>
                <a:latin typeface="Verdana" pitchFamily="34" charset="0"/>
                <a:ea typeface="굴림" charset="-127"/>
              </a:rPr>
              <a:t/>
            </a:r>
            <a:br>
              <a:rPr lang="en-US" altLang="ko-KR" sz="2800" smtClean="0">
                <a:solidFill>
                  <a:srgbClr val="FFFF00"/>
                </a:solidFill>
                <a:latin typeface="Verdana" pitchFamily="34" charset="0"/>
                <a:ea typeface="굴림" charset="-127"/>
              </a:rPr>
            </a:br>
            <a:endParaRPr lang="en-US" altLang="ko-KR" sz="2800" smtClean="0">
              <a:solidFill>
                <a:srgbClr val="FFFF00"/>
              </a:solidFill>
              <a:latin typeface="Verdana" pitchFamily="34" charset="0"/>
              <a:ea typeface="굴림" charset="-127"/>
            </a:endParaRPr>
          </a:p>
        </p:txBody>
      </p:sp>
      <p:sp>
        <p:nvSpPr>
          <p:cNvPr id="2051" name="Subtitle 2"/>
          <p:cNvSpPr>
            <a:spLocks noGrp="1"/>
          </p:cNvSpPr>
          <p:nvPr>
            <p:ph type="subTitle" idx="1"/>
          </p:nvPr>
        </p:nvSpPr>
        <p:spPr>
          <a:xfrm>
            <a:off x="609600" y="3886200"/>
            <a:ext cx="7848600" cy="1752600"/>
          </a:xfrm>
        </p:spPr>
        <p:txBody>
          <a:bodyPr/>
          <a:lstStyle/>
          <a:p>
            <a:pPr eaLnBrk="1" hangingPunct="1">
              <a:lnSpc>
                <a:spcPct val="80000"/>
              </a:lnSpc>
            </a:pPr>
            <a:r>
              <a:rPr lang="en-US" altLang="ko-KR" sz="2500" smtClean="0">
                <a:solidFill>
                  <a:schemeClr val="tx1"/>
                </a:solidFill>
                <a:ea typeface="굴림" charset="-127"/>
              </a:rPr>
              <a:t>Eui-Young Choi, Hossein Bahrami, Colin O. Wu, Andre L.C. Almeida, Aditya Jain, Kihei Yoneyama, Anders Opdahl,  Lori B. Daniels, Michael H. Criqui, Mary Cushman,  Philip Greenland, Alan Maisel, David Siscovick,  Christine Darwin, David A. Bluemke, Joao A.C. Lima</a:t>
            </a:r>
          </a:p>
          <a:p>
            <a:pPr eaLnBrk="1" hangingPunct="1">
              <a:lnSpc>
                <a:spcPct val="80000"/>
              </a:lnSpc>
            </a:pPr>
            <a:endParaRPr lang="en-US" altLang="ko-KR" sz="2500" smtClean="0">
              <a:solidFill>
                <a:srgbClr val="898989"/>
              </a:solidFill>
              <a:ea typeface="굴림" charset="-127"/>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p:cNvPicPr>
            <a:picLocks noChangeAspect="1" noChangeArrowheads="1"/>
          </p:cNvPicPr>
          <p:nvPr/>
        </p:nvPicPr>
        <p:blipFill>
          <a:blip r:embed="rId3" cstate="print"/>
          <a:srcRect l="61128" t="6006" r="9697" b="55556"/>
          <a:stretch>
            <a:fillRect/>
          </a:stretch>
        </p:blipFill>
        <p:spPr bwMode="auto">
          <a:xfrm>
            <a:off x="4876800" y="1828800"/>
            <a:ext cx="4191000" cy="3452813"/>
          </a:xfrm>
          <a:prstGeom prst="rect">
            <a:avLst/>
          </a:prstGeom>
          <a:noFill/>
          <a:ln w="9525">
            <a:noFill/>
            <a:miter lim="800000"/>
            <a:headEnd/>
            <a:tailEnd/>
          </a:ln>
        </p:spPr>
      </p:pic>
      <p:pic>
        <p:nvPicPr>
          <p:cNvPr id="20483" name="Picture 9"/>
          <p:cNvPicPr>
            <a:picLocks noChangeAspect="1" noChangeArrowheads="1"/>
          </p:cNvPicPr>
          <p:nvPr/>
        </p:nvPicPr>
        <p:blipFill>
          <a:blip r:embed="rId4" cstate="print"/>
          <a:srcRect l="59740" t="11111" r="13228" b="57777"/>
          <a:stretch>
            <a:fillRect/>
          </a:stretch>
        </p:blipFill>
        <p:spPr bwMode="auto">
          <a:xfrm>
            <a:off x="76200" y="1828800"/>
            <a:ext cx="4800600" cy="3455988"/>
          </a:xfrm>
          <a:prstGeom prst="rect">
            <a:avLst/>
          </a:prstGeom>
          <a:noFill/>
          <a:ln w="9525">
            <a:noFill/>
            <a:miter lim="800000"/>
            <a:headEnd/>
            <a:tailEnd/>
          </a:ln>
        </p:spPr>
      </p:pic>
      <p:sp>
        <p:nvSpPr>
          <p:cNvPr id="7172" name="Rectangle 4"/>
          <p:cNvSpPr>
            <a:spLocks noGrp="1" noChangeArrowheads="1"/>
          </p:cNvSpPr>
          <p:nvPr>
            <p:ph type="title"/>
          </p:nvPr>
        </p:nvSpPr>
        <p:spPr>
          <a:xfrm>
            <a:off x="1851555" y="530274"/>
            <a:ext cx="4650313" cy="580928"/>
          </a:xfrm>
        </p:spPr>
        <p:txBody>
          <a:bodyPr/>
          <a:lstStyle/>
          <a:p>
            <a:pPr eaLnBrk="1" hangingPunct="1">
              <a:defRPr/>
            </a:pPr>
            <a:r>
              <a:rPr lang="en-US" dirty="0" err="1" smtClean="0"/>
              <a:t>Transmural</a:t>
            </a:r>
            <a:r>
              <a:rPr lang="en-US" dirty="0" smtClean="0"/>
              <a:t> Infarct</a:t>
            </a:r>
          </a:p>
        </p:txBody>
      </p:sp>
      <p:sp>
        <p:nvSpPr>
          <p:cNvPr id="20485" name="Line 8"/>
          <p:cNvSpPr>
            <a:spLocks noChangeShapeType="1"/>
          </p:cNvSpPr>
          <p:nvPr/>
        </p:nvSpPr>
        <p:spPr bwMode="auto">
          <a:xfrm>
            <a:off x="2819400" y="3657600"/>
            <a:ext cx="76200" cy="381000"/>
          </a:xfrm>
          <a:prstGeom prst="line">
            <a:avLst/>
          </a:prstGeom>
          <a:noFill/>
          <a:ln w="50800">
            <a:solidFill>
              <a:srgbClr val="EEC100"/>
            </a:solidFill>
            <a:round/>
            <a:headEnd/>
            <a:tailEnd type="stealth" w="lg" len="lg"/>
          </a:ln>
        </p:spPr>
        <p:txBody>
          <a:bodyPr wrap="none" anchor="ctr"/>
          <a:lstStyle/>
          <a:p>
            <a:endParaRPr lang="en-US"/>
          </a:p>
        </p:txBody>
      </p:sp>
      <p:sp>
        <p:nvSpPr>
          <p:cNvPr id="20486" name="Line 9"/>
          <p:cNvSpPr>
            <a:spLocks noChangeShapeType="1"/>
          </p:cNvSpPr>
          <p:nvPr/>
        </p:nvSpPr>
        <p:spPr bwMode="auto">
          <a:xfrm flipH="1">
            <a:off x="6858000" y="3962400"/>
            <a:ext cx="76200" cy="381000"/>
          </a:xfrm>
          <a:prstGeom prst="line">
            <a:avLst/>
          </a:prstGeom>
          <a:noFill/>
          <a:ln w="50800">
            <a:solidFill>
              <a:srgbClr val="EEC100"/>
            </a:solidFill>
            <a:round/>
            <a:headEnd/>
            <a:tailEnd type="stealth" w="lg" len="lg"/>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1567204" y="554337"/>
            <a:ext cx="5700279" cy="580928"/>
          </a:xfrm>
        </p:spPr>
        <p:txBody>
          <a:bodyPr/>
          <a:lstStyle/>
          <a:p>
            <a:pPr eaLnBrk="1" hangingPunct="1">
              <a:defRPr/>
            </a:pPr>
            <a:r>
              <a:rPr lang="en-US" dirty="0" err="1" smtClean="0"/>
              <a:t>Subendocardial</a:t>
            </a:r>
            <a:r>
              <a:rPr lang="en-US" dirty="0" smtClean="0"/>
              <a:t> Infarct</a:t>
            </a:r>
          </a:p>
        </p:txBody>
      </p:sp>
      <p:pic>
        <p:nvPicPr>
          <p:cNvPr id="21507" name="Picture 5" descr="EDIC06165_DE_VLA_subendocardial infarct"/>
          <p:cNvPicPr>
            <a:picLocks noChangeAspect="1" noChangeArrowheads="1"/>
          </p:cNvPicPr>
          <p:nvPr/>
        </p:nvPicPr>
        <p:blipFill>
          <a:blip r:embed="rId3" cstate="print"/>
          <a:srcRect l="22566" r="8533"/>
          <a:stretch>
            <a:fillRect/>
          </a:stretch>
        </p:blipFill>
        <p:spPr bwMode="auto">
          <a:xfrm>
            <a:off x="76200" y="1905000"/>
            <a:ext cx="4460875" cy="4021138"/>
          </a:xfrm>
          <a:prstGeom prst="rect">
            <a:avLst/>
          </a:prstGeom>
          <a:noFill/>
          <a:ln w="9525">
            <a:noFill/>
            <a:miter lim="800000"/>
            <a:headEnd/>
            <a:tailEnd/>
          </a:ln>
        </p:spPr>
      </p:pic>
      <p:pic>
        <p:nvPicPr>
          <p:cNvPr id="21508" name="Picture 6" descr="EDIC06165_DE_SA_subendocardial infarct"/>
          <p:cNvPicPr>
            <a:picLocks noChangeAspect="1" noChangeArrowheads="1"/>
          </p:cNvPicPr>
          <p:nvPr/>
        </p:nvPicPr>
        <p:blipFill>
          <a:blip r:embed="rId4" cstate="print"/>
          <a:srcRect l="10014" r="16290"/>
          <a:stretch>
            <a:fillRect/>
          </a:stretch>
        </p:blipFill>
        <p:spPr bwMode="auto">
          <a:xfrm>
            <a:off x="4343400" y="1905000"/>
            <a:ext cx="4772025" cy="4021138"/>
          </a:xfrm>
          <a:prstGeom prst="rect">
            <a:avLst/>
          </a:prstGeom>
          <a:noFill/>
          <a:ln w="9525">
            <a:noFill/>
            <a:miter lim="800000"/>
            <a:headEnd/>
            <a:tailEnd/>
          </a:ln>
        </p:spPr>
      </p:pic>
      <p:sp>
        <p:nvSpPr>
          <p:cNvPr id="21509" name="Line 7"/>
          <p:cNvSpPr>
            <a:spLocks noChangeShapeType="1"/>
          </p:cNvSpPr>
          <p:nvPr/>
        </p:nvSpPr>
        <p:spPr bwMode="auto">
          <a:xfrm flipH="1">
            <a:off x="2590800" y="3810000"/>
            <a:ext cx="152400" cy="381000"/>
          </a:xfrm>
          <a:prstGeom prst="line">
            <a:avLst/>
          </a:prstGeom>
          <a:noFill/>
          <a:ln w="50800">
            <a:solidFill>
              <a:srgbClr val="EEC100"/>
            </a:solidFill>
            <a:round/>
            <a:headEnd/>
            <a:tailEnd type="stealth" w="lg" len="lg"/>
          </a:ln>
        </p:spPr>
        <p:txBody>
          <a:bodyPr wrap="none" anchor="ctr"/>
          <a:lstStyle/>
          <a:p>
            <a:endParaRPr lang="en-US"/>
          </a:p>
        </p:txBody>
      </p:sp>
      <p:sp>
        <p:nvSpPr>
          <p:cNvPr id="21510" name="Line 8"/>
          <p:cNvSpPr>
            <a:spLocks noChangeShapeType="1"/>
          </p:cNvSpPr>
          <p:nvPr/>
        </p:nvSpPr>
        <p:spPr bwMode="auto">
          <a:xfrm flipH="1">
            <a:off x="6705600" y="4267200"/>
            <a:ext cx="228600" cy="304800"/>
          </a:xfrm>
          <a:prstGeom prst="line">
            <a:avLst/>
          </a:prstGeom>
          <a:noFill/>
          <a:ln w="50800">
            <a:solidFill>
              <a:srgbClr val="EEC100"/>
            </a:solidFill>
            <a:round/>
            <a:headEnd/>
            <a:tailEnd type="stealth" w="lg" len="lg"/>
          </a:ln>
        </p:spPr>
        <p:txBody>
          <a:bodyPr wrap="none" anchor="ctr"/>
          <a:lstStyle/>
          <a:p>
            <a:endParaRPr lang="en-US"/>
          </a:p>
        </p:txBody>
      </p:sp>
      <p:sp>
        <p:nvSpPr>
          <p:cNvPr id="21511" name="Line 9"/>
          <p:cNvSpPr>
            <a:spLocks noChangeShapeType="1"/>
          </p:cNvSpPr>
          <p:nvPr/>
        </p:nvSpPr>
        <p:spPr bwMode="auto">
          <a:xfrm flipV="1">
            <a:off x="1905000" y="4953000"/>
            <a:ext cx="228600" cy="304800"/>
          </a:xfrm>
          <a:prstGeom prst="line">
            <a:avLst/>
          </a:prstGeom>
          <a:noFill/>
          <a:ln w="50800">
            <a:solidFill>
              <a:srgbClr val="EEC100"/>
            </a:solidFill>
            <a:round/>
            <a:headEnd/>
            <a:tailEnd type="stealth" w="lg" len="lg"/>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2"/>
          <p:cNvSpPr>
            <a:spLocks noChangeArrowheads="1"/>
          </p:cNvSpPr>
          <p:nvPr/>
        </p:nvSpPr>
        <p:spPr bwMode="auto">
          <a:xfrm>
            <a:off x="381000" y="228600"/>
            <a:ext cx="8077200" cy="1143000"/>
          </a:xfrm>
          <a:prstGeom prst="rect">
            <a:avLst/>
          </a:prstGeom>
          <a:noFill/>
          <a:ln w="9525">
            <a:noFill/>
            <a:miter lim="800000"/>
            <a:headEnd/>
            <a:tailEnd/>
          </a:ln>
          <a:effectLst/>
        </p:spPr>
        <p:txBody>
          <a:bodyPr anchor="ctr"/>
          <a:lstStyle/>
          <a:p>
            <a:pPr algn="ctr">
              <a:defRPr/>
            </a:pPr>
            <a:r>
              <a:rPr lang="en-US" sz="5400" b="1">
                <a:solidFill>
                  <a:schemeClr val="accent2"/>
                </a:solidFill>
                <a:effectLst>
                  <a:outerShdw blurRad="38100" dist="38100" dir="2700000" algn="tl">
                    <a:srgbClr val="000000"/>
                  </a:outerShdw>
                </a:effectLst>
              </a:rPr>
              <a:t>MESA Investigators</a:t>
            </a:r>
          </a:p>
        </p:txBody>
      </p:sp>
      <p:sp>
        <p:nvSpPr>
          <p:cNvPr id="990211" name="Rectangle 3"/>
          <p:cNvSpPr>
            <a:spLocks noChangeArrowheads="1"/>
          </p:cNvSpPr>
          <p:nvPr/>
        </p:nvSpPr>
        <p:spPr bwMode="auto">
          <a:xfrm>
            <a:off x="0" y="2209800"/>
            <a:ext cx="9144000" cy="4648200"/>
          </a:xfrm>
          <a:prstGeom prst="rect">
            <a:avLst/>
          </a:prstGeom>
          <a:noFill/>
          <a:ln w="9525">
            <a:noFill/>
            <a:miter lim="800000"/>
            <a:headEnd/>
            <a:tailEnd/>
          </a:ln>
          <a:effectLst/>
        </p:spPr>
        <p:txBody>
          <a:bodyPr anchor="ctr"/>
          <a:lstStyle/>
          <a:p>
            <a:pPr algn="ctr">
              <a:lnSpc>
                <a:spcPct val="140000"/>
              </a:lnSpc>
              <a:defRPr/>
            </a:pP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Wake Forest University</a:t>
            </a:r>
            <a:r>
              <a:rPr lang="en-US" sz="2400" dirty="0">
                <a:effectLst>
                  <a:outerShdw blurRad="38100" dist="38100" dir="2700000" algn="tl">
                    <a:srgbClr val="000000"/>
                  </a:outerShdw>
                </a:effectLst>
                <a:latin typeface="Arial" charset="0"/>
              </a:rPr>
              <a:t> – </a:t>
            </a:r>
            <a:r>
              <a:rPr lang="en-US" sz="2400" b="1" dirty="0">
                <a:effectLst>
                  <a:outerShdw blurRad="38100" dist="38100" dir="2700000" algn="tl">
                    <a:srgbClr val="000000"/>
                  </a:outerShdw>
                </a:effectLst>
                <a:latin typeface="Arial" charset="0"/>
              </a:rPr>
              <a:t>G. Burke, G. Hundley, J. Carr</a:t>
            </a:r>
            <a:r>
              <a:rPr lang="en-US" sz="2400" dirty="0">
                <a:effectLst>
                  <a:outerShdw blurRad="38100" dist="38100" dir="2700000" algn="tl">
                    <a:srgbClr val="000000"/>
                  </a:outerShdw>
                </a:effectLst>
                <a:latin typeface="Arial" charset="0"/>
              </a:rPr>
              <a:t/>
            </a:r>
            <a:br>
              <a:rPr lang="en-US" sz="2400"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U. of Minnesota</a:t>
            </a:r>
            <a:r>
              <a:rPr lang="en-US" sz="2400" dirty="0">
                <a:effectLst>
                  <a:outerShdw blurRad="38100" dist="38100" dir="2700000" algn="tl">
                    <a:srgbClr val="000000"/>
                  </a:outerShdw>
                </a:effectLst>
                <a:latin typeface="Arial" charset="0"/>
              </a:rPr>
              <a:t> – </a:t>
            </a:r>
            <a:r>
              <a:rPr lang="en-US" sz="2400" b="1" dirty="0">
                <a:effectLst>
                  <a:outerShdw blurRad="38100" dist="38100" dir="2700000" algn="tl">
                    <a:srgbClr val="000000"/>
                  </a:outerShdw>
                </a:effectLst>
                <a:latin typeface="Arial" charset="0"/>
              </a:rPr>
              <a:t>A. Folsom and David Jacobs</a:t>
            </a:r>
            <a:br>
              <a:rPr lang="en-US" sz="2400" b="1"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Northwestern University</a:t>
            </a:r>
            <a:r>
              <a:rPr lang="en-US" sz="2400" dirty="0">
                <a:effectLst>
                  <a:outerShdw blurRad="38100" dist="38100" dir="2700000" algn="tl">
                    <a:srgbClr val="000000"/>
                  </a:outerShdw>
                </a:effectLst>
                <a:latin typeface="Arial" charset="0"/>
              </a:rPr>
              <a:t> – </a:t>
            </a:r>
            <a:r>
              <a:rPr lang="en-US" sz="2400" b="1" dirty="0">
                <a:effectLst>
                  <a:outerShdw blurRad="38100" dist="38100" dir="2700000" algn="tl">
                    <a:srgbClr val="000000"/>
                  </a:outerShdw>
                </a:effectLst>
                <a:latin typeface="Arial" charset="0"/>
              </a:rPr>
              <a:t>Kiang Liu and Philip Greenland</a:t>
            </a:r>
            <a:br>
              <a:rPr lang="en-US" sz="2400" b="1"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UCLA</a:t>
            </a:r>
            <a:r>
              <a:rPr lang="en-US" sz="2400" dirty="0">
                <a:effectLst>
                  <a:outerShdw blurRad="38100" dist="38100" dir="2700000" algn="tl">
                    <a:srgbClr val="000000"/>
                  </a:outerShdw>
                </a:effectLst>
                <a:latin typeface="Arial" charset="0"/>
              </a:rPr>
              <a:t> – </a:t>
            </a:r>
            <a:r>
              <a:rPr lang="en-US" sz="2400" b="1" dirty="0">
                <a:effectLst>
                  <a:outerShdw blurRad="38100" dist="38100" dir="2700000" algn="tl">
                    <a:srgbClr val="000000"/>
                  </a:outerShdw>
                </a:effectLst>
                <a:latin typeface="Arial" charset="0"/>
              </a:rPr>
              <a:t>A. Gomes, K. Watson, M </a:t>
            </a:r>
            <a:r>
              <a:rPr lang="en-US" sz="2400" b="1" dirty="0" err="1">
                <a:effectLst>
                  <a:outerShdw blurRad="38100" dist="38100" dir="2700000" algn="tl">
                    <a:srgbClr val="000000"/>
                  </a:outerShdw>
                </a:effectLst>
                <a:latin typeface="Arial" charset="0"/>
              </a:rPr>
              <a:t>Budoff</a:t>
            </a:r>
            <a:r>
              <a:rPr lang="en-US" sz="2400" b="1" dirty="0">
                <a:effectLst>
                  <a:outerShdw blurRad="38100" dist="38100" dir="2700000" algn="tl">
                    <a:srgbClr val="000000"/>
                  </a:outerShdw>
                </a:effectLst>
                <a:latin typeface="Arial" charset="0"/>
              </a:rPr>
              <a:t>, J. </a:t>
            </a:r>
            <a:r>
              <a:rPr lang="en-US" sz="2400" b="1" dirty="0" err="1">
                <a:effectLst>
                  <a:outerShdw blurRad="38100" dist="38100" dir="2700000" algn="tl">
                    <a:srgbClr val="000000"/>
                  </a:outerShdw>
                </a:effectLst>
                <a:latin typeface="Arial" charset="0"/>
              </a:rPr>
              <a:t>Rotter</a:t>
            </a:r>
            <a:r>
              <a:rPr lang="en-US" sz="2400" dirty="0">
                <a:effectLst>
                  <a:outerShdw blurRad="38100" dist="38100" dir="2700000" algn="tl">
                    <a:srgbClr val="000000"/>
                  </a:outerShdw>
                </a:effectLst>
                <a:latin typeface="Arial" charset="0"/>
              </a:rPr>
              <a:t> </a:t>
            </a:r>
            <a:br>
              <a:rPr lang="en-US" sz="2400"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Columbia University</a:t>
            </a:r>
            <a:r>
              <a:rPr lang="en-US" sz="2400" dirty="0">
                <a:effectLst>
                  <a:outerShdw blurRad="38100" dist="38100" dir="2700000" algn="tl">
                    <a:srgbClr val="000000"/>
                  </a:outerShdw>
                </a:effectLst>
                <a:latin typeface="Arial" charset="0"/>
              </a:rPr>
              <a:t> – </a:t>
            </a:r>
            <a:r>
              <a:rPr lang="en-US" sz="2400" b="1" dirty="0">
                <a:effectLst>
                  <a:outerShdw blurRad="38100" dist="38100" dir="2700000" algn="tl">
                    <a:srgbClr val="000000"/>
                  </a:outerShdw>
                </a:effectLst>
                <a:latin typeface="Arial" charset="0"/>
              </a:rPr>
              <a:t>S. Shea, G. Bahr and M. Prince</a:t>
            </a:r>
            <a:br>
              <a:rPr lang="en-US" sz="2400" b="1"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NHLBI</a:t>
            </a:r>
            <a:r>
              <a:rPr lang="en-US" sz="2400" dirty="0">
                <a:effectLst>
                  <a:outerShdw blurRad="38100" dist="38100" dir="2700000" algn="tl">
                    <a:srgbClr val="000000"/>
                  </a:outerShdw>
                </a:effectLst>
                <a:latin typeface="Arial" charset="0"/>
              </a:rPr>
              <a:t>  – </a:t>
            </a:r>
            <a:r>
              <a:rPr lang="en-US" sz="2400" b="1" dirty="0">
                <a:effectLst>
                  <a:outerShdw blurRad="38100" dist="38100" dir="2700000" algn="tl">
                    <a:srgbClr val="000000"/>
                  </a:outerShdw>
                </a:effectLst>
                <a:latin typeface="Arial" charset="0"/>
              </a:rPr>
              <a:t>Diane </a:t>
            </a:r>
            <a:r>
              <a:rPr lang="en-US" sz="2400" b="1" dirty="0" err="1">
                <a:effectLst>
                  <a:outerShdw blurRad="38100" dist="38100" dir="2700000" algn="tl">
                    <a:srgbClr val="000000"/>
                  </a:outerShdw>
                </a:effectLst>
                <a:latin typeface="Arial" charset="0"/>
              </a:rPr>
              <a:t>Bild</a:t>
            </a:r>
            <a:r>
              <a:rPr lang="en-US" sz="2400" b="1" dirty="0">
                <a:effectLst>
                  <a:outerShdw blurRad="38100" dist="38100" dir="2700000" algn="tl">
                    <a:srgbClr val="000000"/>
                  </a:outerShdw>
                </a:effectLst>
                <a:latin typeface="Arial" charset="0"/>
              </a:rPr>
              <a:t> MD and Jean Olson MD	</a:t>
            </a:r>
            <a:br>
              <a:rPr lang="en-US" sz="2400" b="1"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U. of Washington</a:t>
            </a:r>
            <a:r>
              <a:rPr lang="en-US" sz="2400" dirty="0">
                <a:effectLst>
                  <a:outerShdw blurRad="38100" dist="38100" dir="2700000" algn="tl">
                    <a:srgbClr val="000000"/>
                  </a:outerShdw>
                </a:effectLst>
                <a:latin typeface="Arial" charset="0"/>
              </a:rPr>
              <a:t> – </a:t>
            </a:r>
            <a:r>
              <a:rPr lang="en-US" sz="2400" b="1" dirty="0">
                <a:effectLst>
                  <a:outerShdw blurRad="38100" dist="38100" dir="2700000" algn="tl">
                    <a:srgbClr val="000000"/>
                  </a:outerShdw>
                </a:effectLst>
                <a:latin typeface="Arial" charset="0"/>
              </a:rPr>
              <a:t>R. </a:t>
            </a:r>
            <a:r>
              <a:rPr lang="en-US" sz="2400" b="1" dirty="0" err="1">
                <a:effectLst>
                  <a:outerShdw blurRad="38100" dist="38100" dir="2700000" algn="tl">
                    <a:srgbClr val="000000"/>
                  </a:outerShdw>
                </a:effectLst>
                <a:latin typeface="Arial" charset="0"/>
              </a:rPr>
              <a:t>Kronmal</a:t>
            </a:r>
            <a:r>
              <a:rPr lang="en-US" sz="2400" b="1" dirty="0">
                <a:effectLst>
                  <a:outerShdw blurRad="38100" dist="38100" dir="2700000" algn="tl">
                    <a:srgbClr val="000000"/>
                  </a:outerShdw>
                </a:effectLst>
                <a:latin typeface="Arial" charset="0"/>
              </a:rPr>
              <a:t> and R. McClelland </a:t>
            </a:r>
            <a:br>
              <a:rPr lang="en-US" sz="2400" b="1"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University of Vermont</a:t>
            </a:r>
            <a:r>
              <a:rPr lang="en-US" sz="2400" dirty="0">
                <a:effectLst>
                  <a:outerShdw blurRad="38100" dist="38100" dir="2700000" algn="tl">
                    <a:srgbClr val="000000"/>
                  </a:outerShdw>
                </a:effectLst>
                <a:latin typeface="Arial" charset="0"/>
              </a:rPr>
              <a:t> – </a:t>
            </a:r>
            <a:r>
              <a:rPr lang="en-US" sz="2400" b="1" dirty="0">
                <a:solidFill>
                  <a:srgbClr val="92D050"/>
                </a:solidFill>
                <a:effectLst>
                  <a:outerShdw blurRad="38100" dist="38100" dir="2700000" algn="tl">
                    <a:srgbClr val="000000"/>
                  </a:outerShdw>
                </a:effectLst>
                <a:latin typeface="Arial" charset="0"/>
              </a:rPr>
              <a:t>Russell Tracy </a:t>
            </a:r>
            <a:r>
              <a:rPr lang="en-US" sz="2400" b="1" dirty="0">
                <a:effectLst>
                  <a:outerShdw blurRad="38100" dist="38100" dir="2700000" algn="tl">
                    <a:srgbClr val="000000"/>
                  </a:outerShdw>
                </a:effectLst>
                <a:latin typeface="Arial" charset="0"/>
              </a:rPr>
              <a:t>and M. Cushman</a:t>
            </a:r>
            <a:r>
              <a:rPr lang="en-US" sz="2400" dirty="0">
                <a:effectLst>
                  <a:outerShdw blurRad="38100" dist="38100" dir="2700000" algn="tl">
                    <a:srgbClr val="000000"/>
                  </a:outerShdw>
                </a:effectLst>
                <a:latin typeface="Arial" charset="0"/>
              </a:rPr>
              <a:t/>
            </a:r>
            <a:br>
              <a:rPr lang="en-US" sz="2400"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Johns Hopkins</a:t>
            </a:r>
            <a:r>
              <a:rPr lang="en-US" sz="2400" dirty="0">
                <a:effectLst>
                  <a:outerShdw blurRad="38100" dist="38100" dir="2700000" algn="tl">
                    <a:srgbClr val="000000"/>
                  </a:outerShdw>
                </a:effectLst>
                <a:latin typeface="Arial" charset="0"/>
              </a:rPr>
              <a:t> –</a:t>
            </a:r>
            <a:r>
              <a:rPr lang="en-US" sz="2400" b="1" dirty="0">
                <a:effectLst>
                  <a:outerShdw blurRad="38100" dist="38100" dir="2700000" algn="tl">
                    <a:srgbClr val="000000"/>
                  </a:outerShdw>
                </a:effectLst>
                <a:latin typeface="Arial" charset="0"/>
              </a:rPr>
              <a:t> David </a:t>
            </a:r>
            <a:r>
              <a:rPr lang="en-US" sz="2400" b="1" dirty="0" err="1">
                <a:effectLst>
                  <a:outerShdw blurRad="38100" dist="38100" dir="2700000" algn="tl">
                    <a:srgbClr val="000000"/>
                  </a:outerShdw>
                </a:effectLst>
                <a:latin typeface="Arial" charset="0"/>
              </a:rPr>
              <a:t>Bluemke</a:t>
            </a:r>
            <a:r>
              <a:rPr lang="en-US" sz="2400" b="1" dirty="0">
                <a:effectLst>
                  <a:outerShdw blurRad="38100" dist="38100" dir="2700000" algn="tl">
                    <a:srgbClr val="000000"/>
                  </a:outerShdw>
                </a:effectLst>
                <a:latin typeface="Arial" charset="0"/>
              </a:rPr>
              <a:t> and Wendy Post</a:t>
            </a:r>
            <a:br>
              <a:rPr lang="en-US" sz="2400" b="1"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r>
              <a:rPr lang="en-US" sz="2400" dirty="0">
                <a:solidFill>
                  <a:srgbClr val="FFFF00"/>
                </a:solidFill>
                <a:effectLst>
                  <a:outerShdw blurRad="38100" dist="38100" dir="2700000" algn="tl">
                    <a:srgbClr val="000000"/>
                  </a:outerShdw>
                </a:effectLst>
                <a:latin typeface="Arial" charset="0"/>
              </a:rPr>
              <a:t>Tufts</a:t>
            </a:r>
            <a:r>
              <a:rPr lang="en-US" sz="2400" dirty="0">
                <a:effectLst>
                  <a:outerShdw blurRad="38100" dist="38100" dir="2700000" algn="tl">
                    <a:srgbClr val="000000"/>
                  </a:outerShdw>
                </a:effectLst>
                <a:latin typeface="Arial" charset="0"/>
              </a:rPr>
              <a:t> – </a:t>
            </a:r>
            <a:r>
              <a:rPr lang="en-US" sz="2400" b="1" dirty="0">
                <a:effectLst>
                  <a:outerShdw blurRad="38100" dist="38100" dir="2700000" algn="tl">
                    <a:srgbClr val="000000"/>
                  </a:outerShdw>
                </a:effectLst>
                <a:latin typeface="Arial" charset="0"/>
              </a:rPr>
              <a:t>D. O’Leary and J. </a:t>
            </a:r>
            <a:r>
              <a:rPr lang="en-US" sz="2400" b="1" dirty="0" err="1">
                <a:effectLst>
                  <a:outerShdw blurRad="38100" dist="38100" dir="2700000" algn="tl">
                    <a:srgbClr val="000000"/>
                  </a:outerShdw>
                </a:effectLst>
                <a:latin typeface="Arial" charset="0"/>
              </a:rPr>
              <a:t>Polak</a:t>
            </a:r>
            <a:r>
              <a:rPr lang="en-US" sz="2400" dirty="0">
                <a:effectLst>
                  <a:outerShdw blurRad="38100" dist="38100" dir="2700000" algn="tl">
                    <a:srgbClr val="000000"/>
                  </a:outerShdw>
                </a:effectLst>
                <a:latin typeface="Arial" charset="0"/>
              </a:rPr>
              <a:t/>
            </a:r>
            <a:br>
              <a:rPr lang="en-US" sz="2400"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	</a:t>
            </a:r>
            <a:br>
              <a:rPr lang="en-US" sz="2400" dirty="0">
                <a:effectLst>
                  <a:outerShdw blurRad="38100" dist="38100" dir="2700000" algn="tl">
                    <a:srgbClr val="000000"/>
                  </a:outerShdw>
                </a:effectLst>
                <a:latin typeface="Arial" charset="0"/>
              </a:rPr>
            </a:br>
            <a:endParaRPr lang="en-US" sz="2400" dirty="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8015" y="566368"/>
            <a:ext cx="7070847" cy="580928"/>
          </a:xfrm>
        </p:spPr>
        <p:txBody>
          <a:bodyPr/>
          <a:lstStyle/>
          <a:p>
            <a:pPr eaLnBrk="1" hangingPunct="1">
              <a:defRPr/>
            </a:pPr>
            <a:r>
              <a:rPr lang="en-US" dirty="0" smtClean="0"/>
              <a:t>Mid-wall </a:t>
            </a:r>
            <a:r>
              <a:rPr lang="en-US" dirty="0" err="1" smtClean="0"/>
              <a:t>Hyperenhancement</a:t>
            </a:r>
            <a:endParaRPr lang="en-US" dirty="0" smtClean="0"/>
          </a:p>
        </p:txBody>
      </p:sp>
      <p:pic>
        <p:nvPicPr>
          <p:cNvPr id="22531" name="Picture 4" descr="EDIC23144BGG_DE_SA_MAG_image set"/>
          <p:cNvPicPr>
            <a:picLocks noChangeAspect="1" noChangeArrowheads="1"/>
          </p:cNvPicPr>
          <p:nvPr/>
        </p:nvPicPr>
        <p:blipFill>
          <a:blip r:embed="rId3" cstate="print"/>
          <a:srcRect l="33861" r="40314" b="66779"/>
          <a:stretch>
            <a:fillRect/>
          </a:stretch>
        </p:blipFill>
        <p:spPr bwMode="auto">
          <a:xfrm>
            <a:off x="152400" y="1676400"/>
            <a:ext cx="4414838" cy="4100513"/>
          </a:xfrm>
          <a:prstGeom prst="rect">
            <a:avLst/>
          </a:prstGeom>
          <a:noFill/>
          <a:ln w="9525">
            <a:noFill/>
            <a:miter lim="800000"/>
            <a:headEnd/>
            <a:tailEnd/>
          </a:ln>
        </p:spPr>
      </p:pic>
      <p:pic>
        <p:nvPicPr>
          <p:cNvPr id="22532" name="Picture 5" descr="EDIC23144BGG_HLA"/>
          <p:cNvPicPr>
            <a:picLocks noChangeAspect="1" noChangeArrowheads="1"/>
          </p:cNvPicPr>
          <p:nvPr/>
        </p:nvPicPr>
        <p:blipFill>
          <a:blip r:embed="rId4" cstate="print"/>
          <a:srcRect l="15514" t="12152" r="23341"/>
          <a:stretch>
            <a:fillRect/>
          </a:stretch>
        </p:blipFill>
        <p:spPr bwMode="auto">
          <a:xfrm>
            <a:off x="4537075" y="1676400"/>
            <a:ext cx="4606925" cy="4110038"/>
          </a:xfrm>
          <a:prstGeom prst="rect">
            <a:avLst/>
          </a:prstGeom>
          <a:noFill/>
          <a:ln w="9525">
            <a:noFill/>
            <a:miter lim="800000"/>
            <a:headEnd/>
            <a:tailEnd/>
          </a:ln>
        </p:spPr>
      </p:pic>
      <p:sp>
        <p:nvSpPr>
          <p:cNvPr id="22533" name="Line 6"/>
          <p:cNvSpPr>
            <a:spLocks noChangeShapeType="1"/>
          </p:cNvSpPr>
          <p:nvPr/>
        </p:nvSpPr>
        <p:spPr bwMode="auto">
          <a:xfrm flipH="1">
            <a:off x="1828800" y="3429000"/>
            <a:ext cx="304800" cy="304800"/>
          </a:xfrm>
          <a:prstGeom prst="line">
            <a:avLst/>
          </a:prstGeom>
          <a:noFill/>
          <a:ln w="50800">
            <a:solidFill>
              <a:srgbClr val="EEC100"/>
            </a:solidFill>
            <a:round/>
            <a:headEnd/>
            <a:tailEnd type="stealth" w="lg" len="lg"/>
          </a:ln>
        </p:spPr>
        <p:txBody>
          <a:bodyPr wrap="none" anchor="ctr"/>
          <a:lstStyle/>
          <a:p>
            <a:endParaRPr lang="en-US"/>
          </a:p>
        </p:txBody>
      </p:sp>
      <p:sp>
        <p:nvSpPr>
          <p:cNvPr id="22534" name="Line 7"/>
          <p:cNvSpPr>
            <a:spLocks noChangeShapeType="1"/>
          </p:cNvSpPr>
          <p:nvPr/>
        </p:nvSpPr>
        <p:spPr bwMode="auto">
          <a:xfrm flipH="1" flipV="1">
            <a:off x="6781800" y="3048000"/>
            <a:ext cx="304800" cy="304800"/>
          </a:xfrm>
          <a:prstGeom prst="line">
            <a:avLst/>
          </a:prstGeom>
          <a:noFill/>
          <a:ln w="50800">
            <a:solidFill>
              <a:srgbClr val="EEC100"/>
            </a:solidFill>
            <a:round/>
            <a:headEnd/>
            <a:tailEnd type="stealth" w="lg" len="lg"/>
          </a:ln>
        </p:spPr>
        <p:txBody>
          <a:bodyPr wrap="none" anchor="ct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97767" y="530274"/>
            <a:ext cx="6557887" cy="580928"/>
          </a:xfrm>
        </p:spPr>
        <p:txBody>
          <a:bodyPr/>
          <a:lstStyle/>
          <a:p>
            <a:pPr eaLnBrk="1" hangingPunct="1">
              <a:defRPr/>
            </a:pPr>
            <a:r>
              <a:rPr lang="en-US" sz="4000" dirty="0" smtClean="0"/>
              <a:t>Localized Myocardial Scar</a:t>
            </a:r>
          </a:p>
        </p:txBody>
      </p:sp>
      <p:pic>
        <p:nvPicPr>
          <p:cNvPr id="23555" name="Picture 6" descr="MR"/>
          <p:cNvPicPr>
            <a:picLocks noChangeAspect="1" noChangeArrowheads="1"/>
          </p:cNvPicPr>
          <p:nvPr/>
        </p:nvPicPr>
        <p:blipFill>
          <a:blip r:embed="rId3" cstate="print"/>
          <a:srcRect l="13963" r="17912" b="15900"/>
          <a:stretch>
            <a:fillRect/>
          </a:stretch>
        </p:blipFill>
        <p:spPr bwMode="auto">
          <a:xfrm>
            <a:off x="0" y="1981200"/>
            <a:ext cx="4414838" cy="3384550"/>
          </a:xfrm>
          <a:prstGeom prst="rect">
            <a:avLst/>
          </a:prstGeom>
          <a:noFill/>
          <a:ln w="9525">
            <a:noFill/>
            <a:miter lim="800000"/>
            <a:headEnd/>
            <a:tailEnd/>
          </a:ln>
        </p:spPr>
      </p:pic>
      <p:pic>
        <p:nvPicPr>
          <p:cNvPr id="23556" name="Picture 5" descr="EDIC26167HLP_DE_PSIR_SA"/>
          <p:cNvPicPr>
            <a:picLocks noChangeAspect="1" noChangeArrowheads="1"/>
          </p:cNvPicPr>
          <p:nvPr/>
        </p:nvPicPr>
        <p:blipFill>
          <a:blip r:embed="rId4" cstate="print"/>
          <a:srcRect l="10860" r="20239" b="21010"/>
          <a:stretch>
            <a:fillRect/>
          </a:stretch>
        </p:blipFill>
        <p:spPr bwMode="auto">
          <a:xfrm>
            <a:off x="4314825" y="1981200"/>
            <a:ext cx="4752975" cy="3384550"/>
          </a:xfrm>
          <a:prstGeom prst="rect">
            <a:avLst/>
          </a:prstGeom>
          <a:noFill/>
          <a:ln w="9525">
            <a:noFill/>
            <a:miter lim="800000"/>
            <a:headEnd/>
            <a:tailEnd/>
          </a:ln>
        </p:spPr>
      </p:pic>
      <p:sp>
        <p:nvSpPr>
          <p:cNvPr id="23557" name="Line 8"/>
          <p:cNvSpPr>
            <a:spLocks noChangeShapeType="1"/>
          </p:cNvSpPr>
          <p:nvPr/>
        </p:nvSpPr>
        <p:spPr bwMode="auto">
          <a:xfrm flipV="1">
            <a:off x="2057400" y="3048000"/>
            <a:ext cx="0" cy="381000"/>
          </a:xfrm>
          <a:prstGeom prst="line">
            <a:avLst/>
          </a:prstGeom>
          <a:noFill/>
          <a:ln w="50800">
            <a:solidFill>
              <a:srgbClr val="EEC100"/>
            </a:solidFill>
            <a:round/>
            <a:headEnd/>
            <a:tailEnd type="stealth" w="lg" len="lg"/>
          </a:ln>
        </p:spPr>
        <p:txBody>
          <a:bodyPr wrap="none" anchor="ctr"/>
          <a:lstStyle/>
          <a:p>
            <a:endParaRPr lang="en-US"/>
          </a:p>
        </p:txBody>
      </p:sp>
      <p:sp>
        <p:nvSpPr>
          <p:cNvPr id="23558" name="Line 9"/>
          <p:cNvSpPr>
            <a:spLocks noChangeShapeType="1"/>
          </p:cNvSpPr>
          <p:nvPr/>
        </p:nvSpPr>
        <p:spPr bwMode="auto">
          <a:xfrm flipV="1">
            <a:off x="7620000" y="3276600"/>
            <a:ext cx="228600" cy="228600"/>
          </a:xfrm>
          <a:prstGeom prst="line">
            <a:avLst/>
          </a:prstGeom>
          <a:noFill/>
          <a:ln w="50800">
            <a:solidFill>
              <a:srgbClr val="EEC100"/>
            </a:solidFill>
            <a:round/>
            <a:headEnd/>
            <a:tailEnd type="stealth" w="lg" len="lg"/>
          </a:ln>
        </p:spPr>
        <p:txBody>
          <a:bodyPr wrap="none" anchor="ct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2"/>
          </p:nvPr>
        </p:nvSpPr>
        <p:spPr>
          <a:xfrm>
            <a:off x="7924800" y="6356350"/>
            <a:ext cx="762000" cy="365125"/>
          </a:xfrm>
          <a:noFill/>
        </p:spPr>
        <p:txBody>
          <a:bodyPr lIns="0" tIns="0" rIns="0" bIns="0"/>
          <a:lstStyle/>
          <a:p>
            <a:fld id="{ECB95831-5469-4B8A-B8CA-E94638BD3D7A}" type="slidenum">
              <a:rPr lang="en-US" smtClean="0">
                <a:solidFill>
                  <a:srgbClr val="045C75"/>
                </a:solidFill>
                <a:effectLst/>
                <a:latin typeface="Times New Roman" pitchFamily="18" charset="0"/>
              </a:rPr>
              <a:pPr/>
              <a:t>52</a:t>
            </a:fld>
            <a:endParaRPr lang="en-US" smtClean="0">
              <a:solidFill>
                <a:srgbClr val="045C75"/>
              </a:solidFill>
              <a:effectLst/>
              <a:latin typeface="Times New Roman" pitchFamily="18" charset="0"/>
            </a:endParaRPr>
          </a:p>
        </p:txBody>
      </p:sp>
      <p:sp>
        <p:nvSpPr>
          <p:cNvPr id="7171" name="Rectangle 2"/>
          <p:cNvSpPr>
            <a:spLocks noChangeArrowheads="1"/>
          </p:cNvSpPr>
          <p:nvPr/>
        </p:nvSpPr>
        <p:spPr bwMode="auto">
          <a:xfrm>
            <a:off x="457200" y="2819400"/>
            <a:ext cx="8229600" cy="3785652"/>
          </a:xfrm>
          <a:prstGeom prst="rect">
            <a:avLst/>
          </a:prstGeom>
          <a:noFill/>
          <a:ln w="9525">
            <a:noFill/>
            <a:miter lim="800000"/>
            <a:headEnd/>
            <a:tailEnd/>
          </a:ln>
        </p:spPr>
        <p:txBody>
          <a:bodyPr>
            <a:spAutoFit/>
          </a:bodyPr>
          <a:lstStyle/>
          <a:p>
            <a:pPr algn="ctr" defTabSz="522288" eaLnBrk="1" hangingPunct="1">
              <a:lnSpc>
                <a:spcPct val="100000"/>
              </a:lnSpc>
              <a:spcBef>
                <a:spcPct val="0"/>
              </a:spcBef>
            </a:pPr>
            <a:r>
              <a:rPr lang="en-US" sz="2400" i="0" dirty="0" err="1" smtClean="0">
                <a:latin typeface="Times New Roman" pitchFamily="18" charset="0"/>
              </a:rPr>
              <a:t>Evrim</a:t>
            </a:r>
            <a:r>
              <a:rPr lang="en-US" sz="2400" i="0" dirty="0" smtClean="0">
                <a:latin typeface="Times New Roman" pitchFamily="18" charset="0"/>
              </a:rPr>
              <a:t> B. Turkbey</a:t>
            </a:r>
            <a:r>
              <a:rPr lang="en-US" sz="2400" i="0" baseline="30000" dirty="0" smtClean="0">
                <a:latin typeface="Times New Roman" pitchFamily="18" charset="0"/>
              </a:rPr>
              <a:t>4</a:t>
            </a:r>
            <a:r>
              <a:rPr lang="en-US" sz="2400" i="0" dirty="0" smtClean="0">
                <a:latin typeface="Times New Roman" pitchFamily="18" charset="0"/>
              </a:rPr>
              <a:t>,  Chia-Ying Liu</a:t>
            </a:r>
            <a:r>
              <a:rPr lang="en-US" sz="2400" i="0" baseline="30000" dirty="0" smtClean="0">
                <a:latin typeface="Times New Roman" pitchFamily="18" charset="0"/>
              </a:rPr>
              <a:t>3</a:t>
            </a:r>
            <a:r>
              <a:rPr lang="en-US" sz="2400" i="0" dirty="0" smtClean="0">
                <a:latin typeface="Times New Roman" pitchFamily="18" charset="0"/>
              </a:rPr>
              <a:t>,  Cuilian Miao</a:t>
            </a:r>
            <a:r>
              <a:rPr lang="en-US" sz="2400" i="0" baseline="30000" dirty="0" smtClean="0">
                <a:latin typeface="Times New Roman" pitchFamily="18" charset="0"/>
              </a:rPr>
              <a:t>3</a:t>
            </a:r>
            <a:r>
              <a:rPr lang="en-US" sz="2400" i="0" dirty="0" smtClean="0">
                <a:latin typeface="Times New Roman" pitchFamily="18" charset="0"/>
              </a:rPr>
              <a:t>, Saul </a:t>
            </a:r>
            <a:r>
              <a:rPr lang="en-US" sz="2400" i="0" dirty="0">
                <a:latin typeface="Times New Roman" pitchFamily="18" charset="0"/>
              </a:rPr>
              <a:t>Genuth</a:t>
            </a:r>
            <a:r>
              <a:rPr lang="en-US" sz="2400" i="0" baseline="30000" dirty="0">
                <a:latin typeface="Times New Roman" pitchFamily="18" charset="0"/>
              </a:rPr>
              <a:t>1</a:t>
            </a:r>
            <a:r>
              <a:rPr lang="en-US" sz="2400" i="0" dirty="0">
                <a:latin typeface="Times New Roman" pitchFamily="18" charset="0"/>
              </a:rPr>
              <a:t>, Patricia A. Cleary</a:t>
            </a:r>
            <a:r>
              <a:rPr lang="en-US" sz="2400" i="0" baseline="30000" dirty="0">
                <a:latin typeface="Times New Roman" pitchFamily="18" charset="0"/>
              </a:rPr>
              <a:t>2</a:t>
            </a:r>
            <a:r>
              <a:rPr lang="en-US" sz="2400" i="0" dirty="0">
                <a:latin typeface="Times New Roman" pitchFamily="18" charset="0"/>
              </a:rPr>
              <a:t>, </a:t>
            </a:r>
            <a:r>
              <a:rPr lang="en-US" sz="2400" i="0" dirty="0" err="1">
                <a:latin typeface="Times New Roman" pitchFamily="18" charset="0"/>
              </a:rPr>
              <a:t>Jye</a:t>
            </a:r>
            <a:r>
              <a:rPr lang="en-US" sz="2400" i="0" dirty="0">
                <a:latin typeface="Times New Roman" pitchFamily="18" charset="0"/>
              </a:rPr>
              <a:t>-Yu C. Backlund</a:t>
            </a:r>
            <a:r>
              <a:rPr lang="en-US" sz="2400" i="0" baseline="30000" dirty="0">
                <a:latin typeface="Times New Roman" pitchFamily="18" charset="0"/>
              </a:rPr>
              <a:t>2</a:t>
            </a:r>
            <a:r>
              <a:rPr lang="en-US" sz="2400" b="0" i="0" dirty="0">
                <a:latin typeface="Times New Roman" pitchFamily="18" charset="0"/>
              </a:rPr>
              <a:t>,</a:t>
            </a:r>
          </a:p>
          <a:p>
            <a:pPr algn="ctr" defTabSz="522288" eaLnBrk="1" hangingPunct="1">
              <a:lnSpc>
                <a:spcPct val="100000"/>
              </a:lnSpc>
              <a:spcBef>
                <a:spcPct val="0"/>
              </a:spcBef>
            </a:pPr>
            <a:r>
              <a:rPr lang="en-US" sz="2400" i="0" dirty="0" err="1" smtClean="0">
                <a:latin typeface="Times New Roman" pitchFamily="18" charset="0"/>
              </a:rPr>
              <a:t>Jo</a:t>
            </a:r>
            <a:r>
              <a:rPr lang="en-US" sz="2400" i="0" dirty="0" err="1" smtClean="0">
                <a:latin typeface="Times New Roman" pitchFamily="18" charset="0"/>
                <a:cs typeface="Times New Roman" pitchFamily="18" charset="0"/>
              </a:rPr>
              <a:t>ã</a:t>
            </a:r>
            <a:r>
              <a:rPr lang="en-US" sz="2400" i="0" dirty="0" err="1" smtClean="0">
                <a:latin typeface="Times New Roman" pitchFamily="18" charset="0"/>
              </a:rPr>
              <a:t>o</a:t>
            </a:r>
            <a:r>
              <a:rPr lang="en-US" sz="2400" i="0" dirty="0" smtClean="0">
                <a:latin typeface="Times New Roman" pitchFamily="18" charset="0"/>
              </a:rPr>
              <a:t>  A. C. Lima</a:t>
            </a:r>
            <a:r>
              <a:rPr lang="en-US" sz="2400" i="0" baseline="30000" dirty="0" smtClean="0">
                <a:latin typeface="Times New Roman" pitchFamily="18" charset="0"/>
              </a:rPr>
              <a:t>3</a:t>
            </a:r>
            <a:r>
              <a:rPr lang="en-US" sz="2400" i="0" dirty="0">
                <a:latin typeface="Times New Roman" pitchFamily="18" charset="0"/>
              </a:rPr>
              <a:t>, </a:t>
            </a:r>
            <a:r>
              <a:rPr lang="en-US" sz="2400" i="0" dirty="0" smtClean="0">
                <a:latin typeface="Times New Roman" pitchFamily="18" charset="0"/>
              </a:rPr>
              <a:t> David A. Bluemke</a:t>
            </a:r>
            <a:r>
              <a:rPr lang="en-US" sz="2400" i="0" baseline="30000" dirty="0" smtClean="0">
                <a:latin typeface="Times New Roman" pitchFamily="18" charset="0"/>
              </a:rPr>
              <a:t>4</a:t>
            </a:r>
            <a:endParaRPr lang="en-US" sz="2400" i="0" baseline="30000" dirty="0">
              <a:latin typeface="Times New Roman" pitchFamily="18" charset="0"/>
            </a:endParaRPr>
          </a:p>
          <a:p>
            <a:pPr algn="ctr" defTabSz="522288" eaLnBrk="1" hangingPunct="1">
              <a:lnSpc>
                <a:spcPct val="100000"/>
              </a:lnSpc>
              <a:spcBef>
                <a:spcPct val="0"/>
              </a:spcBef>
            </a:pPr>
            <a:endParaRPr lang="en-US" sz="2400" i="0" dirty="0">
              <a:solidFill>
                <a:srgbClr val="FFFFFF"/>
              </a:solidFill>
              <a:latin typeface="Times New Roman" pitchFamily="18" charset="0"/>
            </a:endParaRPr>
          </a:p>
          <a:p>
            <a:pPr algn="ctr" defTabSz="522288" eaLnBrk="1" hangingPunct="1">
              <a:lnSpc>
                <a:spcPct val="100000"/>
              </a:lnSpc>
              <a:spcBef>
                <a:spcPct val="0"/>
              </a:spcBef>
            </a:pPr>
            <a:r>
              <a:rPr lang="en-US" sz="2400" b="0" i="0" baseline="30000" dirty="0">
                <a:solidFill>
                  <a:srgbClr val="92D050"/>
                </a:solidFill>
                <a:latin typeface="Times New Roman" pitchFamily="18" charset="0"/>
              </a:rPr>
              <a:t>1 </a:t>
            </a:r>
            <a:r>
              <a:rPr lang="en-US" sz="2400" b="0" i="0" dirty="0">
                <a:solidFill>
                  <a:srgbClr val="92D050"/>
                </a:solidFill>
                <a:latin typeface="Times New Roman" pitchFamily="18" charset="0"/>
              </a:rPr>
              <a:t>Case Western Reserve University, Cleveland, OH </a:t>
            </a:r>
          </a:p>
          <a:p>
            <a:pPr algn="ctr" defTabSz="522288" eaLnBrk="1" hangingPunct="1">
              <a:lnSpc>
                <a:spcPct val="100000"/>
              </a:lnSpc>
              <a:spcBef>
                <a:spcPct val="0"/>
              </a:spcBef>
            </a:pPr>
            <a:r>
              <a:rPr lang="en-US" sz="2400" b="0" i="0" baseline="30000" dirty="0">
                <a:solidFill>
                  <a:srgbClr val="92D050"/>
                </a:solidFill>
                <a:latin typeface="Times New Roman" pitchFamily="18" charset="0"/>
              </a:rPr>
              <a:t>2 </a:t>
            </a:r>
            <a:r>
              <a:rPr lang="en-US" sz="2400" b="0" i="0" dirty="0">
                <a:solidFill>
                  <a:srgbClr val="92D050"/>
                </a:solidFill>
                <a:latin typeface="Times New Roman" pitchFamily="18" charset="0"/>
              </a:rPr>
              <a:t>The George Washington University, Washington, DC </a:t>
            </a:r>
          </a:p>
          <a:p>
            <a:pPr algn="ctr" defTabSz="522288" eaLnBrk="1" hangingPunct="1">
              <a:lnSpc>
                <a:spcPct val="100000"/>
              </a:lnSpc>
              <a:spcBef>
                <a:spcPct val="0"/>
              </a:spcBef>
            </a:pPr>
            <a:r>
              <a:rPr lang="en-US" sz="2400" b="0" i="0" baseline="30000" dirty="0">
                <a:solidFill>
                  <a:srgbClr val="92D050"/>
                </a:solidFill>
                <a:latin typeface="Times New Roman" pitchFamily="18" charset="0"/>
              </a:rPr>
              <a:t>3 </a:t>
            </a:r>
            <a:r>
              <a:rPr lang="en-US" sz="2400" b="0" i="0" dirty="0">
                <a:solidFill>
                  <a:srgbClr val="92D050"/>
                </a:solidFill>
                <a:latin typeface="Times New Roman" pitchFamily="18" charset="0"/>
              </a:rPr>
              <a:t>Johns Hopkins University, Baltimore, MD</a:t>
            </a:r>
          </a:p>
          <a:p>
            <a:pPr algn="ctr" defTabSz="522288" eaLnBrk="1" hangingPunct="1">
              <a:lnSpc>
                <a:spcPct val="100000"/>
              </a:lnSpc>
              <a:spcBef>
                <a:spcPct val="0"/>
              </a:spcBef>
            </a:pPr>
            <a:r>
              <a:rPr lang="en-US" sz="2400" b="0" i="0" baseline="30000" dirty="0">
                <a:solidFill>
                  <a:srgbClr val="92D050"/>
                </a:solidFill>
                <a:latin typeface="Times New Roman" pitchFamily="18" charset="0"/>
              </a:rPr>
              <a:t>4</a:t>
            </a:r>
            <a:r>
              <a:rPr lang="en-US" sz="2400" b="0" i="0" dirty="0">
                <a:solidFill>
                  <a:srgbClr val="92D050"/>
                </a:solidFill>
                <a:latin typeface="Times New Roman" pitchFamily="18" charset="0"/>
              </a:rPr>
              <a:t> National Institutes of Health, Bethesda, MD </a:t>
            </a:r>
            <a:endParaRPr lang="en-US" sz="2400" b="0" i="0" dirty="0" smtClean="0">
              <a:solidFill>
                <a:srgbClr val="92D050"/>
              </a:solidFill>
              <a:latin typeface="Times New Roman" pitchFamily="18" charset="0"/>
            </a:endParaRPr>
          </a:p>
          <a:p>
            <a:pPr algn="ctr" defTabSz="522288" eaLnBrk="1" hangingPunct="1">
              <a:lnSpc>
                <a:spcPct val="100000"/>
              </a:lnSpc>
              <a:spcBef>
                <a:spcPct val="0"/>
              </a:spcBef>
            </a:pPr>
            <a:endParaRPr lang="en-US" sz="2400" b="0" i="0" dirty="0">
              <a:solidFill>
                <a:srgbClr val="FFFFFF"/>
              </a:solidFill>
              <a:latin typeface="Times New Roman" pitchFamily="18" charset="0"/>
            </a:endParaRPr>
          </a:p>
          <a:p>
            <a:pPr algn="ctr" defTabSz="522288" eaLnBrk="1" hangingPunct="1">
              <a:lnSpc>
                <a:spcPct val="100000"/>
              </a:lnSpc>
              <a:spcBef>
                <a:spcPct val="0"/>
              </a:spcBef>
            </a:pPr>
            <a:r>
              <a:rPr lang="en-US" sz="2400" b="0" dirty="0" smtClean="0">
                <a:solidFill>
                  <a:srgbClr val="FFFFFF"/>
                </a:solidFill>
                <a:latin typeface="Times New Roman" pitchFamily="18" charset="0"/>
              </a:rPr>
              <a:t>Circulation, 2011 (In Press) </a:t>
            </a:r>
            <a:endParaRPr lang="en-US" sz="2400" b="0" dirty="0">
              <a:solidFill>
                <a:srgbClr val="FFFFFF"/>
              </a:solidFill>
              <a:latin typeface="Times New Roman" pitchFamily="18" charset="0"/>
            </a:endParaRPr>
          </a:p>
        </p:txBody>
      </p:sp>
      <p:sp>
        <p:nvSpPr>
          <p:cNvPr id="7173" name="Rectangle 2"/>
          <p:cNvSpPr>
            <a:spLocks noChangeArrowheads="1"/>
          </p:cNvSpPr>
          <p:nvPr/>
        </p:nvSpPr>
        <p:spPr bwMode="auto">
          <a:xfrm>
            <a:off x="1752600" y="762000"/>
            <a:ext cx="7162800" cy="1492716"/>
          </a:xfrm>
          <a:prstGeom prst="rect">
            <a:avLst/>
          </a:prstGeom>
          <a:noFill/>
          <a:ln w="9525">
            <a:noFill/>
            <a:miter lim="800000"/>
            <a:headEnd/>
            <a:tailEnd/>
          </a:ln>
        </p:spPr>
        <p:txBody>
          <a:bodyPr>
            <a:spAutoFit/>
          </a:bodyPr>
          <a:lstStyle/>
          <a:p>
            <a:pPr algn="ctr" defTabSz="522288" eaLnBrk="1" hangingPunct="1">
              <a:lnSpc>
                <a:spcPct val="100000"/>
              </a:lnSpc>
              <a:spcBef>
                <a:spcPct val="0"/>
              </a:spcBef>
            </a:pPr>
            <a:r>
              <a:rPr lang="en-US" i="0" dirty="0" smtClean="0">
                <a:solidFill>
                  <a:srgbClr val="FFFF00"/>
                </a:solidFill>
                <a:latin typeface="Times New Roman" pitchFamily="18" charset="0"/>
              </a:rPr>
              <a:t>Cardiac Structure and </a:t>
            </a:r>
            <a:r>
              <a:rPr lang="en-US" i="0" dirty="0">
                <a:solidFill>
                  <a:srgbClr val="FFFF00"/>
                </a:solidFill>
                <a:latin typeface="Times New Roman" pitchFamily="18" charset="0"/>
              </a:rPr>
              <a:t>Function </a:t>
            </a:r>
          </a:p>
          <a:p>
            <a:pPr algn="ctr" defTabSz="522288" eaLnBrk="1" hangingPunct="1">
              <a:lnSpc>
                <a:spcPct val="100000"/>
              </a:lnSpc>
              <a:spcBef>
                <a:spcPct val="0"/>
              </a:spcBef>
            </a:pPr>
            <a:r>
              <a:rPr lang="en-US" i="0" dirty="0">
                <a:solidFill>
                  <a:srgbClr val="FFFF00"/>
                </a:solidFill>
                <a:latin typeface="Times New Roman" pitchFamily="18" charset="0"/>
              </a:rPr>
              <a:t>in Type 1 Diabetes</a:t>
            </a:r>
            <a:endParaRPr lang="en-US" b="0" i="0" dirty="0">
              <a:solidFill>
                <a:srgbClr val="FFFF00"/>
              </a:solidFill>
              <a:latin typeface="Times New Roman" pitchFamily="18" charset="0"/>
            </a:endParaRPr>
          </a:p>
          <a:p>
            <a:pPr algn="ctr" defTabSz="522288" eaLnBrk="1" hangingPunct="1">
              <a:lnSpc>
                <a:spcPct val="100000"/>
              </a:lnSpc>
              <a:spcBef>
                <a:spcPct val="0"/>
              </a:spcBef>
            </a:pPr>
            <a:endParaRPr lang="en-US" sz="1100" i="0" dirty="0">
              <a:solidFill>
                <a:srgbClr val="FFFF00"/>
              </a:solidFill>
              <a:latin typeface="Times New Roman" pitchFamily="18" charset="0"/>
            </a:endParaRPr>
          </a:p>
        </p:txBody>
      </p:sp>
      <p:pic>
        <p:nvPicPr>
          <p:cNvPr id="6" name="Picture 5"/>
          <p:cNvPicPr>
            <a:picLocks noChangeAspect="1" noChangeArrowheads="1"/>
          </p:cNvPicPr>
          <p:nvPr/>
        </p:nvPicPr>
        <p:blipFill>
          <a:blip r:embed="rId3" cstate="print"/>
          <a:srcRect/>
          <a:stretch>
            <a:fillRect/>
          </a:stretch>
        </p:blipFill>
        <p:spPr bwMode="auto">
          <a:xfrm>
            <a:off x="304800" y="381000"/>
            <a:ext cx="1143000" cy="1524000"/>
          </a:xfrm>
          <a:prstGeom prst="rect">
            <a:avLst/>
          </a:prstGeom>
          <a:solidFill>
            <a:schemeClr val="accent2"/>
          </a:solid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Ancillary Studies - Ongoing</a:t>
            </a:r>
            <a:endParaRPr lang="en-US" sz="4000" dirty="0"/>
          </a:p>
        </p:txBody>
      </p:sp>
      <p:sp>
        <p:nvSpPr>
          <p:cNvPr id="3" name="Content Placeholder 2"/>
          <p:cNvSpPr>
            <a:spLocks noGrp="1"/>
          </p:cNvSpPr>
          <p:nvPr>
            <p:ph idx="1"/>
          </p:nvPr>
        </p:nvSpPr>
        <p:spPr>
          <a:xfrm>
            <a:off x="448811" y="1826704"/>
            <a:ext cx="8229600" cy="4255316"/>
          </a:xfrm>
        </p:spPr>
        <p:txBody>
          <a:bodyPr/>
          <a:lstStyle/>
          <a:p>
            <a:r>
              <a:rPr lang="en-US" dirty="0" smtClean="0"/>
              <a:t>Aortic structure and function</a:t>
            </a:r>
          </a:p>
          <a:p>
            <a:r>
              <a:rPr lang="en-US" dirty="0" smtClean="0"/>
              <a:t>MESA COPD</a:t>
            </a:r>
          </a:p>
          <a:p>
            <a:r>
              <a:rPr lang="en-US" dirty="0" smtClean="0"/>
              <a:t>MESA fibrosis (T1 mapping)</a:t>
            </a:r>
          </a:p>
          <a:p>
            <a:r>
              <a:rPr lang="en-US" dirty="0" smtClean="0"/>
              <a:t>CAP (Atlas project)</a:t>
            </a:r>
          </a:p>
          <a:p>
            <a:r>
              <a:rPr lang="en-US" dirty="0" smtClean="0"/>
              <a:t>EDIC/MESA comparison</a:t>
            </a:r>
          </a:p>
          <a:p>
            <a:r>
              <a:rPr lang="en-US" dirty="0" smtClean="0"/>
              <a:t>MESA </a:t>
            </a:r>
            <a:r>
              <a:rPr lang="en-US" dirty="0" err="1" smtClean="0"/>
              <a:t>SHARe</a:t>
            </a:r>
            <a:r>
              <a:rPr lang="en-US" dirty="0" smtClean="0"/>
              <a:t> (LV structure and function working group)</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orme libre 97"/>
          <p:cNvSpPr/>
          <p:nvPr/>
        </p:nvSpPr>
        <p:spPr>
          <a:xfrm>
            <a:off x="3322638" y="1384300"/>
            <a:ext cx="2717800" cy="766763"/>
          </a:xfrm>
          <a:custGeom>
            <a:avLst/>
            <a:gdLst>
              <a:gd name="connsiteX0" fmla="*/ 0 w 2718233"/>
              <a:gd name="connsiteY0" fmla="*/ 148821 h 766744"/>
              <a:gd name="connsiteX1" fmla="*/ 87866 w 2718233"/>
              <a:gd name="connsiteY1" fmla="*/ 156808 h 766744"/>
              <a:gd name="connsiteX2" fmla="*/ 95854 w 2718233"/>
              <a:gd name="connsiteY2" fmla="*/ 204732 h 766744"/>
              <a:gd name="connsiteX3" fmla="*/ 119817 w 2718233"/>
              <a:gd name="connsiteY3" fmla="*/ 220706 h 766744"/>
              <a:gd name="connsiteX4" fmla="*/ 167744 w 2718233"/>
              <a:gd name="connsiteY4" fmla="*/ 204732 h 766744"/>
              <a:gd name="connsiteX5" fmla="*/ 191707 w 2718233"/>
              <a:gd name="connsiteY5" fmla="*/ 196744 h 766744"/>
              <a:gd name="connsiteX6" fmla="*/ 247621 w 2718233"/>
              <a:gd name="connsiteY6" fmla="*/ 204732 h 766744"/>
              <a:gd name="connsiteX7" fmla="*/ 271585 w 2718233"/>
              <a:gd name="connsiteY7" fmla="*/ 212719 h 766744"/>
              <a:gd name="connsiteX8" fmla="*/ 287560 w 2718233"/>
              <a:gd name="connsiteY8" fmla="*/ 260642 h 766744"/>
              <a:gd name="connsiteX9" fmla="*/ 295548 w 2718233"/>
              <a:gd name="connsiteY9" fmla="*/ 284603 h 766744"/>
              <a:gd name="connsiteX10" fmla="*/ 367438 w 2718233"/>
              <a:gd name="connsiteY10" fmla="*/ 324539 h 766744"/>
              <a:gd name="connsiteX11" fmla="*/ 391401 w 2718233"/>
              <a:gd name="connsiteY11" fmla="*/ 340514 h 766744"/>
              <a:gd name="connsiteX12" fmla="*/ 423352 w 2718233"/>
              <a:gd name="connsiteY12" fmla="*/ 308565 h 766744"/>
              <a:gd name="connsiteX13" fmla="*/ 447316 w 2718233"/>
              <a:gd name="connsiteY13" fmla="*/ 292591 h 766744"/>
              <a:gd name="connsiteX14" fmla="*/ 551157 w 2718233"/>
              <a:gd name="connsiteY14" fmla="*/ 300578 h 766744"/>
              <a:gd name="connsiteX15" fmla="*/ 567132 w 2718233"/>
              <a:gd name="connsiteY15" fmla="*/ 324539 h 766744"/>
              <a:gd name="connsiteX16" fmla="*/ 591095 w 2718233"/>
              <a:gd name="connsiteY16" fmla="*/ 340514 h 766744"/>
              <a:gd name="connsiteX17" fmla="*/ 623047 w 2718233"/>
              <a:gd name="connsiteY17" fmla="*/ 380450 h 766744"/>
              <a:gd name="connsiteX18" fmla="*/ 647010 w 2718233"/>
              <a:gd name="connsiteY18" fmla="*/ 396424 h 766744"/>
              <a:gd name="connsiteX19" fmla="*/ 694936 w 2718233"/>
              <a:gd name="connsiteY19" fmla="*/ 356488 h 766744"/>
              <a:gd name="connsiteX20" fmla="*/ 718900 w 2718233"/>
              <a:gd name="connsiteY20" fmla="*/ 340514 h 766744"/>
              <a:gd name="connsiteX21" fmla="*/ 798777 w 2718233"/>
              <a:gd name="connsiteY21" fmla="*/ 372463 h 766744"/>
              <a:gd name="connsiteX22" fmla="*/ 806765 w 2718233"/>
              <a:gd name="connsiteY22" fmla="*/ 396424 h 766744"/>
              <a:gd name="connsiteX23" fmla="*/ 814753 w 2718233"/>
              <a:gd name="connsiteY23" fmla="*/ 476296 h 766744"/>
              <a:gd name="connsiteX24" fmla="*/ 822741 w 2718233"/>
              <a:gd name="connsiteY24" fmla="*/ 500258 h 766744"/>
              <a:gd name="connsiteX25" fmla="*/ 862680 w 2718233"/>
              <a:gd name="connsiteY25" fmla="*/ 540194 h 766744"/>
              <a:gd name="connsiteX26" fmla="*/ 894631 w 2718233"/>
              <a:gd name="connsiteY26" fmla="*/ 532206 h 766744"/>
              <a:gd name="connsiteX27" fmla="*/ 918594 w 2718233"/>
              <a:gd name="connsiteY27" fmla="*/ 516232 h 766744"/>
              <a:gd name="connsiteX28" fmla="*/ 974508 w 2718233"/>
              <a:gd name="connsiteY28" fmla="*/ 524219 h 766744"/>
              <a:gd name="connsiteX29" fmla="*/ 982496 w 2718233"/>
              <a:gd name="connsiteY29" fmla="*/ 548181 h 766744"/>
              <a:gd name="connsiteX30" fmla="*/ 990484 w 2718233"/>
              <a:gd name="connsiteY30" fmla="*/ 596104 h 766744"/>
              <a:gd name="connsiteX31" fmla="*/ 1014447 w 2718233"/>
              <a:gd name="connsiteY31" fmla="*/ 604091 h 766744"/>
              <a:gd name="connsiteX32" fmla="*/ 1086337 w 2718233"/>
              <a:gd name="connsiteY32" fmla="*/ 596104 h 766744"/>
              <a:gd name="connsiteX33" fmla="*/ 1094325 w 2718233"/>
              <a:gd name="connsiteY33" fmla="*/ 556168 h 766744"/>
              <a:gd name="connsiteX34" fmla="*/ 1158227 w 2718233"/>
              <a:gd name="connsiteY34" fmla="*/ 572142 h 766744"/>
              <a:gd name="connsiteX35" fmla="*/ 1254080 w 2718233"/>
              <a:gd name="connsiteY35" fmla="*/ 564155 h 766744"/>
              <a:gd name="connsiteX36" fmla="*/ 1278044 w 2718233"/>
              <a:gd name="connsiteY36" fmla="*/ 492270 h 766744"/>
              <a:gd name="connsiteX37" fmla="*/ 1302007 w 2718233"/>
              <a:gd name="connsiteY37" fmla="*/ 452334 h 766744"/>
              <a:gd name="connsiteX38" fmla="*/ 1309995 w 2718233"/>
              <a:gd name="connsiteY38" fmla="*/ 428373 h 766744"/>
              <a:gd name="connsiteX39" fmla="*/ 1453775 w 2718233"/>
              <a:gd name="connsiteY39" fmla="*/ 444347 h 766744"/>
              <a:gd name="connsiteX40" fmla="*/ 1477738 w 2718233"/>
              <a:gd name="connsiteY40" fmla="*/ 460322 h 766744"/>
              <a:gd name="connsiteX41" fmla="*/ 1493713 w 2718233"/>
              <a:gd name="connsiteY41" fmla="*/ 484283 h 766744"/>
              <a:gd name="connsiteX42" fmla="*/ 1517677 w 2718233"/>
              <a:gd name="connsiteY42" fmla="*/ 492270 h 766744"/>
              <a:gd name="connsiteX43" fmla="*/ 1565603 w 2718233"/>
              <a:gd name="connsiteY43" fmla="*/ 484283 h 766744"/>
              <a:gd name="connsiteX44" fmla="*/ 1589567 w 2718233"/>
              <a:gd name="connsiteY44" fmla="*/ 428373 h 766744"/>
              <a:gd name="connsiteX45" fmla="*/ 1613530 w 2718233"/>
              <a:gd name="connsiteY45" fmla="*/ 412398 h 766744"/>
              <a:gd name="connsiteX46" fmla="*/ 1701395 w 2718233"/>
              <a:gd name="connsiteY46" fmla="*/ 420386 h 766744"/>
              <a:gd name="connsiteX47" fmla="*/ 1725359 w 2718233"/>
              <a:gd name="connsiteY47" fmla="*/ 436360 h 766744"/>
              <a:gd name="connsiteX48" fmla="*/ 1749322 w 2718233"/>
              <a:gd name="connsiteY48" fmla="*/ 444347 h 766744"/>
              <a:gd name="connsiteX49" fmla="*/ 1765298 w 2718233"/>
              <a:gd name="connsiteY49" fmla="*/ 468309 h 766744"/>
              <a:gd name="connsiteX50" fmla="*/ 1813224 w 2718233"/>
              <a:gd name="connsiteY50" fmla="*/ 484283 h 766744"/>
              <a:gd name="connsiteX51" fmla="*/ 1853163 w 2718233"/>
              <a:gd name="connsiteY51" fmla="*/ 436360 h 766744"/>
              <a:gd name="connsiteX52" fmla="*/ 1877126 w 2718233"/>
              <a:gd name="connsiteY52" fmla="*/ 420386 h 766744"/>
              <a:gd name="connsiteX53" fmla="*/ 1909078 w 2718233"/>
              <a:gd name="connsiteY53" fmla="*/ 380450 h 766744"/>
              <a:gd name="connsiteX54" fmla="*/ 1957004 w 2718233"/>
              <a:gd name="connsiteY54" fmla="*/ 388437 h 766744"/>
              <a:gd name="connsiteX55" fmla="*/ 1980967 w 2718233"/>
              <a:gd name="connsiteY55" fmla="*/ 404411 h 766744"/>
              <a:gd name="connsiteX56" fmla="*/ 2004931 w 2718233"/>
              <a:gd name="connsiteY56" fmla="*/ 412398 h 766744"/>
              <a:gd name="connsiteX57" fmla="*/ 2084808 w 2718233"/>
              <a:gd name="connsiteY57" fmla="*/ 452334 h 766744"/>
              <a:gd name="connsiteX58" fmla="*/ 2196637 w 2718233"/>
              <a:gd name="connsiteY58" fmla="*/ 444347 h 766744"/>
              <a:gd name="connsiteX59" fmla="*/ 2220601 w 2718233"/>
              <a:gd name="connsiteY59" fmla="*/ 436360 h 766744"/>
              <a:gd name="connsiteX60" fmla="*/ 2252552 w 2718233"/>
              <a:gd name="connsiteY60" fmla="*/ 404411 h 766744"/>
              <a:gd name="connsiteX61" fmla="*/ 2276515 w 2718233"/>
              <a:gd name="connsiteY61" fmla="*/ 388437 h 766744"/>
              <a:gd name="connsiteX62" fmla="*/ 2324442 w 2718233"/>
              <a:gd name="connsiteY62" fmla="*/ 372463 h 766744"/>
              <a:gd name="connsiteX63" fmla="*/ 2348405 w 2718233"/>
              <a:gd name="connsiteY63" fmla="*/ 356488 h 766744"/>
              <a:gd name="connsiteX64" fmla="*/ 2388344 w 2718233"/>
              <a:gd name="connsiteY64" fmla="*/ 372463 h 766744"/>
              <a:gd name="connsiteX65" fmla="*/ 2444258 w 2718233"/>
              <a:gd name="connsiteY65" fmla="*/ 396424 h 766744"/>
              <a:gd name="connsiteX66" fmla="*/ 2476209 w 2718233"/>
              <a:gd name="connsiteY66" fmla="*/ 380450 h 766744"/>
              <a:gd name="connsiteX67" fmla="*/ 2484197 w 2718233"/>
              <a:gd name="connsiteY67" fmla="*/ 356488 h 766744"/>
              <a:gd name="connsiteX68" fmla="*/ 2548099 w 2718233"/>
              <a:gd name="connsiteY68" fmla="*/ 300578 h 766744"/>
              <a:gd name="connsiteX69" fmla="*/ 2596026 w 2718233"/>
              <a:gd name="connsiteY69" fmla="*/ 308565 h 766744"/>
              <a:gd name="connsiteX70" fmla="*/ 2612001 w 2718233"/>
              <a:gd name="connsiteY70" fmla="*/ 356488 h 766744"/>
              <a:gd name="connsiteX71" fmla="*/ 2619989 w 2718233"/>
              <a:gd name="connsiteY71" fmla="*/ 420386 h 766744"/>
              <a:gd name="connsiteX72" fmla="*/ 2635965 w 2718233"/>
              <a:gd name="connsiteY72" fmla="*/ 452334 h 766744"/>
              <a:gd name="connsiteX73" fmla="*/ 2683891 w 2718233"/>
              <a:gd name="connsiteY73" fmla="*/ 444347 h 766744"/>
              <a:gd name="connsiteX74" fmla="*/ 2699867 w 2718233"/>
              <a:gd name="connsiteY74" fmla="*/ 380450 h 766744"/>
              <a:gd name="connsiteX75" fmla="*/ 2683891 w 2718233"/>
              <a:gd name="connsiteY75" fmla="*/ 364475 h 766744"/>
              <a:gd name="connsiteX76" fmla="*/ 2635965 w 2718233"/>
              <a:gd name="connsiteY76" fmla="*/ 332527 h 766744"/>
              <a:gd name="connsiteX77" fmla="*/ 2588038 w 2718233"/>
              <a:gd name="connsiteY77" fmla="*/ 340514 h 766744"/>
              <a:gd name="connsiteX78" fmla="*/ 2564075 w 2718233"/>
              <a:gd name="connsiteY78" fmla="*/ 364475 h 766744"/>
              <a:gd name="connsiteX79" fmla="*/ 2540111 w 2718233"/>
              <a:gd name="connsiteY79" fmla="*/ 372463 h 766744"/>
              <a:gd name="connsiteX80" fmla="*/ 2484197 w 2718233"/>
              <a:gd name="connsiteY80" fmla="*/ 364475 h 766744"/>
              <a:gd name="connsiteX81" fmla="*/ 2436270 w 2718233"/>
              <a:gd name="connsiteY81" fmla="*/ 348501 h 766744"/>
              <a:gd name="connsiteX82" fmla="*/ 2404319 w 2718233"/>
              <a:gd name="connsiteY82" fmla="*/ 316552 h 766744"/>
              <a:gd name="connsiteX83" fmla="*/ 2372368 w 2718233"/>
              <a:gd name="connsiteY83" fmla="*/ 364475 h 766744"/>
              <a:gd name="connsiteX84" fmla="*/ 2332429 w 2718233"/>
              <a:gd name="connsiteY84" fmla="*/ 412398 h 766744"/>
              <a:gd name="connsiteX85" fmla="*/ 2324442 w 2718233"/>
              <a:gd name="connsiteY85" fmla="*/ 436360 h 766744"/>
              <a:gd name="connsiteX86" fmla="*/ 2260539 w 2718233"/>
              <a:gd name="connsiteY86" fmla="*/ 428373 h 766744"/>
              <a:gd name="connsiteX87" fmla="*/ 2252552 w 2718233"/>
              <a:gd name="connsiteY87" fmla="*/ 404411 h 766744"/>
              <a:gd name="connsiteX88" fmla="*/ 2220601 w 2718233"/>
              <a:gd name="connsiteY88" fmla="*/ 388437 h 766744"/>
              <a:gd name="connsiteX89" fmla="*/ 2172674 w 2718233"/>
              <a:gd name="connsiteY89" fmla="*/ 364475 h 766744"/>
              <a:gd name="connsiteX90" fmla="*/ 2084808 w 2718233"/>
              <a:gd name="connsiteY90" fmla="*/ 372463 h 766744"/>
              <a:gd name="connsiteX91" fmla="*/ 2076821 w 2718233"/>
              <a:gd name="connsiteY91" fmla="*/ 396424 h 766744"/>
              <a:gd name="connsiteX92" fmla="*/ 2068833 w 2718233"/>
              <a:gd name="connsiteY92" fmla="*/ 436360 h 766744"/>
              <a:gd name="connsiteX93" fmla="*/ 2028894 w 2718233"/>
              <a:gd name="connsiteY93" fmla="*/ 492270 h 766744"/>
              <a:gd name="connsiteX94" fmla="*/ 2004931 w 2718233"/>
              <a:gd name="connsiteY94" fmla="*/ 508245 h 766744"/>
              <a:gd name="connsiteX95" fmla="*/ 1949016 w 2718233"/>
              <a:gd name="connsiteY95" fmla="*/ 532206 h 766744"/>
              <a:gd name="connsiteX96" fmla="*/ 1901090 w 2718233"/>
              <a:gd name="connsiteY96" fmla="*/ 524219 h 766744"/>
              <a:gd name="connsiteX97" fmla="*/ 1877126 w 2718233"/>
              <a:gd name="connsiteY97" fmla="*/ 468309 h 766744"/>
              <a:gd name="connsiteX98" fmla="*/ 1853163 w 2718233"/>
              <a:gd name="connsiteY98" fmla="*/ 460322 h 766744"/>
              <a:gd name="connsiteX99" fmla="*/ 1837188 w 2718233"/>
              <a:gd name="connsiteY99" fmla="*/ 436360 h 766744"/>
              <a:gd name="connsiteX100" fmla="*/ 1773285 w 2718233"/>
              <a:gd name="connsiteY100" fmla="*/ 436360 h 766744"/>
              <a:gd name="connsiteX101" fmla="*/ 1733347 w 2718233"/>
              <a:gd name="connsiteY101" fmla="*/ 500258 h 766744"/>
              <a:gd name="connsiteX102" fmla="*/ 1685420 w 2718233"/>
              <a:gd name="connsiteY102" fmla="*/ 532206 h 766744"/>
              <a:gd name="connsiteX103" fmla="*/ 1613530 w 2718233"/>
              <a:gd name="connsiteY103" fmla="*/ 524219 h 766744"/>
              <a:gd name="connsiteX104" fmla="*/ 1589567 w 2718233"/>
              <a:gd name="connsiteY104" fmla="*/ 516232 h 766744"/>
              <a:gd name="connsiteX105" fmla="*/ 1549628 w 2718233"/>
              <a:gd name="connsiteY105" fmla="*/ 452334 h 766744"/>
              <a:gd name="connsiteX106" fmla="*/ 1501701 w 2718233"/>
              <a:gd name="connsiteY106" fmla="*/ 492270 h 766744"/>
              <a:gd name="connsiteX107" fmla="*/ 1485726 w 2718233"/>
              <a:gd name="connsiteY107" fmla="*/ 540194 h 766744"/>
              <a:gd name="connsiteX108" fmla="*/ 1413836 w 2718233"/>
              <a:gd name="connsiteY108" fmla="*/ 564155 h 766744"/>
              <a:gd name="connsiteX109" fmla="*/ 1341946 w 2718233"/>
              <a:gd name="connsiteY109" fmla="*/ 508245 h 766744"/>
              <a:gd name="connsiteX110" fmla="*/ 1270056 w 2718233"/>
              <a:gd name="connsiteY110" fmla="*/ 476296 h 766744"/>
              <a:gd name="connsiteX111" fmla="*/ 1262068 w 2718233"/>
              <a:gd name="connsiteY111" fmla="*/ 500258 h 766744"/>
              <a:gd name="connsiteX112" fmla="*/ 1246093 w 2718233"/>
              <a:gd name="connsiteY112" fmla="*/ 524219 h 766744"/>
              <a:gd name="connsiteX113" fmla="*/ 1254080 w 2718233"/>
              <a:gd name="connsiteY113" fmla="*/ 588117 h 766744"/>
              <a:gd name="connsiteX114" fmla="*/ 1270056 w 2718233"/>
              <a:gd name="connsiteY114" fmla="*/ 636040 h 766744"/>
              <a:gd name="connsiteX115" fmla="*/ 1262068 w 2718233"/>
              <a:gd name="connsiteY115" fmla="*/ 699937 h 766744"/>
              <a:gd name="connsiteX116" fmla="*/ 1102313 w 2718233"/>
              <a:gd name="connsiteY116" fmla="*/ 707924 h 766744"/>
              <a:gd name="connsiteX117" fmla="*/ 1094325 w 2718233"/>
              <a:gd name="connsiteY117" fmla="*/ 667989 h 766744"/>
              <a:gd name="connsiteX118" fmla="*/ 1086337 w 2718233"/>
              <a:gd name="connsiteY118" fmla="*/ 620065 h 766744"/>
              <a:gd name="connsiteX119" fmla="*/ 1078349 w 2718233"/>
              <a:gd name="connsiteY119" fmla="*/ 596104 h 766744"/>
              <a:gd name="connsiteX120" fmla="*/ 1054386 w 2718233"/>
              <a:gd name="connsiteY120" fmla="*/ 588117 h 766744"/>
              <a:gd name="connsiteX121" fmla="*/ 1030423 w 2718233"/>
              <a:gd name="connsiteY121" fmla="*/ 572142 h 766744"/>
              <a:gd name="connsiteX122" fmla="*/ 982496 w 2718233"/>
              <a:gd name="connsiteY122" fmla="*/ 556168 h 766744"/>
              <a:gd name="connsiteX123" fmla="*/ 950545 w 2718233"/>
              <a:gd name="connsiteY123" fmla="*/ 596104 h 766744"/>
              <a:gd name="connsiteX124" fmla="*/ 902618 w 2718233"/>
              <a:gd name="connsiteY124" fmla="*/ 612078 h 766744"/>
              <a:gd name="connsiteX125" fmla="*/ 846704 w 2718233"/>
              <a:gd name="connsiteY125" fmla="*/ 604091 h 766744"/>
              <a:gd name="connsiteX126" fmla="*/ 862680 w 2718233"/>
              <a:gd name="connsiteY126" fmla="*/ 508245 h 766744"/>
              <a:gd name="connsiteX127" fmla="*/ 870667 w 2718233"/>
              <a:gd name="connsiteY127" fmla="*/ 484283 h 766744"/>
              <a:gd name="connsiteX128" fmla="*/ 902618 w 2718233"/>
              <a:gd name="connsiteY128" fmla="*/ 476296 h 766744"/>
              <a:gd name="connsiteX129" fmla="*/ 910606 w 2718233"/>
              <a:gd name="connsiteY129" fmla="*/ 452334 h 766744"/>
              <a:gd name="connsiteX130" fmla="*/ 830729 w 2718233"/>
              <a:gd name="connsiteY130" fmla="*/ 436360 h 766744"/>
              <a:gd name="connsiteX131" fmla="*/ 790790 w 2718233"/>
              <a:gd name="connsiteY131" fmla="*/ 476296 h 766744"/>
              <a:gd name="connsiteX132" fmla="*/ 742863 w 2718233"/>
              <a:gd name="connsiteY132" fmla="*/ 492270 h 766744"/>
              <a:gd name="connsiteX133" fmla="*/ 623047 w 2718233"/>
              <a:gd name="connsiteY133" fmla="*/ 484283 h 766744"/>
              <a:gd name="connsiteX134" fmla="*/ 599083 w 2718233"/>
              <a:gd name="connsiteY134" fmla="*/ 476296 h 766744"/>
              <a:gd name="connsiteX135" fmla="*/ 591095 w 2718233"/>
              <a:gd name="connsiteY135" fmla="*/ 452334 h 766744"/>
              <a:gd name="connsiteX136" fmla="*/ 607071 w 2718233"/>
              <a:gd name="connsiteY136" fmla="*/ 420386 h 766744"/>
              <a:gd name="connsiteX137" fmla="*/ 654998 w 2718233"/>
              <a:gd name="connsiteY137" fmla="*/ 372463 h 766744"/>
              <a:gd name="connsiteX138" fmla="*/ 662985 w 2718233"/>
              <a:gd name="connsiteY138" fmla="*/ 348501 h 766744"/>
              <a:gd name="connsiteX139" fmla="*/ 678961 w 2718233"/>
              <a:gd name="connsiteY139" fmla="*/ 284603 h 766744"/>
              <a:gd name="connsiteX140" fmla="*/ 647010 w 2718233"/>
              <a:gd name="connsiteY140" fmla="*/ 276616 h 766744"/>
              <a:gd name="connsiteX141" fmla="*/ 567132 w 2718233"/>
              <a:gd name="connsiteY141" fmla="*/ 284603 h 766744"/>
              <a:gd name="connsiteX142" fmla="*/ 559144 w 2718233"/>
              <a:gd name="connsiteY142" fmla="*/ 308565 h 766744"/>
              <a:gd name="connsiteX143" fmla="*/ 519205 w 2718233"/>
              <a:gd name="connsiteY143" fmla="*/ 348501 h 766744"/>
              <a:gd name="connsiteX144" fmla="*/ 479267 w 2718233"/>
              <a:gd name="connsiteY144" fmla="*/ 412398 h 766744"/>
              <a:gd name="connsiteX145" fmla="*/ 447316 w 2718233"/>
              <a:gd name="connsiteY145" fmla="*/ 420386 h 766744"/>
              <a:gd name="connsiteX146" fmla="*/ 399389 w 2718233"/>
              <a:gd name="connsiteY146" fmla="*/ 404411 h 766744"/>
              <a:gd name="connsiteX147" fmla="*/ 383413 w 2718233"/>
              <a:gd name="connsiteY147" fmla="*/ 356488 h 766744"/>
              <a:gd name="connsiteX148" fmla="*/ 391401 w 2718233"/>
              <a:gd name="connsiteY148" fmla="*/ 268629 h 766744"/>
              <a:gd name="connsiteX149" fmla="*/ 399389 w 2718233"/>
              <a:gd name="connsiteY149" fmla="*/ 244668 h 766744"/>
              <a:gd name="connsiteX150" fmla="*/ 391401 w 2718233"/>
              <a:gd name="connsiteY150" fmla="*/ 204732 h 766744"/>
              <a:gd name="connsiteX151" fmla="*/ 287560 w 2718233"/>
              <a:gd name="connsiteY151" fmla="*/ 212719 h 766744"/>
              <a:gd name="connsiteX152" fmla="*/ 255609 w 2718233"/>
              <a:gd name="connsiteY152" fmla="*/ 220706 h 766744"/>
              <a:gd name="connsiteX153" fmla="*/ 239634 w 2718233"/>
              <a:gd name="connsiteY153" fmla="*/ 244668 h 766744"/>
              <a:gd name="connsiteX154" fmla="*/ 191707 w 2718233"/>
              <a:gd name="connsiteY154" fmla="*/ 276616 h 766744"/>
              <a:gd name="connsiteX155" fmla="*/ 151768 w 2718233"/>
              <a:gd name="connsiteY155" fmla="*/ 268629 h 766744"/>
              <a:gd name="connsiteX156" fmla="*/ 159756 w 2718233"/>
              <a:gd name="connsiteY156" fmla="*/ 236680 h 766744"/>
              <a:gd name="connsiteX157" fmla="*/ 175731 w 2718233"/>
              <a:gd name="connsiteY157" fmla="*/ 188757 h 766744"/>
              <a:gd name="connsiteX158" fmla="*/ 183719 w 2718233"/>
              <a:gd name="connsiteY158" fmla="*/ 164796 h 766744"/>
              <a:gd name="connsiteX159" fmla="*/ 215670 w 2718233"/>
              <a:gd name="connsiteY159" fmla="*/ 116872 h 766744"/>
              <a:gd name="connsiteX160" fmla="*/ 223658 w 2718233"/>
              <a:gd name="connsiteY160" fmla="*/ 84924 h 766744"/>
              <a:gd name="connsiteX161" fmla="*/ 239634 w 2718233"/>
              <a:gd name="connsiteY161" fmla="*/ 37001 h 766744"/>
              <a:gd name="connsiteX162" fmla="*/ 231646 w 2718233"/>
              <a:gd name="connsiteY162" fmla="*/ 5052 h 766744"/>
              <a:gd name="connsiteX163" fmla="*/ 207682 w 2718233"/>
              <a:gd name="connsiteY163" fmla="*/ 13039 h 766744"/>
              <a:gd name="connsiteX164" fmla="*/ 151768 w 2718233"/>
              <a:gd name="connsiteY164" fmla="*/ 37001 h 766744"/>
              <a:gd name="connsiteX165" fmla="*/ 111829 w 2718233"/>
              <a:gd name="connsiteY165" fmla="*/ 76937 h 766744"/>
              <a:gd name="connsiteX166" fmla="*/ 87866 w 2718233"/>
              <a:gd name="connsiteY166" fmla="*/ 92911 h 766744"/>
              <a:gd name="connsiteX167" fmla="*/ 55915 w 2718233"/>
              <a:gd name="connsiteY167" fmla="*/ 140834 h 76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2718233" h="766744">
                <a:moveTo>
                  <a:pt x="0" y="148821"/>
                </a:moveTo>
                <a:cubicBezTo>
                  <a:pt x="29289" y="151483"/>
                  <a:pt x="62462" y="141990"/>
                  <a:pt x="87866" y="156808"/>
                </a:cubicBezTo>
                <a:cubicBezTo>
                  <a:pt x="101855" y="164968"/>
                  <a:pt x="88611" y="190247"/>
                  <a:pt x="95854" y="204732"/>
                </a:cubicBezTo>
                <a:cubicBezTo>
                  <a:pt x="100147" y="213318"/>
                  <a:pt x="111829" y="215381"/>
                  <a:pt x="119817" y="220706"/>
                </a:cubicBezTo>
                <a:lnTo>
                  <a:pt x="167744" y="204732"/>
                </a:lnTo>
                <a:lnTo>
                  <a:pt x="191707" y="196744"/>
                </a:lnTo>
                <a:cubicBezTo>
                  <a:pt x="210345" y="199407"/>
                  <a:pt x="229159" y="201040"/>
                  <a:pt x="247621" y="204732"/>
                </a:cubicBezTo>
                <a:cubicBezTo>
                  <a:pt x="255877" y="206383"/>
                  <a:pt x="266691" y="205868"/>
                  <a:pt x="271585" y="212719"/>
                </a:cubicBezTo>
                <a:cubicBezTo>
                  <a:pt x="281373" y="226421"/>
                  <a:pt x="282235" y="244668"/>
                  <a:pt x="287560" y="260642"/>
                </a:cubicBezTo>
                <a:cubicBezTo>
                  <a:pt x="290223" y="268629"/>
                  <a:pt x="288543" y="279933"/>
                  <a:pt x="295548" y="284603"/>
                </a:cubicBezTo>
                <a:cubicBezTo>
                  <a:pt x="350481" y="321222"/>
                  <a:pt x="325260" y="310481"/>
                  <a:pt x="367438" y="324539"/>
                </a:cubicBezTo>
                <a:cubicBezTo>
                  <a:pt x="375426" y="329864"/>
                  <a:pt x="381932" y="338936"/>
                  <a:pt x="391401" y="340514"/>
                </a:cubicBezTo>
                <a:cubicBezTo>
                  <a:pt x="425232" y="346153"/>
                  <a:pt x="410821" y="324227"/>
                  <a:pt x="423352" y="308565"/>
                </a:cubicBezTo>
                <a:cubicBezTo>
                  <a:pt x="429349" y="301069"/>
                  <a:pt x="439328" y="297916"/>
                  <a:pt x="447316" y="292591"/>
                </a:cubicBezTo>
                <a:cubicBezTo>
                  <a:pt x="481930" y="295253"/>
                  <a:pt x="517613" y="291634"/>
                  <a:pt x="551157" y="300578"/>
                </a:cubicBezTo>
                <a:cubicBezTo>
                  <a:pt x="560432" y="303051"/>
                  <a:pt x="560344" y="317751"/>
                  <a:pt x="567132" y="324539"/>
                </a:cubicBezTo>
                <a:cubicBezTo>
                  <a:pt x="573920" y="331327"/>
                  <a:pt x="583107" y="335189"/>
                  <a:pt x="591095" y="340514"/>
                </a:cubicBezTo>
                <a:cubicBezTo>
                  <a:pt x="602957" y="358305"/>
                  <a:pt x="606788" y="367444"/>
                  <a:pt x="623047" y="380450"/>
                </a:cubicBezTo>
                <a:cubicBezTo>
                  <a:pt x="630543" y="386447"/>
                  <a:pt x="639022" y="391099"/>
                  <a:pt x="647010" y="396424"/>
                </a:cubicBezTo>
                <a:cubicBezTo>
                  <a:pt x="706511" y="356760"/>
                  <a:pt x="633427" y="407741"/>
                  <a:pt x="694936" y="356488"/>
                </a:cubicBezTo>
                <a:cubicBezTo>
                  <a:pt x="702311" y="350343"/>
                  <a:pt x="710912" y="345839"/>
                  <a:pt x="718900" y="340514"/>
                </a:cubicBezTo>
                <a:cubicBezTo>
                  <a:pt x="775703" y="347614"/>
                  <a:pt x="778329" y="331569"/>
                  <a:pt x="798777" y="372463"/>
                </a:cubicBezTo>
                <a:cubicBezTo>
                  <a:pt x="802542" y="379993"/>
                  <a:pt x="804102" y="388437"/>
                  <a:pt x="806765" y="396424"/>
                </a:cubicBezTo>
                <a:cubicBezTo>
                  <a:pt x="809428" y="423048"/>
                  <a:pt x="810684" y="449850"/>
                  <a:pt x="814753" y="476296"/>
                </a:cubicBezTo>
                <a:cubicBezTo>
                  <a:pt x="816033" y="484618"/>
                  <a:pt x="817689" y="493523"/>
                  <a:pt x="822741" y="500258"/>
                </a:cubicBezTo>
                <a:cubicBezTo>
                  <a:pt x="834038" y="515319"/>
                  <a:pt x="862680" y="540194"/>
                  <a:pt x="862680" y="540194"/>
                </a:cubicBezTo>
                <a:cubicBezTo>
                  <a:pt x="873330" y="537531"/>
                  <a:pt x="884540" y="536530"/>
                  <a:pt x="894631" y="532206"/>
                </a:cubicBezTo>
                <a:cubicBezTo>
                  <a:pt x="903455" y="528425"/>
                  <a:pt x="909042" y="517187"/>
                  <a:pt x="918594" y="516232"/>
                </a:cubicBezTo>
                <a:cubicBezTo>
                  <a:pt x="937328" y="514359"/>
                  <a:pt x="955870" y="521557"/>
                  <a:pt x="974508" y="524219"/>
                </a:cubicBezTo>
                <a:cubicBezTo>
                  <a:pt x="977171" y="532206"/>
                  <a:pt x="980669" y="539962"/>
                  <a:pt x="982496" y="548181"/>
                </a:cubicBezTo>
                <a:cubicBezTo>
                  <a:pt x="986009" y="563990"/>
                  <a:pt x="982449" y="582043"/>
                  <a:pt x="990484" y="596104"/>
                </a:cubicBezTo>
                <a:cubicBezTo>
                  <a:pt x="994662" y="603414"/>
                  <a:pt x="1006459" y="601429"/>
                  <a:pt x="1014447" y="604091"/>
                </a:cubicBezTo>
                <a:cubicBezTo>
                  <a:pt x="1038410" y="601429"/>
                  <a:pt x="1065662" y="608508"/>
                  <a:pt x="1086337" y="596104"/>
                </a:cubicBezTo>
                <a:cubicBezTo>
                  <a:pt x="1097978" y="589120"/>
                  <a:pt x="1081446" y="560461"/>
                  <a:pt x="1094325" y="556168"/>
                </a:cubicBezTo>
                <a:cubicBezTo>
                  <a:pt x="1115155" y="549225"/>
                  <a:pt x="1136926" y="566817"/>
                  <a:pt x="1158227" y="572142"/>
                </a:cubicBezTo>
                <a:cubicBezTo>
                  <a:pt x="1190178" y="569480"/>
                  <a:pt x="1227402" y="581939"/>
                  <a:pt x="1254080" y="564155"/>
                </a:cubicBezTo>
                <a:cubicBezTo>
                  <a:pt x="1275096" y="550145"/>
                  <a:pt x="1270056" y="516232"/>
                  <a:pt x="1278044" y="492270"/>
                </a:cubicBezTo>
                <a:cubicBezTo>
                  <a:pt x="1288414" y="461163"/>
                  <a:pt x="1280077" y="474263"/>
                  <a:pt x="1302007" y="452334"/>
                </a:cubicBezTo>
                <a:cubicBezTo>
                  <a:pt x="1304670" y="444347"/>
                  <a:pt x="1301641" y="429417"/>
                  <a:pt x="1309995" y="428373"/>
                </a:cubicBezTo>
                <a:cubicBezTo>
                  <a:pt x="1384593" y="419049"/>
                  <a:pt x="1403116" y="427463"/>
                  <a:pt x="1453775" y="444347"/>
                </a:cubicBezTo>
                <a:cubicBezTo>
                  <a:pt x="1461763" y="449672"/>
                  <a:pt x="1470950" y="453534"/>
                  <a:pt x="1477738" y="460322"/>
                </a:cubicBezTo>
                <a:cubicBezTo>
                  <a:pt x="1484526" y="467110"/>
                  <a:pt x="1486217" y="478287"/>
                  <a:pt x="1493713" y="484283"/>
                </a:cubicBezTo>
                <a:cubicBezTo>
                  <a:pt x="1500288" y="489543"/>
                  <a:pt x="1509689" y="489608"/>
                  <a:pt x="1517677" y="492270"/>
                </a:cubicBezTo>
                <a:cubicBezTo>
                  <a:pt x="1533652" y="489608"/>
                  <a:pt x="1551869" y="492866"/>
                  <a:pt x="1565603" y="484283"/>
                </a:cubicBezTo>
                <a:cubicBezTo>
                  <a:pt x="1588454" y="470002"/>
                  <a:pt x="1575614" y="445813"/>
                  <a:pt x="1589567" y="428373"/>
                </a:cubicBezTo>
                <a:cubicBezTo>
                  <a:pt x="1595564" y="420877"/>
                  <a:pt x="1605542" y="417723"/>
                  <a:pt x="1613530" y="412398"/>
                </a:cubicBezTo>
                <a:cubicBezTo>
                  <a:pt x="1642818" y="415061"/>
                  <a:pt x="1672639" y="414224"/>
                  <a:pt x="1701395" y="420386"/>
                </a:cubicBezTo>
                <a:cubicBezTo>
                  <a:pt x="1710782" y="422397"/>
                  <a:pt x="1716772" y="432067"/>
                  <a:pt x="1725359" y="436360"/>
                </a:cubicBezTo>
                <a:cubicBezTo>
                  <a:pt x="1732890" y="440125"/>
                  <a:pt x="1741334" y="441685"/>
                  <a:pt x="1749322" y="444347"/>
                </a:cubicBezTo>
                <a:cubicBezTo>
                  <a:pt x="1754647" y="452334"/>
                  <a:pt x="1757157" y="463221"/>
                  <a:pt x="1765298" y="468309"/>
                </a:cubicBezTo>
                <a:cubicBezTo>
                  <a:pt x="1779578" y="477233"/>
                  <a:pt x="1813224" y="484283"/>
                  <a:pt x="1813224" y="484283"/>
                </a:cubicBezTo>
                <a:cubicBezTo>
                  <a:pt x="1871607" y="445366"/>
                  <a:pt x="1802493" y="497161"/>
                  <a:pt x="1853163" y="436360"/>
                </a:cubicBezTo>
                <a:cubicBezTo>
                  <a:pt x="1859309" y="428985"/>
                  <a:pt x="1869630" y="426383"/>
                  <a:pt x="1877126" y="420386"/>
                </a:cubicBezTo>
                <a:cubicBezTo>
                  <a:pt x="1893385" y="407380"/>
                  <a:pt x="1897216" y="398241"/>
                  <a:pt x="1909078" y="380450"/>
                </a:cubicBezTo>
                <a:cubicBezTo>
                  <a:pt x="1925053" y="383112"/>
                  <a:pt x="1941639" y="383316"/>
                  <a:pt x="1957004" y="388437"/>
                </a:cubicBezTo>
                <a:cubicBezTo>
                  <a:pt x="1966111" y="391472"/>
                  <a:pt x="1972381" y="400118"/>
                  <a:pt x="1980967" y="404411"/>
                </a:cubicBezTo>
                <a:cubicBezTo>
                  <a:pt x="1988498" y="408176"/>
                  <a:pt x="1996943" y="409736"/>
                  <a:pt x="2004931" y="412398"/>
                </a:cubicBezTo>
                <a:cubicBezTo>
                  <a:pt x="2061991" y="450436"/>
                  <a:pt x="2034230" y="439691"/>
                  <a:pt x="2084808" y="452334"/>
                </a:cubicBezTo>
                <a:cubicBezTo>
                  <a:pt x="2122084" y="449672"/>
                  <a:pt x="2159522" y="448713"/>
                  <a:pt x="2196637" y="444347"/>
                </a:cubicBezTo>
                <a:cubicBezTo>
                  <a:pt x="2204999" y="443363"/>
                  <a:pt x="2214647" y="442314"/>
                  <a:pt x="2220601" y="436360"/>
                </a:cubicBezTo>
                <a:cubicBezTo>
                  <a:pt x="2263203" y="393761"/>
                  <a:pt x="2188646" y="425710"/>
                  <a:pt x="2252552" y="404411"/>
                </a:cubicBezTo>
                <a:cubicBezTo>
                  <a:pt x="2260540" y="399086"/>
                  <a:pt x="2267743" y="392336"/>
                  <a:pt x="2276515" y="388437"/>
                </a:cubicBezTo>
                <a:cubicBezTo>
                  <a:pt x="2291904" y="381598"/>
                  <a:pt x="2324442" y="372463"/>
                  <a:pt x="2324442" y="372463"/>
                </a:cubicBezTo>
                <a:cubicBezTo>
                  <a:pt x="2332430" y="367138"/>
                  <a:pt x="2338805" y="356488"/>
                  <a:pt x="2348405" y="356488"/>
                </a:cubicBezTo>
                <a:cubicBezTo>
                  <a:pt x="2362743" y="356488"/>
                  <a:pt x="2374918" y="367429"/>
                  <a:pt x="2388344" y="372463"/>
                </a:cubicBezTo>
                <a:cubicBezTo>
                  <a:pt x="2435361" y="390094"/>
                  <a:pt x="2388148" y="368372"/>
                  <a:pt x="2444258" y="396424"/>
                </a:cubicBezTo>
                <a:cubicBezTo>
                  <a:pt x="2454908" y="391099"/>
                  <a:pt x="2467789" y="388869"/>
                  <a:pt x="2476209" y="380450"/>
                </a:cubicBezTo>
                <a:cubicBezTo>
                  <a:pt x="2482163" y="374497"/>
                  <a:pt x="2479145" y="363223"/>
                  <a:pt x="2484197" y="356488"/>
                </a:cubicBezTo>
                <a:cubicBezTo>
                  <a:pt x="2507561" y="325339"/>
                  <a:pt x="2520384" y="319053"/>
                  <a:pt x="2548099" y="300578"/>
                </a:cubicBezTo>
                <a:cubicBezTo>
                  <a:pt x="2564075" y="303240"/>
                  <a:pt x="2583837" y="297900"/>
                  <a:pt x="2596026" y="308565"/>
                </a:cubicBezTo>
                <a:cubicBezTo>
                  <a:pt x="2608699" y="319653"/>
                  <a:pt x="2612001" y="356488"/>
                  <a:pt x="2612001" y="356488"/>
                </a:cubicBezTo>
                <a:cubicBezTo>
                  <a:pt x="2614664" y="377787"/>
                  <a:pt x="2614782" y="399562"/>
                  <a:pt x="2619989" y="420386"/>
                </a:cubicBezTo>
                <a:cubicBezTo>
                  <a:pt x="2622877" y="431937"/>
                  <a:pt x="2624816" y="448154"/>
                  <a:pt x="2635965" y="452334"/>
                </a:cubicBezTo>
                <a:cubicBezTo>
                  <a:pt x="2651130" y="458020"/>
                  <a:pt x="2667916" y="447009"/>
                  <a:pt x="2683891" y="444347"/>
                </a:cubicBezTo>
                <a:cubicBezTo>
                  <a:pt x="2710663" y="417578"/>
                  <a:pt x="2718233" y="423301"/>
                  <a:pt x="2699867" y="380450"/>
                </a:cubicBezTo>
                <a:cubicBezTo>
                  <a:pt x="2696900" y="373528"/>
                  <a:pt x="2689916" y="368993"/>
                  <a:pt x="2683891" y="364475"/>
                </a:cubicBezTo>
                <a:cubicBezTo>
                  <a:pt x="2668531" y="352956"/>
                  <a:pt x="2635965" y="332527"/>
                  <a:pt x="2635965" y="332527"/>
                </a:cubicBezTo>
                <a:cubicBezTo>
                  <a:pt x="2619989" y="335189"/>
                  <a:pt x="2602838" y="333937"/>
                  <a:pt x="2588038" y="340514"/>
                </a:cubicBezTo>
                <a:cubicBezTo>
                  <a:pt x="2577716" y="345101"/>
                  <a:pt x="2573474" y="358210"/>
                  <a:pt x="2564075" y="364475"/>
                </a:cubicBezTo>
                <a:cubicBezTo>
                  <a:pt x="2557069" y="369145"/>
                  <a:pt x="2548099" y="369800"/>
                  <a:pt x="2540111" y="372463"/>
                </a:cubicBezTo>
                <a:cubicBezTo>
                  <a:pt x="2521473" y="369800"/>
                  <a:pt x="2502542" y="368708"/>
                  <a:pt x="2484197" y="364475"/>
                </a:cubicBezTo>
                <a:cubicBezTo>
                  <a:pt x="2467789" y="360689"/>
                  <a:pt x="2436270" y="348501"/>
                  <a:pt x="2436270" y="348501"/>
                </a:cubicBezTo>
                <a:cubicBezTo>
                  <a:pt x="2434631" y="343583"/>
                  <a:pt x="2427259" y="300167"/>
                  <a:pt x="2404319" y="316552"/>
                </a:cubicBezTo>
                <a:cubicBezTo>
                  <a:pt x="2388696" y="327711"/>
                  <a:pt x="2383018" y="348501"/>
                  <a:pt x="2372368" y="364475"/>
                </a:cubicBezTo>
                <a:cubicBezTo>
                  <a:pt x="2350125" y="397838"/>
                  <a:pt x="2363184" y="381647"/>
                  <a:pt x="2332429" y="412398"/>
                </a:cubicBezTo>
                <a:cubicBezTo>
                  <a:pt x="2329767" y="420385"/>
                  <a:pt x="2331017" y="431101"/>
                  <a:pt x="2324442" y="436360"/>
                </a:cubicBezTo>
                <a:cubicBezTo>
                  <a:pt x="2299344" y="456437"/>
                  <a:pt x="2282346" y="439276"/>
                  <a:pt x="2260539" y="428373"/>
                </a:cubicBezTo>
                <a:cubicBezTo>
                  <a:pt x="2257877" y="420386"/>
                  <a:pt x="2258506" y="410364"/>
                  <a:pt x="2252552" y="404411"/>
                </a:cubicBezTo>
                <a:cubicBezTo>
                  <a:pt x="2244132" y="395992"/>
                  <a:pt x="2230940" y="394344"/>
                  <a:pt x="2220601" y="388437"/>
                </a:cubicBezTo>
                <a:cubicBezTo>
                  <a:pt x="2177242" y="363663"/>
                  <a:pt x="2216610" y="379121"/>
                  <a:pt x="2172674" y="364475"/>
                </a:cubicBezTo>
                <a:cubicBezTo>
                  <a:pt x="2143385" y="367138"/>
                  <a:pt x="2112708" y="363163"/>
                  <a:pt x="2084808" y="372463"/>
                </a:cubicBezTo>
                <a:cubicBezTo>
                  <a:pt x="2076821" y="375125"/>
                  <a:pt x="2078863" y="388256"/>
                  <a:pt x="2076821" y="396424"/>
                </a:cubicBezTo>
                <a:cubicBezTo>
                  <a:pt x="2073528" y="409594"/>
                  <a:pt x="2072405" y="423263"/>
                  <a:pt x="2068833" y="436360"/>
                </a:cubicBezTo>
                <a:cubicBezTo>
                  <a:pt x="2053922" y="491028"/>
                  <a:pt x="2066968" y="479580"/>
                  <a:pt x="2028894" y="492270"/>
                </a:cubicBezTo>
                <a:cubicBezTo>
                  <a:pt x="2020906" y="497595"/>
                  <a:pt x="2013755" y="504464"/>
                  <a:pt x="2004931" y="508245"/>
                </a:cubicBezTo>
                <a:cubicBezTo>
                  <a:pt x="1932710" y="539196"/>
                  <a:pt x="2009186" y="492098"/>
                  <a:pt x="1949016" y="532206"/>
                </a:cubicBezTo>
                <a:cubicBezTo>
                  <a:pt x="1933041" y="529544"/>
                  <a:pt x="1915576" y="531461"/>
                  <a:pt x="1901090" y="524219"/>
                </a:cubicBezTo>
                <a:cubicBezTo>
                  <a:pt x="1875366" y="511358"/>
                  <a:pt x="1891626" y="486433"/>
                  <a:pt x="1877126" y="468309"/>
                </a:cubicBezTo>
                <a:cubicBezTo>
                  <a:pt x="1871866" y="461735"/>
                  <a:pt x="1861151" y="462984"/>
                  <a:pt x="1853163" y="460322"/>
                </a:cubicBezTo>
                <a:cubicBezTo>
                  <a:pt x="1847838" y="452335"/>
                  <a:pt x="1844684" y="442357"/>
                  <a:pt x="1837188" y="436360"/>
                </a:cubicBezTo>
                <a:cubicBezTo>
                  <a:pt x="1817539" y="420642"/>
                  <a:pt x="1793755" y="432266"/>
                  <a:pt x="1773285" y="436360"/>
                </a:cubicBezTo>
                <a:cubicBezTo>
                  <a:pt x="1702795" y="483349"/>
                  <a:pt x="1809394" y="405206"/>
                  <a:pt x="1733347" y="500258"/>
                </a:cubicBezTo>
                <a:cubicBezTo>
                  <a:pt x="1721353" y="515250"/>
                  <a:pt x="1685420" y="532206"/>
                  <a:pt x="1685420" y="532206"/>
                </a:cubicBezTo>
                <a:cubicBezTo>
                  <a:pt x="1661457" y="529544"/>
                  <a:pt x="1637313" y="528182"/>
                  <a:pt x="1613530" y="524219"/>
                </a:cubicBezTo>
                <a:cubicBezTo>
                  <a:pt x="1605225" y="522835"/>
                  <a:pt x="1594461" y="523083"/>
                  <a:pt x="1589567" y="516232"/>
                </a:cubicBezTo>
                <a:cubicBezTo>
                  <a:pt x="1529074" y="431548"/>
                  <a:pt x="1611251" y="493415"/>
                  <a:pt x="1549628" y="452334"/>
                </a:cubicBezTo>
                <a:cubicBezTo>
                  <a:pt x="1521097" y="466599"/>
                  <a:pt x="1514604" y="463241"/>
                  <a:pt x="1501701" y="492270"/>
                </a:cubicBezTo>
                <a:cubicBezTo>
                  <a:pt x="1494862" y="507657"/>
                  <a:pt x="1501701" y="534870"/>
                  <a:pt x="1485726" y="540194"/>
                </a:cubicBezTo>
                <a:lnTo>
                  <a:pt x="1413836" y="564155"/>
                </a:lnTo>
                <a:cubicBezTo>
                  <a:pt x="1393160" y="543482"/>
                  <a:pt x="1370606" y="517798"/>
                  <a:pt x="1341946" y="508245"/>
                </a:cubicBezTo>
                <a:cubicBezTo>
                  <a:pt x="1284912" y="489234"/>
                  <a:pt x="1308031" y="501610"/>
                  <a:pt x="1270056" y="476296"/>
                </a:cubicBezTo>
                <a:cubicBezTo>
                  <a:pt x="1267393" y="484283"/>
                  <a:pt x="1265833" y="492728"/>
                  <a:pt x="1262068" y="500258"/>
                </a:cubicBezTo>
                <a:cubicBezTo>
                  <a:pt x="1257775" y="508844"/>
                  <a:pt x="1246962" y="514659"/>
                  <a:pt x="1246093" y="524219"/>
                </a:cubicBezTo>
                <a:cubicBezTo>
                  <a:pt x="1244149" y="545596"/>
                  <a:pt x="1249582" y="567128"/>
                  <a:pt x="1254080" y="588117"/>
                </a:cubicBezTo>
                <a:cubicBezTo>
                  <a:pt x="1257608" y="604582"/>
                  <a:pt x="1270056" y="636040"/>
                  <a:pt x="1270056" y="636040"/>
                </a:cubicBezTo>
                <a:cubicBezTo>
                  <a:pt x="1267393" y="657339"/>
                  <a:pt x="1267716" y="679229"/>
                  <a:pt x="1262068" y="699937"/>
                </a:cubicBezTo>
                <a:cubicBezTo>
                  <a:pt x="1243847" y="766744"/>
                  <a:pt x="1132550" y="711284"/>
                  <a:pt x="1102313" y="707924"/>
                </a:cubicBezTo>
                <a:cubicBezTo>
                  <a:pt x="1099650" y="694612"/>
                  <a:pt x="1096754" y="681345"/>
                  <a:pt x="1094325" y="667989"/>
                </a:cubicBezTo>
                <a:cubicBezTo>
                  <a:pt x="1091428" y="652055"/>
                  <a:pt x="1089851" y="635874"/>
                  <a:pt x="1086337" y="620065"/>
                </a:cubicBezTo>
                <a:cubicBezTo>
                  <a:pt x="1084510" y="611846"/>
                  <a:pt x="1084303" y="602057"/>
                  <a:pt x="1078349" y="596104"/>
                </a:cubicBezTo>
                <a:cubicBezTo>
                  <a:pt x="1072395" y="590151"/>
                  <a:pt x="1062374" y="590779"/>
                  <a:pt x="1054386" y="588117"/>
                </a:cubicBezTo>
                <a:cubicBezTo>
                  <a:pt x="1046398" y="582792"/>
                  <a:pt x="1039196" y="576041"/>
                  <a:pt x="1030423" y="572142"/>
                </a:cubicBezTo>
                <a:cubicBezTo>
                  <a:pt x="1015035" y="565303"/>
                  <a:pt x="982496" y="556168"/>
                  <a:pt x="982496" y="556168"/>
                </a:cubicBezTo>
                <a:cubicBezTo>
                  <a:pt x="976852" y="564634"/>
                  <a:pt x="961927" y="590413"/>
                  <a:pt x="950545" y="596104"/>
                </a:cubicBezTo>
                <a:cubicBezTo>
                  <a:pt x="935483" y="603634"/>
                  <a:pt x="902618" y="612078"/>
                  <a:pt x="902618" y="612078"/>
                </a:cubicBezTo>
                <a:cubicBezTo>
                  <a:pt x="883980" y="609416"/>
                  <a:pt x="853463" y="621663"/>
                  <a:pt x="846704" y="604091"/>
                </a:cubicBezTo>
                <a:cubicBezTo>
                  <a:pt x="835076" y="573861"/>
                  <a:pt x="856328" y="540005"/>
                  <a:pt x="862680" y="508245"/>
                </a:cubicBezTo>
                <a:cubicBezTo>
                  <a:pt x="864331" y="499989"/>
                  <a:pt x="864092" y="489542"/>
                  <a:pt x="870667" y="484283"/>
                </a:cubicBezTo>
                <a:cubicBezTo>
                  <a:pt x="879240" y="477425"/>
                  <a:pt x="891968" y="478958"/>
                  <a:pt x="902618" y="476296"/>
                </a:cubicBezTo>
                <a:cubicBezTo>
                  <a:pt x="905281" y="468309"/>
                  <a:pt x="911990" y="460639"/>
                  <a:pt x="910606" y="452334"/>
                </a:cubicBezTo>
                <a:cubicBezTo>
                  <a:pt x="903209" y="407952"/>
                  <a:pt x="858345" y="432908"/>
                  <a:pt x="830729" y="436360"/>
                </a:cubicBezTo>
                <a:cubicBezTo>
                  <a:pt x="816154" y="458220"/>
                  <a:pt x="816014" y="465086"/>
                  <a:pt x="790790" y="476296"/>
                </a:cubicBezTo>
                <a:cubicBezTo>
                  <a:pt x="775401" y="483135"/>
                  <a:pt x="742863" y="492270"/>
                  <a:pt x="742863" y="492270"/>
                </a:cubicBezTo>
                <a:cubicBezTo>
                  <a:pt x="702924" y="489608"/>
                  <a:pt x="662830" y="488703"/>
                  <a:pt x="623047" y="484283"/>
                </a:cubicBezTo>
                <a:cubicBezTo>
                  <a:pt x="614679" y="483353"/>
                  <a:pt x="605037" y="482250"/>
                  <a:pt x="599083" y="476296"/>
                </a:cubicBezTo>
                <a:cubicBezTo>
                  <a:pt x="593129" y="470343"/>
                  <a:pt x="593758" y="460321"/>
                  <a:pt x="591095" y="452334"/>
                </a:cubicBezTo>
                <a:cubicBezTo>
                  <a:pt x="596420" y="441685"/>
                  <a:pt x="599633" y="429683"/>
                  <a:pt x="607071" y="420386"/>
                </a:cubicBezTo>
                <a:cubicBezTo>
                  <a:pt x="621185" y="402745"/>
                  <a:pt x="654998" y="372463"/>
                  <a:pt x="654998" y="372463"/>
                </a:cubicBezTo>
                <a:cubicBezTo>
                  <a:pt x="657660" y="364476"/>
                  <a:pt x="657725" y="355075"/>
                  <a:pt x="662985" y="348501"/>
                </a:cubicBezTo>
                <a:cubicBezTo>
                  <a:pt x="682339" y="324310"/>
                  <a:pt x="719037" y="340705"/>
                  <a:pt x="678961" y="284603"/>
                </a:cubicBezTo>
                <a:cubicBezTo>
                  <a:pt x="672580" y="275670"/>
                  <a:pt x="657660" y="279278"/>
                  <a:pt x="647010" y="276616"/>
                </a:cubicBezTo>
                <a:cubicBezTo>
                  <a:pt x="620384" y="279278"/>
                  <a:pt x="592280" y="275459"/>
                  <a:pt x="567132" y="284603"/>
                </a:cubicBezTo>
                <a:cubicBezTo>
                  <a:pt x="559219" y="287480"/>
                  <a:pt x="562909" y="301034"/>
                  <a:pt x="559144" y="308565"/>
                </a:cubicBezTo>
                <a:cubicBezTo>
                  <a:pt x="545831" y="335191"/>
                  <a:pt x="543170" y="332527"/>
                  <a:pt x="519205" y="348501"/>
                </a:cubicBezTo>
                <a:cubicBezTo>
                  <a:pt x="506361" y="387032"/>
                  <a:pt x="513725" y="397631"/>
                  <a:pt x="479267" y="412398"/>
                </a:cubicBezTo>
                <a:cubicBezTo>
                  <a:pt x="469176" y="416722"/>
                  <a:pt x="457966" y="417723"/>
                  <a:pt x="447316" y="420386"/>
                </a:cubicBezTo>
                <a:cubicBezTo>
                  <a:pt x="431340" y="415061"/>
                  <a:pt x="411297" y="416318"/>
                  <a:pt x="399389" y="404411"/>
                </a:cubicBezTo>
                <a:cubicBezTo>
                  <a:pt x="387482" y="392505"/>
                  <a:pt x="383413" y="356488"/>
                  <a:pt x="383413" y="356488"/>
                </a:cubicBezTo>
                <a:cubicBezTo>
                  <a:pt x="386076" y="327202"/>
                  <a:pt x="387242" y="297741"/>
                  <a:pt x="391401" y="268629"/>
                </a:cubicBezTo>
                <a:cubicBezTo>
                  <a:pt x="392592" y="260294"/>
                  <a:pt x="399389" y="253087"/>
                  <a:pt x="399389" y="244668"/>
                </a:cubicBezTo>
                <a:cubicBezTo>
                  <a:pt x="399389" y="231092"/>
                  <a:pt x="394064" y="218044"/>
                  <a:pt x="391401" y="204732"/>
                </a:cubicBezTo>
                <a:cubicBezTo>
                  <a:pt x="356787" y="207394"/>
                  <a:pt x="322038" y="208663"/>
                  <a:pt x="287560" y="212719"/>
                </a:cubicBezTo>
                <a:cubicBezTo>
                  <a:pt x="276657" y="214002"/>
                  <a:pt x="264743" y="214617"/>
                  <a:pt x="255609" y="220706"/>
                </a:cubicBezTo>
                <a:cubicBezTo>
                  <a:pt x="247621" y="226031"/>
                  <a:pt x="246859" y="238347"/>
                  <a:pt x="239634" y="244668"/>
                </a:cubicBezTo>
                <a:cubicBezTo>
                  <a:pt x="225184" y="257311"/>
                  <a:pt x="191707" y="276616"/>
                  <a:pt x="191707" y="276616"/>
                </a:cubicBezTo>
                <a:cubicBezTo>
                  <a:pt x="178394" y="273954"/>
                  <a:pt x="160250" y="279230"/>
                  <a:pt x="151768" y="268629"/>
                </a:cubicBezTo>
                <a:cubicBezTo>
                  <a:pt x="144910" y="260057"/>
                  <a:pt x="156601" y="247194"/>
                  <a:pt x="159756" y="236680"/>
                </a:cubicBezTo>
                <a:cubicBezTo>
                  <a:pt x="164595" y="220552"/>
                  <a:pt x="170406" y="204731"/>
                  <a:pt x="175731" y="188757"/>
                </a:cubicBezTo>
                <a:cubicBezTo>
                  <a:pt x="178394" y="180770"/>
                  <a:pt x="179049" y="171801"/>
                  <a:pt x="183719" y="164796"/>
                </a:cubicBezTo>
                <a:lnTo>
                  <a:pt x="215670" y="116872"/>
                </a:lnTo>
                <a:cubicBezTo>
                  <a:pt x="218333" y="106223"/>
                  <a:pt x="220503" y="95438"/>
                  <a:pt x="223658" y="84924"/>
                </a:cubicBezTo>
                <a:cubicBezTo>
                  <a:pt x="228497" y="68796"/>
                  <a:pt x="239634" y="37001"/>
                  <a:pt x="239634" y="37001"/>
                </a:cubicBezTo>
                <a:cubicBezTo>
                  <a:pt x="236971" y="26351"/>
                  <a:pt x="240428" y="11638"/>
                  <a:pt x="231646" y="5052"/>
                </a:cubicBezTo>
                <a:cubicBezTo>
                  <a:pt x="224910" y="0"/>
                  <a:pt x="215213" y="9274"/>
                  <a:pt x="207682" y="13039"/>
                </a:cubicBezTo>
                <a:cubicBezTo>
                  <a:pt x="152515" y="40620"/>
                  <a:pt x="218271" y="20375"/>
                  <a:pt x="151768" y="37001"/>
                </a:cubicBezTo>
                <a:cubicBezTo>
                  <a:pt x="87867" y="79598"/>
                  <a:pt x="165081" y="23689"/>
                  <a:pt x="111829" y="76937"/>
                </a:cubicBezTo>
                <a:cubicBezTo>
                  <a:pt x="105041" y="83725"/>
                  <a:pt x="95854" y="87586"/>
                  <a:pt x="87866" y="92911"/>
                </a:cubicBezTo>
                <a:lnTo>
                  <a:pt x="55915" y="140834"/>
                </a:lnTo>
              </a:path>
            </a:pathLst>
          </a:custGeom>
          <a:ln>
            <a:solidFill>
              <a:srgbClr val="4BD6DD"/>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96" name="Forme libre 95"/>
          <p:cNvSpPr/>
          <p:nvPr/>
        </p:nvSpPr>
        <p:spPr>
          <a:xfrm rot="18890803">
            <a:off x="2213769" y="1961356"/>
            <a:ext cx="2222500" cy="2382838"/>
          </a:xfrm>
          <a:custGeom>
            <a:avLst/>
            <a:gdLst>
              <a:gd name="connsiteX0" fmla="*/ 153451 w 2222917"/>
              <a:gd name="connsiteY0" fmla="*/ 2382950 h 2382950"/>
              <a:gd name="connsiteX1" fmla="*/ 129488 w 2222917"/>
              <a:gd name="connsiteY1" fmla="*/ 2287104 h 2382950"/>
              <a:gd name="connsiteX2" fmla="*/ 185402 w 2222917"/>
              <a:gd name="connsiteY2" fmla="*/ 2279117 h 2382950"/>
              <a:gd name="connsiteX3" fmla="*/ 177414 w 2222917"/>
              <a:gd name="connsiteY3" fmla="*/ 2199245 h 2382950"/>
              <a:gd name="connsiteX4" fmla="*/ 153451 w 2222917"/>
              <a:gd name="connsiteY4" fmla="*/ 2183271 h 2382950"/>
              <a:gd name="connsiteX5" fmla="*/ 137476 w 2222917"/>
              <a:gd name="connsiteY5" fmla="*/ 2159309 h 2382950"/>
              <a:gd name="connsiteX6" fmla="*/ 145463 w 2222917"/>
              <a:gd name="connsiteY6" fmla="*/ 2111386 h 2382950"/>
              <a:gd name="connsiteX7" fmla="*/ 169427 w 2222917"/>
              <a:gd name="connsiteY7" fmla="*/ 2103399 h 2382950"/>
              <a:gd name="connsiteX8" fmla="*/ 185402 w 2222917"/>
              <a:gd name="connsiteY8" fmla="*/ 2079437 h 2382950"/>
              <a:gd name="connsiteX9" fmla="*/ 209366 w 2222917"/>
              <a:gd name="connsiteY9" fmla="*/ 2063463 h 2382950"/>
              <a:gd name="connsiteX10" fmla="*/ 217353 w 2222917"/>
              <a:gd name="connsiteY10" fmla="*/ 2039501 h 2382950"/>
              <a:gd name="connsiteX11" fmla="*/ 193390 w 2222917"/>
              <a:gd name="connsiteY11" fmla="*/ 1999565 h 2382950"/>
              <a:gd name="connsiteX12" fmla="*/ 169427 w 2222917"/>
              <a:gd name="connsiteY12" fmla="*/ 1991578 h 2382950"/>
              <a:gd name="connsiteX13" fmla="*/ 177414 w 2222917"/>
              <a:gd name="connsiteY13" fmla="*/ 1911706 h 2382950"/>
              <a:gd name="connsiteX14" fmla="*/ 225341 w 2222917"/>
              <a:gd name="connsiteY14" fmla="*/ 1895732 h 2382950"/>
              <a:gd name="connsiteX15" fmla="*/ 257292 w 2222917"/>
              <a:gd name="connsiteY15" fmla="*/ 1823847 h 2382950"/>
              <a:gd name="connsiteX16" fmla="*/ 273268 w 2222917"/>
              <a:gd name="connsiteY16" fmla="*/ 1759950 h 2382950"/>
              <a:gd name="connsiteX17" fmla="*/ 385097 w 2222917"/>
              <a:gd name="connsiteY17" fmla="*/ 1735988 h 2382950"/>
              <a:gd name="connsiteX18" fmla="*/ 393084 w 2222917"/>
              <a:gd name="connsiteY18" fmla="*/ 1560270 h 2382950"/>
              <a:gd name="connsiteX19" fmla="*/ 417048 w 2222917"/>
              <a:gd name="connsiteY19" fmla="*/ 1552283 h 2382950"/>
              <a:gd name="connsiteX20" fmla="*/ 504913 w 2222917"/>
              <a:gd name="connsiteY20" fmla="*/ 1544296 h 2382950"/>
              <a:gd name="connsiteX21" fmla="*/ 528876 w 2222917"/>
              <a:gd name="connsiteY21" fmla="*/ 1536308 h 2382950"/>
              <a:gd name="connsiteX22" fmla="*/ 536864 w 2222917"/>
              <a:gd name="connsiteY22" fmla="*/ 1512347 h 2382950"/>
              <a:gd name="connsiteX23" fmla="*/ 520889 w 2222917"/>
              <a:gd name="connsiteY23" fmla="*/ 1424488 h 2382950"/>
              <a:gd name="connsiteX24" fmla="*/ 528876 w 2222917"/>
              <a:gd name="connsiteY24" fmla="*/ 1392539 h 2382950"/>
              <a:gd name="connsiteX25" fmla="*/ 576803 w 2222917"/>
              <a:gd name="connsiteY25" fmla="*/ 1376565 h 2382950"/>
              <a:gd name="connsiteX26" fmla="*/ 600766 w 2222917"/>
              <a:gd name="connsiteY26" fmla="*/ 1368577 h 2382950"/>
              <a:gd name="connsiteX27" fmla="*/ 624730 w 2222917"/>
              <a:gd name="connsiteY27" fmla="*/ 1352603 h 2382950"/>
              <a:gd name="connsiteX28" fmla="*/ 656681 w 2222917"/>
              <a:gd name="connsiteY28" fmla="*/ 1344616 h 2382950"/>
              <a:gd name="connsiteX29" fmla="*/ 648693 w 2222917"/>
              <a:gd name="connsiteY29" fmla="*/ 1296693 h 2382950"/>
              <a:gd name="connsiteX30" fmla="*/ 632717 w 2222917"/>
              <a:gd name="connsiteY30" fmla="*/ 1248770 h 2382950"/>
              <a:gd name="connsiteX31" fmla="*/ 640705 w 2222917"/>
              <a:gd name="connsiteY31" fmla="*/ 1208834 h 2382950"/>
              <a:gd name="connsiteX32" fmla="*/ 720583 w 2222917"/>
              <a:gd name="connsiteY32" fmla="*/ 1176885 h 2382950"/>
              <a:gd name="connsiteX33" fmla="*/ 712595 w 2222917"/>
              <a:gd name="connsiteY33" fmla="*/ 1105000 h 2382950"/>
              <a:gd name="connsiteX34" fmla="*/ 696620 w 2222917"/>
              <a:gd name="connsiteY34" fmla="*/ 1057077 h 2382950"/>
              <a:gd name="connsiteX35" fmla="*/ 704607 w 2222917"/>
              <a:gd name="connsiteY35" fmla="*/ 1009154 h 2382950"/>
              <a:gd name="connsiteX36" fmla="*/ 752534 w 2222917"/>
              <a:gd name="connsiteY36" fmla="*/ 977205 h 2382950"/>
              <a:gd name="connsiteX37" fmla="*/ 792473 w 2222917"/>
              <a:gd name="connsiteY37" fmla="*/ 969218 h 2382950"/>
              <a:gd name="connsiteX38" fmla="*/ 800461 w 2222917"/>
              <a:gd name="connsiteY38" fmla="*/ 945256 h 2382950"/>
              <a:gd name="connsiteX39" fmla="*/ 816436 w 2222917"/>
              <a:gd name="connsiteY39" fmla="*/ 889346 h 2382950"/>
              <a:gd name="connsiteX40" fmla="*/ 808448 w 2222917"/>
              <a:gd name="connsiteY40" fmla="*/ 865385 h 2382950"/>
              <a:gd name="connsiteX41" fmla="*/ 760522 w 2222917"/>
              <a:gd name="connsiteY41" fmla="*/ 841423 h 2382950"/>
              <a:gd name="connsiteX42" fmla="*/ 736558 w 2222917"/>
              <a:gd name="connsiteY42" fmla="*/ 825449 h 2382950"/>
              <a:gd name="connsiteX43" fmla="*/ 744546 w 2222917"/>
              <a:gd name="connsiteY43" fmla="*/ 793500 h 2382950"/>
              <a:gd name="connsiteX44" fmla="*/ 792473 w 2222917"/>
              <a:gd name="connsiteY44" fmla="*/ 785513 h 2382950"/>
              <a:gd name="connsiteX45" fmla="*/ 944240 w 2222917"/>
              <a:gd name="connsiteY45" fmla="*/ 777526 h 2382950"/>
              <a:gd name="connsiteX46" fmla="*/ 976192 w 2222917"/>
              <a:gd name="connsiteY46" fmla="*/ 617782 h 2382950"/>
              <a:gd name="connsiteX47" fmla="*/ 984179 w 2222917"/>
              <a:gd name="connsiteY47" fmla="*/ 593820 h 2382950"/>
              <a:gd name="connsiteX48" fmla="*/ 1096008 w 2222917"/>
              <a:gd name="connsiteY48" fmla="*/ 553884 h 2382950"/>
              <a:gd name="connsiteX49" fmla="*/ 1143935 w 2222917"/>
              <a:gd name="connsiteY49" fmla="*/ 489987 h 2382950"/>
              <a:gd name="connsiteX50" fmla="*/ 1151922 w 2222917"/>
              <a:gd name="connsiteY50" fmla="*/ 394140 h 2382950"/>
              <a:gd name="connsiteX51" fmla="*/ 1175886 w 2222917"/>
              <a:gd name="connsiteY51" fmla="*/ 386153 h 2382950"/>
              <a:gd name="connsiteX52" fmla="*/ 1287715 w 2222917"/>
              <a:gd name="connsiteY52" fmla="*/ 378166 h 2382950"/>
              <a:gd name="connsiteX53" fmla="*/ 1295702 w 2222917"/>
              <a:gd name="connsiteY53" fmla="*/ 298294 h 2382950"/>
              <a:gd name="connsiteX54" fmla="*/ 1303690 w 2222917"/>
              <a:gd name="connsiteY54" fmla="*/ 258358 h 2382950"/>
              <a:gd name="connsiteX55" fmla="*/ 1327653 w 2222917"/>
              <a:gd name="connsiteY55" fmla="*/ 234397 h 2382950"/>
              <a:gd name="connsiteX56" fmla="*/ 1415519 w 2222917"/>
              <a:gd name="connsiteY56" fmla="*/ 242384 h 2382950"/>
              <a:gd name="connsiteX57" fmla="*/ 1463446 w 2222917"/>
              <a:gd name="connsiteY57" fmla="*/ 258358 h 2382950"/>
              <a:gd name="connsiteX58" fmla="*/ 1471433 w 2222917"/>
              <a:gd name="connsiteY58" fmla="*/ 186474 h 2382950"/>
              <a:gd name="connsiteX59" fmla="*/ 1479421 w 2222917"/>
              <a:gd name="connsiteY59" fmla="*/ 162512 h 2382950"/>
              <a:gd name="connsiteX60" fmla="*/ 1503384 w 2222917"/>
              <a:gd name="connsiteY60" fmla="*/ 146538 h 2382950"/>
              <a:gd name="connsiteX61" fmla="*/ 1511372 w 2222917"/>
              <a:gd name="connsiteY61" fmla="*/ 122576 h 2382950"/>
              <a:gd name="connsiteX62" fmla="*/ 1655152 w 2222917"/>
              <a:gd name="connsiteY62" fmla="*/ 98614 h 2382950"/>
              <a:gd name="connsiteX63" fmla="*/ 1663140 w 2222917"/>
              <a:gd name="connsiteY63" fmla="*/ 74653 h 2382950"/>
              <a:gd name="connsiteX64" fmla="*/ 1735030 w 2222917"/>
              <a:gd name="connsiteY64" fmla="*/ 18743 h 2382950"/>
              <a:gd name="connsiteX65" fmla="*/ 1814907 w 2222917"/>
              <a:gd name="connsiteY65" fmla="*/ 34717 h 2382950"/>
              <a:gd name="connsiteX66" fmla="*/ 1838871 w 2222917"/>
              <a:gd name="connsiteY66" fmla="*/ 42704 h 2382950"/>
              <a:gd name="connsiteX67" fmla="*/ 1878810 w 2222917"/>
              <a:gd name="connsiteY67" fmla="*/ 74653 h 2382950"/>
              <a:gd name="connsiteX68" fmla="*/ 1926736 w 2222917"/>
              <a:gd name="connsiteY68" fmla="*/ 42704 h 2382950"/>
              <a:gd name="connsiteX69" fmla="*/ 1950699 w 2222917"/>
              <a:gd name="connsiteY69" fmla="*/ 34717 h 2382950"/>
              <a:gd name="connsiteX70" fmla="*/ 2102467 w 2222917"/>
              <a:gd name="connsiteY70" fmla="*/ 58679 h 2382950"/>
              <a:gd name="connsiteX71" fmla="*/ 2126430 w 2222917"/>
              <a:gd name="connsiteY71" fmla="*/ 74653 h 2382950"/>
              <a:gd name="connsiteX72" fmla="*/ 2190333 w 2222917"/>
              <a:gd name="connsiteY72" fmla="*/ 50691 h 2382950"/>
              <a:gd name="connsiteX73" fmla="*/ 2206308 w 2222917"/>
              <a:gd name="connsiteY73" fmla="*/ 2768 h 2382950"/>
              <a:gd name="connsiteX74" fmla="*/ 2110455 w 2222917"/>
              <a:gd name="connsiteY74" fmla="*/ 18743 h 2382950"/>
              <a:gd name="connsiteX75" fmla="*/ 2086492 w 2222917"/>
              <a:gd name="connsiteY75" fmla="*/ 34717 h 2382950"/>
              <a:gd name="connsiteX76" fmla="*/ 2070516 w 2222917"/>
              <a:gd name="connsiteY76" fmla="*/ 58679 h 2382950"/>
              <a:gd name="connsiteX77" fmla="*/ 2046553 w 2222917"/>
              <a:gd name="connsiteY77" fmla="*/ 66666 h 2382950"/>
              <a:gd name="connsiteX78" fmla="*/ 1942712 w 2222917"/>
              <a:gd name="connsiteY78" fmla="*/ 58679 h 2382950"/>
              <a:gd name="connsiteX79" fmla="*/ 1926736 w 2222917"/>
              <a:gd name="connsiteY79" fmla="*/ 42704 h 2382950"/>
              <a:gd name="connsiteX80" fmla="*/ 1902773 w 2222917"/>
              <a:gd name="connsiteY80" fmla="*/ 26730 h 2382950"/>
              <a:gd name="connsiteX81" fmla="*/ 1846858 w 2222917"/>
              <a:gd name="connsiteY81" fmla="*/ 42704 h 2382950"/>
              <a:gd name="connsiteX82" fmla="*/ 1814907 w 2222917"/>
              <a:gd name="connsiteY82" fmla="*/ 98614 h 2382950"/>
              <a:gd name="connsiteX83" fmla="*/ 1766981 w 2222917"/>
              <a:gd name="connsiteY83" fmla="*/ 130563 h 2382950"/>
              <a:gd name="connsiteX84" fmla="*/ 1711066 w 2222917"/>
              <a:gd name="connsiteY84" fmla="*/ 122576 h 2382950"/>
              <a:gd name="connsiteX85" fmla="*/ 1703079 w 2222917"/>
              <a:gd name="connsiteY85" fmla="*/ 98614 h 2382950"/>
              <a:gd name="connsiteX86" fmla="*/ 1687103 w 2222917"/>
              <a:gd name="connsiteY86" fmla="*/ 74653 h 2382950"/>
              <a:gd name="connsiteX87" fmla="*/ 1663140 w 2222917"/>
              <a:gd name="connsiteY87" fmla="*/ 66666 h 2382950"/>
              <a:gd name="connsiteX88" fmla="*/ 1607225 w 2222917"/>
              <a:gd name="connsiteY88" fmla="*/ 58679 h 2382950"/>
              <a:gd name="connsiteX89" fmla="*/ 1559299 w 2222917"/>
              <a:gd name="connsiteY89" fmla="*/ 66666 h 2382950"/>
              <a:gd name="connsiteX90" fmla="*/ 1567287 w 2222917"/>
              <a:gd name="connsiteY90" fmla="*/ 154525 h 2382950"/>
              <a:gd name="connsiteX91" fmla="*/ 1559299 w 2222917"/>
              <a:gd name="connsiteY91" fmla="*/ 194461 h 2382950"/>
              <a:gd name="connsiteX92" fmla="*/ 1479421 w 2222917"/>
              <a:gd name="connsiteY92" fmla="*/ 186474 h 2382950"/>
              <a:gd name="connsiteX93" fmla="*/ 1455458 w 2222917"/>
              <a:gd name="connsiteY93" fmla="*/ 162512 h 2382950"/>
              <a:gd name="connsiteX94" fmla="*/ 1431494 w 2222917"/>
              <a:gd name="connsiteY94" fmla="*/ 154525 h 2382950"/>
              <a:gd name="connsiteX95" fmla="*/ 1431494 w 2222917"/>
              <a:gd name="connsiteY95" fmla="*/ 242384 h 2382950"/>
              <a:gd name="connsiteX96" fmla="*/ 1447470 w 2222917"/>
              <a:gd name="connsiteY96" fmla="*/ 266345 h 2382950"/>
              <a:gd name="connsiteX97" fmla="*/ 1455458 w 2222917"/>
              <a:gd name="connsiteY97" fmla="*/ 290307 h 2382950"/>
              <a:gd name="connsiteX98" fmla="*/ 1447470 w 2222917"/>
              <a:gd name="connsiteY98" fmla="*/ 330243 h 2382950"/>
              <a:gd name="connsiteX99" fmla="*/ 1423507 w 2222917"/>
              <a:gd name="connsiteY99" fmla="*/ 346217 h 2382950"/>
              <a:gd name="connsiteX100" fmla="*/ 1247776 w 2222917"/>
              <a:gd name="connsiteY100" fmla="*/ 354204 h 2382950"/>
              <a:gd name="connsiteX101" fmla="*/ 1239788 w 2222917"/>
              <a:gd name="connsiteY101" fmla="*/ 378166 h 2382950"/>
              <a:gd name="connsiteX102" fmla="*/ 1263751 w 2222917"/>
              <a:gd name="connsiteY102" fmla="*/ 442064 h 2382950"/>
              <a:gd name="connsiteX103" fmla="*/ 1271739 w 2222917"/>
              <a:gd name="connsiteY103" fmla="*/ 466025 h 2382950"/>
              <a:gd name="connsiteX104" fmla="*/ 1255763 w 2222917"/>
              <a:gd name="connsiteY104" fmla="*/ 513948 h 2382950"/>
              <a:gd name="connsiteX105" fmla="*/ 1207837 w 2222917"/>
              <a:gd name="connsiteY105" fmla="*/ 529923 h 2382950"/>
              <a:gd name="connsiteX106" fmla="*/ 1183874 w 2222917"/>
              <a:gd name="connsiteY106" fmla="*/ 537910 h 2382950"/>
              <a:gd name="connsiteX107" fmla="*/ 1127959 w 2222917"/>
              <a:gd name="connsiteY107" fmla="*/ 521935 h 2382950"/>
              <a:gd name="connsiteX108" fmla="*/ 1103996 w 2222917"/>
              <a:gd name="connsiteY108" fmla="*/ 505961 h 2382950"/>
              <a:gd name="connsiteX109" fmla="*/ 1056069 w 2222917"/>
              <a:gd name="connsiteY109" fmla="*/ 489987 h 2382950"/>
              <a:gd name="connsiteX110" fmla="*/ 1032106 w 2222917"/>
              <a:gd name="connsiteY110" fmla="*/ 482000 h 2382950"/>
              <a:gd name="connsiteX111" fmla="*/ 1008143 w 2222917"/>
              <a:gd name="connsiteY111" fmla="*/ 489987 h 2382950"/>
              <a:gd name="connsiteX112" fmla="*/ 1032106 w 2222917"/>
              <a:gd name="connsiteY112" fmla="*/ 497974 h 2382950"/>
              <a:gd name="connsiteX113" fmla="*/ 1096008 w 2222917"/>
              <a:gd name="connsiteY113" fmla="*/ 521935 h 2382950"/>
              <a:gd name="connsiteX114" fmla="*/ 1111984 w 2222917"/>
              <a:gd name="connsiteY114" fmla="*/ 537910 h 2382950"/>
              <a:gd name="connsiteX115" fmla="*/ 1088020 w 2222917"/>
              <a:gd name="connsiteY115" fmla="*/ 593820 h 2382950"/>
              <a:gd name="connsiteX116" fmla="*/ 1072045 w 2222917"/>
              <a:gd name="connsiteY116" fmla="*/ 641743 h 2382950"/>
              <a:gd name="connsiteX117" fmla="*/ 952228 w 2222917"/>
              <a:gd name="connsiteY117" fmla="*/ 657718 h 2382950"/>
              <a:gd name="connsiteX118" fmla="*/ 936253 w 2222917"/>
              <a:gd name="connsiteY118" fmla="*/ 681679 h 2382950"/>
              <a:gd name="connsiteX119" fmla="*/ 936253 w 2222917"/>
              <a:gd name="connsiteY119" fmla="*/ 769538 h 2382950"/>
              <a:gd name="connsiteX120" fmla="*/ 960216 w 2222917"/>
              <a:gd name="connsiteY120" fmla="*/ 785513 h 2382950"/>
              <a:gd name="connsiteX121" fmla="*/ 960216 w 2222917"/>
              <a:gd name="connsiteY121" fmla="*/ 833436 h 2382950"/>
              <a:gd name="connsiteX122" fmla="*/ 912289 w 2222917"/>
              <a:gd name="connsiteY122" fmla="*/ 849410 h 2382950"/>
              <a:gd name="connsiteX123" fmla="*/ 800461 w 2222917"/>
              <a:gd name="connsiteY123" fmla="*/ 865385 h 2382950"/>
              <a:gd name="connsiteX124" fmla="*/ 776497 w 2222917"/>
              <a:gd name="connsiteY124" fmla="*/ 873372 h 2382950"/>
              <a:gd name="connsiteX125" fmla="*/ 768509 w 2222917"/>
              <a:gd name="connsiteY125" fmla="*/ 897333 h 2382950"/>
              <a:gd name="connsiteX126" fmla="*/ 776497 w 2222917"/>
              <a:gd name="connsiteY126" fmla="*/ 1009154 h 2382950"/>
              <a:gd name="connsiteX127" fmla="*/ 808448 w 2222917"/>
              <a:gd name="connsiteY127" fmla="*/ 1017141 h 2382950"/>
              <a:gd name="connsiteX128" fmla="*/ 704607 w 2222917"/>
              <a:gd name="connsiteY128" fmla="*/ 1025128 h 2382950"/>
              <a:gd name="connsiteX129" fmla="*/ 672656 w 2222917"/>
              <a:gd name="connsiteY129" fmla="*/ 1033116 h 2382950"/>
              <a:gd name="connsiteX130" fmla="*/ 632717 w 2222917"/>
              <a:gd name="connsiteY130" fmla="*/ 1041103 h 2382950"/>
              <a:gd name="connsiteX131" fmla="*/ 616742 w 2222917"/>
              <a:gd name="connsiteY131" fmla="*/ 1128962 h 2382950"/>
              <a:gd name="connsiteX132" fmla="*/ 712595 w 2222917"/>
              <a:gd name="connsiteY132" fmla="*/ 1136949 h 2382950"/>
              <a:gd name="connsiteX133" fmla="*/ 704607 w 2222917"/>
              <a:gd name="connsiteY133" fmla="*/ 1224808 h 2382950"/>
              <a:gd name="connsiteX134" fmla="*/ 720583 w 2222917"/>
              <a:gd name="connsiteY134" fmla="*/ 1304680 h 2382950"/>
              <a:gd name="connsiteX135" fmla="*/ 640705 w 2222917"/>
              <a:gd name="connsiteY135" fmla="*/ 1312667 h 2382950"/>
              <a:gd name="connsiteX136" fmla="*/ 592779 w 2222917"/>
              <a:gd name="connsiteY136" fmla="*/ 1296693 h 2382950"/>
              <a:gd name="connsiteX137" fmla="*/ 520889 w 2222917"/>
              <a:gd name="connsiteY137" fmla="*/ 1304680 h 2382950"/>
              <a:gd name="connsiteX138" fmla="*/ 512901 w 2222917"/>
              <a:gd name="connsiteY138" fmla="*/ 1328642 h 2382950"/>
              <a:gd name="connsiteX139" fmla="*/ 520889 w 2222917"/>
              <a:gd name="connsiteY139" fmla="*/ 1400526 h 2382950"/>
              <a:gd name="connsiteX140" fmla="*/ 616742 w 2222917"/>
              <a:gd name="connsiteY140" fmla="*/ 1448449 h 2382950"/>
              <a:gd name="connsiteX141" fmla="*/ 640705 w 2222917"/>
              <a:gd name="connsiteY141" fmla="*/ 1456437 h 2382950"/>
              <a:gd name="connsiteX142" fmla="*/ 616742 w 2222917"/>
              <a:gd name="connsiteY142" fmla="*/ 1464424 h 2382950"/>
              <a:gd name="connsiteX143" fmla="*/ 600766 w 2222917"/>
              <a:gd name="connsiteY143" fmla="*/ 1448449 h 2382950"/>
              <a:gd name="connsiteX144" fmla="*/ 552840 w 2222917"/>
              <a:gd name="connsiteY144" fmla="*/ 1432475 h 2382950"/>
              <a:gd name="connsiteX145" fmla="*/ 528876 w 2222917"/>
              <a:gd name="connsiteY145" fmla="*/ 1424488 h 2382950"/>
              <a:gd name="connsiteX146" fmla="*/ 464974 w 2222917"/>
              <a:gd name="connsiteY146" fmla="*/ 1440462 h 2382950"/>
              <a:gd name="connsiteX147" fmla="*/ 433023 w 2222917"/>
              <a:gd name="connsiteY147" fmla="*/ 1480398 h 2382950"/>
              <a:gd name="connsiteX148" fmla="*/ 417048 w 2222917"/>
              <a:gd name="connsiteY148" fmla="*/ 1512347 h 2382950"/>
              <a:gd name="connsiteX149" fmla="*/ 401072 w 2222917"/>
              <a:gd name="connsiteY149" fmla="*/ 1560270 h 2382950"/>
              <a:gd name="connsiteX150" fmla="*/ 385097 w 2222917"/>
              <a:gd name="connsiteY150" fmla="*/ 1584232 h 2382950"/>
              <a:gd name="connsiteX151" fmla="*/ 393084 w 2222917"/>
              <a:gd name="connsiteY151" fmla="*/ 1608193 h 2382950"/>
              <a:gd name="connsiteX152" fmla="*/ 472962 w 2222917"/>
              <a:gd name="connsiteY152" fmla="*/ 1616180 h 2382950"/>
              <a:gd name="connsiteX153" fmla="*/ 504913 w 2222917"/>
              <a:gd name="connsiteY153" fmla="*/ 1624168 h 2382950"/>
              <a:gd name="connsiteX154" fmla="*/ 520889 w 2222917"/>
              <a:gd name="connsiteY154" fmla="*/ 1672091 h 2382950"/>
              <a:gd name="connsiteX155" fmla="*/ 297231 w 2222917"/>
              <a:gd name="connsiteY155" fmla="*/ 1688065 h 2382950"/>
              <a:gd name="connsiteX156" fmla="*/ 273268 w 2222917"/>
              <a:gd name="connsiteY156" fmla="*/ 1696052 h 2382950"/>
              <a:gd name="connsiteX157" fmla="*/ 265280 w 2222917"/>
              <a:gd name="connsiteY157" fmla="*/ 1775924 h 2382950"/>
              <a:gd name="connsiteX158" fmla="*/ 313207 w 2222917"/>
              <a:gd name="connsiteY158" fmla="*/ 1791898 h 2382950"/>
              <a:gd name="connsiteX159" fmla="*/ 409060 w 2222917"/>
              <a:gd name="connsiteY159" fmla="*/ 1807873 h 2382950"/>
              <a:gd name="connsiteX160" fmla="*/ 401072 w 2222917"/>
              <a:gd name="connsiteY160" fmla="*/ 1831834 h 2382950"/>
              <a:gd name="connsiteX161" fmla="*/ 377109 w 2222917"/>
              <a:gd name="connsiteY161" fmla="*/ 1847809 h 2382950"/>
              <a:gd name="connsiteX162" fmla="*/ 329182 w 2222917"/>
              <a:gd name="connsiteY162" fmla="*/ 1863783 h 2382950"/>
              <a:gd name="connsiteX163" fmla="*/ 105525 w 2222917"/>
              <a:gd name="connsiteY163" fmla="*/ 1879758 h 2382950"/>
              <a:gd name="connsiteX164" fmla="*/ 233329 w 2222917"/>
              <a:gd name="connsiteY164" fmla="*/ 1895732 h 2382950"/>
              <a:gd name="connsiteX165" fmla="*/ 281256 w 2222917"/>
              <a:gd name="connsiteY165" fmla="*/ 1911706 h 2382950"/>
              <a:gd name="connsiteX166" fmla="*/ 297231 w 2222917"/>
              <a:gd name="connsiteY166" fmla="*/ 1935668 h 2382950"/>
              <a:gd name="connsiteX167" fmla="*/ 145463 w 2222917"/>
              <a:gd name="connsiteY167" fmla="*/ 1991578 h 2382950"/>
              <a:gd name="connsiteX168" fmla="*/ 81561 w 2222917"/>
              <a:gd name="connsiteY168" fmla="*/ 2015540 h 2382950"/>
              <a:gd name="connsiteX169" fmla="*/ 73573 w 2222917"/>
              <a:gd name="connsiteY169" fmla="*/ 2047489 h 2382950"/>
              <a:gd name="connsiteX170" fmla="*/ 81561 w 2222917"/>
              <a:gd name="connsiteY170" fmla="*/ 2127360 h 2382950"/>
              <a:gd name="connsiteX171" fmla="*/ 145463 w 2222917"/>
              <a:gd name="connsiteY171" fmla="*/ 2135348 h 2382950"/>
              <a:gd name="connsiteX172" fmla="*/ 97537 w 2222917"/>
              <a:gd name="connsiteY172" fmla="*/ 2151322 h 2382950"/>
              <a:gd name="connsiteX173" fmla="*/ 17659 w 2222917"/>
              <a:gd name="connsiteY173" fmla="*/ 2159309 h 2382950"/>
              <a:gd name="connsiteX174" fmla="*/ 1684 w 2222917"/>
              <a:gd name="connsiteY174" fmla="*/ 2183271 h 2382950"/>
              <a:gd name="connsiteX175" fmla="*/ 9671 w 2222917"/>
              <a:gd name="connsiteY175" fmla="*/ 2223207 h 2382950"/>
              <a:gd name="connsiteX176" fmla="*/ 57598 w 2222917"/>
              <a:gd name="connsiteY176" fmla="*/ 2247168 h 2382950"/>
              <a:gd name="connsiteX177" fmla="*/ 129488 w 2222917"/>
              <a:gd name="connsiteY177" fmla="*/ 2279117 h 2382950"/>
              <a:gd name="connsiteX178" fmla="*/ 57598 w 2222917"/>
              <a:gd name="connsiteY178" fmla="*/ 2287104 h 23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222917" h="2382950">
                <a:moveTo>
                  <a:pt x="153451" y="2382950"/>
                </a:moveTo>
                <a:cubicBezTo>
                  <a:pt x="141026" y="2364314"/>
                  <a:pt x="94295" y="2317895"/>
                  <a:pt x="129488" y="2287104"/>
                </a:cubicBezTo>
                <a:cubicBezTo>
                  <a:pt x="143657" y="2274707"/>
                  <a:pt x="166764" y="2281779"/>
                  <a:pt x="185402" y="2279117"/>
                </a:cubicBezTo>
                <a:cubicBezTo>
                  <a:pt x="182739" y="2252493"/>
                  <a:pt x="185876" y="2224629"/>
                  <a:pt x="177414" y="2199245"/>
                </a:cubicBezTo>
                <a:cubicBezTo>
                  <a:pt x="174378" y="2190138"/>
                  <a:pt x="160239" y="2190059"/>
                  <a:pt x="153451" y="2183271"/>
                </a:cubicBezTo>
                <a:cubicBezTo>
                  <a:pt x="146663" y="2176483"/>
                  <a:pt x="142801" y="2167296"/>
                  <a:pt x="137476" y="2159309"/>
                </a:cubicBezTo>
                <a:cubicBezTo>
                  <a:pt x="140138" y="2143335"/>
                  <a:pt x="137428" y="2125447"/>
                  <a:pt x="145463" y="2111386"/>
                </a:cubicBezTo>
                <a:cubicBezTo>
                  <a:pt x="149641" y="2104076"/>
                  <a:pt x="162852" y="2108659"/>
                  <a:pt x="169427" y="2103399"/>
                </a:cubicBezTo>
                <a:cubicBezTo>
                  <a:pt x="176923" y="2097402"/>
                  <a:pt x="178614" y="2086225"/>
                  <a:pt x="185402" y="2079437"/>
                </a:cubicBezTo>
                <a:cubicBezTo>
                  <a:pt x="192190" y="2072649"/>
                  <a:pt x="201378" y="2068788"/>
                  <a:pt x="209366" y="2063463"/>
                </a:cubicBezTo>
                <a:cubicBezTo>
                  <a:pt x="212028" y="2055476"/>
                  <a:pt x="217353" y="2047920"/>
                  <a:pt x="217353" y="2039501"/>
                </a:cubicBezTo>
                <a:cubicBezTo>
                  <a:pt x="217353" y="2024422"/>
                  <a:pt x="206045" y="2007157"/>
                  <a:pt x="193390" y="1999565"/>
                </a:cubicBezTo>
                <a:cubicBezTo>
                  <a:pt x="186170" y="1995233"/>
                  <a:pt x="177415" y="1994240"/>
                  <a:pt x="169427" y="1991578"/>
                </a:cubicBezTo>
                <a:cubicBezTo>
                  <a:pt x="172089" y="1964954"/>
                  <a:pt x="163931" y="1934818"/>
                  <a:pt x="177414" y="1911706"/>
                </a:cubicBezTo>
                <a:cubicBezTo>
                  <a:pt x="185899" y="1897161"/>
                  <a:pt x="225341" y="1895732"/>
                  <a:pt x="225341" y="1895732"/>
                </a:cubicBezTo>
                <a:cubicBezTo>
                  <a:pt x="246323" y="1864261"/>
                  <a:pt x="245884" y="1869474"/>
                  <a:pt x="257292" y="1823847"/>
                </a:cubicBezTo>
                <a:cubicBezTo>
                  <a:pt x="262617" y="1802548"/>
                  <a:pt x="252440" y="1766893"/>
                  <a:pt x="273268" y="1759950"/>
                </a:cubicBezTo>
                <a:cubicBezTo>
                  <a:pt x="341559" y="1737187"/>
                  <a:pt x="304485" y="1746063"/>
                  <a:pt x="385097" y="1735988"/>
                </a:cubicBezTo>
                <a:cubicBezTo>
                  <a:pt x="387759" y="1677415"/>
                  <a:pt x="383037" y="1618036"/>
                  <a:pt x="393084" y="1560270"/>
                </a:cubicBezTo>
                <a:cubicBezTo>
                  <a:pt x="394527" y="1551975"/>
                  <a:pt x="408713" y="1553474"/>
                  <a:pt x="417048" y="1552283"/>
                </a:cubicBezTo>
                <a:cubicBezTo>
                  <a:pt x="446162" y="1548124"/>
                  <a:pt x="475625" y="1546958"/>
                  <a:pt x="504913" y="1544296"/>
                </a:cubicBezTo>
                <a:cubicBezTo>
                  <a:pt x="512901" y="1541633"/>
                  <a:pt x="522922" y="1542261"/>
                  <a:pt x="528876" y="1536308"/>
                </a:cubicBezTo>
                <a:cubicBezTo>
                  <a:pt x="534829" y="1530355"/>
                  <a:pt x="536864" y="1520766"/>
                  <a:pt x="536864" y="1512347"/>
                </a:cubicBezTo>
                <a:cubicBezTo>
                  <a:pt x="536864" y="1467192"/>
                  <a:pt x="532121" y="1458185"/>
                  <a:pt x="520889" y="1424488"/>
                </a:cubicBezTo>
                <a:cubicBezTo>
                  <a:pt x="523551" y="1413838"/>
                  <a:pt x="520541" y="1399683"/>
                  <a:pt x="528876" y="1392539"/>
                </a:cubicBezTo>
                <a:cubicBezTo>
                  <a:pt x="541662" y="1381580"/>
                  <a:pt x="560827" y="1381890"/>
                  <a:pt x="576803" y="1376565"/>
                </a:cubicBezTo>
                <a:cubicBezTo>
                  <a:pt x="584791" y="1373903"/>
                  <a:pt x="593760" y="1373247"/>
                  <a:pt x="600766" y="1368577"/>
                </a:cubicBezTo>
                <a:cubicBezTo>
                  <a:pt x="608754" y="1363252"/>
                  <a:pt x="615906" y="1356384"/>
                  <a:pt x="624730" y="1352603"/>
                </a:cubicBezTo>
                <a:cubicBezTo>
                  <a:pt x="634821" y="1348279"/>
                  <a:pt x="646031" y="1347278"/>
                  <a:pt x="656681" y="1344616"/>
                </a:cubicBezTo>
                <a:cubicBezTo>
                  <a:pt x="654018" y="1328642"/>
                  <a:pt x="652621" y="1312404"/>
                  <a:pt x="648693" y="1296693"/>
                </a:cubicBezTo>
                <a:cubicBezTo>
                  <a:pt x="644609" y="1280357"/>
                  <a:pt x="632717" y="1248770"/>
                  <a:pt x="632717" y="1248770"/>
                </a:cubicBezTo>
                <a:cubicBezTo>
                  <a:pt x="635380" y="1235458"/>
                  <a:pt x="629064" y="1215818"/>
                  <a:pt x="640705" y="1208834"/>
                </a:cubicBezTo>
                <a:cubicBezTo>
                  <a:pt x="737312" y="1150874"/>
                  <a:pt x="699261" y="1240846"/>
                  <a:pt x="720583" y="1176885"/>
                </a:cubicBezTo>
                <a:cubicBezTo>
                  <a:pt x="717920" y="1152923"/>
                  <a:pt x="717323" y="1128641"/>
                  <a:pt x="712595" y="1105000"/>
                </a:cubicBezTo>
                <a:cubicBezTo>
                  <a:pt x="709293" y="1088489"/>
                  <a:pt x="696620" y="1057077"/>
                  <a:pt x="696620" y="1057077"/>
                </a:cubicBezTo>
                <a:cubicBezTo>
                  <a:pt x="699282" y="1041103"/>
                  <a:pt x="698029" y="1023953"/>
                  <a:pt x="704607" y="1009154"/>
                </a:cubicBezTo>
                <a:cubicBezTo>
                  <a:pt x="713887" y="988275"/>
                  <a:pt x="733237" y="982029"/>
                  <a:pt x="752534" y="977205"/>
                </a:cubicBezTo>
                <a:cubicBezTo>
                  <a:pt x="765705" y="973912"/>
                  <a:pt x="779160" y="971880"/>
                  <a:pt x="792473" y="969218"/>
                </a:cubicBezTo>
                <a:cubicBezTo>
                  <a:pt x="795136" y="961231"/>
                  <a:pt x="798148" y="953351"/>
                  <a:pt x="800461" y="945256"/>
                </a:cubicBezTo>
                <a:cubicBezTo>
                  <a:pt x="820520" y="875052"/>
                  <a:pt x="797283" y="946800"/>
                  <a:pt x="816436" y="889346"/>
                </a:cubicBezTo>
                <a:cubicBezTo>
                  <a:pt x="813773" y="881359"/>
                  <a:pt x="813708" y="871959"/>
                  <a:pt x="808448" y="865385"/>
                </a:cubicBezTo>
                <a:cubicBezTo>
                  <a:pt x="793186" y="846309"/>
                  <a:pt x="779817" y="851069"/>
                  <a:pt x="760522" y="841423"/>
                </a:cubicBezTo>
                <a:cubicBezTo>
                  <a:pt x="751935" y="837130"/>
                  <a:pt x="744546" y="830774"/>
                  <a:pt x="736558" y="825449"/>
                </a:cubicBezTo>
                <a:cubicBezTo>
                  <a:pt x="739221" y="814799"/>
                  <a:pt x="735613" y="799880"/>
                  <a:pt x="744546" y="793500"/>
                </a:cubicBezTo>
                <a:cubicBezTo>
                  <a:pt x="757726" y="784087"/>
                  <a:pt x="776329" y="786804"/>
                  <a:pt x="792473" y="785513"/>
                </a:cubicBezTo>
                <a:cubicBezTo>
                  <a:pt x="842971" y="781474"/>
                  <a:pt x="893651" y="780188"/>
                  <a:pt x="944240" y="777526"/>
                </a:cubicBezTo>
                <a:cubicBezTo>
                  <a:pt x="995187" y="726582"/>
                  <a:pt x="953783" y="774637"/>
                  <a:pt x="976192" y="617782"/>
                </a:cubicBezTo>
                <a:cubicBezTo>
                  <a:pt x="977383" y="609447"/>
                  <a:pt x="978225" y="599773"/>
                  <a:pt x="984179" y="593820"/>
                </a:cubicBezTo>
                <a:cubicBezTo>
                  <a:pt x="1024904" y="553097"/>
                  <a:pt x="1041076" y="560750"/>
                  <a:pt x="1096008" y="553884"/>
                </a:cubicBezTo>
                <a:cubicBezTo>
                  <a:pt x="1141900" y="507995"/>
                  <a:pt x="1129993" y="531808"/>
                  <a:pt x="1143935" y="489987"/>
                </a:cubicBezTo>
                <a:cubicBezTo>
                  <a:pt x="1146597" y="458038"/>
                  <a:pt x="1142493" y="424782"/>
                  <a:pt x="1151922" y="394140"/>
                </a:cubicBezTo>
                <a:cubicBezTo>
                  <a:pt x="1154398" y="386092"/>
                  <a:pt x="1167524" y="387137"/>
                  <a:pt x="1175886" y="386153"/>
                </a:cubicBezTo>
                <a:cubicBezTo>
                  <a:pt x="1213001" y="381787"/>
                  <a:pt x="1250439" y="380828"/>
                  <a:pt x="1287715" y="378166"/>
                </a:cubicBezTo>
                <a:cubicBezTo>
                  <a:pt x="1290377" y="351542"/>
                  <a:pt x="1292166" y="324816"/>
                  <a:pt x="1295702" y="298294"/>
                </a:cubicBezTo>
                <a:cubicBezTo>
                  <a:pt x="1297496" y="284837"/>
                  <a:pt x="1297618" y="270500"/>
                  <a:pt x="1303690" y="258358"/>
                </a:cubicBezTo>
                <a:cubicBezTo>
                  <a:pt x="1308742" y="248255"/>
                  <a:pt x="1319665" y="242384"/>
                  <a:pt x="1327653" y="234397"/>
                </a:cubicBezTo>
                <a:cubicBezTo>
                  <a:pt x="1356942" y="237059"/>
                  <a:pt x="1386557" y="237274"/>
                  <a:pt x="1415519" y="242384"/>
                </a:cubicBezTo>
                <a:cubicBezTo>
                  <a:pt x="1432102" y="245310"/>
                  <a:pt x="1463446" y="258358"/>
                  <a:pt x="1463446" y="258358"/>
                </a:cubicBezTo>
                <a:cubicBezTo>
                  <a:pt x="1466108" y="234397"/>
                  <a:pt x="1467469" y="210255"/>
                  <a:pt x="1471433" y="186474"/>
                </a:cubicBezTo>
                <a:cubicBezTo>
                  <a:pt x="1472817" y="178169"/>
                  <a:pt x="1474161" y="169086"/>
                  <a:pt x="1479421" y="162512"/>
                </a:cubicBezTo>
                <a:cubicBezTo>
                  <a:pt x="1485418" y="155016"/>
                  <a:pt x="1495396" y="151863"/>
                  <a:pt x="1503384" y="146538"/>
                </a:cubicBezTo>
                <a:cubicBezTo>
                  <a:pt x="1506047" y="138551"/>
                  <a:pt x="1503176" y="124504"/>
                  <a:pt x="1511372" y="122576"/>
                </a:cubicBezTo>
                <a:cubicBezTo>
                  <a:pt x="1677270" y="83544"/>
                  <a:pt x="1603598" y="150165"/>
                  <a:pt x="1655152" y="98614"/>
                </a:cubicBezTo>
                <a:cubicBezTo>
                  <a:pt x="1657815" y="90627"/>
                  <a:pt x="1659051" y="82013"/>
                  <a:pt x="1663140" y="74653"/>
                </a:cubicBezTo>
                <a:cubicBezTo>
                  <a:pt x="1695220" y="16914"/>
                  <a:pt x="1681499" y="29448"/>
                  <a:pt x="1735030" y="18743"/>
                </a:cubicBezTo>
                <a:cubicBezTo>
                  <a:pt x="1761656" y="24068"/>
                  <a:pt x="1788449" y="28612"/>
                  <a:pt x="1814907" y="34717"/>
                </a:cubicBezTo>
                <a:cubicBezTo>
                  <a:pt x="1823111" y="36610"/>
                  <a:pt x="1832296" y="37444"/>
                  <a:pt x="1838871" y="42704"/>
                </a:cubicBezTo>
                <a:cubicBezTo>
                  <a:pt x="1890487" y="83994"/>
                  <a:pt x="1818574" y="54577"/>
                  <a:pt x="1878810" y="74653"/>
                </a:cubicBezTo>
                <a:cubicBezTo>
                  <a:pt x="1935788" y="55662"/>
                  <a:pt x="1866903" y="82591"/>
                  <a:pt x="1926736" y="42704"/>
                </a:cubicBezTo>
                <a:cubicBezTo>
                  <a:pt x="1933742" y="38034"/>
                  <a:pt x="1942711" y="37379"/>
                  <a:pt x="1950699" y="34717"/>
                </a:cubicBezTo>
                <a:cubicBezTo>
                  <a:pt x="1977114" y="36749"/>
                  <a:pt x="2067307" y="35241"/>
                  <a:pt x="2102467" y="58679"/>
                </a:cubicBezTo>
                <a:lnTo>
                  <a:pt x="2126430" y="74653"/>
                </a:lnTo>
                <a:cubicBezTo>
                  <a:pt x="2149610" y="70790"/>
                  <a:pt x="2177865" y="75625"/>
                  <a:pt x="2190333" y="50691"/>
                </a:cubicBezTo>
                <a:cubicBezTo>
                  <a:pt x="2197864" y="35630"/>
                  <a:pt x="2222917" y="0"/>
                  <a:pt x="2206308" y="2768"/>
                </a:cubicBezTo>
                <a:lnTo>
                  <a:pt x="2110455" y="18743"/>
                </a:lnTo>
                <a:cubicBezTo>
                  <a:pt x="2102467" y="24068"/>
                  <a:pt x="2093280" y="27929"/>
                  <a:pt x="2086492" y="34717"/>
                </a:cubicBezTo>
                <a:cubicBezTo>
                  <a:pt x="2079704" y="41505"/>
                  <a:pt x="2078012" y="52682"/>
                  <a:pt x="2070516" y="58679"/>
                </a:cubicBezTo>
                <a:cubicBezTo>
                  <a:pt x="2063941" y="63939"/>
                  <a:pt x="2054541" y="64004"/>
                  <a:pt x="2046553" y="66666"/>
                </a:cubicBezTo>
                <a:cubicBezTo>
                  <a:pt x="2011939" y="64004"/>
                  <a:pt x="1976754" y="65487"/>
                  <a:pt x="1942712" y="58679"/>
                </a:cubicBezTo>
                <a:cubicBezTo>
                  <a:pt x="1935327" y="57202"/>
                  <a:pt x="1932617" y="47408"/>
                  <a:pt x="1926736" y="42704"/>
                </a:cubicBezTo>
                <a:cubicBezTo>
                  <a:pt x="1919240" y="36707"/>
                  <a:pt x="1910761" y="32055"/>
                  <a:pt x="1902773" y="26730"/>
                </a:cubicBezTo>
                <a:cubicBezTo>
                  <a:pt x="1902497" y="26799"/>
                  <a:pt x="1850677" y="38885"/>
                  <a:pt x="1846858" y="42704"/>
                </a:cubicBezTo>
                <a:cubicBezTo>
                  <a:pt x="1804457" y="85102"/>
                  <a:pt x="1855333" y="63244"/>
                  <a:pt x="1814907" y="98614"/>
                </a:cubicBezTo>
                <a:cubicBezTo>
                  <a:pt x="1800457" y="111257"/>
                  <a:pt x="1766981" y="130563"/>
                  <a:pt x="1766981" y="130563"/>
                </a:cubicBezTo>
                <a:cubicBezTo>
                  <a:pt x="1748343" y="127901"/>
                  <a:pt x="1727906" y="130996"/>
                  <a:pt x="1711066" y="122576"/>
                </a:cubicBezTo>
                <a:cubicBezTo>
                  <a:pt x="1703535" y="118811"/>
                  <a:pt x="1706844" y="106144"/>
                  <a:pt x="1703079" y="98614"/>
                </a:cubicBezTo>
                <a:cubicBezTo>
                  <a:pt x="1698786" y="90028"/>
                  <a:pt x="1694599" y="80649"/>
                  <a:pt x="1687103" y="74653"/>
                </a:cubicBezTo>
                <a:cubicBezTo>
                  <a:pt x="1680528" y="69394"/>
                  <a:pt x="1671396" y="68317"/>
                  <a:pt x="1663140" y="66666"/>
                </a:cubicBezTo>
                <a:cubicBezTo>
                  <a:pt x="1644678" y="62974"/>
                  <a:pt x="1625863" y="61341"/>
                  <a:pt x="1607225" y="58679"/>
                </a:cubicBezTo>
                <a:lnTo>
                  <a:pt x="1559299" y="66666"/>
                </a:lnTo>
                <a:cubicBezTo>
                  <a:pt x="1547988" y="93811"/>
                  <a:pt x="1567287" y="125118"/>
                  <a:pt x="1567287" y="154525"/>
                </a:cubicBezTo>
                <a:cubicBezTo>
                  <a:pt x="1567287" y="168101"/>
                  <a:pt x="1561962" y="181149"/>
                  <a:pt x="1559299" y="194461"/>
                </a:cubicBezTo>
                <a:cubicBezTo>
                  <a:pt x="1532673" y="191799"/>
                  <a:pt x="1504997" y="194343"/>
                  <a:pt x="1479421" y="186474"/>
                </a:cubicBezTo>
                <a:cubicBezTo>
                  <a:pt x="1468624" y="183152"/>
                  <a:pt x="1464857" y="168778"/>
                  <a:pt x="1455458" y="162512"/>
                </a:cubicBezTo>
                <a:cubicBezTo>
                  <a:pt x="1448452" y="157842"/>
                  <a:pt x="1439482" y="157187"/>
                  <a:pt x="1431494" y="154525"/>
                </a:cubicBezTo>
                <a:cubicBezTo>
                  <a:pt x="1419022" y="191941"/>
                  <a:pt x="1416592" y="187745"/>
                  <a:pt x="1431494" y="242384"/>
                </a:cubicBezTo>
                <a:cubicBezTo>
                  <a:pt x="1434020" y="251645"/>
                  <a:pt x="1442145" y="258358"/>
                  <a:pt x="1447470" y="266345"/>
                </a:cubicBezTo>
                <a:cubicBezTo>
                  <a:pt x="1450133" y="274332"/>
                  <a:pt x="1455458" y="281888"/>
                  <a:pt x="1455458" y="290307"/>
                </a:cubicBezTo>
                <a:cubicBezTo>
                  <a:pt x="1455458" y="303883"/>
                  <a:pt x="1454206" y="318456"/>
                  <a:pt x="1447470" y="330243"/>
                </a:cubicBezTo>
                <a:cubicBezTo>
                  <a:pt x="1442707" y="338578"/>
                  <a:pt x="1433038" y="345073"/>
                  <a:pt x="1423507" y="346217"/>
                </a:cubicBezTo>
                <a:cubicBezTo>
                  <a:pt x="1365287" y="353203"/>
                  <a:pt x="1306353" y="351542"/>
                  <a:pt x="1247776" y="354204"/>
                </a:cubicBezTo>
                <a:cubicBezTo>
                  <a:pt x="1245113" y="362191"/>
                  <a:pt x="1239788" y="369747"/>
                  <a:pt x="1239788" y="378166"/>
                </a:cubicBezTo>
                <a:cubicBezTo>
                  <a:pt x="1239788" y="424392"/>
                  <a:pt x="1247225" y="409015"/>
                  <a:pt x="1263751" y="442064"/>
                </a:cubicBezTo>
                <a:cubicBezTo>
                  <a:pt x="1267516" y="449594"/>
                  <a:pt x="1269076" y="458038"/>
                  <a:pt x="1271739" y="466025"/>
                </a:cubicBezTo>
                <a:cubicBezTo>
                  <a:pt x="1266414" y="481999"/>
                  <a:pt x="1271738" y="508623"/>
                  <a:pt x="1255763" y="513948"/>
                </a:cubicBezTo>
                <a:lnTo>
                  <a:pt x="1207837" y="529923"/>
                </a:lnTo>
                <a:lnTo>
                  <a:pt x="1183874" y="537910"/>
                </a:lnTo>
                <a:cubicBezTo>
                  <a:pt x="1173629" y="535349"/>
                  <a:pt x="1139424" y="527667"/>
                  <a:pt x="1127959" y="521935"/>
                </a:cubicBezTo>
                <a:cubicBezTo>
                  <a:pt x="1119373" y="517642"/>
                  <a:pt x="1112768" y="509860"/>
                  <a:pt x="1103996" y="505961"/>
                </a:cubicBezTo>
                <a:cubicBezTo>
                  <a:pt x="1088607" y="499122"/>
                  <a:pt x="1072045" y="495312"/>
                  <a:pt x="1056069" y="489987"/>
                </a:cubicBezTo>
                <a:lnTo>
                  <a:pt x="1032106" y="482000"/>
                </a:lnTo>
                <a:cubicBezTo>
                  <a:pt x="1024118" y="484662"/>
                  <a:pt x="1008143" y="481567"/>
                  <a:pt x="1008143" y="489987"/>
                </a:cubicBezTo>
                <a:cubicBezTo>
                  <a:pt x="1008143" y="498407"/>
                  <a:pt x="1024010" y="495661"/>
                  <a:pt x="1032106" y="497974"/>
                </a:cubicBezTo>
                <a:cubicBezTo>
                  <a:pt x="1082860" y="512474"/>
                  <a:pt x="1046373" y="497120"/>
                  <a:pt x="1096008" y="521935"/>
                </a:cubicBezTo>
                <a:cubicBezTo>
                  <a:pt x="1101333" y="527260"/>
                  <a:pt x="1110746" y="530482"/>
                  <a:pt x="1111984" y="537910"/>
                </a:cubicBezTo>
                <a:cubicBezTo>
                  <a:pt x="1115423" y="558541"/>
                  <a:pt x="1098057" y="578766"/>
                  <a:pt x="1088020" y="593820"/>
                </a:cubicBezTo>
                <a:cubicBezTo>
                  <a:pt x="1082695" y="609794"/>
                  <a:pt x="1088557" y="638441"/>
                  <a:pt x="1072045" y="641743"/>
                </a:cubicBezTo>
                <a:cubicBezTo>
                  <a:pt x="1005867" y="654977"/>
                  <a:pt x="1045615" y="648379"/>
                  <a:pt x="952228" y="657718"/>
                </a:cubicBezTo>
                <a:cubicBezTo>
                  <a:pt x="946903" y="665705"/>
                  <a:pt x="940546" y="673093"/>
                  <a:pt x="936253" y="681679"/>
                </a:cubicBezTo>
                <a:cubicBezTo>
                  <a:pt x="922523" y="709137"/>
                  <a:pt x="924552" y="740289"/>
                  <a:pt x="936253" y="769538"/>
                </a:cubicBezTo>
                <a:cubicBezTo>
                  <a:pt x="939819" y="778451"/>
                  <a:pt x="952228" y="780188"/>
                  <a:pt x="960216" y="785513"/>
                </a:cubicBezTo>
                <a:cubicBezTo>
                  <a:pt x="964313" y="797801"/>
                  <a:pt x="977421" y="821148"/>
                  <a:pt x="960216" y="833436"/>
                </a:cubicBezTo>
                <a:cubicBezTo>
                  <a:pt x="946513" y="843223"/>
                  <a:pt x="928265" y="844085"/>
                  <a:pt x="912289" y="849410"/>
                </a:cubicBezTo>
                <a:cubicBezTo>
                  <a:pt x="860425" y="866696"/>
                  <a:pt x="896715" y="856634"/>
                  <a:pt x="800461" y="865385"/>
                </a:cubicBezTo>
                <a:cubicBezTo>
                  <a:pt x="792473" y="868047"/>
                  <a:pt x="782451" y="867419"/>
                  <a:pt x="776497" y="873372"/>
                </a:cubicBezTo>
                <a:cubicBezTo>
                  <a:pt x="770543" y="879325"/>
                  <a:pt x="768509" y="888914"/>
                  <a:pt x="768509" y="897333"/>
                </a:cubicBezTo>
                <a:cubicBezTo>
                  <a:pt x="768509" y="934702"/>
                  <a:pt x="764679" y="973703"/>
                  <a:pt x="776497" y="1009154"/>
                </a:cubicBezTo>
                <a:cubicBezTo>
                  <a:pt x="779969" y="1019569"/>
                  <a:pt x="797798" y="1014479"/>
                  <a:pt x="808448" y="1017141"/>
                </a:cubicBezTo>
                <a:cubicBezTo>
                  <a:pt x="773834" y="1019803"/>
                  <a:pt x="739085" y="1021072"/>
                  <a:pt x="704607" y="1025128"/>
                </a:cubicBezTo>
                <a:cubicBezTo>
                  <a:pt x="693704" y="1026411"/>
                  <a:pt x="683373" y="1030735"/>
                  <a:pt x="672656" y="1033116"/>
                </a:cubicBezTo>
                <a:cubicBezTo>
                  <a:pt x="659403" y="1036061"/>
                  <a:pt x="646030" y="1038441"/>
                  <a:pt x="632717" y="1041103"/>
                </a:cubicBezTo>
                <a:cubicBezTo>
                  <a:pt x="609345" y="1056683"/>
                  <a:pt x="555829" y="1082109"/>
                  <a:pt x="616742" y="1128962"/>
                </a:cubicBezTo>
                <a:cubicBezTo>
                  <a:pt x="642156" y="1148510"/>
                  <a:pt x="680644" y="1134287"/>
                  <a:pt x="712595" y="1136949"/>
                </a:cubicBezTo>
                <a:cubicBezTo>
                  <a:pt x="709932" y="1166235"/>
                  <a:pt x="704607" y="1195401"/>
                  <a:pt x="704607" y="1224808"/>
                </a:cubicBezTo>
                <a:cubicBezTo>
                  <a:pt x="704607" y="1261519"/>
                  <a:pt x="710746" y="1275172"/>
                  <a:pt x="720583" y="1304680"/>
                </a:cubicBezTo>
                <a:cubicBezTo>
                  <a:pt x="684222" y="1328919"/>
                  <a:pt x="699715" y="1326283"/>
                  <a:pt x="640705" y="1312667"/>
                </a:cubicBezTo>
                <a:cubicBezTo>
                  <a:pt x="624297" y="1308881"/>
                  <a:pt x="592779" y="1296693"/>
                  <a:pt x="592779" y="1296693"/>
                </a:cubicBezTo>
                <a:cubicBezTo>
                  <a:pt x="568816" y="1299355"/>
                  <a:pt x="543276" y="1295726"/>
                  <a:pt x="520889" y="1304680"/>
                </a:cubicBezTo>
                <a:cubicBezTo>
                  <a:pt x="513072" y="1307807"/>
                  <a:pt x="512901" y="1320223"/>
                  <a:pt x="512901" y="1328642"/>
                </a:cubicBezTo>
                <a:cubicBezTo>
                  <a:pt x="512901" y="1352751"/>
                  <a:pt x="509458" y="1379299"/>
                  <a:pt x="520889" y="1400526"/>
                </a:cubicBezTo>
                <a:cubicBezTo>
                  <a:pt x="534439" y="1425689"/>
                  <a:pt x="593040" y="1440549"/>
                  <a:pt x="616742" y="1448449"/>
                </a:cubicBezTo>
                <a:lnTo>
                  <a:pt x="640705" y="1456437"/>
                </a:lnTo>
                <a:cubicBezTo>
                  <a:pt x="632717" y="1459099"/>
                  <a:pt x="624998" y="1466075"/>
                  <a:pt x="616742" y="1464424"/>
                </a:cubicBezTo>
                <a:cubicBezTo>
                  <a:pt x="609357" y="1462947"/>
                  <a:pt x="607502" y="1451817"/>
                  <a:pt x="600766" y="1448449"/>
                </a:cubicBezTo>
                <a:cubicBezTo>
                  <a:pt x="585704" y="1440919"/>
                  <a:pt x="568815" y="1437800"/>
                  <a:pt x="552840" y="1432475"/>
                </a:cubicBezTo>
                <a:lnTo>
                  <a:pt x="528876" y="1424488"/>
                </a:lnTo>
                <a:cubicBezTo>
                  <a:pt x="507575" y="1429813"/>
                  <a:pt x="483940" y="1429400"/>
                  <a:pt x="464974" y="1440462"/>
                </a:cubicBezTo>
                <a:cubicBezTo>
                  <a:pt x="450248" y="1449052"/>
                  <a:pt x="442480" y="1466213"/>
                  <a:pt x="433023" y="1480398"/>
                </a:cubicBezTo>
                <a:cubicBezTo>
                  <a:pt x="426418" y="1490305"/>
                  <a:pt x="421470" y="1501292"/>
                  <a:pt x="417048" y="1512347"/>
                </a:cubicBezTo>
                <a:cubicBezTo>
                  <a:pt x="410794" y="1527981"/>
                  <a:pt x="410413" y="1546260"/>
                  <a:pt x="401072" y="1560270"/>
                </a:cubicBezTo>
                <a:lnTo>
                  <a:pt x="385097" y="1584232"/>
                </a:lnTo>
                <a:cubicBezTo>
                  <a:pt x="387759" y="1592219"/>
                  <a:pt x="385172" y="1605316"/>
                  <a:pt x="393084" y="1608193"/>
                </a:cubicBezTo>
                <a:cubicBezTo>
                  <a:pt x="418232" y="1617337"/>
                  <a:pt x="446472" y="1612396"/>
                  <a:pt x="472962" y="1616180"/>
                </a:cubicBezTo>
                <a:cubicBezTo>
                  <a:pt x="483830" y="1617732"/>
                  <a:pt x="494263" y="1621505"/>
                  <a:pt x="504913" y="1624168"/>
                </a:cubicBezTo>
                <a:cubicBezTo>
                  <a:pt x="510238" y="1640142"/>
                  <a:pt x="537685" y="1670891"/>
                  <a:pt x="520889" y="1672091"/>
                </a:cubicBezTo>
                <a:lnTo>
                  <a:pt x="297231" y="1688065"/>
                </a:lnTo>
                <a:cubicBezTo>
                  <a:pt x="289243" y="1690727"/>
                  <a:pt x="279843" y="1690792"/>
                  <a:pt x="273268" y="1696052"/>
                </a:cubicBezTo>
                <a:cubicBezTo>
                  <a:pt x="251038" y="1713835"/>
                  <a:pt x="247718" y="1753347"/>
                  <a:pt x="265280" y="1775924"/>
                </a:cubicBezTo>
                <a:cubicBezTo>
                  <a:pt x="275619" y="1789216"/>
                  <a:pt x="297231" y="1786573"/>
                  <a:pt x="313207" y="1791898"/>
                </a:cubicBezTo>
                <a:cubicBezTo>
                  <a:pt x="360050" y="1807512"/>
                  <a:pt x="328782" y="1798954"/>
                  <a:pt x="409060" y="1807873"/>
                </a:cubicBezTo>
                <a:cubicBezTo>
                  <a:pt x="406397" y="1815860"/>
                  <a:pt x="406332" y="1825260"/>
                  <a:pt x="401072" y="1831834"/>
                </a:cubicBezTo>
                <a:cubicBezTo>
                  <a:pt x="395075" y="1839330"/>
                  <a:pt x="385882" y="1843910"/>
                  <a:pt x="377109" y="1847809"/>
                </a:cubicBezTo>
                <a:cubicBezTo>
                  <a:pt x="361721" y="1854648"/>
                  <a:pt x="345158" y="1858458"/>
                  <a:pt x="329182" y="1863783"/>
                </a:cubicBezTo>
                <a:cubicBezTo>
                  <a:pt x="242018" y="1892835"/>
                  <a:pt x="313643" y="1871433"/>
                  <a:pt x="105525" y="1879758"/>
                </a:cubicBezTo>
                <a:cubicBezTo>
                  <a:pt x="148126" y="1885083"/>
                  <a:pt x="191089" y="1888053"/>
                  <a:pt x="233329" y="1895732"/>
                </a:cubicBezTo>
                <a:cubicBezTo>
                  <a:pt x="249897" y="1898744"/>
                  <a:pt x="281256" y="1911706"/>
                  <a:pt x="281256" y="1911706"/>
                </a:cubicBezTo>
                <a:cubicBezTo>
                  <a:pt x="286581" y="1919693"/>
                  <a:pt x="296171" y="1926127"/>
                  <a:pt x="297231" y="1935668"/>
                </a:cubicBezTo>
                <a:cubicBezTo>
                  <a:pt x="307654" y="2029477"/>
                  <a:pt x="227452" y="1987024"/>
                  <a:pt x="145463" y="1991578"/>
                </a:cubicBezTo>
                <a:cubicBezTo>
                  <a:pt x="128075" y="1995055"/>
                  <a:pt x="94219" y="1996555"/>
                  <a:pt x="81561" y="2015540"/>
                </a:cubicBezTo>
                <a:cubicBezTo>
                  <a:pt x="75471" y="2024674"/>
                  <a:pt x="76236" y="2036839"/>
                  <a:pt x="73573" y="2047489"/>
                </a:cubicBezTo>
                <a:cubicBezTo>
                  <a:pt x="76236" y="2074113"/>
                  <a:pt x="64617" y="2106652"/>
                  <a:pt x="81561" y="2127360"/>
                </a:cubicBezTo>
                <a:cubicBezTo>
                  <a:pt x="95155" y="2143974"/>
                  <a:pt x="133555" y="2117487"/>
                  <a:pt x="145463" y="2135348"/>
                </a:cubicBezTo>
                <a:cubicBezTo>
                  <a:pt x="154804" y="2149359"/>
                  <a:pt x="114293" y="2149647"/>
                  <a:pt x="97537" y="2151322"/>
                </a:cubicBezTo>
                <a:lnTo>
                  <a:pt x="17659" y="2159309"/>
                </a:lnTo>
                <a:cubicBezTo>
                  <a:pt x="12334" y="2167296"/>
                  <a:pt x="2875" y="2173746"/>
                  <a:pt x="1684" y="2183271"/>
                </a:cubicBezTo>
                <a:cubicBezTo>
                  <a:pt x="0" y="2196742"/>
                  <a:pt x="2935" y="2211420"/>
                  <a:pt x="9671" y="2223207"/>
                </a:cubicBezTo>
                <a:cubicBezTo>
                  <a:pt x="16957" y="2235957"/>
                  <a:pt x="45299" y="2243069"/>
                  <a:pt x="57598" y="2247168"/>
                </a:cubicBezTo>
                <a:cubicBezTo>
                  <a:pt x="95573" y="2272484"/>
                  <a:pt x="72453" y="2260107"/>
                  <a:pt x="129488" y="2279117"/>
                </a:cubicBezTo>
                <a:cubicBezTo>
                  <a:pt x="183763" y="2297207"/>
                  <a:pt x="161868" y="2287104"/>
                  <a:pt x="57598" y="2287104"/>
                </a:cubicBezTo>
              </a:path>
            </a:pathLst>
          </a:custGeom>
          <a:ln>
            <a:solidFill>
              <a:srgbClr val="4BD6DD"/>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 name="Bouée 3"/>
          <p:cNvSpPr/>
          <p:nvPr/>
        </p:nvSpPr>
        <p:spPr>
          <a:xfrm>
            <a:off x="3189288" y="1800225"/>
            <a:ext cx="914400" cy="914400"/>
          </a:xfrm>
          <a:prstGeom prst="donut">
            <a:avLst>
              <a:gd name="adj" fmla="val 9338"/>
            </a:avLst>
          </a:prstGeom>
          <a:solidFill>
            <a:schemeClr val="accent2">
              <a:lumMod val="60000"/>
              <a:lumOff val="40000"/>
            </a:schemeClr>
          </a:solidFill>
          <a:ln>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9" name="Forme libre 8"/>
          <p:cNvSpPr>
            <a:spLocks noChangeArrowheads="1"/>
          </p:cNvSpPr>
          <p:nvPr/>
        </p:nvSpPr>
        <p:spPr bwMode="auto">
          <a:xfrm>
            <a:off x="3206750" y="1868488"/>
            <a:ext cx="1803400" cy="1925637"/>
          </a:xfrm>
          <a:custGeom>
            <a:avLst/>
            <a:gdLst>
              <a:gd name="T0" fmla="*/ 0 w 1803112"/>
              <a:gd name="T1" fmla="*/ 0 h 1926886"/>
              <a:gd name="T2" fmla="*/ 1803112 w 1803112"/>
              <a:gd name="T3" fmla="*/ 1926886 h 1926886"/>
            </a:gdLst>
            <a:ahLst/>
            <a:cxnLst/>
            <a:rect l="T0" t="T1" r="T2" b="T3"/>
            <a:pathLst>
              <a:path w="1803112" h="1926886">
                <a:moveTo>
                  <a:pt x="1281066" y="227480"/>
                </a:moveTo>
                <a:cubicBezTo>
                  <a:pt x="1276594" y="242387"/>
                  <a:pt x="1300476" y="177093"/>
                  <a:pt x="1254234" y="281145"/>
                </a:cubicBezTo>
                <a:cubicBezTo>
                  <a:pt x="1246576" y="298376"/>
                  <a:pt x="1242309" y="316922"/>
                  <a:pt x="1236347" y="334811"/>
                </a:cubicBezTo>
                <a:lnTo>
                  <a:pt x="1218459" y="388476"/>
                </a:lnTo>
                <a:cubicBezTo>
                  <a:pt x="1215478" y="397420"/>
                  <a:pt x="1213731" y="406876"/>
                  <a:pt x="1209515" y="415309"/>
                </a:cubicBezTo>
                <a:cubicBezTo>
                  <a:pt x="1203552" y="427235"/>
                  <a:pt x="1196879" y="438831"/>
                  <a:pt x="1191627" y="451086"/>
                </a:cubicBezTo>
                <a:cubicBezTo>
                  <a:pt x="1187913" y="459752"/>
                  <a:pt x="1186899" y="469486"/>
                  <a:pt x="1182683" y="477919"/>
                </a:cubicBezTo>
                <a:cubicBezTo>
                  <a:pt x="1164333" y="514621"/>
                  <a:pt x="1169090" y="494911"/>
                  <a:pt x="1146908" y="522640"/>
                </a:cubicBezTo>
                <a:cubicBezTo>
                  <a:pt x="1140193" y="531034"/>
                  <a:pt x="1135735" y="541078"/>
                  <a:pt x="1129020" y="549472"/>
                </a:cubicBezTo>
                <a:cubicBezTo>
                  <a:pt x="1123752" y="556057"/>
                  <a:pt x="1116191" y="560615"/>
                  <a:pt x="1111132" y="567361"/>
                </a:cubicBezTo>
                <a:cubicBezTo>
                  <a:pt x="1098233" y="584560"/>
                  <a:pt x="1090559" y="605824"/>
                  <a:pt x="1075357" y="621026"/>
                </a:cubicBezTo>
                <a:cubicBezTo>
                  <a:pt x="1069394" y="626989"/>
                  <a:pt x="1062529" y="632169"/>
                  <a:pt x="1057469" y="638915"/>
                </a:cubicBezTo>
                <a:cubicBezTo>
                  <a:pt x="1015678" y="694637"/>
                  <a:pt x="1033029" y="682554"/>
                  <a:pt x="994862" y="728357"/>
                </a:cubicBezTo>
                <a:cubicBezTo>
                  <a:pt x="989464" y="734835"/>
                  <a:pt x="982242" y="739661"/>
                  <a:pt x="976974" y="746246"/>
                </a:cubicBezTo>
                <a:cubicBezTo>
                  <a:pt x="942903" y="788837"/>
                  <a:pt x="978251" y="760302"/>
                  <a:pt x="932255" y="790967"/>
                </a:cubicBezTo>
                <a:cubicBezTo>
                  <a:pt x="877363" y="873307"/>
                  <a:pt x="965346" y="745129"/>
                  <a:pt x="878591" y="853577"/>
                </a:cubicBezTo>
                <a:cubicBezTo>
                  <a:pt x="818964" y="928113"/>
                  <a:pt x="869648" y="889353"/>
                  <a:pt x="815984" y="925131"/>
                </a:cubicBezTo>
                <a:cubicBezTo>
                  <a:pt x="810021" y="934075"/>
                  <a:pt x="807212" y="946267"/>
                  <a:pt x="798096" y="951964"/>
                </a:cubicBezTo>
                <a:cubicBezTo>
                  <a:pt x="763816" y="973390"/>
                  <a:pt x="698751" y="974928"/>
                  <a:pt x="663938" y="978796"/>
                </a:cubicBezTo>
                <a:cubicBezTo>
                  <a:pt x="649032" y="984759"/>
                  <a:pt x="635029" y="993895"/>
                  <a:pt x="619219" y="996685"/>
                </a:cubicBezTo>
                <a:cubicBezTo>
                  <a:pt x="583866" y="1002924"/>
                  <a:pt x="547572" y="1001664"/>
                  <a:pt x="511892" y="1005629"/>
                </a:cubicBezTo>
                <a:cubicBezTo>
                  <a:pt x="472420" y="1010015"/>
                  <a:pt x="457984" y="1014634"/>
                  <a:pt x="422453" y="1023517"/>
                </a:cubicBezTo>
                <a:cubicBezTo>
                  <a:pt x="416491" y="1029480"/>
                  <a:pt x="411151" y="1036138"/>
                  <a:pt x="404566" y="1041406"/>
                </a:cubicBezTo>
                <a:cubicBezTo>
                  <a:pt x="358416" y="1078328"/>
                  <a:pt x="353206" y="1061338"/>
                  <a:pt x="270407" y="1068239"/>
                </a:cubicBezTo>
                <a:cubicBezTo>
                  <a:pt x="240594" y="1074202"/>
                  <a:pt x="210464" y="1078753"/>
                  <a:pt x="180969" y="1086127"/>
                </a:cubicBezTo>
                <a:cubicBezTo>
                  <a:pt x="169044" y="1089108"/>
                  <a:pt x="157287" y="1092872"/>
                  <a:pt x="145193" y="1095071"/>
                </a:cubicBezTo>
                <a:cubicBezTo>
                  <a:pt x="124452" y="1098842"/>
                  <a:pt x="103455" y="1101034"/>
                  <a:pt x="82586" y="1104016"/>
                </a:cubicBezTo>
                <a:cubicBezTo>
                  <a:pt x="0" y="1159074"/>
                  <a:pt x="101588" y="1088814"/>
                  <a:pt x="37867" y="1139793"/>
                </a:cubicBezTo>
                <a:cubicBezTo>
                  <a:pt x="29473" y="1146508"/>
                  <a:pt x="19979" y="1151718"/>
                  <a:pt x="11035" y="1157681"/>
                </a:cubicBezTo>
                <a:cubicBezTo>
                  <a:pt x="8054" y="1166625"/>
                  <a:pt x="2091" y="1175086"/>
                  <a:pt x="2091" y="1184514"/>
                </a:cubicBezTo>
                <a:cubicBezTo>
                  <a:pt x="2091" y="1193942"/>
                  <a:pt x="6819" y="1202914"/>
                  <a:pt x="11035" y="1211347"/>
                </a:cubicBezTo>
                <a:cubicBezTo>
                  <a:pt x="25281" y="1239840"/>
                  <a:pt x="30456" y="1245368"/>
                  <a:pt x="64698" y="1247124"/>
                </a:cubicBezTo>
                <a:cubicBezTo>
                  <a:pt x="168949" y="1252471"/>
                  <a:pt x="273389" y="1253087"/>
                  <a:pt x="377734" y="1256068"/>
                </a:cubicBezTo>
                <a:cubicBezTo>
                  <a:pt x="421494" y="1259434"/>
                  <a:pt x="515089" y="1264780"/>
                  <a:pt x="565556" y="1273956"/>
                </a:cubicBezTo>
                <a:cubicBezTo>
                  <a:pt x="574832" y="1275643"/>
                  <a:pt x="583443" y="1279919"/>
                  <a:pt x="592387" y="1282901"/>
                </a:cubicBezTo>
                <a:cubicBezTo>
                  <a:pt x="604312" y="1300789"/>
                  <a:pt x="621365" y="1316170"/>
                  <a:pt x="628163" y="1336566"/>
                </a:cubicBezTo>
                <a:cubicBezTo>
                  <a:pt x="636689" y="1362145"/>
                  <a:pt x="640434" y="1371092"/>
                  <a:pt x="646050" y="1399176"/>
                </a:cubicBezTo>
                <a:cubicBezTo>
                  <a:pt x="649606" y="1416959"/>
                  <a:pt x="652013" y="1434953"/>
                  <a:pt x="654994" y="1452841"/>
                </a:cubicBezTo>
                <a:cubicBezTo>
                  <a:pt x="655394" y="1472447"/>
                  <a:pt x="561122" y="1812432"/>
                  <a:pt x="681826" y="1908998"/>
                </a:cubicBezTo>
                <a:cubicBezTo>
                  <a:pt x="690220" y="1915713"/>
                  <a:pt x="699714" y="1920923"/>
                  <a:pt x="708658" y="1926886"/>
                </a:cubicBezTo>
                <a:lnTo>
                  <a:pt x="860704" y="1917942"/>
                </a:lnTo>
                <a:cubicBezTo>
                  <a:pt x="881099" y="1911143"/>
                  <a:pt x="896479" y="1864277"/>
                  <a:pt x="896479" y="1864277"/>
                </a:cubicBezTo>
                <a:cubicBezTo>
                  <a:pt x="903022" y="1831562"/>
                  <a:pt x="908180" y="1796152"/>
                  <a:pt x="923311" y="1765890"/>
                </a:cubicBezTo>
                <a:lnTo>
                  <a:pt x="941199" y="1730113"/>
                </a:lnTo>
                <a:cubicBezTo>
                  <a:pt x="944180" y="1718187"/>
                  <a:pt x="947476" y="1706336"/>
                  <a:pt x="950142" y="1694336"/>
                </a:cubicBezTo>
                <a:cubicBezTo>
                  <a:pt x="953440" y="1679496"/>
                  <a:pt x="955399" y="1664363"/>
                  <a:pt x="959086" y="1649615"/>
                </a:cubicBezTo>
                <a:cubicBezTo>
                  <a:pt x="969325" y="1608658"/>
                  <a:pt x="974558" y="1594253"/>
                  <a:pt x="985918" y="1560172"/>
                </a:cubicBezTo>
                <a:cubicBezTo>
                  <a:pt x="988899" y="1539302"/>
                  <a:pt x="989749" y="1518014"/>
                  <a:pt x="994862" y="1497562"/>
                </a:cubicBezTo>
                <a:cubicBezTo>
                  <a:pt x="998756" y="1481986"/>
                  <a:pt x="1007673" y="1468072"/>
                  <a:pt x="1012750" y="1452841"/>
                </a:cubicBezTo>
                <a:cubicBezTo>
                  <a:pt x="1016637" y="1441179"/>
                  <a:pt x="1018161" y="1428838"/>
                  <a:pt x="1021693" y="1417064"/>
                </a:cubicBezTo>
                <a:cubicBezTo>
                  <a:pt x="1027111" y="1399003"/>
                  <a:pt x="1033618" y="1381287"/>
                  <a:pt x="1039581" y="1363399"/>
                </a:cubicBezTo>
                <a:cubicBezTo>
                  <a:pt x="1042562" y="1354455"/>
                  <a:pt x="1046238" y="1345713"/>
                  <a:pt x="1048525" y="1336566"/>
                </a:cubicBezTo>
                <a:cubicBezTo>
                  <a:pt x="1055633" y="1308134"/>
                  <a:pt x="1060388" y="1282266"/>
                  <a:pt x="1075357" y="1256068"/>
                </a:cubicBezTo>
                <a:cubicBezTo>
                  <a:pt x="1079540" y="1248746"/>
                  <a:pt x="1088567" y="1245195"/>
                  <a:pt x="1093244" y="1238179"/>
                </a:cubicBezTo>
                <a:cubicBezTo>
                  <a:pt x="1100640" y="1227085"/>
                  <a:pt x="1103382" y="1213252"/>
                  <a:pt x="1111132" y="1202402"/>
                </a:cubicBezTo>
                <a:cubicBezTo>
                  <a:pt x="1118484" y="1192109"/>
                  <a:pt x="1129732" y="1185174"/>
                  <a:pt x="1137964" y="1175570"/>
                </a:cubicBezTo>
                <a:cubicBezTo>
                  <a:pt x="1147665" y="1164252"/>
                  <a:pt x="1154893" y="1150935"/>
                  <a:pt x="1164796" y="1139793"/>
                </a:cubicBezTo>
                <a:cubicBezTo>
                  <a:pt x="1244430" y="1050200"/>
                  <a:pt x="1178047" y="1125769"/>
                  <a:pt x="1236347" y="1077183"/>
                </a:cubicBezTo>
                <a:cubicBezTo>
                  <a:pt x="1246064" y="1069085"/>
                  <a:pt x="1253461" y="1058448"/>
                  <a:pt x="1263178" y="1050350"/>
                </a:cubicBezTo>
                <a:cubicBezTo>
                  <a:pt x="1271436" y="1043468"/>
                  <a:pt x="1281616" y="1039177"/>
                  <a:pt x="1290010" y="1032462"/>
                </a:cubicBezTo>
                <a:cubicBezTo>
                  <a:pt x="1296595" y="1027194"/>
                  <a:pt x="1301313" y="1019841"/>
                  <a:pt x="1307898" y="1014573"/>
                </a:cubicBezTo>
                <a:cubicBezTo>
                  <a:pt x="1316291" y="1007858"/>
                  <a:pt x="1326336" y="1003400"/>
                  <a:pt x="1334729" y="996685"/>
                </a:cubicBezTo>
                <a:cubicBezTo>
                  <a:pt x="1352934" y="982120"/>
                  <a:pt x="1357224" y="971886"/>
                  <a:pt x="1370505" y="951964"/>
                </a:cubicBezTo>
                <a:cubicBezTo>
                  <a:pt x="1376468" y="934075"/>
                  <a:pt x="1381390" y="915806"/>
                  <a:pt x="1388393" y="898298"/>
                </a:cubicBezTo>
                <a:cubicBezTo>
                  <a:pt x="1394355" y="883391"/>
                  <a:pt x="1401203" y="868808"/>
                  <a:pt x="1406280" y="853577"/>
                </a:cubicBezTo>
                <a:cubicBezTo>
                  <a:pt x="1410167" y="841915"/>
                  <a:pt x="1411847" y="829620"/>
                  <a:pt x="1415224" y="817800"/>
                </a:cubicBezTo>
                <a:cubicBezTo>
                  <a:pt x="1417814" y="808735"/>
                  <a:pt x="1422048" y="800154"/>
                  <a:pt x="1424168" y="790967"/>
                </a:cubicBezTo>
                <a:cubicBezTo>
                  <a:pt x="1436489" y="737573"/>
                  <a:pt x="1437907" y="711574"/>
                  <a:pt x="1451000" y="665748"/>
                </a:cubicBezTo>
                <a:cubicBezTo>
                  <a:pt x="1453590" y="656683"/>
                  <a:pt x="1455728" y="647348"/>
                  <a:pt x="1459944" y="638915"/>
                </a:cubicBezTo>
                <a:cubicBezTo>
                  <a:pt x="1479240" y="600320"/>
                  <a:pt x="1477783" y="625715"/>
                  <a:pt x="1486775" y="585249"/>
                </a:cubicBezTo>
                <a:cubicBezTo>
                  <a:pt x="1504345" y="506180"/>
                  <a:pt x="1486843" y="558178"/>
                  <a:pt x="1504663" y="495807"/>
                </a:cubicBezTo>
                <a:cubicBezTo>
                  <a:pt x="1507253" y="486742"/>
                  <a:pt x="1509391" y="477407"/>
                  <a:pt x="1513607" y="468974"/>
                </a:cubicBezTo>
                <a:cubicBezTo>
                  <a:pt x="1518414" y="459359"/>
                  <a:pt x="1525532" y="451086"/>
                  <a:pt x="1531495" y="442142"/>
                </a:cubicBezTo>
                <a:cubicBezTo>
                  <a:pt x="1540458" y="415251"/>
                  <a:pt x="1539063" y="411593"/>
                  <a:pt x="1558326" y="388476"/>
                </a:cubicBezTo>
                <a:cubicBezTo>
                  <a:pt x="1566423" y="378759"/>
                  <a:pt x="1577392" y="371628"/>
                  <a:pt x="1585158" y="361643"/>
                </a:cubicBezTo>
                <a:cubicBezTo>
                  <a:pt x="1598357" y="344673"/>
                  <a:pt x="1605731" y="323180"/>
                  <a:pt x="1620933" y="307978"/>
                </a:cubicBezTo>
                <a:cubicBezTo>
                  <a:pt x="1641343" y="287567"/>
                  <a:pt x="1647936" y="282660"/>
                  <a:pt x="1665653" y="254312"/>
                </a:cubicBezTo>
                <a:cubicBezTo>
                  <a:pt x="1672719" y="243005"/>
                  <a:pt x="1675005" y="228778"/>
                  <a:pt x="1683541" y="218535"/>
                </a:cubicBezTo>
                <a:cubicBezTo>
                  <a:pt x="1690422" y="210277"/>
                  <a:pt x="1701979" y="207362"/>
                  <a:pt x="1710372" y="200647"/>
                </a:cubicBezTo>
                <a:cubicBezTo>
                  <a:pt x="1716957" y="195379"/>
                  <a:pt x="1721782" y="188157"/>
                  <a:pt x="1728260" y="182758"/>
                </a:cubicBezTo>
                <a:cubicBezTo>
                  <a:pt x="1792036" y="129610"/>
                  <a:pt x="1741473" y="178492"/>
                  <a:pt x="1781923" y="138037"/>
                </a:cubicBezTo>
                <a:cubicBezTo>
                  <a:pt x="1794123" y="101435"/>
                  <a:pt x="1803112" y="87330"/>
                  <a:pt x="1781923" y="39651"/>
                </a:cubicBezTo>
                <a:cubicBezTo>
                  <a:pt x="1778094" y="31036"/>
                  <a:pt x="1763524" y="34922"/>
                  <a:pt x="1755092" y="30706"/>
                </a:cubicBezTo>
                <a:cubicBezTo>
                  <a:pt x="1693683" y="0"/>
                  <a:pt x="1769811" y="21128"/>
                  <a:pt x="1683541" y="3874"/>
                </a:cubicBezTo>
                <a:cubicBezTo>
                  <a:pt x="1614971" y="6855"/>
                  <a:pt x="1546264" y="7554"/>
                  <a:pt x="1477831" y="12818"/>
                </a:cubicBezTo>
                <a:cubicBezTo>
                  <a:pt x="1468431" y="13541"/>
                  <a:pt x="1459432" y="17546"/>
                  <a:pt x="1451000" y="21762"/>
                </a:cubicBezTo>
                <a:cubicBezTo>
                  <a:pt x="1441385" y="26570"/>
                  <a:pt x="1433112" y="33688"/>
                  <a:pt x="1424168" y="39651"/>
                </a:cubicBezTo>
                <a:cubicBezTo>
                  <a:pt x="1389359" y="91864"/>
                  <a:pt x="1428261" y="46548"/>
                  <a:pt x="1370505" y="75427"/>
                </a:cubicBezTo>
                <a:cubicBezTo>
                  <a:pt x="1352804" y="84278"/>
                  <a:pt x="1347367" y="107510"/>
                  <a:pt x="1334729" y="120149"/>
                </a:cubicBezTo>
                <a:cubicBezTo>
                  <a:pt x="1327128" y="127750"/>
                  <a:pt x="1316842" y="132074"/>
                  <a:pt x="1307898" y="138037"/>
                </a:cubicBezTo>
                <a:cubicBezTo>
                  <a:pt x="1285418" y="205479"/>
                  <a:pt x="1315741" y="122351"/>
                  <a:pt x="1281066" y="191703"/>
                </a:cubicBezTo>
                <a:cubicBezTo>
                  <a:pt x="1276850" y="200136"/>
                  <a:pt x="1285538" y="212573"/>
                  <a:pt x="1281066" y="227480"/>
                </a:cubicBezTo>
                <a:close/>
              </a:path>
            </a:pathLst>
          </a:custGeom>
          <a:solidFill>
            <a:srgbClr val="2B8085"/>
          </a:solidFill>
          <a:ln w="9525">
            <a:solidFill>
              <a:srgbClr val="4BD6DD"/>
            </a:solidFill>
            <a:miter lim="800000"/>
            <a:headEnd/>
            <a:tailEnd/>
          </a:ln>
          <a:effectLst>
            <a:outerShdw dist="50800" dir="8640024" sy="-23000" kx="800382" algn="br" rotWithShape="0">
              <a:srgbClr val="808080">
                <a:alpha val="14999"/>
              </a:srgbClr>
            </a:outerShdw>
          </a:effectLst>
        </p:spPr>
        <p:txBody>
          <a:bodyPr anchor="ctr"/>
          <a:lstStyle/>
          <a:p>
            <a:pPr algn="ctr">
              <a:lnSpc>
                <a:spcPct val="100000"/>
              </a:lnSpc>
              <a:spcBef>
                <a:spcPct val="0"/>
              </a:spcBef>
            </a:pPr>
            <a:endParaRPr lang="en-US" sz="1800" b="0" i="0">
              <a:solidFill>
                <a:srgbClr val="FFFFFF"/>
              </a:solidFill>
              <a:latin typeface="Calibri" pitchFamily="34" charset="0"/>
            </a:endParaRPr>
          </a:p>
        </p:txBody>
      </p:sp>
      <p:sp>
        <p:nvSpPr>
          <p:cNvPr id="10" name="Forme libre 9"/>
          <p:cNvSpPr/>
          <p:nvPr/>
        </p:nvSpPr>
        <p:spPr>
          <a:xfrm>
            <a:off x="4100513" y="2654300"/>
            <a:ext cx="298450" cy="288925"/>
          </a:xfrm>
          <a:custGeom>
            <a:avLst/>
            <a:gdLst>
              <a:gd name="connsiteX0" fmla="*/ 217291 w 297786"/>
              <a:gd name="connsiteY0" fmla="*/ 13658 h 288782"/>
              <a:gd name="connsiteX1" fmla="*/ 145740 w 297786"/>
              <a:gd name="connsiteY1" fmla="*/ 22603 h 288782"/>
              <a:gd name="connsiteX2" fmla="*/ 92077 w 297786"/>
              <a:gd name="connsiteY2" fmla="*/ 49435 h 288782"/>
              <a:gd name="connsiteX3" fmla="*/ 65245 w 297786"/>
              <a:gd name="connsiteY3" fmla="*/ 58380 h 288782"/>
              <a:gd name="connsiteX4" fmla="*/ 11582 w 297786"/>
              <a:gd name="connsiteY4" fmla="*/ 129934 h 288782"/>
              <a:gd name="connsiteX5" fmla="*/ 2638 w 297786"/>
              <a:gd name="connsiteY5" fmla="*/ 156766 h 288782"/>
              <a:gd name="connsiteX6" fmla="*/ 136796 w 297786"/>
              <a:gd name="connsiteY6" fmla="*/ 237264 h 288782"/>
              <a:gd name="connsiteX7" fmla="*/ 199403 w 297786"/>
              <a:gd name="connsiteY7" fmla="*/ 210432 h 288782"/>
              <a:gd name="connsiteX8" fmla="*/ 217291 w 297786"/>
              <a:gd name="connsiteY8" fmla="*/ 192543 h 288782"/>
              <a:gd name="connsiteX9" fmla="*/ 244123 w 297786"/>
              <a:gd name="connsiteY9" fmla="*/ 174655 h 288782"/>
              <a:gd name="connsiteX10" fmla="*/ 262011 w 297786"/>
              <a:gd name="connsiteY10" fmla="*/ 120989 h 288782"/>
              <a:gd name="connsiteX11" fmla="*/ 270955 w 297786"/>
              <a:gd name="connsiteY11" fmla="*/ 94157 h 288782"/>
              <a:gd name="connsiteX12" fmla="*/ 288842 w 297786"/>
              <a:gd name="connsiteY12" fmla="*/ 76268 h 288782"/>
              <a:gd name="connsiteX13" fmla="*/ 297786 w 297786"/>
              <a:gd name="connsiteY13" fmla="*/ 49435 h 288782"/>
              <a:gd name="connsiteX14" fmla="*/ 288842 w 297786"/>
              <a:gd name="connsiteY14" fmla="*/ 13658 h 288782"/>
              <a:gd name="connsiteX15" fmla="*/ 217291 w 297786"/>
              <a:gd name="connsiteY15" fmla="*/ 13658 h 28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786" h="288782">
                <a:moveTo>
                  <a:pt x="217291" y="13658"/>
                </a:moveTo>
                <a:cubicBezTo>
                  <a:pt x="193441" y="15149"/>
                  <a:pt x="169388" y="18303"/>
                  <a:pt x="145740" y="22603"/>
                </a:cubicBezTo>
                <a:cubicBezTo>
                  <a:pt x="110416" y="29026"/>
                  <a:pt x="124810" y="33068"/>
                  <a:pt x="92077" y="49435"/>
                </a:cubicBezTo>
                <a:cubicBezTo>
                  <a:pt x="83644" y="53651"/>
                  <a:pt x="74189" y="55398"/>
                  <a:pt x="65245" y="58380"/>
                </a:cubicBezTo>
                <a:cubicBezTo>
                  <a:pt x="24793" y="119062"/>
                  <a:pt x="44672" y="96843"/>
                  <a:pt x="11582" y="129934"/>
                </a:cubicBezTo>
                <a:cubicBezTo>
                  <a:pt x="8601" y="138878"/>
                  <a:pt x="2638" y="147338"/>
                  <a:pt x="2638" y="156766"/>
                </a:cubicBezTo>
                <a:cubicBezTo>
                  <a:pt x="2638" y="288782"/>
                  <a:pt x="0" y="247036"/>
                  <a:pt x="136796" y="237264"/>
                </a:cubicBezTo>
                <a:cubicBezTo>
                  <a:pt x="160646" y="229314"/>
                  <a:pt x="177299" y="225168"/>
                  <a:pt x="199403" y="210432"/>
                </a:cubicBezTo>
                <a:cubicBezTo>
                  <a:pt x="206419" y="205754"/>
                  <a:pt x="210706" y="197811"/>
                  <a:pt x="217291" y="192543"/>
                </a:cubicBezTo>
                <a:cubicBezTo>
                  <a:pt x="225685" y="185828"/>
                  <a:pt x="235179" y="180618"/>
                  <a:pt x="244123" y="174655"/>
                </a:cubicBezTo>
                <a:lnTo>
                  <a:pt x="262011" y="120989"/>
                </a:lnTo>
                <a:cubicBezTo>
                  <a:pt x="264992" y="112045"/>
                  <a:pt x="264289" y="100824"/>
                  <a:pt x="270955" y="94157"/>
                </a:cubicBezTo>
                <a:lnTo>
                  <a:pt x="288842" y="76268"/>
                </a:lnTo>
                <a:cubicBezTo>
                  <a:pt x="291823" y="67324"/>
                  <a:pt x="297786" y="58863"/>
                  <a:pt x="297786" y="49435"/>
                </a:cubicBezTo>
                <a:cubicBezTo>
                  <a:pt x="297786" y="37142"/>
                  <a:pt x="296521" y="23257"/>
                  <a:pt x="288842" y="13658"/>
                </a:cubicBezTo>
                <a:cubicBezTo>
                  <a:pt x="277916" y="0"/>
                  <a:pt x="241141" y="12167"/>
                  <a:pt x="217291" y="13658"/>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1" name="Forme libre 10"/>
          <p:cNvSpPr/>
          <p:nvPr/>
        </p:nvSpPr>
        <p:spPr>
          <a:xfrm>
            <a:off x="3008313" y="323850"/>
            <a:ext cx="3246437" cy="1592263"/>
          </a:xfrm>
          <a:custGeom>
            <a:avLst/>
            <a:gdLst>
              <a:gd name="connsiteX0" fmla="*/ 317114 w 2803513"/>
              <a:gd name="connsiteY0" fmla="*/ 563488 h 1592076"/>
              <a:gd name="connsiteX1" fmla="*/ 335002 w 2803513"/>
              <a:gd name="connsiteY1" fmla="*/ 590320 h 1592076"/>
              <a:gd name="connsiteX2" fmla="*/ 352890 w 2803513"/>
              <a:gd name="connsiteY2" fmla="*/ 643986 h 1592076"/>
              <a:gd name="connsiteX3" fmla="*/ 361834 w 2803513"/>
              <a:gd name="connsiteY3" fmla="*/ 992811 h 1592076"/>
              <a:gd name="connsiteX4" fmla="*/ 379722 w 2803513"/>
              <a:gd name="connsiteY4" fmla="*/ 1046477 h 1592076"/>
              <a:gd name="connsiteX5" fmla="*/ 406553 w 2803513"/>
              <a:gd name="connsiteY5" fmla="*/ 1135919 h 1592076"/>
              <a:gd name="connsiteX6" fmla="*/ 415497 w 2803513"/>
              <a:gd name="connsiteY6" fmla="*/ 1162752 h 1592076"/>
              <a:gd name="connsiteX7" fmla="*/ 442329 w 2803513"/>
              <a:gd name="connsiteY7" fmla="*/ 1216417 h 1592076"/>
              <a:gd name="connsiteX8" fmla="*/ 469160 w 2803513"/>
              <a:gd name="connsiteY8" fmla="*/ 1225362 h 1592076"/>
              <a:gd name="connsiteX9" fmla="*/ 495992 w 2803513"/>
              <a:gd name="connsiteY9" fmla="*/ 1243250 h 1592076"/>
              <a:gd name="connsiteX10" fmla="*/ 558599 w 2803513"/>
              <a:gd name="connsiteY10" fmla="*/ 1261139 h 1592076"/>
              <a:gd name="connsiteX11" fmla="*/ 585431 w 2803513"/>
              <a:gd name="connsiteY11" fmla="*/ 1270083 h 1592076"/>
              <a:gd name="connsiteX12" fmla="*/ 621206 w 2803513"/>
              <a:gd name="connsiteY12" fmla="*/ 1279027 h 1592076"/>
              <a:gd name="connsiteX13" fmla="*/ 648038 w 2803513"/>
              <a:gd name="connsiteY13" fmla="*/ 1287971 h 1592076"/>
              <a:gd name="connsiteX14" fmla="*/ 755365 w 2803513"/>
              <a:gd name="connsiteY14" fmla="*/ 1314804 h 1592076"/>
              <a:gd name="connsiteX15" fmla="*/ 835860 w 2803513"/>
              <a:gd name="connsiteY15" fmla="*/ 1332693 h 1592076"/>
              <a:gd name="connsiteX16" fmla="*/ 871635 w 2803513"/>
              <a:gd name="connsiteY16" fmla="*/ 1341637 h 1592076"/>
              <a:gd name="connsiteX17" fmla="*/ 907411 w 2803513"/>
              <a:gd name="connsiteY17" fmla="*/ 1359525 h 1592076"/>
              <a:gd name="connsiteX18" fmla="*/ 934242 w 2803513"/>
              <a:gd name="connsiteY18" fmla="*/ 1368470 h 1592076"/>
              <a:gd name="connsiteX19" fmla="*/ 978962 w 2803513"/>
              <a:gd name="connsiteY19" fmla="*/ 1404247 h 1592076"/>
              <a:gd name="connsiteX20" fmla="*/ 1032625 w 2803513"/>
              <a:gd name="connsiteY20" fmla="*/ 1440024 h 1592076"/>
              <a:gd name="connsiteX21" fmla="*/ 1077344 w 2803513"/>
              <a:gd name="connsiteY21" fmla="*/ 1484745 h 1592076"/>
              <a:gd name="connsiteX22" fmla="*/ 1104176 w 2803513"/>
              <a:gd name="connsiteY22" fmla="*/ 1502633 h 1592076"/>
              <a:gd name="connsiteX23" fmla="*/ 1148895 w 2803513"/>
              <a:gd name="connsiteY23" fmla="*/ 1547355 h 1592076"/>
              <a:gd name="connsiteX24" fmla="*/ 1175727 w 2803513"/>
              <a:gd name="connsiteY24" fmla="*/ 1565243 h 1592076"/>
              <a:gd name="connsiteX25" fmla="*/ 1193615 w 2803513"/>
              <a:gd name="connsiteY25" fmla="*/ 1583132 h 1592076"/>
              <a:gd name="connsiteX26" fmla="*/ 1220446 w 2803513"/>
              <a:gd name="connsiteY26" fmla="*/ 1592076 h 1592076"/>
              <a:gd name="connsiteX27" fmla="*/ 1274110 w 2803513"/>
              <a:gd name="connsiteY27" fmla="*/ 1583132 h 1592076"/>
              <a:gd name="connsiteX28" fmla="*/ 1291997 w 2803513"/>
              <a:gd name="connsiteY28" fmla="*/ 1565243 h 1592076"/>
              <a:gd name="connsiteX29" fmla="*/ 1318829 w 2803513"/>
              <a:gd name="connsiteY29" fmla="*/ 1529466 h 1592076"/>
              <a:gd name="connsiteX30" fmla="*/ 1354605 w 2803513"/>
              <a:gd name="connsiteY30" fmla="*/ 1502633 h 1592076"/>
              <a:gd name="connsiteX31" fmla="*/ 1390380 w 2803513"/>
              <a:gd name="connsiteY31" fmla="*/ 1484745 h 1592076"/>
              <a:gd name="connsiteX32" fmla="*/ 1551370 w 2803513"/>
              <a:gd name="connsiteY32" fmla="*/ 1457912 h 1592076"/>
              <a:gd name="connsiteX33" fmla="*/ 1605033 w 2803513"/>
              <a:gd name="connsiteY33" fmla="*/ 1448968 h 1592076"/>
              <a:gd name="connsiteX34" fmla="*/ 1721304 w 2803513"/>
              <a:gd name="connsiteY34" fmla="*/ 1422135 h 1592076"/>
              <a:gd name="connsiteX35" fmla="*/ 2105891 w 2803513"/>
              <a:gd name="connsiteY35" fmla="*/ 1413191 h 1592076"/>
              <a:gd name="connsiteX36" fmla="*/ 2213217 w 2803513"/>
              <a:gd name="connsiteY36" fmla="*/ 1404247 h 1592076"/>
              <a:gd name="connsiteX37" fmla="*/ 2284768 w 2803513"/>
              <a:gd name="connsiteY37" fmla="*/ 1386358 h 1592076"/>
              <a:gd name="connsiteX38" fmla="*/ 2329488 w 2803513"/>
              <a:gd name="connsiteY38" fmla="*/ 1377414 h 1592076"/>
              <a:gd name="connsiteX39" fmla="*/ 2383151 w 2803513"/>
              <a:gd name="connsiteY39" fmla="*/ 1341637 h 1592076"/>
              <a:gd name="connsiteX40" fmla="*/ 2436814 w 2803513"/>
              <a:gd name="connsiteY40" fmla="*/ 1296916 h 1592076"/>
              <a:gd name="connsiteX41" fmla="*/ 2499421 w 2803513"/>
              <a:gd name="connsiteY41" fmla="*/ 1207473 h 1592076"/>
              <a:gd name="connsiteX42" fmla="*/ 2517309 w 2803513"/>
              <a:gd name="connsiteY42" fmla="*/ 1153808 h 1592076"/>
              <a:gd name="connsiteX43" fmla="*/ 2526253 w 2803513"/>
              <a:gd name="connsiteY43" fmla="*/ 1126975 h 1592076"/>
              <a:gd name="connsiteX44" fmla="*/ 2544141 w 2803513"/>
              <a:gd name="connsiteY44" fmla="*/ 1100142 h 1592076"/>
              <a:gd name="connsiteX45" fmla="*/ 2562029 w 2803513"/>
              <a:gd name="connsiteY45" fmla="*/ 1046477 h 1592076"/>
              <a:gd name="connsiteX46" fmla="*/ 2579916 w 2803513"/>
              <a:gd name="connsiteY46" fmla="*/ 1019644 h 1592076"/>
              <a:gd name="connsiteX47" fmla="*/ 2588860 w 2803513"/>
              <a:gd name="connsiteY47" fmla="*/ 992811 h 1592076"/>
              <a:gd name="connsiteX48" fmla="*/ 2615692 w 2803513"/>
              <a:gd name="connsiteY48" fmla="*/ 965979 h 1592076"/>
              <a:gd name="connsiteX49" fmla="*/ 2660411 w 2803513"/>
              <a:gd name="connsiteY49" fmla="*/ 930202 h 1592076"/>
              <a:gd name="connsiteX50" fmla="*/ 2714075 w 2803513"/>
              <a:gd name="connsiteY50" fmla="*/ 894425 h 1592076"/>
              <a:gd name="connsiteX51" fmla="*/ 2740906 w 2803513"/>
              <a:gd name="connsiteY51" fmla="*/ 876536 h 1592076"/>
              <a:gd name="connsiteX52" fmla="*/ 2785626 w 2803513"/>
              <a:gd name="connsiteY52" fmla="*/ 813926 h 1592076"/>
              <a:gd name="connsiteX53" fmla="*/ 2803513 w 2803513"/>
              <a:gd name="connsiteY53" fmla="*/ 661874 h 1592076"/>
              <a:gd name="connsiteX54" fmla="*/ 2794569 w 2803513"/>
              <a:gd name="connsiteY54" fmla="*/ 509822 h 1592076"/>
              <a:gd name="connsiteX55" fmla="*/ 2785626 w 2803513"/>
              <a:gd name="connsiteY55" fmla="*/ 482989 h 1592076"/>
              <a:gd name="connsiteX56" fmla="*/ 2740906 w 2803513"/>
              <a:gd name="connsiteY56" fmla="*/ 438268 h 1592076"/>
              <a:gd name="connsiteX57" fmla="*/ 2714075 w 2803513"/>
              <a:gd name="connsiteY57" fmla="*/ 411435 h 1592076"/>
              <a:gd name="connsiteX58" fmla="*/ 2687243 w 2803513"/>
              <a:gd name="connsiteY58" fmla="*/ 384603 h 1592076"/>
              <a:gd name="connsiteX59" fmla="*/ 2669355 w 2803513"/>
              <a:gd name="connsiteY59" fmla="*/ 366714 h 1592076"/>
              <a:gd name="connsiteX60" fmla="*/ 2588860 w 2803513"/>
              <a:gd name="connsiteY60" fmla="*/ 321993 h 1592076"/>
              <a:gd name="connsiteX61" fmla="*/ 2517309 w 2803513"/>
              <a:gd name="connsiteY61" fmla="*/ 259383 h 1592076"/>
              <a:gd name="connsiteX62" fmla="*/ 2490477 w 2803513"/>
              <a:gd name="connsiteY62" fmla="*/ 250439 h 1592076"/>
              <a:gd name="connsiteX63" fmla="*/ 2445758 w 2803513"/>
              <a:gd name="connsiteY63" fmla="*/ 205718 h 1592076"/>
              <a:gd name="connsiteX64" fmla="*/ 2383151 w 2803513"/>
              <a:gd name="connsiteY64" fmla="*/ 152052 h 1592076"/>
              <a:gd name="connsiteX65" fmla="*/ 2275824 w 2803513"/>
              <a:gd name="connsiteY65" fmla="*/ 116275 h 1592076"/>
              <a:gd name="connsiteX66" fmla="*/ 2222161 w 2803513"/>
              <a:gd name="connsiteY66" fmla="*/ 107331 h 1592076"/>
              <a:gd name="connsiteX67" fmla="*/ 2141666 w 2803513"/>
              <a:gd name="connsiteY67" fmla="*/ 80498 h 1592076"/>
              <a:gd name="connsiteX68" fmla="*/ 1989620 w 2803513"/>
              <a:gd name="connsiteY68" fmla="*/ 62610 h 1592076"/>
              <a:gd name="connsiteX69" fmla="*/ 1918069 w 2803513"/>
              <a:gd name="connsiteY69" fmla="*/ 53666 h 1592076"/>
              <a:gd name="connsiteX70" fmla="*/ 1873350 w 2803513"/>
              <a:gd name="connsiteY70" fmla="*/ 44721 h 1592076"/>
              <a:gd name="connsiteX71" fmla="*/ 1649753 w 2803513"/>
              <a:gd name="connsiteY71" fmla="*/ 35777 h 1592076"/>
              <a:gd name="connsiteX72" fmla="*/ 1497707 w 2803513"/>
              <a:gd name="connsiteY72" fmla="*/ 26833 h 1592076"/>
              <a:gd name="connsiteX73" fmla="*/ 1283054 w 2803513"/>
              <a:gd name="connsiteY73" fmla="*/ 8944 h 1592076"/>
              <a:gd name="connsiteX74" fmla="*/ 880579 w 2803513"/>
              <a:gd name="connsiteY74" fmla="*/ 0 h 1592076"/>
              <a:gd name="connsiteX75" fmla="*/ 200844 w 2803513"/>
              <a:gd name="connsiteY75" fmla="*/ 8944 h 1592076"/>
              <a:gd name="connsiteX76" fmla="*/ 129293 w 2803513"/>
              <a:gd name="connsiteY76" fmla="*/ 17889 h 1592076"/>
              <a:gd name="connsiteX77" fmla="*/ 102461 w 2803513"/>
              <a:gd name="connsiteY77" fmla="*/ 35777 h 1592076"/>
              <a:gd name="connsiteX78" fmla="*/ 66686 w 2803513"/>
              <a:gd name="connsiteY78" fmla="*/ 62610 h 1592076"/>
              <a:gd name="connsiteX79" fmla="*/ 48798 w 2803513"/>
              <a:gd name="connsiteY79" fmla="*/ 98387 h 1592076"/>
              <a:gd name="connsiteX80" fmla="*/ 30910 w 2803513"/>
              <a:gd name="connsiteY80" fmla="*/ 125220 h 1592076"/>
              <a:gd name="connsiteX81" fmla="*/ 4079 w 2803513"/>
              <a:gd name="connsiteY81" fmla="*/ 169941 h 1592076"/>
              <a:gd name="connsiteX82" fmla="*/ 21966 w 2803513"/>
              <a:gd name="connsiteY82" fmla="*/ 375658 h 1592076"/>
              <a:gd name="connsiteX83" fmla="*/ 30910 w 2803513"/>
              <a:gd name="connsiteY83" fmla="*/ 402491 h 1592076"/>
              <a:gd name="connsiteX84" fmla="*/ 48798 w 2803513"/>
              <a:gd name="connsiteY84" fmla="*/ 429324 h 1592076"/>
              <a:gd name="connsiteX85" fmla="*/ 75630 w 2803513"/>
              <a:gd name="connsiteY85" fmla="*/ 482989 h 1592076"/>
              <a:gd name="connsiteX86" fmla="*/ 156125 w 2803513"/>
              <a:gd name="connsiteY86" fmla="*/ 518766 h 1592076"/>
              <a:gd name="connsiteX87" fmla="*/ 245563 w 2803513"/>
              <a:gd name="connsiteY87" fmla="*/ 536655 h 1592076"/>
              <a:gd name="connsiteX88" fmla="*/ 281339 w 2803513"/>
              <a:gd name="connsiteY88" fmla="*/ 545599 h 1592076"/>
              <a:gd name="connsiteX89" fmla="*/ 317114 w 2803513"/>
              <a:gd name="connsiteY89" fmla="*/ 563488 h 159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803513" h="1592076">
                <a:moveTo>
                  <a:pt x="317114" y="563488"/>
                </a:moveTo>
                <a:cubicBezTo>
                  <a:pt x="326058" y="570942"/>
                  <a:pt x="330636" y="580497"/>
                  <a:pt x="335002" y="590320"/>
                </a:cubicBezTo>
                <a:cubicBezTo>
                  <a:pt x="342660" y="607551"/>
                  <a:pt x="352890" y="643986"/>
                  <a:pt x="352890" y="643986"/>
                </a:cubicBezTo>
                <a:cubicBezTo>
                  <a:pt x="355871" y="760261"/>
                  <a:pt x="354097" y="876755"/>
                  <a:pt x="361834" y="992811"/>
                </a:cubicBezTo>
                <a:cubicBezTo>
                  <a:pt x="363088" y="1011625"/>
                  <a:pt x="375149" y="1028184"/>
                  <a:pt x="379722" y="1046477"/>
                </a:cubicBezTo>
                <a:cubicBezTo>
                  <a:pt x="393239" y="1100545"/>
                  <a:pt x="384780" y="1070595"/>
                  <a:pt x="406553" y="1135919"/>
                </a:cubicBezTo>
                <a:lnTo>
                  <a:pt x="415497" y="1162752"/>
                </a:lnTo>
                <a:cubicBezTo>
                  <a:pt x="421389" y="1180429"/>
                  <a:pt x="426566" y="1203806"/>
                  <a:pt x="442329" y="1216417"/>
                </a:cubicBezTo>
                <a:cubicBezTo>
                  <a:pt x="449691" y="1222307"/>
                  <a:pt x="460728" y="1221146"/>
                  <a:pt x="469160" y="1225362"/>
                </a:cubicBezTo>
                <a:cubicBezTo>
                  <a:pt x="478774" y="1230169"/>
                  <a:pt x="486377" y="1238443"/>
                  <a:pt x="495992" y="1243250"/>
                </a:cubicBezTo>
                <a:cubicBezTo>
                  <a:pt x="510284" y="1250396"/>
                  <a:pt x="545232" y="1257320"/>
                  <a:pt x="558599" y="1261139"/>
                </a:cubicBezTo>
                <a:cubicBezTo>
                  <a:pt x="567664" y="1263729"/>
                  <a:pt x="576366" y="1267493"/>
                  <a:pt x="585431" y="1270083"/>
                </a:cubicBezTo>
                <a:cubicBezTo>
                  <a:pt x="597250" y="1273460"/>
                  <a:pt x="609387" y="1275650"/>
                  <a:pt x="621206" y="1279027"/>
                </a:cubicBezTo>
                <a:cubicBezTo>
                  <a:pt x="630271" y="1281617"/>
                  <a:pt x="638942" y="1285490"/>
                  <a:pt x="648038" y="1287971"/>
                </a:cubicBezTo>
                <a:cubicBezTo>
                  <a:pt x="648108" y="1287990"/>
                  <a:pt x="737442" y="1310323"/>
                  <a:pt x="755365" y="1314804"/>
                </a:cubicBezTo>
                <a:cubicBezTo>
                  <a:pt x="842623" y="1336619"/>
                  <a:pt x="733656" y="1309979"/>
                  <a:pt x="835860" y="1332693"/>
                </a:cubicBezTo>
                <a:cubicBezTo>
                  <a:pt x="847859" y="1335360"/>
                  <a:pt x="860126" y="1337321"/>
                  <a:pt x="871635" y="1341637"/>
                </a:cubicBezTo>
                <a:cubicBezTo>
                  <a:pt x="884119" y="1346319"/>
                  <a:pt x="895156" y="1354273"/>
                  <a:pt x="907411" y="1359525"/>
                </a:cubicBezTo>
                <a:cubicBezTo>
                  <a:pt x="916076" y="1363239"/>
                  <a:pt x="925810" y="1364254"/>
                  <a:pt x="934242" y="1368470"/>
                </a:cubicBezTo>
                <a:cubicBezTo>
                  <a:pt x="978021" y="1390361"/>
                  <a:pt x="945683" y="1379286"/>
                  <a:pt x="978962" y="1404247"/>
                </a:cubicBezTo>
                <a:cubicBezTo>
                  <a:pt x="996161" y="1417147"/>
                  <a:pt x="1017424" y="1424822"/>
                  <a:pt x="1032625" y="1440024"/>
                </a:cubicBezTo>
                <a:cubicBezTo>
                  <a:pt x="1047531" y="1454931"/>
                  <a:pt x="1059803" y="1473051"/>
                  <a:pt x="1077344" y="1484745"/>
                </a:cubicBezTo>
                <a:cubicBezTo>
                  <a:pt x="1086288" y="1490708"/>
                  <a:pt x="1096086" y="1495554"/>
                  <a:pt x="1104176" y="1502633"/>
                </a:cubicBezTo>
                <a:cubicBezTo>
                  <a:pt x="1120041" y="1516516"/>
                  <a:pt x="1131354" y="1535661"/>
                  <a:pt x="1148895" y="1547355"/>
                </a:cubicBezTo>
                <a:cubicBezTo>
                  <a:pt x="1157839" y="1553318"/>
                  <a:pt x="1167333" y="1558528"/>
                  <a:pt x="1175727" y="1565243"/>
                </a:cubicBezTo>
                <a:cubicBezTo>
                  <a:pt x="1182312" y="1570511"/>
                  <a:pt x="1186384" y="1578793"/>
                  <a:pt x="1193615" y="1583132"/>
                </a:cubicBezTo>
                <a:cubicBezTo>
                  <a:pt x="1201699" y="1587983"/>
                  <a:pt x="1211502" y="1589095"/>
                  <a:pt x="1220446" y="1592076"/>
                </a:cubicBezTo>
                <a:cubicBezTo>
                  <a:pt x="1238334" y="1589095"/>
                  <a:pt x="1257130" y="1589500"/>
                  <a:pt x="1274110" y="1583132"/>
                </a:cubicBezTo>
                <a:cubicBezTo>
                  <a:pt x="1282006" y="1580171"/>
                  <a:pt x="1286599" y="1571721"/>
                  <a:pt x="1291997" y="1565243"/>
                </a:cubicBezTo>
                <a:cubicBezTo>
                  <a:pt x="1301540" y="1553791"/>
                  <a:pt x="1308288" y="1540007"/>
                  <a:pt x="1318829" y="1529466"/>
                </a:cubicBezTo>
                <a:cubicBezTo>
                  <a:pt x="1329370" y="1518925"/>
                  <a:pt x="1341964" y="1510534"/>
                  <a:pt x="1354605" y="1502633"/>
                </a:cubicBezTo>
                <a:cubicBezTo>
                  <a:pt x="1365911" y="1495567"/>
                  <a:pt x="1378001" y="1489697"/>
                  <a:pt x="1390380" y="1484745"/>
                </a:cubicBezTo>
                <a:cubicBezTo>
                  <a:pt x="1459635" y="1457042"/>
                  <a:pt x="1460409" y="1465492"/>
                  <a:pt x="1551370" y="1457912"/>
                </a:cubicBezTo>
                <a:cubicBezTo>
                  <a:pt x="1569258" y="1454931"/>
                  <a:pt x="1587440" y="1453366"/>
                  <a:pt x="1605033" y="1448968"/>
                </a:cubicBezTo>
                <a:cubicBezTo>
                  <a:pt x="1672324" y="1432144"/>
                  <a:pt x="1647155" y="1425101"/>
                  <a:pt x="1721304" y="1422135"/>
                </a:cubicBezTo>
                <a:cubicBezTo>
                  <a:pt x="1849432" y="1417010"/>
                  <a:pt x="1977695" y="1416172"/>
                  <a:pt x="2105891" y="1413191"/>
                </a:cubicBezTo>
                <a:cubicBezTo>
                  <a:pt x="2141666" y="1410210"/>
                  <a:pt x="2177715" y="1409573"/>
                  <a:pt x="2213217" y="1404247"/>
                </a:cubicBezTo>
                <a:cubicBezTo>
                  <a:pt x="2237529" y="1400600"/>
                  <a:pt x="2260661" y="1391179"/>
                  <a:pt x="2284768" y="1386358"/>
                </a:cubicBezTo>
                <a:lnTo>
                  <a:pt x="2329488" y="1377414"/>
                </a:lnTo>
                <a:cubicBezTo>
                  <a:pt x="2347376" y="1365488"/>
                  <a:pt x="2367950" y="1356839"/>
                  <a:pt x="2383151" y="1341637"/>
                </a:cubicBezTo>
                <a:cubicBezTo>
                  <a:pt x="2411579" y="1313207"/>
                  <a:pt x="2394293" y="1328808"/>
                  <a:pt x="2436814" y="1296916"/>
                </a:cubicBezTo>
                <a:cubicBezTo>
                  <a:pt x="2480859" y="1230847"/>
                  <a:pt x="2459691" y="1260450"/>
                  <a:pt x="2499421" y="1207473"/>
                </a:cubicBezTo>
                <a:lnTo>
                  <a:pt x="2517309" y="1153808"/>
                </a:lnTo>
                <a:cubicBezTo>
                  <a:pt x="2520290" y="1144864"/>
                  <a:pt x="2521023" y="1134820"/>
                  <a:pt x="2526253" y="1126975"/>
                </a:cubicBezTo>
                <a:cubicBezTo>
                  <a:pt x="2532216" y="1118031"/>
                  <a:pt x="2539775" y="1109965"/>
                  <a:pt x="2544141" y="1100142"/>
                </a:cubicBezTo>
                <a:cubicBezTo>
                  <a:pt x="2551799" y="1082911"/>
                  <a:pt x="2551570" y="1062167"/>
                  <a:pt x="2562029" y="1046477"/>
                </a:cubicBezTo>
                <a:cubicBezTo>
                  <a:pt x="2567991" y="1037533"/>
                  <a:pt x="2575109" y="1029259"/>
                  <a:pt x="2579916" y="1019644"/>
                </a:cubicBezTo>
                <a:cubicBezTo>
                  <a:pt x="2584132" y="1011211"/>
                  <a:pt x="2583630" y="1000656"/>
                  <a:pt x="2588860" y="992811"/>
                </a:cubicBezTo>
                <a:cubicBezTo>
                  <a:pt x="2595876" y="982287"/>
                  <a:pt x="2607595" y="975696"/>
                  <a:pt x="2615692" y="965979"/>
                </a:cubicBezTo>
                <a:cubicBezTo>
                  <a:pt x="2646812" y="928634"/>
                  <a:pt x="2616363" y="944885"/>
                  <a:pt x="2660411" y="930202"/>
                </a:cubicBezTo>
                <a:lnTo>
                  <a:pt x="2714075" y="894425"/>
                </a:lnTo>
                <a:cubicBezTo>
                  <a:pt x="2723019" y="888462"/>
                  <a:pt x="2734457" y="885135"/>
                  <a:pt x="2740906" y="876536"/>
                </a:cubicBezTo>
                <a:cubicBezTo>
                  <a:pt x="2774188" y="832159"/>
                  <a:pt x="2759469" y="853162"/>
                  <a:pt x="2785626" y="813926"/>
                </a:cubicBezTo>
                <a:cubicBezTo>
                  <a:pt x="2797287" y="755613"/>
                  <a:pt x="2803513" y="733316"/>
                  <a:pt x="2803513" y="661874"/>
                </a:cubicBezTo>
                <a:cubicBezTo>
                  <a:pt x="2803513" y="611102"/>
                  <a:pt x="2799621" y="560342"/>
                  <a:pt x="2794569" y="509822"/>
                </a:cubicBezTo>
                <a:cubicBezTo>
                  <a:pt x="2793631" y="500441"/>
                  <a:pt x="2791283" y="490532"/>
                  <a:pt x="2785626" y="482989"/>
                </a:cubicBezTo>
                <a:cubicBezTo>
                  <a:pt x="2772978" y="466124"/>
                  <a:pt x="2755813" y="453175"/>
                  <a:pt x="2740906" y="438268"/>
                </a:cubicBezTo>
                <a:lnTo>
                  <a:pt x="2714075" y="411435"/>
                </a:lnTo>
                <a:lnTo>
                  <a:pt x="2687243" y="384603"/>
                </a:lnTo>
                <a:cubicBezTo>
                  <a:pt x="2681280" y="378640"/>
                  <a:pt x="2676897" y="370485"/>
                  <a:pt x="2669355" y="366714"/>
                </a:cubicBezTo>
                <a:cubicBezTo>
                  <a:pt x="2651017" y="357545"/>
                  <a:pt x="2608178" y="338897"/>
                  <a:pt x="2588860" y="321993"/>
                </a:cubicBezTo>
                <a:cubicBezTo>
                  <a:pt x="2557777" y="294794"/>
                  <a:pt x="2550852" y="276155"/>
                  <a:pt x="2517309" y="259383"/>
                </a:cubicBezTo>
                <a:cubicBezTo>
                  <a:pt x="2508877" y="255167"/>
                  <a:pt x="2499421" y="253420"/>
                  <a:pt x="2490477" y="250439"/>
                </a:cubicBezTo>
                <a:lnTo>
                  <a:pt x="2445758" y="205718"/>
                </a:lnTo>
                <a:cubicBezTo>
                  <a:pt x="2421369" y="181328"/>
                  <a:pt x="2413744" y="171173"/>
                  <a:pt x="2383151" y="152052"/>
                </a:cubicBezTo>
                <a:cubicBezTo>
                  <a:pt x="2349474" y="131003"/>
                  <a:pt x="2315894" y="122953"/>
                  <a:pt x="2275824" y="116275"/>
                </a:cubicBezTo>
                <a:cubicBezTo>
                  <a:pt x="2257936" y="113294"/>
                  <a:pt x="2239683" y="112004"/>
                  <a:pt x="2222161" y="107331"/>
                </a:cubicBezTo>
                <a:cubicBezTo>
                  <a:pt x="2194833" y="100043"/>
                  <a:pt x="2169564" y="85148"/>
                  <a:pt x="2141666" y="80498"/>
                </a:cubicBezTo>
                <a:cubicBezTo>
                  <a:pt x="2040531" y="63642"/>
                  <a:pt x="2133283" y="77733"/>
                  <a:pt x="1989620" y="62610"/>
                </a:cubicBezTo>
                <a:cubicBezTo>
                  <a:pt x="1965716" y="60094"/>
                  <a:pt x="1941825" y="57321"/>
                  <a:pt x="1918069" y="53666"/>
                </a:cubicBezTo>
                <a:cubicBezTo>
                  <a:pt x="1903044" y="51354"/>
                  <a:pt x="1888518" y="45732"/>
                  <a:pt x="1873350" y="44721"/>
                </a:cubicBezTo>
                <a:cubicBezTo>
                  <a:pt x="1798923" y="39759"/>
                  <a:pt x="1724261" y="39325"/>
                  <a:pt x="1649753" y="35777"/>
                </a:cubicBezTo>
                <a:cubicBezTo>
                  <a:pt x="1599041" y="33362"/>
                  <a:pt x="1548338" y="30583"/>
                  <a:pt x="1497707" y="26833"/>
                </a:cubicBezTo>
                <a:cubicBezTo>
                  <a:pt x="1385808" y="18544"/>
                  <a:pt x="1411372" y="13294"/>
                  <a:pt x="1283054" y="8944"/>
                </a:cubicBezTo>
                <a:cubicBezTo>
                  <a:pt x="1148940" y="4397"/>
                  <a:pt x="1014737" y="2981"/>
                  <a:pt x="880579" y="0"/>
                </a:cubicBezTo>
                <a:lnTo>
                  <a:pt x="200844" y="8944"/>
                </a:lnTo>
                <a:cubicBezTo>
                  <a:pt x="176815" y="9516"/>
                  <a:pt x="152482" y="11564"/>
                  <a:pt x="129293" y="17889"/>
                </a:cubicBezTo>
                <a:cubicBezTo>
                  <a:pt x="118922" y="20717"/>
                  <a:pt x="111208" y="29529"/>
                  <a:pt x="102461" y="35777"/>
                </a:cubicBezTo>
                <a:cubicBezTo>
                  <a:pt x="90331" y="44442"/>
                  <a:pt x="78611" y="53666"/>
                  <a:pt x="66686" y="62610"/>
                </a:cubicBezTo>
                <a:cubicBezTo>
                  <a:pt x="60723" y="74536"/>
                  <a:pt x="55413" y="86810"/>
                  <a:pt x="48798" y="98387"/>
                </a:cubicBezTo>
                <a:cubicBezTo>
                  <a:pt x="43465" y="107720"/>
                  <a:pt x="36607" y="116104"/>
                  <a:pt x="30910" y="125220"/>
                </a:cubicBezTo>
                <a:cubicBezTo>
                  <a:pt x="21697" y="139962"/>
                  <a:pt x="13023" y="155034"/>
                  <a:pt x="4079" y="169941"/>
                </a:cubicBezTo>
                <a:cubicBezTo>
                  <a:pt x="10288" y="287924"/>
                  <a:pt x="0" y="298769"/>
                  <a:pt x="21966" y="375658"/>
                </a:cubicBezTo>
                <a:cubicBezTo>
                  <a:pt x="24556" y="384723"/>
                  <a:pt x="26694" y="394058"/>
                  <a:pt x="30910" y="402491"/>
                </a:cubicBezTo>
                <a:cubicBezTo>
                  <a:pt x="35717" y="412106"/>
                  <a:pt x="43991" y="419709"/>
                  <a:pt x="48798" y="429324"/>
                </a:cubicBezTo>
                <a:cubicBezTo>
                  <a:pt x="63347" y="458424"/>
                  <a:pt x="49997" y="457355"/>
                  <a:pt x="75630" y="482989"/>
                </a:cubicBezTo>
                <a:cubicBezTo>
                  <a:pt x="96893" y="504253"/>
                  <a:pt x="129551" y="509907"/>
                  <a:pt x="156125" y="518766"/>
                </a:cubicBezTo>
                <a:cubicBezTo>
                  <a:pt x="211237" y="537138"/>
                  <a:pt x="155103" y="520208"/>
                  <a:pt x="245563" y="536655"/>
                </a:cubicBezTo>
                <a:cubicBezTo>
                  <a:pt x="257657" y="538854"/>
                  <a:pt x="269520" y="542222"/>
                  <a:pt x="281339" y="545599"/>
                </a:cubicBezTo>
                <a:cubicBezTo>
                  <a:pt x="290404" y="548189"/>
                  <a:pt x="308170" y="556034"/>
                  <a:pt x="317114" y="563488"/>
                </a:cubicBezTo>
                <a:close/>
              </a:path>
            </a:pathLst>
          </a:custGeom>
          <a:solidFill>
            <a:srgbClr val="810101"/>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2" name="Forme libre 11"/>
          <p:cNvSpPr/>
          <p:nvPr/>
        </p:nvSpPr>
        <p:spPr>
          <a:xfrm>
            <a:off x="3960813" y="735013"/>
            <a:ext cx="1054100" cy="698500"/>
          </a:xfrm>
          <a:custGeom>
            <a:avLst/>
            <a:gdLst>
              <a:gd name="connsiteX0" fmla="*/ 286204 w 1055378"/>
              <a:gd name="connsiteY0" fmla="*/ 27363 h 698182"/>
              <a:gd name="connsiteX1" fmla="*/ 134158 w 1055378"/>
              <a:gd name="connsiteY1" fmla="*/ 530 h 698182"/>
              <a:gd name="connsiteX2" fmla="*/ 44719 w 1055378"/>
              <a:gd name="connsiteY2" fmla="*/ 9475 h 698182"/>
              <a:gd name="connsiteX3" fmla="*/ 26832 w 1055378"/>
              <a:gd name="connsiteY3" fmla="*/ 36307 h 698182"/>
              <a:gd name="connsiteX4" fmla="*/ 8944 w 1055378"/>
              <a:gd name="connsiteY4" fmla="*/ 89973 h 698182"/>
              <a:gd name="connsiteX5" fmla="*/ 0 w 1055378"/>
              <a:gd name="connsiteY5" fmla="*/ 116806 h 698182"/>
              <a:gd name="connsiteX6" fmla="*/ 17888 w 1055378"/>
              <a:gd name="connsiteY6" fmla="*/ 295690 h 698182"/>
              <a:gd name="connsiteX7" fmla="*/ 35776 w 1055378"/>
              <a:gd name="connsiteY7" fmla="*/ 322523 h 698182"/>
              <a:gd name="connsiteX8" fmla="*/ 62607 w 1055378"/>
              <a:gd name="connsiteY8" fmla="*/ 349356 h 698182"/>
              <a:gd name="connsiteX9" fmla="*/ 89439 w 1055378"/>
              <a:gd name="connsiteY9" fmla="*/ 367244 h 698182"/>
              <a:gd name="connsiteX10" fmla="*/ 116270 w 1055378"/>
              <a:gd name="connsiteY10" fmla="*/ 376189 h 698182"/>
              <a:gd name="connsiteX11" fmla="*/ 321980 w 1055378"/>
              <a:gd name="connsiteY11" fmla="*/ 385133 h 698182"/>
              <a:gd name="connsiteX12" fmla="*/ 375643 w 1055378"/>
              <a:gd name="connsiteY12" fmla="*/ 456687 h 698182"/>
              <a:gd name="connsiteX13" fmla="*/ 384587 w 1055378"/>
              <a:gd name="connsiteY13" fmla="*/ 483520 h 698182"/>
              <a:gd name="connsiteX14" fmla="*/ 402475 w 1055378"/>
              <a:gd name="connsiteY14" fmla="*/ 528241 h 698182"/>
              <a:gd name="connsiteX15" fmla="*/ 411419 w 1055378"/>
              <a:gd name="connsiteY15" fmla="*/ 555074 h 698182"/>
              <a:gd name="connsiteX16" fmla="*/ 447194 w 1055378"/>
              <a:gd name="connsiteY16" fmla="*/ 626628 h 698182"/>
              <a:gd name="connsiteX17" fmla="*/ 482970 w 1055378"/>
              <a:gd name="connsiteY17" fmla="*/ 644516 h 698182"/>
              <a:gd name="connsiteX18" fmla="*/ 509801 w 1055378"/>
              <a:gd name="connsiteY18" fmla="*/ 671349 h 698182"/>
              <a:gd name="connsiteX19" fmla="*/ 581352 w 1055378"/>
              <a:gd name="connsiteY19" fmla="*/ 698182 h 698182"/>
              <a:gd name="connsiteX20" fmla="*/ 831781 w 1055378"/>
              <a:gd name="connsiteY20" fmla="*/ 689237 h 698182"/>
              <a:gd name="connsiteX21" fmla="*/ 858613 w 1055378"/>
              <a:gd name="connsiteY21" fmla="*/ 680293 h 698182"/>
              <a:gd name="connsiteX22" fmla="*/ 939107 w 1055378"/>
              <a:gd name="connsiteY22" fmla="*/ 671349 h 698182"/>
              <a:gd name="connsiteX23" fmla="*/ 948051 w 1055378"/>
              <a:gd name="connsiteY23" fmla="*/ 635572 h 698182"/>
              <a:gd name="connsiteX24" fmla="*/ 939107 w 1055378"/>
              <a:gd name="connsiteY24" fmla="*/ 429854 h 698182"/>
              <a:gd name="connsiteX25" fmla="*/ 965939 w 1055378"/>
              <a:gd name="connsiteY25" fmla="*/ 403021 h 698182"/>
              <a:gd name="connsiteX26" fmla="*/ 1019602 w 1055378"/>
              <a:gd name="connsiteY26" fmla="*/ 367244 h 698182"/>
              <a:gd name="connsiteX27" fmla="*/ 1037490 w 1055378"/>
              <a:gd name="connsiteY27" fmla="*/ 340412 h 698182"/>
              <a:gd name="connsiteX28" fmla="*/ 1055378 w 1055378"/>
              <a:gd name="connsiteY28" fmla="*/ 277802 h 698182"/>
              <a:gd name="connsiteX29" fmla="*/ 1037490 w 1055378"/>
              <a:gd name="connsiteY29" fmla="*/ 259913 h 698182"/>
              <a:gd name="connsiteX30" fmla="*/ 939107 w 1055378"/>
              <a:gd name="connsiteY30" fmla="*/ 233081 h 698182"/>
              <a:gd name="connsiteX31" fmla="*/ 822837 w 1055378"/>
              <a:gd name="connsiteY31" fmla="*/ 179415 h 698182"/>
              <a:gd name="connsiteX32" fmla="*/ 706567 w 1055378"/>
              <a:gd name="connsiteY32" fmla="*/ 170471 h 698182"/>
              <a:gd name="connsiteX33" fmla="*/ 643959 w 1055378"/>
              <a:gd name="connsiteY33" fmla="*/ 161527 h 698182"/>
              <a:gd name="connsiteX34" fmla="*/ 545577 w 1055378"/>
              <a:gd name="connsiteY34" fmla="*/ 143638 h 698182"/>
              <a:gd name="connsiteX35" fmla="*/ 491913 w 1055378"/>
              <a:gd name="connsiteY35" fmla="*/ 89973 h 698182"/>
              <a:gd name="connsiteX36" fmla="*/ 465082 w 1055378"/>
              <a:gd name="connsiteY36" fmla="*/ 72084 h 698182"/>
              <a:gd name="connsiteX37" fmla="*/ 438250 w 1055378"/>
              <a:gd name="connsiteY37" fmla="*/ 45252 h 698182"/>
              <a:gd name="connsiteX38" fmla="*/ 375643 w 1055378"/>
              <a:gd name="connsiteY38" fmla="*/ 27363 h 698182"/>
              <a:gd name="connsiteX39" fmla="*/ 277260 w 1055378"/>
              <a:gd name="connsiteY39" fmla="*/ 9475 h 698182"/>
              <a:gd name="connsiteX40" fmla="*/ 286204 w 1055378"/>
              <a:gd name="connsiteY40" fmla="*/ 27363 h 69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55378" h="698182">
                <a:moveTo>
                  <a:pt x="286204" y="27363"/>
                </a:moveTo>
                <a:cubicBezTo>
                  <a:pt x="262354" y="25872"/>
                  <a:pt x="226863" y="13775"/>
                  <a:pt x="134158" y="530"/>
                </a:cubicBezTo>
                <a:cubicBezTo>
                  <a:pt x="104345" y="3512"/>
                  <a:pt x="73143" y="0"/>
                  <a:pt x="44719" y="9475"/>
                </a:cubicBezTo>
                <a:cubicBezTo>
                  <a:pt x="34521" y="12874"/>
                  <a:pt x="31197" y="26484"/>
                  <a:pt x="26832" y="36307"/>
                </a:cubicBezTo>
                <a:cubicBezTo>
                  <a:pt x="19174" y="53538"/>
                  <a:pt x="14907" y="72084"/>
                  <a:pt x="8944" y="89973"/>
                </a:cubicBezTo>
                <a:lnTo>
                  <a:pt x="0" y="116806"/>
                </a:lnTo>
                <a:cubicBezTo>
                  <a:pt x="5963" y="176434"/>
                  <a:pt x="7621" y="236651"/>
                  <a:pt x="17888" y="295690"/>
                </a:cubicBezTo>
                <a:cubicBezTo>
                  <a:pt x="19730" y="306281"/>
                  <a:pt x="28894" y="314265"/>
                  <a:pt x="35776" y="322523"/>
                </a:cubicBezTo>
                <a:cubicBezTo>
                  <a:pt x="43873" y="332240"/>
                  <a:pt x="52890" y="341258"/>
                  <a:pt x="62607" y="349356"/>
                </a:cubicBezTo>
                <a:cubicBezTo>
                  <a:pt x="70865" y="356238"/>
                  <a:pt x="79825" y="362437"/>
                  <a:pt x="89439" y="367244"/>
                </a:cubicBezTo>
                <a:cubicBezTo>
                  <a:pt x="97871" y="371460"/>
                  <a:pt x="106870" y="375466"/>
                  <a:pt x="116270" y="376189"/>
                </a:cubicBezTo>
                <a:cubicBezTo>
                  <a:pt x="184703" y="381453"/>
                  <a:pt x="253410" y="382152"/>
                  <a:pt x="321980" y="385133"/>
                </a:cubicBezTo>
                <a:cubicBezTo>
                  <a:pt x="359141" y="422296"/>
                  <a:pt x="356571" y="412184"/>
                  <a:pt x="375643" y="456687"/>
                </a:cubicBezTo>
                <a:cubicBezTo>
                  <a:pt x="379357" y="465353"/>
                  <a:pt x="381277" y="474692"/>
                  <a:pt x="384587" y="483520"/>
                </a:cubicBezTo>
                <a:cubicBezTo>
                  <a:pt x="390224" y="498553"/>
                  <a:pt x="396838" y="513208"/>
                  <a:pt x="402475" y="528241"/>
                </a:cubicBezTo>
                <a:cubicBezTo>
                  <a:pt x="405785" y="537069"/>
                  <a:pt x="407518" y="546491"/>
                  <a:pt x="411419" y="555074"/>
                </a:cubicBezTo>
                <a:cubicBezTo>
                  <a:pt x="422453" y="579350"/>
                  <a:pt x="423343" y="614702"/>
                  <a:pt x="447194" y="626628"/>
                </a:cubicBezTo>
                <a:lnTo>
                  <a:pt x="482970" y="644516"/>
                </a:lnTo>
                <a:cubicBezTo>
                  <a:pt x="491914" y="653460"/>
                  <a:pt x="499508" y="663997"/>
                  <a:pt x="509801" y="671349"/>
                </a:cubicBezTo>
                <a:cubicBezTo>
                  <a:pt x="534982" y="689336"/>
                  <a:pt x="552546" y="690980"/>
                  <a:pt x="581352" y="698182"/>
                </a:cubicBezTo>
                <a:cubicBezTo>
                  <a:pt x="664828" y="695200"/>
                  <a:pt x="748425" y="694615"/>
                  <a:pt x="831781" y="689237"/>
                </a:cubicBezTo>
                <a:cubicBezTo>
                  <a:pt x="841189" y="688630"/>
                  <a:pt x="849313" y="681843"/>
                  <a:pt x="858613" y="680293"/>
                </a:cubicBezTo>
                <a:cubicBezTo>
                  <a:pt x="885242" y="675855"/>
                  <a:pt x="912276" y="674330"/>
                  <a:pt x="939107" y="671349"/>
                </a:cubicBezTo>
                <a:cubicBezTo>
                  <a:pt x="942088" y="659423"/>
                  <a:pt x="948636" y="647851"/>
                  <a:pt x="948051" y="635572"/>
                </a:cubicBezTo>
                <a:cubicBezTo>
                  <a:pt x="946668" y="606535"/>
                  <a:pt x="915157" y="483744"/>
                  <a:pt x="939107" y="429854"/>
                </a:cubicBezTo>
                <a:cubicBezTo>
                  <a:pt x="944244" y="418295"/>
                  <a:pt x="955955" y="410787"/>
                  <a:pt x="965939" y="403021"/>
                </a:cubicBezTo>
                <a:cubicBezTo>
                  <a:pt x="982909" y="389822"/>
                  <a:pt x="1019602" y="367244"/>
                  <a:pt x="1019602" y="367244"/>
                </a:cubicBezTo>
                <a:cubicBezTo>
                  <a:pt x="1025565" y="358300"/>
                  <a:pt x="1032683" y="350027"/>
                  <a:pt x="1037490" y="340412"/>
                </a:cubicBezTo>
                <a:cubicBezTo>
                  <a:pt x="1043905" y="327581"/>
                  <a:pt x="1052513" y="289264"/>
                  <a:pt x="1055378" y="277802"/>
                </a:cubicBezTo>
                <a:cubicBezTo>
                  <a:pt x="1049415" y="271839"/>
                  <a:pt x="1045241" y="263235"/>
                  <a:pt x="1037490" y="259913"/>
                </a:cubicBezTo>
                <a:cubicBezTo>
                  <a:pt x="964635" y="228688"/>
                  <a:pt x="1019158" y="278826"/>
                  <a:pt x="939107" y="233081"/>
                </a:cubicBezTo>
                <a:cubicBezTo>
                  <a:pt x="910674" y="216833"/>
                  <a:pt x="859652" y="182247"/>
                  <a:pt x="822837" y="179415"/>
                </a:cubicBezTo>
                <a:cubicBezTo>
                  <a:pt x="784080" y="176434"/>
                  <a:pt x="745245" y="174339"/>
                  <a:pt x="706567" y="170471"/>
                </a:cubicBezTo>
                <a:cubicBezTo>
                  <a:pt x="685590" y="168373"/>
                  <a:pt x="664795" y="164733"/>
                  <a:pt x="643959" y="161527"/>
                </a:cubicBezTo>
                <a:cubicBezTo>
                  <a:pt x="594365" y="153897"/>
                  <a:pt x="592098" y="152943"/>
                  <a:pt x="545577" y="143638"/>
                </a:cubicBezTo>
                <a:cubicBezTo>
                  <a:pt x="428679" y="55965"/>
                  <a:pt x="570367" y="168433"/>
                  <a:pt x="491913" y="89973"/>
                </a:cubicBezTo>
                <a:cubicBezTo>
                  <a:pt x="484312" y="82372"/>
                  <a:pt x="473340" y="78966"/>
                  <a:pt x="465082" y="72084"/>
                </a:cubicBezTo>
                <a:cubicBezTo>
                  <a:pt x="455365" y="63986"/>
                  <a:pt x="448774" y="52268"/>
                  <a:pt x="438250" y="45252"/>
                </a:cubicBezTo>
                <a:cubicBezTo>
                  <a:pt x="430776" y="40269"/>
                  <a:pt x="380121" y="28358"/>
                  <a:pt x="375643" y="27363"/>
                </a:cubicBezTo>
                <a:cubicBezTo>
                  <a:pt x="355896" y="22975"/>
                  <a:pt x="294914" y="11240"/>
                  <a:pt x="277260" y="9475"/>
                </a:cubicBezTo>
                <a:cubicBezTo>
                  <a:pt x="265394" y="8288"/>
                  <a:pt x="310054" y="28854"/>
                  <a:pt x="286204" y="27363"/>
                </a:cubicBezTo>
                <a:close/>
              </a:path>
            </a:pathLst>
          </a:custGeom>
          <a:solidFill>
            <a:srgbClr val="262626"/>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3" name="Forme libre 12"/>
          <p:cNvSpPr/>
          <p:nvPr/>
        </p:nvSpPr>
        <p:spPr>
          <a:xfrm>
            <a:off x="3951288" y="2443163"/>
            <a:ext cx="2438400" cy="2862262"/>
          </a:xfrm>
          <a:custGeom>
            <a:avLst/>
            <a:gdLst>
              <a:gd name="connsiteX0" fmla="*/ 1261087 w 2271898"/>
              <a:gd name="connsiteY0" fmla="*/ 18778 h 2693107"/>
              <a:gd name="connsiteX1" fmla="*/ 1234256 w 2271898"/>
              <a:gd name="connsiteY1" fmla="*/ 36666 h 2693107"/>
              <a:gd name="connsiteX2" fmla="*/ 1144817 w 2271898"/>
              <a:gd name="connsiteY2" fmla="*/ 63499 h 2693107"/>
              <a:gd name="connsiteX3" fmla="*/ 1091154 w 2271898"/>
              <a:gd name="connsiteY3" fmla="*/ 126109 h 2693107"/>
              <a:gd name="connsiteX4" fmla="*/ 1064322 w 2271898"/>
              <a:gd name="connsiteY4" fmla="*/ 152941 h 2693107"/>
              <a:gd name="connsiteX5" fmla="*/ 1028546 w 2271898"/>
              <a:gd name="connsiteY5" fmla="*/ 224495 h 2693107"/>
              <a:gd name="connsiteX6" fmla="*/ 1001715 w 2271898"/>
              <a:gd name="connsiteY6" fmla="*/ 287105 h 2693107"/>
              <a:gd name="connsiteX7" fmla="*/ 992771 w 2271898"/>
              <a:gd name="connsiteY7" fmla="*/ 331826 h 2693107"/>
              <a:gd name="connsiteX8" fmla="*/ 974883 w 2271898"/>
              <a:gd name="connsiteY8" fmla="*/ 412324 h 2693107"/>
              <a:gd name="connsiteX9" fmla="*/ 956995 w 2271898"/>
              <a:gd name="connsiteY9" fmla="*/ 430213 h 2693107"/>
              <a:gd name="connsiteX10" fmla="*/ 867557 w 2271898"/>
              <a:gd name="connsiteY10" fmla="*/ 465990 h 2693107"/>
              <a:gd name="connsiteX11" fmla="*/ 840725 w 2271898"/>
              <a:gd name="connsiteY11" fmla="*/ 474934 h 2693107"/>
              <a:gd name="connsiteX12" fmla="*/ 742342 w 2271898"/>
              <a:gd name="connsiteY12" fmla="*/ 501767 h 2693107"/>
              <a:gd name="connsiteX13" fmla="*/ 715511 w 2271898"/>
              <a:gd name="connsiteY13" fmla="*/ 510711 h 2693107"/>
              <a:gd name="connsiteX14" fmla="*/ 688679 w 2271898"/>
              <a:gd name="connsiteY14" fmla="*/ 519655 h 2693107"/>
              <a:gd name="connsiteX15" fmla="*/ 670791 w 2271898"/>
              <a:gd name="connsiteY15" fmla="*/ 546488 h 2693107"/>
              <a:gd name="connsiteX16" fmla="*/ 643960 w 2271898"/>
              <a:gd name="connsiteY16" fmla="*/ 564377 h 2693107"/>
              <a:gd name="connsiteX17" fmla="*/ 626072 w 2271898"/>
              <a:gd name="connsiteY17" fmla="*/ 600154 h 2693107"/>
              <a:gd name="connsiteX18" fmla="*/ 599240 w 2271898"/>
              <a:gd name="connsiteY18" fmla="*/ 635931 h 2693107"/>
              <a:gd name="connsiteX19" fmla="*/ 527689 w 2271898"/>
              <a:gd name="connsiteY19" fmla="*/ 743262 h 2693107"/>
              <a:gd name="connsiteX20" fmla="*/ 518745 w 2271898"/>
              <a:gd name="connsiteY20" fmla="*/ 779039 h 2693107"/>
              <a:gd name="connsiteX21" fmla="*/ 500857 w 2271898"/>
              <a:gd name="connsiteY21" fmla="*/ 832704 h 2693107"/>
              <a:gd name="connsiteX22" fmla="*/ 491914 w 2271898"/>
              <a:gd name="connsiteY22" fmla="*/ 984756 h 2693107"/>
              <a:gd name="connsiteX23" fmla="*/ 482970 w 2271898"/>
              <a:gd name="connsiteY23" fmla="*/ 1020533 h 2693107"/>
              <a:gd name="connsiteX24" fmla="*/ 456138 w 2271898"/>
              <a:gd name="connsiteY24" fmla="*/ 1172585 h 2693107"/>
              <a:gd name="connsiteX25" fmla="*/ 447194 w 2271898"/>
              <a:gd name="connsiteY25" fmla="*/ 1199418 h 2693107"/>
              <a:gd name="connsiteX26" fmla="*/ 384587 w 2271898"/>
              <a:gd name="connsiteY26" fmla="*/ 1279916 h 2693107"/>
              <a:gd name="connsiteX27" fmla="*/ 357755 w 2271898"/>
              <a:gd name="connsiteY27" fmla="*/ 1315693 h 2693107"/>
              <a:gd name="connsiteX28" fmla="*/ 330924 w 2271898"/>
              <a:gd name="connsiteY28" fmla="*/ 1333582 h 2693107"/>
              <a:gd name="connsiteX29" fmla="*/ 295148 w 2271898"/>
              <a:gd name="connsiteY29" fmla="*/ 1378303 h 2693107"/>
              <a:gd name="connsiteX30" fmla="*/ 232541 w 2271898"/>
              <a:gd name="connsiteY30" fmla="*/ 1431968 h 2693107"/>
              <a:gd name="connsiteX31" fmla="*/ 196766 w 2271898"/>
              <a:gd name="connsiteY31" fmla="*/ 1476690 h 2693107"/>
              <a:gd name="connsiteX32" fmla="*/ 160990 w 2271898"/>
              <a:gd name="connsiteY32" fmla="*/ 1503522 h 2693107"/>
              <a:gd name="connsiteX33" fmla="*/ 143102 w 2271898"/>
              <a:gd name="connsiteY33" fmla="*/ 1521411 h 2693107"/>
              <a:gd name="connsiteX34" fmla="*/ 89439 w 2271898"/>
              <a:gd name="connsiteY34" fmla="*/ 1548244 h 2693107"/>
              <a:gd name="connsiteX35" fmla="*/ 62607 w 2271898"/>
              <a:gd name="connsiteY35" fmla="*/ 1637686 h 2693107"/>
              <a:gd name="connsiteX36" fmla="*/ 35776 w 2271898"/>
              <a:gd name="connsiteY36" fmla="*/ 1718184 h 2693107"/>
              <a:gd name="connsiteX37" fmla="*/ 26832 w 2271898"/>
              <a:gd name="connsiteY37" fmla="*/ 1745017 h 2693107"/>
              <a:gd name="connsiteX38" fmla="*/ 8944 w 2271898"/>
              <a:gd name="connsiteY38" fmla="*/ 1879181 h 2693107"/>
              <a:gd name="connsiteX39" fmla="*/ 0 w 2271898"/>
              <a:gd name="connsiteY39" fmla="*/ 2058066 h 2693107"/>
              <a:gd name="connsiteX40" fmla="*/ 17888 w 2271898"/>
              <a:gd name="connsiteY40" fmla="*/ 2272727 h 2693107"/>
              <a:gd name="connsiteX41" fmla="*/ 26832 w 2271898"/>
              <a:gd name="connsiteY41" fmla="*/ 2353226 h 2693107"/>
              <a:gd name="connsiteX42" fmla="*/ 35776 w 2271898"/>
              <a:gd name="connsiteY42" fmla="*/ 2389003 h 2693107"/>
              <a:gd name="connsiteX43" fmla="*/ 62607 w 2271898"/>
              <a:gd name="connsiteY43" fmla="*/ 2433724 h 2693107"/>
              <a:gd name="connsiteX44" fmla="*/ 152046 w 2271898"/>
              <a:gd name="connsiteY44" fmla="*/ 2451612 h 2693107"/>
              <a:gd name="connsiteX45" fmla="*/ 178878 w 2271898"/>
              <a:gd name="connsiteY45" fmla="*/ 2460557 h 2693107"/>
              <a:gd name="connsiteX46" fmla="*/ 241485 w 2271898"/>
              <a:gd name="connsiteY46" fmla="*/ 2478445 h 2693107"/>
              <a:gd name="connsiteX47" fmla="*/ 286204 w 2271898"/>
              <a:gd name="connsiteY47" fmla="*/ 2532111 h 2693107"/>
              <a:gd name="connsiteX48" fmla="*/ 313036 w 2271898"/>
              <a:gd name="connsiteY48" fmla="*/ 2549999 h 2693107"/>
              <a:gd name="connsiteX49" fmla="*/ 348811 w 2271898"/>
              <a:gd name="connsiteY49" fmla="*/ 2576832 h 2693107"/>
              <a:gd name="connsiteX50" fmla="*/ 393531 w 2271898"/>
              <a:gd name="connsiteY50" fmla="*/ 2594720 h 2693107"/>
              <a:gd name="connsiteX51" fmla="*/ 474026 w 2271898"/>
              <a:gd name="connsiteY51" fmla="*/ 2630497 h 2693107"/>
              <a:gd name="connsiteX52" fmla="*/ 500857 w 2271898"/>
              <a:gd name="connsiteY52" fmla="*/ 2648386 h 2693107"/>
              <a:gd name="connsiteX53" fmla="*/ 527689 w 2271898"/>
              <a:gd name="connsiteY53" fmla="*/ 2657330 h 2693107"/>
              <a:gd name="connsiteX54" fmla="*/ 581352 w 2271898"/>
              <a:gd name="connsiteY54" fmla="*/ 2693107 h 2693107"/>
              <a:gd name="connsiteX55" fmla="*/ 885444 w 2271898"/>
              <a:gd name="connsiteY55" fmla="*/ 2684163 h 2693107"/>
              <a:gd name="connsiteX56" fmla="*/ 956995 w 2271898"/>
              <a:gd name="connsiteY56" fmla="*/ 2657330 h 2693107"/>
              <a:gd name="connsiteX57" fmla="*/ 992771 w 2271898"/>
              <a:gd name="connsiteY57" fmla="*/ 2630497 h 2693107"/>
              <a:gd name="connsiteX58" fmla="*/ 1037490 w 2271898"/>
              <a:gd name="connsiteY58" fmla="*/ 2612609 h 2693107"/>
              <a:gd name="connsiteX59" fmla="*/ 1082210 w 2271898"/>
              <a:gd name="connsiteY59" fmla="*/ 2576832 h 2693107"/>
              <a:gd name="connsiteX60" fmla="*/ 1144817 w 2271898"/>
              <a:gd name="connsiteY60" fmla="*/ 2558943 h 2693107"/>
              <a:gd name="connsiteX61" fmla="*/ 1171649 w 2271898"/>
              <a:gd name="connsiteY61" fmla="*/ 2541055 h 2693107"/>
              <a:gd name="connsiteX62" fmla="*/ 1234256 w 2271898"/>
              <a:gd name="connsiteY62" fmla="*/ 2514222 h 2693107"/>
              <a:gd name="connsiteX63" fmla="*/ 1278975 w 2271898"/>
              <a:gd name="connsiteY63" fmla="*/ 2469501 h 2693107"/>
              <a:gd name="connsiteX64" fmla="*/ 1323694 w 2271898"/>
              <a:gd name="connsiteY64" fmla="*/ 2433724 h 2693107"/>
              <a:gd name="connsiteX65" fmla="*/ 1341582 w 2271898"/>
              <a:gd name="connsiteY65" fmla="*/ 2415835 h 2693107"/>
              <a:gd name="connsiteX66" fmla="*/ 1439965 w 2271898"/>
              <a:gd name="connsiteY66" fmla="*/ 2353226 h 2693107"/>
              <a:gd name="connsiteX67" fmla="*/ 1466797 w 2271898"/>
              <a:gd name="connsiteY67" fmla="*/ 2326393 h 2693107"/>
              <a:gd name="connsiteX68" fmla="*/ 1511516 w 2271898"/>
              <a:gd name="connsiteY68" fmla="*/ 2308504 h 2693107"/>
              <a:gd name="connsiteX69" fmla="*/ 1583067 w 2271898"/>
              <a:gd name="connsiteY69" fmla="*/ 2254839 h 2693107"/>
              <a:gd name="connsiteX70" fmla="*/ 1672506 w 2271898"/>
              <a:gd name="connsiteY70" fmla="*/ 2210118 h 2693107"/>
              <a:gd name="connsiteX71" fmla="*/ 1699337 w 2271898"/>
              <a:gd name="connsiteY71" fmla="*/ 2183285 h 2693107"/>
              <a:gd name="connsiteX72" fmla="*/ 1761945 w 2271898"/>
              <a:gd name="connsiteY72" fmla="*/ 2147508 h 2693107"/>
              <a:gd name="connsiteX73" fmla="*/ 1788776 w 2271898"/>
              <a:gd name="connsiteY73" fmla="*/ 2120675 h 2693107"/>
              <a:gd name="connsiteX74" fmla="*/ 1878215 w 2271898"/>
              <a:gd name="connsiteY74" fmla="*/ 2040177 h 2693107"/>
              <a:gd name="connsiteX75" fmla="*/ 1922934 w 2271898"/>
              <a:gd name="connsiteY75" fmla="*/ 1995456 h 2693107"/>
              <a:gd name="connsiteX76" fmla="*/ 1940822 w 2271898"/>
              <a:gd name="connsiteY76" fmla="*/ 1977567 h 2693107"/>
              <a:gd name="connsiteX77" fmla="*/ 1958710 w 2271898"/>
              <a:gd name="connsiteY77" fmla="*/ 1950735 h 2693107"/>
              <a:gd name="connsiteX78" fmla="*/ 1985542 w 2271898"/>
              <a:gd name="connsiteY78" fmla="*/ 1888125 h 2693107"/>
              <a:gd name="connsiteX79" fmla="*/ 2003429 w 2271898"/>
              <a:gd name="connsiteY79" fmla="*/ 1852348 h 2693107"/>
              <a:gd name="connsiteX80" fmla="*/ 2048149 w 2271898"/>
              <a:gd name="connsiteY80" fmla="*/ 1789738 h 2693107"/>
              <a:gd name="connsiteX81" fmla="*/ 2057093 w 2271898"/>
              <a:gd name="connsiteY81" fmla="*/ 1745017 h 2693107"/>
              <a:gd name="connsiteX82" fmla="*/ 2074980 w 2271898"/>
              <a:gd name="connsiteY82" fmla="*/ 1664519 h 2693107"/>
              <a:gd name="connsiteX83" fmla="*/ 2083924 w 2271898"/>
              <a:gd name="connsiteY83" fmla="*/ 1592965 h 2693107"/>
              <a:gd name="connsiteX84" fmla="*/ 2092868 w 2271898"/>
              <a:gd name="connsiteY84" fmla="*/ 1244139 h 2693107"/>
              <a:gd name="connsiteX85" fmla="*/ 2110756 w 2271898"/>
              <a:gd name="connsiteY85" fmla="*/ 1172585 h 2693107"/>
              <a:gd name="connsiteX86" fmla="*/ 2128644 w 2271898"/>
              <a:gd name="connsiteY86" fmla="*/ 1136808 h 2693107"/>
              <a:gd name="connsiteX87" fmla="*/ 2146531 w 2271898"/>
              <a:gd name="connsiteY87" fmla="*/ 1065254 h 2693107"/>
              <a:gd name="connsiteX88" fmla="*/ 2155475 w 2271898"/>
              <a:gd name="connsiteY88" fmla="*/ 1029477 h 2693107"/>
              <a:gd name="connsiteX89" fmla="*/ 2173363 w 2271898"/>
              <a:gd name="connsiteY89" fmla="*/ 1002645 h 2693107"/>
              <a:gd name="connsiteX90" fmla="*/ 2200195 w 2271898"/>
              <a:gd name="connsiteY90" fmla="*/ 922146 h 2693107"/>
              <a:gd name="connsiteX91" fmla="*/ 2218083 w 2271898"/>
              <a:gd name="connsiteY91" fmla="*/ 886369 h 2693107"/>
              <a:gd name="connsiteX92" fmla="*/ 2235970 w 2271898"/>
              <a:gd name="connsiteY92" fmla="*/ 832704 h 2693107"/>
              <a:gd name="connsiteX93" fmla="*/ 2253858 w 2271898"/>
              <a:gd name="connsiteY93" fmla="*/ 770094 h 2693107"/>
              <a:gd name="connsiteX94" fmla="*/ 2262802 w 2271898"/>
              <a:gd name="connsiteY94" fmla="*/ 689596 h 2693107"/>
              <a:gd name="connsiteX95" fmla="*/ 2271746 w 2271898"/>
              <a:gd name="connsiteY95" fmla="*/ 662763 h 2693107"/>
              <a:gd name="connsiteX96" fmla="*/ 2253858 w 2271898"/>
              <a:gd name="connsiteY96" fmla="*/ 135053 h 2693107"/>
              <a:gd name="connsiteX97" fmla="*/ 2227026 w 2271898"/>
              <a:gd name="connsiteY97" fmla="*/ 54555 h 2693107"/>
              <a:gd name="connsiteX98" fmla="*/ 2057093 w 2271898"/>
              <a:gd name="connsiteY98" fmla="*/ 27722 h 2693107"/>
              <a:gd name="connsiteX99" fmla="*/ 1779832 w 2271898"/>
              <a:gd name="connsiteY99" fmla="*/ 18778 h 2693107"/>
              <a:gd name="connsiteX100" fmla="*/ 1261087 w 2271898"/>
              <a:gd name="connsiteY100" fmla="*/ 18778 h 26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71898" h="2693107">
                <a:moveTo>
                  <a:pt x="1261087" y="18778"/>
                </a:moveTo>
                <a:cubicBezTo>
                  <a:pt x="1170158" y="21759"/>
                  <a:pt x="1244079" y="32300"/>
                  <a:pt x="1234256" y="36666"/>
                </a:cubicBezTo>
                <a:cubicBezTo>
                  <a:pt x="1206257" y="49110"/>
                  <a:pt x="1174552" y="56065"/>
                  <a:pt x="1144817" y="63499"/>
                </a:cubicBezTo>
                <a:cubicBezTo>
                  <a:pt x="1078230" y="130088"/>
                  <a:pt x="1160003" y="45782"/>
                  <a:pt x="1091154" y="126109"/>
                </a:cubicBezTo>
                <a:cubicBezTo>
                  <a:pt x="1082922" y="135713"/>
                  <a:pt x="1073266" y="143997"/>
                  <a:pt x="1064322" y="152941"/>
                </a:cubicBezTo>
                <a:cubicBezTo>
                  <a:pt x="1042359" y="240796"/>
                  <a:pt x="1074157" y="133267"/>
                  <a:pt x="1028546" y="224495"/>
                </a:cubicBezTo>
                <a:cubicBezTo>
                  <a:pt x="970792" y="340010"/>
                  <a:pt x="1066826" y="189434"/>
                  <a:pt x="1001715" y="287105"/>
                </a:cubicBezTo>
                <a:cubicBezTo>
                  <a:pt x="998734" y="302012"/>
                  <a:pt x="995490" y="316869"/>
                  <a:pt x="992771" y="331826"/>
                </a:cubicBezTo>
                <a:cubicBezTo>
                  <a:pt x="990729" y="343057"/>
                  <a:pt x="985168" y="395182"/>
                  <a:pt x="974883" y="412324"/>
                </a:cubicBezTo>
                <a:cubicBezTo>
                  <a:pt x="970544" y="419555"/>
                  <a:pt x="964011" y="425535"/>
                  <a:pt x="956995" y="430213"/>
                </a:cubicBezTo>
                <a:cubicBezTo>
                  <a:pt x="930678" y="447759"/>
                  <a:pt x="896642" y="456294"/>
                  <a:pt x="867557" y="465990"/>
                </a:cubicBezTo>
                <a:cubicBezTo>
                  <a:pt x="858613" y="468971"/>
                  <a:pt x="849970" y="473085"/>
                  <a:pt x="840725" y="474934"/>
                </a:cubicBezTo>
                <a:cubicBezTo>
                  <a:pt x="777516" y="487576"/>
                  <a:pt x="810428" y="479070"/>
                  <a:pt x="742342" y="501767"/>
                </a:cubicBezTo>
                <a:lnTo>
                  <a:pt x="715511" y="510711"/>
                </a:lnTo>
                <a:lnTo>
                  <a:pt x="688679" y="519655"/>
                </a:lnTo>
                <a:cubicBezTo>
                  <a:pt x="682716" y="528599"/>
                  <a:pt x="678392" y="538887"/>
                  <a:pt x="670791" y="546488"/>
                </a:cubicBezTo>
                <a:cubicBezTo>
                  <a:pt x="663190" y="554089"/>
                  <a:pt x="650841" y="556119"/>
                  <a:pt x="643960" y="564377"/>
                </a:cubicBezTo>
                <a:cubicBezTo>
                  <a:pt x="635425" y="574620"/>
                  <a:pt x="633138" y="588847"/>
                  <a:pt x="626072" y="600154"/>
                </a:cubicBezTo>
                <a:cubicBezTo>
                  <a:pt x="618171" y="612795"/>
                  <a:pt x="607509" y="623528"/>
                  <a:pt x="599240" y="635931"/>
                </a:cubicBezTo>
                <a:cubicBezTo>
                  <a:pt x="515048" y="762224"/>
                  <a:pt x="588130" y="662672"/>
                  <a:pt x="527689" y="743262"/>
                </a:cubicBezTo>
                <a:cubicBezTo>
                  <a:pt x="524708" y="755188"/>
                  <a:pt x="522277" y="767265"/>
                  <a:pt x="518745" y="779039"/>
                </a:cubicBezTo>
                <a:cubicBezTo>
                  <a:pt x="513327" y="797100"/>
                  <a:pt x="500857" y="832704"/>
                  <a:pt x="500857" y="832704"/>
                </a:cubicBezTo>
                <a:cubicBezTo>
                  <a:pt x="497876" y="883388"/>
                  <a:pt x="496727" y="934213"/>
                  <a:pt x="491914" y="984756"/>
                </a:cubicBezTo>
                <a:cubicBezTo>
                  <a:pt x="490749" y="996993"/>
                  <a:pt x="484708" y="1008364"/>
                  <a:pt x="482970" y="1020533"/>
                </a:cubicBezTo>
                <a:cubicBezTo>
                  <a:pt x="464420" y="1150385"/>
                  <a:pt x="487651" y="1067539"/>
                  <a:pt x="456138" y="1172585"/>
                </a:cubicBezTo>
                <a:cubicBezTo>
                  <a:pt x="453429" y="1181616"/>
                  <a:pt x="451410" y="1190985"/>
                  <a:pt x="447194" y="1199418"/>
                </a:cubicBezTo>
                <a:cubicBezTo>
                  <a:pt x="435338" y="1223131"/>
                  <a:pt x="395144" y="1266719"/>
                  <a:pt x="384587" y="1279916"/>
                </a:cubicBezTo>
                <a:cubicBezTo>
                  <a:pt x="375275" y="1291557"/>
                  <a:pt x="368295" y="1305152"/>
                  <a:pt x="357755" y="1315693"/>
                </a:cubicBezTo>
                <a:cubicBezTo>
                  <a:pt x="350154" y="1323294"/>
                  <a:pt x="338525" y="1325981"/>
                  <a:pt x="330924" y="1333582"/>
                </a:cubicBezTo>
                <a:cubicBezTo>
                  <a:pt x="317426" y="1347081"/>
                  <a:pt x="307831" y="1364035"/>
                  <a:pt x="295148" y="1378303"/>
                </a:cubicBezTo>
                <a:cubicBezTo>
                  <a:pt x="242147" y="1437932"/>
                  <a:pt x="279541" y="1394367"/>
                  <a:pt x="232541" y="1431968"/>
                </a:cubicBezTo>
                <a:cubicBezTo>
                  <a:pt x="188284" y="1467374"/>
                  <a:pt x="243254" y="1430200"/>
                  <a:pt x="196766" y="1476690"/>
                </a:cubicBezTo>
                <a:cubicBezTo>
                  <a:pt x="186226" y="1487231"/>
                  <a:pt x="172442" y="1493979"/>
                  <a:pt x="160990" y="1503522"/>
                </a:cubicBezTo>
                <a:cubicBezTo>
                  <a:pt x="154512" y="1508921"/>
                  <a:pt x="149687" y="1516143"/>
                  <a:pt x="143102" y="1521411"/>
                </a:cubicBezTo>
                <a:cubicBezTo>
                  <a:pt x="118335" y="1541226"/>
                  <a:pt x="117778" y="1538797"/>
                  <a:pt x="89439" y="1548244"/>
                </a:cubicBezTo>
                <a:cubicBezTo>
                  <a:pt x="53455" y="1602220"/>
                  <a:pt x="85627" y="1545601"/>
                  <a:pt x="62607" y="1637686"/>
                </a:cubicBezTo>
                <a:cubicBezTo>
                  <a:pt x="55747" y="1665126"/>
                  <a:pt x="44720" y="1691351"/>
                  <a:pt x="35776" y="1718184"/>
                </a:cubicBezTo>
                <a:lnTo>
                  <a:pt x="26832" y="1745017"/>
                </a:lnTo>
                <a:cubicBezTo>
                  <a:pt x="23178" y="1770593"/>
                  <a:pt x="10595" y="1856063"/>
                  <a:pt x="8944" y="1879181"/>
                </a:cubicBezTo>
                <a:cubicBezTo>
                  <a:pt x="4690" y="1938732"/>
                  <a:pt x="2981" y="1998438"/>
                  <a:pt x="0" y="2058066"/>
                </a:cubicBezTo>
                <a:cubicBezTo>
                  <a:pt x="12415" y="2256715"/>
                  <a:pt x="2024" y="2137880"/>
                  <a:pt x="17888" y="2272727"/>
                </a:cubicBezTo>
                <a:cubicBezTo>
                  <a:pt x="21042" y="2299540"/>
                  <a:pt x="22727" y="2326542"/>
                  <a:pt x="26832" y="2353226"/>
                </a:cubicBezTo>
                <a:cubicBezTo>
                  <a:pt x="28701" y="2365376"/>
                  <a:pt x="32399" y="2377183"/>
                  <a:pt x="35776" y="2389003"/>
                </a:cubicBezTo>
                <a:cubicBezTo>
                  <a:pt x="41597" y="2409379"/>
                  <a:pt x="43232" y="2422098"/>
                  <a:pt x="62607" y="2433724"/>
                </a:cubicBezTo>
                <a:cubicBezTo>
                  <a:pt x="82118" y="2445431"/>
                  <a:pt x="141194" y="2450062"/>
                  <a:pt x="152046" y="2451612"/>
                </a:cubicBezTo>
                <a:cubicBezTo>
                  <a:pt x="160990" y="2454594"/>
                  <a:pt x="169813" y="2457967"/>
                  <a:pt x="178878" y="2460557"/>
                </a:cubicBezTo>
                <a:cubicBezTo>
                  <a:pt x="257518" y="2483027"/>
                  <a:pt x="177130" y="2456993"/>
                  <a:pt x="241485" y="2478445"/>
                </a:cubicBezTo>
                <a:cubicBezTo>
                  <a:pt x="259072" y="2504826"/>
                  <a:pt x="260382" y="2510592"/>
                  <a:pt x="286204" y="2532111"/>
                </a:cubicBezTo>
                <a:cubicBezTo>
                  <a:pt x="294462" y="2538993"/>
                  <a:pt x="304289" y="2543751"/>
                  <a:pt x="313036" y="2549999"/>
                </a:cubicBezTo>
                <a:cubicBezTo>
                  <a:pt x="325166" y="2558664"/>
                  <a:pt x="335780" y="2569593"/>
                  <a:pt x="348811" y="2576832"/>
                </a:cubicBezTo>
                <a:cubicBezTo>
                  <a:pt x="362845" y="2584629"/>
                  <a:pt x="379171" y="2587540"/>
                  <a:pt x="393531" y="2594720"/>
                </a:cubicBezTo>
                <a:cubicBezTo>
                  <a:pt x="470897" y="2633404"/>
                  <a:pt x="405753" y="2613429"/>
                  <a:pt x="474026" y="2630497"/>
                </a:cubicBezTo>
                <a:cubicBezTo>
                  <a:pt x="482970" y="2636460"/>
                  <a:pt x="491243" y="2643579"/>
                  <a:pt x="500857" y="2648386"/>
                </a:cubicBezTo>
                <a:cubicBezTo>
                  <a:pt x="509289" y="2652602"/>
                  <a:pt x="519448" y="2652751"/>
                  <a:pt x="527689" y="2657330"/>
                </a:cubicBezTo>
                <a:cubicBezTo>
                  <a:pt x="546482" y="2667771"/>
                  <a:pt x="581352" y="2693107"/>
                  <a:pt x="581352" y="2693107"/>
                </a:cubicBezTo>
                <a:cubicBezTo>
                  <a:pt x="682716" y="2690126"/>
                  <a:pt x="784176" y="2689493"/>
                  <a:pt x="885444" y="2684163"/>
                </a:cubicBezTo>
                <a:cubicBezTo>
                  <a:pt x="907943" y="2682979"/>
                  <a:pt x="938656" y="2668793"/>
                  <a:pt x="956995" y="2657330"/>
                </a:cubicBezTo>
                <a:cubicBezTo>
                  <a:pt x="969636" y="2649429"/>
                  <a:pt x="979740" y="2637737"/>
                  <a:pt x="992771" y="2630497"/>
                </a:cubicBezTo>
                <a:cubicBezTo>
                  <a:pt x="1006805" y="2622700"/>
                  <a:pt x="1022584" y="2618572"/>
                  <a:pt x="1037490" y="2612609"/>
                </a:cubicBezTo>
                <a:cubicBezTo>
                  <a:pt x="1051179" y="2598920"/>
                  <a:pt x="1063403" y="2584355"/>
                  <a:pt x="1082210" y="2576832"/>
                </a:cubicBezTo>
                <a:cubicBezTo>
                  <a:pt x="1102362" y="2568771"/>
                  <a:pt x="1123948" y="2564906"/>
                  <a:pt x="1144817" y="2558943"/>
                </a:cubicBezTo>
                <a:cubicBezTo>
                  <a:pt x="1153761" y="2552980"/>
                  <a:pt x="1162035" y="2545862"/>
                  <a:pt x="1171649" y="2541055"/>
                </a:cubicBezTo>
                <a:cubicBezTo>
                  <a:pt x="1203558" y="2525100"/>
                  <a:pt x="1200755" y="2540279"/>
                  <a:pt x="1234256" y="2514222"/>
                </a:cubicBezTo>
                <a:cubicBezTo>
                  <a:pt x="1250896" y="2501279"/>
                  <a:pt x="1263306" y="2483604"/>
                  <a:pt x="1278975" y="2469501"/>
                </a:cubicBezTo>
                <a:cubicBezTo>
                  <a:pt x="1293164" y="2456730"/>
                  <a:pt x="1309200" y="2446148"/>
                  <a:pt x="1323694" y="2433724"/>
                </a:cubicBezTo>
                <a:cubicBezTo>
                  <a:pt x="1330096" y="2428236"/>
                  <a:pt x="1334720" y="2420736"/>
                  <a:pt x="1341582" y="2415835"/>
                </a:cubicBezTo>
                <a:cubicBezTo>
                  <a:pt x="1422019" y="2358379"/>
                  <a:pt x="1350465" y="2422840"/>
                  <a:pt x="1439965" y="2353226"/>
                </a:cubicBezTo>
                <a:cubicBezTo>
                  <a:pt x="1449949" y="2345460"/>
                  <a:pt x="1456071" y="2333097"/>
                  <a:pt x="1466797" y="2326393"/>
                </a:cubicBezTo>
                <a:cubicBezTo>
                  <a:pt x="1480411" y="2317884"/>
                  <a:pt x="1497843" y="2316919"/>
                  <a:pt x="1511516" y="2308504"/>
                </a:cubicBezTo>
                <a:cubicBezTo>
                  <a:pt x="1536906" y="2292878"/>
                  <a:pt x="1557677" y="2270464"/>
                  <a:pt x="1583067" y="2254839"/>
                </a:cubicBezTo>
                <a:cubicBezTo>
                  <a:pt x="1681109" y="2194504"/>
                  <a:pt x="1573758" y="2284182"/>
                  <a:pt x="1672506" y="2210118"/>
                </a:cubicBezTo>
                <a:cubicBezTo>
                  <a:pt x="1682625" y="2202529"/>
                  <a:pt x="1689044" y="2190637"/>
                  <a:pt x="1699337" y="2183285"/>
                </a:cubicBezTo>
                <a:cubicBezTo>
                  <a:pt x="1760576" y="2139541"/>
                  <a:pt x="1711242" y="2189763"/>
                  <a:pt x="1761945" y="2147508"/>
                </a:cubicBezTo>
                <a:cubicBezTo>
                  <a:pt x="1771662" y="2139410"/>
                  <a:pt x="1779173" y="2128907"/>
                  <a:pt x="1788776" y="2120675"/>
                </a:cubicBezTo>
                <a:cubicBezTo>
                  <a:pt x="1886808" y="2036645"/>
                  <a:pt x="1742705" y="2175694"/>
                  <a:pt x="1878215" y="2040177"/>
                </a:cubicBezTo>
                <a:lnTo>
                  <a:pt x="1922934" y="1995456"/>
                </a:lnTo>
                <a:cubicBezTo>
                  <a:pt x="1928897" y="1989493"/>
                  <a:pt x="1936144" y="1984583"/>
                  <a:pt x="1940822" y="1977567"/>
                </a:cubicBezTo>
                <a:lnTo>
                  <a:pt x="1958710" y="1950735"/>
                </a:lnTo>
                <a:cubicBezTo>
                  <a:pt x="1973401" y="1891970"/>
                  <a:pt x="1958090" y="1936169"/>
                  <a:pt x="1985542" y="1888125"/>
                </a:cubicBezTo>
                <a:cubicBezTo>
                  <a:pt x="1992157" y="1876548"/>
                  <a:pt x="1995680" y="1863198"/>
                  <a:pt x="2003429" y="1852348"/>
                </a:cubicBezTo>
                <a:cubicBezTo>
                  <a:pt x="2063865" y="1767733"/>
                  <a:pt x="1999120" y="1887799"/>
                  <a:pt x="2048149" y="1789738"/>
                </a:cubicBezTo>
                <a:cubicBezTo>
                  <a:pt x="2051130" y="1774831"/>
                  <a:pt x="2053795" y="1759857"/>
                  <a:pt x="2057093" y="1745017"/>
                </a:cubicBezTo>
                <a:cubicBezTo>
                  <a:pt x="2065998" y="1704945"/>
                  <a:pt x="2068235" y="1708367"/>
                  <a:pt x="2074980" y="1664519"/>
                </a:cubicBezTo>
                <a:cubicBezTo>
                  <a:pt x="2078635" y="1640762"/>
                  <a:pt x="2080943" y="1616816"/>
                  <a:pt x="2083924" y="1592965"/>
                </a:cubicBezTo>
                <a:cubicBezTo>
                  <a:pt x="2086905" y="1476690"/>
                  <a:pt x="2085459" y="1360216"/>
                  <a:pt x="2092868" y="1244139"/>
                </a:cubicBezTo>
                <a:cubicBezTo>
                  <a:pt x="2094434" y="1219604"/>
                  <a:pt x="2099761" y="1194575"/>
                  <a:pt x="2110756" y="1172585"/>
                </a:cubicBezTo>
                <a:cubicBezTo>
                  <a:pt x="2116719" y="1160659"/>
                  <a:pt x="2124428" y="1149457"/>
                  <a:pt x="2128644" y="1136808"/>
                </a:cubicBezTo>
                <a:cubicBezTo>
                  <a:pt x="2136418" y="1113484"/>
                  <a:pt x="2140569" y="1089105"/>
                  <a:pt x="2146531" y="1065254"/>
                </a:cubicBezTo>
                <a:cubicBezTo>
                  <a:pt x="2149512" y="1053328"/>
                  <a:pt x="2148656" y="1039705"/>
                  <a:pt x="2155475" y="1029477"/>
                </a:cubicBezTo>
                <a:lnTo>
                  <a:pt x="2173363" y="1002645"/>
                </a:lnTo>
                <a:cubicBezTo>
                  <a:pt x="2182307" y="975812"/>
                  <a:pt x="2187546" y="947444"/>
                  <a:pt x="2200195" y="922146"/>
                </a:cubicBezTo>
                <a:cubicBezTo>
                  <a:pt x="2206158" y="910220"/>
                  <a:pt x="2213131" y="898749"/>
                  <a:pt x="2218083" y="886369"/>
                </a:cubicBezTo>
                <a:cubicBezTo>
                  <a:pt x="2225086" y="868862"/>
                  <a:pt x="2230008" y="850592"/>
                  <a:pt x="2235970" y="832704"/>
                </a:cubicBezTo>
                <a:cubicBezTo>
                  <a:pt x="2248802" y="794205"/>
                  <a:pt x="2242626" y="815023"/>
                  <a:pt x="2253858" y="770094"/>
                </a:cubicBezTo>
                <a:cubicBezTo>
                  <a:pt x="2256839" y="743261"/>
                  <a:pt x="2258364" y="716226"/>
                  <a:pt x="2262802" y="689596"/>
                </a:cubicBezTo>
                <a:cubicBezTo>
                  <a:pt x="2264352" y="680296"/>
                  <a:pt x="2271898" y="672190"/>
                  <a:pt x="2271746" y="662763"/>
                </a:cubicBezTo>
                <a:cubicBezTo>
                  <a:pt x="2268908" y="486782"/>
                  <a:pt x="2266764" y="310584"/>
                  <a:pt x="2253858" y="135053"/>
                </a:cubicBezTo>
                <a:cubicBezTo>
                  <a:pt x="2251784" y="106845"/>
                  <a:pt x="2253858" y="63500"/>
                  <a:pt x="2227026" y="54555"/>
                </a:cubicBezTo>
                <a:cubicBezTo>
                  <a:pt x="2143648" y="26760"/>
                  <a:pt x="2177399" y="33191"/>
                  <a:pt x="2057093" y="27722"/>
                </a:cubicBezTo>
                <a:cubicBezTo>
                  <a:pt x="1964720" y="23523"/>
                  <a:pt x="1872252" y="21759"/>
                  <a:pt x="1779832" y="18778"/>
                </a:cubicBezTo>
                <a:cubicBezTo>
                  <a:pt x="1535744" y="0"/>
                  <a:pt x="1352016" y="15797"/>
                  <a:pt x="1261087" y="18778"/>
                </a:cubicBezTo>
                <a:close/>
              </a:path>
            </a:pathLst>
          </a:custGeom>
          <a:solidFill>
            <a:srgbClr val="810101"/>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4" name="Forme libre 13"/>
          <p:cNvSpPr/>
          <p:nvPr/>
        </p:nvSpPr>
        <p:spPr>
          <a:xfrm>
            <a:off x="4675188" y="3348038"/>
            <a:ext cx="936625" cy="1001712"/>
          </a:xfrm>
          <a:custGeom>
            <a:avLst/>
            <a:gdLst>
              <a:gd name="connsiteX0" fmla="*/ 527689 w 935476"/>
              <a:gd name="connsiteY0" fmla="*/ 53665 h 1001755"/>
              <a:gd name="connsiteX1" fmla="*/ 482970 w 935476"/>
              <a:gd name="connsiteY1" fmla="*/ 89442 h 1001755"/>
              <a:gd name="connsiteX2" fmla="*/ 429307 w 935476"/>
              <a:gd name="connsiteY2" fmla="*/ 125219 h 1001755"/>
              <a:gd name="connsiteX3" fmla="*/ 384587 w 935476"/>
              <a:gd name="connsiteY3" fmla="*/ 169941 h 1001755"/>
              <a:gd name="connsiteX4" fmla="*/ 295149 w 935476"/>
              <a:gd name="connsiteY4" fmla="*/ 223606 h 1001755"/>
              <a:gd name="connsiteX5" fmla="*/ 268317 w 935476"/>
              <a:gd name="connsiteY5" fmla="*/ 241495 h 1001755"/>
              <a:gd name="connsiteX6" fmla="*/ 241485 w 935476"/>
              <a:gd name="connsiteY6" fmla="*/ 259383 h 1001755"/>
              <a:gd name="connsiteX7" fmla="*/ 178878 w 935476"/>
              <a:gd name="connsiteY7" fmla="*/ 313049 h 1001755"/>
              <a:gd name="connsiteX8" fmla="*/ 152046 w 935476"/>
              <a:gd name="connsiteY8" fmla="*/ 357770 h 1001755"/>
              <a:gd name="connsiteX9" fmla="*/ 125215 w 935476"/>
              <a:gd name="connsiteY9" fmla="*/ 366714 h 1001755"/>
              <a:gd name="connsiteX10" fmla="*/ 80495 w 935476"/>
              <a:gd name="connsiteY10" fmla="*/ 384603 h 1001755"/>
              <a:gd name="connsiteX11" fmla="*/ 53664 w 935476"/>
              <a:gd name="connsiteY11" fmla="*/ 393547 h 1001755"/>
              <a:gd name="connsiteX12" fmla="*/ 26832 w 935476"/>
              <a:gd name="connsiteY12" fmla="*/ 411435 h 1001755"/>
              <a:gd name="connsiteX13" fmla="*/ 8944 w 935476"/>
              <a:gd name="connsiteY13" fmla="*/ 617153 h 1001755"/>
              <a:gd name="connsiteX14" fmla="*/ 0 w 935476"/>
              <a:gd name="connsiteY14" fmla="*/ 643986 h 1001755"/>
              <a:gd name="connsiteX15" fmla="*/ 8944 w 935476"/>
              <a:gd name="connsiteY15" fmla="*/ 804982 h 1001755"/>
              <a:gd name="connsiteX16" fmla="*/ 17888 w 935476"/>
              <a:gd name="connsiteY16" fmla="*/ 831815 h 1001755"/>
              <a:gd name="connsiteX17" fmla="*/ 26832 w 935476"/>
              <a:gd name="connsiteY17" fmla="*/ 867592 h 1001755"/>
              <a:gd name="connsiteX18" fmla="*/ 35776 w 935476"/>
              <a:gd name="connsiteY18" fmla="*/ 912313 h 1001755"/>
              <a:gd name="connsiteX19" fmla="*/ 71552 w 935476"/>
              <a:gd name="connsiteY19" fmla="*/ 983867 h 1001755"/>
              <a:gd name="connsiteX20" fmla="*/ 134159 w 935476"/>
              <a:gd name="connsiteY20" fmla="*/ 1001755 h 1001755"/>
              <a:gd name="connsiteX21" fmla="*/ 304092 w 935476"/>
              <a:gd name="connsiteY21" fmla="*/ 992811 h 1001755"/>
              <a:gd name="connsiteX22" fmla="*/ 402475 w 935476"/>
              <a:gd name="connsiteY22" fmla="*/ 965978 h 1001755"/>
              <a:gd name="connsiteX23" fmla="*/ 429307 w 935476"/>
              <a:gd name="connsiteY23" fmla="*/ 957034 h 1001755"/>
              <a:gd name="connsiteX24" fmla="*/ 474026 w 935476"/>
              <a:gd name="connsiteY24" fmla="*/ 948090 h 1001755"/>
              <a:gd name="connsiteX25" fmla="*/ 536633 w 935476"/>
              <a:gd name="connsiteY25" fmla="*/ 903369 h 1001755"/>
              <a:gd name="connsiteX26" fmla="*/ 572409 w 935476"/>
              <a:gd name="connsiteY26" fmla="*/ 885480 h 1001755"/>
              <a:gd name="connsiteX27" fmla="*/ 661848 w 935476"/>
              <a:gd name="connsiteY27" fmla="*/ 804982 h 1001755"/>
              <a:gd name="connsiteX28" fmla="*/ 724455 w 935476"/>
              <a:gd name="connsiteY28" fmla="*/ 778149 h 1001755"/>
              <a:gd name="connsiteX29" fmla="*/ 778118 w 935476"/>
              <a:gd name="connsiteY29" fmla="*/ 724484 h 1001755"/>
              <a:gd name="connsiteX30" fmla="*/ 804950 w 935476"/>
              <a:gd name="connsiteY30" fmla="*/ 706595 h 1001755"/>
              <a:gd name="connsiteX31" fmla="*/ 840725 w 935476"/>
              <a:gd name="connsiteY31" fmla="*/ 679763 h 1001755"/>
              <a:gd name="connsiteX32" fmla="*/ 858613 w 935476"/>
              <a:gd name="connsiteY32" fmla="*/ 661874 h 1001755"/>
              <a:gd name="connsiteX33" fmla="*/ 894389 w 935476"/>
              <a:gd name="connsiteY33" fmla="*/ 608209 h 1001755"/>
              <a:gd name="connsiteX34" fmla="*/ 903332 w 935476"/>
              <a:gd name="connsiteY34" fmla="*/ 572432 h 1001755"/>
              <a:gd name="connsiteX35" fmla="*/ 921220 w 935476"/>
              <a:gd name="connsiteY35" fmla="*/ 545599 h 1001755"/>
              <a:gd name="connsiteX36" fmla="*/ 930164 w 935476"/>
              <a:gd name="connsiteY36" fmla="*/ 518766 h 1001755"/>
              <a:gd name="connsiteX37" fmla="*/ 921220 w 935476"/>
              <a:gd name="connsiteY37" fmla="*/ 80498 h 1001755"/>
              <a:gd name="connsiteX38" fmla="*/ 885445 w 935476"/>
              <a:gd name="connsiteY38" fmla="*/ 62610 h 1001755"/>
              <a:gd name="connsiteX39" fmla="*/ 858613 w 935476"/>
              <a:gd name="connsiteY39" fmla="*/ 44721 h 1001755"/>
              <a:gd name="connsiteX40" fmla="*/ 804950 w 935476"/>
              <a:gd name="connsiteY40" fmla="*/ 26833 h 1001755"/>
              <a:gd name="connsiteX41" fmla="*/ 778118 w 935476"/>
              <a:gd name="connsiteY41" fmla="*/ 17888 h 1001755"/>
              <a:gd name="connsiteX42" fmla="*/ 751286 w 935476"/>
              <a:gd name="connsiteY42" fmla="*/ 8944 h 1001755"/>
              <a:gd name="connsiteX43" fmla="*/ 724455 w 935476"/>
              <a:gd name="connsiteY43" fmla="*/ 0 h 1001755"/>
              <a:gd name="connsiteX44" fmla="*/ 590297 w 935476"/>
              <a:gd name="connsiteY44" fmla="*/ 8944 h 1001755"/>
              <a:gd name="connsiteX45" fmla="*/ 563465 w 935476"/>
              <a:gd name="connsiteY45" fmla="*/ 17888 h 1001755"/>
              <a:gd name="connsiteX46" fmla="*/ 527689 w 935476"/>
              <a:gd name="connsiteY46" fmla="*/ 53665 h 10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5476" h="1001755">
                <a:moveTo>
                  <a:pt x="527689" y="53665"/>
                </a:moveTo>
                <a:cubicBezTo>
                  <a:pt x="514273" y="65591"/>
                  <a:pt x="532762" y="45873"/>
                  <a:pt x="482970" y="89442"/>
                </a:cubicBezTo>
                <a:cubicBezTo>
                  <a:pt x="466791" y="103599"/>
                  <a:pt x="444508" y="110017"/>
                  <a:pt x="429307" y="125219"/>
                </a:cubicBezTo>
                <a:cubicBezTo>
                  <a:pt x="414400" y="140126"/>
                  <a:pt x="403443" y="160513"/>
                  <a:pt x="384587" y="169941"/>
                </a:cubicBezTo>
                <a:cubicBezTo>
                  <a:pt x="329584" y="197443"/>
                  <a:pt x="359904" y="180434"/>
                  <a:pt x="295149" y="223606"/>
                </a:cubicBezTo>
                <a:lnTo>
                  <a:pt x="268317" y="241495"/>
                </a:lnTo>
                <a:cubicBezTo>
                  <a:pt x="259373" y="247458"/>
                  <a:pt x="249086" y="251782"/>
                  <a:pt x="241485" y="259383"/>
                </a:cubicBezTo>
                <a:cubicBezTo>
                  <a:pt x="204114" y="296757"/>
                  <a:pt x="224773" y="278627"/>
                  <a:pt x="178878" y="313049"/>
                </a:cubicBezTo>
                <a:cubicBezTo>
                  <a:pt x="169934" y="327956"/>
                  <a:pt x="164338" y="345477"/>
                  <a:pt x="152046" y="357770"/>
                </a:cubicBezTo>
                <a:cubicBezTo>
                  <a:pt x="145380" y="364436"/>
                  <a:pt x="134042" y="363404"/>
                  <a:pt x="125215" y="366714"/>
                </a:cubicBezTo>
                <a:cubicBezTo>
                  <a:pt x="110182" y="372352"/>
                  <a:pt x="95528" y="378965"/>
                  <a:pt x="80495" y="384603"/>
                </a:cubicBezTo>
                <a:cubicBezTo>
                  <a:pt x="71668" y="387913"/>
                  <a:pt x="62096" y="389331"/>
                  <a:pt x="53664" y="393547"/>
                </a:cubicBezTo>
                <a:cubicBezTo>
                  <a:pt x="44050" y="398354"/>
                  <a:pt x="35776" y="405472"/>
                  <a:pt x="26832" y="411435"/>
                </a:cubicBezTo>
                <a:cubicBezTo>
                  <a:pt x="21965" y="499039"/>
                  <a:pt x="27037" y="544779"/>
                  <a:pt x="8944" y="617153"/>
                </a:cubicBezTo>
                <a:cubicBezTo>
                  <a:pt x="6657" y="626300"/>
                  <a:pt x="2981" y="635042"/>
                  <a:pt x="0" y="643986"/>
                </a:cubicBezTo>
                <a:cubicBezTo>
                  <a:pt x="2981" y="697651"/>
                  <a:pt x="3848" y="751476"/>
                  <a:pt x="8944" y="804982"/>
                </a:cubicBezTo>
                <a:cubicBezTo>
                  <a:pt x="9838" y="814368"/>
                  <a:pt x="15298" y="822750"/>
                  <a:pt x="17888" y="831815"/>
                </a:cubicBezTo>
                <a:cubicBezTo>
                  <a:pt x="21265" y="843635"/>
                  <a:pt x="24165" y="855592"/>
                  <a:pt x="26832" y="867592"/>
                </a:cubicBezTo>
                <a:cubicBezTo>
                  <a:pt x="30130" y="882432"/>
                  <a:pt x="31776" y="897646"/>
                  <a:pt x="35776" y="912313"/>
                </a:cubicBezTo>
                <a:cubicBezTo>
                  <a:pt x="42756" y="937907"/>
                  <a:pt x="46402" y="968776"/>
                  <a:pt x="71552" y="983867"/>
                </a:cubicBezTo>
                <a:cubicBezTo>
                  <a:pt x="80717" y="989367"/>
                  <a:pt x="127476" y="1000084"/>
                  <a:pt x="134159" y="1001755"/>
                </a:cubicBezTo>
                <a:cubicBezTo>
                  <a:pt x="190803" y="998774"/>
                  <a:pt x="247565" y="997522"/>
                  <a:pt x="304092" y="992811"/>
                </a:cubicBezTo>
                <a:cubicBezTo>
                  <a:pt x="337808" y="990001"/>
                  <a:pt x="370972" y="976479"/>
                  <a:pt x="402475" y="965978"/>
                </a:cubicBezTo>
                <a:cubicBezTo>
                  <a:pt x="411419" y="962997"/>
                  <a:pt x="420062" y="958883"/>
                  <a:pt x="429307" y="957034"/>
                </a:cubicBezTo>
                <a:lnTo>
                  <a:pt x="474026" y="948090"/>
                </a:lnTo>
                <a:cubicBezTo>
                  <a:pt x="572079" y="899061"/>
                  <a:pt x="452027" y="963804"/>
                  <a:pt x="536633" y="903369"/>
                </a:cubicBezTo>
                <a:cubicBezTo>
                  <a:pt x="547482" y="895619"/>
                  <a:pt x="561885" y="893666"/>
                  <a:pt x="572409" y="885480"/>
                </a:cubicBezTo>
                <a:cubicBezTo>
                  <a:pt x="621880" y="847001"/>
                  <a:pt x="608587" y="836052"/>
                  <a:pt x="661848" y="804982"/>
                </a:cubicBezTo>
                <a:cubicBezTo>
                  <a:pt x="681460" y="793541"/>
                  <a:pt x="703586" y="787093"/>
                  <a:pt x="724455" y="778149"/>
                </a:cubicBezTo>
                <a:cubicBezTo>
                  <a:pt x="742343" y="760261"/>
                  <a:pt x="759211" y="741291"/>
                  <a:pt x="778118" y="724484"/>
                </a:cubicBezTo>
                <a:cubicBezTo>
                  <a:pt x="786152" y="717342"/>
                  <a:pt x="796203" y="712843"/>
                  <a:pt x="804950" y="706595"/>
                </a:cubicBezTo>
                <a:cubicBezTo>
                  <a:pt x="817080" y="697931"/>
                  <a:pt x="829274" y="689306"/>
                  <a:pt x="840725" y="679763"/>
                </a:cubicBezTo>
                <a:cubicBezTo>
                  <a:pt x="847203" y="674364"/>
                  <a:pt x="853553" y="668620"/>
                  <a:pt x="858613" y="661874"/>
                </a:cubicBezTo>
                <a:cubicBezTo>
                  <a:pt x="871512" y="644675"/>
                  <a:pt x="894389" y="608209"/>
                  <a:pt x="894389" y="608209"/>
                </a:cubicBezTo>
                <a:cubicBezTo>
                  <a:pt x="897370" y="596283"/>
                  <a:pt x="898490" y="583731"/>
                  <a:pt x="903332" y="572432"/>
                </a:cubicBezTo>
                <a:cubicBezTo>
                  <a:pt x="907566" y="562551"/>
                  <a:pt x="916413" y="555214"/>
                  <a:pt x="921220" y="545599"/>
                </a:cubicBezTo>
                <a:cubicBezTo>
                  <a:pt x="925436" y="537166"/>
                  <a:pt x="927183" y="527710"/>
                  <a:pt x="930164" y="518766"/>
                </a:cubicBezTo>
                <a:cubicBezTo>
                  <a:pt x="927183" y="372677"/>
                  <a:pt x="935476" y="225921"/>
                  <a:pt x="921220" y="80498"/>
                </a:cubicBezTo>
                <a:cubicBezTo>
                  <a:pt x="919919" y="67229"/>
                  <a:pt x="897021" y="69225"/>
                  <a:pt x="885445" y="62610"/>
                </a:cubicBezTo>
                <a:cubicBezTo>
                  <a:pt x="876112" y="57277"/>
                  <a:pt x="868436" y="49087"/>
                  <a:pt x="858613" y="44721"/>
                </a:cubicBezTo>
                <a:cubicBezTo>
                  <a:pt x="841383" y="37063"/>
                  <a:pt x="822838" y="32796"/>
                  <a:pt x="804950" y="26833"/>
                </a:cubicBezTo>
                <a:lnTo>
                  <a:pt x="778118" y="17888"/>
                </a:lnTo>
                <a:lnTo>
                  <a:pt x="751286" y="8944"/>
                </a:lnTo>
                <a:lnTo>
                  <a:pt x="724455" y="0"/>
                </a:lnTo>
                <a:cubicBezTo>
                  <a:pt x="679736" y="2981"/>
                  <a:pt x="634841" y="3995"/>
                  <a:pt x="590297" y="8944"/>
                </a:cubicBezTo>
                <a:cubicBezTo>
                  <a:pt x="580927" y="9985"/>
                  <a:pt x="571007" y="12231"/>
                  <a:pt x="563465" y="17888"/>
                </a:cubicBezTo>
                <a:cubicBezTo>
                  <a:pt x="558132" y="21888"/>
                  <a:pt x="541105" y="41739"/>
                  <a:pt x="527689" y="53665"/>
                </a:cubicBezTo>
                <a:close/>
              </a:path>
            </a:pathLst>
          </a:custGeom>
          <a:solidFill>
            <a:schemeClr val="tx1">
              <a:lumMod val="85000"/>
              <a:lumOff val="15000"/>
            </a:schemeClr>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5" name="Forme libre 14"/>
          <p:cNvSpPr/>
          <p:nvPr/>
        </p:nvSpPr>
        <p:spPr>
          <a:xfrm>
            <a:off x="4865688" y="1987550"/>
            <a:ext cx="698500" cy="260350"/>
          </a:xfrm>
          <a:custGeom>
            <a:avLst/>
            <a:gdLst>
              <a:gd name="connsiteX0" fmla="*/ 0 w 697623"/>
              <a:gd name="connsiteY0" fmla="*/ 259383 h 259383"/>
              <a:gd name="connsiteX1" fmla="*/ 295148 w 697623"/>
              <a:gd name="connsiteY1" fmla="*/ 250439 h 259383"/>
              <a:gd name="connsiteX2" fmla="*/ 313036 w 697623"/>
              <a:gd name="connsiteY2" fmla="*/ 232550 h 259383"/>
              <a:gd name="connsiteX3" fmla="*/ 339868 w 697623"/>
              <a:gd name="connsiteY3" fmla="*/ 196773 h 259383"/>
              <a:gd name="connsiteX4" fmla="*/ 375643 w 697623"/>
              <a:gd name="connsiteY4" fmla="*/ 143108 h 259383"/>
              <a:gd name="connsiteX5" fmla="*/ 393531 w 697623"/>
              <a:gd name="connsiteY5" fmla="*/ 107331 h 259383"/>
              <a:gd name="connsiteX6" fmla="*/ 411419 w 697623"/>
              <a:gd name="connsiteY6" fmla="*/ 89442 h 259383"/>
              <a:gd name="connsiteX7" fmla="*/ 465082 w 697623"/>
              <a:gd name="connsiteY7" fmla="*/ 71554 h 259383"/>
              <a:gd name="connsiteX8" fmla="*/ 554521 w 697623"/>
              <a:gd name="connsiteY8" fmla="*/ 44721 h 259383"/>
              <a:gd name="connsiteX9" fmla="*/ 581352 w 697623"/>
              <a:gd name="connsiteY9" fmla="*/ 35777 h 259383"/>
              <a:gd name="connsiteX10" fmla="*/ 635016 w 697623"/>
              <a:gd name="connsiteY10" fmla="*/ 26832 h 259383"/>
              <a:gd name="connsiteX11" fmla="*/ 670791 w 697623"/>
              <a:gd name="connsiteY11" fmla="*/ 8944 h 259383"/>
              <a:gd name="connsiteX12" fmla="*/ 697623 w 697623"/>
              <a:gd name="connsiteY12" fmla="*/ 0 h 2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623" h="259383">
                <a:moveTo>
                  <a:pt x="0" y="259383"/>
                </a:moveTo>
                <a:cubicBezTo>
                  <a:pt x="98383" y="256402"/>
                  <a:pt x="197080" y="258845"/>
                  <a:pt x="295148" y="250439"/>
                </a:cubicBezTo>
                <a:cubicBezTo>
                  <a:pt x="303550" y="249719"/>
                  <a:pt x="307638" y="239028"/>
                  <a:pt x="313036" y="232550"/>
                </a:cubicBezTo>
                <a:cubicBezTo>
                  <a:pt x="322579" y="221098"/>
                  <a:pt x="331320" y="208985"/>
                  <a:pt x="339868" y="196773"/>
                </a:cubicBezTo>
                <a:cubicBezTo>
                  <a:pt x="352196" y="179160"/>
                  <a:pt x="366029" y="162337"/>
                  <a:pt x="375643" y="143108"/>
                </a:cubicBezTo>
                <a:cubicBezTo>
                  <a:pt x="381606" y="131182"/>
                  <a:pt x="386135" y="118425"/>
                  <a:pt x="393531" y="107331"/>
                </a:cubicBezTo>
                <a:cubicBezTo>
                  <a:pt x="398209" y="100314"/>
                  <a:pt x="403877" y="93213"/>
                  <a:pt x="411419" y="89442"/>
                </a:cubicBezTo>
                <a:cubicBezTo>
                  <a:pt x="428284" y="81009"/>
                  <a:pt x="447194" y="77517"/>
                  <a:pt x="465082" y="71554"/>
                </a:cubicBezTo>
                <a:cubicBezTo>
                  <a:pt x="525883" y="51286"/>
                  <a:pt x="452045" y="75464"/>
                  <a:pt x="554521" y="44721"/>
                </a:cubicBezTo>
                <a:cubicBezTo>
                  <a:pt x="563551" y="42012"/>
                  <a:pt x="572149" y="37822"/>
                  <a:pt x="581352" y="35777"/>
                </a:cubicBezTo>
                <a:cubicBezTo>
                  <a:pt x="599055" y="31843"/>
                  <a:pt x="617128" y="29814"/>
                  <a:pt x="635016" y="26832"/>
                </a:cubicBezTo>
                <a:cubicBezTo>
                  <a:pt x="646941" y="20869"/>
                  <a:pt x="658536" y="14196"/>
                  <a:pt x="670791" y="8944"/>
                </a:cubicBezTo>
                <a:cubicBezTo>
                  <a:pt x="679456" y="5230"/>
                  <a:pt x="697623" y="0"/>
                  <a:pt x="697623" y="0"/>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6" name="Forme libre 15"/>
          <p:cNvSpPr/>
          <p:nvPr/>
        </p:nvSpPr>
        <p:spPr>
          <a:xfrm>
            <a:off x="5313363" y="1773238"/>
            <a:ext cx="303212" cy="169862"/>
          </a:xfrm>
          <a:custGeom>
            <a:avLst/>
            <a:gdLst>
              <a:gd name="connsiteX0" fmla="*/ 0 w 304092"/>
              <a:gd name="connsiteY0" fmla="*/ 169940 h 169940"/>
              <a:gd name="connsiteX1" fmla="*/ 26832 w 304092"/>
              <a:gd name="connsiteY1" fmla="*/ 116275 h 169940"/>
              <a:gd name="connsiteX2" fmla="*/ 80495 w 304092"/>
              <a:gd name="connsiteY2" fmla="*/ 62610 h 169940"/>
              <a:gd name="connsiteX3" fmla="*/ 196765 w 304092"/>
              <a:gd name="connsiteY3" fmla="*/ 44721 h 169940"/>
              <a:gd name="connsiteX4" fmla="*/ 241485 w 304092"/>
              <a:gd name="connsiteY4" fmla="*/ 26833 h 169940"/>
              <a:gd name="connsiteX5" fmla="*/ 304092 w 304092"/>
              <a:gd name="connsiteY5" fmla="*/ 0 h 16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092" h="169940">
                <a:moveTo>
                  <a:pt x="0" y="169940"/>
                </a:moveTo>
                <a:cubicBezTo>
                  <a:pt x="11076" y="136711"/>
                  <a:pt x="5159" y="146619"/>
                  <a:pt x="26832" y="116275"/>
                </a:cubicBezTo>
                <a:cubicBezTo>
                  <a:pt x="44495" y="91546"/>
                  <a:pt x="52522" y="74599"/>
                  <a:pt x="80495" y="62610"/>
                </a:cubicBezTo>
                <a:cubicBezTo>
                  <a:pt x="107609" y="50989"/>
                  <a:pt x="180596" y="46518"/>
                  <a:pt x="196765" y="44721"/>
                </a:cubicBezTo>
                <a:cubicBezTo>
                  <a:pt x="211672" y="38758"/>
                  <a:pt x="226397" y="32320"/>
                  <a:pt x="241485" y="26833"/>
                </a:cubicBezTo>
                <a:cubicBezTo>
                  <a:pt x="301893" y="4866"/>
                  <a:pt x="281201" y="22891"/>
                  <a:pt x="304092" y="0"/>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7" name="Forme libre 16"/>
          <p:cNvSpPr/>
          <p:nvPr/>
        </p:nvSpPr>
        <p:spPr>
          <a:xfrm>
            <a:off x="5718175" y="2220913"/>
            <a:ext cx="390525" cy="80962"/>
          </a:xfrm>
          <a:custGeom>
            <a:avLst/>
            <a:gdLst>
              <a:gd name="connsiteX0" fmla="*/ 50365 w 390232"/>
              <a:gd name="connsiteY0" fmla="*/ 62610 h 82014"/>
              <a:gd name="connsiteX1" fmla="*/ 104028 w 390232"/>
              <a:gd name="connsiteY1" fmla="*/ 35777 h 82014"/>
              <a:gd name="connsiteX2" fmla="*/ 157692 w 390232"/>
              <a:gd name="connsiteY2" fmla="*/ 17889 h 82014"/>
              <a:gd name="connsiteX3" fmla="*/ 184523 w 390232"/>
              <a:gd name="connsiteY3" fmla="*/ 8944 h 82014"/>
              <a:gd name="connsiteX4" fmla="*/ 390232 w 390232"/>
              <a:gd name="connsiteY4" fmla="*/ 0 h 8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2" h="82014">
                <a:moveTo>
                  <a:pt x="50365" y="62610"/>
                </a:moveTo>
                <a:cubicBezTo>
                  <a:pt x="148222" y="29991"/>
                  <a:pt x="0" y="82014"/>
                  <a:pt x="104028" y="35777"/>
                </a:cubicBezTo>
                <a:cubicBezTo>
                  <a:pt x="121258" y="28119"/>
                  <a:pt x="139804" y="23852"/>
                  <a:pt x="157692" y="17889"/>
                </a:cubicBezTo>
                <a:cubicBezTo>
                  <a:pt x="166636" y="14908"/>
                  <a:pt x="175104" y="9354"/>
                  <a:pt x="184523" y="8944"/>
                </a:cubicBezTo>
                <a:lnTo>
                  <a:pt x="390232" y="0"/>
                </a:ln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8" name="Forme libre 17"/>
          <p:cNvSpPr/>
          <p:nvPr/>
        </p:nvSpPr>
        <p:spPr>
          <a:xfrm>
            <a:off x="5473700" y="1825625"/>
            <a:ext cx="781050" cy="377825"/>
          </a:xfrm>
          <a:custGeom>
            <a:avLst/>
            <a:gdLst>
              <a:gd name="connsiteX0" fmla="*/ 0 w 780333"/>
              <a:gd name="connsiteY0" fmla="*/ 376298 h 376298"/>
              <a:gd name="connsiteX1" fmla="*/ 62607 w 780333"/>
              <a:gd name="connsiteY1" fmla="*/ 358409 h 376298"/>
              <a:gd name="connsiteX2" fmla="*/ 134158 w 780333"/>
              <a:gd name="connsiteY2" fmla="*/ 349465 h 376298"/>
              <a:gd name="connsiteX3" fmla="*/ 277260 w 780333"/>
              <a:gd name="connsiteY3" fmla="*/ 331576 h 376298"/>
              <a:gd name="connsiteX4" fmla="*/ 375643 w 780333"/>
              <a:gd name="connsiteY4" fmla="*/ 313688 h 376298"/>
              <a:gd name="connsiteX5" fmla="*/ 411418 w 780333"/>
              <a:gd name="connsiteY5" fmla="*/ 304744 h 376298"/>
              <a:gd name="connsiteX6" fmla="*/ 429306 w 780333"/>
              <a:gd name="connsiteY6" fmla="*/ 286855 h 376298"/>
              <a:gd name="connsiteX7" fmla="*/ 474026 w 780333"/>
              <a:gd name="connsiteY7" fmla="*/ 224245 h 376298"/>
              <a:gd name="connsiteX8" fmla="*/ 509801 w 780333"/>
              <a:gd name="connsiteY8" fmla="*/ 143747 h 376298"/>
              <a:gd name="connsiteX9" fmla="*/ 545577 w 780333"/>
              <a:gd name="connsiteY9" fmla="*/ 134803 h 376298"/>
              <a:gd name="connsiteX10" fmla="*/ 572408 w 780333"/>
              <a:gd name="connsiteY10" fmla="*/ 72193 h 376298"/>
              <a:gd name="connsiteX11" fmla="*/ 608184 w 780333"/>
              <a:gd name="connsiteY11" fmla="*/ 639 h 376298"/>
              <a:gd name="connsiteX12" fmla="*/ 733398 w 780333"/>
              <a:gd name="connsiteY12" fmla="*/ 9584 h 376298"/>
              <a:gd name="connsiteX13" fmla="*/ 778118 w 780333"/>
              <a:gd name="connsiteY13" fmla="*/ 63249 h 376298"/>
              <a:gd name="connsiteX14" fmla="*/ 778118 w 780333"/>
              <a:gd name="connsiteY14" fmla="*/ 81138 h 3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0333" h="376298">
                <a:moveTo>
                  <a:pt x="0" y="376298"/>
                </a:moveTo>
                <a:cubicBezTo>
                  <a:pt x="21269" y="369208"/>
                  <a:pt x="40143" y="362153"/>
                  <a:pt x="62607" y="358409"/>
                </a:cubicBezTo>
                <a:cubicBezTo>
                  <a:pt x="86316" y="354457"/>
                  <a:pt x="110333" y="352642"/>
                  <a:pt x="134158" y="349465"/>
                </a:cubicBezTo>
                <a:cubicBezTo>
                  <a:pt x="261797" y="332446"/>
                  <a:pt x="126756" y="348301"/>
                  <a:pt x="277260" y="331576"/>
                </a:cubicBezTo>
                <a:cubicBezTo>
                  <a:pt x="358405" y="311290"/>
                  <a:pt x="258134" y="335054"/>
                  <a:pt x="375643" y="313688"/>
                </a:cubicBezTo>
                <a:cubicBezTo>
                  <a:pt x="387737" y="311489"/>
                  <a:pt x="399493" y="307725"/>
                  <a:pt x="411418" y="304744"/>
                </a:cubicBezTo>
                <a:cubicBezTo>
                  <a:pt x="417381" y="298781"/>
                  <a:pt x="423908" y="293333"/>
                  <a:pt x="429306" y="286855"/>
                </a:cubicBezTo>
                <a:cubicBezTo>
                  <a:pt x="447797" y="264665"/>
                  <a:pt x="458535" y="247482"/>
                  <a:pt x="474026" y="224245"/>
                </a:cubicBezTo>
                <a:cubicBezTo>
                  <a:pt x="477555" y="213659"/>
                  <a:pt x="491577" y="155896"/>
                  <a:pt x="509801" y="143747"/>
                </a:cubicBezTo>
                <a:cubicBezTo>
                  <a:pt x="520029" y="136928"/>
                  <a:pt x="533652" y="137784"/>
                  <a:pt x="545577" y="134803"/>
                </a:cubicBezTo>
                <a:cubicBezTo>
                  <a:pt x="574366" y="48433"/>
                  <a:pt x="528203" y="182711"/>
                  <a:pt x="572408" y="72193"/>
                </a:cubicBezTo>
                <a:cubicBezTo>
                  <a:pt x="599813" y="3677"/>
                  <a:pt x="573900" y="34925"/>
                  <a:pt x="608184" y="639"/>
                </a:cubicBezTo>
                <a:cubicBezTo>
                  <a:pt x="649922" y="3621"/>
                  <a:pt x="692666" y="0"/>
                  <a:pt x="733398" y="9584"/>
                </a:cubicBezTo>
                <a:cubicBezTo>
                  <a:pt x="743266" y="11906"/>
                  <a:pt x="774091" y="53182"/>
                  <a:pt x="778118" y="63249"/>
                </a:cubicBezTo>
                <a:cubicBezTo>
                  <a:pt x="780333" y="68786"/>
                  <a:pt x="778118" y="75175"/>
                  <a:pt x="778118" y="81138"/>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9" name="Forme libre 18"/>
          <p:cNvSpPr/>
          <p:nvPr/>
        </p:nvSpPr>
        <p:spPr>
          <a:xfrm>
            <a:off x="5870575" y="1371600"/>
            <a:ext cx="366713" cy="258763"/>
          </a:xfrm>
          <a:custGeom>
            <a:avLst/>
            <a:gdLst>
              <a:gd name="connsiteX0" fmla="*/ 0 w 366699"/>
              <a:gd name="connsiteY0" fmla="*/ 259383 h 259383"/>
              <a:gd name="connsiteX1" fmla="*/ 8944 w 366699"/>
              <a:gd name="connsiteY1" fmla="*/ 232550 h 259383"/>
              <a:gd name="connsiteX2" fmla="*/ 35776 w 366699"/>
              <a:gd name="connsiteY2" fmla="*/ 223606 h 259383"/>
              <a:gd name="connsiteX3" fmla="*/ 71551 w 366699"/>
              <a:gd name="connsiteY3" fmla="*/ 205717 h 259383"/>
              <a:gd name="connsiteX4" fmla="*/ 152046 w 366699"/>
              <a:gd name="connsiteY4" fmla="*/ 160996 h 259383"/>
              <a:gd name="connsiteX5" fmla="*/ 187822 w 366699"/>
              <a:gd name="connsiteY5" fmla="*/ 152052 h 259383"/>
              <a:gd name="connsiteX6" fmla="*/ 313036 w 366699"/>
              <a:gd name="connsiteY6" fmla="*/ 134163 h 259383"/>
              <a:gd name="connsiteX7" fmla="*/ 348811 w 366699"/>
              <a:gd name="connsiteY7" fmla="*/ 71554 h 259383"/>
              <a:gd name="connsiteX8" fmla="*/ 366699 w 366699"/>
              <a:gd name="connsiteY8" fmla="*/ 0 h 2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99" h="259383">
                <a:moveTo>
                  <a:pt x="0" y="259383"/>
                </a:moveTo>
                <a:cubicBezTo>
                  <a:pt x="2981" y="250439"/>
                  <a:pt x="2277" y="239217"/>
                  <a:pt x="8944" y="232550"/>
                </a:cubicBezTo>
                <a:cubicBezTo>
                  <a:pt x="15610" y="225883"/>
                  <a:pt x="27111" y="227320"/>
                  <a:pt x="35776" y="223606"/>
                </a:cubicBezTo>
                <a:cubicBezTo>
                  <a:pt x="48031" y="218354"/>
                  <a:pt x="59896" y="212192"/>
                  <a:pt x="71551" y="205717"/>
                </a:cubicBezTo>
                <a:cubicBezTo>
                  <a:pt x="95183" y="192587"/>
                  <a:pt x="125664" y="170890"/>
                  <a:pt x="152046" y="160996"/>
                </a:cubicBezTo>
                <a:cubicBezTo>
                  <a:pt x="163556" y="156680"/>
                  <a:pt x="175697" y="154073"/>
                  <a:pt x="187822" y="152052"/>
                </a:cubicBezTo>
                <a:cubicBezTo>
                  <a:pt x="229410" y="145120"/>
                  <a:pt x="271298" y="140126"/>
                  <a:pt x="313036" y="134163"/>
                </a:cubicBezTo>
                <a:cubicBezTo>
                  <a:pt x="339357" y="99068"/>
                  <a:pt x="339055" y="107327"/>
                  <a:pt x="348811" y="71554"/>
                </a:cubicBezTo>
                <a:cubicBezTo>
                  <a:pt x="355279" y="47835"/>
                  <a:pt x="366699" y="0"/>
                  <a:pt x="366699" y="0"/>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0" name="Forme libre 19"/>
          <p:cNvSpPr/>
          <p:nvPr/>
        </p:nvSpPr>
        <p:spPr>
          <a:xfrm>
            <a:off x="5715000" y="1711325"/>
            <a:ext cx="385763" cy="196850"/>
          </a:xfrm>
          <a:custGeom>
            <a:avLst/>
            <a:gdLst>
              <a:gd name="connsiteX0" fmla="*/ 0 w 384587"/>
              <a:gd name="connsiteY0" fmla="*/ 196774 h 196774"/>
              <a:gd name="connsiteX1" fmla="*/ 62607 w 384587"/>
              <a:gd name="connsiteY1" fmla="*/ 169941 h 196774"/>
              <a:gd name="connsiteX2" fmla="*/ 89439 w 384587"/>
              <a:gd name="connsiteY2" fmla="*/ 143108 h 196774"/>
              <a:gd name="connsiteX3" fmla="*/ 107326 w 384587"/>
              <a:gd name="connsiteY3" fmla="*/ 80498 h 196774"/>
              <a:gd name="connsiteX4" fmla="*/ 134158 w 384587"/>
              <a:gd name="connsiteY4" fmla="*/ 44721 h 196774"/>
              <a:gd name="connsiteX5" fmla="*/ 330923 w 384587"/>
              <a:gd name="connsiteY5" fmla="*/ 17889 h 196774"/>
              <a:gd name="connsiteX6" fmla="*/ 384587 w 384587"/>
              <a:gd name="connsiteY6" fmla="*/ 0 h 1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87" h="196774">
                <a:moveTo>
                  <a:pt x="0" y="196774"/>
                </a:moveTo>
                <a:cubicBezTo>
                  <a:pt x="21893" y="189475"/>
                  <a:pt x="43270" y="183754"/>
                  <a:pt x="62607" y="169941"/>
                </a:cubicBezTo>
                <a:cubicBezTo>
                  <a:pt x="72900" y="162589"/>
                  <a:pt x="80495" y="152052"/>
                  <a:pt x="89439" y="143108"/>
                </a:cubicBezTo>
                <a:cubicBezTo>
                  <a:pt x="91376" y="135360"/>
                  <a:pt x="101622" y="90480"/>
                  <a:pt x="107326" y="80498"/>
                </a:cubicBezTo>
                <a:cubicBezTo>
                  <a:pt x="114722" y="67555"/>
                  <a:pt x="122840" y="54422"/>
                  <a:pt x="134158" y="44721"/>
                </a:cubicBezTo>
                <a:cubicBezTo>
                  <a:pt x="180647" y="4872"/>
                  <a:pt x="307216" y="19206"/>
                  <a:pt x="330923" y="17889"/>
                </a:cubicBezTo>
                <a:cubicBezTo>
                  <a:pt x="373166" y="7327"/>
                  <a:pt x="355704" y="14441"/>
                  <a:pt x="384587" y="0"/>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1" name="Forme libre 20"/>
          <p:cNvSpPr/>
          <p:nvPr/>
        </p:nvSpPr>
        <p:spPr>
          <a:xfrm>
            <a:off x="3013075" y="2336800"/>
            <a:ext cx="293688" cy="428625"/>
          </a:xfrm>
          <a:custGeom>
            <a:avLst/>
            <a:gdLst>
              <a:gd name="connsiteX0" fmla="*/ 7145 w 293349"/>
              <a:gd name="connsiteY0" fmla="*/ 0 h 429324"/>
              <a:gd name="connsiteX1" fmla="*/ 16088 w 293349"/>
              <a:gd name="connsiteY1" fmla="*/ 35777 h 429324"/>
              <a:gd name="connsiteX2" fmla="*/ 25032 w 293349"/>
              <a:gd name="connsiteY2" fmla="*/ 196774 h 429324"/>
              <a:gd name="connsiteX3" fmla="*/ 105527 w 293349"/>
              <a:gd name="connsiteY3" fmla="*/ 205718 h 429324"/>
              <a:gd name="connsiteX4" fmla="*/ 150247 w 293349"/>
              <a:gd name="connsiteY4" fmla="*/ 250439 h 429324"/>
              <a:gd name="connsiteX5" fmla="*/ 168134 w 293349"/>
              <a:gd name="connsiteY5" fmla="*/ 286216 h 429324"/>
              <a:gd name="connsiteX6" fmla="*/ 248629 w 293349"/>
              <a:gd name="connsiteY6" fmla="*/ 313049 h 429324"/>
              <a:gd name="connsiteX7" fmla="*/ 257573 w 293349"/>
              <a:gd name="connsiteY7" fmla="*/ 339882 h 429324"/>
              <a:gd name="connsiteX8" fmla="*/ 266517 w 293349"/>
              <a:gd name="connsiteY8" fmla="*/ 393547 h 429324"/>
              <a:gd name="connsiteX9" fmla="*/ 284405 w 293349"/>
              <a:gd name="connsiteY9" fmla="*/ 411436 h 429324"/>
              <a:gd name="connsiteX10" fmla="*/ 293349 w 293349"/>
              <a:gd name="connsiteY10" fmla="*/ 429324 h 42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349" h="429324">
                <a:moveTo>
                  <a:pt x="7145" y="0"/>
                </a:moveTo>
                <a:cubicBezTo>
                  <a:pt x="10126" y="11926"/>
                  <a:pt x="14975" y="23535"/>
                  <a:pt x="16088" y="35777"/>
                </a:cubicBezTo>
                <a:cubicBezTo>
                  <a:pt x="20954" y="89305"/>
                  <a:pt x="0" y="149211"/>
                  <a:pt x="25032" y="196774"/>
                </a:cubicBezTo>
                <a:cubicBezTo>
                  <a:pt x="37605" y="220664"/>
                  <a:pt x="78695" y="202737"/>
                  <a:pt x="105527" y="205718"/>
                </a:cubicBezTo>
                <a:cubicBezTo>
                  <a:pt x="135799" y="225899"/>
                  <a:pt x="131901" y="218332"/>
                  <a:pt x="150247" y="250439"/>
                </a:cubicBezTo>
                <a:cubicBezTo>
                  <a:pt x="156862" y="262016"/>
                  <a:pt x="158706" y="276788"/>
                  <a:pt x="168134" y="286216"/>
                </a:cubicBezTo>
                <a:cubicBezTo>
                  <a:pt x="186649" y="304732"/>
                  <a:pt x="226018" y="308527"/>
                  <a:pt x="248629" y="313049"/>
                </a:cubicBezTo>
                <a:cubicBezTo>
                  <a:pt x="251610" y="321993"/>
                  <a:pt x="255528" y="330678"/>
                  <a:pt x="257573" y="339882"/>
                </a:cubicBezTo>
                <a:cubicBezTo>
                  <a:pt x="261507" y="357585"/>
                  <a:pt x="260150" y="376567"/>
                  <a:pt x="266517" y="393547"/>
                </a:cubicBezTo>
                <a:cubicBezTo>
                  <a:pt x="269478" y="401443"/>
                  <a:pt x="279345" y="404690"/>
                  <a:pt x="284405" y="411436"/>
                </a:cubicBezTo>
                <a:cubicBezTo>
                  <a:pt x="288405" y="416769"/>
                  <a:pt x="290368" y="423361"/>
                  <a:pt x="293349" y="429324"/>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2" name="Forme libre 21"/>
          <p:cNvSpPr/>
          <p:nvPr/>
        </p:nvSpPr>
        <p:spPr>
          <a:xfrm>
            <a:off x="3146425" y="1647825"/>
            <a:ext cx="473075" cy="215900"/>
          </a:xfrm>
          <a:custGeom>
            <a:avLst/>
            <a:gdLst>
              <a:gd name="connsiteX0" fmla="*/ 451 w 474477"/>
              <a:gd name="connsiteY0" fmla="*/ 215385 h 215385"/>
              <a:gd name="connsiteX1" fmla="*/ 27283 w 474477"/>
              <a:gd name="connsiteY1" fmla="*/ 170664 h 215385"/>
              <a:gd name="connsiteX2" fmla="*/ 54114 w 474477"/>
              <a:gd name="connsiteY2" fmla="*/ 134887 h 215385"/>
              <a:gd name="connsiteX3" fmla="*/ 98834 w 474477"/>
              <a:gd name="connsiteY3" fmla="*/ 116999 h 215385"/>
              <a:gd name="connsiteX4" fmla="*/ 268767 w 474477"/>
              <a:gd name="connsiteY4" fmla="*/ 99110 h 215385"/>
              <a:gd name="connsiteX5" fmla="*/ 340318 w 474477"/>
              <a:gd name="connsiteY5" fmla="*/ 81222 h 215385"/>
              <a:gd name="connsiteX6" fmla="*/ 358206 w 474477"/>
              <a:gd name="connsiteY6" fmla="*/ 63333 h 215385"/>
              <a:gd name="connsiteX7" fmla="*/ 385038 w 474477"/>
              <a:gd name="connsiteY7" fmla="*/ 45445 h 215385"/>
              <a:gd name="connsiteX8" fmla="*/ 402926 w 474477"/>
              <a:gd name="connsiteY8" fmla="*/ 27556 h 215385"/>
              <a:gd name="connsiteX9" fmla="*/ 429757 w 474477"/>
              <a:gd name="connsiteY9" fmla="*/ 9668 h 215385"/>
              <a:gd name="connsiteX10" fmla="*/ 474477 w 474477"/>
              <a:gd name="connsiteY10" fmla="*/ 723 h 21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477" h="215385">
                <a:moveTo>
                  <a:pt x="451" y="215385"/>
                </a:moveTo>
                <a:cubicBezTo>
                  <a:pt x="15112" y="171401"/>
                  <a:pt x="0" y="203405"/>
                  <a:pt x="27283" y="170664"/>
                </a:cubicBezTo>
                <a:cubicBezTo>
                  <a:pt x="36826" y="159212"/>
                  <a:pt x="42189" y="143831"/>
                  <a:pt x="54114" y="134887"/>
                </a:cubicBezTo>
                <a:cubicBezTo>
                  <a:pt x="66958" y="125254"/>
                  <a:pt x="83345" y="121224"/>
                  <a:pt x="98834" y="116999"/>
                </a:cubicBezTo>
                <a:cubicBezTo>
                  <a:pt x="141010" y="105496"/>
                  <a:pt x="241224" y="101229"/>
                  <a:pt x="268767" y="99110"/>
                </a:cubicBezTo>
                <a:cubicBezTo>
                  <a:pt x="278385" y="97186"/>
                  <a:pt x="326567" y="89473"/>
                  <a:pt x="340318" y="81222"/>
                </a:cubicBezTo>
                <a:cubicBezTo>
                  <a:pt x="347549" y="76883"/>
                  <a:pt x="351621" y="68601"/>
                  <a:pt x="358206" y="63333"/>
                </a:cubicBezTo>
                <a:cubicBezTo>
                  <a:pt x="366600" y="56618"/>
                  <a:pt x="376644" y="52160"/>
                  <a:pt x="385038" y="45445"/>
                </a:cubicBezTo>
                <a:cubicBezTo>
                  <a:pt x="391623" y="40177"/>
                  <a:pt x="396341" y="32824"/>
                  <a:pt x="402926" y="27556"/>
                </a:cubicBezTo>
                <a:cubicBezTo>
                  <a:pt x="411319" y="20841"/>
                  <a:pt x="419877" y="13902"/>
                  <a:pt x="429757" y="9668"/>
                </a:cubicBezTo>
                <a:cubicBezTo>
                  <a:pt x="452315" y="0"/>
                  <a:pt x="457148" y="723"/>
                  <a:pt x="474477" y="723"/>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3" name="Forme libre 22"/>
          <p:cNvSpPr>
            <a:spLocks noChangeArrowheads="1"/>
          </p:cNvSpPr>
          <p:nvPr/>
        </p:nvSpPr>
        <p:spPr bwMode="auto">
          <a:xfrm>
            <a:off x="3087688" y="2032000"/>
            <a:ext cx="85725" cy="223838"/>
          </a:xfrm>
          <a:custGeom>
            <a:avLst/>
            <a:gdLst>
              <a:gd name="T0" fmla="*/ 85725 w 84833"/>
              <a:gd name="T1" fmla="*/ 0 h 223606"/>
              <a:gd name="T2" fmla="*/ 76687 w 84833"/>
              <a:gd name="T3" fmla="*/ 44767 h 223606"/>
              <a:gd name="T4" fmla="*/ 58611 w 84833"/>
              <a:gd name="T5" fmla="*/ 62675 h 223606"/>
              <a:gd name="T6" fmla="*/ 49573 w 84833"/>
              <a:gd name="T7" fmla="*/ 89535 h 223606"/>
              <a:gd name="T8" fmla="*/ 31497 w 84833"/>
              <a:gd name="T9" fmla="*/ 107442 h 223606"/>
              <a:gd name="T10" fmla="*/ 13421 w 84833"/>
              <a:gd name="T11" fmla="*/ 134303 h 223606"/>
              <a:gd name="T12" fmla="*/ 4384 w 84833"/>
              <a:gd name="T13" fmla="*/ 223838 h 223606"/>
              <a:gd name="T14" fmla="*/ 0 60000 65536"/>
              <a:gd name="T15" fmla="*/ 0 60000 65536"/>
              <a:gd name="T16" fmla="*/ 0 60000 65536"/>
              <a:gd name="T17" fmla="*/ 0 60000 65536"/>
              <a:gd name="T18" fmla="*/ 0 60000 65536"/>
              <a:gd name="T19" fmla="*/ 0 60000 65536"/>
              <a:gd name="T20" fmla="*/ 0 60000 65536"/>
              <a:gd name="T21" fmla="*/ 0 w 84833"/>
              <a:gd name="T22" fmla="*/ 0 h 223606"/>
              <a:gd name="T23" fmla="*/ 84833 w 84833"/>
              <a:gd name="T24" fmla="*/ 223606 h 2236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833" h="223606">
                <a:moveTo>
                  <a:pt x="84833" y="0"/>
                </a:moveTo>
                <a:cubicBezTo>
                  <a:pt x="81852" y="14907"/>
                  <a:pt x="81877" y="30748"/>
                  <a:pt x="75889" y="44721"/>
                </a:cubicBezTo>
                <a:cubicBezTo>
                  <a:pt x="72567" y="52472"/>
                  <a:pt x="62340" y="55379"/>
                  <a:pt x="58001" y="62610"/>
                </a:cubicBezTo>
                <a:cubicBezTo>
                  <a:pt x="53151" y="70694"/>
                  <a:pt x="53907" y="81358"/>
                  <a:pt x="49057" y="89442"/>
                </a:cubicBezTo>
                <a:cubicBezTo>
                  <a:pt x="44718" y="96673"/>
                  <a:pt x="36437" y="100746"/>
                  <a:pt x="31169" y="107331"/>
                </a:cubicBezTo>
                <a:cubicBezTo>
                  <a:pt x="24454" y="115725"/>
                  <a:pt x="19244" y="125220"/>
                  <a:pt x="13281" y="134164"/>
                </a:cubicBezTo>
                <a:cubicBezTo>
                  <a:pt x="0" y="187295"/>
                  <a:pt x="4338" y="157648"/>
                  <a:pt x="4338" y="223606"/>
                </a:cubicBezTo>
              </a:path>
            </a:pathLst>
          </a:custGeom>
          <a:noFill/>
          <a:ln w="25400">
            <a:solidFill>
              <a:srgbClr val="4BD6DD"/>
            </a:solidFill>
            <a:miter lim="800000"/>
            <a:headEnd/>
            <a:tailEnd/>
          </a:ln>
          <a:effectLst>
            <a:outerShdw dist="20000" dir="5400000" rotWithShape="0">
              <a:srgbClr val="808080">
                <a:alpha val="37999"/>
              </a:srgbClr>
            </a:outerShdw>
          </a:effectLst>
        </p:spPr>
        <p:txBody>
          <a:bodyPr anchor="ctr"/>
          <a:lstStyle/>
          <a:p>
            <a:pPr algn="ctr">
              <a:lnSpc>
                <a:spcPct val="100000"/>
              </a:lnSpc>
              <a:spcBef>
                <a:spcPct val="0"/>
              </a:spcBef>
            </a:pPr>
            <a:endParaRPr lang="en-US" sz="1800" b="0" i="0">
              <a:solidFill>
                <a:srgbClr val="FFFFFF"/>
              </a:solidFill>
              <a:latin typeface="Calibri" pitchFamily="34" charset="0"/>
            </a:endParaRPr>
          </a:p>
        </p:txBody>
      </p:sp>
      <p:sp>
        <p:nvSpPr>
          <p:cNvPr id="24" name="Forme libre 23"/>
          <p:cNvSpPr/>
          <p:nvPr/>
        </p:nvSpPr>
        <p:spPr>
          <a:xfrm>
            <a:off x="4156075" y="2112963"/>
            <a:ext cx="66675" cy="295275"/>
          </a:xfrm>
          <a:custGeom>
            <a:avLst/>
            <a:gdLst>
              <a:gd name="connsiteX0" fmla="*/ 0 w 65708"/>
              <a:gd name="connsiteY0" fmla="*/ 0 h 295160"/>
              <a:gd name="connsiteX1" fmla="*/ 8944 w 65708"/>
              <a:gd name="connsiteY1" fmla="*/ 26833 h 295160"/>
              <a:gd name="connsiteX2" fmla="*/ 44720 w 65708"/>
              <a:gd name="connsiteY2" fmla="*/ 80498 h 295160"/>
              <a:gd name="connsiteX3" fmla="*/ 62608 w 65708"/>
              <a:gd name="connsiteY3" fmla="*/ 134164 h 295160"/>
              <a:gd name="connsiteX4" fmla="*/ 53664 w 65708"/>
              <a:gd name="connsiteY4" fmla="*/ 187829 h 295160"/>
              <a:gd name="connsiteX5" fmla="*/ 35776 w 65708"/>
              <a:gd name="connsiteY5" fmla="*/ 205718 h 295160"/>
              <a:gd name="connsiteX6" fmla="*/ 17888 w 65708"/>
              <a:gd name="connsiteY6" fmla="*/ 241495 h 295160"/>
              <a:gd name="connsiteX7" fmla="*/ 17888 w 65708"/>
              <a:gd name="connsiteY7" fmla="*/ 295160 h 2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08" h="295160">
                <a:moveTo>
                  <a:pt x="0" y="0"/>
                </a:moveTo>
                <a:cubicBezTo>
                  <a:pt x="2981" y="8944"/>
                  <a:pt x="4365" y="18591"/>
                  <a:pt x="8944" y="26833"/>
                </a:cubicBezTo>
                <a:cubicBezTo>
                  <a:pt x="19385" y="45627"/>
                  <a:pt x="44720" y="80498"/>
                  <a:pt x="44720" y="80498"/>
                </a:cubicBezTo>
                <a:cubicBezTo>
                  <a:pt x="50683" y="98387"/>
                  <a:pt x="65708" y="115564"/>
                  <a:pt x="62608" y="134164"/>
                </a:cubicBezTo>
                <a:cubicBezTo>
                  <a:pt x="59627" y="152052"/>
                  <a:pt x="60031" y="170849"/>
                  <a:pt x="53664" y="187829"/>
                </a:cubicBezTo>
                <a:cubicBezTo>
                  <a:pt x="50703" y="195725"/>
                  <a:pt x="40454" y="198701"/>
                  <a:pt x="35776" y="205718"/>
                </a:cubicBezTo>
                <a:cubicBezTo>
                  <a:pt x="28380" y="216812"/>
                  <a:pt x="20503" y="228421"/>
                  <a:pt x="17888" y="241495"/>
                </a:cubicBezTo>
                <a:cubicBezTo>
                  <a:pt x="14380" y="259036"/>
                  <a:pt x="17888" y="277272"/>
                  <a:pt x="17888" y="295160"/>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5" name="Forme libre 24"/>
          <p:cNvSpPr/>
          <p:nvPr/>
        </p:nvSpPr>
        <p:spPr>
          <a:xfrm>
            <a:off x="3906838" y="1827213"/>
            <a:ext cx="204787" cy="115887"/>
          </a:xfrm>
          <a:custGeom>
            <a:avLst/>
            <a:gdLst>
              <a:gd name="connsiteX0" fmla="*/ 0 w 205709"/>
              <a:gd name="connsiteY0" fmla="*/ 0 h 116275"/>
              <a:gd name="connsiteX1" fmla="*/ 71551 w 205709"/>
              <a:gd name="connsiteY1" fmla="*/ 8945 h 116275"/>
              <a:gd name="connsiteX2" fmla="*/ 134158 w 205709"/>
              <a:gd name="connsiteY2" fmla="*/ 35777 h 116275"/>
              <a:gd name="connsiteX3" fmla="*/ 152046 w 205709"/>
              <a:gd name="connsiteY3" fmla="*/ 53666 h 116275"/>
              <a:gd name="connsiteX4" fmla="*/ 187821 w 205709"/>
              <a:gd name="connsiteY4" fmla="*/ 107331 h 116275"/>
              <a:gd name="connsiteX5" fmla="*/ 205709 w 205709"/>
              <a:gd name="connsiteY5" fmla="*/ 116275 h 1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09" h="116275">
                <a:moveTo>
                  <a:pt x="0" y="0"/>
                </a:moveTo>
                <a:cubicBezTo>
                  <a:pt x="23850" y="2982"/>
                  <a:pt x="47903" y="4645"/>
                  <a:pt x="71551" y="8945"/>
                </a:cubicBezTo>
                <a:cubicBezTo>
                  <a:pt x="92230" y="12705"/>
                  <a:pt x="116539" y="26967"/>
                  <a:pt x="134158" y="35777"/>
                </a:cubicBezTo>
                <a:cubicBezTo>
                  <a:pt x="140121" y="41740"/>
                  <a:pt x="146987" y="46920"/>
                  <a:pt x="152046" y="53666"/>
                </a:cubicBezTo>
                <a:cubicBezTo>
                  <a:pt x="164945" y="70865"/>
                  <a:pt x="168592" y="97716"/>
                  <a:pt x="187821" y="107331"/>
                </a:cubicBezTo>
                <a:lnTo>
                  <a:pt x="205709" y="116275"/>
                </a:ln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6" name="Forme libre 25"/>
          <p:cNvSpPr/>
          <p:nvPr/>
        </p:nvSpPr>
        <p:spPr>
          <a:xfrm>
            <a:off x="3602038" y="2667000"/>
            <a:ext cx="387350" cy="117475"/>
          </a:xfrm>
          <a:custGeom>
            <a:avLst/>
            <a:gdLst>
              <a:gd name="connsiteX0" fmla="*/ 0 w 387416"/>
              <a:gd name="connsiteY0" fmla="*/ 117691 h 117691"/>
              <a:gd name="connsiteX1" fmla="*/ 223597 w 387416"/>
              <a:gd name="connsiteY1" fmla="*/ 108746 h 117691"/>
              <a:gd name="connsiteX2" fmla="*/ 277260 w 387416"/>
              <a:gd name="connsiteY2" fmla="*/ 90858 h 117691"/>
              <a:gd name="connsiteX3" fmla="*/ 295148 w 387416"/>
              <a:gd name="connsiteY3" fmla="*/ 72969 h 117691"/>
              <a:gd name="connsiteX4" fmla="*/ 330923 w 387416"/>
              <a:gd name="connsiteY4" fmla="*/ 28248 h 117691"/>
              <a:gd name="connsiteX5" fmla="*/ 384587 w 387416"/>
              <a:gd name="connsiteY5" fmla="*/ 1415 h 11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16" h="117691">
                <a:moveTo>
                  <a:pt x="0" y="117691"/>
                </a:moveTo>
                <a:cubicBezTo>
                  <a:pt x="74532" y="114709"/>
                  <a:pt x="149352" y="115931"/>
                  <a:pt x="223597" y="108746"/>
                </a:cubicBezTo>
                <a:cubicBezTo>
                  <a:pt x="242365" y="106930"/>
                  <a:pt x="277260" y="90858"/>
                  <a:pt x="277260" y="90858"/>
                </a:cubicBezTo>
                <a:cubicBezTo>
                  <a:pt x="283223" y="84895"/>
                  <a:pt x="289880" y="79554"/>
                  <a:pt x="295148" y="72969"/>
                </a:cubicBezTo>
                <a:cubicBezTo>
                  <a:pt x="303570" y="62441"/>
                  <a:pt x="316530" y="35445"/>
                  <a:pt x="330923" y="28248"/>
                </a:cubicBezTo>
                <a:cubicBezTo>
                  <a:pt x="387416" y="0"/>
                  <a:pt x="384587" y="30705"/>
                  <a:pt x="384587" y="1415"/>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7" name="Forme libre 26"/>
          <p:cNvSpPr/>
          <p:nvPr/>
        </p:nvSpPr>
        <p:spPr>
          <a:xfrm>
            <a:off x="4300538" y="1878013"/>
            <a:ext cx="231775" cy="180975"/>
          </a:xfrm>
          <a:custGeom>
            <a:avLst/>
            <a:gdLst>
              <a:gd name="connsiteX0" fmla="*/ 17888 w 232541"/>
              <a:gd name="connsiteY0" fmla="*/ 181044 h 181044"/>
              <a:gd name="connsiteX1" fmla="*/ 0 w 232541"/>
              <a:gd name="connsiteY1" fmla="*/ 154211 h 181044"/>
              <a:gd name="connsiteX2" fmla="*/ 17888 w 232541"/>
              <a:gd name="connsiteY2" fmla="*/ 127378 h 181044"/>
              <a:gd name="connsiteX3" fmla="*/ 71552 w 232541"/>
              <a:gd name="connsiteY3" fmla="*/ 73713 h 181044"/>
              <a:gd name="connsiteX4" fmla="*/ 116271 w 232541"/>
              <a:gd name="connsiteY4" fmla="*/ 28992 h 181044"/>
              <a:gd name="connsiteX5" fmla="*/ 160990 w 232541"/>
              <a:gd name="connsiteY5" fmla="*/ 2159 h 181044"/>
              <a:gd name="connsiteX6" fmla="*/ 232541 w 232541"/>
              <a:gd name="connsiteY6" fmla="*/ 2159 h 18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541" h="181044">
                <a:moveTo>
                  <a:pt x="17888" y="181044"/>
                </a:moveTo>
                <a:cubicBezTo>
                  <a:pt x="11925" y="172100"/>
                  <a:pt x="0" y="164961"/>
                  <a:pt x="0" y="154211"/>
                </a:cubicBezTo>
                <a:cubicBezTo>
                  <a:pt x="0" y="143461"/>
                  <a:pt x="10746" y="135412"/>
                  <a:pt x="17888" y="127378"/>
                </a:cubicBezTo>
                <a:cubicBezTo>
                  <a:pt x="34695" y="108470"/>
                  <a:pt x="53664" y="91602"/>
                  <a:pt x="71552" y="73713"/>
                </a:cubicBezTo>
                <a:lnTo>
                  <a:pt x="116271" y="28992"/>
                </a:lnTo>
                <a:cubicBezTo>
                  <a:pt x="132518" y="12745"/>
                  <a:pt x="135446" y="4481"/>
                  <a:pt x="160990" y="2159"/>
                </a:cubicBezTo>
                <a:cubicBezTo>
                  <a:pt x="184742" y="0"/>
                  <a:pt x="208691" y="2159"/>
                  <a:pt x="232541" y="2159"/>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8" name="Forme libre 27"/>
          <p:cNvSpPr/>
          <p:nvPr/>
        </p:nvSpPr>
        <p:spPr>
          <a:xfrm>
            <a:off x="2457450" y="2435225"/>
            <a:ext cx="617538" cy="465138"/>
          </a:xfrm>
          <a:custGeom>
            <a:avLst/>
            <a:gdLst>
              <a:gd name="connsiteX0" fmla="*/ 617178 w 617178"/>
              <a:gd name="connsiteY0" fmla="*/ 402491 h 465115"/>
              <a:gd name="connsiteX1" fmla="*/ 563515 w 617178"/>
              <a:gd name="connsiteY1" fmla="*/ 411435 h 465115"/>
              <a:gd name="connsiteX2" fmla="*/ 161040 w 617178"/>
              <a:gd name="connsiteY2" fmla="*/ 411435 h 465115"/>
              <a:gd name="connsiteX3" fmla="*/ 178928 w 617178"/>
              <a:gd name="connsiteY3" fmla="*/ 384603 h 465115"/>
              <a:gd name="connsiteX4" fmla="*/ 196815 w 617178"/>
              <a:gd name="connsiteY4" fmla="*/ 366714 h 465115"/>
              <a:gd name="connsiteX5" fmla="*/ 205759 w 617178"/>
              <a:gd name="connsiteY5" fmla="*/ 321993 h 465115"/>
              <a:gd name="connsiteX6" fmla="*/ 232591 w 617178"/>
              <a:gd name="connsiteY6" fmla="*/ 250439 h 465115"/>
              <a:gd name="connsiteX7" fmla="*/ 286254 w 617178"/>
              <a:gd name="connsiteY7" fmla="*/ 196773 h 465115"/>
              <a:gd name="connsiteX8" fmla="*/ 348861 w 617178"/>
              <a:gd name="connsiteY8" fmla="*/ 107331 h 465115"/>
              <a:gd name="connsiteX9" fmla="*/ 339918 w 617178"/>
              <a:gd name="connsiteY9" fmla="*/ 62610 h 465115"/>
              <a:gd name="connsiteX10" fmla="*/ 304142 w 617178"/>
              <a:gd name="connsiteY10" fmla="*/ 17888 h 465115"/>
              <a:gd name="connsiteX11" fmla="*/ 295198 w 617178"/>
              <a:gd name="connsiteY11" fmla="*/ 0 h 46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178" h="465115">
                <a:moveTo>
                  <a:pt x="617178" y="402491"/>
                </a:moveTo>
                <a:cubicBezTo>
                  <a:pt x="599290" y="405472"/>
                  <a:pt x="581637" y="410764"/>
                  <a:pt x="563515" y="411435"/>
                </a:cubicBezTo>
                <a:cubicBezTo>
                  <a:pt x="100789" y="428573"/>
                  <a:pt x="0" y="465115"/>
                  <a:pt x="161040" y="411435"/>
                </a:cubicBezTo>
                <a:cubicBezTo>
                  <a:pt x="167003" y="402491"/>
                  <a:pt x="172213" y="392997"/>
                  <a:pt x="178928" y="384603"/>
                </a:cubicBezTo>
                <a:cubicBezTo>
                  <a:pt x="184196" y="378018"/>
                  <a:pt x="193493" y="374465"/>
                  <a:pt x="196815" y="366714"/>
                </a:cubicBezTo>
                <a:cubicBezTo>
                  <a:pt x="202803" y="352741"/>
                  <a:pt x="202461" y="336833"/>
                  <a:pt x="205759" y="321993"/>
                </a:cubicBezTo>
                <a:cubicBezTo>
                  <a:pt x="211088" y="298012"/>
                  <a:pt x="216634" y="270386"/>
                  <a:pt x="232591" y="250439"/>
                </a:cubicBezTo>
                <a:cubicBezTo>
                  <a:pt x="248394" y="230684"/>
                  <a:pt x="270059" y="216207"/>
                  <a:pt x="286254" y="196773"/>
                </a:cubicBezTo>
                <a:cubicBezTo>
                  <a:pt x="339510" y="132865"/>
                  <a:pt x="320561" y="163935"/>
                  <a:pt x="348861" y="107331"/>
                </a:cubicBezTo>
                <a:cubicBezTo>
                  <a:pt x="345880" y="92424"/>
                  <a:pt x="345256" y="76844"/>
                  <a:pt x="339918" y="62610"/>
                </a:cubicBezTo>
                <a:cubicBezTo>
                  <a:pt x="328976" y="33428"/>
                  <a:pt x="320513" y="39717"/>
                  <a:pt x="304142" y="17888"/>
                </a:cubicBezTo>
                <a:cubicBezTo>
                  <a:pt x="300142" y="12555"/>
                  <a:pt x="298179" y="5963"/>
                  <a:pt x="295198" y="0"/>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29" name="Forme libre 28"/>
          <p:cNvSpPr/>
          <p:nvPr/>
        </p:nvSpPr>
        <p:spPr>
          <a:xfrm>
            <a:off x="2886075" y="2632075"/>
            <a:ext cx="273050" cy="250825"/>
          </a:xfrm>
          <a:custGeom>
            <a:avLst/>
            <a:gdLst>
              <a:gd name="connsiteX0" fmla="*/ 0 w 272572"/>
              <a:gd name="connsiteY0" fmla="*/ 0 h 250439"/>
              <a:gd name="connsiteX1" fmla="*/ 71551 w 272572"/>
              <a:gd name="connsiteY1" fmla="*/ 17889 h 250439"/>
              <a:gd name="connsiteX2" fmla="*/ 160990 w 272572"/>
              <a:gd name="connsiteY2" fmla="*/ 26833 h 250439"/>
              <a:gd name="connsiteX3" fmla="*/ 223597 w 272572"/>
              <a:gd name="connsiteY3" fmla="*/ 44722 h 250439"/>
              <a:gd name="connsiteX4" fmla="*/ 241485 w 272572"/>
              <a:gd name="connsiteY4" fmla="*/ 71554 h 250439"/>
              <a:gd name="connsiteX5" fmla="*/ 259373 w 272572"/>
              <a:gd name="connsiteY5" fmla="*/ 250439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72" h="250439">
                <a:moveTo>
                  <a:pt x="0" y="0"/>
                </a:moveTo>
                <a:cubicBezTo>
                  <a:pt x="23850" y="5963"/>
                  <a:pt x="47301" y="13847"/>
                  <a:pt x="71551" y="17889"/>
                </a:cubicBezTo>
                <a:cubicBezTo>
                  <a:pt x="101105" y="22815"/>
                  <a:pt x="131329" y="22596"/>
                  <a:pt x="160990" y="26833"/>
                </a:cubicBezTo>
                <a:cubicBezTo>
                  <a:pt x="180650" y="29642"/>
                  <a:pt x="204479" y="38348"/>
                  <a:pt x="223597" y="44722"/>
                </a:cubicBezTo>
                <a:cubicBezTo>
                  <a:pt x="229560" y="53666"/>
                  <a:pt x="237119" y="61731"/>
                  <a:pt x="241485" y="71554"/>
                </a:cubicBezTo>
                <a:cubicBezTo>
                  <a:pt x="272572" y="141501"/>
                  <a:pt x="259373" y="157977"/>
                  <a:pt x="259373" y="250439"/>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0" name="Forme libre 29"/>
          <p:cNvSpPr/>
          <p:nvPr/>
        </p:nvSpPr>
        <p:spPr>
          <a:xfrm>
            <a:off x="3298825" y="3311525"/>
            <a:ext cx="384175" cy="57150"/>
          </a:xfrm>
          <a:custGeom>
            <a:avLst/>
            <a:gdLst>
              <a:gd name="connsiteX0" fmla="*/ 0 w 384587"/>
              <a:gd name="connsiteY0" fmla="*/ 53665 h 56606"/>
              <a:gd name="connsiteX1" fmla="*/ 107326 w 384587"/>
              <a:gd name="connsiteY1" fmla="*/ 44721 h 56606"/>
              <a:gd name="connsiteX2" fmla="*/ 134158 w 384587"/>
              <a:gd name="connsiteY2" fmla="*/ 35777 h 56606"/>
              <a:gd name="connsiteX3" fmla="*/ 152046 w 384587"/>
              <a:gd name="connsiteY3" fmla="*/ 17888 h 56606"/>
              <a:gd name="connsiteX4" fmla="*/ 205709 w 384587"/>
              <a:gd name="connsiteY4" fmla="*/ 0 h 56606"/>
              <a:gd name="connsiteX5" fmla="*/ 232541 w 384587"/>
              <a:gd name="connsiteY5" fmla="*/ 8944 h 56606"/>
              <a:gd name="connsiteX6" fmla="*/ 277260 w 384587"/>
              <a:gd name="connsiteY6" fmla="*/ 44721 h 56606"/>
              <a:gd name="connsiteX7" fmla="*/ 384587 w 384587"/>
              <a:gd name="connsiteY7" fmla="*/ 53665 h 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587" h="56606">
                <a:moveTo>
                  <a:pt x="0" y="53665"/>
                </a:moveTo>
                <a:cubicBezTo>
                  <a:pt x="35775" y="50684"/>
                  <a:pt x="71742" y="49466"/>
                  <a:pt x="107326" y="44721"/>
                </a:cubicBezTo>
                <a:cubicBezTo>
                  <a:pt x="116671" y="43475"/>
                  <a:pt x="126074" y="40628"/>
                  <a:pt x="134158" y="35777"/>
                </a:cubicBezTo>
                <a:cubicBezTo>
                  <a:pt x="141389" y="31438"/>
                  <a:pt x="144504" y="21659"/>
                  <a:pt x="152046" y="17888"/>
                </a:cubicBezTo>
                <a:cubicBezTo>
                  <a:pt x="168911" y="9455"/>
                  <a:pt x="205709" y="0"/>
                  <a:pt x="205709" y="0"/>
                </a:cubicBezTo>
                <a:cubicBezTo>
                  <a:pt x="214653" y="2981"/>
                  <a:pt x="224457" y="4093"/>
                  <a:pt x="232541" y="8944"/>
                </a:cubicBezTo>
                <a:cubicBezTo>
                  <a:pt x="263072" y="27263"/>
                  <a:pt x="236985" y="31296"/>
                  <a:pt x="277260" y="44721"/>
                </a:cubicBezTo>
                <a:cubicBezTo>
                  <a:pt x="312914" y="56606"/>
                  <a:pt x="347958" y="53665"/>
                  <a:pt x="384587" y="53665"/>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1" name="Forme libre 30"/>
          <p:cNvSpPr/>
          <p:nvPr/>
        </p:nvSpPr>
        <p:spPr>
          <a:xfrm>
            <a:off x="2552700" y="3557588"/>
            <a:ext cx="304800" cy="169862"/>
          </a:xfrm>
          <a:custGeom>
            <a:avLst/>
            <a:gdLst>
              <a:gd name="connsiteX0" fmla="*/ 0 w 304092"/>
              <a:gd name="connsiteY0" fmla="*/ 169940 h 169940"/>
              <a:gd name="connsiteX1" fmla="*/ 26832 w 304092"/>
              <a:gd name="connsiteY1" fmla="*/ 116275 h 169940"/>
              <a:gd name="connsiteX2" fmla="*/ 80495 w 304092"/>
              <a:gd name="connsiteY2" fmla="*/ 62610 h 169940"/>
              <a:gd name="connsiteX3" fmla="*/ 196765 w 304092"/>
              <a:gd name="connsiteY3" fmla="*/ 44721 h 169940"/>
              <a:gd name="connsiteX4" fmla="*/ 241485 w 304092"/>
              <a:gd name="connsiteY4" fmla="*/ 26833 h 169940"/>
              <a:gd name="connsiteX5" fmla="*/ 304092 w 304092"/>
              <a:gd name="connsiteY5" fmla="*/ 0 h 16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092" h="169940">
                <a:moveTo>
                  <a:pt x="0" y="169940"/>
                </a:moveTo>
                <a:cubicBezTo>
                  <a:pt x="11076" y="136711"/>
                  <a:pt x="5159" y="146619"/>
                  <a:pt x="26832" y="116275"/>
                </a:cubicBezTo>
                <a:cubicBezTo>
                  <a:pt x="44495" y="91546"/>
                  <a:pt x="52522" y="74599"/>
                  <a:pt x="80495" y="62610"/>
                </a:cubicBezTo>
                <a:cubicBezTo>
                  <a:pt x="107609" y="50989"/>
                  <a:pt x="180596" y="46518"/>
                  <a:pt x="196765" y="44721"/>
                </a:cubicBezTo>
                <a:cubicBezTo>
                  <a:pt x="211672" y="38758"/>
                  <a:pt x="226397" y="32320"/>
                  <a:pt x="241485" y="26833"/>
                </a:cubicBezTo>
                <a:cubicBezTo>
                  <a:pt x="301893" y="4866"/>
                  <a:pt x="281201" y="22891"/>
                  <a:pt x="304092" y="0"/>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2" name="Forme libre 31"/>
          <p:cNvSpPr/>
          <p:nvPr/>
        </p:nvSpPr>
        <p:spPr>
          <a:xfrm>
            <a:off x="2959100" y="4005263"/>
            <a:ext cx="390525" cy="80962"/>
          </a:xfrm>
          <a:custGeom>
            <a:avLst/>
            <a:gdLst>
              <a:gd name="connsiteX0" fmla="*/ 50365 w 390232"/>
              <a:gd name="connsiteY0" fmla="*/ 62610 h 82014"/>
              <a:gd name="connsiteX1" fmla="*/ 104028 w 390232"/>
              <a:gd name="connsiteY1" fmla="*/ 35777 h 82014"/>
              <a:gd name="connsiteX2" fmla="*/ 157692 w 390232"/>
              <a:gd name="connsiteY2" fmla="*/ 17889 h 82014"/>
              <a:gd name="connsiteX3" fmla="*/ 184523 w 390232"/>
              <a:gd name="connsiteY3" fmla="*/ 8944 h 82014"/>
              <a:gd name="connsiteX4" fmla="*/ 390232 w 390232"/>
              <a:gd name="connsiteY4" fmla="*/ 0 h 8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2" h="82014">
                <a:moveTo>
                  <a:pt x="50365" y="62610"/>
                </a:moveTo>
                <a:cubicBezTo>
                  <a:pt x="148222" y="29991"/>
                  <a:pt x="0" y="82014"/>
                  <a:pt x="104028" y="35777"/>
                </a:cubicBezTo>
                <a:cubicBezTo>
                  <a:pt x="121258" y="28119"/>
                  <a:pt x="139804" y="23852"/>
                  <a:pt x="157692" y="17889"/>
                </a:cubicBezTo>
                <a:cubicBezTo>
                  <a:pt x="166636" y="14908"/>
                  <a:pt x="175104" y="9354"/>
                  <a:pt x="184523" y="8944"/>
                </a:cubicBezTo>
                <a:lnTo>
                  <a:pt x="390232" y="0"/>
                </a:ln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3" name="Forme libre 32"/>
          <p:cNvSpPr/>
          <p:nvPr/>
        </p:nvSpPr>
        <p:spPr>
          <a:xfrm>
            <a:off x="2714625" y="3609975"/>
            <a:ext cx="779463" cy="376238"/>
          </a:xfrm>
          <a:custGeom>
            <a:avLst/>
            <a:gdLst>
              <a:gd name="connsiteX0" fmla="*/ 0 w 780333"/>
              <a:gd name="connsiteY0" fmla="*/ 376298 h 376298"/>
              <a:gd name="connsiteX1" fmla="*/ 62607 w 780333"/>
              <a:gd name="connsiteY1" fmla="*/ 358409 h 376298"/>
              <a:gd name="connsiteX2" fmla="*/ 134158 w 780333"/>
              <a:gd name="connsiteY2" fmla="*/ 349465 h 376298"/>
              <a:gd name="connsiteX3" fmla="*/ 277260 w 780333"/>
              <a:gd name="connsiteY3" fmla="*/ 331576 h 376298"/>
              <a:gd name="connsiteX4" fmla="*/ 375643 w 780333"/>
              <a:gd name="connsiteY4" fmla="*/ 313688 h 376298"/>
              <a:gd name="connsiteX5" fmla="*/ 411418 w 780333"/>
              <a:gd name="connsiteY5" fmla="*/ 304744 h 376298"/>
              <a:gd name="connsiteX6" fmla="*/ 429306 w 780333"/>
              <a:gd name="connsiteY6" fmla="*/ 286855 h 376298"/>
              <a:gd name="connsiteX7" fmla="*/ 474026 w 780333"/>
              <a:gd name="connsiteY7" fmla="*/ 224245 h 376298"/>
              <a:gd name="connsiteX8" fmla="*/ 509801 w 780333"/>
              <a:gd name="connsiteY8" fmla="*/ 143747 h 376298"/>
              <a:gd name="connsiteX9" fmla="*/ 545577 w 780333"/>
              <a:gd name="connsiteY9" fmla="*/ 134803 h 376298"/>
              <a:gd name="connsiteX10" fmla="*/ 572408 w 780333"/>
              <a:gd name="connsiteY10" fmla="*/ 72193 h 376298"/>
              <a:gd name="connsiteX11" fmla="*/ 608184 w 780333"/>
              <a:gd name="connsiteY11" fmla="*/ 639 h 376298"/>
              <a:gd name="connsiteX12" fmla="*/ 733398 w 780333"/>
              <a:gd name="connsiteY12" fmla="*/ 9584 h 376298"/>
              <a:gd name="connsiteX13" fmla="*/ 778118 w 780333"/>
              <a:gd name="connsiteY13" fmla="*/ 63249 h 376298"/>
              <a:gd name="connsiteX14" fmla="*/ 778118 w 780333"/>
              <a:gd name="connsiteY14" fmla="*/ 81138 h 3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0333" h="376298">
                <a:moveTo>
                  <a:pt x="0" y="376298"/>
                </a:moveTo>
                <a:cubicBezTo>
                  <a:pt x="21269" y="369208"/>
                  <a:pt x="40143" y="362153"/>
                  <a:pt x="62607" y="358409"/>
                </a:cubicBezTo>
                <a:cubicBezTo>
                  <a:pt x="86316" y="354457"/>
                  <a:pt x="110333" y="352642"/>
                  <a:pt x="134158" y="349465"/>
                </a:cubicBezTo>
                <a:cubicBezTo>
                  <a:pt x="261797" y="332446"/>
                  <a:pt x="126756" y="348301"/>
                  <a:pt x="277260" y="331576"/>
                </a:cubicBezTo>
                <a:cubicBezTo>
                  <a:pt x="358405" y="311290"/>
                  <a:pt x="258134" y="335054"/>
                  <a:pt x="375643" y="313688"/>
                </a:cubicBezTo>
                <a:cubicBezTo>
                  <a:pt x="387737" y="311489"/>
                  <a:pt x="399493" y="307725"/>
                  <a:pt x="411418" y="304744"/>
                </a:cubicBezTo>
                <a:cubicBezTo>
                  <a:pt x="417381" y="298781"/>
                  <a:pt x="423908" y="293333"/>
                  <a:pt x="429306" y="286855"/>
                </a:cubicBezTo>
                <a:cubicBezTo>
                  <a:pt x="447797" y="264665"/>
                  <a:pt x="458535" y="247482"/>
                  <a:pt x="474026" y="224245"/>
                </a:cubicBezTo>
                <a:cubicBezTo>
                  <a:pt x="477555" y="213659"/>
                  <a:pt x="491577" y="155896"/>
                  <a:pt x="509801" y="143747"/>
                </a:cubicBezTo>
                <a:cubicBezTo>
                  <a:pt x="520029" y="136928"/>
                  <a:pt x="533652" y="137784"/>
                  <a:pt x="545577" y="134803"/>
                </a:cubicBezTo>
                <a:cubicBezTo>
                  <a:pt x="574366" y="48433"/>
                  <a:pt x="528203" y="182711"/>
                  <a:pt x="572408" y="72193"/>
                </a:cubicBezTo>
                <a:cubicBezTo>
                  <a:pt x="599813" y="3677"/>
                  <a:pt x="573900" y="34925"/>
                  <a:pt x="608184" y="639"/>
                </a:cubicBezTo>
                <a:cubicBezTo>
                  <a:pt x="649922" y="3621"/>
                  <a:pt x="692666" y="0"/>
                  <a:pt x="733398" y="9584"/>
                </a:cubicBezTo>
                <a:cubicBezTo>
                  <a:pt x="743266" y="11906"/>
                  <a:pt x="774091" y="53182"/>
                  <a:pt x="778118" y="63249"/>
                </a:cubicBezTo>
                <a:cubicBezTo>
                  <a:pt x="780333" y="68786"/>
                  <a:pt x="778118" y="75175"/>
                  <a:pt x="778118" y="81138"/>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4" name="Forme libre 33"/>
          <p:cNvSpPr/>
          <p:nvPr/>
        </p:nvSpPr>
        <p:spPr>
          <a:xfrm>
            <a:off x="2776538" y="3154363"/>
            <a:ext cx="366712" cy="260350"/>
          </a:xfrm>
          <a:custGeom>
            <a:avLst/>
            <a:gdLst>
              <a:gd name="connsiteX0" fmla="*/ 0 w 366699"/>
              <a:gd name="connsiteY0" fmla="*/ 259383 h 259383"/>
              <a:gd name="connsiteX1" fmla="*/ 8944 w 366699"/>
              <a:gd name="connsiteY1" fmla="*/ 232550 h 259383"/>
              <a:gd name="connsiteX2" fmla="*/ 35776 w 366699"/>
              <a:gd name="connsiteY2" fmla="*/ 223606 h 259383"/>
              <a:gd name="connsiteX3" fmla="*/ 71551 w 366699"/>
              <a:gd name="connsiteY3" fmla="*/ 205717 h 259383"/>
              <a:gd name="connsiteX4" fmla="*/ 152046 w 366699"/>
              <a:gd name="connsiteY4" fmla="*/ 160996 h 259383"/>
              <a:gd name="connsiteX5" fmla="*/ 187822 w 366699"/>
              <a:gd name="connsiteY5" fmla="*/ 152052 h 259383"/>
              <a:gd name="connsiteX6" fmla="*/ 313036 w 366699"/>
              <a:gd name="connsiteY6" fmla="*/ 134163 h 259383"/>
              <a:gd name="connsiteX7" fmla="*/ 348811 w 366699"/>
              <a:gd name="connsiteY7" fmla="*/ 71554 h 259383"/>
              <a:gd name="connsiteX8" fmla="*/ 366699 w 366699"/>
              <a:gd name="connsiteY8" fmla="*/ 0 h 2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99" h="259383">
                <a:moveTo>
                  <a:pt x="0" y="259383"/>
                </a:moveTo>
                <a:cubicBezTo>
                  <a:pt x="2981" y="250439"/>
                  <a:pt x="2277" y="239217"/>
                  <a:pt x="8944" y="232550"/>
                </a:cubicBezTo>
                <a:cubicBezTo>
                  <a:pt x="15610" y="225883"/>
                  <a:pt x="27111" y="227320"/>
                  <a:pt x="35776" y="223606"/>
                </a:cubicBezTo>
                <a:cubicBezTo>
                  <a:pt x="48031" y="218354"/>
                  <a:pt x="59896" y="212192"/>
                  <a:pt x="71551" y="205717"/>
                </a:cubicBezTo>
                <a:cubicBezTo>
                  <a:pt x="95183" y="192587"/>
                  <a:pt x="125664" y="170890"/>
                  <a:pt x="152046" y="160996"/>
                </a:cubicBezTo>
                <a:cubicBezTo>
                  <a:pt x="163556" y="156680"/>
                  <a:pt x="175697" y="154073"/>
                  <a:pt x="187822" y="152052"/>
                </a:cubicBezTo>
                <a:cubicBezTo>
                  <a:pt x="229410" y="145120"/>
                  <a:pt x="271298" y="140126"/>
                  <a:pt x="313036" y="134163"/>
                </a:cubicBezTo>
                <a:cubicBezTo>
                  <a:pt x="339357" y="99068"/>
                  <a:pt x="339055" y="107327"/>
                  <a:pt x="348811" y="71554"/>
                </a:cubicBezTo>
                <a:cubicBezTo>
                  <a:pt x="355279" y="47835"/>
                  <a:pt x="366699" y="0"/>
                  <a:pt x="366699" y="0"/>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5" name="Forme libre 34"/>
          <p:cNvSpPr/>
          <p:nvPr/>
        </p:nvSpPr>
        <p:spPr>
          <a:xfrm>
            <a:off x="2955925" y="3495675"/>
            <a:ext cx="384175" cy="195263"/>
          </a:xfrm>
          <a:custGeom>
            <a:avLst/>
            <a:gdLst>
              <a:gd name="connsiteX0" fmla="*/ 0 w 384587"/>
              <a:gd name="connsiteY0" fmla="*/ 196774 h 196774"/>
              <a:gd name="connsiteX1" fmla="*/ 62607 w 384587"/>
              <a:gd name="connsiteY1" fmla="*/ 169941 h 196774"/>
              <a:gd name="connsiteX2" fmla="*/ 89439 w 384587"/>
              <a:gd name="connsiteY2" fmla="*/ 143108 h 196774"/>
              <a:gd name="connsiteX3" fmla="*/ 107326 w 384587"/>
              <a:gd name="connsiteY3" fmla="*/ 80498 h 196774"/>
              <a:gd name="connsiteX4" fmla="*/ 134158 w 384587"/>
              <a:gd name="connsiteY4" fmla="*/ 44721 h 196774"/>
              <a:gd name="connsiteX5" fmla="*/ 330923 w 384587"/>
              <a:gd name="connsiteY5" fmla="*/ 17889 h 196774"/>
              <a:gd name="connsiteX6" fmla="*/ 384587 w 384587"/>
              <a:gd name="connsiteY6" fmla="*/ 0 h 1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87" h="196774">
                <a:moveTo>
                  <a:pt x="0" y="196774"/>
                </a:moveTo>
                <a:cubicBezTo>
                  <a:pt x="21893" y="189475"/>
                  <a:pt x="43270" y="183754"/>
                  <a:pt x="62607" y="169941"/>
                </a:cubicBezTo>
                <a:cubicBezTo>
                  <a:pt x="72900" y="162589"/>
                  <a:pt x="80495" y="152052"/>
                  <a:pt x="89439" y="143108"/>
                </a:cubicBezTo>
                <a:cubicBezTo>
                  <a:pt x="91376" y="135360"/>
                  <a:pt x="101622" y="90480"/>
                  <a:pt x="107326" y="80498"/>
                </a:cubicBezTo>
                <a:cubicBezTo>
                  <a:pt x="114722" y="67555"/>
                  <a:pt x="122840" y="54422"/>
                  <a:pt x="134158" y="44721"/>
                </a:cubicBezTo>
                <a:cubicBezTo>
                  <a:pt x="180647" y="4872"/>
                  <a:pt x="307216" y="19206"/>
                  <a:pt x="330923" y="17889"/>
                </a:cubicBezTo>
                <a:cubicBezTo>
                  <a:pt x="373166" y="7327"/>
                  <a:pt x="355704" y="14441"/>
                  <a:pt x="384587" y="0"/>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6" name="Forme libre 35"/>
          <p:cNvSpPr/>
          <p:nvPr/>
        </p:nvSpPr>
        <p:spPr>
          <a:xfrm>
            <a:off x="3086100" y="3879850"/>
            <a:ext cx="304800" cy="169863"/>
          </a:xfrm>
          <a:custGeom>
            <a:avLst/>
            <a:gdLst>
              <a:gd name="connsiteX0" fmla="*/ 0 w 304092"/>
              <a:gd name="connsiteY0" fmla="*/ 169940 h 169940"/>
              <a:gd name="connsiteX1" fmla="*/ 26832 w 304092"/>
              <a:gd name="connsiteY1" fmla="*/ 116275 h 169940"/>
              <a:gd name="connsiteX2" fmla="*/ 80495 w 304092"/>
              <a:gd name="connsiteY2" fmla="*/ 62610 h 169940"/>
              <a:gd name="connsiteX3" fmla="*/ 196765 w 304092"/>
              <a:gd name="connsiteY3" fmla="*/ 44721 h 169940"/>
              <a:gd name="connsiteX4" fmla="*/ 241485 w 304092"/>
              <a:gd name="connsiteY4" fmla="*/ 26833 h 169940"/>
              <a:gd name="connsiteX5" fmla="*/ 304092 w 304092"/>
              <a:gd name="connsiteY5" fmla="*/ 0 h 16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092" h="169940">
                <a:moveTo>
                  <a:pt x="0" y="169940"/>
                </a:moveTo>
                <a:cubicBezTo>
                  <a:pt x="11076" y="136711"/>
                  <a:pt x="5159" y="146619"/>
                  <a:pt x="26832" y="116275"/>
                </a:cubicBezTo>
                <a:cubicBezTo>
                  <a:pt x="44495" y="91546"/>
                  <a:pt x="52522" y="74599"/>
                  <a:pt x="80495" y="62610"/>
                </a:cubicBezTo>
                <a:cubicBezTo>
                  <a:pt x="107609" y="50989"/>
                  <a:pt x="180596" y="46518"/>
                  <a:pt x="196765" y="44721"/>
                </a:cubicBezTo>
                <a:cubicBezTo>
                  <a:pt x="211672" y="38758"/>
                  <a:pt x="226397" y="32320"/>
                  <a:pt x="241485" y="26833"/>
                </a:cubicBezTo>
                <a:cubicBezTo>
                  <a:pt x="301893" y="4866"/>
                  <a:pt x="281201" y="22891"/>
                  <a:pt x="304092" y="0"/>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7" name="Forme libre 36"/>
          <p:cNvSpPr/>
          <p:nvPr/>
        </p:nvSpPr>
        <p:spPr>
          <a:xfrm>
            <a:off x="3492500" y="4327525"/>
            <a:ext cx="390525" cy="80963"/>
          </a:xfrm>
          <a:custGeom>
            <a:avLst/>
            <a:gdLst>
              <a:gd name="connsiteX0" fmla="*/ 50365 w 390232"/>
              <a:gd name="connsiteY0" fmla="*/ 62610 h 82014"/>
              <a:gd name="connsiteX1" fmla="*/ 104028 w 390232"/>
              <a:gd name="connsiteY1" fmla="*/ 35777 h 82014"/>
              <a:gd name="connsiteX2" fmla="*/ 157692 w 390232"/>
              <a:gd name="connsiteY2" fmla="*/ 17889 h 82014"/>
              <a:gd name="connsiteX3" fmla="*/ 184523 w 390232"/>
              <a:gd name="connsiteY3" fmla="*/ 8944 h 82014"/>
              <a:gd name="connsiteX4" fmla="*/ 390232 w 390232"/>
              <a:gd name="connsiteY4" fmla="*/ 0 h 8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2" h="82014">
                <a:moveTo>
                  <a:pt x="50365" y="62610"/>
                </a:moveTo>
                <a:cubicBezTo>
                  <a:pt x="148222" y="29991"/>
                  <a:pt x="0" y="82014"/>
                  <a:pt x="104028" y="35777"/>
                </a:cubicBezTo>
                <a:cubicBezTo>
                  <a:pt x="121258" y="28119"/>
                  <a:pt x="139804" y="23852"/>
                  <a:pt x="157692" y="17889"/>
                </a:cubicBezTo>
                <a:cubicBezTo>
                  <a:pt x="166636" y="14908"/>
                  <a:pt x="175104" y="9354"/>
                  <a:pt x="184523" y="8944"/>
                </a:cubicBezTo>
                <a:lnTo>
                  <a:pt x="390232" y="0"/>
                </a:ln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8" name="Forme libre 37"/>
          <p:cNvSpPr/>
          <p:nvPr/>
        </p:nvSpPr>
        <p:spPr>
          <a:xfrm>
            <a:off x="3248025" y="3932238"/>
            <a:ext cx="779463" cy="376237"/>
          </a:xfrm>
          <a:custGeom>
            <a:avLst/>
            <a:gdLst>
              <a:gd name="connsiteX0" fmla="*/ 0 w 780333"/>
              <a:gd name="connsiteY0" fmla="*/ 376298 h 376298"/>
              <a:gd name="connsiteX1" fmla="*/ 62607 w 780333"/>
              <a:gd name="connsiteY1" fmla="*/ 358409 h 376298"/>
              <a:gd name="connsiteX2" fmla="*/ 134158 w 780333"/>
              <a:gd name="connsiteY2" fmla="*/ 349465 h 376298"/>
              <a:gd name="connsiteX3" fmla="*/ 277260 w 780333"/>
              <a:gd name="connsiteY3" fmla="*/ 331576 h 376298"/>
              <a:gd name="connsiteX4" fmla="*/ 375643 w 780333"/>
              <a:gd name="connsiteY4" fmla="*/ 313688 h 376298"/>
              <a:gd name="connsiteX5" fmla="*/ 411418 w 780333"/>
              <a:gd name="connsiteY5" fmla="*/ 304744 h 376298"/>
              <a:gd name="connsiteX6" fmla="*/ 429306 w 780333"/>
              <a:gd name="connsiteY6" fmla="*/ 286855 h 376298"/>
              <a:gd name="connsiteX7" fmla="*/ 474026 w 780333"/>
              <a:gd name="connsiteY7" fmla="*/ 224245 h 376298"/>
              <a:gd name="connsiteX8" fmla="*/ 509801 w 780333"/>
              <a:gd name="connsiteY8" fmla="*/ 143747 h 376298"/>
              <a:gd name="connsiteX9" fmla="*/ 545577 w 780333"/>
              <a:gd name="connsiteY9" fmla="*/ 134803 h 376298"/>
              <a:gd name="connsiteX10" fmla="*/ 572408 w 780333"/>
              <a:gd name="connsiteY10" fmla="*/ 72193 h 376298"/>
              <a:gd name="connsiteX11" fmla="*/ 608184 w 780333"/>
              <a:gd name="connsiteY11" fmla="*/ 639 h 376298"/>
              <a:gd name="connsiteX12" fmla="*/ 733398 w 780333"/>
              <a:gd name="connsiteY12" fmla="*/ 9584 h 376298"/>
              <a:gd name="connsiteX13" fmla="*/ 778118 w 780333"/>
              <a:gd name="connsiteY13" fmla="*/ 63249 h 376298"/>
              <a:gd name="connsiteX14" fmla="*/ 778118 w 780333"/>
              <a:gd name="connsiteY14" fmla="*/ 81138 h 3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0333" h="376298">
                <a:moveTo>
                  <a:pt x="0" y="376298"/>
                </a:moveTo>
                <a:cubicBezTo>
                  <a:pt x="21269" y="369208"/>
                  <a:pt x="40143" y="362153"/>
                  <a:pt x="62607" y="358409"/>
                </a:cubicBezTo>
                <a:cubicBezTo>
                  <a:pt x="86316" y="354457"/>
                  <a:pt x="110333" y="352642"/>
                  <a:pt x="134158" y="349465"/>
                </a:cubicBezTo>
                <a:cubicBezTo>
                  <a:pt x="261797" y="332446"/>
                  <a:pt x="126756" y="348301"/>
                  <a:pt x="277260" y="331576"/>
                </a:cubicBezTo>
                <a:cubicBezTo>
                  <a:pt x="358405" y="311290"/>
                  <a:pt x="258134" y="335054"/>
                  <a:pt x="375643" y="313688"/>
                </a:cubicBezTo>
                <a:cubicBezTo>
                  <a:pt x="387737" y="311489"/>
                  <a:pt x="399493" y="307725"/>
                  <a:pt x="411418" y="304744"/>
                </a:cubicBezTo>
                <a:cubicBezTo>
                  <a:pt x="417381" y="298781"/>
                  <a:pt x="423908" y="293333"/>
                  <a:pt x="429306" y="286855"/>
                </a:cubicBezTo>
                <a:cubicBezTo>
                  <a:pt x="447797" y="264665"/>
                  <a:pt x="458535" y="247482"/>
                  <a:pt x="474026" y="224245"/>
                </a:cubicBezTo>
                <a:cubicBezTo>
                  <a:pt x="477555" y="213659"/>
                  <a:pt x="491577" y="155896"/>
                  <a:pt x="509801" y="143747"/>
                </a:cubicBezTo>
                <a:cubicBezTo>
                  <a:pt x="520029" y="136928"/>
                  <a:pt x="533652" y="137784"/>
                  <a:pt x="545577" y="134803"/>
                </a:cubicBezTo>
                <a:cubicBezTo>
                  <a:pt x="574366" y="48433"/>
                  <a:pt x="528203" y="182711"/>
                  <a:pt x="572408" y="72193"/>
                </a:cubicBezTo>
                <a:cubicBezTo>
                  <a:pt x="599813" y="3677"/>
                  <a:pt x="573900" y="34925"/>
                  <a:pt x="608184" y="639"/>
                </a:cubicBezTo>
                <a:cubicBezTo>
                  <a:pt x="649922" y="3621"/>
                  <a:pt x="692666" y="0"/>
                  <a:pt x="733398" y="9584"/>
                </a:cubicBezTo>
                <a:cubicBezTo>
                  <a:pt x="743266" y="11906"/>
                  <a:pt x="774091" y="53182"/>
                  <a:pt x="778118" y="63249"/>
                </a:cubicBezTo>
                <a:cubicBezTo>
                  <a:pt x="780333" y="68786"/>
                  <a:pt x="778118" y="75175"/>
                  <a:pt x="778118" y="81138"/>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9" name="Forme libre 38"/>
          <p:cNvSpPr/>
          <p:nvPr/>
        </p:nvSpPr>
        <p:spPr>
          <a:xfrm>
            <a:off x="3309938" y="3476625"/>
            <a:ext cx="366712" cy="260350"/>
          </a:xfrm>
          <a:custGeom>
            <a:avLst/>
            <a:gdLst>
              <a:gd name="connsiteX0" fmla="*/ 0 w 366699"/>
              <a:gd name="connsiteY0" fmla="*/ 259383 h 259383"/>
              <a:gd name="connsiteX1" fmla="*/ 8944 w 366699"/>
              <a:gd name="connsiteY1" fmla="*/ 232550 h 259383"/>
              <a:gd name="connsiteX2" fmla="*/ 35776 w 366699"/>
              <a:gd name="connsiteY2" fmla="*/ 223606 h 259383"/>
              <a:gd name="connsiteX3" fmla="*/ 71551 w 366699"/>
              <a:gd name="connsiteY3" fmla="*/ 205717 h 259383"/>
              <a:gd name="connsiteX4" fmla="*/ 152046 w 366699"/>
              <a:gd name="connsiteY4" fmla="*/ 160996 h 259383"/>
              <a:gd name="connsiteX5" fmla="*/ 187822 w 366699"/>
              <a:gd name="connsiteY5" fmla="*/ 152052 h 259383"/>
              <a:gd name="connsiteX6" fmla="*/ 313036 w 366699"/>
              <a:gd name="connsiteY6" fmla="*/ 134163 h 259383"/>
              <a:gd name="connsiteX7" fmla="*/ 348811 w 366699"/>
              <a:gd name="connsiteY7" fmla="*/ 71554 h 259383"/>
              <a:gd name="connsiteX8" fmla="*/ 366699 w 366699"/>
              <a:gd name="connsiteY8" fmla="*/ 0 h 2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99" h="259383">
                <a:moveTo>
                  <a:pt x="0" y="259383"/>
                </a:moveTo>
                <a:cubicBezTo>
                  <a:pt x="2981" y="250439"/>
                  <a:pt x="2277" y="239217"/>
                  <a:pt x="8944" y="232550"/>
                </a:cubicBezTo>
                <a:cubicBezTo>
                  <a:pt x="15610" y="225883"/>
                  <a:pt x="27111" y="227320"/>
                  <a:pt x="35776" y="223606"/>
                </a:cubicBezTo>
                <a:cubicBezTo>
                  <a:pt x="48031" y="218354"/>
                  <a:pt x="59896" y="212192"/>
                  <a:pt x="71551" y="205717"/>
                </a:cubicBezTo>
                <a:cubicBezTo>
                  <a:pt x="95183" y="192587"/>
                  <a:pt x="125664" y="170890"/>
                  <a:pt x="152046" y="160996"/>
                </a:cubicBezTo>
                <a:cubicBezTo>
                  <a:pt x="163556" y="156680"/>
                  <a:pt x="175697" y="154073"/>
                  <a:pt x="187822" y="152052"/>
                </a:cubicBezTo>
                <a:cubicBezTo>
                  <a:pt x="229410" y="145120"/>
                  <a:pt x="271298" y="140126"/>
                  <a:pt x="313036" y="134163"/>
                </a:cubicBezTo>
                <a:cubicBezTo>
                  <a:pt x="339357" y="99068"/>
                  <a:pt x="339055" y="107327"/>
                  <a:pt x="348811" y="71554"/>
                </a:cubicBezTo>
                <a:cubicBezTo>
                  <a:pt x="355279" y="47835"/>
                  <a:pt x="366699" y="0"/>
                  <a:pt x="366699" y="0"/>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0" name="Forme libre 39"/>
          <p:cNvSpPr/>
          <p:nvPr/>
        </p:nvSpPr>
        <p:spPr>
          <a:xfrm>
            <a:off x="3489325" y="3816350"/>
            <a:ext cx="384175" cy="196850"/>
          </a:xfrm>
          <a:custGeom>
            <a:avLst/>
            <a:gdLst>
              <a:gd name="connsiteX0" fmla="*/ 0 w 384587"/>
              <a:gd name="connsiteY0" fmla="*/ 196774 h 196774"/>
              <a:gd name="connsiteX1" fmla="*/ 62607 w 384587"/>
              <a:gd name="connsiteY1" fmla="*/ 169941 h 196774"/>
              <a:gd name="connsiteX2" fmla="*/ 89439 w 384587"/>
              <a:gd name="connsiteY2" fmla="*/ 143108 h 196774"/>
              <a:gd name="connsiteX3" fmla="*/ 107326 w 384587"/>
              <a:gd name="connsiteY3" fmla="*/ 80498 h 196774"/>
              <a:gd name="connsiteX4" fmla="*/ 134158 w 384587"/>
              <a:gd name="connsiteY4" fmla="*/ 44721 h 196774"/>
              <a:gd name="connsiteX5" fmla="*/ 330923 w 384587"/>
              <a:gd name="connsiteY5" fmla="*/ 17889 h 196774"/>
              <a:gd name="connsiteX6" fmla="*/ 384587 w 384587"/>
              <a:gd name="connsiteY6" fmla="*/ 0 h 1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87" h="196774">
                <a:moveTo>
                  <a:pt x="0" y="196774"/>
                </a:moveTo>
                <a:cubicBezTo>
                  <a:pt x="21893" y="189475"/>
                  <a:pt x="43270" y="183754"/>
                  <a:pt x="62607" y="169941"/>
                </a:cubicBezTo>
                <a:cubicBezTo>
                  <a:pt x="72900" y="162589"/>
                  <a:pt x="80495" y="152052"/>
                  <a:pt x="89439" y="143108"/>
                </a:cubicBezTo>
                <a:cubicBezTo>
                  <a:pt x="91376" y="135360"/>
                  <a:pt x="101622" y="90480"/>
                  <a:pt x="107326" y="80498"/>
                </a:cubicBezTo>
                <a:cubicBezTo>
                  <a:pt x="114722" y="67555"/>
                  <a:pt x="122840" y="54422"/>
                  <a:pt x="134158" y="44721"/>
                </a:cubicBezTo>
                <a:cubicBezTo>
                  <a:pt x="180647" y="4872"/>
                  <a:pt x="307216" y="19206"/>
                  <a:pt x="330923" y="17889"/>
                </a:cubicBezTo>
                <a:cubicBezTo>
                  <a:pt x="373166" y="7327"/>
                  <a:pt x="355704" y="14441"/>
                  <a:pt x="384587" y="0"/>
                </a:cubicBezTo>
              </a:path>
            </a:pathLst>
          </a:custGeom>
          <a:ln w="31750"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1" name="Forme libre 40"/>
          <p:cNvSpPr/>
          <p:nvPr/>
        </p:nvSpPr>
        <p:spPr>
          <a:xfrm>
            <a:off x="4738688" y="2462213"/>
            <a:ext cx="176212" cy="268287"/>
          </a:xfrm>
          <a:custGeom>
            <a:avLst/>
            <a:gdLst>
              <a:gd name="connsiteX0" fmla="*/ 160989 w 176127"/>
              <a:gd name="connsiteY0" fmla="*/ 0 h 268327"/>
              <a:gd name="connsiteX1" fmla="*/ 134158 w 176127"/>
              <a:gd name="connsiteY1" fmla="*/ 8944 h 268327"/>
              <a:gd name="connsiteX2" fmla="*/ 116270 w 176127"/>
              <a:gd name="connsiteY2" fmla="*/ 169940 h 268327"/>
              <a:gd name="connsiteX3" fmla="*/ 62607 w 176127"/>
              <a:gd name="connsiteY3" fmla="*/ 187829 h 268327"/>
              <a:gd name="connsiteX4" fmla="*/ 44719 w 176127"/>
              <a:gd name="connsiteY4" fmla="*/ 214662 h 268327"/>
              <a:gd name="connsiteX5" fmla="*/ 17887 w 176127"/>
              <a:gd name="connsiteY5" fmla="*/ 223606 h 268327"/>
              <a:gd name="connsiteX6" fmla="*/ 8944 w 176127"/>
              <a:gd name="connsiteY6" fmla="*/ 250439 h 268327"/>
              <a:gd name="connsiteX7" fmla="*/ 0 w 176127"/>
              <a:gd name="connsiteY7" fmla="*/ 268327 h 26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268327">
                <a:moveTo>
                  <a:pt x="160989" y="0"/>
                </a:moveTo>
                <a:cubicBezTo>
                  <a:pt x="152045" y="2981"/>
                  <a:pt x="138374" y="512"/>
                  <a:pt x="134158" y="8944"/>
                </a:cubicBezTo>
                <a:cubicBezTo>
                  <a:pt x="89185" y="98896"/>
                  <a:pt x="176127" y="58772"/>
                  <a:pt x="116270" y="169940"/>
                </a:cubicBezTo>
                <a:cubicBezTo>
                  <a:pt x="107331" y="186542"/>
                  <a:pt x="62607" y="187829"/>
                  <a:pt x="62607" y="187829"/>
                </a:cubicBezTo>
                <a:cubicBezTo>
                  <a:pt x="56644" y="196773"/>
                  <a:pt x="53113" y="207947"/>
                  <a:pt x="44719" y="214662"/>
                </a:cubicBezTo>
                <a:cubicBezTo>
                  <a:pt x="37357" y="220552"/>
                  <a:pt x="24553" y="216939"/>
                  <a:pt x="17887" y="223606"/>
                </a:cubicBezTo>
                <a:cubicBezTo>
                  <a:pt x="11221" y="230273"/>
                  <a:pt x="12445" y="241685"/>
                  <a:pt x="8944" y="250439"/>
                </a:cubicBezTo>
                <a:cubicBezTo>
                  <a:pt x="6468" y="256629"/>
                  <a:pt x="2981" y="262364"/>
                  <a:pt x="0" y="268327"/>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2" name="Forme libre 41"/>
          <p:cNvSpPr/>
          <p:nvPr/>
        </p:nvSpPr>
        <p:spPr>
          <a:xfrm>
            <a:off x="4232275" y="3284538"/>
            <a:ext cx="176213" cy="268287"/>
          </a:xfrm>
          <a:custGeom>
            <a:avLst/>
            <a:gdLst>
              <a:gd name="connsiteX0" fmla="*/ 160989 w 176127"/>
              <a:gd name="connsiteY0" fmla="*/ 0 h 268327"/>
              <a:gd name="connsiteX1" fmla="*/ 134158 w 176127"/>
              <a:gd name="connsiteY1" fmla="*/ 8944 h 268327"/>
              <a:gd name="connsiteX2" fmla="*/ 116270 w 176127"/>
              <a:gd name="connsiteY2" fmla="*/ 169940 h 268327"/>
              <a:gd name="connsiteX3" fmla="*/ 62607 w 176127"/>
              <a:gd name="connsiteY3" fmla="*/ 187829 h 268327"/>
              <a:gd name="connsiteX4" fmla="*/ 44719 w 176127"/>
              <a:gd name="connsiteY4" fmla="*/ 214662 h 268327"/>
              <a:gd name="connsiteX5" fmla="*/ 17887 w 176127"/>
              <a:gd name="connsiteY5" fmla="*/ 223606 h 268327"/>
              <a:gd name="connsiteX6" fmla="*/ 8944 w 176127"/>
              <a:gd name="connsiteY6" fmla="*/ 250439 h 268327"/>
              <a:gd name="connsiteX7" fmla="*/ 0 w 176127"/>
              <a:gd name="connsiteY7" fmla="*/ 268327 h 26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268327">
                <a:moveTo>
                  <a:pt x="160989" y="0"/>
                </a:moveTo>
                <a:cubicBezTo>
                  <a:pt x="152045" y="2981"/>
                  <a:pt x="138374" y="512"/>
                  <a:pt x="134158" y="8944"/>
                </a:cubicBezTo>
                <a:cubicBezTo>
                  <a:pt x="89185" y="98896"/>
                  <a:pt x="176127" y="58772"/>
                  <a:pt x="116270" y="169940"/>
                </a:cubicBezTo>
                <a:cubicBezTo>
                  <a:pt x="107331" y="186542"/>
                  <a:pt x="62607" y="187829"/>
                  <a:pt x="62607" y="187829"/>
                </a:cubicBezTo>
                <a:cubicBezTo>
                  <a:pt x="56644" y="196773"/>
                  <a:pt x="53113" y="207947"/>
                  <a:pt x="44719" y="214662"/>
                </a:cubicBezTo>
                <a:cubicBezTo>
                  <a:pt x="37357" y="220552"/>
                  <a:pt x="24553" y="216939"/>
                  <a:pt x="17887" y="223606"/>
                </a:cubicBezTo>
                <a:cubicBezTo>
                  <a:pt x="11221" y="230273"/>
                  <a:pt x="12445" y="241685"/>
                  <a:pt x="8944" y="250439"/>
                </a:cubicBezTo>
                <a:cubicBezTo>
                  <a:pt x="6468" y="256629"/>
                  <a:pt x="2981" y="262364"/>
                  <a:pt x="0" y="268327"/>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3" name="Forme libre 42"/>
          <p:cNvSpPr/>
          <p:nvPr/>
        </p:nvSpPr>
        <p:spPr>
          <a:xfrm>
            <a:off x="4398963" y="2962275"/>
            <a:ext cx="115887" cy="196850"/>
          </a:xfrm>
          <a:custGeom>
            <a:avLst/>
            <a:gdLst>
              <a:gd name="connsiteX0" fmla="*/ 0 w 116271"/>
              <a:gd name="connsiteY0" fmla="*/ 196774 h 196774"/>
              <a:gd name="connsiteX1" fmla="*/ 8944 w 116271"/>
              <a:gd name="connsiteY1" fmla="*/ 169941 h 196774"/>
              <a:gd name="connsiteX2" fmla="*/ 62607 w 116271"/>
              <a:gd name="connsiteY2" fmla="*/ 125220 h 196774"/>
              <a:gd name="connsiteX3" fmla="*/ 107327 w 116271"/>
              <a:gd name="connsiteY3" fmla="*/ 44722 h 196774"/>
              <a:gd name="connsiteX4" fmla="*/ 116271 w 116271"/>
              <a:gd name="connsiteY4" fmla="*/ 0 h 19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71" h="196774">
                <a:moveTo>
                  <a:pt x="0" y="196774"/>
                </a:moveTo>
                <a:cubicBezTo>
                  <a:pt x="2981" y="187830"/>
                  <a:pt x="3714" y="177786"/>
                  <a:pt x="8944" y="169941"/>
                </a:cubicBezTo>
                <a:cubicBezTo>
                  <a:pt x="22717" y="149281"/>
                  <a:pt x="42808" y="138420"/>
                  <a:pt x="62607" y="125220"/>
                </a:cubicBezTo>
                <a:cubicBezTo>
                  <a:pt x="89251" y="85252"/>
                  <a:pt x="97882" y="82503"/>
                  <a:pt x="107327" y="44722"/>
                </a:cubicBezTo>
                <a:cubicBezTo>
                  <a:pt x="111014" y="29973"/>
                  <a:pt x="116271" y="0"/>
                  <a:pt x="116271" y="0"/>
                </a:cubicBez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4" name="Forme libre 43"/>
          <p:cNvSpPr/>
          <p:nvPr/>
        </p:nvSpPr>
        <p:spPr>
          <a:xfrm>
            <a:off x="4630738" y="2336800"/>
            <a:ext cx="339725" cy="501650"/>
          </a:xfrm>
          <a:custGeom>
            <a:avLst/>
            <a:gdLst>
              <a:gd name="connsiteX0" fmla="*/ 0 w 339868"/>
              <a:gd name="connsiteY0" fmla="*/ 500878 h 500878"/>
              <a:gd name="connsiteX1" fmla="*/ 107327 w 339868"/>
              <a:gd name="connsiteY1" fmla="*/ 491934 h 500878"/>
              <a:gd name="connsiteX2" fmla="*/ 160990 w 339868"/>
              <a:gd name="connsiteY2" fmla="*/ 474045 h 500878"/>
              <a:gd name="connsiteX3" fmla="*/ 196765 w 339868"/>
              <a:gd name="connsiteY3" fmla="*/ 429324 h 500878"/>
              <a:gd name="connsiteX4" fmla="*/ 214653 w 339868"/>
              <a:gd name="connsiteY4" fmla="*/ 402491 h 500878"/>
              <a:gd name="connsiteX5" fmla="*/ 241485 w 339868"/>
              <a:gd name="connsiteY5" fmla="*/ 384603 h 500878"/>
              <a:gd name="connsiteX6" fmla="*/ 286204 w 339868"/>
              <a:gd name="connsiteY6" fmla="*/ 339882 h 500878"/>
              <a:gd name="connsiteX7" fmla="*/ 304092 w 339868"/>
              <a:gd name="connsiteY7" fmla="*/ 321993 h 500878"/>
              <a:gd name="connsiteX8" fmla="*/ 321980 w 339868"/>
              <a:gd name="connsiteY8" fmla="*/ 268328 h 500878"/>
              <a:gd name="connsiteX9" fmla="*/ 330924 w 339868"/>
              <a:gd name="connsiteY9" fmla="*/ 241495 h 500878"/>
              <a:gd name="connsiteX10" fmla="*/ 339868 w 339868"/>
              <a:gd name="connsiteY10" fmla="*/ 0 h 5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868" h="500878">
                <a:moveTo>
                  <a:pt x="0" y="500878"/>
                </a:moveTo>
                <a:cubicBezTo>
                  <a:pt x="35776" y="497897"/>
                  <a:pt x="71916" y="497836"/>
                  <a:pt x="107327" y="491934"/>
                </a:cubicBezTo>
                <a:cubicBezTo>
                  <a:pt x="125926" y="488834"/>
                  <a:pt x="160990" y="474045"/>
                  <a:pt x="160990" y="474045"/>
                </a:cubicBezTo>
                <a:cubicBezTo>
                  <a:pt x="216055" y="391448"/>
                  <a:pt x="145783" y="493056"/>
                  <a:pt x="196765" y="429324"/>
                </a:cubicBezTo>
                <a:cubicBezTo>
                  <a:pt x="203480" y="420930"/>
                  <a:pt x="207052" y="410092"/>
                  <a:pt x="214653" y="402491"/>
                </a:cubicBezTo>
                <a:cubicBezTo>
                  <a:pt x="222254" y="394890"/>
                  <a:pt x="233395" y="391682"/>
                  <a:pt x="241485" y="384603"/>
                </a:cubicBezTo>
                <a:cubicBezTo>
                  <a:pt x="257350" y="370721"/>
                  <a:pt x="271298" y="354789"/>
                  <a:pt x="286204" y="339882"/>
                </a:cubicBezTo>
                <a:lnTo>
                  <a:pt x="304092" y="321993"/>
                </a:lnTo>
                <a:lnTo>
                  <a:pt x="321980" y="268328"/>
                </a:lnTo>
                <a:lnTo>
                  <a:pt x="330924" y="241495"/>
                </a:lnTo>
                <a:lnTo>
                  <a:pt x="339868" y="0"/>
                </a:lnTo>
              </a:path>
            </a:pathLst>
          </a:custGeom>
          <a:ln w="34925" cap="flat" cmpd="sng" algn="ctr">
            <a:solidFill>
              <a:srgbClr val="4BD6D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5" name="Forme libre 44"/>
          <p:cNvSpPr/>
          <p:nvPr/>
        </p:nvSpPr>
        <p:spPr>
          <a:xfrm>
            <a:off x="3284538" y="1960563"/>
            <a:ext cx="701675" cy="647700"/>
          </a:xfrm>
          <a:custGeom>
            <a:avLst/>
            <a:gdLst>
              <a:gd name="connsiteX0" fmla="*/ 281648 w 702011"/>
              <a:gd name="connsiteY0" fmla="*/ 643986 h 646967"/>
              <a:gd name="connsiteX1" fmla="*/ 308480 w 702011"/>
              <a:gd name="connsiteY1" fmla="*/ 626097 h 646967"/>
              <a:gd name="connsiteX2" fmla="*/ 424750 w 702011"/>
              <a:gd name="connsiteY2" fmla="*/ 599264 h 646967"/>
              <a:gd name="connsiteX3" fmla="*/ 532077 w 702011"/>
              <a:gd name="connsiteY3" fmla="*/ 563487 h 646967"/>
              <a:gd name="connsiteX4" fmla="*/ 558909 w 702011"/>
              <a:gd name="connsiteY4" fmla="*/ 554543 h 646967"/>
              <a:gd name="connsiteX5" fmla="*/ 585740 w 702011"/>
              <a:gd name="connsiteY5" fmla="*/ 545599 h 646967"/>
              <a:gd name="connsiteX6" fmla="*/ 603628 w 702011"/>
              <a:gd name="connsiteY6" fmla="*/ 527710 h 646967"/>
              <a:gd name="connsiteX7" fmla="*/ 639403 w 702011"/>
              <a:gd name="connsiteY7" fmla="*/ 482989 h 646967"/>
              <a:gd name="connsiteX8" fmla="*/ 693067 w 702011"/>
              <a:gd name="connsiteY8" fmla="*/ 465101 h 646967"/>
              <a:gd name="connsiteX9" fmla="*/ 702011 w 702011"/>
              <a:gd name="connsiteY9" fmla="*/ 438268 h 646967"/>
              <a:gd name="connsiteX10" fmla="*/ 693067 w 702011"/>
              <a:gd name="connsiteY10" fmla="*/ 393547 h 646967"/>
              <a:gd name="connsiteX11" fmla="*/ 657291 w 702011"/>
              <a:gd name="connsiteY11" fmla="*/ 313049 h 646967"/>
              <a:gd name="connsiteX12" fmla="*/ 648347 w 702011"/>
              <a:gd name="connsiteY12" fmla="*/ 286216 h 646967"/>
              <a:gd name="connsiteX13" fmla="*/ 630460 w 702011"/>
              <a:gd name="connsiteY13" fmla="*/ 214662 h 646967"/>
              <a:gd name="connsiteX14" fmla="*/ 603628 w 702011"/>
              <a:gd name="connsiteY14" fmla="*/ 178885 h 646967"/>
              <a:gd name="connsiteX15" fmla="*/ 594684 w 702011"/>
              <a:gd name="connsiteY15" fmla="*/ 98387 h 646967"/>
              <a:gd name="connsiteX16" fmla="*/ 576796 w 702011"/>
              <a:gd name="connsiteY16" fmla="*/ 44721 h 646967"/>
              <a:gd name="connsiteX17" fmla="*/ 585740 w 702011"/>
              <a:gd name="connsiteY17" fmla="*/ 8944 h 646967"/>
              <a:gd name="connsiteX18" fmla="*/ 558909 w 702011"/>
              <a:gd name="connsiteY18" fmla="*/ 0 h 646967"/>
              <a:gd name="connsiteX19" fmla="*/ 388975 w 702011"/>
              <a:gd name="connsiteY19" fmla="*/ 8944 h 646967"/>
              <a:gd name="connsiteX20" fmla="*/ 299536 w 702011"/>
              <a:gd name="connsiteY20" fmla="*/ 35777 h 646967"/>
              <a:gd name="connsiteX21" fmla="*/ 272704 w 702011"/>
              <a:gd name="connsiteY21" fmla="*/ 44721 h 646967"/>
              <a:gd name="connsiteX22" fmla="*/ 93827 w 702011"/>
              <a:gd name="connsiteY22" fmla="*/ 53665 h 646967"/>
              <a:gd name="connsiteX23" fmla="*/ 75939 w 702011"/>
              <a:gd name="connsiteY23" fmla="*/ 196773 h 646967"/>
              <a:gd name="connsiteX24" fmla="*/ 58051 w 702011"/>
              <a:gd name="connsiteY24" fmla="*/ 277272 h 646967"/>
              <a:gd name="connsiteX25" fmla="*/ 40163 w 702011"/>
              <a:gd name="connsiteY25" fmla="*/ 304104 h 646967"/>
              <a:gd name="connsiteX26" fmla="*/ 22276 w 702011"/>
              <a:gd name="connsiteY26" fmla="*/ 357770 h 646967"/>
              <a:gd name="connsiteX27" fmla="*/ 13332 w 702011"/>
              <a:gd name="connsiteY27" fmla="*/ 384603 h 646967"/>
              <a:gd name="connsiteX28" fmla="*/ 102771 w 702011"/>
              <a:gd name="connsiteY28" fmla="*/ 402491 h 646967"/>
              <a:gd name="connsiteX29" fmla="*/ 129602 w 702011"/>
              <a:gd name="connsiteY29" fmla="*/ 411435 h 646967"/>
              <a:gd name="connsiteX30" fmla="*/ 147490 w 702011"/>
              <a:gd name="connsiteY30" fmla="*/ 429324 h 646967"/>
              <a:gd name="connsiteX31" fmla="*/ 165378 w 702011"/>
              <a:gd name="connsiteY31" fmla="*/ 482989 h 646967"/>
              <a:gd name="connsiteX32" fmla="*/ 210097 w 702011"/>
              <a:gd name="connsiteY32" fmla="*/ 536655 h 646967"/>
              <a:gd name="connsiteX33" fmla="*/ 236929 w 702011"/>
              <a:gd name="connsiteY33" fmla="*/ 563487 h 646967"/>
              <a:gd name="connsiteX34" fmla="*/ 263761 w 702011"/>
              <a:gd name="connsiteY34" fmla="*/ 608209 h 646967"/>
              <a:gd name="connsiteX35" fmla="*/ 281648 w 702011"/>
              <a:gd name="connsiteY35" fmla="*/ 643986 h 6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2011" h="646967">
                <a:moveTo>
                  <a:pt x="281648" y="643986"/>
                </a:moveTo>
                <a:cubicBezTo>
                  <a:pt x="289101" y="646967"/>
                  <a:pt x="298657" y="630463"/>
                  <a:pt x="308480" y="626097"/>
                </a:cubicBezTo>
                <a:cubicBezTo>
                  <a:pt x="355001" y="605420"/>
                  <a:pt x="373823" y="606540"/>
                  <a:pt x="424750" y="599264"/>
                </a:cubicBezTo>
                <a:lnTo>
                  <a:pt x="532077" y="563487"/>
                </a:lnTo>
                <a:lnTo>
                  <a:pt x="558909" y="554543"/>
                </a:lnTo>
                <a:lnTo>
                  <a:pt x="585740" y="545599"/>
                </a:lnTo>
                <a:cubicBezTo>
                  <a:pt x="591703" y="539636"/>
                  <a:pt x="598360" y="534295"/>
                  <a:pt x="603628" y="527710"/>
                </a:cubicBezTo>
                <a:cubicBezTo>
                  <a:pt x="612050" y="517182"/>
                  <a:pt x="625010" y="490186"/>
                  <a:pt x="639403" y="482989"/>
                </a:cubicBezTo>
                <a:cubicBezTo>
                  <a:pt x="656268" y="474556"/>
                  <a:pt x="693067" y="465101"/>
                  <a:pt x="693067" y="465101"/>
                </a:cubicBezTo>
                <a:cubicBezTo>
                  <a:pt x="696048" y="456157"/>
                  <a:pt x="702011" y="447696"/>
                  <a:pt x="702011" y="438268"/>
                </a:cubicBezTo>
                <a:cubicBezTo>
                  <a:pt x="702011" y="423066"/>
                  <a:pt x="697067" y="408214"/>
                  <a:pt x="693067" y="393547"/>
                </a:cubicBezTo>
                <a:cubicBezTo>
                  <a:pt x="678329" y="339508"/>
                  <a:pt x="681905" y="349970"/>
                  <a:pt x="657291" y="313049"/>
                </a:cubicBezTo>
                <a:cubicBezTo>
                  <a:pt x="654310" y="304105"/>
                  <a:pt x="650634" y="295363"/>
                  <a:pt x="648347" y="286216"/>
                </a:cubicBezTo>
                <a:cubicBezTo>
                  <a:pt x="645078" y="273138"/>
                  <a:pt x="639544" y="230560"/>
                  <a:pt x="630460" y="214662"/>
                </a:cubicBezTo>
                <a:cubicBezTo>
                  <a:pt x="623064" y="201719"/>
                  <a:pt x="612572" y="190811"/>
                  <a:pt x="603628" y="178885"/>
                </a:cubicBezTo>
                <a:cubicBezTo>
                  <a:pt x="600647" y="152052"/>
                  <a:pt x="599979" y="124861"/>
                  <a:pt x="594684" y="98387"/>
                </a:cubicBezTo>
                <a:cubicBezTo>
                  <a:pt x="590986" y="79897"/>
                  <a:pt x="576796" y="44721"/>
                  <a:pt x="576796" y="44721"/>
                </a:cubicBezTo>
                <a:cubicBezTo>
                  <a:pt x="579777" y="32795"/>
                  <a:pt x="590305" y="20358"/>
                  <a:pt x="585740" y="8944"/>
                </a:cubicBezTo>
                <a:cubicBezTo>
                  <a:pt x="582239" y="191"/>
                  <a:pt x="568336" y="0"/>
                  <a:pt x="558909" y="0"/>
                </a:cubicBezTo>
                <a:cubicBezTo>
                  <a:pt x="502186" y="0"/>
                  <a:pt x="445620" y="5963"/>
                  <a:pt x="388975" y="8944"/>
                </a:cubicBezTo>
                <a:cubicBezTo>
                  <a:pt x="261481" y="51445"/>
                  <a:pt x="394135" y="8749"/>
                  <a:pt x="299536" y="35777"/>
                </a:cubicBezTo>
                <a:cubicBezTo>
                  <a:pt x="290471" y="38367"/>
                  <a:pt x="282096" y="43904"/>
                  <a:pt x="272704" y="44721"/>
                </a:cubicBezTo>
                <a:cubicBezTo>
                  <a:pt x="213228" y="49893"/>
                  <a:pt x="153453" y="50684"/>
                  <a:pt x="93827" y="53665"/>
                </a:cubicBezTo>
                <a:cubicBezTo>
                  <a:pt x="80473" y="200560"/>
                  <a:pt x="92741" y="104357"/>
                  <a:pt x="75939" y="196773"/>
                </a:cubicBezTo>
                <a:cubicBezTo>
                  <a:pt x="72013" y="218365"/>
                  <a:pt x="69315" y="254743"/>
                  <a:pt x="58051" y="277272"/>
                </a:cubicBezTo>
                <a:cubicBezTo>
                  <a:pt x="53244" y="286887"/>
                  <a:pt x="46126" y="295160"/>
                  <a:pt x="40163" y="304104"/>
                </a:cubicBezTo>
                <a:lnTo>
                  <a:pt x="22276" y="357770"/>
                </a:lnTo>
                <a:lnTo>
                  <a:pt x="13332" y="384603"/>
                </a:lnTo>
                <a:cubicBezTo>
                  <a:pt x="73950" y="404810"/>
                  <a:pt x="0" y="381937"/>
                  <a:pt x="102771" y="402491"/>
                </a:cubicBezTo>
                <a:cubicBezTo>
                  <a:pt x="112015" y="404340"/>
                  <a:pt x="120658" y="408454"/>
                  <a:pt x="129602" y="411435"/>
                </a:cubicBezTo>
                <a:cubicBezTo>
                  <a:pt x="135565" y="417398"/>
                  <a:pt x="143719" y="421782"/>
                  <a:pt x="147490" y="429324"/>
                </a:cubicBezTo>
                <a:cubicBezTo>
                  <a:pt x="155922" y="446189"/>
                  <a:pt x="152045" y="469655"/>
                  <a:pt x="165378" y="482989"/>
                </a:cubicBezTo>
                <a:cubicBezTo>
                  <a:pt x="243782" y="561399"/>
                  <a:pt x="147823" y="461925"/>
                  <a:pt x="210097" y="536655"/>
                </a:cubicBezTo>
                <a:cubicBezTo>
                  <a:pt x="218194" y="546372"/>
                  <a:pt x="227985" y="554543"/>
                  <a:pt x="236929" y="563487"/>
                </a:cubicBezTo>
                <a:cubicBezTo>
                  <a:pt x="262267" y="639503"/>
                  <a:pt x="226929" y="546818"/>
                  <a:pt x="263761" y="608209"/>
                </a:cubicBezTo>
                <a:cubicBezTo>
                  <a:pt x="268611" y="616293"/>
                  <a:pt x="274195" y="641005"/>
                  <a:pt x="281648" y="643986"/>
                </a:cubicBezTo>
                <a:close/>
              </a:path>
            </a:pathLst>
          </a:custGeom>
          <a:noFill/>
          <a:ln w="25400" cap="flat" cmpd="sng" algn="ctr">
            <a:solidFill>
              <a:schemeClr val="accent2">
                <a:lumMod val="60000"/>
                <a:lumOff val="4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6" name="Forme libre 45"/>
          <p:cNvSpPr/>
          <p:nvPr/>
        </p:nvSpPr>
        <p:spPr>
          <a:xfrm>
            <a:off x="3367088" y="2446338"/>
            <a:ext cx="87312" cy="82550"/>
          </a:xfrm>
          <a:custGeom>
            <a:avLst/>
            <a:gdLst>
              <a:gd name="connsiteX0" fmla="*/ 38441 w 86538"/>
              <a:gd name="connsiteY0" fmla="*/ 15612 h 82437"/>
              <a:gd name="connsiteX1" fmla="*/ 11610 w 86538"/>
              <a:gd name="connsiteY1" fmla="*/ 6667 h 82437"/>
              <a:gd name="connsiteX2" fmla="*/ 38441 w 86538"/>
              <a:gd name="connsiteY2" fmla="*/ 51389 h 82437"/>
              <a:gd name="connsiteX3" fmla="*/ 47385 w 86538"/>
              <a:gd name="connsiteY3" fmla="*/ 78221 h 82437"/>
              <a:gd name="connsiteX4" fmla="*/ 74217 w 86538"/>
              <a:gd name="connsiteY4" fmla="*/ 69277 h 82437"/>
              <a:gd name="connsiteX5" fmla="*/ 38441 w 86538"/>
              <a:gd name="connsiteY5" fmla="*/ 15612 h 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38" h="82437">
                <a:moveTo>
                  <a:pt x="38441" y="15612"/>
                </a:moveTo>
                <a:cubicBezTo>
                  <a:pt x="28007" y="5177"/>
                  <a:pt x="18276" y="0"/>
                  <a:pt x="11610" y="6667"/>
                </a:cubicBezTo>
                <a:cubicBezTo>
                  <a:pt x="0" y="18277"/>
                  <a:pt x="34656" y="47603"/>
                  <a:pt x="38441" y="51389"/>
                </a:cubicBezTo>
                <a:cubicBezTo>
                  <a:pt x="41422" y="60333"/>
                  <a:pt x="38953" y="74005"/>
                  <a:pt x="47385" y="78221"/>
                </a:cubicBezTo>
                <a:cubicBezTo>
                  <a:pt x="55817" y="82437"/>
                  <a:pt x="70716" y="78031"/>
                  <a:pt x="74217" y="69277"/>
                </a:cubicBezTo>
                <a:cubicBezTo>
                  <a:pt x="86538" y="38474"/>
                  <a:pt x="48875" y="26047"/>
                  <a:pt x="38441" y="15612"/>
                </a:cubicBezTo>
                <a:close/>
              </a:path>
            </a:pathLst>
          </a:custGeom>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49" name="Forme libre 48"/>
          <p:cNvSpPr/>
          <p:nvPr/>
        </p:nvSpPr>
        <p:spPr>
          <a:xfrm>
            <a:off x="3300413" y="2111375"/>
            <a:ext cx="41275" cy="61913"/>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50" name="Forme libre 49"/>
          <p:cNvSpPr/>
          <p:nvPr/>
        </p:nvSpPr>
        <p:spPr>
          <a:xfrm>
            <a:off x="3498850" y="1911350"/>
            <a:ext cx="112713" cy="58738"/>
          </a:xfrm>
          <a:custGeom>
            <a:avLst/>
            <a:gdLst>
              <a:gd name="connsiteX0" fmla="*/ 76116 w 111892"/>
              <a:gd name="connsiteY0" fmla="*/ 5657 h 59322"/>
              <a:gd name="connsiteX1" fmla="*/ 31397 w 111892"/>
              <a:gd name="connsiteY1" fmla="*/ 14601 h 59322"/>
              <a:gd name="connsiteX2" fmla="*/ 4565 w 111892"/>
              <a:gd name="connsiteY2" fmla="*/ 23545 h 59322"/>
              <a:gd name="connsiteX3" fmla="*/ 13509 w 111892"/>
              <a:gd name="connsiteY3" fmla="*/ 59322 h 59322"/>
              <a:gd name="connsiteX4" fmla="*/ 58228 w 111892"/>
              <a:gd name="connsiteY4" fmla="*/ 50378 h 59322"/>
              <a:gd name="connsiteX5" fmla="*/ 111892 w 111892"/>
              <a:gd name="connsiteY5" fmla="*/ 32489 h 59322"/>
              <a:gd name="connsiteX6" fmla="*/ 76116 w 111892"/>
              <a:gd name="connsiteY6" fmla="*/ 5657 h 5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92" h="59322">
                <a:moveTo>
                  <a:pt x="76116" y="5657"/>
                </a:moveTo>
                <a:cubicBezTo>
                  <a:pt x="62700" y="2676"/>
                  <a:pt x="46145" y="10914"/>
                  <a:pt x="31397" y="14601"/>
                </a:cubicBezTo>
                <a:cubicBezTo>
                  <a:pt x="22251" y="16888"/>
                  <a:pt x="8066" y="14791"/>
                  <a:pt x="4565" y="23545"/>
                </a:cubicBezTo>
                <a:cubicBezTo>
                  <a:pt x="0" y="34958"/>
                  <a:pt x="10528" y="47396"/>
                  <a:pt x="13509" y="59322"/>
                </a:cubicBezTo>
                <a:cubicBezTo>
                  <a:pt x="28415" y="56341"/>
                  <a:pt x="43562" y="54378"/>
                  <a:pt x="58228" y="50378"/>
                </a:cubicBezTo>
                <a:cubicBezTo>
                  <a:pt x="76419" y="45417"/>
                  <a:pt x="111892" y="32489"/>
                  <a:pt x="111892" y="32489"/>
                </a:cubicBezTo>
                <a:cubicBezTo>
                  <a:pt x="101062" y="0"/>
                  <a:pt x="89532" y="8638"/>
                  <a:pt x="76116" y="5657"/>
                </a:cubicBezTo>
                <a:close/>
              </a:path>
            </a:pathLst>
          </a:custGeom>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51" name="Forme libre 50"/>
          <p:cNvSpPr/>
          <p:nvPr/>
        </p:nvSpPr>
        <p:spPr>
          <a:xfrm>
            <a:off x="3902075" y="2081213"/>
            <a:ext cx="58738" cy="76200"/>
          </a:xfrm>
          <a:custGeom>
            <a:avLst/>
            <a:gdLst>
              <a:gd name="connsiteX0" fmla="*/ 39893 w 57781"/>
              <a:gd name="connsiteY0" fmla="*/ 5963 h 77517"/>
              <a:gd name="connsiteX1" fmla="*/ 13062 w 57781"/>
              <a:gd name="connsiteY1" fmla="*/ 14908 h 77517"/>
              <a:gd name="connsiteX2" fmla="*/ 48837 w 57781"/>
              <a:gd name="connsiteY2" fmla="*/ 77517 h 77517"/>
              <a:gd name="connsiteX3" fmla="*/ 57781 w 57781"/>
              <a:gd name="connsiteY3" fmla="*/ 50685 h 77517"/>
              <a:gd name="connsiteX4" fmla="*/ 39893 w 57781"/>
              <a:gd name="connsiteY4" fmla="*/ 5963 h 7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1" h="77517">
                <a:moveTo>
                  <a:pt x="39893" y="5963"/>
                </a:moveTo>
                <a:cubicBezTo>
                  <a:pt x="32440" y="0"/>
                  <a:pt x="16043" y="5964"/>
                  <a:pt x="13062" y="14908"/>
                </a:cubicBezTo>
                <a:cubicBezTo>
                  <a:pt x="0" y="54095"/>
                  <a:pt x="26406" y="62563"/>
                  <a:pt x="48837" y="77517"/>
                </a:cubicBezTo>
                <a:cubicBezTo>
                  <a:pt x="51818" y="68573"/>
                  <a:pt x="57781" y="60113"/>
                  <a:pt x="57781" y="50685"/>
                </a:cubicBezTo>
                <a:cubicBezTo>
                  <a:pt x="57781" y="30129"/>
                  <a:pt x="47346" y="11926"/>
                  <a:pt x="39893" y="5963"/>
                </a:cubicBezTo>
                <a:close/>
              </a:path>
            </a:pathLst>
          </a:custGeom>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52" name="Forme libre 51"/>
          <p:cNvSpPr/>
          <p:nvPr/>
        </p:nvSpPr>
        <p:spPr>
          <a:xfrm>
            <a:off x="3665538" y="2562225"/>
            <a:ext cx="106362" cy="49213"/>
          </a:xfrm>
          <a:custGeom>
            <a:avLst/>
            <a:gdLst>
              <a:gd name="connsiteX0" fmla="*/ 80493 w 106980"/>
              <a:gd name="connsiteY0" fmla="*/ 4472 h 49395"/>
              <a:gd name="connsiteX1" fmla="*/ 8942 w 106980"/>
              <a:gd name="connsiteY1" fmla="*/ 40249 h 49395"/>
              <a:gd name="connsiteX2" fmla="*/ 35773 w 106980"/>
              <a:gd name="connsiteY2" fmla="*/ 49194 h 49395"/>
              <a:gd name="connsiteX3" fmla="*/ 80493 w 106980"/>
              <a:gd name="connsiteY3" fmla="*/ 40249 h 49395"/>
              <a:gd name="connsiteX4" fmla="*/ 98381 w 106980"/>
              <a:gd name="connsiteY4" fmla="*/ 13417 h 49395"/>
              <a:gd name="connsiteX5" fmla="*/ 80493 w 106980"/>
              <a:gd name="connsiteY5" fmla="*/ 4472 h 4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0" h="49395">
                <a:moveTo>
                  <a:pt x="80493" y="4472"/>
                </a:moveTo>
                <a:cubicBezTo>
                  <a:pt x="65587" y="8944"/>
                  <a:pt x="0" y="4477"/>
                  <a:pt x="8942" y="40249"/>
                </a:cubicBezTo>
                <a:cubicBezTo>
                  <a:pt x="11228" y="49395"/>
                  <a:pt x="26829" y="46212"/>
                  <a:pt x="35773" y="49194"/>
                </a:cubicBezTo>
                <a:cubicBezTo>
                  <a:pt x="50680" y="46212"/>
                  <a:pt x="67294" y="47791"/>
                  <a:pt x="80493" y="40249"/>
                </a:cubicBezTo>
                <a:cubicBezTo>
                  <a:pt x="89826" y="34916"/>
                  <a:pt x="106980" y="19867"/>
                  <a:pt x="98381" y="13417"/>
                </a:cubicBezTo>
                <a:cubicBezTo>
                  <a:pt x="84071" y="2684"/>
                  <a:pt x="95399" y="0"/>
                  <a:pt x="80493" y="4472"/>
                </a:cubicBezTo>
                <a:close/>
              </a:path>
            </a:pathLst>
          </a:custGeom>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55" name="Forme libre 54"/>
          <p:cNvSpPr/>
          <p:nvPr/>
        </p:nvSpPr>
        <p:spPr>
          <a:xfrm>
            <a:off x="3290888" y="2111375"/>
            <a:ext cx="41275" cy="61913"/>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grpSp>
        <p:nvGrpSpPr>
          <p:cNvPr id="2" name="Grouper 58"/>
          <p:cNvGrpSpPr>
            <a:grpSpLocks/>
          </p:cNvGrpSpPr>
          <p:nvPr/>
        </p:nvGrpSpPr>
        <p:grpSpPr bwMode="auto">
          <a:xfrm>
            <a:off x="4398963" y="1800225"/>
            <a:ext cx="214312" cy="119063"/>
            <a:chOff x="1878162" y="3250086"/>
            <a:chExt cx="214706" cy="118597"/>
          </a:xfrm>
        </p:grpSpPr>
        <p:sp>
          <p:nvSpPr>
            <p:cNvPr id="54" name="Forme libre 53"/>
            <p:cNvSpPr/>
            <p:nvPr/>
          </p:nvSpPr>
          <p:spPr>
            <a:xfrm>
              <a:off x="1878162" y="3250086"/>
              <a:ext cx="214706" cy="118597"/>
            </a:xfrm>
            <a:custGeom>
              <a:avLst/>
              <a:gdLst>
                <a:gd name="connsiteX0" fmla="*/ 71604 w 214706"/>
                <a:gd name="connsiteY0" fmla="*/ 20211 h 118597"/>
                <a:gd name="connsiteX1" fmla="*/ 53 w 214706"/>
                <a:gd name="connsiteY1" fmla="*/ 55988 h 118597"/>
                <a:gd name="connsiteX2" fmla="*/ 8997 w 214706"/>
                <a:gd name="connsiteY2" fmla="*/ 109653 h 118597"/>
                <a:gd name="connsiteX3" fmla="*/ 35828 w 214706"/>
                <a:gd name="connsiteY3" fmla="*/ 118597 h 118597"/>
                <a:gd name="connsiteX4" fmla="*/ 169987 w 214706"/>
                <a:gd name="connsiteY4" fmla="*/ 109653 h 118597"/>
                <a:gd name="connsiteX5" fmla="*/ 214706 w 214706"/>
                <a:gd name="connsiteY5" fmla="*/ 29155 h 118597"/>
                <a:gd name="connsiteX6" fmla="*/ 169987 w 214706"/>
                <a:gd name="connsiteY6" fmla="*/ 2322 h 118597"/>
                <a:gd name="connsiteX7" fmla="*/ 116323 w 214706"/>
                <a:gd name="connsiteY7" fmla="*/ 20211 h 118597"/>
                <a:gd name="connsiteX8" fmla="*/ 71604 w 214706"/>
                <a:gd name="connsiteY8" fmla="*/ 20211 h 1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06" h="118597">
                  <a:moveTo>
                    <a:pt x="71604" y="20211"/>
                  </a:moveTo>
                  <a:cubicBezTo>
                    <a:pt x="9941" y="40766"/>
                    <a:pt x="31273" y="24766"/>
                    <a:pt x="53" y="55988"/>
                  </a:cubicBezTo>
                  <a:cubicBezTo>
                    <a:pt x="3034" y="73876"/>
                    <a:pt x="0" y="93907"/>
                    <a:pt x="8997" y="109653"/>
                  </a:cubicBezTo>
                  <a:cubicBezTo>
                    <a:pt x="13674" y="117838"/>
                    <a:pt x="26401" y="118597"/>
                    <a:pt x="35828" y="118597"/>
                  </a:cubicBezTo>
                  <a:cubicBezTo>
                    <a:pt x="80647" y="118597"/>
                    <a:pt x="125267" y="112634"/>
                    <a:pt x="169987" y="109653"/>
                  </a:cubicBezTo>
                  <a:cubicBezTo>
                    <a:pt x="210992" y="48143"/>
                    <a:pt x="198964" y="76384"/>
                    <a:pt x="214706" y="29155"/>
                  </a:cubicBezTo>
                  <a:cubicBezTo>
                    <a:pt x="202614" y="17062"/>
                    <a:pt x="190886" y="0"/>
                    <a:pt x="169987" y="2322"/>
                  </a:cubicBezTo>
                  <a:cubicBezTo>
                    <a:pt x="151247" y="4405"/>
                    <a:pt x="135179" y="20211"/>
                    <a:pt x="116323" y="20211"/>
                  </a:cubicBezTo>
                  <a:lnTo>
                    <a:pt x="71604" y="20211"/>
                  </a:lnTo>
                  <a:close/>
                </a:path>
              </a:pathLst>
            </a:custGeom>
            <a:solidFill>
              <a:srgbClr val="F2D53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56" name="Forme libre 55"/>
            <p:cNvSpPr/>
            <p:nvPr/>
          </p:nvSpPr>
          <p:spPr>
            <a:xfrm>
              <a:off x="1940188" y="3291199"/>
              <a:ext cx="41351" cy="6167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57" name="Forme libre 56"/>
            <p:cNvSpPr/>
            <p:nvPr/>
          </p:nvSpPr>
          <p:spPr>
            <a:xfrm>
              <a:off x="1981539" y="3291199"/>
              <a:ext cx="41351" cy="6167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58" name="Forme libre 57"/>
            <p:cNvSpPr/>
            <p:nvPr/>
          </p:nvSpPr>
          <p:spPr>
            <a:xfrm>
              <a:off x="1905199" y="3276968"/>
              <a:ext cx="41351" cy="61670"/>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grpSp>
      <p:grpSp>
        <p:nvGrpSpPr>
          <p:cNvPr id="3" name="Grouper 59"/>
          <p:cNvGrpSpPr>
            <a:grpSpLocks/>
          </p:cNvGrpSpPr>
          <p:nvPr/>
        </p:nvGrpSpPr>
        <p:grpSpPr bwMode="auto">
          <a:xfrm>
            <a:off x="3173413" y="3438525"/>
            <a:ext cx="214312" cy="119063"/>
            <a:chOff x="1878162" y="3250086"/>
            <a:chExt cx="214706" cy="118597"/>
          </a:xfrm>
        </p:grpSpPr>
        <p:sp>
          <p:nvSpPr>
            <p:cNvPr id="61" name="Forme libre 60"/>
            <p:cNvSpPr/>
            <p:nvPr/>
          </p:nvSpPr>
          <p:spPr>
            <a:xfrm>
              <a:off x="1878162" y="3250086"/>
              <a:ext cx="214706" cy="118597"/>
            </a:xfrm>
            <a:custGeom>
              <a:avLst/>
              <a:gdLst>
                <a:gd name="connsiteX0" fmla="*/ 71604 w 214706"/>
                <a:gd name="connsiteY0" fmla="*/ 20211 h 118597"/>
                <a:gd name="connsiteX1" fmla="*/ 53 w 214706"/>
                <a:gd name="connsiteY1" fmla="*/ 55988 h 118597"/>
                <a:gd name="connsiteX2" fmla="*/ 8997 w 214706"/>
                <a:gd name="connsiteY2" fmla="*/ 109653 h 118597"/>
                <a:gd name="connsiteX3" fmla="*/ 35828 w 214706"/>
                <a:gd name="connsiteY3" fmla="*/ 118597 h 118597"/>
                <a:gd name="connsiteX4" fmla="*/ 169987 w 214706"/>
                <a:gd name="connsiteY4" fmla="*/ 109653 h 118597"/>
                <a:gd name="connsiteX5" fmla="*/ 214706 w 214706"/>
                <a:gd name="connsiteY5" fmla="*/ 29155 h 118597"/>
                <a:gd name="connsiteX6" fmla="*/ 169987 w 214706"/>
                <a:gd name="connsiteY6" fmla="*/ 2322 h 118597"/>
                <a:gd name="connsiteX7" fmla="*/ 116323 w 214706"/>
                <a:gd name="connsiteY7" fmla="*/ 20211 h 118597"/>
                <a:gd name="connsiteX8" fmla="*/ 71604 w 214706"/>
                <a:gd name="connsiteY8" fmla="*/ 20211 h 1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06" h="118597">
                  <a:moveTo>
                    <a:pt x="71604" y="20211"/>
                  </a:moveTo>
                  <a:cubicBezTo>
                    <a:pt x="9941" y="40766"/>
                    <a:pt x="31273" y="24766"/>
                    <a:pt x="53" y="55988"/>
                  </a:cubicBezTo>
                  <a:cubicBezTo>
                    <a:pt x="3034" y="73876"/>
                    <a:pt x="0" y="93907"/>
                    <a:pt x="8997" y="109653"/>
                  </a:cubicBezTo>
                  <a:cubicBezTo>
                    <a:pt x="13674" y="117838"/>
                    <a:pt x="26401" y="118597"/>
                    <a:pt x="35828" y="118597"/>
                  </a:cubicBezTo>
                  <a:cubicBezTo>
                    <a:pt x="80647" y="118597"/>
                    <a:pt x="125267" y="112634"/>
                    <a:pt x="169987" y="109653"/>
                  </a:cubicBezTo>
                  <a:cubicBezTo>
                    <a:pt x="210992" y="48143"/>
                    <a:pt x="198964" y="76384"/>
                    <a:pt x="214706" y="29155"/>
                  </a:cubicBezTo>
                  <a:cubicBezTo>
                    <a:pt x="202614" y="17062"/>
                    <a:pt x="190886" y="0"/>
                    <a:pt x="169987" y="2322"/>
                  </a:cubicBezTo>
                  <a:cubicBezTo>
                    <a:pt x="151247" y="4405"/>
                    <a:pt x="135179" y="20211"/>
                    <a:pt x="116323" y="20211"/>
                  </a:cubicBezTo>
                  <a:lnTo>
                    <a:pt x="71604" y="20211"/>
                  </a:lnTo>
                  <a:close/>
                </a:path>
              </a:pathLst>
            </a:custGeom>
            <a:solidFill>
              <a:srgbClr val="F2D53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62" name="Forme libre 61"/>
            <p:cNvSpPr/>
            <p:nvPr/>
          </p:nvSpPr>
          <p:spPr>
            <a:xfrm>
              <a:off x="1940188" y="3291199"/>
              <a:ext cx="41351" cy="6167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63" name="Forme libre 62"/>
            <p:cNvSpPr/>
            <p:nvPr/>
          </p:nvSpPr>
          <p:spPr>
            <a:xfrm>
              <a:off x="1981539" y="3291199"/>
              <a:ext cx="41351" cy="6167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64" name="Forme libre 63"/>
            <p:cNvSpPr/>
            <p:nvPr/>
          </p:nvSpPr>
          <p:spPr>
            <a:xfrm>
              <a:off x="1905199" y="3276968"/>
              <a:ext cx="41351" cy="61670"/>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grpSp>
      <p:grpSp>
        <p:nvGrpSpPr>
          <p:cNvPr id="5" name="Grouper 64"/>
          <p:cNvGrpSpPr>
            <a:grpSpLocks/>
          </p:cNvGrpSpPr>
          <p:nvPr/>
        </p:nvGrpSpPr>
        <p:grpSpPr bwMode="auto">
          <a:xfrm>
            <a:off x="5892800" y="2309813"/>
            <a:ext cx="215900" cy="117475"/>
            <a:chOff x="1878162" y="3250086"/>
            <a:chExt cx="214706" cy="118597"/>
          </a:xfrm>
        </p:grpSpPr>
        <p:sp>
          <p:nvSpPr>
            <p:cNvPr id="66" name="Forme libre 65"/>
            <p:cNvSpPr/>
            <p:nvPr/>
          </p:nvSpPr>
          <p:spPr>
            <a:xfrm>
              <a:off x="1878162" y="3250086"/>
              <a:ext cx="214706" cy="118597"/>
            </a:xfrm>
            <a:custGeom>
              <a:avLst/>
              <a:gdLst>
                <a:gd name="connsiteX0" fmla="*/ 71604 w 214706"/>
                <a:gd name="connsiteY0" fmla="*/ 20211 h 118597"/>
                <a:gd name="connsiteX1" fmla="*/ 53 w 214706"/>
                <a:gd name="connsiteY1" fmla="*/ 55988 h 118597"/>
                <a:gd name="connsiteX2" fmla="*/ 8997 w 214706"/>
                <a:gd name="connsiteY2" fmla="*/ 109653 h 118597"/>
                <a:gd name="connsiteX3" fmla="*/ 35828 w 214706"/>
                <a:gd name="connsiteY3" fmla="*/ 118597 h 118597"/>
                <a:gd name="connsiteX4" fmla="*/ 169987 w 214706"/>
                <a:gd name="connsiteY4" fmla="*/ 109653 h 118597"/>
                <a:gd name="connsiteX5" fmla="*/ 214706 w 214706"/>
                <a:gd name="connsiteY5" fmla="*/ 29155 h 118597"/>
                <a:gd name="connsiteX6" fmla="*/ 169987 w 214706"/>
                <a:gd name="connsiteY6" fmla="*/ 2322 h 118597"/>
                <a:gd name="connsiteX7" fmla="*/ 116323 w 214706"/>
                <a:gd name="connsiteY7" fmla="*/ 20211 h 118597"/>
                <a:gd name="connsiteX8" fmla="*/ 71604 w 214706"/>
                <a:gd name="connsiteY8" fmla="*/ 20211 h 1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06" h="118597">
                  <a:moveTo>
                    <a:pt x="71604" y="20211"/>
                  </a:moveTo>
                  <a:cubicBezTo>
                    <a:pt x="9941" y="40766"/>
                    <a:pt x="31273" y="24766"/>
                    <a:pt x="53" y="55988"/>
                  </a:cubicBezTo>
                  <a:cubicBezTo>
                    <a:pt x="3034" y="73876"/>
                    <a:pt x="0" y="93907"/>
                    <a:pt x="8997" y="109653"/>
                  </a:cubicBezTo>
                  <a:cubicBezTo>
                    <a:pt x="13674" y="117838"/>
                    <a:pt x="26401" y="118597"/>
                    <a:pt x="35828" y="118597"/>
                  </a:cubicBezTo>
                  <a:cubicBezTo>
                    <a:pt x="80647" y="118597"/>
                    <a:pt x="125267" y="112634"/>
                    <a:pt x="169987" y="109653"/>
                  </a:cubicBezTo>
                  <a:cubicBezTo>
                    <a:pt x="210992" y="48143"/>
                    <a:pt x="198964" y="76384"/>
                    <a:pt x="214706" y="29155"/>
                  </a:cubicBezTo>
                  <a:cubicBezTo>
                    <a:pt x="202614" y="17062"/>
                    <a:pt x="190886" y="0"/>
                    <a:pt x="169987" y="2322"/>
                  </a:cubicBezTo>
                  <a:cubicBezTo>
                    <a:pt x="151247" y="4405"/>
                    <a:pt x="135179" y="20211"/>
                    <a:pt x="116323" y="20211"/>
                  </a:cubicBezTo>
                  <a:lnTo>
                    <a:pt x="71604" y="20211"/>
                  </a:lnTo>
                  <a:close/>
                </a:path>
              </a:pathLst>
            </a:custGeom>
            <a:solidFill>
              <a:srgbClr val="F2D53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67" name="Forme libre 66"/>
            <p:cNvSpPr/>
            <p:nvPr/>
          </p:nvSpPr>
          <p:spPr>
            <a:xfrm>
              <a:off x="1939733" y="3291755"/>
              <a:ext cx="41047" cy="6090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68" name="Forme libre 67"/>
            <p:cNvSpPr/>
            <p:nvPr/>
          </p:nvSpPr>
          <p:spPr>
            <a:xfrm>
              <a:off x="1980779" y="3291755"/>
              <a:ext cx="41047" cy="6090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69" name="Forme libre 68"/>
            <p:cNvSpPr/>
            <p:nvPr/>
          </p:nvSpPr>
          <p:spPr>
            <a:xfrm>
              <a:off x="1905001" y="3277331"/>
              <a:ext cx="41047" cy="6090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grpSp>
      <p:grpSp>
        <p:nvGrpSpPr>
          <p:cNvPr id="6" name="Grouper 69"/>
          <p:cNvGrpSpPr>
            <a:grpSpLocks/>
          </p:cNvGrpSpPr>
          <p:nvPr/>
        </p:nvGrpSpPr>
        <p:grpSpPr bwMode="auto">
          <a:xfrm>
            <a:off x="2776538" y="2032000"/>
            <a:ext cx="214312" cy="119063"/>
            <a:chOff x="1878162" y="3250086"/>
            <a:chExt cx="214706" cy="118597"/>
          </a:xfrm>
        </p:grpSpPr>
        <p:sp>
          <p:nvSpPr>
            <p:cNvPr id="71" name="Forme libre 70"/>
            <p:cNvSpPr/>
            <p:nvPr/>
          </p:nvSpPr>
          <p:spPr>
            <a:xfrm>
              <a:off x="1878162" y="3250086"/>
              <a:ext cx="214706" cy="118597"/>
            </a:xfrm>
            <a:custGeom>
              <a:avLst/>
              <a:gdLst>
                <a:gd name="connsiteX0" fmla="*/ 71604 w 214706"/>
                <a:gd name="connsiteY0" fmla="*/ 20211 h 118597"/>
                <a:gd name="connsiteX1" fmla="*/ 53 w 214706"/>
                <a:gd name="connsiteY1" fmla="*/ 55988 h 118597"/>
                <a:gd name="connsiteX2" fmla="*/ 8997 w 214706"/>
                <a:gd name="connsiteY2" fmla="*/ 109653 h 118597"/>
                <a:gd name="connsiteX3" fmla="*/ 35828 w 214706"/>
                <a:gd name="connsiteY3" fmla="*/ 118597 h 118597"/>
                <a:gd name="connsiteX4" fmla="*/ 169987 w 214706"/>
                <a:gd name="connsiteY4" fmla="*/ 109653 h 118597"/>
                <a:gd name="connsiteX5" fmla="*/ 214706 w 214706"/>
                <a:gd name="connsiteY5" fmla="*/ 29155 h 118597"/>
                <a:gd name="connsiteX6" fmla="*/ 169987 w 214706"/>
                <a:gd name="connsiteY6" fmla="*/ 2322 h 118597"/>
                <a:gd name="connsiteX7" fmla="*/ 116323 w 214706"/>
                <a:gd name="connsiteY7" fmla="*/ 20211 h 118597"/>
                <a:gd name="connsiteX8" fmla="*/ 71604 w 214706"/>
                <a:gd name="connsiteY8" fmla="*/ 20211 h 1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06" h="118597">
                  <a:moveTo>
                    <a:pt x="71604" y="20211"/>
                  </a:moveTo>
                  <a:cubicBezTo>
                    <a:pt x="9941" y="40766"/>
                    <a:pt x="31273" y="24766"/>
                    <a:pt x="53" y="55988"/>
                  </a:cubicBezTo>
                  <a:cubicBezTo>
                    <a:pt x="3034" y="73876"/>
                    <a:pt x="0" y="93907"/>
                    <a:pt x="8997" y="109653"/>
                  </a:cubicBezTo>
                  <a:cubicBezTo>
                    <a:pt x="13674" y="117838"/>
                    <a:pt x="26401" y="118597"/>
                    <a:pt x="35828" y="118597"/>
                  </a:cubicBezTo>
                  <a:cubicBezTo>
                    <a:pt x="80647" y="118597"/>
                    <a:pt x="125267" y="112634"/>
                    <a:pt x="169987" y="109653"/>
                  </a:cubicBezTo>
                  <a:cubicBezTo>
                    <a:pt x="210992" y="48143"/>
                    <a:pt x="198964" y="76384"/>
                    <a:pt x="214706" y="29155"/>
                  </a:cubicBezTo>
                  <a:cubicBezTo>
                    <a:pt x="202614" y="17062"/>
                    <a:pt x="190886" y="0"/>
                    <a:pt x="169987" y="2322"/>
                  </a:cubicBezTo>
                  <a:cubicBezTo>
                    <a:pt x="151247" y="4405"/>
                    <a:pt x="135179" y="20211"/>
                    <a:pt x="116323" y="20211"/>
                  </a:cubicBezTo>
                  <a:lnTo>
                    <a:pt x="71604" y="20211"/>
                  </a:lnTo>
                  <a:close/>
                </a:path>
              </a:pathLst>
            </a:custGeom>
            <a:solidFill>
              <a:srgbClr val="F2D53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72" name="Forme libre 71"/>
            <p:cNvSpPr/>
            <p:nvPr/>
          </p:nvSpPr>
          <p:spPr>
            <a:xfrm>
              <a:off x="1940188" y="3291199"/>
              <a:ext cx="41351" cy="6167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73" name="Forme libre 72"/>
            <p:cNvSpPr/>
            <p:nvPr/>
          </p:nvSpPr>
          <p:spPr>
            <a:xfrm>
              <a:off x="1981539" y="3291199"/>
              <a:ext cx="41351" cy="6167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74" name="Forme libre 73"/>
            <p:cNvSpPr/>
            <p:nvPr/>
          </p:nvSpPr>
          <p:spPr>
            <a:xfrm>
              <a:off x="1905199" y="3276968"/>
              <a:ext cx="41351" cy="61670"/>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grpSp>
      <p:grpSp>
        <p:nvGrpSpPr>
          <p:cNvPr id="7" name="Grouper 74"/>
          <p:cNvGrpSpPr>
            <a:grpSpLocks/>
          </p:cNvGrpSpPr>
          <p:nvPr/>
        </p:nvGrpSpPr>
        <p:grpSpPr bwMode="auto">
          <a:xfrm>
            <a:off x="3133725" y="2808288"/>
            <a:ext cx="215900" cy="119062"/>
            <a:chOff x="1878162" y="3250086"/>
            <a:chExt cx="214706" cy="118597"/>
          </a:xfrm>
        </p:grpSpPr>
        <p:sp>
          <p:nvSpPr>
            <p:cNvPr id="76" name="Forme libre 75"/>
            <p:cNvSpPr/>
            <p:nvPr/>
          </p:nvSpPr>
          <p:spPr>
            <a:xfrm>
              <a:off x="1878162" y="3250086"/>
              <a:ext cx="214706" cy="118597"/>
            </a:xfrm>
            <a:custGeom>
              <a:avLst/>
              <a:gdLst>
                <a:gd name="connsiteX0" fmla="*/ 71604 w 214706"/>
                <a:gd name="connsiteY0" fmla="*/ 20211 h 118597"/>
                <a:gd name="connsiteX1" fmla="*/ 53 w 214706"/>
                <a:gd name="connsiteY1" fmla="*/ 55988 h 118597"/>
                <a:gd name="connsiteX2" fmla="*/ 8997 w 214706"/>
                <a:gd name="connsiteY2" fmla="*/ 109653 h 118597"/>
                <a:gd name="connsiteX3" fmla="*/ 35828 w 214706"/>
                <a:gd name="connsiteY3" fmla="*/ 118597 h 118597"/>
                <a:gd name="connsiteX4" fmla="*/ 169987 w 214706"/>
                <a:gd name="connsiteY4" fmla="*/ 109653 h 118597"/>
                <a:gd name="connsiteX5" fmla="*/ 214706 w 214706"/>
                <a:gd name="connsiteY5" fmla="*/ 29155 h 118597"/>
                <a:gd name="connsiteX6" fmla="*/ 169987 w 214706"/>
                <a:gd name="connsiteY6" fmla="*/ 2322 h 118597"/>
                <a:gd name="connsiteX7" fmla="*/ 116323 w 214706"/>
                <a:gd name="connsiteY7" fmla="*/ 20211 h 118597"/>
                <a:gd name="connsiteX8" fmla="*/ 71604 w 214706"/>
                <a:gd name="connsiteY8" fmla="*/ 20211 h 1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06" h="118597">
                  <a:moveTo>
                    <a:pt x="71604" y="20211"/>
                  </a:moveTo>
                  <a:cubicBezTo>
                    <a:pt x="9941" y="40766"/>
                    <a:pt x="31273" y="24766"/>
                    <a:pt x="53" y="55988"/>
                  </a:cubicBezTo>
                  <a:cubicBezTo>
                    <a:pt x="3034" y="73876"/>
                    <a:pt x="0" y="93907"/>
                    <a:pt x="8997" y="109653"/>
                  </a:cubicBezTo>
                  <a:cubicBezTo>
                    <a:pt x="13674" y="117838"/>
                    <a:pt x="26401" y="118597"/>
                    <a:pt x="35828" y="118597"/>
                  </a:cubicBezTo>
                  <a:cubicBezTo>
                    <a:pt x="80647" y="118597"/>
                    <a:pt x="125267" y="112634"/>
                    <a:pt x="169987" y="109653"/>
                  </a:cubicBezTo>
                  <a:cubicBezTo>
                    <a:pt x="210992" y="48143"/>
                    <a:pt x="198964" y="76384"/>
                    <a:pt x="214706" y="29155"/>
                  </a:cubicBezTo>
                  <a:cubicBezTo>
                    <a:pt x="202614" y="17062"/>
                    <a:pt x="190886" y="0"/>
                    <a:pt x="169987" y="2322"/>
                  </a:cubicBezTo>
                  <a:cubicBezTo>
                    <a:pt x="151247" y="4405"/>
                    <a:pt x="135179" y="20211"/>
                    <a:pt x="116323" y="20211"/>
                  </a:cubicBezTo>
                  <a:lnTo>
                    <a:pt x="71604" y="20211"/>
                  </a:lnTo>
                  <a:close/>
                </a:path>
              </a:pathLst>
            </a:custGeom>
            <a:solidFill>
              <a:srgbClr val="F2D53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77" name="Forme libre 76"/>
            <p:cNvSpPr/>
            <p:nvPr/>
          </p:nvSpPr>
          <p:spPr>
            <a:xfrm>
              <a:off x="1939733" y="3291200"/>
              <a:ext cx="41047" cy="61670"/>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78" name="Forme libre 77"/>
            <p:cNvSpPr/>
            <p:nvPr/>
          </p:nvSpPr>
          <p:spPr>
            <a:xfrm>
              <a:off x="1980779" y="3291200"/>
              <a:ext cx="41047" cy="61670"/>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79" name="Forme libre 78"/>
            <p:cNvSpPr/>
            <p:nvPr/>
          </p:nvSpPr>
          <p:spPr>
            <a:xfrm>
              <a:off x="1905001" y="3276968"/>
              <a:ext cx="41047" cy="6167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grpSp>
      <p:grpSp>
        <p:nvGrpSpPr>
          <p:cNvPr id="8" name="Grouper 79"/>
          <p:cNvGrpSpPr>
            <a:grpSpLocks/>
          </p:cNvGrpSpPr>
          <p:nvPr/>
        </p:nvGrpSpPr>
        <p:grpSpPr bwMode="auto">
          <a:xfrm>
            <a:off x="3557588" y="2384425"/>
            <a:ext cx="214312" cy="117475"/>
            <a:chOff x="1878162" y="3250086"/>
            <a:chExt cx="214706" cy="118597"/>
          </a:xfrm>
        </p:grpSpPr>
        <p:sp>
          <p:nvSpPr>
            <p:cNvPr id="81" name="Forme libre 80"/>
            <p:cNvSpPr/>
            <p:nvPr/>
          </p:nvSpPr>
          <p:spPr>
            <a:xfrm>
              <a:off x="1878162" y="3250086"/>
              <a:ext cx="214706" cy="118597"/>
            </a:xfrm>
            <a:custGeom>
              <a:avLst/>
              <a:gdLst>
                <a:gd name="connsiteX0" fmla="*/ 71604 w 214706"/>
                <a:gd name="connsiteY0" fmla="*/ 20211 h 118597"/>
                <a:gd name="connsiteX1" fmla="*/ 53 w 214706"/>
                <a:gd name="connsiteY1" fmla="*/ 55988 h 118597"/>
                <a:gd name="connsiteX2" fmla="*/ 8997 w 214706"/>
                <a:gd name="connsiteY2" fmla="*/ 109653 h 118597"/>
                <a:gd name="connsiteX3" fmla="*/ 35828 w 214706"/>
                <a:gd name="connsiteY3" fmla="*/ 118597 h 118597"/>
                <a:gd name="connsiteX4" fmla="*/ 169987 w 214706"/>
                <a:gd name="connsiteY4" fmla="*/ 109653 h 118597"/>
                <a:gd name="connsiteX5" fmla="*/ 214706 w 214706"/>
                <a:gd name="connsiteY5" fmla="*/ 29155 h 118597"/>
                <a:gd name="connsiteX6" fmla="*/ 169987 w 214706"/>
                <a:gd name="connsiteY6" fmla="*/ 2322 h 118597"/>
                <a:gd name="connsiteX7" fmla="*/ 116323 w 214706"/>
                <a:gd name="connsiteY7" fmla="*/ 20211 h 118597"/>
                <a:gd name="connsiteX8" fmla="*/ 71604 w 214706"/>
                <a:gd name="connsiteY8" fmla="*/ 20211 h 1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06" h="118597">
                  <a:moveTo>
                    <a:pt x="71604" y="20211"/>
                  </a:moveTo>
                  <a:cubicBezTo>
                    <a:pt x="9941" y="40766"/>
                    <a:pt x="31273" y="24766"/>
                    <a:pt x="53" y="55988"/>
                  </a:cubicBezTo>
                  <a:cubicBezTo>
                    <a:pt x="3034" y="73876"/>
                    <a:pt x="0" y="93907"/>
                    <a:pt x="8997" y="109653"/>
                  </a:cubicBezTo>
                  <a:cubicBezTo>
                    <a:pt x="13674" y="117838"/>
                    <a:pt x="26401" y="118597"/>
                    <a:pt x="35828" y="118597"/>
                  </a:cubicBezTo>
                  <a:cubicBezTo>
                    <a:pt x="80647" y="118597"/>
                    <a:pt x="125267" y="112634"/>
                    <a:pt x="169987" y="109653"/>
                  </a:cubicBezTo>
                  <a:cubicBezTo>
                    <a:pt x="210992" y="48143"/>
                    <a:pt x="198964" y="76384"/>
                    <a:pt x="214706" y="29155"/>
                  </a:cubicBezTo>
                  <a:cubicBezTo>
                    <a:pt x="202614" y="17062"/>
                    <a:pt x="190886" y="0"/>
                    <a:pt x="169987" y="2322"/>
                  </a:cubicBezTo>
                  <a:cubicBezTo>
                    <a:pt x="151247" y="4405"/>
                    <a:pt x="135179" y="20211"/>
                    <a:pt x="116323" y="20211"/>
                  </a:cubicBezTo>
                  <a:lnTo>
                    <a:pt x="71604" y="20211"/>
                  </a:lnTo>
                  <a:close/>
                </a:path>
              </a:pathLst>
            </a:custGeom>
            <a:solidFill>
              <a:srgbClr val="F2D53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82" name="Forme libre 81"/>
            <p:cNvSpPr/>
            <p:nvPr/>
          </p:nvSpPr>
          <p:spPr>
            <a:xfrm>
              <a:off x="1940188" y="3291755"/>
              <a:ext cx="41351" cy="6090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83" name="Forme libre 82"/>
            <p:cNvSpPr/>
            <p:nvPr/>
          </p:nvSpPr>
          <p:spPr>
            <a:xfrm>
              <a:off x="1981539" y="3291755"/>
              <a:ext cx="41351" cy="6090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84" name="Forme libre 83"/>
            <p:cNvSpPr/>
            <p:nvPr/>
          </p:nvSpPr>
          <p:spPr>
            <a:xfrm>
              <a:off x="1905199" y="3277332"/>
              <a:ext cx="41351" cy="60901"/>
            </a:xfrm>
            <a:custGeom>
              <a:avLst/>
              <a:gdLst>
                <a:gd name="connsiteX0" fmla="*/ 34236 w 40902"/>
                <a:gd name="connsiteY0" fmla="*/ 1491 h 61824"/>
                <a:gd name="connsiteX1" fmla="*/ 7405 w 40902"/>
                <a:gd name="connsiteY1" fmla="*/ 55157 h 61824"/>
                <a:gd name="connsiteX2" fmla="*/ 34236 w 40902"/>
                <a:gd name="connsiteY2" fmla="*/ 46212 h 61824"/>
                <a:gd name="connsiteX3" fmla="*/ 34236 w 40902"/>
                <a:gd name="connsiteY3" fmla="*/ 1491 h 61824"/>
              </a:gdLst>
              <a:ahLst/>
              <a:cxnLst>
                <a:cxn ang="0">
                  <a:pos x="connsiteX0" y="connsiteY0"/>
                </a:cxn>
                <a:cxn ang="0">
                  <a:pos x="connsiteX1" y="connsiteY1"/>
                </a:cxn>
                <a:cxn ang="0">
                  <a:pos x="connsiteX2" y="connsiteY2"/>
                </a:cxn>
                <a:cxn ang="0">
                  <a:pos x="connsiteX3" y="connsiteY3"/>
                </a:cxn>
              </a:cxnLst>
              <a:rect l="l" t="t" r="r" b="b"/>
              <a:pathLst>
                <a:path w="40902" h="61824">
                  <a:moveTo>
                    <a:pt x="34236" y="1491"/>
                  </a:moveTo>
                  <a:cubicBezTo>
                    <a:pt x="29764" y="2982"/>
                    <a:pt x="0" y="47751"/>
                    <a:pt x="7405" y="55157"/>
                  </a:cubicBezTo>
                  <a:cubicBezTo>
                    <a:pt x="14071" y="61824"/>
                    <a:pt x="30020" y="54644"/>
                    <a:pt x="34236" y="46212"/>
                  </a:cubicBezTo>
                  <a:cubicBezTo>
                    <a:pt x="40902" y="32879"/>
                    <a:pt x="38708" y="0"/>
                    <a:pt x="34236" y="1491"/>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grpSp>
      <p:sp>
        <p:nvSpPr>
          <p:cNvPr id="17462" name="ZoneTexte 84"/>
          <p:cNvSpPr txBox="1">
            <a:spLocks noChangeArrowheads="1"/>
          </p:cNvSpPr>
          <p:nvPr/>
        </p:nvSpPr>
        <p:spPr bwMode="auto">
          <a:xfrm>
            <a:off x="4046538" y="428625"/>
            <a:ext cx="1266825" cy="584200"/>
          </a:xfrm>
          <a:prstGeom prst="rect">
            <a:avLst/>
          </a:prstGeom>
          <a:solidFill>
            <a:schemeClr val="bg1">
              <a:alpha val="76077"/>
            </a:schemeClr>
          </a:solid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rPr>
              <a:t>Cardiomyocyte </a:t>
            </a:r>
            <a:r>
              <a:rPr lang="en-US" sz="1000" b="0">
                <a:solidFill>
                  <a:srgbClr val="FFFFFF"/>
                </a:solidFill>
                <a:latin typeface="Calibri" pitchFamily="34" charset="0"/>
              </a:rPr>
              <a:t>(75% of myocardial structural space)</a:t>
            </a:r>
          </a:p>
        </p:txBody>
      </p:sp>
      <p:sp>
        <p:nvSpPr>
          <p:cNvPr id="87" name="ZoneTexte 86"/>
          <p:cNvSpPr txBox="1"/>
          <p:nvPr/>
        </p:nvSpPr>
        <p:spPr>
          <a:xfrm>
            <a:off x="2351202" y="1343573"/>
            <a:ext cx="971287" cy="646331"/>
          </a:xfrm>
          <a:prstGeom prst="rect">
            <a:avLst/>
          </a:prstGeom>
          <a:noFill/>
        </p:spPr>
        <p:txBody>
          <a:bodyPr>
            <a:spAutoFit/>
          </a:bodyPr>
          <a:lstStyle/>
          <a:p>
            <a:pPr algn="ctr" fontAlgn="auto">
              <a:lnSpc>
                <a:spcPct val="100000"/>
              </a:lnSpc>
              <a:spcBef>
                <a:spcPts val="0"/>
              </a:spcBef>
              <a:spcAft>
                <a:spcPts val="0"/>
              </a:spcAft>
              <a:defRPr/>
            </a:pPr>
            <a:r>
              <a:rPr lang="en-US" sz="1200" i="0" dirty="0">
                <a:solidFill>
                  <a:srgbClr val="FFFFFF"/>
                </a:solidFill>
                <a:latin typeface="Garamond"/>
              </a:rPr>
              <a:t>Blood vessel</a:t>
            </a:r>
          </a:p>
          <a:p>
            <a:pPr algn="ctr" fontAlgn="auto">
              <a:lnSpc>
                <a:spcPct val="100000"/>
              </a:lnSpc>
              <a:spcBef>
                <a:spcPts val="0"/>
              </a:spcBef>
              <a:spcAft>
                <a:spcPts val="0"/>
              </a:spcAft>
              <a:defRPr/>
            </a:pPr>
            <a:r>
              <a:rPr lang="en-US" sz="1200" i="0" dirty="0">
                <a:solidFill>
                  <a:srgbClr val="FFFFFF"/>
                </a:solidFill>
                <a:latin typeface="Garamond"/>
              </a:rPr>
              <a:t>(</a:t>
            </a:r>
            <a:r>
              <a:rPr lang="en-US" sz="1200" i="0" dirty="0">
                <a:noFill/>
                <a:latin typeface="Garamond"/>
              </a:rPr>
              <a:t>capillary</a:t>
            </a:r>
            <a:r>
              <a:rPr lang="en-US" sz="1200" i="0" dirty="0">
                <a:solidFill>
                  <a:srgbClr val="FFFFFF"/>
                </a:solidFill>
                <a:latin typeface="Garamond"/>
              </a:rPr>
              <a:t>, arteriole)</a:t>
            </a:r>
          </a:p>
        </p:txBody>
      </p:sp>
      <p:sp>
        <p:nvSpPr>
          <p:cNvPr id="17464" name="ZoneTexte 88"/>
          <p:cNvSpPr txBox="1">
            <a:spLocks noChangeArrowheads="1"/>
          </p:cNvSpPr>
          <p:nvPr/>
        </p:nvSpPr>
        <p:spPr bwMode="auto">
          <a:xfrm>
            <a:off x="1770063" y="3019425"/>
            <a:ext cx="1343025" cy="769938"/>
          </a:xfrm>
          <a:prstGeom prst="rect">
            <a:avLst/>
          </a:prstGeom>
          <a:solidFill>
            <a:schemeClr val="bg1">
              <a:alpha val="65097"/>
            </a:schemeClr>
          </a:solid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rPr>
              <a:t>Macrophage and mast cells </a:t>
            </a:r>
            <a:r>
              <a:rPr lang="en-US" sz="1000" b="0">
                <a:solidFill>
                  <a:srgbClr val="FFFFFF"/>
                </a:solidFill>
                <a:latin typeface="Calibri" pitchFamily="34" charset="0"/>
              </a:rPr>
              <a:t>(synthesis of metalloproteinases &amp; pro-fibrotic factors)</a:t>
            </a:r>
          </a:p>
        </p:txBody>
      </p:sp>
      <p:cxnSp>
        <p:nvCxnSpPr>
          <p:cNvPr id="91" name="Connecteur droit avec flèche 90"/>
          <p:cNvCxnSpPr/>
          <p:nvPr/>
        </p:nvCxnSpPr>
        <p:spPr>
          <a:xfrm flipV="1">
            <a:off x="2728913" y="2867025"/>
            <a:ext cx="384175" cy="21431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Connecteur droit avec flèche 92"/>
          <p:cNvCxnSpPr>
            <a:endCxn id="64" idx="0"/>
          </p:cNvCxnSpPr>
          <p:nvPr/>
        </p:nvCxnSpPr>
        <p:spPr>
          <a:xfrm>
            <a:off x="2838450" y="3311525"/>
            <a:ext cx="395288" cy="15557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Connecteur droit avec flèche 96"/>
          <p:cNvCxnSpPr/>
          <p:nvPr/>
        </p:nvCxnSpPr>
        <p:spPr>
          <a:xfrm>
            <a:off x="2990850" y="1952625"/>
            <a:ext cx="463550" cy="18256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468" name="ZoneTexte 98"/>
          <p:cNvSpPr txBox="1">
            <a:spLocks noChangeArrowheads="1"/>
          </p:cNvSpPr>
          <p:nvPr/>
        </p:nvSpPr>
        <p:spPr bwMode="auto">
          <a:xfrm>
            <a:off x="1770063" y="2181225"/>
            <a:ext cx="1114425" cy="246063"/>
          </a:xfrm>
          <a:prstGeom prst="rect">
            <a:avLst/>
          </a:prstGeom>
          <a:solidFill>
            <a:schemeClr val="bg1">
              <a:alpha val="65097"/>
            </a:schemeClr>
          </a:solidFill>
          <a:ln w="9525">
            <a:noFill/>
            <a:miter lim="800000"/>
            <a:headEnd/>
            <a:tailEnd/>
          </a:ln>
        </p:spPr>
        <p:txBody>
          <a:bodyPr>
            <a:spAutoFit/>
          </a:bodyPr>
          <a:lstStyle/>
          <a:p>
            <a:pPr algn="ctr">
              <a:lnSpc>
                <a:spcPct val="100000"/>
              </a:lnSpc>
              <a:spcBef>
                <a:spcPct val="0"/>
              </a:spcBef>
            </a:pPr>
            <a:r>
              <a:rPr lang="en-US" sz="1000" i="0">
                <a:solidFill>
                  <a:srgbClr val="FFFFFF"/>
                </a:solidFill>
                <a:latin typeface="Calibri" pitchFamily="34" charset="0"/>
              </a:rPr>
              <a:t>Endothelial cell</a:t>
            </a:r>
          </a:p>
        </p:txBody>
      </p:sp>
      <p:sp>
        <p:nvSpPr>
          <p:cNvPr id="17469" name="ZoneTexte 99"/>
          <p:cNvSpPr txBox="1">
            <a:spLocks noChangeArrowheads="1"/>
          </p:cNvSpPr>
          <p:nvPr/>
        </p:nvSpPr>
        <p:spPr bwMode="auto">
          <a:xfrm>
            <a:off x="1770063" y="2486025"/>
            <a:ext cx="1114425" cy="400050"/>
          </a:xfrm>
          <a:prstGeom prst="rect">
            <a:avLst/>
          </a:prstGeom>
          <a:solidFill>
            <a:schemeClr val="bg1">
              <a:alpha val="65097"/>
            </a:schemeClr>
          </a:solidFill>
          <a:ln w="9525">
            <a:noFill/>
            <a:miter lim="800000"/>
            <a:headEnd/>
            <a:tailEnd/>
          </a:ln>
        </p:spPr>
        <p:txBody>
          <a:bodyPr>
            <a:spAutoFit/>
          </a:bodyPr>
          <a:lstStyle/>
          <a:p>
            <a:pPr algn="ctr">
              <a:lnSpc>
                <a:spcPct val="100000"/>
              </a:lnSpc>
              <a:spcBef>
                <a:spcPct val="0"/>
              </a:spcBef>
            </a:pPr>
            <a:r>
              <a:rPr lang="en-US" sz="1000" i="0">
                <a:solidFill>
                  <a:srgbClr val="FFFFFF"/>
                </a:solidFill>
                <a:latin typeface="Calibri" pitchFamily="34" charset="0"/>
              </a:rPr>
              <a:t>Vascular smooth muscle cell </a:t>
            </a:r>
          </a:p>
        </p:txBody>
      </p:sp>
      <p:cxnSp>
        <p:nvCxnSpPr>
          <p:cNvPr id="101" name="Connecteur droit avec flèche 100"/>
          <p:cNvCxnSpPr>
            <a:endCxn id="46" idx="1"/>
          </p:cNvCxnSpPr>
          <p:nvPr/>
        </p:nvCxnSpPr>
        <p:spPr>
          <a:xfrm>
            <a:off x="2808288" y="2319338"/>
            <a:ext cx="569912" cy="1333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3" name="Connecteur droit avec flèche 102"/>
          <p:cNvCxnSpPr>
            <a:endCxn id="4" idx="3"/>
          </p:cNvCxnSpPr>
          <p:nvPr/>
        </p:nvCxnSpPr>
        <p:spPr>
          <a:xfrm flipV="1">
            <a:off x="2746375" y="2581275"/>
            <a:ext cx="576263" cy="11906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Accolade ouvrante 105"/>
          <p:cNvSpPr/>
          <p:nvPr/>
        </p:nvSpPr>
        <p:spPr>
          <a:xfrm>
            <a:off x="1436688" y="1433513"/>
            <a:ext cx="533400" cy="2728912"/>
          </a:xfrm>
          <a:prstGeom prst="leftBrace">
            <a:avLst>
              <a:gd name="adj1" fmla="val 45223"/>
              <a:gd name="adj2" fmla="val 52293"/>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7473" name="ZoneTexte 106"/>
          <p:cNvSpPr txBox="1">
            <a:spLocks noChangeArrowheads="1"/>
          </p:cNvSpPr>
          <p:nvPr/>
        </p:nvSpPr>
        <p:spPr bwMode="auto">
          <a:xfrm>
            <a:off x="381000" y="2743200"/>
            <a:ext cx="1143000" cy="984250"/>
          </a:xfrm>
          <a:prstGeom prst="rect">
            <a:avLst/>
          </a:prstGeom>
          <a:noFill/>
          <a:ln w="9525">
            <a:noFill/>
            <a:miter lim="800000"/>
            <a:headEnd/>
            <a:tailEnd/>
          </a:ln>
        </p:spPr>
        <p:txBody>
          <a:bodyPr>
            <a:spAutoFit/>
          </a:bodyPr>
          <a:lstStyle/>
          <a:p>
            <a:pPr algn="ctr">
              <a:lnSpc>
                <a:spcPct val="100000"/>
              </a:lnSpc>
              <a:spcBef>
                <a:spcPct val="0"/>
              </a:spcBef>
            </a:pPr>
            <a:r>
              <a:rPr lang="en-US" sz="1400" b="0" i="0">
                <a:solidFill>
                  <a:srgbClr val="FFFFFF"/>
                </a:solidFill>
                <a:latin typeface="Calibri" pitchFamily="34" charset="0"/>
              </a:rPr>
              <a:t>Cardiac Interstitium</a:t>
            </a:r>
          </a:p>
          <a:p>
            <a:pPr algn="ctr">
              <a:lnSpc>
                <a:spcPct val="100000"/>
              </a:lnSpc>
              <a:spcBef>
                <a:spcPct val="0"/>
              </a:spcBef>
            </a:pPr>
            <a:r>
              <a:rPr lang="en-US" sz="1000" b="0" i="0">
                <a:solidFill>
                  <a:srgbClr val="FFFFFF"/>
                </a:solidFill>
                <a:latin typeface="Calibri" pitchFamily="34" charset="0"/>
              </a:rPr>
              <a:t>(25% of myocardial structural space)</a:t>
            </a:r>
          </a:p>
        </p:txBody>
      </p:sp>
      <p:sp>
        <p:nvSpPr>
          <p:cNvPr id="17474" name="ZoneTexte 107"/>
          <p:cNvSpPr txBox="1">
            <a:spLocks noChangeArrowheads="1"/>
          </p:cNvSpPr>
          <p:nvPr/>
        </p:nvSpPr>
        <p:spPr bwMode="auto">
          <a:xfrm>
            <a:off x="6196013" y="685800"/>
            <a:ext cx="3024187" cy="1446213"/>
          </a:xfrm>
          <a:prstGeom prst="rect">
            <a:avLst/>
          </a:prstGeom>
          <a:noFill/>
          <a:ln w="9525">
            <a:noFill/>
            <a:miter lim="800000"/>
            <a:headEnd/>
            <a:tailEnd/>
          </a:ln>
        </p:spPr>
        <p:txBody>
          <a:bodyPr>
            <a:spAutoFit/>
          </a:bodyPr>
          <a:lstStyle/>
          <a:p>
            <a:pPr algn="ctr">
              <a:lnSpc>
                <a:spcPct val="100000"/>
              </a:lnSpc>
              <a:spcBef>
                <a:spcPct val="0"/>
              </a:spcBef>
            </a:pPr>
            <a:r>
              <a:rPr lang="en-US" sz="1800" i="0">
                <a:solidFill>
                  <a:srgbClr val="FFFFFF"/>
                </a:solidFill>
                <a:latin typeface="Calibri" pitchFamily="34" charset="0"/>
              </a:rPr>
              <a:t>Reactive interstitial fibrosis: </a:t>
            </a:r>
          </a:p>
          <a:p>
            <a:pPr algn="ctr">
              <a:lnSpc>
                <a:spcPct val="100000"/>
              </a:lnSpc>
              <a:spcBef>
                <a:spcPct val="0"/>
              </a:spcBef>
            </a:pPr>
            <a:r>
              <a:rPr lang="en-US" sz="1400" b="0" i="0">
                <a:solidFill>
                  <a:srgbClr val="FFFFFF"/>
                </a:solidFill>
                <a:latin typeface="Calibri" pitchFamily="34" charset="0"/>
              </a:rPr>
              <a:t>-hypertension</a:t>
            </a:r>
          </a:p>
          <a:p>
            <a:pPr algn="ctr">
              <a:lnSpc>
                <a:spcPct val="100000"/>
              </a:lnSpc>
              <a:spcBef>
                <a:spcPct val="0"/>
              </a:spcBef>
            </a:pPr>
            <a:r>
              <a:rPr lang="en-US" sz="1400" b="0" i="0">
                <a:solidFill>
                  <a:srgbClr val="FFFFFF"/>
                </a:solidFill>
                <a:latin typeface="Calibri" pitchFamily="34" charset="0"/>
              </a:rPr>
              <a:t>-diabetes</a:t>
            </a:r>
          </a:p>
          <a:p>
            <a:pPr algn="ctr">
              <a:lnSpc>
                <a:spcPct val="100000"/>
              </a:lnSpc>
              <a:spcBef>
                <a:spcPct val="0"/>
              </a:spcBef>
            </a:pPr>
            <a:r>
              <a:rPr lang="en-US" sz="1400" b="0" i="0">
                <a:solidFill>
                  <a:srgbClr val="FFFFFF"/>
                </a:solidFill>
                <a:latin typeface="Calibri" pitchFamily="34" charset="0"/>
              </a:rPr>
              <a:t>-aging</a:t>
            </a:r>
          </a:p>
          <a:p>
            <a:pPr algn="ctr">
              <a:lnSpc>
                <a:spcPct val="100000"/>
              </a:lnSpc>
              <a:spcBef>
                <a:spcPct val="0"/>
              </a:spcBef>
            </a:pPr>
            <a:r>
              <a:rPr lang="en-US" sz="1400" b="0" i="0">
                <a:solidFill>
                  <a:srgbClr val="FFFFFF"/>
                </a:solidFill>
                <a:latin typeface="Calibri" pitchFamily="34" charset="0"/>
              </a:rPr>
              <a:t>-valvular disorders</a:t>
            </a:r>
          </a:p>
          <a:p>
            <a:pPr algn="ctr">
              <a:lnSpc>
                <a:spcPct val="100000"/>
              </a:lnSpc>
              <a:spcBef>
                <a:spcPct val="0"/>
              </a:spcBef>
            </a:pPr>
            <a:r>
              <a:rPr lang="en-US" sz="1400" b="0" i="0">
                <a:solidFill>
                  <a:srgbClr val="FFFFFF"/>
                </a:solidFill>
                <a:latin typeface="Calibri" pitchFamily="34" charset="0"/>
              </a:rPr>
              <a:t>-genetic</a:t>
            </a:r>
          </a:p>
        </p:txBody>
      </p:sp>
      <p:sp>
        <p:nvSpPr>
          <p:cNvPr id="17475" name="ZoneTexte 108"/>
          <p:cNvSpPr txBox="1">
            <a:spLocks noChangeArrowheads="1"/>
          </p:cNvSpPr>
          <p:nvPr/>
        </p:nvSpPr>
        <p:spPr bwMode="auto">
          <a:xfrm>
            <a:off x="6400800" y="3197225"/>
            <a:ext cx="2268538" cy="1077913"/>
          </a:xfrm>
          <a:prstGeom prst="rect">
            <a:avLst/>
          </a:prstGeom>
          <a:noFill/>
          <a:ln w="9525">
            <a:noFill/>
            <a:miter lim="800000"/>
            <a:headEnd/>
            <a:tailEnd/>
          </a:ln>
        </p:spPr>
        <p:txBody>
          <a:bodyPr>
            <a:spAutoFit/>
          </a:bodyPr>
          <a:lstStyle/>
          <a:p>
            <a:pPr algn="ctr">
              <a:lnSpc>
                <a:spcPct val="100000"/>
              </a:lnSpc>
              <a:spcBef>
                <a:spcPct val="0"/>
              </a:spcBef>
            </a:pPr>
            <a:r>
              <a:rPr lang="en-US" sz="1800" i="0">
                <a:solidFill>
                  <a:srgbClr val="FFFFFF"/>
                </a:solidFill>
                <a:latin typeface="Calibri" pitchFamily="34" charset="0"/>
              </a:rPr>
              <a:t>Infiltrative interstitial fibrosis:</a:t>
            </a:r>
          </a:p>
          <a:p>
            <a:pPr algn="ctr">
              <a:lnSpc>
                <a:spcPct val="100000"/>
              </a:lnSpc>
              <a:spcBef>
                <a:spcPct val="0"/>
              </a:spcBef>
            </a:pPr>
            <a:r>
              <a:rPr lang="en-US" sz="1400" b="0" i="0">
                <a:solidFill>
                  <a:srgbClr val="FFFFFF"/>
                </a:solidFill>
                <a:latin typeface="Calibri" pitchFamily="34" charset="0"/>
              </a:rPr>
              <a:t>-amyloidosis</a:t>
            </a:r>
          </a:p>
          <a:p>
            <a:pPr algn="ctr">
              <a:lnSpc>
                <a:spcPct val="100000"/>
              </a:lnSpc>
              <a:spcBef>
                <a:spcPct val="0"/>
              </a:spcBef>
            </a:pPr>
            <a:r>
              <a:rPr lang="en-US" sz="1400" b="0" i="0">
                <a:solidFill>
                  <a:srgbClr val="FFFFFF"/>
                </a:solidFill>
                <a:latin typeface="Calibri" pitchFamily="34" charset="0"/>
              </a:rPr>
              <a:t>-Anderson-Fabry</a:t>
            </a:r>
          </a:p>
        </p:txBody>
      </p:sp>
      <p:sp>
        <p:nvSpPr>
          <p:cNvPr id="17476" name="ZoneTexte 109"/>
          <p:cNvSpPr txBox="1">
            <a:spLocks noChangeArrowheads="1"/>
          </p:cNvSpPr>
          <p:nvPr/>
        </p:nvSpPr>
        <p:spPr bwMode="auto">
          <a:xfrm>
            <a:off x="587375" y="4833938"/>
            <a:ext cx="3878263" cy="1878012"/>
          </a:xfrm>
          <a:prstGeom prst="rect">
            <a:avLst/>
          </a:prstGeom>
          <a:noFill/>
          <a:ln w="9525">
            <a:noFill/>
            <a:miter lim="800000"/>
            <a:headEnd/>
            <a:tailEnd/>
          </a:ln>
        </p:spPr>
        <p:txBody>
          <a:bodyPr>
            <a:spAutoFit/>
          </a:bodyPr>
          <a:lstStyle/>
          <a:p>
            <a:pPr algn="ctr">
              <a:lnSpc>
                <a:spcPct val="100000"/>
              </a:lnSpc>
              <a:spcBef>
                <a:spcPct val="0"/>
              </a:spcBef>
            </a:pPr>
            <a:r>
              <a:rPr lang="en-US" sz="1800" i="0">
                <a:solidFill>
                  <a:srgbClr val="FFFFFF"/>
                </a:solidFill>
                <a:latin typeface="Calibri" pitchFamily="34" charset="0"/>
              </a:rPr>
              <a:t>Replacement/scarring fibrosis:</a:t>
            </a:r>
          </a:p>
          <a:p>
            <a:pPr algn="ctr">
              <a:lnSpc>
                <a:spcPct val="100000"/>
              </a:lnSpc>
              <a:spcBef>
                <a:spcPct val="0"/>
              </a:spcBef>
            </a:pPr>
            <a:r>
              <a:rPr lang="en-US" sz="1400" b="0" i="0">
                <a:solidFill>
                  <a:srgbClr val="FFFFFF"/>
                </a:solidFill>
                <a:latin typeface="Calibri" pitchFamily="34" charset="0"/>
              </a:rPr>
              <a:t>-acute/chronic ischemia, infarction</a:t>
            </a:r>
          </a:p>
          <a:p>
            <a:pPr algn="ctr">
              <a:lnSpc>
                <a:spcPct val="100000"/>
              </a:lnSpc>
              <a:spcBef>
                <a:spcPct val="0"/>
              </a:spcBef>
            </a:pPr>
            <a:r>
              <a:rPr lang="en-US" sz="1400" b="0" i="0">
                <a:solidFill>
                  <a:srgbClr val="FFFFFF"/>
                </a:solidFill>
                <a:latin typeface="Calibri" pitchFamily="34" charset="0"/>
              </a:rPr>
              <a:t>-myocarditis</a:t>
            </a:r>
          </a:p>
          <a:p>
            <a:pPr algn="ctr">
              <a:lnSpc>
                <a:spcPct val="100000"/>
              </a:lnSpc>
              <a:spcBef>
                <a:spcPct val="0"/>
              </a:spcBef>
            </a:pPr>
            <a:r>
              <a:rPr lang="en-US" sz="1400" b="0" i="0">
                <a:solidFill>
                  <a:srgbClr val="FFFFFF"/>
                </a:solidFill>
                <a:latin typeface="Calibri" pitchFamily="34" charset="0"/>
              </a:rPr>
              <a:t>-sarcoidosis</a:t>
            </a:r>
          </a:p>
          <a:p>
            <a:pPr algn="ctr">
              <a:lnSpc>
                <a:spcPct val="100000"/>
              </a:lnSpc>
              <a:spcBef>
                <a:spcPct val="0"/>
              </a:spcBef>
            </a:pPr>
            <a:r>
              <a:rPr lang="en-US" sz="1400" b="0" i="0">
                <a:solidFill>
                  <a:srgbClr val="FFFFFF"/>
                </a:solidFill>
                <a:latin typeface="Calibri" pitchFamily="34" charset="0"/>
              </a:rPr>
              <a:t>-</a:t>
            </a:r>
            <a:r>
              <a:rPr lang="fr-FR" sz="1400" b="0" i="0">
                <a:solidFill>
                  <a:srgbClr val="FFFFFF"/>
                </a:solidFill>
                <a:latin typeface="Calibri" pitchFamily="34" charset="0"/>
              </a:rPr>
              <a:t>r</a:t>
            </a:r>
            <a:r>
              <a:rPr lang="en-US" sz="1400" b="0" i="0">
                <a:solidFill>
                  <a:srgbClr val="FFFFFF"/>
                </a:solidFill>
                <a:latin typeface="Calibri" pitchFamily="34" charset="0"/>
              </a:rPr>
              <a:t>enal insufficiency (chronic)</a:t>
            </a:r>
          </a:p>
          <a:p>
            <a:pPr algn="ctr">
              <a:lnSpc>
                <a:spcPct val="100000"/>
              </a:lnSpc>
              <a:spcBef>
                <a:spcPct val="0"/>
              </a:spcBef>
            </a:pPr>
            <a:r>
              <a:rPr lang="en-US" sz="1400" b="0" i="0">
                <a:solidFill>
                  <a:srgbClr val="FFFFFF"/>
                </a:solidFill>
                <a:latin typeface="Calibri" pitchFamily="34" charset="0"/>
              </a:rPr>
              <a:t>-miscellaneous inflammatory disease</a:t>
            </a:r>
          </a:p>
          <a:p>
            <a:pPr algn="ctr">
              <a:lnSpc>
                <a:spcPct val="100000"/>
              </a:lnSpc>
              <a:spcBef>
                <a:spcPct val="0"/>
              </a:spcBef>
            </a:pPr>
            <a:r>
              <a:rPr lang="en-US" sz="1400" b="0" i="0">
                <a:solidFill>
                  <a:srgbClr val="FFFFFF"/>
                </a:solidFill>
                <a:latin typeface="Calibri" pitchFamily="34" charset="0"/>
              </a:rPr>
              <a:t>-toxic</a:t>
            </a:r>
          </a:p>
          <a:p>
            <a:pPr algn="ctr">
              <a:lnSpc>
                <a:spcPct val="100000"/>
              </a:lnSpc>
              <a:spcBef>
                <a:spcPct val="0"/>
              </a:spcBef>
            </a:pPr>
            <a:r>
              <a:rPr lang="en-US" sz="1400" b="0" i="0">
                <a:solidFill>
                  <a:srgbClr val="FFFFFF"/>
                </a:solidFill>
                <a:latin typeface="Calibri" pitchFamily="34" charset="0"/>
              </a:rPr>
              <a:t>-genetic</a:t>
            </a:r>
          </a:p>
        </p:txBody>
      </p:sp>
      <p:cxnSp>
        <p:nvCxnSpPr>
          <p:cNvPr id="118" name="Connecteur en arc 117"/>
          <p:cNvCxnSpPr/>
          <p:nvPr/>
        </p:nvCxnSpPr>
        <p:spPr>
          <a:xfrm rot="10800000" flipV="1">
            <a:off x="3873500" y="2301875"/>
            <a:ext cx="3365500" cy="3260725"/>
          </a:xfrm>
          <a:prstGeom prst="curvedConnector3">
            <a:avLst>
              <a:gd name="adj1" fmla="val 50000"/>
            </a:avLst>
          </a:prstGeom>
          <a:ln w="47625" cap="flat" cmpd="sng" algn="ctr">
            <a:solidFill>
              <a:srgbClr val="000000"/>
            </a:solidFill>
            <a:prstDash val="lg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19" name="Connecteur en arc 118"/>
          <p:cNvCxnSpPr>
            <a:stCxn id="17475" idx="2"/>
          </p:cNvCxnSpPr>
          <p:nvPr/>
        </p:nvCxnSpPr>
        <p:spPr>
          <a:xfrm rot="5400000">
            <a:off x="4990307" y="3245644"/>
            <a:ext cx="1516062" cy="3575050"/>
          </a:xfrm>
          <a:prstGeom prst="curvedConnector2">
            <a:avLst/>
          </a:prstGeom>
          <a:ln w="34925" cap="flat" cmpd="sng" algn="ctr">
            <a:solidFill>
              <a:srgbClr val="000000"/>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5" name="Forme libre 94"/>
          <p:cNvSpPr/>
          <p:nvPr/>
        </p:nvSpPr>
        <p:spPr>
          <a:xfrm>
            <a:off x="3663950" y="2289175"/>
            <a:ext cx="2224088" cy="2382838"/>
          </a:xfrm>
          <a:custGeom>
            <a:avLst/>
            <a:gdLst>
              <a:gd name="connsiteX0" fmla="*/ 153451 w 2222917"/>
              <a:gd name="connsiteY0" fmla="*/ 2382950 h 2382950"/>
              <a:gd name="connsiteX1" fmla="*/ 129488 w 2222917"/>
              <a:gd name="connsiteY1" fmla="*/ 2287104 h 2382950"/>
              <a:gd name="connsiteX2" fmla="*/ 185402 w 2222917"/>
              <a:gd name="connsiteY2" fmla="*/ 2279117 h 2382950"/>
              <a:gd name="connsiteX3" fmla="*/ 177414 w 2222917"/>
              <a:gd name="connsiteY3" fmla="*/ 2199245 h 2382950"/>
              <a:gd name="connsiteX4" fmla="*/ 153451 w 2222917"/>
              <a:gd name="connsiteY4" fmla="*/ 2183271 h 2382950"/>
              <a:gd name="connsiteX5" fmla="*/ 137476 w 2222917"/>
              <a:gd name="connsiteY5" fmla="*/ 2159309 h 2382950"/>
              <a:gd name="connsiteX6" fmla="*/ 145463 w 2222917"/>
              <a:gd name="connsiteY6" fmla="*/ 2111386 h 2382950"/>
              <a:gd name="connsiteX7" fmla="*/ 169427 w 2222917"/>
              <a:gd name="connsiteY7" fmla="*/ 2103399 h 2382950"/>
              <a:gd name="connsiteX8" fmla="*/ 185402 w 2222917"/>
              <a:gd name="connsiteY8" fmla="*/ 2079437 h 2382950"/>
              <a:gd name="connsiteX9" fmla="*/ 209366 w 2222917"/>
              <a:gd name="connsiteY9" fmla="*/ 2063463 h 2382950"/>
              <a:gd name="connsiteX10" fmla="*/ 217353 w 2222917"/>
              <a:gd name="connsiteY10" fmla="*/ 2039501 h 2382950"/>
              <a:gd name="connsiteX11" fmla="*/ 193390 w 2222917"/>
              <a:gd name="connsiteY11" fmla="*/ 1999565 h 2382950"/>
              <a:gd name="connsiteX12" fmla="*/ 169427 w 2222917"/>
              <a:gd name="connsiteY12" fmla="*/ 1991578 h 2382950"/>
              <a:gd name="connsiteX13" fmla="*/ 177414 w 2222917"/>
              <a:gd name="connsiteY13" fmla="*/ 1911706 h 2382950"/>
              <a:gd name="connsiteX14" fmla="*/ 225341 w 2222917"/>
              <a:gd name="connsiteY14" fmla="*/ 1895732 h 2382950"/>
              <a:gd name="connsiteX15" fmla="*/ 257292 w 2222917"/>
              <a:gd name="connsiteY15" fmla="*/ 1823847 h 2382950"/>
              <a:gd name="connsiteX16" fmla="*/ 273268 w 2222917"/>
              <a:gd name="connsiteY16" fmla="*/ 1759950 h 2382950"/>
              <a:gd name="connsiteX17" fmla="*/ 385097 w 2222917"/>
              <a:gd name="connsiteY17" fmla="*/ 1735988 h 2382950"/>
              <a:gd name="connsiteX18" fmla="*/ 393084 w 2222917"/>
              <a:gd name="connsiteY18" fmla="*/ 1560270 h 2382950"/>
              <a:gd name="connsiteX19" fmla="*/ 417048 w 2222917"/>
              <a:gd name="connsiteY19" fmla="*/ 1552283 h 2382950"/>
              <a:gd name="connsiteX20" fmla="*/ 504913 w 2222917"/>
              <a:gd name="connsiteY20" fmla="*/ 1544296 h 2382950"/>
              <a:gd name="connsiteX21" fmla="*/ 528876 w 2222917"/>
              <a:gd name="connsiteY21" fmla="*/ 1536308 h 2382950"/>
              <a:gd name="connsiteX22" fmla="*/ 536864 w 2222917"/>
              <a:gd name="connsiteY22" fmla="*/ 1512347 h 2382950"/>
              <a:gd name="connsiteX23" fmla="*/ 520889 w 2222917"/>
              <a:gd name="connsiteY23" fmla="*/ 1424488 h 2382950"/>
              <a:gd name="connsiteX24" fmla="*/ 528876 w 2222917"/>
              <a:gd name="connsiteY24" fmla="*/ 1392539 h 2382950"/>
              <a:gd name="connsiteX25" fmla="*/ 576803 w 2222917"/>
              <a:gd name="connsiteY25" fmla="*/ 1376565 h 2382950"/>
              <a:gd name="connsiteX26" fmla="*/ 600766 w 2222917"/>
              <a:gd name="connsiteY26" fmla="*/ 1368577 h 2382950"/>
              <a:gd name="connsiteX27" fmla="*/ 624730 w 2222917"/>
              <a:gd name="connsiteY27" fmla="*/ 1352603 h 2382950"/>
              <a:gd name="connsiteX28" fmla="*/ 656681 w 2222917"/>
              <a:gd name="connsiteY28" fmla="*/ 1344616 h 2382950"/>
              <a:gd name="connsiteX29" fmla="*/ 648693 w 2222917"/>
              <a:gd name="connsiteY29" fmla="*/ 1296693 h 2382950"/>
              <a:gd name="connsiteX30" fmla="*/ 632717 w 2222917"/>
              <a:gd name="connsiteY30" fmla="*/ 1248770 h 2382950"/>
              <a:gd name="connsiteX31" fmla="*/ 640705 w 2222917"/>
              <a:gd name="connsiteY31" fmla="*/ 1208834 h 2382950"/>
              <a:gd name="connsiteX32" fmla="*/ 720583 w 2222917"/>
              <a:gd name="connsiteY32" fmla="*/ 1176885 h 2382950"/>
              <a:gd name="connsiteX33" fmla="*/ 712595 w 2222917"/>
              <a:gd name="connsiteY33" fmla="*/ 1105000 h 2382950"/>
              <a:gd name="connsiteX34" fmla="*/ 696620 w 2222917"/>
              <a:gd name="connsiteY34" fmla="*/ 1057077 h 2382950"/>
              <a:gd name="connsiteX35" fmla="*/ 704607 w 2222917"/>
              <a:gd name="connsiteY35" fmla="*/ 1009154 h 2382950"/>
              <a:gd name="connsiteX36" fmla="*/ 752534 w 2222917"/>
              <a:gd name="connsiteY36" fmla="*/ 977205 h 2382950"/>
              <a:gd name="connsiteX37" fmla="*/ 792473 w 2222917"/>
              <a:gd name="connsiteY37" fmla="*/ 969218 h 2382950"/>
              <a:gd name="connsiteX38" fmla="*/ 800461 w 2222917"/>
              <a:gd name="connsiteY38" fmla="*/ 945256 h 2382950"/>
              <a:gd name="connsiteX39" fmla="*/ 816436 w 2222917"/>
              <a:gd name="connsiteY39" fmla="*/ 889346 h 2382950"/>
              <a:gd name="connsiteX40" fmla="*/ 808448 w 2222917"/>
              <a:gd name="connsiteY40" fmla="*/ 865385 h 2382950"/>
              <a:gd name="connsiteX41" fmla="*/ 760522 w 2222917"/>
              <a:gd name="connsiteY41" fmla="*/ 841423 h 2382950"/>
              <a:gd name="connsiteX42" fmla="*/ 736558 w 2222917"/>
              <a:gd name="connsiteY42" fmla="*/ 825449 h 2382950"/>
              <a:gd name="connsiteX43" fmla="*/ 744546 w 2222917"/>
              <a:gd name="connsiteY43" fmla="*/ 793500 h 2382950"/>
              <a:gd name="connsiteX44" fmla="*/ 792473 w 2222917"/>
              <a:gd name="connsiteY44" fmla="*/ 785513 h 2382950"/>
              <a:gd name="connsiteX45" fmla="*/ 944240 w 2222917"/>
              <a:gd name="connsiteY45" fmla="*/ 777526 h 2382950"/>
              <a:gd name="connsiteX46" fmla="*/ 976192 w 2222917"/>
              <a:gd name="connsiteY46" fmla="*/ 617782 h 2382950"/>
              <a:gd name="connsiteX47" fmla="*/ 984179 w 2222917"/>
              <a:gd name="connsiteY47" fmla="*/ 593820 h 2382950"/>
              <a:gd name="connsiteX48" fmla="*/ 1096008 w 2222917"/>
              <a:gd name="connsiteY48" fmla="*/ 553884 h 2382950"/>
              <a:gd name="connsiteX49" fmla="*/ 1143935 w 2222917"/>
              <a:gd name="connsiteY49" fmla="*/ 489987 h 2382950"/>
              <a:gd name="connsiteX50" fmla="*/ 1151922 w 2222917"/>
              <a:gd name="connsiteY50" fmla="*/ 394140 h 2382950"/>
              <a:gd name="connsiteX51" fmla="*/ 1175886 w 2222917"/>
              <a:gd name="connsiteY51" fmla="*/ 386153 h 2382950"/>
              <a:gd name="connsiteX52" fmla="*/ 1287715 w 2222917"/>
              <a:gd name="connsiteY52" fmla="*/ 378166 h 2382950"/>
              <a:gd name="connsiteX53" fmla="*/ 1295702 w 2222917"/>
              <a:gd name="connsiteY53" fmla="*/ 298294 h 2382950"/>
              <a:gd name="connsiteX54" fmla="*/ 1303690 w 2222917"/>
              <a:gd name="connsiteY54" fmla="*/ 258358 h 2382950"/>
              <a:gd name="connsiteX55" fmla="*/ 1327653 w 2222917"/>
              <a:gd name="connsiteY55" fmla="*/ 234397 h 2382950"/>
              <a:gd name="connsiteX56" fmla="*/ 1415519 w 2222917"/>
              <a:gd name="connsiteY56" fmla="*/ 242384 h 2382950"/>
              <a:gd name="connsiteX57" fmla="*/ 1463446 w 2222917"/>
              <a:gd name="connsiteY57" fmla="*/ 258358 h 2382950"/>
              <a:gd name="connsiteX58" fmla="*/ 1471433 w 2222917"/>
              <a:gd name="connsiteY58" fmla="*/ 186474 h 2382950"/>
              <a:gd name="connsiteX59" fmla="*/ 1479421 w 2222917"/>
              <a:gd name="connsiteY59" fmla="*/ 162512 h 2382950"/>
              <a:gd name="connsiteX60" fmla="*/ 1503384 w 2222917"/>
              <a:gd name="connsiteY60" fmla="*/ 146538 h 2382950"/>
              <a:gd name="connsiteX61" fmla="*/ 1511372 w 2222917"/>
              <a:gd name="connsiteY61" fmla="*/ 122576 h 2382950"/>
              <a:gd name="connsiteX62" fmla="*/ 1655152 w 2222917"/>
              <a:gd name="connsiteY62" fmla="*/ 98614 h 2382950"/>
              <a:gd name="connsiteX63" fmla="*/ 1663140 w 2222917"/>
              <a:gd name="connsiteY63" fmla="*/ 74653 h 2382950"/>
              <a:gd name="connsiteX64" fmla="*/ 1735030 w 2222917"/>
              <a:gd name="connsiteY64" fmla="*/ 18743 h 2382950"/>
              <a:gd name="connsiteX65" fmla="*/ 1814907 w 2222917"/>
              <a:gd name="connsiteY65" fmla="*/ 34717 h 2382950"/>
              <a:gd name="connsiteX66" fmla="*/ 1838871 w 2222917"/>
              <a:gd name="connsiteY66" fmla="*/ 42704 h 2382950"/>
              <a:gd name="connsiteX67" fmla="*/ 1878810 w 2222917"/>
              <a:gd name="connsiteY67" fmla="*/ 74653 h 2382950"/>
              <a:gd name="connsiteX68" fmla="*/ 1926736 w 2222917"/>
              <a:gd name="connsiteY68" fmla="*/ 42704 h 2382950"/>
              <a:gd name="connsiteX69" fmla="*/ 1950699 w 2222917"/>
              <a:gd name="connsiteY69" fmla="*/ 34717 h 2382950"/>
              <a:gd name="connsiteX70" fmla="*/ 2102467 w 2222917"/>
              <a:gd name="connsiteY70" fmla="*/ 58679 h 2382950"/>
              <a:gd name="connsiteX71" fmla="*/ 2126430 w 2222917"/>
              <a:gd name="connsiteY71" fmla="*/ 74653 h 2382950"/>
              <a:gd name="connsiteX72" fmla="*/ 2190333 w 2222917"/>
              <a:gd name="connsiteY72" fmla="*/ 50691 h 2382950"/>
              <a:gd name="connsiteX73" fmla="*/ 2206308 w 2222917"/>
              <a:gd name="connsiteY73" fmla="*/ 2768 h 2382950"/>
              <a:gd name="connsiteX74" fmla="*/ 2110455 w 2222917"/>
              <a:gd name="connsiteY74" fmla="*/ 18743 h 2382950"/>
              <a:gd name="connsiteX75" fmla="*/ 2086492 w 2222917"/>
              <a:gd name="connsiteY75" fmla="*/ 34717 h 2382950"/>
              <a:gd name="connsiteX76" fmla="*/ 2070516 w 2222917"/>
              <a:gd name="connsiteY76" fmla="*/ 58679 h 2382950"/>
              <a:gd name="connsiteX77" fmla="*/ 2046553 w 2222917"/>
              <a:gd name="connsiteY77" fmla="*/ 66666 h 2382950"/>
              <a:gd name="connsiteX78" fmla="*/ 1942712 w 2222917"/>
              <a:gd name="connsiteY78" fmla="*/ 58679 h 2382950"/>
              <a:gd name="connsiteX79" fmla="*/ 1926736 w 2222917"/>
              <a:gd name="connsiteY79" fmla="*/ 42704 h 2382950"/>
              <a:gd name="connsiteX80" fmla="*/ 1902773 w 2222917"/>
              <a:gd name="connsiteY80" fmla="*/ 26730 h 2382950"/>
              <a:gd name="connsiteX81" fmla="*/ 1846858 w 2222917"/>
              <a:gd name="connsiteY81" fmla="*/ 42704 h 2382950"/>
              <a:gd name="connsiteX82" fmla="*/ 1814907 w 2222917"/>
              <a:gd name="connsiteY82" fmla="*/ 98614 h 2382950"/>
              <a:gd name="connsiteX83" fmla="*/ 1766981 w 2222917"/>
              <a:gd name="connsiteY83" fmla="*/ 130563 h 2382950"/>
              <a:gd name="connsiteX84" fmla="*/ 1711066 w 2222917"/>
              <a:gd name="connsiteY84" fmla="*/ 122576 h 2382950"/>
              <a:gd name="connsiteX85" fmla="*/ 1703079 w 2222917"/>
              <a:gd name="connsiteY85" fmla="*/ 98614 h 2382950"/>
              <a:gd name="connsiteX86" fmla="*/ 1687103 w 2222917"/>
              <a:gd name="connsiteY86" fmla="*/ 74653 h 2382950"/>
              <a:gd name="connsiteX87" fmla="*/ 1663140 w 2222917"/>
              <a:gd name="connsiteY87" fmla="*/ 66666 h 2382950"/>
              <a:gd name="connsiteX88" fmla="*/ 1607225 w 2222917"/>
              <a:gd name="connsiteY88" fmla="*/ 58679 h 2382950"/>
              <a:gd name="connsiteX89" fmla="*/ 1559299 w 2222917"/>
              <a:gd name="connsiteY89" fmla="*/ 66666 h 2382950"/>
              <a:gd name="connsiteX90" fmla="*/ 1567287 w 2222917"/>
              <a:gd name="connsiteY90" fmla="*/ 154525 h 2382950"/>
              <a:gd name="connsiteX91" fmla="*/ 1559299 w 2222917"/>
              <a:gd name="connsiteY91" fmla="*/ 194461 h 2382950"/>
              <a:gd name="connsiteX92" fmla="*/ 1479421 w 2222917"/>
              <a:gd name="connsiteY92" fmla="*/ 186474 h 2382950"/>
              <a:gd name="connsiteX93" fmla="*/ 1455458 w 2222917"/>
              <a:gd name="connsiteY93" fmla="*/ 162512 h 2382950"/>
              <a:gd name="connsiteX94" fmla="*/ 1431494 w 2222917"/>
              <a:gd name="connsiteY94" fmla="*/ 154525 h 2382950"/>
              <a:gd name="connsiteX95" fmla="*/ 1431494 w 2222917"/>
              <a:gd name="connsiteY95" fmla="*/ 242384 h 2382950"/>
              <a:gd name="connsiteX96" fmla="*/ 1447470 w 2222917"/>
              <a:gd name="connsiteY96" fmla="*/ 266345 h 2382950"/>
              <a:gd name="connsiteX97" fmla="*/ 1455458 w 2222917"/>
              <a:gd name="connsiteY97" fmla="*/ 290307 h 2382950"/>
              <a:gd name="connsiteX98" fmla="*/ 1447470 w 2222917"/>
              <a:gd name="connsiteY98" fmla="*/ 330243 h 2382950"/>
              <a:gd name="connsiteX99" fmla="*/ 1423507 w 2222917"/>
              <a:gd name="connsiteY99" fmla="*/ 346217 h 2382950"/>
              <a:gd name="connsiteX100" fmla="*/ 1247776 w 2222917"/>
              <a:gd name="connsiteY100" fmla="*/ 354204 h 2382950"/>
              <a:gd name="connsiteX101" fmla="*/ 1239788 w 2222917"/>
              <a:gd name="connsiteY101" fmla="*/ 378166 h 2382950"/>
              <a:gd name="connsiteX102" fmla="*/ 1263751 w 2222917"/>
              <a:gd name="connsiteY102" fmla="*/ 442064 h 2382950"/>
              <a:gd name="connsiteX103" fmla="*/ 1271739 w 2222917"/>
              <a:gd name="connsiteY103" fmla="*/ 466025 h 2382950"/>
              <a:gd name="connsiteX104" fmla="*/ 1255763 w 2222917"/>
              <a:gd name="connsiteY104" fmla="*/ 513948 h 2382950"/>
              <a:gd name="connsiteX105" fmla="*/ 1207837 w 2222917"/>
              <a:gd name="connsiteY105" fmla="*/ 529923 h 2382950"/>
              <a:gd name="connsiteX106" fmla="*/ 1183874 w 2222917"/>
              <a:gd name="connsiteY106" fmla="*/ 537910 h 2382950"/>
              <a:gd name="connsiteX107" fmla="*/ 1127959 w 2222917"/>
              <a:gd name="connsiteY107" fmla="*/ 521935 h 2382950"/>
              <a:gd name="connsiteX108" fmla="*/ 1103996 w 2222917"/>
              <a:gd name="connsiteY108" fmla="*/ 505961 h 2382950"/>
              <a:gd name="connsiteX109" fmla="*/ 1056069 w 2222917"/>
              <a:gd name="connsiteY109" fmla="*/ 489987 h 2382950"/>
              <a:gd name="connsiteX110" fmla="*/ 1032106 w 2222917"/>
              <a:gd name="connsiteY110" fmla="*/ 482000 h 2382950"/>
              <a:gd name="connsiteX111" fmla="*/ 1008143 w 2222917"/>
              <a:gd name="connsiteY111" fmla="*/ 489987 h 2382950"/>
              <a:gd name="connsiteX112" fmla="*/ 1032106 w 2222917"/>
              <a:gd name="connsiteY112" fmla="*/ 497974 h 2382950"/>
              <a:gd name="connsiteX113" fmla="*/ 1096008 w 2222917"/>
              <a:gd name="connsiteY113" fmla="*/ 521935 h 2382950"/>
              <a:gd name="connsiteX114" fmla="*/ 1111984 w 2222917"/>
              <a:gd name="connsiteY114" fmla="*/ 537910 h 2382950"/>
              <a:gd name="connsiteX115" fmla="*/ 1088020 w 2222917"/>
              <a:gd name="connsiteY115" fmla="*/ 593820 h 2382950"/>
              <a:gd name="connsiteX116" fmla="*/ 1072045 w 2222917"/>
              <a:gd name="connsiteY116" fmla="*/ 641743 h 2382950"/>
              <a:gd name="connsiteX117" fmla="*/ 952228 w 2222917"/>
              <a:gd name="connsiteY117" fmla="*/ 657718 h 2382950"/>
              <a:gd name="connsiteX118" fmla="*/ 936253 w 2222917"/>
              <a:gd name="connsiteY118" fmla="*/ 681679 h 2382950"/>
              <a:gd name="connsiteX119" fmla="*/ 936253 w 2222917"/>
              <a:gd name="connsiteY119" fmla="*/ 769538 h 2382950"/>
              <a:gd name="connsiteX120" fmla="*/ 960216 w 2222917"/>
              <a:gd name="connsiteY120" fmla="*/ 785513 h 2382950"/>
              <a:gd name="connsiteX121" fmla="*/ 960216 w 2222917"/>
              <a:gd name="connsiteY121" fmla="*/ 833436 h 2382950"/>
              <a:gd name="connsiteX122" fmla="*/ 912289 w 2222917"/>
              <a:gd name="connsiteY122" fmla="*/ 849410 h 2382950"/>
              <a:gd name="connsiteX123" fmla="*/ 800461 w 2222917"/>
              <a:gd name="connsiteY123" fmla="*/ 865385 h 2382950"/>
              <a:gd name="connsiteX124" fmla="*/ 776497 w 2222917"/>
              <a:gd name="connsiteY124" fmla="*/ 873372 h 2382950"/>
              <a:gd name="connsiteX125" fmla="*/ 768509 w 2222917"/>
              <a:gd name="connsiteY125" fmla="*/ 897333 h 2382950"/>
              <a:gd name="connsiteX126" fmla="*/ 776497 w 2222917"/>
              <a:gd name="connsiteY126" fmla="*/ 1009154 h 2382950"/>
              <a:gd name="connsiteX127" fmla="*/ 808448 w 2222917"/>
              <a:gd name="connsiteY127" fmla="*/ 1017141 h 2382950"/>
              <a:gd name="connsiteX128" fmla="*/ 704607 w 2222917"/>
              <a:gd name="connsiteY128" fmla="*/ 1025128 h 2382950"/>
              <a:gd name="connsiteX129" fmla="*/ 672656 w 2222917"/>
              <a:gd name="connsiteY129" fmla="*/ 1033116 h 2382950"/>
              <a:gd name="connsiteX130" fmla="*/ 632717 w 2222917"/>
              <a:gd name="connsiteY130" fmla="*/ 1041103 h 2382950"/>
              <a:gd name="connsiteX131" fmla="*/ 616742 w 2222917"/>
              <a:gd name="connsiteY131" fmla="*/ 1128962 h 2382950"/>
              <a:gd name="connsiteX132" fmla="*/ 712595 w 2222917"/>
              <a:gd name="connsiteY132" fmla="*/ 1136949 h 2382950"/>
              <a:gd name="connsiteX133" fmla="*/ 704607 w 2222917"/>
              <a:gd name="connsiteY133" fmla="*/ 1224808 h 2382950"/>
              <a:gd name="connsiteX134" fmla="*/ 720583 w 2222917"/>
              <a:gd name="connsiteY134" fmla="*/ 1304680 h 2382950"/>
              <a:gd name="connsiteX135" fmla="*/ 640705 w 2222917"/>
              <a:gd name="connsiteY135" fmla="*/ 1312667 h 2382950"/>
              <a:gd name="connsiteX136" fmla="*/ 592779 w 2222917"/>
              <a:gd name="connsiteY136" fmla="*/ 1296693 h 2382950"/>
              <a:gd name="connsiteX137" fmla="*/ 520889 w 2222917"/>
              <a:gd name="connsiteY137" fmla="*/ 1304680 h 2382950"/>
              <a:gd name="connsiteX138" fmla="*/ 512901 w 2222917"/>
              <a:gd name="connsiteY138" fmla="*/ 1328642 h 2382950"/>
              <a:gd name="connsiteX139" fmla="*/ 520889 w 2222917"/>
              <a:gd name="connsiteY139" fmla="*/ 1400526 h 2382950"/>
              <a:gd name="connsiteX140" fmla="*/ 616742 w 2222917"/>
              <a:gd name="connsiteY140" fmla="*/ 1448449 h 2382950"/>
              <a:gd name="connsiteX141" fmla="*/ 640705 w 2222917"/>
              <a:gd name="connsiteY141" fmla="*/ 1456437 h 2382950"/>
              <a:gd name="connsiteX142" fmla="*/ 616742 w 2222917"/>
              <a:gd name="connsiteY142" fmla="*/ 1464424 h 2382950"/>
              <a:gd name="connsiteX143" fmla="*/ 600766 w 2222917"/>
              <a:gd name="connsiteY143" fmla="*/ 1448449 h 2382950"/>
              <a:gd name="connsiteX144" fmla="*/ 552840 w 2222917"/>
              <a:gd name="connsiteY144" fmla="*/ 1432475 h 2382950"/>
              <a:gd name="connsiteX145" fmla="*/ 528876 w 2222917"/>
              <a:gd name="connsiteY145" fmla="*/ 1424488 h 2382950"/>
              <a:gd name="connsiteX146" fmla="*/ 464974 w 2222917"/>
              <a:gd name="connsiteY146" fmla="*/ 1440462 h 2382950"/>
              <a:gd name="connsiteX147" fmla="*/ 433023 w 2222917"/>
              <a:gd name="connsiteY147" fmla="*/ 1480398 h 2382950"/>
              <a:gd name="connsiteX148" fmla="*/ 417048 w 2222917"/>
              <a:gd name="connsiteY148" fmla="*/ 1512347 h 2382950"/>
              <a:gd name="connsiteX149" fmla="*/ 401072 w 2222917"/>
              <a:gd name="connsiteY149" fmla="*/ 1560270 h 2382950"/>
              <a:gd name="connsiteX150" fmla="*/ 385097 w 2222917"/>
              <a:gd name="connsiteY150" fmla="*/ 1584232 h 2382950"/>
              <a:gd name="connsiteX151" fmla="*/ 393084 w 2222917"/>
              <a:gd name="connsiteY151" fmla="*/ 1608193 h 2382950"/>
              <a:gd name="connsiteX152" fmla="*/ 472962 w 2222917"/>
              <a:gd name="connsiteY152" fmla="*/ 1616180 h 2382950"/>
              <a:gd name="connsiteX153" fmla="*/ 504913 w 2222917"/>
              <a:gd name="connsiteY153" fmla="*/ 1624168 h 2382950"/>
              <a:gd name="connsiteX154" fmla="*/ 520889 w 2222917"/>
              <a:gd name="connsiteY154" fmla="*/ 1672091 h 2382950"/>
              <a:gd name="connsiteX155" fmla="*/ 297231 w 2222917"/>
              <a:gd name="connsiteY155" fmla="*/ 1688065 h 2382950"/>
              <a:gd name="connsiteX156" fmla="*/ 273268 w 2222917"/>
              <a:gd name="connsiteY156" fmla="*/ 1696052 h 2382950"/>
              <a:gd name="connsiteX157" fmla="*/ 265280 w 2222917"/>
              <a:gd name="connsiteY157" fmla="*/ 1775924 h 2382950"/>
              <a:gd name="connsiteX158" fmla="*/ 313207 w 2222917"/>
              <a:gd name="connsiteY158" fmla="*/ 1791898 h 2382950"/>
              <a:gd name="connsiteX159" fmla="*/ 409060 w 2222917"/>
              <a:gd name="connsiteY159" fmla="*/ 1807873 h 2382950"/>
              <a:gd name="connsiteX160" fmla="*/ 401072 w 2222917"/>
              <a:gd name="connsiteY160" fmla="*/ 1831834 h 2382950"/>
              <a:gd name="connsiteX161" fmla="*/ 377109 w 2222917"/>
              <a:gd name="connsiteY161" fmla="*/ 1847809 h 2382950"/>
              <a:gd name="connsiteX162" fmla="*/ 329182 w 2222917"/>
              <a:gd name="connsiteY162" fmla="*/ 1863783 h 2382950"/>
              <a:gd name="connsiteX163" fmla="*/ 105525 w 2222917"/>
              <a:gd name="connsiteY163" fmla="*/ 1879758 h 2382950"/>
              <a:gd name="connsiteX164" fmla="*/ 233329 w 2222917"/>
              <a:gd name="connsiteY164" fmla="*/ 1895732 h 2382950"/>
              <a:gd name="connsiteX165" fmla="*/ 281256 w 2222917"/>
              <a:gd name="connsiteY165" fmla="*/ 1911706 h 2382950"/>
              <a:gd name="connsiteX166" fmla="*/ 297231 w 2222917"/>
              <a:gd name="connsiteY166" fmla="*/ 1935668 h 2382950"/>
              <a:gd name="connsiteX167" fmla="*/ 145463 w 2222917"/>
              <a:gd name="connsiteY167" fmla="*/ 1991578 h 2382950"/>
              <a:gd name="connsiteX168" fmla="*/ 81561 w 2222917"/>
              <a:gd name="connsiteY168" fmla="*/ 2015540 h 2382950"/>
              <a:gd name="connsiteX169" fmla="*/ 73573 w 2222917"/>
              <a:gd name="connsiteY169" fmla="*/ 2047489 h 2382950"/>
              <a:gd name="connsiteX170" fmla="*/ 81561 w 2222917"/>
              <a:gd name="connsiteY170" fmla="*/ 2127360 h 2382950"/>
              <a:gd name="connsiteX171" fmla="*/ 145463 w 2222917"/>
              <a:gd name="connsiteY171" fmla="*/ 2135348 h 2382950"/>
              <a:gd name="connsiteX172" fmla="*/ 97537 w 2222917"/>
              <a:gd name="connsiteY172" fmla="*/ 2151322 h 2382950"/>
              <a:gd name="connsiteX173" fmla="*/ 17659 w 2222917"/>
              <a:gd name="connsiteY173" fmla="*/ 2159309 h 2382950"/>
              <a:gd name="connsiteX174" fmla="*/ 1684 w 2222917"/>
              <a:gd name="connsiteY174" fmla="*/ 2183271 h 2382950"/>
              <a:gd name="connsiteX175" fmla="*/ 9671 w 2222917"/>
              <a:gd name="connsiteY175" fmla="*/ 2223207 h 2382950"/>
              <a:gd name="connsiteX176" fmla="*/ 57598 w 2222917"/>
              <a:gd name="connsiteY176" fmla="*/ 2247168 h 2382950"/>
              <a:gd name="connsiteX177" fmla="*/ 129488 w 2222917"/>
              <a:gd name="connsiteY177" fmla="*/ 2279117 h 2382950"/>
              <a:gd name="connsiteX178" fmla="*/ 57598 w 2222917"/>
              <a:gd name="connsiteY178" fmla="*/ 2287104 h 23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222917" h="2382950">
                <a:moveTo>
                  <a:pt x="153451" y="2382950"/>
                </a:moveTo>
                <a:cubicBezTo>
                  <a:pt x="141026" y="2364314"/>
                  <a:pt x="94295" y="2317895"/>
                  <a:pt x="129488" y="2287104"/>
                </a:cubicBezTo>
                <a:cubicBezTo>
                  <a:pt x="143657" y="2274707"/>
                  <a:pt x="166764" y="2281779"/>
                  <a:pt x="185402" y="2279117"/>
                </a:cubicBezTo>
                <a:cubicBezTo>
                  <a:pt x="182739" y="2252493"/>
                  <a:pt x="185876" y="2224629"/>
                  <a:pt x="177414" y="2199245"/>
                </a:cubicBezTo>
                <a:cubicBezTo>
                  <a:pt x="174378" y="2190138"/>
                  <a:pt x="160239" y="2190059"/>
                  <a:pt x="153451" y="2183271"/>
                </a:cubicBezTo>
                <a:cubicBezTo>
                  <a:pt x="146663" y="2176483"/>
                  <a:pt x="142801" y="2167296"/>
                  <a:pt x="137476" y="2159309"/>
                </a:cubicBezTo>
                <a:cubicBezTo>
                  <a:pt x="140138" y="2143335"/>
                  <a:pt x="137428" y="2125447"/>
                  <a:pt x="145463" y="2111386"/>
                </a:cubicBezTo>
                <a:cubicBezTo>
                  <a:pt x="149641" y="2104076"/>
                  <a:pt x="162852" y="2108659"/>
                  <a:pt x="169427" y="2103399"/>
                </a:cubicBezTo>
                <a:cubicBezTo>
                  <a:pt x="176923" y="2097402"/>
                  <a:pt x="178614" y="2086225"/>
                  <a:pt x="185402" y="2079437"/>
                </a:cubicBezTo>
                <a:cubicBezTo>
                  <a:pt x="192190" y="2072649"/>
                  <a:pt x="201378" y="2068788"/>
                  <a:pt x="209366" y="2063463"/>
                </a:cubicBezTo>
                <a:cubicBezTo>
                  <a:pt x="212028" y="2055476"/>
                  <a:pt x="217353" y="2047920"/>
                  <a:pt x="217353" y="2039501"/>
                </a:cubicBezTo>
                <a:cubicBezTo>
                  <a:pt x="217353" y="2024422"/>
                  <a:pt x="206045" y="2007157"/>
                  <a:pt x="193390" y="1999565"/>
                </a:cubicBezTo>
                <a:cubicBezTo>
                  <a:pt x="186170" y="1995233"/>
                  <a:pt x="177415" y="1994240"/>
                  <a:pt x="169427" y="1991578"/>
                </a:cubicBezTo>
                <a:cubicBezTo>
                  <a:pt x="172089" y="1964954"/>
                  <a:pt x="163931" y="1934818"/>
                  <a:pt x="177414" y="1911706"/>
                </a:cubicBezTo>
                <a:cubicBezTo>
                  <a:pt x="185899" y="1897161"/>
                  <a:pt x="225341" y="1895732"/>
                  <a:pt x="225341" y="1895732"/>
                </a:cubicBezTo>
                <a:cubicBezTo>
                  <a:pt x="246323" y="1864261"/>
                  <a:pt x="245884" y="1869474"/>
                  <a:pt x="257292" y="1823847"/>
                </a:cubicBezTo>
                <a:cubicBezTo>
                  <a:pt x="262617" y="1802548"/>
                  <a:pt x="252440" y="1766893"/>
                  <a:pt x="273268" y="1759950"/>
                </a:cubicBezTo>
                <a:cubicBezTo>
                  <a:pt x="341559" y="1737187"/>
                  <a:pt x="304485" y="1746063"/>
                  <a:pt x="385097" y="1735988"/>
                </a:cubicBezTo>
                <a:cubicBezTo>
                  <a:pt x="387759" y="1677415"/>
                  <a:pt x="383037" y="1618036"/>
                  <a:pt x="393084" y="1560270"/>
                </a:cubicBezTo>
                <a:cubicBezTo>
                  <a:pt x="394527" y="1551975"/>
                  <a:pt x="408713" y="1553474"/>
                  <a:pt x="417048" y="1552283"/>
                </a:cubicBezTo>
                <a:cubicBezTo>
                  <a:pt x="446162" y="1548124"/>
                  <a:pt x="475625" y="1546958"/>
                  <a:pt x="504913" y="1544296"/>
                </a:cubicBezTo>
                <a:cubicBezTo>
                  <a:pt x="512901" y="1541633"/>
                  <a:pt x="522922" y="1542261"/>
                  <a:pt x="528876" y="1536308"/>
                </a:cubicBezTo>
                <a:cubicBezTo>
                  <a:pt x="534829" y="1530355"/>
                  <a:pt x="536864" y="1520766"/>
                  <a:pt x="536864" y="1512347"/>
                </a:cubicBezTo>
                <a:cubicBezTo>
                  <a:pt x="536864" y="1467192"/>
                  <a:pt x="532121" y="1458185"/>
                  <a:pt x="520889" y="1424488"/>
                </a:cubicBezTo>
                <a:cubicBezTo>
                  <a:pt x="523551" y="1413838"/>
                  <a:pt x="520541" y="1399683"/>
                  <a:pt x="528876" y="1392539"/>
                </a:cubicBezTo>
                <a:cubicBezTo>
                  <a:pt x="541662" y="1381580"/>
                  <a:pt x="560827" y="1381890"/>
                  <a:pt x="576803" y="1376565"/>
                </a:cubicBezTo>
                <a:cubicBezTo>
                  <a:pt x="584791" y="1373903"/>
                  <a:pt x="593760" y="1373247"/>
                  <a:pt x="600766" y="1368577"/>
                </a:cubicBezTo>
                <a:cubicBezTo>
                  <a:pt x="608754" y="1363252"/>
                  <a:pt x="615906" y="1356384"/>
                  <a:pt x="624730" y="1352603"/>
                </a:cubicBezTo>
                <a:cubicBezTo>
                  <a:pt x="634821" y="1348279"/>
                  <a:pt x="646031" y="1347278"/>
                  <a:pt x="656681" y="1344616"/>
                </a:cubicBezTo>
                <a:cubicBezTo>
                  <a:pt x="654018" y="1328642"/>
                  <a:pt x="652621" y="1312404"/>
                  <a:pt x="648693" y="1296693"/>
                </a:cubicBezTo>
                <a:cubicBezTo>
                  <a:pt x="644609" y="1280357"/>
                  <a:pt x="632717" y="1248770"/>
                  <a:pt x="632717" y="1248770"/>
                </a:cubicBezTo>
                <a:cubicBezTo>
                  <a:pt x="635380" y="1235458"/>
                  <a:pt x="629064" y="1215818"/>
                  <a:pt x="640705" y="1208834"/>
                </a:cubicBezTo>
                <a:cubicBezTo>
                  <a:pt x="737312" y="1150874"/>
                  <a:pt x="699261" y="1240846"/>
                  <a:pt x="720583" y="1176885"/>
                </a:cubicBezTo>
                <a:cubicBezTo>
                  <a:pt x="717920" y="1152923"/>
                  <a:pt x="717323" y="1128641"/>
                  <a:pt x="712595" y="1105000"/>
                </a:cubicBezTo>
                <a:cubicBezTo>
                  <a:pt x="709293" y="1088489"/>
                  <a:pt x="696620" y="1057077"/>
                  <a:pt x="696620" y="1057077"/>
                </a:cubicBezTo>
                <a:cubicBezTo>
                  <a:pt x="699282" y="1041103"/>
                  <a:pt x="698029" y="1023953"/>
                  <a:pt x="704607" y="1009154"/>
                </a:cubicBezTo>
                <a:cubicBezTo>
                  <a:pt x="713887" y="988275"/>
                  <a:pt x="733237" y="982029"/>
                  <a:pt x="752534" y="977205"/>
                </a:cubicBezTo>
                <a:cubicBezTo>
                  <a:pt x="765705" y="973912"/>
                  <a:pt x="779160" y="971880"/>
                  <a:pt x="792473" y="969218"/>
                </a:cubicBezTo>
                <a:cubicBezTo>
                  <a:pt x="795136" y="961231"/>
                  <a:pt x="798148" y="953351"/>
                  <a:pt x="800461" y="945256"/>
                </a:cubicBezTo>
                <a:cubicBezTo>
                  <a:pt x="820520" y="875052"/>
                  <a:pt x="797283" y="946800"/>
                  <a:pt x="816436" y="889346"/>
                </a:cubicBezTo>
                <a:cubicBezTo>
                  <a:pt x="813773" y="881359"/>
                  <a:pt x="813708" y="871959"/>
                  <a:pt x="808448" y="865385"/>
                </a:cubicBezTo>
                <a:cubicBezTo>
                  <a:pt x="793186" y="846309"/>
                  <a:pt x="779817" y="851069"/>
                  <a:pt x="760522" y="841423"/>
                </a:cubicBezTo>
                <a:cubicBezTo>
                  <a:pt x="751935" y="837130"/>
                  <a:pt x="744546" y="830774"/>
                  <a:pt x="736558" y="825449"/>
                </a:cubicBezTo>
                <a:cubicBezTo>
                  <a:pt x="739221" y="814799"/>
                  <a:pt x="735613" y="799880"/>
                  <a:pt x="744546" y="793500"/>
                </a:cubicBezTo>
                <a:cubicBezTo>
                  <a:pt x="757726" y="784087"/>
                  <a:pt x="776329" y="786804"/>
                  <a:pt x="792473" y="785513"/>
                </a:cubicBezTo>
                <a:cubicBezTo>
                  <a:pt x="842971" y="781474"/>
                  <a:pt x="893651" y="780188"/>
                  <a:pt x="944240" y="777526"/>
                </a:cubicBezTo>
                <a:cubicBezTo>
                  <a:pt x="995187" y="726582"/>
                  <a:pt x="953783" y="774637"/>
                  <a:pt x="976192" y="617782"/>
                </a:cubicBezTo>
                <a:cubicBezTo>
                  <a:pt x="977383" y="609447"/>
                  <a:pt x="978225" y="599773"/>
                  <a:pt x="984179" y="593820"/>
                </a:cubicBezTo>
                <a:cubicBezTo>
                  <a:pt x="1024904" y="553097"/>
                  <a:pt x="1041076" y="560750"/>
                  <a:pt x="1096008" y="553884"/>
                </a:cubicBezTo>
                <a:cubicBezTo>
                  <a:pt x="1141900" y="507995"/>
                  <a:pt x="1129993" y="531808"/>
                  <a:pt x="1143935" y="489987"/>
                </a:cubicBezTo>
                <a:cubicBezTo>
                  <a:pt x="1146597" y="458038"/>
                  <a:pt x="1142493" y="424782"/>
                  <a:pt x="1151922" y="394140"/>
                </a:cubicBezTo>
                <a:cubicBezTo>
                  <a:pt x="1154398" y="386092"/>
                  <a:pt x="1167524" y="387137"/>
                  <a:pt x="1175886" y="386153"/>
                </a:cubicBezTo>
                <a:cubicBezTo>
                  <a:pt x="1213001" y="381787"/>
                  <a:pt x="1250439" y="380828"/>
                  <a:pt x="1287715" y="378166"/>
                </a:cubicBezTo>
                <a:cubicBezTo>
                  <a:pt x="1290377" y="351542"/>
                  <a:pt x="1292166" y="324816"/>
                  <a:pt x="1295702" y="298294"/>
                </a:cubicBezTo>
                <a:cubicBezTo>
                  <a:pt x="1297496" y="284837"/>
                  <a:pt x="1297618" y="270500"/>
                  <a:pt x="1303690" y="258358"/>
                </a:cubicBezTo>
                <a:cubicBezTo>
                  <a:pt x="1308742" y="248255"/>
                  <a:pt x="1319665" y="242384"/>
                  <a:pt x="1327653" y="234397"/>
                </a:cubicBezTo>
                <a:cubicBezTo>
                  <a:pt x="1356942" y="237059"/>
                  <a:pt x="1386557" y="237274"/>
                  <a:pt x="1415519" y="242384"/>
                </a:cubicBezTo>
                <a:cubicBezTo>
                  <a:pt x="1432102" y="245310"/>
                  <a:pt x="1463446" y="258358"/>
                  <a:pt x="1463446" y="258358"/>
                </a:cubicBezTo>
                <a:cubicBezTo>
                  <a:pt x="1466108" y="234397"/>
                  <a:pt x="1467469" y="210255"/>
                  <a:pt x="1471433" y="186474"/>
                </a:cubicBezTo>
                <a:cubicBezTo>
                  <a:pt x="1472817" y="178169"/>
                  <a:pt x="1474161" y="169086"/>
                  <a:pt x="1479421" y="162512"/>
                </a:cubicBezTo>
                <a:cubicBezTo>
                  <a:pt x="1485418" y="155016"/>
                  <a:pt x="1495396" y="151863"/>
                  <a:pt x="1503384" y="146538"/>
                </a:cubicBezTo>
                <a:cubicBezTo>
                  <a:pt x="1506047" y="138551"/>
                  <a:pt x="1503176" y="124504"/>
                  <a:pt x="1511372" y="122576"/>
                </a:cubicBezTo>
                <a:cubicBezTo>
                  <a:pt x="1677270" y="83544"/>
                  <a:pt x="1603598" y="150165"/>
                  <a:pt x="1655152" y="98614"/>
                </a:cubicBezTo>
                <a:cubicBezTo>
                  <a:pt x="1657815" y="90627"/>
                  <a:pt x="1659051" y="82013"/>
                  <a:pt x="1663140" y="74653"/>
                </a:cubicBezTo>
                <a:cubicBezTo>
                  <a:pt x="1695220" y="16914"/>
                  <a:pt x="1681499" y="29448"/>
                  <a:pt x="1735030" y="18743"/>
                </a:cubicBezTo>
                <a:cubicBezTo>
                  <a:pt x="1761656" y="24068"/>
                  <a:pt x="1788449" y="28612"/>
                  <a:pt x="1814907" y="34717"/>
                </a:cubicBezTo>
                <a:cubicBezTo>
                  <a:pt x="1823111" y="36610"/>
                  <a:pt x="1832296" y="37444"/>
                  <a:pt x="1838871" y="42704"/>
                </a:cubicBezTo>
                <a:cubicBezTo>
                  <a:pt x="1890487" y="83994"/>
                  <a:pt x="1818574" y="54577"/>
                  <a:pt x="1878810" y="74653"/>
                </a:cubicBezTo>
                <a:cubicBezTo>
                  <a:pt x="1935788" y="55662"/>
                  <a:pt x="1866903" y="82591"/>
                  <a:pt x="1926736" y="42704"/>
                </a:cubicBezTo>
                <a:cubicBezTo>
                  <a:pt x="1933742" y="38034"/>
                  <a:pt x="1942711" y="37379"/>
                  <a:pt x="1950699" y="34717"/>
                </a:cubicBezTo>
                <a:cubicBezTo>
                  <a:pt x="1977114" y="36749"/>
                  <a:pt x="2067307" y="35241"/>
                  <a:pt x="2102467" y="58679"/>
                </a:cubicBezTo>
                <a:lnTo>
                  <a:pt x="2126430" y="74653"/>
                </a:lnTo>
                <a:cubicBezTo>
                  <a:pt x="2149610" y="70790"/>
                  <a:pt x="2177865" y="75625"/>
                  <a:pt x="2190333" y="50691"/>
                </a:cubicBezTo>
                <a:cubicBezTo>
                  <a:pt x="2197864" y="35630"/>
                  <a:pt x="2222917" y="0"/>
                  <a:pt x="2206308" y="2768"/>
                </a:cubicBezTo>
                <a:lnTo>
                  <a:pt x="2110455" y="18743"/>
                </a:lnTo>
                <a:cubicBezTo>
                  <a:pt x="2102467" y="24068"/>
                  <a:pt x="2093280" y="27929"/>
                  <a:pt x="2086492" y="34717"/>
                </a:cubicBezTo>
                <a:cubicBezTo>
                  <a:pt x="2079704" y="41505"/>
                  <a:pt x="2078012" y="52682"/>
                  <a:pt x="2070516" y="58679"/>
                </a:cubicBezTo>
                <a:cubicBezTo>
                  <a:pt x="2063941" y="63939"/>
                  <a:pt x="2054541" y="64004"/>
                  <a:pt x="2046553" y="66666"/>
                </a:cubicBezTo>
                <a:cubicBezTo>
                  <a:pt x="2011939" y="64004"/>
                  <a:pt x="1976754" y="65487"/>
                  <a:pt x="1942712" y="58679"/>
                </a:cubicBezTo>
                <a:cubicBezTo>
                  <a:pt x="1935327" y="57202"/>
                  <a:pt x="1932617" y="47408"/>
                  <a:pt x="1926736" y="42704"/>
                </a:cubicBezTo>
                <a:cubicBezTo>
                  <a:pt x="1919240" y="36707"/>
                  <a:pt x="1910761" y="32055"/>
                  <a:pt x="1902773" y="26730"/>
                </a:cubicBezTo>
                <a:cubicBezTo>
                  <a:pt x="1902497" y="26799"/>
                  <a:pt x="1850677" y="38885"/>
                  <a:pt x="1846858" y="42704"/>
                </a:cubicBezTo>
                <a:cubicBezTo>
                  <a:pt x="1804457" y="85102"/>
                  <a:pt x="1855333" y="63244"/>
                  <a:pt x="1814907" y="98614"/>
                </a:cubicBezTo>
                <a:cubicBezTo>
                  <a:pt x="1800457" y="111257"/>
                  <a:pt x="1766981" y="130563"/>
                  <a:pt x="1766981" y="130563"/>
                </a:cubicBezTo>
                <a:cubicBezTo>
                  <a:pt x="1748343" y="127901"/>
                  <a:pt x="1727906" y="130996"/>
                  <a:pt x="1711066" y="122576"/>
                </a:cubicBezTo>
                <a:cubicBezTo>
                  <a:pt x="1703535" y="118811"/>
                  <a:pt x="1706844" y="106144"/>
                  <a:pt x="1703079" y="98614"/>
                </a:cubicBezTo>
                <a:cubicBezTo>
                  <a:pt x="1698786" y="90028"/>
                  <a:pt x="1694599" y="80649"/>
                  <a:pt x="1687103" y="74653"/>
                </a:cubicBezTo>
                <a:cubicBezTo>
                  <a:pt x="1680528" y="69394"/>
                  <a:pt x="1671396" y="68317"/>
                  <a:pt x="1663140" y="66666"/>
                </a:cubicBezTo>
                <a:cubicBezTo>
                  <a:pt x="1644678" y="62974"/>
                  <a:pt x="1625863" y="61341"/>
                  <a:pt x="1607225" y="58679"/>
                </a:cubicBezTo>
                <a:lnTo>
                  <a:pt x="1559299" y="66666"/>
                </a:lnTo>
                <a:cubicBezTo>
                  <a:pt x="1547988" y="93811"/>
                  <a:pt x="1567287" y="125118"/>
                  <a:pt x="1567287" y="154525"/>
                </a:cubicBezTo>
                <a:cubicBezTo>
                  <a:pt x="1567287" y="168101"/>
                  <a:pt x="1561962" y="181149"/>
                  <a:pt x="1559299" y="194461"/>
                </a:cubicBezTo>
                <a:cubicBezTo>
                  <a:pt x="1532673" y="191799"/>
                  <a:pt x="1504997" y="194343"/>
                  <a:pt x="1479421" y="186474"/>
                </a:cubicBezTo>
                <a:cubicBezTo>
                  <a:pt x="1468624" y="183152"/>
                  <a:pt x="1464857" y="168778"/>
                  <a:pt x="1455458" y="162512"/>
                </a:cubicBezTo>
                <a:cubicBezTo>
                  <a:pt x="1448452" y="157842"/>
                  <a:pt x="1439482" y="157187"/>
                  <a:pt x="1431494" y="154525"/>
                </a:cubicBezTo>
                <a:cubicBezTo>
                  <a:pt x="1419022" y="191941"/>
                  <a:pt x="1416592" y="187745"/>
                  <a:pt x="1431494" y="242384"/>
                </a:cubicBezTo>
                <a:cubicBezTo>
                  <a:pt x="1434020" y="251645"/>
                  <a:pt x="1442145" y="258358"/>
                  <a:pt x="1447470" y="266345"/>
                </a:cubicBezTo>
                <a:cubicBezTo>
                  <a:pt x="1450133" y="274332"/>
                  <a:pt x="1455458" y="281888"/>
                  <a:pt x="1455458" y="290307"/>
                </a:cubicBezTo>
                <a:cubicBezTo>
                  <a:pt x="1455458" y="303883"/>
                  <a:pt x="1454206" y="318456"/>
                  <a:pt x="1447470" y="330243"/>
                </a:cubicBezTo>
                <a:cubicBezTo>
                  <a:pt x="1442707" y="338578"/>
                  <a:pt x="1433038" y="345073"/>
                  <a:pt x="1423507" y="346217"/>
                </a:cubicBezTo>
                <a:cubicBezTo>
                  <a:pt x="1365287" y="353203"/>
                  <a:pt x="1306353" y="351542"/>
                  <a:pt x="1247776" y="354204"/>
                </a:cubicBezTo>
                <a:cubicBezTo>
                  <a:pt x="1245113" y="362191"/>
                  <a:pt x="1239788" y="369747"/>
                  <a:pt x="1239788" y="378166"/>
                </a:cubicBezTo>
                <a:cubicBezTo>
                  <a:pt x="1239788" y="424392"/>
                  <a:pt x="1247225" y="409015"/>
                  <a:pt x="1263751" y="442064"/>
                </a:cubicBezTo>
                <a:cubicBezTo>
                  <a:pt x="1267516" y="449594"/>
                  <a:pt x="1269076" y="458038"/>
                  <a:pt x="1271739" y="466025"/>
                </a:cubicBezTo>
                <a:cubicBezTo>
                  <a:pt x="1266414" y="481999"/>
                  <a:pt x="1271738" y="508623"/>
                  <a:pt x="1255763" y="513948"/>
                </a:cubicBezTo>
                <a:lnTo>
                  <a:pt x="1207837" y="529923"/>
                </a:lnTo>
                <a:lnTo>
                  <a:pt x="1183874" y="537910"/>
                </a:lnTo>
                <a:cubicBezTo>
                  <a:pt x="1173629" y="535349"/>
                  <a:pt x="1139424" y="527667"/>
                  <a:pt x="1127959" y="521935"/>
                </a:cubicBezTo>
                <a:cubicBezTo>
                  <a:pt x="1119373" y="517642"/>
                  <a:pt x="1112768" y="509860"/>
                  <a:pt x="1103996" y="505961"/>
                </a:cubicBezTo>
                <a:cubicBezTo>
                  <a:pt x="1088607" y="499122"/>
                  <a:pt x="1072045" y="495312"/>
                  <a:pt x="1056069" y="489987"/>
                </a:cubicBezTo>
                <a:lnTo>
                  <a:pt x="1032106" y="482000"/>
                </a:lnTo>
                <a:cubicBezTo>
                  <a:pt x="1024118" y="484662"/>
                  <a:pt x="1008143" y="481567"/>
                  <a:pt x="1008143" y="489987"/>
                </a:cubicBezTo>
                <a:cubicBezTo>
                  <a:pt x="1008143" y="498407"/>
                  <a:pt x="1024010" y="495661"/>
                  <a:pt x="1032106" y="497974"/>
                </a:cubicBezTo>
                <a:cubicBezTo>
                  <a:pt x="1082860" y="512474"/>
                  <a:pt x="1046373" y="497120"/>
                  <a:pt x="1096008" y="521935"/>
                </a:cubicBezTo>
                <a:cubicBezTo>
                  <a:pt x="1101333" y="527260"/>
                  <a:pt x="1110746" y="530482"/>
                  <a:pt x="1111984" y="537910"/>
                </a:cubicBezTo>
                <a:cubicBezTo>
                  <a:pt x="1115423" y="558541"/>
                  <a:pt x="1098057" y="578766"/>
                  <a:pt x="1088020" y="593820"/>
                </a:cubicBezTo>
                <a:cubicBezTo>
                  <a:pt x="1082695" y="609794"/>
                  <a:pt x="1088557" y="638441"/>
                  <a:pt x="1072045" y="641743"/>
                </a:cubicBezTo>
                <a:cubicBezTo>
                  <a:pt x="1005867" y="654977"/>
                  <a:pt x="1045615" y="648379"/>
                  <a:pt x="952228" y="657718"/>
                </a:cubicBezTo>
                <a:cubicBezTo>
                  <a:pt x="946903" y="665705"/>
                  <a:pt x="940546" y="673093"/>
                  <a:pt x="936253" y="681679"/>
                </a:cubicBezTo>
                <a:cubicBezTo>
                  <a:pt x="922523" y="709137"/>
                  <a:pt x="924552" y="740289"/>
                  <a:pt x="936253" y="769538"/>
                </a:cubicBezTo>
                <a:cubicBezTo>
                  <a:pt x="939819" y="778451"/>
                  <a:pt x="952228" y="780188"/>
                  <a:pt x="960216" y="785513"/>
                </a:cubicBezTo>
                <a:cubicBezTo>
                  <a:pt x="964313" y="797801"/>
                  <a:pt x="977421" y="821148"/>
                  <a:pt x="960216" y="833436"/>
                </a:cubicBezTo>
                <a:cubicBezTo>
                  <a:pt x="946513" y="843223"/>
                  <a:pt x="928265" y="844085"/>
                  <a:pt x="912289" y="849410"/>
                </a:cubicBezTo>
                <a:cubicBezTo>
                  <a:pt x="860425" y="866696"/>
                  <a:pt x="896715" y="856634"/>
                  <a:pt x="800461" y="865385"/>
                </a:cubicBezTo>
                <a:cubicBezTo>
                  <a:pt x="792473" y="868047"/>
                  <a:pt x="782451" y="867419"/>
                  <a:pt x="776497" y="873372"/>
                </a:cubicBezTo>
                <a:cubicBezTo>
                  <a:pt x="770543" y="879325"/>
                  <a:pt x="768509" y="888914"/>
                  <a:pt x="768509" y="897333"/>
                </a:cubicBezTo>
                <a:cubicBezTo>
                  <a:pt x="768509" y="934702"/>
                  <a:pt x="764679" y="973703"/>
                  <a:pt x="776497" y="1009154"/>
                </a:cubicBezTo>
                <a:cubicBezTo>
                  <a:pt x="779969" y="1019569"/>
                  <a:pt x="797798" y="1014479"/>
                  <a:pt x="808448" y="1017141"/>
                </a:cubicBezTo>
                <a:cubicBezTo>
                  <a:pt x="773834" y="1019803"/>
                  <a:pt x="739085" y="1021072"/>
                  <a:pt x="704607" y="1025128"/>
                </a:cubicBezTo>
                <a:cubicBezTo>
                  <a:pt x="693704" y="1026411"/>
                  <a:pt x="683373" y="1030735"/>
                  <a:pt x="672656" y="1033116"/>
                </a:cubicBezTo>
                <a:cubicBezTo>
                  <a:pt x="659403" y="1036061"/>
                  <a:pt x="646030" y="1038441"/>
                  <a:pt x="632717" y="1041103"/>
                </a:cubicBezTo>
                <a:cubicBezTo>
                  <a:pt x="609345" y="1056683"/>
                  <a:pt x="555829" y="1082109"/>
                  <a:pt x="616742" y="1128962"/>
                </a:cubicBezTo>
                <a:cubicBezTo>
                  <a:pt x="642156" y="1148510"/>
                  <a:pt x="680644" y="1134287"/>
                  <a:pt x="712595" y="1136949"/>
                </a:cubicBezTo>
                <a:cubicBezTo>
                  <a:pt x="709932" y="1166235"/>
                  <a:pt x="704607" y="1195401"/>
                  <a:pt x="704607" y="1224808"/>
                </a:cubicBezTo>
                <a:cubicBezTo>
                  <a:pt x="704607" y="1261519"/>
                  <a:pt x="710746" y="1275172"/>
                  <a:pt x="720583" y="1304680"/>
                </a:cubicBezTo>
                <a:cubicBezTo>
                  <a:pt x="684222" y="1328919"/>
                  <a:pt x="699715" y="1326283"/>
                  <a:pt x="640705" y="1312667"/>
                </a:cubicBezTo>
                <a:cubicBezTo>
                  <a:pt x="624297" y="1308881"/>
                  <a:pt x="592779" y="1296693"/>
                  <a:pt x="592779" y="1296693"/>
                </a:cubicBezTo>
                <a:cubicBezTo>
                  <a:pt x="568816" y="1299355"/>
                  <a:pt x="543276" y="1295726"/>
                  <a:pt x="520889" y="1304680"/>
                </a:cubicBezTo>
                <a:cubicBezTo>
                  <a:pt x="513072" y="1307807"/>
                  <a:pt x="512901" y="1320223"/>
                  <a:pt x="512901" y="1328642"/>
                </a:cubicBezTo>
                <a:cubicBezTo>
                  <a:pt x="512901" y="1352751"/>
                  <a:pt x="509458" y="1379299"/>
                  <a:pt x="520889" y="1400526"/>
                </a:cubicBezTo>
                <a:cubicBezTo>
                  <a:pt x="534439" y="1425689"/>
                  <a:pt x="593040" y="1440549"/>
                  <a:pt x="616742" y="1448449"/>
                </a:cubicBezTo>
                <a:lnTo>
                  <a:pt x="640705" y="1456437"/>
                </a:lnTo>
                <a:cubicBezTo>
                  <a:pt x="632717" y="1459099"/>
                  <a:pt x="624998" y="1466075"/>
                  <a:pt x="616742" y="1464424"/>
                </a:cubicBezTo>
                <a:cubicBezTo>
                  <a:pt x="609357" y="1462947"/>
                  <a:pt x="607502" y="1451817"/>
                  <a:pt x="600766" y="1448449"/>
                </a:cubicBezTo>
                <a:cubicBezTo>
                  <a:pt x="585704" y="1440919"/>
                  <a:pt x="568815" y="1437800"/>
                  <a:pt x="552840" y="1432475"/>
                </a:cubicBezTo>
                <a:lnTo>
                  <a:pt x="528876" y="1424488"/>
                </a:lnTo>
                <a:cubicBezTo>
                  <a:pt x="507575" y="1429813"/>
                  <a:pt x="483940" y="1429400"/>
                  <a:pt x="464974" y="1440462"/>
                </a:cubicBezTo>
                <a:cubicBezTo>
                  <a:pt x="450248" y="1449052"/>
                  <a:pt x="442480" y="1466213"/>
                  <a:pt x="433023" y="1480398"/>
                </a:cubicBezTo>
                <a:cubicBezTo>
                  <a:pt x="426418" y="1490305"/>
                  <a:pt x="421470" y="1501292"/>
                  <a:pt x="417048" y="1512347"/>
                </a:cubicBezTo>
                <a:cubicBezTo>
                  <a:pt x="410794" y="1527981"/>
                  <a:pt x="410413" y="1546260"/>
                  <a:pt x="401072" y="1560270"/>
                </a:cubicBezTo>
                <a:lnTo>
                  <a:pt x="385097" y="1584232"/>
                </a:lnTo>
                <a:cubicBezTo>
                  <a:pt x="387759" y="1592219"/>
                  <a:pt x="385172" y="1605316"/>
                  <a:pt x="393084" y="1608193"/>
                </a:cubicBezTo>
                <a:cubicBezTo>
                  <a:pt x="418232" y="1617337"/>
                  <a:pt x="446472" y="1612396"/>
                  <a:pt x="472962" y="1616180"/>
                </a:cubicBezTo>
                <a:cubicBezTo>
                  <a:pt x="483830" y="1617732"/>
                  <a:pt x="494263" y="1621505"/>
                  <a:pt x="504913" y="1624168"/>
                </a:cubicBezTo>
                <a:cubicBezTo>
                  <a:pt x="510238" y="1640142"/>
                  <a:pt x="537685" y="1670891"/>
                  <a:pt x="520889" y="1672091"/>
                </a:cubicBezTo>
                <a:lnTo>
                  <a:pt x="297231" y="1688065"/>
                </a:lnTo>
                <a:cubicBezTo>
                  <a:pt x="289243" y="1690727"/>
                  <a:pt x="279843" y="1690792"/>
                  <a:pt x="273268" y="1696052"/>
                </a:cubicBezTo>
                <a:cubicBezTo>
                  <a:pt x="251038" y="1713835"/>
                  <a:pt x="247718" y="1753347"/>
                  <a:pt x="265280" y="1775924"/>
                </a:cubicBezTo>
                <a:cubicBezTo>
                  <a:pt x="275619" y="1789216"/>
                  <a:pt x="297231" y="1786573"/>
                  <a:pt x="313207" y="1791898"/>
                </a:cubicBezTo>
                <a:cubicBezTo>
                  <a:pt x="360050" y="1807512"/>
                  <a:pt x="328782" y="1798954"/>
                  <a:pt x="409060" y="1807873"/>
                </a:cubicBezTo>
                <a:cubicBezTo>
                  <a:pt x="406397" y="1815860"/>
                  <a:pt x="406332" y="1825260"/>
                  <a:pt x="401072" y="1831834"/>
                </a:cubicBezTo>
                <a:cubicBezTo>
                  <a:pt x="395075" y="1839330"/>
                  <a:pt x="385882" y="1843910"/>
                  <a:pt x="377109" y="1847809"/>
                </a:cubicBezTo>
                <a:cubicBezTo>
                  <a:pt x="361721" y="1854648"/>
                  <a:pt x="345158" y="1858458"/>
                  <a:pt x="329182" y="1863783"/>
                </a:cubicBezTo>
                <a:cubicBezTo>
                  <a:pt x="242018" y="1892835"/>
                  <a:pt x="313643" y="1871433"/>
                  <a:pt x="105525" y="1879758"/>
                </a:cubicBezTo>
                <a:cubicBezTo>
                  <a:pt x="148126" y="1885083"/>
                  <a:pt x="191089" y="1888053"/>
                  <a:pt x="233329" y="1895732"/>
                </a:cubicBezTo>
                <a:cubicBezTo>
                  <a:pt x="249897" y="1898744"/>
                  <a:pt x="281256" y="1911706"/>
                  <a:pt x="281256" y="1911706"/>
                </a:cubicBezTo>
                <a:cubicBezTo>
                  <a:pt x="286581" y="1919693"/>
                  <a:pt x="296171" y="1926127"/>
                  <a:pt x="297231" y="1935668"/>
                </a:cubicBezTo>
                <a:cubicBezTo>
                  <a:pt x="307654" y="2029477"/>
                  <a:pt x="227452" y="1987024"/>
                  <a:pt x="145463" y="1991578"/>
                </a:cubicBezTo>
                <a:cubicBezTo>
                  <a:pt x="128075" y="1995055"/>
                  <a:pt x="94219" y="1996555"/>
                  <a:pt x="81561" y="2015540"/>
                </a:cubicBezTo>
                <a:cubicBezTo>
                  <a:pt x="75471" y="2024674"/>
                  <a:pt x="76236" y="2036839"/>
                  <a:pt x="73573" y="2047489"/>
                </a:cubicBezTo>
                <a:cubicBezTo>
                  <a:pt x="76236" y="2074113"/>
                  <a:pt x="64617" y="2106652"/>
                  <a:pt x="81561" y="2127360"/>
                </a:cubicBezTo>
                <a:cubicBezTo>
                  <a:pt x="95155" y="2143974"/>
                  <a:pt x="133555" y="2117487"/>
                  <a:pt x="145463" y="2135348"/>
                </a:cubicBezTo>
                <a:cubicBezTo>
                  <a:pt x="154804" y="2149359"/>
                  <a:pt x="114293" y="2149647"/>
                  <a:pt x="97537" y="2151322"/>
                </a:cubicBezTo>
                <a:lnTo>
                  <a:pt x="17659" y="2159309"/>
                </a:lnTo>
                <a:cubicBezTo>
                  <a:pt x="12334" y="2167296"/>
                  <a:pt x="2875" y="2173746"/>
                  <a:pt x="1684" y="2183271"/>
                </a:cubicBezTo>
                <a:cubicBezTo>
                  <a:pt x="0" y="2196742"/>
                  <a:pt x="2935" y="2211420"/>
                  <a:pt x="9671" y="2223207"/>
                </a:cubicBezTo>
                <a:cubicBezTo>
                  <a:pt x="16957" y="2235957"/>
                  <a:pt x="45299" y="2243069"/>
                  <a:pt x="57598" y="2247168"/>
                </a:cubicBezTo>
                <a:cubicBezTo>
                  <a:pt x="95573" y="2272484"/>
                  <a:pt x="72453" y="2260107"/>
                  <a:pt x="129488" y="2279117"/>
                </a:cubicBezTo>
                <a:cubicBezTo>
                  <a:pt x="183763" y="2297207"/>
                  <a:pt x="161868" y="2287104"/>
                  <a:pt x="57598" y="2287104"/>
                </a:cubicBezTo>
              </a:path>
            </a:pathLst>
          </a:custGeom>
          <a:ln>
            <a:solidFill>
              <a:srgbClr val="4BD6DD"/>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7480" name="ZoneTexte 85"/>
          <p:cNvSpPr txBox="1">
            <a:spLocks noChangeArrowheads="1"/>
          </p:cNvSpPr>
          <p:nvPr/>
        </p:nvSpPr>
        <p:spPr bwMode="auto">
          <a:xfrm>
            <a:off x="3902075" y="2120900"/>
            <a:ext cx="1384300" cy="738188"/>
          </a:xfrm>
          <a:prstGeom prst="rect">
            <a:avLst/>
          </a:prstGeom>
          <a:solidFill>
            <a:schemeClr val="bg1">
              <a:alpha val="41176"/>
            </a:schemeClr>
          </a:solid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rPr>
              <a:t>Myofibroblast: </a:t>
            </a:r>
            <a:r>
              <a:rPr lang="fr-FR" sz="1000" b="0">
                <a:solidFill>
                  <a:srgbClr val="FFFFFF"/>
                </a:solidFill>
                <a:latin typeface="Calibri" pitchFamily="34" charset="0"/>
              </a:rPr>
              <a:t>s</a:t>
            </a:r>
            <a:r>
              <a:rPr lang="en-US" sz="1000" b="0">
                <a:solidFill>
                  <a:srgbClr val="FFFFFF"/>
                </a:solidFill>
                <a:latin typeface="Calibri" pitchFamily="34" charset="0"/>
              </a:rPr>
              <a:t>ynthesis &amp; degradation of collagen</a:t>
            </a:r>
          </a:p>
        </p:txBody>
      </p:sp>
      <p:sp>
        <p:nvSpPr>
          <p:cNvPr id="17481" name="ZoneTexte 87"/>
          <p:cNvSpPr txBox="1">
            <a:spLocks noChangeArrowheads="1"/>
          </p:cNvSpPr>
          <p:nvPr/>
        </p:nvSpPr>
        <p:spPr bwMode="auto">
          <a:xfrm>
            <a:off x="5519738" y="1651000"/>
            <a:ext cx="1352550" cy="584200"/>
          </a:xfrm>
          <a:prstGeom prst="rect">
            <a:avLst/>
          </a:prstGeom>
          <a:solidFill>
            <a:schemeClr val="bg1">
              <a:alpha val="65097"/>
            </a:schemeClr>
          </a:solid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rPr>
              <a:t>Collagen </a:t>
            </a:r>
            <a:r>
              <a:rPr lang="en-US" sz="1000" b="0">
                <a:solidFill>
                  <a:srgbClr val="FFFFFF"/>
                </a:solidFill>
                <a:latin typeface="Calibri" pitchFamily="34" charset="0"/>
              </a:rPr>
              <a:t>(type I and type III=2-4% of structural space)</a:t>
            </a:r>
          </a:p>
        </p:txBody>
      </p:sp>
      <p:sp>
        <p:nvSpPr>
          <p:cNvPr id="99" name="Rectangle 98"/>
          <p:cNvSpPr/>
          <p:nvPr/>
        </p:nvSpPr>
        <p:spPr>
          <a:xfrm>
            <a:off x="5334000" y="6248400"/>
            <a:ext cx="3320140" cy="369332"/>
          </a:xfrm>
          <a:prstGeom prst="rect">
            <a:avLst/>
          </a:prstGeom>
        </p:spPr>
        <p:txBody>
          <a:bodyPr wrap="none">
            <a:spAutoFit/>
          </a:bodyPr>
          <a:lstStyle/>
          <a:p>
            <a:pPr>
              <a:lnSpc>
                <a:spcPct val="100000"/>
              </a:lnSpc>
              <a:spcBef>
                <a:spcPct val="0"/>
              </a:spcBef>
              <a:defRPr/>
            </a:pPr>
            <a:r>
              <a:rPr lang="en-US" sz="1800" i="0" dirty="0" err="1" smtClean="0">
                <a:solidFill>
                  <a:srgbClr val="FFFFFF"/>
                </a:solidFill>
                <a:latin typeface="Tahoma" charset="0"/>
                <a:ea typeface="ＭＳ Ｐゴシック" charset="-128"/>
                <a:cs typeface="Tahoma" charset="0"/>
              </a:rPr>
              <a:t>Mewton</a:t>
            </a:r>
            <a:r>
              <a:rPr lang="en-US" sz="1800" i="0" dirty="0" smtClean="0">
                <a:solidFill>
                  <a:srgbClr val="FFFFFF"/>
                </a:solidFill>
                <a:latin typeface="Tahoma" charset="0"/>
                <a:ea typeface="ＭＳ Ｐゴシック" charset="-128"/>
                <a:cs typeface="Tahoma" charset="0"/>
              </a:rPr>
              <a:t> N. et al JACC 2011</a:t>
            </a:r>
            <a:endParaRPr lang="en-US" sz="1800" i="0" dirty="0">
              <a:solidFill>
                <a:srgbClr val="FFFFFF"/>
              </a:solidFill>
              <a:latin typeface="Tahoma" charset="0"/>
              <a:ea typeface="ＭＳ Ｐゴシック" charset="-128"/>
              <a:cs typeface="Tahoma"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457200" y="1219200"/>
          <a:ext cx="7845293" cy="4724400"/>
        </p:xfrm>
        <a:graphic>
          <a:graphicData uri="http://schemas.openxmlformats.org/presentationml/2006/ole">
            <p:oleObj spid="_x0000_s276482" name="Document" r:id="rId3" imgW="17147393" imgH="10326541" progId="Word.Document.12">
              <p:link updateAutomatic="1"/>
            </p:oleObj>
          </a:graphicData>
        </a:graphic>
      </p:graphicFrame>
      <p:sp>
        <p:nvSpPr>
          <p:cNvPr id="3" name="Rectangle 2"/>
          <p:cNvSpPr/>
          <p:nvPr/>
        </p:nvSpPr>
        <p:spPr>
          <a:xfrm>
            <a:off x="1752600" y="457200"/>
            <a:ext cx="6104556" cy="523220"/>
          </a:xfrm>
          <a:prstGeom prst="rect">
            <a:avLst/>
          </a:prstGeom>
        </p:spPr>
        <p:txBody>
          <a:bodyPr wrap="none">
            <a:spAutoFit/>
          </a:bodyPr>
          <a:lstStyle/>
          <a:p>
            <a:pPr>
              <a:lnSpc>
                <a:spcPct val="100000"/>
              </a:lnSpc>
              <a:spcBef>
                <a:spcPct val="0"/>
              </a:spcBef>
              <a:defRPr/>
            </a:pPr>
            <a:r>
              <a:rPr lang="en-US" sz="2800" i="0" dirty="0" smtClean="0">
                <a:solidFill>
                  <a:srgbClr val="FFFFFF"/>
                </a:solidFill>
                <a:latin typeface="Tahoma" charset="0"/>
                <a:ea typeface="ＭＳ Ｐゴシック" charset="-128"/>
                <a:cs typeface="Tahoma" charset="0"/>
              </a:rPr>
              <a:t>T1 Mapping – Normal Volunteers</a:t>
            </a:r>
            <a:endParaRPr lang="en-US" sz="2800" i="0" dirty="0">
              <a:solidFill>
                <a:srgbClr val="FFFFFF"/>
              </a:solidFill>
              <a:latin typeface="Tahoma" charset="0"/>
              <a:ea typeface="ＭＳ Ｐゴシック" charset="-128"/>
              <a:cs typeface="Tahoma" charset="0"/>
            </a:endParaRPr>
          </a:p>
        </p:txBody>
      </p:sp>
      <p:sp>
        <p:nvSpPr>
          <p:cNvPr id="4" name="Rectangle 3"/>
          <p:cNvSpPr/>
          <p:nvPr/>
        </p:nvSpPr>
        <p:spPr>
          <a:xfrm>
            <a:off x="6019800" y="6324600"/>
            <a:ext cx="2861681" cy="369332"/>
          </a:xfrm>
          <a:prstGeom prst="rect">
            <a:avLst/>
          </a:prstGeom>
        </p:spPr>
        <p:txBody>
          <a:bodyPr wrap="none">
            <a:spAutoFit/>
          </a:bodyPr>
          <a:lstStyle/>
          <a:p>
            <a:pPr>
              <a:lnSpc>
                <a:spcPct val="100000"/>
              </a:lnSpc>
              <a:spcBef>
                <a:spcPct val="0"/>
              </a:spcBef>
              <a:defRPr/>
            </a:pPr>
            <a:r>
              <a:rPr lang="en-US" sz="1800" i="0" dirty="0" smtClean="0">
                <a:solidFill>
                  <a:srgbClr val="FFFFFF"/>
                </a:solidFill>
                <a:latin typeface="Tahoma" charset="0"/>
                <a:ea typeface="ＭＳ Ｐゴシック" charset="-128"/>
                <a:cs typeface="Tahoma" charset="0"/>
              </a:rPr>
              <a:t>Liu C. , Mewton N. et al</a:t>
            </a:r>
            <a:endParaRPr lang="en-US" sz="1800" i="0" dirty="0">
              <a:solidFill>
                <a:srgbClr val="FFFFFF"/>
              </a:solidFill>
              <a:latin typeface="Tahoma" charset="0"/>
              <a:ea typeface="ＭＳ Ｐゴシック" charset="-128"/>
              <a:cs typeface="Tahoma"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38" descr="MOLLI DCM color.0001.tif"/>
          <p:cNvPicPr>
            <a:picLocks noChangeAspect="1"/>
          </p:cNvPicPr>
          <p:nvPr/>
        </p:nvPicPr>
        <p:blipFill>
          <a:blip r:embed="rId2" cstate="print"/>
          <a:srcRect/>
          <a:stretch>
            <a:fillRect/>
          </a:stretch>
        </p:blipFill>
        <p:spPr bwMode="auto">
          <a:xfrm>
            <a:off x="3324225" y="4648200"/>
            <a:ext cx="2279650" cy="2052638"/>
          </a:xfrm>
          <a:prstGeom prst="rect">
            <a:avLst/>
          </a:prstGeom>
          <a:noFill/>
          <a:ln w="9525">
            <a:noFill/>
            <a:miter lim="800000"/>
            <a:headEnd/>
            <a:tailEnd/>
          </a:ln>
        </p:spPr>
      </p:pic>
      <p:pic>
        <p:nvPicPr>
          <p:cNvPr id="16387" name="Image 36" descr="MOLLI amyloid color.0001.tif"/>
          <p:cNvPicPr>
            <a:picLocks noChangeAspect="1"/>
          </p:cNvPicPr>
          <p:nvPr/>
        </p:nvPicPr>
        <p:blipFill>
          <a:blip r:embed="rId3" cstate="print"/>
          <a:srcRect/>
          <a:stretch>
            <a:fillRect/>
          </a:stretch>
        </p:blipFill>
        <p:spPr bwMode="auto">
          <a:xfrm>
            <a:off x="3324225" y="2532063"/>
            <a:ext cx="2279650" cy="2025650"/>
          </a:xfrm>
          <a:prstGeom prst="rect">
            <a:avLst/>
          </a:prstGeom>
          <a:noFill/>
          <a:ln w="9525">
            <a:noFill/>
            <a:miter lim="800000"/>
            <a:headEnd/>
            <a:tailEnd/>
          </a:ln>
        </p:spPr>
      </p:pic>
      <p:pic>
        <p:nvPicPr>
          <p:cNvPr id="16388" name="Image 37" descr="MOLLI infarct chronic.0001.tif"/>
          <p:cNvPicPr>
            <a:picLocks noChangeAspect="1"/>
          </p:cNvPicPr>
          <p:nvPr/>
        </p:nvPicPr>
        <p:blipFill>
          <a:blip r:embed="rId4" cstate="print"/>
          <a:srcRect/>
          <a:stretch>
            <a:fillRect/>
          </a:stretch>
        </p:blipFill>
        <p:spPr bwMode="auto">
          <a:xfrm>
            <a:off x="3324225" y="381000"/>
            <a:ext cx="2279650" cy="2022475"/>
          </a:xfrm>
          <a:prstGeom prst="rect">
            <a:avLst/>
          </a:prstGeom>
          <a:noFill/>
          <a:ln w="9525">
            <a:noFill/>
            <a:miter lim="800000"/>
            <a:headEnd/>
            <a:tailEnd/>
          </a:ln>
        </p:spPr>
      </p:pic>
      <p:pic>
        <p:nvPicPr>
          <p:cNvPr id="16389" name="Image 42" descr="Chronic infarct LGE 3D.0001.tif"/>
          <p:cNvPicPr>
            <a:picLocks noChangeAspect="1"/>
          </p:cNvPicPr>
          <p:nvPr/>
        </p:nvPicPr>
        <p:blipFill>
          <a:blip r:embed="rId5" cstate="print"/>
          <a:srcRect/>
          <a:stretch>
            <a:fillRect/>
          </a:stretch>
        </p:blipFill>
        <p:spPr bwMode="auto">
          <a:xfrm>
            <a:off x="787400" y="381000"/>
            <a:ext cx="2211388" cy="1944688"/>
          </a:xfrm>
          <a:prstGeom prst="rect">
            <a:avLst/>
          </a:prstGeom>
          <a:noFill/>
          <a:ln w="9525">
            <a:noFill/>
            <a:miter lim="800000"/>
            <a:headEnd/>
            <a:tailEnd/>
          </a:ln>
        </p:spPr>
      </p:pic>
      <p:pic>
        <p:nvPicPr>
          <p:cNvPr id="16390" name="Image 47" descr="Amylose PSIR.0001.0001.tif"/>
          <p:cNvPicPr>
            <a:picLocks noChangeAspect="1"/>
          </p:cNvPicPr>
          <p:nvPr/>
        </p:nvPicPr>
        <p:blipFill>
          <a:blip r:embed="rId6" cstate="print"/>
          <a:srcRect/>
          <a:stretch>
            <a:fillRect/>
          </a:stretch>
        </p:blipFill>
        <p:spPr bwMode="auto">
          <a:xfrm>
            <a:off x="787400" y="2532063"/>
            <a:ext cx="2263775" cy="2009775"/>
          </a:xfrm>
          <a:prstGeom prst="rect">
            <a:avLst/>
          </a:prstGeom>
          <a:noFill/>
          <a:ln w="9525">
            <a:noFill/>
            <a:miter lim="800000"/>
            <a:headEnd/>
            <a:tailEnd/>
          </a:ln>
        </p:spPr>
      </p:pic>
      <p:pic>
        <p:nvPicPr>
          <p:cNvPr id="16391" name="Image 43" descr="LGE DCM.0001.tif"/>
          <p:cNvPicPr>
            <a:picLocks noChangeAspect="1"/>
          </p:cNvPicPr>
          <p:nvPr/>
        </p:nvPicPr>
        <p:blipFill>
          <a:blip r:embed="rId7" cstate="print"/>
          <a:srcRect/>
          <a:stretch>
            <a:fillRect/>
          </a:stretch>
        </p:blipFill>
        <p:spPr bwMode="auto">
          <a:xfrm>
            <a:off x="787400" y="4673600"/>
            <a:ext cx="2211388" cy="1873250"/>
          </a:xfrm>
          <a:prstGeom prst="rect">
            <a:avLst/>
          </a:prstGeom>
          <a:noFill/>
          <a:ln w="9525">
            <a:noFill/>
            <a:miter lim="800000"/>
            <a:headEnd/>
            <a:tailEnd/>
          </a:ln>
        </p:spPr>
      </p:pic>
      <p:pic>
        <p:nvPicPr>
          <p:cNvPr id="16392" name="Image 32" descr="Nathan_Cardiomyo_hist.tif"/>
          <p:cNvPicPr>
            <a:picLocks noChangeAspect="1"/>
          </p:cNvPicPr>
          <p:nvPr/>
        </p:nvPicPr>
        <p:blipFill>
          <a:blip r:embed="rId8" cstate="print"/>
          <a:srcRect/>
          <a:stretch>
            <a:fillRect/>
          </a:stretch>
        </p:blipFill>
        <p:spPr bwMode="auto">
          <a:xfrm>
            <a:off x="6099175" y="4419600"/>
            <a:ext cx="3032125" cy="2274888"/>
          </a:xfrm>
          <a:prstGeom prst="rect">
            <a:avLst/>
          </a:prstGeom>
          <a:noFill/>
          <a:ln w="9525">
            <a:noFill/>
            <a:miter lim="800000"/>
            <a:headEnd/>
            <a:tailEnd/>
          </a:ln>
        </p:spPr>
      </p:pic>
      <p:grpSp>
        <p:nvGrpSpPr>
          <p:cNvPr id="2" name="Grouper 20"/>
          <p:cNvGrpSpPr>
            <a:grpSpLocks/>
          </p:cNvGrpSpPr>
          <p:nvPr/>
        </p:nvGrpSpPr>
        <p:grpSpPr bwMode="auto">
          <a:xfrm>
            <a:off x="6096000" y="228600"/>
            <a:ext cx="3057525" cy="4313238"/>
            <a:chOff x="5940702" y="-1772"/>
            <a:chExt cx="3213262" cy="4413593"/>
          </a:xfrm>
        </p:grpSpPr>
        <p:pic>
          <p:nvPicPr>
            <p:cNvPr id="16419" name="Image 9" descr="Nathan_amyloidosis_hist.tif"/>
            <p:cNvPicPr>
              <a:picLocks noChangeAspect="1"/>
            </p:cNvPicPr>
            <p:nvPr/>
          </p:nvPicPr>
          <p:blipFill>
            <a:blip r:embed="rId9" cstate="print"/>
            <a:srcRect/>
            <a:stretch>
              <a:fillRect/>
            </a:stretch>
          </p:blipFill>
          <p:spPr bwMode="auto">
            <a:xfrm>
              <a:off x="5944039" y="2103490"/>
              <a:ext cx="3209925" cy="2308331"/>
            </a:xfrm>
            <a:prstGeom prst="rect">
              <a:avLst/>
            </a:prstGeom>
            <a:noFill/>
            <a:ln w="9525">
              <a:noFill/>
              <a:miter lim="800000"/>
              <a:headEnd/>
              <a:tailEnd/>
            </a:ln>
          </p:spPr>
        </p:pic>
        <p:pic>
          <p:nvPicPr>
            <p:cNvPr id="16420" name="Image 3" descr="Nathan_Chronicle_MI_hist.tif"/>
            <p:cNvPicPr>
              <a:picLocks noChangeAspect="1"/>
            </p:cNvPicPr>
            <p:nvPr/>
          </p:nvPicPr>
          <p:blipFill>
            <a:blip r:embed="rId10" cstate="print"/>
            <a:srcRect/>
            <a:stretch>
              <a:fillRect/>
            </a:stretch>
          </p:blipFill>
          <p:spPr bwMode="auto">
            <a:xfrm>
              <a:off x="5940702" y="-1772"/>
              <a:ext cx="3203297" cy="2268971"/>
            </a:xfrm>
            <a:prstGeom prst="rect">
              <a:avLst/>
            </a:prstGeom>
            <a:noFill/>
            <a:ln w="9525">
              <a:noFill/>
              <a:miter lim="800000"/>
              <a:headEnd/>
              <a:tailEnd/>
            </a:ln>
          </p:spPr>
        </p:pic>
      </p:grpSp>
      <p:sp>
        <p:nvSpPr>
          <p:cNvPr id="16394" name="ZoneTexte 7"/>
          <p:cNvSpPr txBox="1">
            <a:spLocks noChangeArrowheads="1"/>
          </p:cNvSpPr>
          <p:nvPr/>
        </p:nvSpPr>
        <p:spPr bwMode="auto">
          <a:xfrm>
            <a:off x="457200" y="0"/>
            <a:ext cx="2590800" cy="338138"/>
          </a:xfrm>
          <a:prstGeom prst="rect">
            <a:avLst/>
          </a:prstGeom>
          <a:solidFill>
            <a:schemeClr val="bg1"/>
          </a:solidFill>
          <a:ln w="9525">
            <a:noFill/>
            <a:miter lim="800000"/>
            <a:headEnd/>
            <a:tailEnd/>
          </a:ln>
        </p:spPr>
        <p:txBody>
          <a:bodyPr>
            <a:spAutoFit/>
          </a:bodyPr>
          <a:lstStyle/>
          <a:p>
            <a:pPr algn="ctr">
              <a:lnSpc>
                <a:spcPct val="100000"/>
              </a:lnSpc>
              <a:spcBef>
                <a:spcPct val="0"/>
              </a:spcBef>
            </a:pPr>
            <a:r>
              <a:rPr lang="en-US" sz="1600" i="0">
                <a:solidFill>
                  <a:srgbClr val="FFFFFF"/>
                </a:solidFill>
                <a:latin typeface="Calibri" pitchFamily="34" charset="0"/>
              </a:rPr>
              <a:t>LGE CMR</a:t>
            </a:r>
          </a:p>
        </p:txBody>
      </p:sp>
      <p:sp>
        <p:nvSpPr>
          <p:cNvPr id="16395" name="ZoneTexte 8"/>
          <p:cNvSpPr txBox="1">
            <a:spLocks noChangeArrowheads="1"/>
          </p:cNvSpPr>
          <p:nvPr/>
        </p:nvSpPr>
        <p:spPr bwMode="auto">
          <a:xfrm>
            <a:off x="6248400" y="0"/>
            <a:ext cx="2819400" cy="338138"/>
          </a:xfrm>
          <a:prstGeom prst="rect">
            <a:avLst/>
          </a:prstGeom>
          <a:solidFill>
            <a:schemeClr val="bg1"/>
          </a:solidFill>
          <a:ln w="9525">
            <a:noFill/>
            <a:miter lim="800000"/>
            <a:headEnd/>
            <a:tailEnd/>
          </a:ln>
        </p:spPr>
        <p:txBody>
          <a:bodyPr>
            <a:spAutoFit/>
          </a:bodyPr>
          <a:lstStyle/>
          <a:p>
            <a:pPr algn="ctr">
              <a:lnSpc>
                <a:spcPct val="100000"/>
              </a:lnSpc>
              <a:spcBef>
                <a:spcPct val="0"/>
              </a:spcBef>
            </a:pPr>
            <a:r>
              <a:rPr lang="en-US" sz="1600" i="0">
                <a:solidFill>
                  <a:srgbClr val="FFFFFF"/>
                </a:solidFill>
                <a:latin typeface="Calibri" pitchFamily="34" charset="0"/>
              </a:rPr>
              <a:t>T</a:t>
            </a:r>
            <a:r>
              <a:rPr lang="en-US" sz="1600" i="0" baseline="-25000">
                <a:solidFill>
                  <a:srgbClr val="FFFFFF"/>
                </a:solidFill>
                <a:latin typeface="Calibri" pitchFamily="34" charset="0"/>
              </a:rPr>
              <a:t>1</a:t>
            </a:r>
            <a:r>
              <a:rPr lang="en-US" sz="1600" i="0">
                <a:solidFill>
                  <a:srgbClr val="FFFFFF"/>
                </a:solidFill>
                <a:latin typeface="Calibri" pitchFamily="34" charset="0"/>
              </a:rPr>
              <a:t> Distribution Histogram</a:t>
            </a:r>
          </a:p>
        </p:txBody>
      </p:sp>
      <p:sp>
        <p:nvSpPr>
          <p:cNvPr id="16396" name="ZoneTexte 9"/>
          <p:cNvSpPr txBox="1">
            <a:spLocks noChangeArrowheads="1"/>
          </p:cNvSpPr>
          <p:nvPr/>
        </p:nvSpPr>
        <p:spPr bwMode="auto">
          <a:xfrm>
            <a:off x="3581400" y="0"/>
            <a:ext cx="1905000" cy="338138"/>
          </a:xfrm>
          <a:prstGeom prst="rect">
            <a:avLst/>
          </a:prstGeom>
          <a:solidFill>
            <a:schemeClr val="bg1"/>
          </a:solidFill>
          <a:ln w="9525">
            <a:noFill/>
            <a:miter lim="800000"/>
            <a:headEnd/>
            <a:tailEnd/>
          </a:ln>
        </p:spPr>
        <p:txBody>
          <a:bodyPr>
            <a:spAutoFit/>
          </a:bodyPr>
          <a:lstStyle/>
          <a:p>
            <a:pPr algn="ctr">
              <a:lnSpc>
                <a:spcPct val="100000"/>
              </a:lnSpc>
              <a:spcBef>
                <a:spcPct val="0"/>
              </a:spcBef>
            </a:pPr>
            <a:r>
              <a:rPr lang="en-US" sz="1600" i="0">
                <a:solidFill>
                  <a:srgbClr val="FFFFFF"/>
                </a:solidFill>
                <a:latin typeface="Calibri" pitchFamily="34" charset="0"/>
              </a:rPr>
              <a:t>T</a:t>
            </a:r>
            <a:r>
              <a:rPr lang="en-US" sz="1600" i="0" baseline="-25000">
                <a:solidFill>
                  <a:srgbClr val="FFFFFF"/>
                </a:solidFill>
                <a:latin typeface="Calibri" pitchFamily="34" charset="0"/>
              </a:rPr>
              <a:t>1</a:t>
            </a:r>
            <a:r>
              <a:rPr lang="en-US" sz="1600" i="0">
                <a:solidFill>
                  <a:srgbClr val="FFFFFF"/>
                </a:solidFill>
                <a:latin typeface="Calibri" pitchFamily="34" charset="0"/>
              </a:rPr>
              <a:t> Map (15’)</a:t>
            </a:r>
          </a:p>
        </p:txBody>
      </p:sp>
      <p:sp>
        <p:nvSpPr>
          <p:cNvPr id="16397" name="ZoneTexte 7"/>
          <p:cNvSpPr txBox="1">
            <a:spLocks noChangeArrowheads="1"/>
          </p:cNvSpPr>
          <p:nvPr/>
        </p:nvSpPr>
        <p:spPr bwMode="auto">
          <a:xfrm>
            <a:off x="152400" y="1230313"/>
            <a:ext cx="381000" cy="369887"/>
          </a:xfrm>
          <a:prstGeom prst="rect">
            <a:avLst/>
          </a:prstGeom>
          <a:solidFill>
            <a:schemeClr val="bg1"/>
          </a:solidFill>
          <a:ln w="9525">
            <a:noFill/>
            <a:miter lim="800000"/>
            <a:headEnd/>
            <a:tailEnd/>
          </a:ln>
        </p:spPr>
        <p:txBody>
          <a:bodyPr>
            <a:spAutoFit/>
          </a:bodyPr>
          <a:lstStyle/>
          <a:p>
            <a:pPr algn="ctr">
              <a:lnSpc>
                <a:spcPct val="100000"/>
              </a:lnSpc>
              <a:spcBef>
                <a:spcPct val="0"/>
              </a:spcBef>
            </a:pPr>
            <a:r>
              <a:rPr lang="en-US" sz="1800" i="0">
                <a:solidFill>
                  <a:srgbClr val="FFFFFF"/>
                </a:solidFill>
                <a:latin typeface="Calibri" pitchFamily="34" charset="0"/>
              </a:rPr>
              <a:t>A</a:t>
            </a:r>
          </a:p>
        </p:txBody>
      </p:sp>
      <p:sp>
        <p:nvSpPr>
          <p:cNvPr id="16398" name="ZoneTexte 7"/>
          <p:cNvSpPr txBox="1">
            <a:spLocks noChangeArrowheads="1"/>
          </p:cNvSpPr>
          <p:nvPr/>
        </p:nvSpPr>
        <p:spPr bwMode="auto">
          <a:xfrm>
            <a:off x="152400" y="3352800"/>
            <a:ext cx="381000" cy="369888"/>
          </a:xfrm>
          <a:prstGeom prst="rect">
            <a:avLst/>
          </a:prstGeom>
          <a:solidFill>
            <a:schemeClr val="bg1"/>
          </a:solidFill>
          <a:ln w="9525">
            <a:noFill/>
            <a:miter lim="800000"/>
            <a:headEnd/>
            <a:tailEnd/>
          </a:ln>
        </p:spPr>
        <p:txBody>
          <a:bodyPr>
            <a:spAutoFit/>
          </a:bodyPr>
          <a:lstStyle/>
          <a:p>
            <a:pPr algn="ctr">
              <a:lnSpc>
                <a:spcPct val="100000"/>
              </a:lnSpc>
              <a:spcBef>
                <a:spcPct val="0"/>
              </a:spcBef>
            </a:pPr>
            <a:r>
              <a:rPr lang="en-US" sz="1800" i="0">
                <a:solidFill>
                  <a:srgbClr val="FFFFFF"/>
                </a:solidFill>
                <a:latin typeface="Calibri" pitchFamily="34" charset="0"/>
              </a:rPr>
              <a:t>B</a:t>
            </a:r>
          </a:p>
        </p:txBody>
      </p:sp>
      <p:sp>
        <p:nvSpPr>
          <p:cNvPr id="16399" name="ZoneTexte 7"/>
          <p:cNvSpPr txBox="1">
            <a:spLocks noChangeArrowheads="1"/>
          </p:cNvSpPr>
          <p:nvPr/>
        </p:nvSpPr>
        <p:spPr bwMode="auto">
          <a:xfrm>
            <a:off x="152400" y="5497513"/>
            <a:ext cx="381000" cy="369887"/>
          </a:xfrm>
          <a:prstGeom prst="rect">
            <a:avLst/>
          </a:prstGeom>
          <a:solidFill>
            <a:schemeClr val="bg1"/>
          </a:solidFill>
          <a:ln w="9525">
            <a:noFill/>
            <a:miter lim="800000"/>
            <a:headEnd/>
            <a:tailEnd/>
          </a:ln>
        </p:spPr>
        <p:txBody>
          <a:bodyPr>
            <a:spAutoFit/>
          </a:bodyPr>
          <a:lstStyle/>
          <a:p>
            <a:pPr algn="ctr">
              <a:lnSpc>
                <a:spcPct val="100000"/>
              </a:lnSpc>
              <a:spcBef>
                <a:spcPct val="0"/>
              </a:spcBef>
            </a:pPr>
            <a:r>
              <a:rPr lang="en-US" sz="1800" i="0">
                <a:solidFill>
                  <a:srgbClr val="FFFFFF"/>
                </a:solidFill>
                <a:latin typeface="Calibri" pitchFamily="34" charset="0"/>
              </a:rPr>
              <a:t>C</a:t>
            </a:r>
          </a:p>
        </p:txBody>
      </p:sp>
      <p:sp>
        <p:nvSpPr>
          <p:cNvPr id="18" name="Forme libre 17"/>
          <p:cNvSpPr/>
          <p:nvPr/>
        </p:nvSpPr>
        <p:spPr>
          <a:xfrm>
            <a:off x="6518275" y="765175"/>
            <a:ext cx="2346325" cy="1308100"/>
          </a:xfrm>
          <a:custGeom>
            <a:avLst/>
            <a:gdLst>
              <a:gd name="connsiteX0" fmla="*/ 0 w 2346085"/>
              <a:gd name="connsiteY0" fmla="*/ 1086227 h 1306705"/>
              <a:gd name="connsiteX1" fmla="*/ 282236 w 2346085"/>
              <a:gd name="connsiteY1" fmla="*/ 274864 h 1306705"/>
              <a:gd name="connsiteX2" fmla="*/ 881987 w 2346085"/>
              <a:gd name="connsiteY2" fmla="*/ 1165599 h 1306705"/>
              <a:gd name="connsiteX3" fmla="*/ 1173042 w 2346085"/>
              <a:gd name="connsiteY3" fmla="*/ 1121503 h 1306705"/>
              <a:gd name="connsiteX4" fmla="*/ 1464098 w 2346085"/>
              <a:gd name="connsiteY4" fmla="*/ 389513 h 1306705"/>
              <a:gd name="connsiteX5" fmla="*/ 1675775 w 2346085"/>
              <a:gd name="connsiteY5" fmla="*/ 19108 h 1306705"/>
              <a:gd name="connsiteX6" fmla="*/ 1887452 w 2346085"/>
              <a:gd name="connsiteY6" fmla="*/ 504162 h 1306705"/>
              <a:gd name="connsiteX7" fmla="*/ 2107949 w 2346085"/>
              <a:gd name="connsiteY7" fmla="*/ 1095046 h 1306705"/>
              <a:gd name="connsiteX8" fmla="*/ 2293166 w 2346085"/>
              <a:gd name="connsiteY8" fmla="*/ 1130323 h 1306705"/>
              <a:gd name="connsiteX9" fmla="*/ 2346085 w 2346085"/>
              <a:gd name="connsiteY9" fmla="*/ 1103865 h 1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085" h="1306705">
                <a:moveTo>
                  <a:pt x="0" y="1086227"/>
                </a:moveTo>
                <a:cubicBezTo>
                  <a:pt x="67619" y="673931"/>
                  <a:pt x="135238" y="261635"/>
                  <a:pt x="282236" y="274864"/>
                </a:cubicBezTo>
                <a:cubicBezTo>
                  <a:pt x="429234" y="288093"/>
                  <a:pt x="733520" y="1024493"/>
                  <a:pt x="881987" y="1165599"/>
                </a:cubicBezTo>
                <a:cubicBezTo>
                  <a:pt x="1030454" y="1306705"/>
                  <a:pt x="1076024" y="1250851"/>
                  <a:pt x="1173042" y="1121503"/>
                </a:cubicBezTo>
                <a:cubicBezTo>
                  <a:pt x="1270060" y="992155"/>
                  <a:pt x="1380309" y="573245"/>
                  <a:pt x="1464098" y="389513"/>
                </a:cubicBezTo>
                <a:cubicBezTo>
                  <a:pt x="1547887" y="205781"/>
                  <a:pt x="1605216" y="0"/>
                  <a:pt x="1675775" y="19108"/>
                </a:cubicBezTo>
                <a:cubicBezTo>
                  <a:pt x="1746334" y="38216"/>
                  <a:pt x="1815423" y="324839"/>
                  <a:pt x="1887452" y="504162"/>
                </a:cubicBezTo>
                <a:cubicBezTo>
                  <a:pt x="1959481" y="683485"/>
                  <a:pt x="2040330" y="990686"/>
                  <a:pt x="2107949" y="1095046"/>
                </a:cubicBezTo>
                <a:cubicBezTo>
                  <a:pt x="2175568" y="1199406"/>
                  <a:pt x="2253477" y="1128853"/>
                  <a:pt x="2293166" y="1130323"/>
                </a:cubicBezTo>
                <a:cubicBezTo>
                  <a:pt x="2332855" y="1131793"/>
                  <a:pt x="2343145" y="1109745"/>
                  <a:pt x="2346085" y="1103865"/>
                </a:cubicBezTo>
              </a:path>
            </a:pathLst>
          </a:cu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9" name="Forme libre 18"/>
          <p:cNvSpPr/>
          <p:nvPr/>
        </p:nvSpPr>
        <p:spPr>
          <a:xfrm>
            <a:off x="7575550" y="2444750"/>
            <a:ext cx="1343025" cy="1814513"/>
          </a:xfrm>
          <a:custGeom>
            <a:avLst/>
            <a:gdLst>
              <a:gd name="connsiteX0" fmla="*/ 0 w 1225962"/>
              <a:gd name="connsiteY0" fmla="*/ 1815277 h 1815277"/>
              <a:gd name="connsiteX1" fmla="*/ 291056 w 1225962"/>
              <a:gd name="connsiteY1" fmla="*/ 104360 h 1815277"/>
              <a:gd name="connsiteX2" fmla="*/ 555652 w 1225962"/>
              <a:gd name="connsiteY2" fmla="*/ 1189116 h 1815277"/>
              <a:gd name="connsiteX3" fmla="*/ 987826 w 1225962"/>
              <a:gd name="connsiteY3" fmla="*/ 1515425 h 1815277"/>
              <a:gd name="connsiteX4" fmla="*/ 1225962 w 1225962"/>
              <a:gd name="connsiteY4" fmla="*/ 1815277 h 181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962" h="1815277">
                <a:moveTo>
                  <a:pt x="0" y="1815277"/>
                </a:moveTo>
                <a:cubicBezTo>
                  <a:pt x="99223" y="1011998"/>
                  <a:pt x="198447" y="208720"/>
                  <a:pt x="291056" y="104360"/>
                </a:cubicBezTo>
                <a:cubicBezTo>
                  <a:pt x="383665" y="0"/>
                  <a:pt x="439524" y="953939"/>
                  <a:pt x="555652" y="1189116"/>
                </a:cubicBezTo>
                <a:cubicBezTo>
                  <a:pt x="671780" y="1424293"/>
                  <a:pt x="876108" y="1411065"/>
                  <a:pt x="987826" y="1515425"/>
                </a:cubicBezTo>
                <a:cubicBezTo>
                  <a:pt x="1099544" y="1619785"/>
                  <a:pt x="1225962" y="1815277"/>
                  <a:pt x="1225962" y="1815277"/>
                </a:cubicBezTo>
              </a:path>
            </a:pathLst>
          </a:cu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16402" name="ZoneTexte 7"/>
          <p:cNvSpPr txBox="1">
            <a:spLocks noChangeArrowheads="1"/>
          </p:cNvSpPr>
          <p:nvPr/>
        </p:nvSpPr>
        <p:spPr bwMode="auto">
          <a:xfrm>
            <a:off x="762000" y="2009775"/>
            <a:ext cx="3810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003399"/>
                </a:solidFill>
                <a:latin typeface="Calibri" pitchFamily="34" charset="0"/>
              </a:rPr>
              <a:t>A1</a:t>
            </a:r>
          </a:p>
        </p:txBody>
      </p:sp>
      <p:sp>
        <p:nvSpPr>
          <p:cNvPr id="16403" name="ZoneTexte 7"/>
          <p:cNvSpPr txBox="1">
            <a:spLocks noChangeArrowheads="1"/>
          </p:cNvSpPr>
          <p:nvPr/>
        </p:nvSpPr>
        <p:spPr bwMode="auto">
          <a:xfrm>
            <a:off x="3276600" y="2009775"/>
            <a:ext cx="3810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003399"/>
                </a:solidFill>
                <a:latin typeface="Calibri" pitchFamily="34" charset="0"/>
              </a:rPr>
              <a:t>A2</a:t>
            </a:r>
          </a:p>
        </p:txBody>
      </p:sp>
      <p:sp>
        <p:nvSpPr>
          <p:cNvPr id="16404" name="ZoneTexte 7"/>
          <p:cNvSpPr txBox="1">
            <a:spLocks noChangeArrowheads="1"/>
          </p:cNvSpPr>
          <p:nvPr/>
        </p:nvSpPr>
        <p:spPr bwMode="auto">
          <a:xfrm>
            <a:off x="6096000" y="2009775"/>
            <a:ext cx="3810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rPr>
              <a:t>A3</a:t>
            </a:r>
          </a:p>
        </p:txBody>
      </p:sp>
      <p:sp>
        <p:nvSpPr>
          <p:cNvPr id="16405" name="ZoneTexte 7"/>
          <p:cNvSpPr txBox="1">
            <a:spLocks noChangeArrowheads="1"/>
          </p:cNvSpPr>
          <p:nvPr/>
        </p:nvSpPr>
        <p:spPr bwMode="auto">
          <a:xfrm>
            <a:off x="762000" y="4143375"/>
            <a:ext cx="3810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003399"/>
                </a:solidFill>
                <a:latin typeface="Calibri" pitchFamily="34" charset="0"/>
              </a:rPr>
              <a:t>B1</a:t>
            </a:r>
          </a:p>
        </p:txBody>
      </p:sp>
      <p:sp>
        <p:nvSpPr>
          <p:cNvPr id="16406" name="ZoneTexte 7"/>
          <p:cNvSpPr txBox="1">
            <a:spLocks noChangeArrowheads="1"/>
          </p:cNvSpPr>
          <p:nvPr/>
        </p:nvSpPr>
        <p:spPr bwMode="auto">
          <a:xfrm>
            <a:off x="3276600" y="4143375"/>
            <a:ext cx="3810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003399"/>
                </a:solidFill>
                <a:latin typeface="Calibri" pitchFamily="34" charset="0"/>
              </a:rPr>
              <a:t>B2</a:t>
            </a:r>
          </a:p>
        </p:txBody>
      </p:sp>
      <p:sp>
        <p:nvSpPr>
          <p:cNvPr id="16407" name="ZoneTexte 7"/>
          <p:cNvSpPr txBox="1">
            <a:spLocks noChangeArrowheads="1"/>
          </p:cNvSpPr>
          <p:nvPr/>
        </p:nvSpPr>
        <p:spPr bwMode="auto">
          <a:xfrm>
            <a:off x="6057900" y="4143375"/>
            <a:ext cx="381000" cy="277813"/>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rPr>
              <a:t>B3</a:t>
            </a:r>
          </a:p>
        </p:txBody>
      </p:sp>
      <p:sp>
        <p:nvSpPr>
          <p:cNvPr id="16408" name="ZoneTexte 7"/>
          <p:cNvSpPr txBox="1">
            <a:spLocks noChangeArrowheads="1"/>
          </p:cNvSpPr>
          <p:nvPr/>
        </p:nvSpPr>
        <p:spPr bwMode="auto">
          <a:xfrm>
            <a:off x="6057900" y="6270625"/>
            <a:ext cx="3810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rPr>
              <a:t>C3</a:t>
            </a:r>
          </a:p>
        </p:txBody>
      </p:sp>
      <p:sp>
        <p:nvSpPr>
          <p:cNvPr id="16409" name="ZoneTexte 7"/>
          <p:cNvSpPr txBox="1">
            <a:spLocks noChangeArrowheads="1"/>
          </p:cNvSpPr>
          <p:nvPr/>
        </p:nvSpPr>
        <p:spPr bwMode="auto">
          <a:xfrm>
            <a:off x="762000" y="6248400"/>
            <a:ext cx="3810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003399"/>
                </a:solidFill>
                <a:latin typeface="Calibri" pitchFamily="34" charset="0"/>
              </a:rPr>
              <a:t>C1</a:t>
            </a:r>
          </a:p>
        </p:txBody>
      </p:sp>
      <p:sp>
        <p:nvSpPr>
          <p:cNvPr id="16410" name="ZoneTexte 7"/>
          <p:cNvSpPr txBox="1">
            <a:spLocks noChangeArrowheads="1"/>
          </p:cNvSpPr>
          <p:nvPr/>
        </p:nvSpPr>
        <p:spPr bwMode="auto">
          <a:xfrm>
            <a:off x="3276600" y="6270625"/>
            <a:ext cx="3810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003399"/>
                </a:solidFill>
                <a:latin typeface="Calibri" pitchFamily="34" charset="0"/>
              </a:rPr>
              <a:t>C2</a:t>
            </a:r>
          </a:p>
        </p:txBody>
      </p:sp>
      <p:sp>
        <p:nvSpPr>
          <p:cNvPr id="29" name="Forme libre 28"/>
          <p:cNvSpPr/>
          <p:nvPr/>
        </p:nvSpPr>
        <p:spPr>
          <a:xfrm>
            <a:off x="6615113" y="4648200"/>
            <a:ext cx="1893887" cy="1741488"/>
          </a:xfrm>
          <a:custGeom>
            <a:avLst/>
            <a:gdLst>
              <a:gd name="connsiteX0" fmla="*/ 0 w 1893455"/>
              <a:gd name="connsiteY0" fmla="*/ 1718349 h 1741440"/>
              <a:gd name="connsiteX1" fmla="*/ 461819 w 1893455"/>
              <a:gd name="connsiteY1" fmla="*/ 367531 h 1741440"/>
              <a:gd name="connsiteX2" fmla="*/ 738910 w 1893455"/>
              <a:gd name="connsiteY2" fmla="*/ 713894 h 1741440"/>
              <a:gd name="connsiteX3" fmla="*/ 1108364 w 1893455"/>
              <a:gd name="connsiteY3" fmla="*/ 171258 h 1741440"/>
              <a:gd name="connsiteX4" fmla="*/ 1893455 w 1893455"/>
              <a:gd name="connsiteY4" fmla="*/ 1741440 h 174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455" h="1741440">
                <a:moveTo>
                  <a:pt x="0" y="1718349"/>
                </a:moveTo>
                <a:cubicBezTo>
                  <a:pt x="169333" y="1126644"/>
                  <a:pt x="338667" y="534940"/>
                  <a:pt x="461819" y="367531"/>
                </a:cubicBezTo>
                <a:cubicBezTo>
                  <a:pt x="584971" y="200122"/>
                  <a:pt x="631153" y="746606"/>
                  <a:pt x="738910" y="713894"/>
                </a:cubicBezTo>
                <a:cubicBezTo>
                  <a:pt x="846667" y="681182"/>
                  <a:pt x="915940" y="0"/>
                  <a:pt x="1108364" y="171258"/>
                </a:cubicBezTo>
                <a:cubicBezTo>
                  <a:pt x="1300788" y="342516"/>
                  <a:pt x="1764531" y="1479743"/>
                  <a:pt x="1893455" y="1741440"/>
                </a:cubicBezTo>
              </a:path>
            </a:pathLst>
          </a:cu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0" name="ZoneTexte 9"/>
          <p:cNvSpPr txBox="1">
            <a:spLocks noChangeArrowheads="1"/>
          </p:cNvSpPr>
          <p:nvPr/>
        </p:nvSpPr>
        <p:spPr bwMode="auto">
          <a:xfrm>
            <a:off x="6477000" y="381000"/>
            <a:ext cx="1371600" cy="276225"/>
          </a:xfrm>
          <a:prstGeom prst="rect">
            <a:avLst/>
          </a:prstGeom>
          <a:no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cs typeface="Arial" pitchFamily="34" charset="0"/>
              </a:rPr>
              <a:t>LV T</a:t>
            </a:r>
            <a:r>
              <a:rPr lang="en-US" sz="1200" i="0" baseline="-25000">
                <a:solidFill>
                  <a:srgbClr val="FFFFFF"/>
                </a:solidFill>
                <a:latin typeface="Calibri" pitchFamily="34" charset="0"/>
                <a:cs typeface="Arial" pitchFamily="34" charset="0"/>
              </a:rPr>
              <a:t>1</a:t>
            </a:r>
            <a:r>
              <a:rPr lang="en-US" sz="1200" i="0">
                <a:solidFill>
                  <a:srgbClr val="FFFFFF"/>
                </a:solidFill>
                <a:latin typeface="Calibri" pitchFamily="34" charset="0"/>
                <a:cs typeface="Arial" pitchFamily="34" charset="0"/>
              </a:rPr>
              <a:t> = 355±80 ms </a:t>
            </a:r>
          </a:p>
        </p:txBody>
      </p:sp>
      <p:sp>
        <p:nvSpPr>
          <p:cNvPr id="31" name="ZoneTexte 9"/>
          <p:cNvSpPr txBox="1">
            <a:spLocks noChangeArrowheads="1"/>
          </p:cNvSpPr>
          <p:nvPr/>
        </p:nvSpPr>
        <p:spPr bwMode="auto">
          <a:xfrm>
            <a:off x="6445250" y="2438400"/>
            <a:ext cx="1403350" cy="307975"/>
          </a:xfrm>
          <a:prstGeom prst="rect">
            <a:avLst/>
          </a:prstGeom>
          <a:noFill/>
          <a:ln w="9525">
            <a:noFill/>
            <a:miter lim="800000"/>
            <a:headEnd/>
            <a:tailEnd/>
          </a:ln>
        </p:spPr>
        <p:txBody>
          <a:bodyPr>
            <a:spAutoFit/>
          </a:bodyPr>
          <a:lstStyle/>
          <a:p>
            <a:pPr algn="ctr">
              <a:lnSpc>
                <a:spcPct val="100000"/>
              </a:lnSpc>
              <a:spcBef>
                <a:spcPct val="0"/>
              </a:spcBef>
            </a:pPr>
            <a:r>
              <a:rPr lang="en-US" sz="1400" i="0">
                <a:solidFill>
                  <a:srgbClr val="000000"/>
                </a:solidFill>
                <a:latin typeface="Calibri" pitchFamily="34" charset="0"/>
                <a:cs typeface="Arial" pitchFamily="34" charset="0"/>
              </a:rPr>
              <a:t> </a:t>
            </a:r>
            <a:r>
              <a:rPr lang="en-US" sz="1200" i="0">
                <a:solidFill>
                  <a:srgbClr val="000000"/>
                </a:solidFill>
                <a:latin typeface="Calibri" pitchFamily="34" charset="0"/>
                <a:cs typeface="Arial" pitchFamily="34" charset="0"/>
              </a:rPr>
              <a:t>LV T</a:t>
            </a:r>
            <a:r>
              <a:rPr lang="en-US" sz="1200" i="0" baseline="-25000">
                <a:solidFill>
                  <a:srgbClr val="000000"/>
                </a:solidFill>
                <a:latin typeface="Calibri" pitchFamily="34" charset="0"/>
                <a:cs typeface="Arial" pitchFamily="34" charset="0"/>
              </a:rPr>
              <a:t>1</a:t>
            </a:r>
            <a:r>
              <a:rPr lang="en-US" sz="1200" i="0">
                <a:solidFill>
                  <a:srgbClr val="000000"/>
                </a:solidFill>
                <a:latin typeface="Calibri" pitchFamily="34" charset="0"/>
                <a:cs typeface="Arial" pitchFamily="34" charset="0"/>
              </a:rPr>
              <a:t> = 418±27 ms </a:t>
            </a:r>
          </a:p>
        </p:txBody>
      </p:sp>
      <p:sp>
        <p:nvSpPr>
          <p:cNvPr id="32" name="ZoneTexte 9"/>
          <p:cNvSpPr txBox="1">
            <a:spLocks noChangeArrowheads="1"/>
          </p:cNvSpPr>
          <p:nvPr/>
        </p:nvSpPr>
        <p:spPr bwMode="auto">
          <a:xfrm>
            <a:off x="6477000" y="4572000"/>
            <a:ext cx="1371600" cy="276225"/>
          </a:xfrm>
          <a:prstGeom prst="rect">
            <a:avLst/>
          </a:prstGeom>
          <a:solidFill>
            <a:schemeClr val="bg1">
              <a:alpha val="32000"/>
            </a:schemeClr>
          </a:solidFill>
          <a:ln w="9525">
            <a:noFill/>
            <a:miter lim="800000"/>
            <a:headEnd/>
            <a:tailEnd/>
          </a:ln>
        </p:spPr>
        <p:txBody>
          <a:bodyPr>
            <a:spAutoFit/>
          </a:bodyPr>
          <a:lstStyle/>
          <a:p>
            <a:pPr algn="ctr">
              <a:lnSpc>
                <a:spcPct val="100000"/>
              </a:lnSpc>
              <a:spcBef>
                <a:spcPct val="0"/>
              </a:spcBef>
            </a:pPr>
            <a:r>
              <a:rPr lang="en-US" sz="1200" i="0">
                <a:solidFill>
                  <a:srgbClr val="FFFFFF"/>
                </a:solidFill>
                <a:latin typeface="Calibri" pitchFamily="34" charset="0"/>
                <a:cs typeface="Arial" pitchFamily="34" charset="0"/>
              </a:rPr>
              <a:t>LV T</a:t>
            </a:r>
            <a:r>
              <a:rPr lang="en-US" sz="1200" i="0" baseline="-25000">
                <a:solidFill>
                  <a:srgbClr val="FFFFFF"/>
                </a:solidFill>
                <a:latin typeface="Calibri" pitchFamily="34" charset="0"/>
                <a:cs typeface="Arial" pitchFamily="34" charset="0"/>
              </a:rPr>
              <a:t>1</a:t>
            </a:r>
            <a:r>
              <a:rPr lang="en-US" sz="1200" i="0">
                <a:solidFill>
                  <a:srgbClr val="FFFFFF"/>
                </a:solidFill>
                <a:latin typeface="Calibri" pitchFamily="34" charset="0"/>
                <a:cs typeface="Arial" pitchFamily="34" charset="0"/>
              </a:rPr>
              <a:t> = 352±62 ms </a:t>
            </a:r>
          </a:p>
        </p:txBody>
      </p:sp>
      <p:sp>
        <p:nvSpPr>
          <p:cNvPr id="33" name="Rectangle 32"/>
          <p:cNvSpPr/>
          <p:nvPr/>
        </p:nvSpPr>
        <p:spPr>
          <a:xfrm>
            <a:off x="787400" y="6546850"/>
            <a:ext cx="5003800" cy="1476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4" name="Rectangle 33"/>
          <p:cNvSpPr/>
          <p:nvPr/>
        </p:nvSpPr>
        <p:spPr>
          <a:xfrm>
            <a:off x="787400" y="4419600"/>
            <a:ext cx="5003800"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5" name="Rectangle 34"/>
          <p:cNvSpPr/>
          <p:nvPr/>
        </p:nvSpPr>
        <p:spPr>
          <a:xfrm>
            <a:off x="787400" y="2286000"/>
            <a:ext cx="5003800"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
        <p:nvSpPr>
          <p:cNvPr id="36" name="Rectangle 35"/>
          <p:cNvSpPr/>
          <p:nvPr/>
        </p:nvSpPr>
        <p:spPr>
          <a:xfrm rot="5400000">
            <a:off x="78582" y="3301206"/>
            <a:ext cx="6165850" cy="3254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00000"/>
              </a:lnSpc>
              <a:spcBef>
                <a:spcPct val="0"/>
              </a:spcBef>
            </a:pPr>
            <a:endParaRPr lang="en-US" sz="1800" b="0" i="0">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R fibrosis results graph 1"/>
          <p:cNvPicPr>
            <a:picLocks noChangeAspect="1" noChangeArrowheads="1"/>
          </p:cNvPicPr>
          <p:nvPr/>
        </p:nvPicPr>
        <p:blipFill>
          <a:blip r:embed="rId2" cstate="print"/>
          <a:srcRect/>
          <a:stretch>
            <a:fillRect/>
          </a:stretch>
        </p:blipFill>
        <p:spPr bwMode="auto">
          <a:xfrm>
            <a:off x="762000" y="1524000"/>
            <a:ext cx="7315200" cy="3662362"/>
          </a:xfrm>
          <a:prstGeom prst="rect">
            <a:avLst/>
          </a:prstGeom>
          <a:noFill/>
          <a:ln w="9525">
            <a:noFill/>
            <a:miter lim="800000"/>
            <a:headEnd/>
            <a:tailEnd/>
          </a:ln>
        </p:spPr>
      </p:pic>
      <p:sp>
        <p:nvSpPr>
          <p:cNvPr id="5" name="Rectangle 4"/>
          <p:cNvSpPr/>
          <p:nvPr/>
        </p:nvSpPr>
        <p:spPr>
          <a:xfrm>
            <a:off x="762000" y="533400"/>
            <a:ext cx="7391400" cy="830997"/>
          </a:xfrm>
          <a:prstGeom prst="rect">
            <a:avLst/>
          </a:prstGeom>
        </p:spPr>
        <p:txBody>
          <a:bodyPr wrap="square">
            <a:spAutoFit/>
          </a:bodyPr>
          <a:lstStyle/>
          <a:p>
            <a:pPr>
              <a:lnSpc>
                <a:spcPct val="100000"/>
              </a:lnSpc>
              <a:spcBef>
                <a:spcPct val="0"/>
              </a:spcBef>
            </a:pPr>
            <a:r>
              <a:rPr lang="en-US" sz="2400" b="0" i="0" dirty="0" smtClean="0">
                <a:solidFill>
                  <a:srgbClr val="FFFFFF"/>
                </a:solidFill>
                <a:latin typeface="Times New Roman" pitchFamily="18" charset="0"/>
                <a:cs typeface="Times New Roman" pitchFamily="18" charset="0"/>
              </a:rPr>
              <a:t>T1 time and myocardial fibrosis were inversely correlated</a:t>
            </a:r>
          </a:p>
          <a:p>
            <a:pPr>
              <a:lnSpc>
                <a:spcPct val="100000"/>
              </a:lnSpc>
              <a:spcBef>
                <a:spcPct val="0"/>
              </a:spcBef>
            </a:pPr>
            <a:r>
              <a:rPr lang="en-US" sz="2400" b="0" i="0" dirty="0" smtClean="0">
                <a:solidFill>
                  <a:srgbClr val="FFFFFF"/>
                </a:solidFill>
                <a:latin typeface="Times New Roman" pitchFamily="18" charset="0"/>
                <a:cs typeface="Times New Roman" pitchFamily="18" charset="0"/>
              </a:rPr>
              <a:t> 	(r = -0.42,   p = 0.03)</a:t>
            </a:r>
            <a:endParaRPr lang="en-US" sz="2400" b="0" i="0" dirty="0">
              <a:solidFill>
                <a:srgbClr val="FFFFFF"/>
              </a:solidFill>
              <a:latin typeface="Times New Roman" pitchFamily="18" charset="0"/>
              <a:cs typeface="Times New Roman" pitchFamily="18" charset="0"/>
            </a:endParaRPr>
          </a:p>
        </p:txBody>
      </p:sp>
      <p:sp>
        <p:nvSpPr>
          <p:cNvPr id="6" name="Rectangle 5"/>
          <p:cNvSpPr/>
          <p:nvPr/>
        </p:nvSpPr>
        <p:spPr>
          <a:xfrm>
            <a:off x="3657600" y="5867400"/>
            <a:ext cx="5181600" cy="461665"/>
          </a:xfrm>
          <a:prstGeom prst="rect">
            <a:avLst/>
          </a:prstGeom>
        </p:spPr>
        <p:txBody>
          <a:bodyPr wrap="square">
            <a:spAutoFit/>
          </a:bodyPr>
          <a:lstStyle/>
          <a:p>
            <a:pPr>
              <a:lnSpc>
                <a:spcPct val="100000"/>
              </a:lnSpc>
              <a:spcBef>
                <a:spcPct val="0"/>
              </a:spcBef>
            </a:pPr>
            <a:r>
              <a:rPr lang="en-US" sz="2400" b="0" i="0" dirty="0" smtClean="0">
                <a:solidFill>
                  <a:srgbClr val="FFFFFF"/>
                </a:solidFill>
                <a:latin typeface="Times New Roman" pitchFamily="18" charset="0"/>
                <a:cs typeface="Times New Roman" pitchFamily="18" charset="0"/>
              </a:rPr>
              <a:t>Sibley  C,  Bluemke D et al. AHA 2011</a:t>
            </a:r>
            <a:endParaRPr lang="en-US" sz="2400" b="0" i="0" dirty="0">
              <a:solidFill>
                <a:srgbClr val="FFFFFF"/>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05000"/>
            <a:ext cx="7772400" cy="2012950"/>
          </a:xfrm>
        </p:spPr>
        <p:txBody>
          <a:bodyPr/>
          <a:lstStyle/>
          <a:p>
            <a:r>
              <a:rPr lang="en-US" sz="3600" dirty="0">
                <a:solidFill>
                  <a:srgbClr val="FFC000"/>
                </a:solidFill>
                <a:effectLst/>
                <a:latin typeface="Times New Roman" pitchFamily="18" charset="0"/>
                <a:cs typeface="Times New Roman" pitchFamily="18" charset="0"/>
              </a:rPr>
              <a:t>Quantitative Assessment of Myocardial Fibrosis with Magnetic Resonance T1 Mapping of the Heart in the Multi-ethnic Study of Atherosclerosis (MESA</a:t>
            </a:r>
            <a:r>
              <a:rPr lang="en-US" sz="3600" dirty="0" smtClean="0">
                <a:solidFill>
                  <a:srgbClr val="FFC000"/>
                </a:solidFill>
                <a:effectLst/>
                <a:latin typeface="Times New Roman" pitchFamily="18" charset="0"/>
                <a:cs typeface="Times New Roman" pitchFamily="18" charset="0"/>
              </a:rPr>
              <a:t>)*</a:t>
            </a:r>
            <a:endParaRPr lang="en-US" sz="3600" dirty="0">
              <a:solidFill>
                <a:srgbClr val="FFC000"/>
              </a:solidFill>
              <a:effectLst/>
              <a:latin typeface="Times New Roman" pitchFamily="18" charset="0"/>
              <a:cs typeface="Times New Roman" pitchFamily="18" charset="0"/>
            </a:endParaRPr>
          </a:p>
        </p:txBody>
      </p:sp>
      <p:pic>
        <p:nvPicPr>
          <p:cNvPr id="7" name="Picture 34" descr="MesaLogo-100x61"/>
          <p:cNvPicPr>
            <a:picLocks noChangeAspect="1" noChangeArrowheads="1"/>
          </p:cNvPicPr>
          <p:nvPr/>
        </p:nvPicPr>
        <p:blipFill>
          <a:blip r:embed="rId3" cstate="print">
            <a:lum bright="-4000"/>
          </a:blip>
          <a:srcRect/>
          <a:stretch>
            <a:fillRect/>
          </a:stretch>
        </p:blipFill>
        <p:spPr bwMode="auto">
          <a:xfrm>
            <a:off x="6400800" y="228600"/>
            <a:ext cx="2249488" cy="1373188"/>
          </a:xfrm>
          <a:prstGeom prst="rect">
            <a:avLst/>
          </a:prstGeom>
          <a:noFill/>
        </p:spPr>
      </p:pic>
      <p:pic>
        <p:nvPicPr>
          <p:cNvPr id="9" name="Picture 33" descr="JHM-I2"/>
          <p:cNvPicPr>
            <a:picLocks noChangeAspect="1" noChangeArrowheads="1"/>
          </p:cNvPicPr>
          <p:nvPr/>
        </p:nvPicPr>
        <p:blipFill>
          <a:blip r:embed="rId4" cstate="print">
            <a:lum bright="-20000"/>
          </a:blip>
          <a:srcRect/>
          <a:stretch>
            <a:fillRect/>
          </a:stretch>
        </p:blipFill>
        <p:spPr bwMode="auto">
          <a:xfrm>
            <a:off x="457200" y="4648200"/>
            <a:ext cx="2157413" cy="1647825"/>
          </a:xfrm>
          <a:prstGeom prst="rect">
            <a:avLst/>
          </a:prstGeom>
          <a:noFill/>
        </p:spPr>
      </p:pic>
      <p:sp>
        <p:nvSpPr>
          <p:cNvPr id="10" name="Rectangle 30"/>
          <p:cNvSpPr>
            <a:spLocks noGrp="1" noChangeArrowheads="1"/>
          </p:cNvSpPr>
          <p:nvPr>
            <p:ph type="subTitle" sz="quarter" idx="1"/>
          </p:nvPr>
        </p:nvSpPr>
        <p:spPr>
          <a:xfrm>
            <a:off x="2590800" y="4267200"/>
            <a:ext cx="5410200" cy="1981200"/>
          </a:xfrm>
          <a:noFill/>
          <a:ln/>
        </p:spPr>
        <p:txBody>
          <a:bodyPr/>
          <a:lstStyle/>
          <a:p>
            <a:pPr>
              <a:lnSpc>
                <a:spcPct val="90000"/>
              </a:lnSpc>
            </a:pPr>
            <a:r>
              <a:rPr lang="en-US" sz="2800" b="1" i="1" dirty="0" err="1" smtClean="0">
                <a:solidFill>
                  <a:srgbClr val="FFFF99"/>
                </a:solidFill>
                <a:effectLst/>
                <a:latin typeface="Times New Roman" pitchFamily="18" charset="0"/>
              </a:rPr>
              <a:t>Chia</a:t>
            </a:r>
            <a:r>
              <a:rPr lang="en-US" sz="2800" b="1" i="1" dirty="0" smtClean="0">
                <a:solidFill>
                  <a:srgbClr val="FFFF99"/>
                </a:solidFill>
                <a:effectLst/>
                <a:latin typeface="Times New Roman" pitchFamily="18" charset="0"/>
              </a:rPr>
              <a:t> Liu, (R21) MESA MRI RC</a:t>
            </a:r>
            <a:endParaRPr lang="en-US" sz="2800" b="1" i="1" dirty="0">
              <a:solidFill>
                <a:srgbClr val="FFFF99"/>
              </a:solidFill>
              <a:effectLst/>
              <a:latin typeface="Times New Roman" pitchFamily="18" charset="0"/>
            </a:endParaRPr>
          </a:p>
          <a:p>
            <a:pPr>
              <a:lnSpc>
                <a:spcPct val="90000"/>
              </a:lnSpc>
            </a:pPr>
            <a:r>
              <a:rPr lang="en-US" sz="2800" b="1" i="1" dirty="0">
                <a:solidFill>
                  <a:srgbClr val="FFFF99"/>
                </a:solidFill>
                <a:effectLst/>
                <a:latin typeface="Times New Roman" pitchFamily="18" charset="0"/>
              </a:rPr>
              <a:t>Johns Hopkins School of </a:t>
            </a:r>
            <a:r>
              <a:rPr lang="en-US" sz="2800" b="1" i="1" dirty="0" smtClean="0">
                <a:solidFill>
                  <a:srgbClr val="FFFF99"/>
                </a:solidFill>
                <a:effectLst/>
                <a:latin typeface="Times New Roman" pitchFamily="18" charset="0"/>
              </a:rPr>
              <a:t>Medicine and NIH Clinical Center</a:t>
            </a:r>
            <a:endParaRPr lang="en-US" sz="2800" b="1" i="1" dirty="0">
              <a:solidFill>
                <a:srgbClr val="FFFF99"/>
              </a:solidFill>
              <a:effectLst/>
              <a:latin typeface="Times New Roman" pitchFamily="18" charset="0"/>
            </a:endParaRPr>
          </a:p>
          <a:p>
            <a:pPr>
              <a:lnSpc>
                <a:spcPct val="90000"/>
              </a:lnSpc>
            </a:pPr>
            <a:r>
              <a:rPr lang="en-US" sz="2800" b="1" i="1" dirty="0">
                <a:solidFill>
                  <a:srgbClr val="FFFF99"/>
                </a:solidFill>
                <a:effectLst/>
                <a:latin typeface="Times New Roman" pitchFamily="18" charset="0"/>
              </a:rPr>
              <a:t>Baltimore, Maryland</a:t>
            </a:r>
            <a:r>
              <a:rPr lang="en-US" sz="3600" dirty="0"/>
              <a:t> </a:t>
            </a:r>
          </a:p>
        </p:txBody>
      </p:sp>
      <p:sp>
        <p:nvSpPr>
          <p:cNvPr id="11" name="Rectangle 10"/>
          <p:cNvSpPr/>
          <p:nvPr/>
        </p:nvSpPr>
        <p:spPr>
          <a:xfrm>
            <a:off x="4114800" y="6172200"/>
            <a:ext cx="3602333" cy="369332"/>
          </a:xfrm>
          <a:prstGeom prst="rect">
            <a:avLst/>
          </a:prstGeom>
        </p:spPr>
        <p:txBody>
          <a:bodyPr wrap="none">
            <a:spAutoFit/>
          </a:bodyPr>
          <a:lstStyle/>
          <a:p>
            <a:pPr>
              <a:lnSpc>
                <a:spcPct val="100000"/>
              </a:lnSpc>
              <a:spcBef>
                <a:spcPct val="0"/>
              </a:spcBef>
            </a:pPr>
            <a:r>
              <a:rPr lang="en-US" sz="1800" b="0" i="0" dirty="0" smtClean="0">
                <a:solidFill>
                  <a:srgbClr val="FFFFCC"/>
                </a:solidFill>
                <a:latin typeface="Times New Roman" pitchFamily="18" charset="0"/>
              </a:rPr>
              <a:t>* Ancillary study proposal approved </a:t>
            </a:r>
            <a:endParaRPr lang="en-US" sz="1800" b="0" i="0" dirty="0">
              <a:solidFill>
                <a:srgbClr val="FFFFFF"/>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Rot="1" noChangeArrowheads="1"/>
          </p:cNvSpPr>
          <p:nvPr/>
        </p:nvSpPr>
        <p:spPr bwMode="auto">
          <a:xfrm>
            <a:off x="533400" y="457200"/>
            <a:ext cx="8229600" cy="1143000"/>
          </a:xfrm>
          <a:prstGeom prst="rect">
            <a:avLst/>
          </a:prstGeom>
          <a:noFill/>
          <a:ln w="9525">
            <a:noFill/>
            <a:miter lim="800000"/>
            <a:headEnd/>
            <a:tailEnd/>
          </a:ln>
        </p:spPr>
        <p:txBody>
          <a:bodyPr anchor="ctr"/>
          <a:lstStyle/>
          <a:p>
            <a:pPr algn="ctr" eaLnBrk="1" hangingPunct="1">
              <a:lnSpc>
                <a:spcPct val="100000"/>
              </a:lnSpc>
              <a:spcBef>
                <a:spcPct val="0"/>
              </a:spcBef>
            </a:pPr>
            <a:r>
              <a:rPr lang="en-US" i="0" dirty="0">
                <a:solidFill>
                  <a:srgbClr val="FFCC66"/>
                </a:solidFill>
                <a:latin typeface="Times New Roman" pitchFamily="18" charset="0"/>
              </a:rPr>
              <a:t>Myocardial T1 mapping</a:t>
            </a:r>
          </a:p>
        </p:txBody>
      </p:sp>
      <p:sp>
        <p:nvSpPr>
          <p:cNvPr id="113669" name="Rectangle 5"/>
          <p:cNvSpPr>
            <a:spLocks noGrp="1" noChangeArrowheads="1"/>
          </p:cNvSpPr>
          <p:nvPr>
            <p:ph type="body" idx="1"/>
          </p:nvPr>
        </p:nvSpPr>
        <p:spPr>
          <a:xfrm>
            <a:off x="1371600" y="1524000"/>
            <a:ext cx="6629400" cy="4530725"/>
          </a:xfrm>
          <a:noFill/>
          <a:ln/>
        </p:spPr>
        <p:txBody>
          <a:bodyPr/>
          <a:lstStyle/>
          <a:p>
            <a:pPr>
              <a:lnSpc>
                <a:spcPct val="90000"/>
              </a:lnSpc>
            </a:pPr>
            <a:r>
              <a:rPr lang="en-US">
                <a:solidFill>
                  <a:schemeClr val="hlink"/>
                </a:solidFill>
                <a:effectLst/>
                <a:latin typeface="Times New Roman" pitchFamily="18" charset="0"/>
              </a:rPr>
              <a:t>Delayed-enhancement (DE) method produces contrast  between scar (bright, short T1) and normal area (dark, long T1) by selection of TI, which depends on underlying T1 difference.</a:t>
            </a:r>
          </a:p>
          <a:p>
            <a:pPr>
              <a:lnSpc>
                <a:spcPct val="90000"/>
              </a:lnSpc>
            </a:pPr>
            <a:endParaRPr lang="en-US">
              <a:solidFill>
                <a:schemeClr val="hlink"/>
              </a:solidFill>
              <a:effectLst/>
              <a:latin typeface="Times New Roman" pitchFamily="18" charset="0"/>
            </a:endParaRPr>
          </a:p>
          <a:p>
            <a:pPr>
              <a:lnSpc>
                <a:spcPct val="90000"/>
              </a:lnSpc>
            </a:pPr>
            <a:r>
              <a:rPr lang="en-US">
                <a:solidFill>
                  <a:schemeClr val="hlink"/>
                </a:solidFill>
                <a:effectLst/>
                <a:latin typeface="Times New Roman" pitchFamily="18" charset="0"/>
              </a:rPr>
              <a:t>T1 map: Directly measuring the tissue T1.</a:t>
            </a:r>
          </a:p>
          <a:p>
            <a:pPr>
              <a:lnSpc>
                <a:spcPct val="90000"/>
              </a:lnSpc>
            </a:pPr>
            <a:endParaRPr lang="en-US">
              <a:solidFill>
                <a:schemeClr val="hlink"/>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0" y="533169"/>
            <a:ext cx="6313488" cy="586251"/>
          </a:xfrm>
          <a:noFill/>
        </p:spPr>
        <p:txBody>
          <a:bodyPr wrap="square" lIns="47625" tIns="22225" rIns="47625" bIns="22225"/>
          <a:lstStyle/>
          <a:p>
            <a:pPr defTabSz="466725" eaLnBrk="1" hangingPunct="1">
              <a:lnSpc>
                <a:spcPct val="105000"/>
              </a:lnSpc>
            </a:pPr>
            <a:r>
              <a:rPr lang="en-US" sz="3600" dirty="0" smtClean="0">
                <a:solidFill>
                  <a:schemeClr val="tx2">
                    <a:lumMod val="40000"/>
                    <a:lumOff val="60000"/>
                  </a:schemeClr>
                </a:solidFill>
              </a:rPr>
              <a:t>Collaboration in MESA</a:t>
            </a:r>
          </a:p>
        </p:txBody>
      </p:sp>
      <p:sp>
        <p:nvSpPr>
          <p:cNvPr id="4" name="TextBox 3"/>
          <p:cNvSpPr txBox="1"/>
          <p:nvPr/>
        </p:nvSpPr>
        <p:spPr>
          <a:xfrm>
            <a:off x="537028" y="1669143"/>
            <a:ext cx="8215085" cy="4832092"/>
          </a:xfrm>
          <a:prstGeom prst="rect">
            <a:avLst/>
          </a:prstGeom>
          <a:noFill/>
        </p:spPr>
        <p:txBody>
          <a:bodyPr wrap="square" rtlCol="0">
            <a:spAutoFit/>
          </a:bodyPr>
          <a:lstStyle/>
          <a:p>
            <a:pPr>
              <a:buClr>
                <a:schemeClr val="tx2">
                  <a:lumMod val="60000"/>
                  <a:lumOff val="40000"/>
                </a:schemeClr>
              </a:buClr>
              <a:buSzPct val="114000"/>
              <a:buFont typeface="Arial" pitchFamily="34" charset="0"/>
              <a:buChar char="•"/>
            </a:pPr>
            <a:r>
              <a:rPr lang="en-US" b="0" i="0" dirty="0" smtClean="0">
                <a:latin typeface="Calibri" pitchFamily="34" charset="0"/>
                <a:cs typeface="Calibri" pitchFamily="34" charset="0"/>
              </a:rPr>
              <a:t> 1330 staff members/ potential authors</a:t>
            </a:r>
          </a:p>
          <a:p>
            <a:pPr>
              <a:buClr>
                <a:schemeClr val="tx2">
                  <a:lumMod val="60000"/>
                  <a:lumOff val="40000"/>
                </a:schemeClr>
              </a:buClr>
              <a:buSzPct val="114000"/>
              <a:buFont typeface="Arial" pitchFamily="34" charset="0"/>
              <a:buChar char="•"/>
            </a:pPr>
            <a:r>
              <a:rPr lang="en-US" b="0" i="0" dirty="0" smtClean="0">
                <a:latin typeface="Calibri" pitchFamily="34" charset="0"/>
                <a:cs typeface="Calibri" pitchFamily="34" charset="0"/>
              </a:rPr>
              <a:t> 350 manuscripts</a:t>
            </a:r>
          </a:p>
          <a:p>
            <a:pPr>
              <a:buClr>
                <a:schemeClr val="tx2">
                  <a:lumMod val="60000"/>
                  <a:lumOff val="40000"/>
                </a:schemeClr>
              </a:buClr>
              <a:buSzPct val="114000"/>
              <a:buFont typeface="Arial" pitchFamily="34" charset="0"/>
              <a:buChar char="•"/>
            </a:pPr>
            <a:r>
              <a:rPr lang="en-US" b="0" i="0" dirty="0" smtClean="0">
                <a:latin typeface="Calibri" pitchFamily="34" charset="0"/>
                <a:cs typeface="Calibri" pitchFamily="34" charset="0"/>
              </a:rPr>
              <a:t> 195 manuscripts involving imaging</a:t>
            </a:r>
          </a:p>
          <a:p>
            <a:pPr>
              <a:spcBef>
                <a:spcPts val="2400"/>
              </a:spcBef>
            </a:pPr>
            <a:r>
              <a:rPr lang="en-US" sz="3200" b="0" dirty="0" smtClean="0">
                <a:latin typeface="Calibri" pitchFamily="34" charset="0"/>
                <a:cs typeface="Calibri" pitchFamily="34" charset="0"/>
              </a:rPr>
              <a:t>NHLBI Project officer:  Diane </a:t>
            </a:r>
            <a:r>
              <a:rPr lang="en-US" sz="3200" b="0" dirty="0" err="1" smtClean="0">
                <a:latin typeface="Calibri" pitchFamily="34" charset="0"/>
                <a:cs typeface="Calibri" pitchFamily="34" charset="0"/>
              </a:rPr>
              <a:t>Bild</a:t>
            </a:r>
            <a:r>
              <a:rPr lang="en-US" sz="3200" b="0" dirty="0" smtClean="0">
                <a:latin typeface="Calibri" pitchFamily="34" charset="0"/>
                <a:cs typeface="Calibri" pitchFamily="34" charset="0"/>
              </a:rPr>
              <a:t> MD, MPH, (Terry </a:t>
            </a:r>
            <a:r>
              <a:rPr lang="en-US" sz="3200" b="0" dirty="0" err="1" smtClean="0">
                <a:latin typeface="Calibri" pitchFamily="34" charset="0"/>
                <a:cs typeface="Calibri" pitchFamily="34" charset="0"/>
              </a:rPr>
              <a:t>Manoli</a:t>
            </a:r>
            <a:r>
              <a:rPr lang="en-US" sz="3200" b="0" dirty="0" smtClean="0">
                <a:latin typeface="Calibri" pitchFamily="34" charset="0"/>
                <a:cs typeface="Calibri" pitchFamily="34" charset="0"/>
              </a:rPr>
              <a:t> MD, MHS)</a:t>
            </a:r>
          </a:p>
          <a:p>
            <a:r>
              <a:rPr lang="en-US" sz="3200" b="0" dirty="0" smtClean="0">
                <a:latin typeface="Calibri" pitchFamily="34" charset="0"/>
                <a:cs typeface="Calibri" pitchFamily="34" charset="0"/>
              </a:rPr>
              <a:t>Head of Steering committee: Greg Burke MD MS</a:t>
            </a:r>
            <a:endParaRPr lang="en-US" sz="3200" b="0" dirty="0">
              <a:latin typeface="Calibri" pitchFamily="34" charset="0"/>
              <a:cs typeface="Calibri" pitchFamily="34" charset="0"/>
            </a:endParaRPr>
          </a:p>
        </p:txBody>
      </p:sp>
      <p:pic>
        <p:nvPicPr>
          <p:cNvPr id="5" name="Picture 8"/>
          <p:cNvPicPr>
            <a:picLocks noChangeAspect="1" noChangeArrowheads="1"/>
          </p:cNvPicPr>
          <p:nvPr/>
        </p:nvPicPr>
        <p:blipFill>
          <a:blip r:embed="rId3" cstate="print"/>
          <a:srcRect/>
          <a:stretch>
            <a:fillRect/>
          </a:stretch>
        </p:blipFill>
        <p:spPr bwMode="auto">
          <a:xfrm>
            <a:off x="6802500" y="165100"/>
            <a:ext cx="2076450" cy="1284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447800" y="1219200"/>
            <a:ext cx="6400800" cy="5299745"/>
          </a:xfrm>
          <a:prstGeom prst="rect">
            <a:avLst/>
          </a:prstGeom>
          <a:noFill/>
          <a:ln w="9525">
            <a:noFill/>
            <a:miter lim="800000"/>
            <a:headEnd/>
            <a:tailEnd/>
          </a:ln>
        </p:spPr>
      </p:pic>
      <p:sp>
        <p:nvSpPr>
          <p:cNvPr id="3" name="Rectangle 2"/>
          <p:cNvSpPr/>
          <p:nvPr/>
        </p:nvSpPr>
        <p:spPr>
          <a:xfrm>
            <a:off x="1905000" y="381000"/>
            <a:ext cx="5832046" cy="523220"/>
          </a:xfrm>
          <a:prstGeom prst="rect">
            <a:avLst/>
          </a:prstGeom>
        </p:spPr>
        <p:txBody>
          <a:bodyPr wrap="none">
            <a:spAutoFit/>
          </a:bodyPr>
          <a:lstStyle/>
          <a:p>
            <a:pPr>
              <a:lnSpc>
                <a:spcPct val="100000"/>
              </a:lnSpc>
              <a:spcBef>
                <a:spcPct val="0"/>
              </a:spcBef>
              <a:defRPr/>
            </a:pPr>
            <a:r>
              <a:rPr lang="en-US" sz="2800" i="0" dirty="0" smtClean="0">
                <a:solidFill>
                  <a:srgbClr val="FFFFFF"/>
                </a:solidFill>
                <a:latin typeface="Tahoma" charset="0"/>
                <a:ea typeface="ＭＳ Ｐゴシック" charset="-128"/>
                <a:cs typeface="Tahoma" charset="0"/>
              </a:rPr>
              <a:t>T1 Mapping – Collagen Content</a:t>
            </a:r>
            <a:endParaRPr lang="en-US" sz="2800" i="0" dirty="0">
              <a:solidFill>
                <a:srgbClr val="FFFFFF"/>
              </a:solidFill>
              <a:latin typeface="Tahoma" charset="0"/>
              <a:ea typeface="ＭＳ Ｐゴシック" charset="-128"/>
              <a:cs typeface="Tahoma"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2" name="Rectangle 2"/>
          <p:cNvSpPr>
            <a:spLocks noGrp="1" noRot="1" noChangeArrowheads="1"/>
          </p:cNvSpPr>
          <p:nvPr>
            <p:ph type="title"/>
          </p:nvPr>
        </p:nvSpPr>
        <p:spPr>
          <a:xfrm>
            <a:off x="2681288" y="396875"/>
            <a:ext cx="4557712" cy="574675"/>
          </a:xfrm>
        </p:spPr>
        <p:txBody>
          <a:bodyPr/>
          <a:lstStyle/>
          <a:p>
            <a:r>
              <a:rPr lang="en-US" dirty="0"/>
              <a:t>Aortic </a:t>
            </a:r>
            <a:r>
              <a:rPr lang="en-US" dirty="0" smtClean="0"/>
              <a:t>Structure and Function</a:t>
            </a:r>
            <a:endParaRPr lang="en-US" dirty="0"/>
          </a:p>
        </p:txBody>
      </p:sp>
      <p:sp>
        <p:nvSpPr>
          <p:cNvPr id="1408003" name="Rectangle 3"/>
          <p:cNvSpPr>
            <a:spLocks noGrp="1" noChangeArrowheads="1"/>
          </p:cNvSpPr>
          <p:nvPr>
            <p:ph type="body" idx="1"/>
          </p:nvPr>
        </p:nvSpPr>
        <p:spPr>
          <a:xfrm>
            <a:off x="523875" y="1773238"/>
            <a:ext cx="4132263" cy="2887662"/>
          </a:xfrm>
        </p:spPr>
        <p:txBody>
          <a:bodyPr/>
          <a:lstStyle/>
          <a:p>
            <a:r>
              <a:rPr lang="en-US" b="1" dirty="0">
                <a:latin typeface="Times New Roman" pitchFamily="18" charset="0"/>
                <a:cs typeface="Times New Roman" pitchFamily="18" charset="0"/>
              </a:rPr>
              <a:t>Mean aortic wall thickness</a:t>
            </a:r>
          </a:p>
          <a:p>
            <a:r>
              <a:rPr lang="en-US" b="1" dirty="0">
                <a:latin typeface="Times New Roman" pitchFamily="18" charset="0"/>
                <a:cs typeface="Times New Roman" pitchFamily="18" charset="0"/>
              </a:rPr>
              <a:t>Max aortic wall thickness</a:t>
            </a:r>
          </a:p>
          <a:p>
            <a:r>
              <a:rPr lang="en-US" b="1" dirty="0" err="1" smtClean="0">
                <a:latin typeface="Times New Roman" pitchFamily="18" charset="0"/>
                <a:cs typeface="Times New Roman" pitchFamily="18" charset="0"/>
              </a:rPr>
              <a:t>Distensibility</a:t>
            </a:r>
            <a:endParaRPr lang="en-US" b="1" dirty="0">
              <a:latin typeface="Times New Roman" pitchFamily="18" charset="0"/>
              <a:cs typeface="Times New Roman" pitchFamily="18" charset="0"/>
            </a:endParaRPr>
          </a:p>
        </p:txBody>
      </p:sp>
      <p:pic>
        <p:nvPicPr>
          <p:cNvPr id="1408004" name="Picture 4" descr="intramural hematoma0009"/>
          <p:cNvPicPr>
            <a:picLocks noChangeAspect="1" noChangeArrowheads="1"/>
          </p:cNvPicPr>
          <p:nvPr/>
        </p:nvPicPr>
        <p:blipFill>
          <a:blip r:embed="rId3" cstate="print"/>
          <a:srcRect l="6868" t="5957" r="17058" b="19565"/>
          <a:stretch>
            <a:fillRect/>
          </a:stretch>
        </p:blipFill>
        <p:spPr bwMode="auto">
          <a:xfrm>
            <a:off x="4168775" y="1457325"/>
            <a:ext cx="4975225" cy="48704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08003">
                                            <p:txEl>
                                              <p:pRg st="0" end="0"/>
                                            </p:txEl>
                                          </p:spTgt>
                                        </p:tgtEl>
                                        <p:attrNameLst>
                                          <p:attrName>style.visibility</p:attrName>
                                        </p:attrNameLst>
                                      </p:cBhvr>
                                      <p:to>
                                        <p:strVal val="visible"/>
                                      </p:to>
                                    </p:set>
                                    <p:animEffect transition="in" filter="blinds(horizontal)">
                                      <p:cBhvr>
                                        <p:cTn id="7" dur="500"/>
                                        <p:tgtEl>
                                          <p:spTgt spid="1408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08003">
                                            <p:txEl>
                                              <p:pRg st="1" end="1"/>
                                            </p:txEl>
                                          </p:spTgt>
                                        </p:tgtEl>
                                        <p:attrNameLst>
                                          <p:attrName>style.visibility</p:attrName>
                                        </p:attrNameLst>
                                      </p:cBhvr>
                                      <p:to>
                                        <p:strVal val="visible"/>
                                      </p:to>
                                    </p:set>
                                    <p:animEffect transition="in" filter="blinds(horizontal)">
                                      <p:cBhvr>
                                        <p:cTn id="12" dur="500"/>
                                        <p:tgtEl>
                                          <p:spTgt spid="14080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08003">
                                            <p:txEl>
                                              <p:pRg st="2" end="2"/>
                                            </p:txEl>
                                          </p:spTgt>
                                        </p:tgtEl>
                                        <p:attrNameLst>
                                          <p:attrName>style.visibility</p:attrName>
                                        </p:attrNameLst>
                                      </p:cBhvr>
                                      <p:to>
                                        <p:strVal val="visible"/>
                                      </p:to>
                                    </p:set>
                                    <p:animEffect transition="in" filter="blinds(horizontal)">
                                      <p:cBhvr>
                                        <p:cTn id="17" dur="500"/>
                                        <p:tgtEl>
                                          <p:spTgt spid="1408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43" name="Rectangle 31"/>
          <p:cNvSpPr>
            <a:spLocks noGrp="1" noChangeArrowheads="1"/>
          </p:cNvSpPr>
          <p:nvPr>
            <p:ph type="ctrTitle" sz="quarter"/>
          </p:nvPr>
        </p:nvSpPr>
        <p:spPr>
          <a:xfrm>
            <a:off x="152400" y="2057400"/>
            <a:ext cx="8991600" cy="1733550"/>
          </a:xfrm>
          <a:noFill/>
          <a:ln/>
        </p:spPr>
        <p:txBody>
          <a:bodyPr/>
          <a:lstStyle/>
          <a:p>
            <a:r>
              <a:rPr lang="en-US" sz="3200" dirty="0">
                <a:solidFill>
                  <a:schemeClr val="tx1"/>
                </a:solidFill>
                <a:effectLst/>
                <a:latin typeface="Times New Roman" pitchFamily="18" charset="0"/>
                <a:cs typeface="Times New Roman" pitchFamily="18" charset="0"/>
              </a:rPr>
              <a:t/>
            </a:r>
            <a:br>
              <a:rPr lang="en-US" sz="3200" dirty="0">
                <a:solidFill>
                  <a:schemeClr val="tx1"/>
                </a:solidFill>
                <a:effectLst/>
                <a:latin typeface="Times New Roman" pitchFamily="18" charset="0"/>
                <a:cs typeface="Times New Roman" pitchFamily="18" charset="0"/>
              </a:rPr>
            </a:br>
            <a:r>
              <a:rPr lang="en-US" sz="3200" dirty="0">
                <a:solidFill>
                  <a:schemeClr val="tx1"/>
                </a:solidFill>
                <a:effectLst/>
                <a:latin typeface="Times New Roman" pitchFamily="18" charset="0"/>
                <a:cs typeface="Times New Roman" pitchFamily="18" charset="0"/>
              </a:rPr>
              <a:t> </a:t>
            </a:r>
            <a:r>
              <a:rPr lang="en-US" sz="3200" b="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Association of Aortic </a:t>
            </a:r>
            <a:r>
              <a:rPr lang="en-US" sz="3200" b="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a:t>
            </a:r>
            <a:r>
              <a:rPr lang="en-US" sz="3200" b="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ize with Aging: </a:t>
            </a:r>
            <a:br>
              <a:rPr lang="en-US" sz="3200" b="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br>
            <a:r>
              <a:rPr lang="en-US" sz="3200" b="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Longitudinal </a:t>
            </a:r>
            <a:r>
              <a:rPr lang="en-US" sz="3200" b="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a:t>
            </a:r>
            <a:r>
              <a:rPr lang="en-US" sz="3200" b="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nalysis from Multi-Ethnic Study of Atherosclerosis </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576542" name="Rectangle 30"/>
          <p:cNvSpPr>
            <a:spLocks noGrp="1" noChangeArrowheads="1"/>
          </p:cNvSpPr>
          <p:nvPr>
            <p:ph type="subTitle" sz="quarter" idx="1"/>
          </p:nvPr>
        </p:nvSpPr>
        <p:spPr>
          <a:xfrm>
            <a:off x="2895600" y="4267200"/>
            <a:ext cx="5410200" cy="1981200"/>
          </a:xfrm>
          <a:noFill/>
          <a:ln/>
        </p:spPr>
        <p:txBody>
          <a:bodyPr/>
          <a:lstStyle/>
          <a:p>
            <a:pPr>
              <a:lnSpc>
                <a:spcPct val="90000"/>
              </a:lnSpc>
            </a:pPr>
            <a:r>
              <a:rPr lang="en-US" b="1" i="1" dirty="0" smtClean="0">
                <a:solidFill>
                  <a:srgbClr val="FFFF99"/>
                </a:solidFill>
                <a:effectLst/>
                <a:latin typeface="Times New Roman" pitchFamily="18" charset="0"/>
              </a:rPr>
              <a:t>Gisela </a:t>
            </a:r>
            <a:r>
              <a:rPr lang="en-US" b="1" i="1" dirty="0" err="1" smtClean="0">
                <a:solidFill>
                  <a:srgbClr val="FFFF99"/>
                </a:solidFill>
                <a:effectLst/>
                <a:latin typeface="Times New Roman" pitchFamily="18" charset="0"/>
              </a:rPr>
              <a:t>Teixido</a:t>
            </a:r>
            <a:r>
              <a:rPr lang="en-US" b="1" i="1" dirty="0" smtClean="0">
                <a:solidFill>
                  <a:srgbClr val="FFFF99"/>
                </a:solidFill>
                <a:effectLst/>
                <a:latin typeface="Times New Roman" pitchFamily="18" charset="0"/>
              </a:rPr>
              <a:t>, Alban Redheuil, Gregory Hundley… MESA MRI RC </a:t>
            </a:r>
            <a:endParaRPr lang="en-US" b="1" i="1" dirty="0">
              <a:solidFill>
                <a:srgbClr val="FFFF99"/>
              </a:solidFill>
              <a:effectLst/>
              <a:latin typeface="Times New Roman" pitchFamily="18" charset="0"/>
            </a:endParaRPr>
          </a:p>
        </p:txBody>
      </p:sp>
      <p:sp>
        <p:nvSpPr>
          <p:cNvPr id="8" name="Rectangle 15"/>
          <p:cNvSpPr>
            <a:spLocks noGrp="1" noChangeArrowheads="1"/>
          </p:cNvSpPr>
          <p:nvPr>
            <p:ph type="sldNum" sz="quarter" idx="4"/>
          </p:nvPr>
        </p:nvSpPr>
        <p:spPr/>
        <p:txBody>
          <a:bodyPr/>
          <a:lstStyle/>
          <a:p>
            <a:fld id="{53C88805-4688-46EC-BED4-A40B8955D323}" type="slidenum">
              <a:rPr lang="en-US">
                <a:solidFill>
                  <a:srgbClr val="FFFFFF"/>
                </a:solidFill>
              </a:rPr>
              <a:pPr/>
              <a:t>62</a:t>
            </a:fld>
            <a:endParaRPr lang="en-US" dirty="0">
              <a:solidFill>
                <a:srgbClr val="FFFFFF"/>
              </a:solidFill>
            </a:endParaRPr>
          </a:p>
        </p:txBody>
      </p:sp>
      <p:pic>
        <p:nvPicPr>
          <p:cNvPr id="576545" name="Picture 33" descr="JHM-I2"/>
          <p:cNvPicPr>
            <a:picLocks noChangeAspect="1" noChangeArrowheads="1"/>
          </p:cNvPicPr>
          <p:nvPr/>
        </p:nvPicPr>
        <p:blipFill>
          <a:blip r:embed="rId3" cstate="print">
            <a:lum bright="-20000"/>
          </a:blip>
          <a:srcRect/>
          <a:stretch>
            <a:fillRect/>
          </a:stretch>
        </p:blipFill>
        <p:spPr bwMode="auto">
          <a:xfrm>
            <a:off x="457200" y="4648200"/>
            <a:ext cx="2157413" cy="1647825"/>
          </a:xfrm>
          <a:prstGeom prst="rect">
            <a:avLst/>
          </a:prstGeom>
          <a:noFill/>
        </p:spPr>
      </p:pic>
      <p:pic>
        <p:nvPicPr>
          <p:cNvPr id="576546" name="Picture 34" descr="MesaLogo-100x61"/>
          <p:cNvPicPr>
            <a:picLocks noChangeAspect="1" noChangeArrowheads="1"/>
          </p:cNvPicPr>
          <p:nvPr/>
        </p:nvPicPr>
        <p:blipFill>
          <a:blip r:embed="rId4" cstate="print">
            <a:lum bright="-4000"/>
          </a:blip>
          <a:srcRect/>
          <a:stretch>
            <a:fillRect/>
          </a:stretch>
        </p:blipFill>
        <p:spPr bwMode="auto">
          <a:xfrm>
            <a:off x="6400800" y="228600"/>
            <a:ext cx="2249488" cy="1373188"/>
          </a:xfrm>
          <a:prstGeom prst="rect">
            <a:avLst/>
          </a:prstGeom>
          <a:noFill/>
        </p:spPr>
      </p:pic>
      <p:sp>
        <p:nvSpPr>
          <p:cNvPr id="576547" name="Text Box 35"/>
          <p:cNvSpPr txBox="1">
            <a:spLocks noChangeArrowheads="1"/>
          </p:cNvSpPr>
          <p:nvPr/>
        </p:nvSpPr>
        <p:spPr bwMode="auto">
          <a:xfrm>
            <a:off x="3581400" y="3657600"/>
            <a:ext cx="2057400" cy="731838"/>
          </a:xfrm>
          <a:prstGeom prst="rect">
            <a:avLst/>
          </a:prstGeom>
          <a:noFill/>
          <a:ln w="9525">
            <a:noFill/>
            <a:miter lim="800000"/>
            <a:headEnd/>
            <a:tailEnd/>
          </a:ln>
          <a:effectLst/>
        </p:spPr>
        <p:txBody>
          <a:bodyPr>
            <a:spAutoFit/>
          </a:bodyPr>
          <a:lstStyle/>
          <a:p>
            <a:pPr>
              <a:lnSpc>
                <a:spcPct val="100000"/>
              </a:lnSpc>
              <a:spcBef>
                <a:spcPct val="0"/>
              </a:spcBef>
            </a:pPr>
            <a:endParaRPr lang="en-US" sz="1800">
              <a:solidFill>
                <a:srgbClr val="FFFFCC"/>
              </a:solidFill>
              <a:latin typeface="Times New Roman" pitchFamily="18" charset="0"/>
            </a:endParaRPr>
          </a:p>
          <a:p>
            <a:pPr>
              <a:lnSpc>
                <a:spcPct val="100000"/>
              </a:lnSpc>
              <a:spcBef>
                <a:spcPct val="0"/>
              </a:spcBef>
            </a:pPr>
            <a:endParaRPr lang="en-US" sz="2400" b="0" i="0">
              <a:solidFill>
                <a:srgbClr val="FFCC00"/>
              </a:solidFill>
              <a:latin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idx="4294967295"/>
          </p:nvPr>
        </p:nvSpPr>
        <p:spPr>
          <a:xfrm>
            <a:off x="457200" y="457200"/>
            <a:ext cx="8229600" cy="1143000"/>
          </a:xfrm>
        </p:spPr>
        <p:txBody>
          <a:bodyPr/>
          <a:lstStyle/>
          <a:p>
            <a:r>
              <a:rPr lang="en-US" b="0" dirty="0" smtClean="0">
                <a:effectLst/>
              </a:rPr>
              <a:t>Aortic </a:t>
            </a:r>
            <a:r>
              <a:rPr lang="en-US" b="0" dirty="0" err="1" smtClean="0">
                <a:effectLst/>
              </a:rPr>
              <a:t>Distensibility</a:t>
            </a:r>
            <a:r>
              <a:rPr lang="en-US" b="0" dirty="0" smtClean="0">
                <a:effectLst/>
              </a:rPr>
              <a:t> </a:t>
            </a:r>
            <a:r>
              <a:rPr lang="en-US" b="0" dirty="0">
                <a:effectLst/>
              </a:rPr>
              <a:t>and Aging</a:t>
            </a:r>
            <a:br>
              <a:rPr lang="en-US" b="0" dirty="0">
                <a:effectLst/>
              </a:rPr>
            </a:br>
            <a:r>
              <a:rPr lang="en-US" b="0" dirty="0">
                <a:effectLst/>
              </a:rPr>
              <a:t> </a:t>
            </a:r>
          </a:p>
        </p:txBody>
      </p:sp>
      <p:pic>
        <p:nvPicPr>
          <p:cNvPr id="90115" name="Picture 2" descr="strain and dist.tiff"/>
          <p:cNvPicPr>
            <a:picLocks noChangeAspect="1"/>
          </p:cNvPicPr>
          <p:nvPr/>
        </p:nvPicPr>
        <p:blipFill>
          <a:blip r:embed="rId3" cstate="print"/>
          <a:srcRect/>
          <a:stretch>
            <a:fillRect/>
          </a:stretch>
        </p:blipFill>
        <p:spPr bwMode="auto">
          <a:xfrm>
            <a:off x="838200" y="1219200"/>
            <a:ext cx="7488382" cy="5257800"/>
          </a:xfrm>
          <a:prstGeom prst="rect">
            <a:avLst/>
          </a:prstGeom>
          <a:noFill/>
          <a:ln w="9525">
            <a:noFill/>
            <a:miter lim="800000"/>
            <a:headEnd/>
            <a:tailEnd/>
          </a:ln>
        </p:spPr>
      </p:pic>
      <p:sp>
        <p:nvSpPr>
          <p:cNvPr id="4" name="Rectangle 3"/>
          <p:cNvSpPr>
            <a:spLocks noChangeArrowheads="1"/>
          </p:cNvSpPr>
          <p:nvPr/>
        </p:nvSpPr>
        <p:spPr bwMode="auto">
          <a:xfrm>
            <a:off x="4572000" y="4114800"/>
            <a:ext cx="2133600" cy="1905000"/>
          </a:xfrm>
          <a:prstGeom prst="rect">
            <a:avLst/>
          </a:prstGeom>
          <a:noFill/>
          <a:ln w="25400">
            <a:solidFill>
              <a:srgbClr val="FF0000"/>
            </a:solidFill>
            <a:miter lim="800000"/>
            <a:headEnd/>
            <a:tailEnd/>
          </a:ln>
          <a:effectLst>
            <a:outerShdw dist="23000" dir="5400000" rotWithShape="0">
              <a:srgbClr val="808080">
                <a:alpha val="34999"/>
              </a:srgbClr>
            </a:outerShdw>
          </a:effectLst>
        </p:spPr>
        <p:txBody>
          <a:bodyPr anchor="ctr"/>
          <a:lstStyle/>
          <a:p>
            <a:pPr algn="ctr" eaLnBrk="1" hangingPunct="1">
              <a:lnSpc>
                <a:spcPct val="100000"/>
              </a:lnSpc>
              <a:spcBef>
                <a:spcPct val="0"/>
              </a:spcBef>
            </a:pPr>
            <a:endParaRPr lang="en-US" sz="1800" b="0" i="0">
              <a:solidFill>
                <a:srgbClr val="FFFFFF"/>
              </a:solidFill>
              <a:latin typeface="Calibri" pitchFamily="34" charset="0"/>
              <a:ea typeface="ＭＳ Ｐゴシック" pitchFamily="1" charset="-128"/>
            </a:endParaRPr>
          </a:p>
        </p:txBody>
      </p:sp>
      <p:sp>
        <p:nvSpPr>
          <p:cNvPr id="90117" name="Text Box 5"/>
          <p:cNvSpPr txBox="1">
            <a:spLocks noChangeArrowheads="1"/>
          </p:cNvSpPr>
          <p:nvPr/>
        </p:nvSpPr>
        <p:spPr bwMode="auto">
          <a:xfrm>
            <a:off x="3810000" y="6553200"/>
            <a:ext cx="5210175" cy="336550"/>
          </a:xfrm>
          <a:prstGeom prst="rect">
            <a:avLst/>
          </a:prstGeom>
          <a:noFill/>
          <a:ln w="9525">
            <a:noFill/>
            <a:miter lim="800000"/>
            <a:headEnd/>
            <a:tailEnd/>
          </a:ln>
          <a:effectLst/>
        </p:spPr>
        <p:txBody>
          <a:bodyPr wrap="none">
            <a:spAutoFit/>
          </a:bodyPr>
          <a:lstStyle/>
          <a:p>
            <a:pPr eaLnBrk="1" hangingPunct="1">
              <a:lnSpc>
                <a:spcPct val="100000"/>
              </a:lnSpc>
              <a:spcBef>
                <a:spcPct val="0"/>
              </a:spcBef>
            </a:pPr>
            <a:r>
              <a:rPr lang="en-US" sz="1600" b="0" i="0">
                <a:solidFill>
                  <a:srgbClr val="FFFFFF"/>
                </a:solidFill>
                <a:ea typeface="ＭＳ Ｐゴシック" pitchFamily="1" charset="-128"/>
              </a:rPr>
              <a:t>A. Redheuil, WC Yu, E Mousseaux, D. Bluemke, J Lima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Aortic Function Team Members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1"/>
          </p:nvPr>
        </p:nvSpPr>
        <p:spPr/>
        <p:txBody>
          <a:bodyPr/>
          <a:lstStyle/>
          <a:p>
            <a:fld id="{0CAF45FC-C8E9-48EB-B085-223A68E94EE3}" type="slidenum">
              <a:rPr lang="en-US" smtClean="0">
                <a:solidFill>
                  <a:srgbClr val="FFFFFF"/>
                </a:solidFill>
              </a:rPr>
              <a:pPr/>
              <a:t>64</a:t>
            </a:fld>
            <a:endParaRPr lang="en-US">
              <a:solidFill>
                <a:srgbClr val="FFFFFF"/>
              </a:solidFill>
            </a:endParaRPr>
          </a:p>
        </p:txBody>
      </p:sp>
      <p:pic>
        <p:nvPicPr>
          <p:cNvPr id="5" name="Picture 4" descr="me.jpg"/>
          <p:cNvPicPr>
            <a:picLocks noChangeAspect="1"/>
          </p:cNvPicPr>
          <p:nvPr/>
        </p:nvPicPr>
        <p:blipFill>
          <a:blip r:embed="rId2" cstate="print"/>
          <a:stretch>
            <a:fillRect/>
          </a:stretch>
        </p:blipFill>
        <p:spPr>
          <a:xfrm>
            <a:off x="4038600" y="2057400"/>
            <a:ext cx="2687320" cy="4064000"/>
          </a:xfrm>
          <a:prstGeom prst="rect">
            <a:avLst/>
          </a:prstGeom>
        </p:spPr>
      </p:pic>
      <p:pic>
        <p:nvPicPr>
          <p:cNvPr id="6" name="Picture 5" descr="Alban.jpg"/>
          <p:cNvPicPr>
            <a:picLocks noChangeAspect="1"/>
          </p:cNvPicPr>
          <p:nvPr/>
        </p:nvPicPr>
        <p:blipFill>
          <a:blip r:embed="rId3" cstate="print"/>
          <a:stretch>
            <a:fillRect/>
          </a:stretch>
        </p:blipFill>
        <p:spPr>
          <a:xfrm>
            <a:off x="1676400" y="1981200"/>
            <a:ext cx="1709928" cy="4264152"/>
          </a:xfrm>
          <a:prstGeom prst="rect">
            <a:avLst/>
          </a:prstGeom>
        </p:spPr>
      </p:pic>
      <p:sp>
        <p:nvSpPr>
          <p:cNvPr id="7" name="TextBox 6"/>
          <p:cNvSpPr txBox="1"/>
          <p:nvPr/>
        </p:nvSpPr>
        <p:spPr>
          <a:xfrm>
            <a:off x="2133600" y="1447800"/>
            <a:ext cx="4267200" cy="461665"/>
          </a:xfrm>
          <a:prstGeom prst="rect">
            <a:avLst/>
          </a:prstGeom>
          <a:noFill/>
        </p:spPr>
        <p:txBody>
          <a:bodyPr wrap="square" rtlCol="0">
            <a:spAutoFit/>
          </a:bodyPr>
          <a:lstStyle/>
          <a:p>
            <a:pPr>
              <a:lnSpc>
                <a:spcPct val="100000"/>
              </a:lnSpc>
              <a:spcBef>
                <a:spcPct val="0"/>
              </a:spcBef>
            </a:pPr>
            <a:r>
              <a:rPr lang="en-US" sz="2400" b="0" i="0" dirty="0" smtClean="0">
                <a:solidFill>
                  <a:srgbClr val="FFFFFF"/>
                </a:solidFill>
                <a:latin typeface="Times New Roman" pitchFamily="18" charset="0"/>
              </a:rPr>
              <a:t>Alban 			Doris</a:t>
            </a:r>
            <a:endParaRPr lang="en-US" sz="2400" b="0" i="0" dirty="0">
              <a:solidFill>
                <a:srgbClr val="FFFFFF"/>
              </a:solidFill>
              <a:latin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2588" y="258763"/>
            <a:ext cx="4192587" cy="1104900"/>
          </a:xfrm>
          <a:noFill/>
        </p:spPr>
        <p:txBody>
          <a:bodyPr/>
          <a:lstStyle/>
          <a:p>
            <a:r>
              <a:rPr lang="en-US" altLang="en-US" smtClean="0">
                <a:solidFill>
                  <a:srgbClr val="FFFF99"/>
                </a:solidFill>
              </a:rPr>
              <a:t>Cardiac size and</a:t>
            </a:r>
            <a:br>
              <a:rPr lang="en-US" altLang="en-US" smtClean="0">
                <a:solidFill>
                  <a:srgbClr val="FFFF99"/>
                </a:solidFill>
              </a:rPr>
            </a:br>
            <a:r>
              <a:rPr lang="en-US" altLang="en-US" smtClean="0">
                <a:solidFill>
                  <a:srgbClr val="FFFF99"/>
                </a:solidFill>
              </a:rPr>
              <a:t>the environment</a:t>
            </a:r>
          </a:p>
        </p:txBody>
      </p:sp>
      <p:pic>
        <p:nvPicPr>
          <p:cNvPr id="11" name="Picture 2"/>
          <p:cNvPicPr>
            <a:picLocks noChangeAspect="1" noChangeArrowheads="1"/>
          </p:cNvPicPr>
          <p:nvPr/>
        </p:nvPicPr>
        <p:blipFill>
          <a:blip r:embed="rId3" cstate="print"/>
          <a:srcRect/>
          <a:stretch>
            <a:fillRect/>
          </a:stretch>
        </p:blipFill>
        <p:spPr bwMode="auto">
          <a:xfrm>
            <a:off x="5352678" y="326913"/>
            <a:ext cx="3186840" cy="42450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6324" name="TextBox 11"/>
          <p:cNvSpPr txBox="1">
            <a:spLocks noChangeArrowheads="1"/>
          </p:cNvSpPr>
          <p:nvPr/>
        </p:nvSpPr>
        <p:spPr bwMode="auto">
          <a:xfrm>
            <a:off x="4078288" y="6316663"/>
            <a:ext cx="5065712" cy="355600"/>
          </a:xfrm>
          <a:prstGeom prst="rect">
            <a:avLst/>
          </a:prstGeom>
          <a:noFill/>
          <a:ln w="9525">
            <a:noFill/>
            <a:miter lim="800000"/>
            <a:headEnd/>
            <a:tailEnd/>
          </a:ln>
        </p:spPr>
        <p:txBody>
          <a:bodyPr wrap="none">
            <a:spAutoFit/>
          </a:bodyPr>
          <a:lstStyle/>
          <a:p>
            <a:pPr>
              <a:defRPr/>
            </a:pPr>
            <a:r>
              <a:rPr lang="en-US" sz="1800" b="0">
                <a:solidFill>
                  <a:srgbClr val="F6F6FF"/>
                </a:solidFill>
                <a:effectLst>
                  <a:outerShdw blurRad="38100" dist="38100" dir="2700000" algn="tl">
                    <a:srgbClr val="000000">
                      <a:alpha val="43137"/>
                    </a:srgbClr>
                  </a:outerShdw>
                </a:effectLst>
              </a:rPr>
              <a:t>Van Hee et al  Am J Resp Crit Care Med 2009</a:t>
            </a:r>
          </a:p>
        </p:txBody>
      </p:sp>
      <p:sp>
        <p:nvSpPr>
          <p:cNvPr id="15" name="TextBox 14"/>
          <p:cNvSpPr txBox="1">
            <a:spLocks noChangeArrowheads="1"/>
          </p:cNvSpPr>
          <p:nvPr/>
        </p:nvSpPr>
        <p:spPr bwMode="auto">
          <a:xfrm flipH="1">
            <a:off x="161925" y="1498600"/>
            <a:ext cx="5029200" cy="4775200"/>
          </a:xfrm>
          <a:prstGeom prst="rect">
            <a:avLst/>
          </a:prstGeom>
          <a:noFill/>
          <a:ln w="9525">
            <a:noFill/>
            <a:miter lim="800000"/>
            <a:headEnd/>
            <a:tailEnd/>
          </a:ln>
        </p:spPr>
        <p:txBody>
          <a:bodyPr>
            <a:spAutoFit/>
          </a:bodyPr>
          <a:lstStyle/>
          <a:p>
            <a:pPr>
              <a:buClr>
                <a:srgbClr val="FCFF90"/>
              </a:buClr>
              <a:buSzPct val="125000"/>
              <a:buFont typeface="Arial" pitchFamily="34" charset="0"/>
              <a:buChar char="•"/>
              <a:defRPr/>
            </a:pPr>
            <a:r>
              <a:rPr lang="en-US" sz="3400" b="0" i="0">
                <a:solidFill>
                  <a:srgbClr val="F6F6FF"/>
                </a:solidFill>
                <a:effectLst>
                  <a:outerShdw blurRad="38100" dist="38100" dir="2700000" algn="tl">
                    <a:srgbClr val="000000">
                      <a:alpha val="43137"/>
                    </a:srgbClr>
                  </a:outerShdw>
                </a:effectLst>
                <a:latin typeface="Corbel" pitchFamily="34" charset="0"/>
              </a:rPr>
              <a:t> Air quality measured in conjunction with the EPA in 3827 MESA participants.</a:t>
            </a:r>
          </a:p>
          <a:p>
            <a:pPr>
              <a:buClr>
                <a:srgbClr val="FCFF90"/>
              </a:buClr>
              <a:buSzPct val="125000"/>
              <a:buFont typeface="Arial" pitchFamily="34" charset="0"/>
              <a:buChar char="•"/>
              <a:defRPr/>
            </a:pPr>
            <a:r>
              <a:rPr lang="en-US" sz="3400" b="0" i="0">
                <a:solidFill>
                  <a:srgbClr val="F6F6FF"/>
                </a:solidFill>
                <a:effectLst>
                  <a:outerShdw blurRad="38100" dist="38100" dir="2700000" algn="tl">
                    <a:srgbClr val="000000">
                      <a:alpha val="43137"/>
                    </a:srgbClr>
                  </a:outerShdw>
                </a:effectLst>
                <a:latin typeface="Corbel" pitchFamily="34" charset="0"/>
              </a:rPr>
              <a:t> Traffic exposure (&lt;50 m from major roadways) resulted in higher LV mass (equivalent to 6 mm increase in blood pressure) after adjustment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27000" y="258763"/>
            <a:ext cx="4705350" cy="1104900"/>
          </a:xfrm>
          <a:noFill/>
        </p:spPr>
        <p:txBody>
          <a:bodyPr/>
          <a:lstStyle/>
          <a:p>
            <a:r>
              <a:rPr lang="en-US" altLang="en-US" smtClean="0">
                <a:solidFill>
                  <a:srgbClr val="FFFF99"/>
                </a:solidFill>
              </a:rPr>
              <a:t>Cardiac size and</a:t>
            </a:r>
            <a:br>
              <a:rPr lang="en-US" altLang="en-US" smtClean="0">
                <a:solidFill>
                  <a:srgbClr val="FFFF99"/>
                </a:solidFill>
              </a:rPr>
            </a:br>
            <a:r>
              <a:rPr lang="en-US" altLang="en-US" smtClean="0">
                <a:solidFill>
                  <a:srgbClr val="FFFF99"/>
                </a:solidFill>
              </a:rPr>
              <a:t>genetic interaction</a:t>
            </a:r>
          </a:p>
        </p:txBody>
      </p:sp>
      <p:sp>
        <p:nvSpPr>
          <p:cNvPr id="57347" name="TextBox 11"/>
          <p:cNvSpPr txBox="1">
            <a:spLocks noChangeArrowheads="1"/>
          </p:cNvSpPr>
          <p:nvPr/>
        </p:nvSpPr>
        <p:spPr bwMode="auto">
          <a:xfrm>
            <a:off x="223838" y="6316663"/>
            <a:ext cx="2701925" cy="355600"/>
          </a:xfrm>
          <a:prstGeom prst="rect">
            <a:avLst/>
          </a:prstGeom>
          <a:noFill/>
          <a:ln w="9525">
            <a:noFill/>
            <a:miter lim="800000"/>
            <a:headEnd/>
            <a:tailEnd/>
          </a:ln>
        </p:spPr>
        <p:txBody>
          <a:bodyPr wrap="none">
            <a:spAutoFit/>
          </a:bodyPr>
          <a:lstStyle/>
          <a:p>
            <a:pPr>
              <a:defRPr/>
            </a:pPr>
            <a:r>
              <a:rPr lang="en-US" sz="1800" b="0">
                <a:effectLst>
                  <a:outerShdw blurRad="38100" dist="38100" dir="2700000" algn="tl">
                    <a:srgbClr val="000000">
                      <a:alpha val="43137"/>
                    </a:srgbClr>
                  </a:outerShdw>
                </a:effectLst>
              </a:rPr>
              <a:t>Van Hee et al  submitted</a:t>
            </a:r>
          </a:p>
        </p:txBody>
      </p:sp>
      <p:sp>
        <p:nvSpPr>
          <p:cNvPr id="15" name="TextBox 14"/>
          <p:cNvSpPr txBox="1">
            <a:spLocks noChangeArrowheads="1"/>
          </p:cNvSpPr>
          <p:nvPr/>
        </p:nvSpPr>
        <p:spPr bwMode="auto">
          <a:xfrm flipH="1">
            <a:off x="0" y="1681163"/>
            <a:ext cx="5029200" cy="4278312"/>
          </a:xfrm>
          <a:prstGeom prst="rect">
            <a:avLst/>
          </a:prstGeom>
          <a:noFill/>
          <a:ln w="9525">
            <a:noFill/>
            <a:miter lim="800000"/>
            <a:headEnd/>
            <a:tailEnd/>
          </a:ln>
        </p:spPr>
        <p:txBody>
          <a:bodyPr>
            <a:spAutoFit/>
          </a:bodyPr>
          <a:lstStyle/>
          <a:p>
            <a:pPr>
              <a:buClr>
                <a:schemeClr val="tx2"/>
              </a:buClr>
              <a:buSzPct val="125000"/>
              <a:buFont typeface="Arial" pitchFamily="34" charset="0"/>
              <a:buChar char="•"/>
              <a:defRPr/>
            </a:pPr>
            <a:r>
              <a:rPr lang="en-US" sz="3400" b="0" i="0" dirty="0">
                <a:effectLst>
                  <a:outerShdw blurRad="38100" dist="38100" dir="2700000" algn="tl">
                    <a:srgbClr val="000000">
                      <a:alpha val="43137"/>
                    </a:srgbClr>
                  </a:outerShdw>
                </a:effectLst>
                <a:latin typeface="Corbel" pitchFamily="34" charset="0"/>
              </a:rPr>
              <a:t> 2882 candidate SNPs.</a:t>
            </a:r>
          </a:p>
          <a:p>
            <a:pPr>
              <a:buClr>
                <a:schemeClr val="tx2"/>
              </a:buClr>
              <a:buSzPct val="125000"/>
              <a:buFont typeface="Arial" pitchFamily="34" charset="0"/>
              <a:buChar char="•"/>
              <a:defRPr/>
            </a:pPr>
            <a:r>
              <a:rPr lang="en-US" sz="3400" b="0" i="0" dirty="0">
                <a:effectLst>
                  <a:outerShdw blurRad="38100" dist="38100" dir="2700000" algn="tl">
                    <a:srgbClr val="000000">
                      <a:alpha val="43137"/>
                    </a:srgbClr>
                  </a:outerShdw>
                </a:effectLst>
                <a:latin typeface="Corbel" pitchFamily="34" charset="0"/>
              </a:rPr>
              <a:t> genes responsible for coagulation and myocardial </a:t>
            </a:r>
            <a:r>
              <a:rPr lang="en-US" sz="3400" b="0" i="0" dirty="0" err="1">
                <a:effectLst>
                  <a:outerShdw blurRad="38100" dist="38100" dir="2700000" algn="tl">
                    <a:srgbClr val="000000">
                      <a:alpha val="43137"/>
                    </a:srgbClr>
                  </a:outerShdw>
                </a:effectLst>
                <a:latin typeface="Corbel" pitchFamily="34" charset="0"/>
              </a:rPr>
              <a:t>repolarization</a:t>
            </a:r>
            <a:r>
              <a:rPr lang="en-US" sz="3400" b="0" i="0" dirty="0">
                <a:effectLst>
                  <a:outerShdw blurRad="38100" dist="38100" dir="2700000" algn="tl">
                    <a:srgbClr val="000000">
                      <a:alpha val="43137"/>
                    </a:srgbClr>
                  </a:outerShdw>
                </a:effectLst>
                <a:latin typeface="Corbel" pitchFamily="34" charset="0"/>
              </a:rPr>
              <a:t> modify associations between proximity to major roadways and LV mass.</a:t>
            </a:r>
          </a:p>
        </p:txBody>
      </p:sp>
      <p:pic>
        <p:nvPicPr>
          <p:cNvPr id="58373" name="Picture 2" descr="http://sphtc.org/timeline/1980-3.jpg"/>
          <p:cNvPicPr>
            <a:picLocks noChangeAspect="1" noChangeArrowheads="1"/>
          </p:cNvPicPr>
          <p:nvPr/>
        </p:nvPicPr>
        <p:blipFill>
          <a:blip r:embed="rId3" cstate="print"/>
          <a:srcRect/>
          <a:stretch>
            <a:fillRect/>
          </a:stretch>
        </p:blipFill>
        <p:spPr bwMode="auto">
          <a:xfrm>
            <a:off x="5078413" y="339725"/>
            <a:ext cx="3790950" cy="2863850"/>
          </a:xfrm>
          <a:prstGeom prst="rect">
            <a:avLst/>
          </a:prstGeom>
          <a:noFill/>
          <a:ln w="9525">
            <a:noFill/>
            <a:miter lim="800000"/>
            <a:headEnd/>
            <a:tailEnd/>
          </a:ln>
        </p:spPr>
      </p:pic>
      <p:pic>
        <p:nvPicPr>
          <p:cNvPr id="58374" name="Picture 8"/>
          <p:cNvPicPr>
            <a:picLocks noChangeAspect="1" noChangeArrowheads="1"/>
          </p:cNvPicPr>
          <p:nvPr/>
        </p:nvPicPr>
        <p:blipFill>
          <a:blip r:embed="rId4" cstate="print"/>
          <a:srcRect r="59917"/>
          <a:stretch>
            <a:fillRect/>
          </a:stretch>
        </p:blipFill>
        <p:spPr bwMode="auto">
          <a:xfrm>
            <a:off x="4600575" y="4102100"/>
            <a:ext cx="4478338" cy="2390775"/>
          </a:xfrm>
          <a:prstGeom prst="rect">
            <a:avLst/>
          </a:prstGeom>
          <a:solidFill>
            <a:srgbClr val="FFFFFF"/>
          </a:solidFill>
          <a:ln w="127000">
            <a:noFill/>
            <a:miter lim="800000"/>
            <a:headEnd/>
            <a:tailEnd/>
          </a:ln>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36"/>
        </a:solidFill>
        <a:effectLst/>
      </p:bgPr>
    </p:bg>
    <p:spTree>
      <p:nvGrpSpPr>
        <p:cNvPr id="1" name=""/>
        <p:cNvGrpSpPr/>
        <p:nvPr/>
      </p:nvGrpSpPr>
      <p:grpSpPr>
        <a:xfrm>
          <a:off x="0" y="0"/>
          <a:ext cx="0" cy="0"/>
          <a:chOff x="0" y="0"/>
          <a:chExt cx="0" cy="0"/>
        </a:xfrm>
      </p:grpSpPr>
      <p:pic>
        <p:nvPicPr>
          <p:cNvPr id="62466" name="Picture 2" descr="heart_blue"/>
          <p:cNvPicPr>
            <a:picLocks noChangeAspect="1" noChangeArrowheads="1"/>
          </p:cNvPicPr>
          <p:nvPr/>
        </p:nvPicPr>
        <p:blipFill>
          <a:blip r:embed="rId3" cstate="print"/>
          <a:srcRect/>
          <a:stretch>
            <a:fillRect/>
          </a:stretch>
        </p:blipFill>
        <p:spPr bwMode="auto">
          <a:xfrm>
            <a:off x="-334963" y="0"/>
            <a:ext cx="4537076" cy="6858000"/>
          </a:xfrm>
          <a:prstGeom prst="rect">
            <a:avLst/>
          </a:prstGeom>
          <a:noFill/>
          <a:ln w="9525">
            <a:noFill/>
            <a:miter lim="800000"/>
            <a:headEnd/>
            <a:tailEnd/>
          </a:ln>
        </p:spPr>
      </p:pic>
      <p:sp>
        <p:nvSpPr>
          <p:cNvPr id="62467" name="Rectangle 3"/>
          <p:cNvSpPr>
            <a:spLocks noChangeArrowheads="1"/>
          </p:cNvSpPr>
          <p:nvPr/>
        </p:nvSpPr>
        <p:spPr bwMode="auto">
          <a:xfrm>
            <a:off x="3000375" y="1739900"/>
            <a:ext cx="5327650" cy="3203575"/>
          </a:xfrm>
          <a:prstGeom prst="rect">
            <a:avLst/>
          </a:prstGeom>
          <a:solidFill>
            <a:schemeClr val="tx1">
              <a:alpha val="50980"/>
            </a:schemeClr>
          </a:solidFill>
          <a:ln w="6350">
            <a:solidFill>
              <a:srgbClr val="0000FF"/>
            </a:solidFill>
            <a:miter lim="800000"/>
            <a:headEnd type="none" w="lg" len="lg"/>
            <a:tailEnd type="none" w="lg" len="med"/>
          </a:ln>
        </p:spPr>
        <p:txBody>
          <a:bodyPr wrap="none" anchor="ctr"/>
          <a:lstStyle/>
          <a:p>
            <a:pPr eaLnBrk="1" hangingPunct="1">
              <a:lnSpc>
                <a:spcPct val="100000"/>
              </a:lnSpc>
              <a:spcBef>
                <a:spcPct val="0"/>
              </a:spcBef>
            </a:pPr>
            <a:endParaRPr lang="en-US" sz="1800" b="0" i="0" smtClean="0">
              <a:solidFill>
                <a:srgbClr val="000000"/>
              </a:solidFill>
            </a:endParaRPr>
          </a:p>
        </p:txBody>
      </p:sp>
      <p:sp>
        <p:nvSpPr>
          <p:cNvPr id="62468" name="Rectangle 4"/>
          <p:cNvSpPr>
            <a:spLocks noChangeArrowheads="1"/>
          </p:cNvSpPr>
          <p:nvPr/>
        </p:nvSpPr>
        <p:spPr bwMode="auto">
          <a:xfrm>
            <a:off x="0" y="0"/>
            <a:ext cx="9144000" cy="482600"/>
          </a:xfrm>
          <a:prstGeom prst="rect">
            <a:avLst/>
          </a:prstGeom>
          <a:solidFill>
            <a:srgbClr val="99CCFF"/>
          </a:solidFill>
          <a:ln w="9525">
            <a:noFill/>
            <a:miter lim="800000"/>
            <a:headEnd/>
            <a:tailEnd/>
          </a:ln>
        </p:spPr>
        <p:txBody>
          <a:bodyPr wrap="none" anchor="ctr"/>
          <a:lstStyle/>
          <a:p>
            <a:pPr eaLnBrk="1" hangingPunct="1">
              <a:lnSpc>
                <a:spcPct val="100000"/>
              </a:lnSpc>
              <a:spcBef>
                <a:spcPct val="0"/>
              </a:spcBef>
            </a:pPr>
            <a:endParaRPr lang="en-US" sz="1800" b="0" i="0" smtClean="0">
              <a:solidFill>
                <a:srgbClr val="000000"/>
              </a:solidFill>
            </a:endParaRPr>
          </a:p>
        </p:txBody>
      </p:sp>
      <p:sp>
        <p:nvSpPr>
          <p:cNvPr id="62469" name="Rectangle 5"/>
          <p:cNvSpPr>
            <a:spLocks noChangeArrowheads="1"/>
          </p:cNvSpPr>
          <p:nvPr/>
        </p:nvSpPr>
        <p:spPr bwMode="auto">
          <a:xfrm>
            <a:off x="0" y="423863"/>
            <a:ext cx="9144000" cy="69850"/>
          </a:xfrm>
          <a:prstGeom prst="rect">
            <a:avLst/>
          </a:prstGeom>
          <a:solidFill>
            <a:srgbClr val="CC0000"/>
          </a:solidFill>
          <a:ln w="9525">
            <a:noFill/>
            <a:miter lim="800000"/>
            <a:headEnd/>
            <a:tailEnd/>
          </a:ln>
        </p:spPr>
        <p:txBody>
          <a:bodyPr wrap="none" anchor="ctr"/>
          <a:lstStyle/>
          <a:p>
            <a:pPr eaLnBrk="1" hangingPunct="1">
              <a:lnSpc>
                <a:spcPct val="100000"/>
              </a:lnSpc>
              <a:spcBef>
                <a:spcPct val="0"/>
              </a:spcBef>
            </a:pPr>
            <a:endParaRPr lang="en-US" sz="1800" b="0" i="0" smtClean="0">
              <a:solidFill>
                <a:srgbClr val="000000"/>
              </a:solidFill>
            </a:endParaRPr>
          </a:p>
        </p:txBody>
      </p:sp>
      <p:sp>
        <p:nvSpPr>
          <p:cNvPr id="62470" name="Rectangle 7"/>
          <p:cNvSpPr>
            <a:spLocks noChangeArrowheads="1"/>
          </p:cNvSpPr>
          <p:nvPr/>
        </p:nvSpPr>
        <p:spPr bwMode="auto">
          <a:xfrm>
            <a:off x="-406400" y="100013"/>
            <a:ext cx="9969500" cy="476250"/>
          </a:xfrm>
          <a:prstGeom prst="rect">
            <a:avLst/>
          </a:prstGeom>
          <a:noFill/>
          <a:ln w="9525">
            <a:noFill/>
            <a:miter lim="800000"/>
            <a:headEnd/>
            <a:tailEnd/>
          </a:ln>
        </p:spPr>
        <p:txBody>
          <a:bodyPr lIns="91430" tIns="45715" rIns="91430" bIns="45715"/>
          <a:lstStyle/>
          <a:p>
            <a:pPr algn="ctr" eaLnBrk="1" hangingPunct="1">
              <a:lnSpc>
                <a:spcPct val="100000"/>
              </a:lnSpc>
              <a:spcBef>
                <a:spcPct val="0"/>
              </a:spcBef>
            </a:pPr>
            <a:r>
              <a:rPr lang="en-US" sz="1100" b="0" i="0" smtClean="0">
                <a:solidFill>
                  <a:srgbClr val="000000"/>
                </a:solidFill>
              </a:rPr>
              <a:t>M E S A   S H A R e   M E E T I N G   2 0 1 0   –   C H I C A G O ,   I L</a:t>
            </a:r>
          </a:p>
        </p:txBody>
      </p:sp>
      <p:sp>
        <p:nvSpPr>
          <p:cNvPr id="2059272" name="Text Box 8"/>
          <p:cNvSpPr txBox="1">
            <a:spLocks noChangeArrowheads="1"/>
          </p:cNvSpPr>
          <p:nvPr/>
        </p:nvSpPr>
        <p:spPr bwMode="auto">
          <a:xfrm>
            <a:off x="2206625" y="1773238"/>
            <a:ext cx="6924675" cy="3292475"/>
          </a:xfrm>
          <a:prstGeom prst="rect">
            <a:avLst/>
          </a:prstGeom>
          <a:noFill/>
          <a:ln w="9525" algn="ctr">
            <a:noFill/>
            <a:miter lim="800000"/>
            <a:headEnd/>
            <a:tailEnd/>
          </a:ln>
          <a:effectLst/>
        </p:spPr>
        <p:txBody>
          <a:bodyPr lIns="91430" tIns="45715" rIns="91430" bIns="45715">
            <a:spAutoFit/>
          </a:bodyPr>
          <a:lstStyle/>
          <a:p>
            <a:pPr algn="ctr" eaLnBrk="1" hangingPunct="1">
              <a:lnSpc>
                <a:spcPct val="100000"/>
              </a:lnSpc>
              <a:spcBef>
                <a:spcPct val="0"/>
              </a:spcBef>
              <a:defRPr/>
            </a:pPr>
            <a:r>
              <a:rPr lang="en-US" sz="1800" b="0" i="0" dirty="0">
                <a:solidFill>
                  <a:srgbClr val="FFFFFF"/>
                </a:solidFill>
              </a:rPr>
              <a:t>MESA </a:t>
            </a:r>
            <a:r>
              <a:rPr lang="en-US" sz="1800" b="0" i="0" dirty="0" err="1">
                <a:solidFill>
                  <a:srgbClr val="FFFFFF"/>
                </a:solidFill>
              </a:rPr>
              <a:t>SHARe</a:t>
            </a:r>
            <a:r>
              <a:rPr lang="en-US" sz="1800" b="0" i="0" dirty="0">
                <a:solidFill>
                  <a:srgbClr val="FFFFFF"/>
                </a:solidFill>
              </a:rPr>
              <a:t> LV Structure/Function </a:t>
            </a:r>
          </a:p>
          <a:p>
            <a:pPr algn="ctr" eaLnBrk="1" hangingPunct="1">
              <a:lnSpc>
                <a:spcPct val="100000"/>
              </a:lnSpc>
              <a:spcBef>
                <a:spcPct val="0"/>
              </a:spcBef>
              <a:defRPr/>
            </a:pPr>
            <a:r>
              <a:rPr lang="en-US" sz="1800" b="0" i="0" dirty="0">
                <a:solidFill>
                  <a:srgbClr val="FFFFFF"/>
                </a:solidFill>
              </a:rPr>
              <a:t>Working Group:</a:t>
            </a:r>
          </a:p>
          <a:p>
            <a:pPr algn="ctr" eaLnBrk="1" hangingPunct="1">
              <a:lnSpc>
                <a:spcPct val="100000"/>
              </a:lnSpc>
              <a:spcBef>
                <a:spcPct val="0"/>
              </a:spcBef>
              <a:defRPr/>
            </a:pPr>
            <a:r>
              <a:rPr lang="en-US" sz="3200" i="0" dirty="0">
                <a:solidFill>
                  <a:srgbClr val="FFFFFF"/>
                </a:solidFill>
              </a:rPr>
              <a:t>LV Structure/Function </a:t>
            </a:r>
          </a:p>
          <a:p>
            <a:pPr algn="ctr" eaLnBrk="1" hangingPunct="1">
              <a:lnSpc>
                <a:spcPct val="100000"/>
              </a:lnSpc>
              <a:spcBef>
                <a:spcPct val="0"/>
              </a:spcBef>
              <a:defRPr/>
            </a:pPr>
            <a:r>
              <a:rPr lang="en-US" sz="3200" i="0" dirty="0">
                <a:solidFill>
                  <a:srgbClr val="FFFFFF"/>
                </a:solidFill>
              </a:rPr>
              <a:t>Preliminary Report</a:t>
            </a:r>
          </a:p>
          <a:p>
            <a:pPr algn="ctr" eaLnBrk="1" hangingPunct="1">
              <a:lnSpc>
                <a:spcPct val="100000"/>
              </a:lnSpc>
              <a:spcBef>
                <a:spcPct val="0"/>
              </a:spcBef>
              <a:defRPr/>
            </a:pPr>
            <a:endParaRPr lang="en-US" sz="1600" i="0" dirty="0">
              <a:solidFill>
                <a:srgbClr val="FFFFFF"/>
              </a:solidFill>
            </a:endParaRPr>
          </a:p>
          <a:p>
            <a:pPr algn="ctr" eaLnBrk="1" hangingPunct="1">
              <a:lnSpc>
                <a:spcPct val="100000"/>
              </a:lnSpc>
              <a:spcBef>
                <a:spcPct val="0"/>
              </a:spcBef>
              <a:defRPr/>
            </a:pPr>
            <a:r>
              <a:rPr lang="en-US" sz="1200" b="0" i="0" dirty="0">
                <a:solidFill>
                  <a:srgbClr val="FFFF99"/>
                </a:solidFill>
              </a:rPr>
              <a:t>S E P T E M B E R   1 4 ,   2 0 1 0</a:t>
            </a:r>
          </a:p>
          <a:p>
            <a:pPr algn="ctr" eaLnBrk="1" hangingPunct="1">
              <a:lnSpc>
                <a:spcPct val="100000"/>
              </a:lnSpc>
              <a:spcBef>
                <a:spcPct val="0"/>
              </a:spcBef>
              <a:defRPr/>
            </a:pPr>
            <a:endParaRPr lang="en-US" sz="1600" b="0" i="0" dirty="0">
              <a:solidFill>
                <a:srgbClr val="FFFF99"/>
              </a:solidFill>
            </a:endParaRPr>
          </a:p>
          <a:p>
            <a:pPr algn="ctr" eaLnBrk="1" hangingPunct="1">
              <a:lnSpc>
                <a:spcPct val="100000"/>
              </a:lnSpc>
              <a:spcBef>
                <a:spcPct val="0"/>
              </a:spcBef>
              <a:defRPr/>
            </a:pPr>
            <a:r>
              <a:rPr lang="en-US" sz="1800" b="0" i="0" dirty="0">
                <a:solidFill>
                  <a:srgbClr val="FFFFFF"/>
                </a:solidFill>
              </a:rPr>
              <a:t>Sanjiv J. Shah, MD</a:t>
            </a:r>
          </a:p>
          <a:p>
            <a:pPr algn="ctr" eaLnBrk="1" hangingPunct="1">
              <a:lnSpc>
                <a:spcPct val="100000"/>
              </a:lnSpc>
              <a:spcBef>
                <a:spcPct val="0"/>
              </a:spcBef>
              <a:defRPr/>
            </a:pPr>
            <a:r>
              <a:rPr lang="en-US" sz="1200" b="0" i="0" dirty="0">
                <a:solidFill>
                  <a:srgbClr val="FFFFFF"/>
                </a:solidFill>
              </a:rPr>
              <a:t>Assistant Professor of Medicine</a:t>
            </a:r>
          </a:p>
          <a:p>
            <a:pPr algn="ctr" eaLnBrk="1" hangingPunct="1">
              <a:lnSpc>
                <a:spcPct val="100000"/>
              </a:lnSpc>
              <a:spcBef>
                <a:spcPct val="0"/>
              </a:spcBef>
              <a:defRPr/>
            </a:pPr>
            <a:r>
              <a:rPr lang="en-US" sz="1200" b="0" i="0" dirty="0">
                <a:solidFill>
                  <a:srgbClr val="FFFFFF"/>
                </a:solidFill>
              </a:rPr>
              <a:t>Division of Cardiology, Department of Medicine</a:t>
            </a:r>
          </a:p>
          <a:p>
            <a:pPr algn="ctr" eaLnBrk="1" hangingPunct="1">
              <a:lnSpc>
                <a:spcPct val="100000"/>
              </a:lnSpc>
              <a:spcBef>
                <a:spcPct val="0"/>
              </a:spcBef>
              <a:defRPr/>
            </a:pPr>
            <a:r>
              <a:rPr lang="en-US" sz="1200" b="0" i="0" dirty="0">
                <a:solidFill>
                  <a:srgbClr val="FFFFFF"/>
                </a:solidFill>
              </a:rPr>
              <a:t>Northwestern University Feinberg School of Medicine</a:t>
            </a:r>
            <a:endParaRPr lang="en-US" sz="1400" b="0" i="0" dirty="0">
              <a:solidFill>
                <a:srgbClr val="FFFFFF"/>
              </a:solidFill>
            </a:endParaRPr>
          </a:p>
          <a:p>
            <a:pPr eaLnBrk="1" hangingPunct="1">
              <a:lnSpc>
                <a:spcPct val="100000"/>
              </a:lnSpc>
              <a:spcBef>
                <a:spcPct val="0"/>
              </a:spcBef>
              <a:defRPr/>
            </a:pPr>
            <a:endParaRPr lang="en-US" sz="1000" b="0" i="0" dirty="0">
              <a:solidFill>
                <a:srgbClr val="FFFFFF"/>
              </a:solidFill>
              <a:effectLst>
                <a:outerShdw blurRad="38100" dist="38100" dir="2700000" algn="tl">
                  <a:srgbClr val="000000"/>
                </a:outerShdw>
              </a:effectLst>
            </a:endParaRPr>
          </a:p>
        </p:txBody>
      </p:sp>
      <p:grpSp>
        <p:nvGrpSpPr>
          <p:cNvPr id="2" name="Group 14"/>
          <p:cNvGrpSpPr>
            <a:grpSpLocks/>
          </p:cNvGrpSpPr>
          <p:nvPr/>
        </p:nvGrpSpPr>
        <p:grpSpPr bwMode="auto">
          <a:xfrm>
            <a:off x="-371475" y="6400800"/>
            <a:ext cx="9515475" cy="581025"/>
            <a:chOff x="-371475" y="6400800"/>
            <a:chExt cx="9515475" cy="581025"/>
          </a:xfrm>
        </p:grpSpPr>
        <p:sp>
          <p:nvSpPr>
            <p:cNvPr id="62473" name="Rectangle 13"/>
            <p:cNvSpPr>
              <a:spLocks noChangeArrowheads="1"/>
            </p:cNvSpPr>
            <p:nvPr/>
          </p:nvSpPr>
          <p:spPr bwMode="auto">
            <a:xfrm>
              <a:off x="-371475" y="6400800"/>
              <a:ext cx="9515475" cy="457200"/>
            </a:xfrm>
            <a:prstGeom prst="rect">
              <a:avLst/>
            </a:prstGeom>
            <a:solidFill>
              <a:srgbClr val="0000CC"/>
            </a:solidFill>
            <a:ln w="50800" algn="ctr">
              <a:noFill/>
              <a:round/>
              <a:headEnd type="triangle" w="lg" len="lg"/>
              <a:tailEnd type="none" w="lg" len="med"/>
            </a:ln>
          </p:spPr>
          <p:txBody>
            <a:bodyPr/>
            <a:lstStyle/>
            <a:p>
              <a:pPr eaLnBrk="1" hangingPunct="1">
                <a:lnSpc>
                  <a:spcPct val="100000"/>
                </a:lnSpc>
                <a:spcBef>
                  <a:spcPct val="0"/>
                </a:spcBef>
              </a:pPr>
              <a:endParaRPr lang="en-US" sz="1800" b="0" i="0" smtClean="0">
                <a:solidFill>
                  <a:srgbClr val="000000"/>
                </a:solidFill>
              </a:endParaRPr>
            </a:p>
          </p:txBody>
        </p:sp>
        <p:sp>
          <p:nvSpPr>
            <p:cNvPr id="62474" name="Rectangle 10"/>
            <p:cNvSpPr>
              <a:spLocks noChangeArrowheads="1"/>
            </p:cNvSpPr>
            <p:nvPr/>
          </p:nvSpPr>
          <p:spPr bwMode="auto">
            <a:xfrm>
              <a:off x="874713" y="6505575"/>
              <a:ext cx="8037512" cy="476250"/>
            </a:xfrm>
            <a:prstGeom prst="rect">
              <a:avLst/>
            </a:prstGeom>
            <a:noFill/>
            <a:ln w="9525">
              <a:noFill/>
              <a:miter lim="800000"/>
              <a:headEnd/>
              <a:tailEnd/>
            </a:ln>
          </p:spPr>
          <p:txBody>
            <a:bodyPr lIns="91430" tIns="45715" rIns="91430" bIns="45715"/>
            <a:lstStyle/>
            <a:p>
              <a:pPr algn="r" eaLnBrk="1" hangingPunct="1">
                <a:lnSpc>
                  <a:spcPct val="100000"/>
                </a:lnSpc>
                <a:spcBef>
                  <a:spcPct val="0"/>
                </a:spcBef>
              </a:pPr>
              <a:r>
                <a:rPr lang="en-US" sz="1000" b="0" i="0" smtClean="0">
                  <a:solidFill>
                    <a:srgbClr val="FFFFFF"/>
                  </a:solidFill>
                </a:rPr>
                <a:t>M U L T I – E T H N I C   S T U D Y   O F   A T H E R O S C L E R O S I S</a:t>
              </a:r>
            </a:p>
          </p:txBody>
        </p:sp>
        <p:pic>
          <p:nvPicPr>
            <p:cNvPr id="62475" name="Picture 12"/>
            <p:cNvPicPr>
              <a:picLocks noChangeAspect="1" noChangeArrowheads="1"/>
            </p:cNvPicPr>
            <p:nvPr/>
          </p:nvPicPr>
          <p:blipFill>
            <a:blip r:embed="rId4" cstate="print"/>
            <a:srcRect/>
            <a:stretch>
              <a:fillRect/>
            </a:stretch>
          </p:blipFill>
          <p:spPr bwMode="auto">
            <a:xfrm>
              <a:off x="304800" y="6416767"/>
              <a:ext cx="714374" cy="441231"/>
            </a:xfrm>
            <a:prstGeom prst="rect">
              <a:avLst/>
            </a:prstGeom>
            <a:noFill/>
            <a:ln w="50800">
              <a:noFill/>
              <a:miter lim="800000"/>
              <a:headEnd type="none" w="lg" len="lg"/>
              <a:tailEnd type="none" w="lg" len="med"/>
            </a:ln>
          </p:spPr>
        </p:pic>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341652" y="453354"/>
            <a:ext cx="4296049" cy="585545"/>
          </a:xfrm>
        </p:spPr>
        <p:txBody>
          <a:bodyPr/>
          <a:lstStyle/>
          <a:p>
            <a:r>
              <a:rPr lang="en-US" altLang="en-US" dirty="0" smtClean="0">
                <a:solidFill>
                  <a:schemeClr val="tx2">
                    <a:lumMod val="60000"/>
                    <a:lumOff val="40000"/>
                  </a:schemeClr>
                </a:solidFill>
                <a:effectLst/>
                <a:latin typeface="Calibri" pitchFamily="34" charset="0"/>
                <a:cs typeface="Calibri" pitchFamily="34" charset="0"/>
              </a:rPr>
              <a:t>Conclusions:  MESA</a:t>
            </a:r>
          </a:p>
        </p:txBody>
      </p:sp>
      <p:sp>
        <p:nvSpPr>
          <p:cNvPr id="517123" name="Text Box 3"/>
          <p:cNvSpPr txBox="1">
            <a:spLocks noChangeArrowheads="1"/>
          </p:cNvSpPr>
          <p:nvPr/>
        </p:nvSpPr>
        <p:spPr bwMode="auto">
          <a:xfrm>
            <a:off x="539524" y="1458913"/>
            <a:ext cx="8201705" cy="4748992"/>
          </a:xfrm>
          <a:prstGeom prst="rect">
            <a:avLst/>
          </a:prstGeom>
          <a:noFill/>
          <a:ln w="127000">
            <a:noFill/>
            <a:miter lim="800000"/>
            <a:headEnd/>
            <a:tailEnd/>
          </a:ln>
          <a:effectLst/>
        </p:spPr>
        <p:txBody>
          <a:bodyPr wrap="square">
            <a:spAutoFit/>
          </a:bodyPr>
          <a:lstStyle/>
          <a:p>
            <a:pPr marL="320675" indent="-320675" defTabSz="1023938">
              <a:lnSpc>
                <a:spcPct val="100000"/>
              </a:lnSpc>
              <a:spcBef>
                <a:spcPct val="30000"/>
              </a:spcBef>
              <a:buClr>
                <a:schemeClr val="tx2"/>
              </a:buClr>
              <a:buSzPct val="110000"/>
              <a:buFontTx/>
              <a:buChar char="•"/>
              <a:tabLst>
                <a:tab pos="971550" algn="l"/>
              </a:tabLst>
              <a:defRPr/>
            </a:pPr>
            <a:r>
              <a:rPr lang="en-US" sz="3400" b="0" i="0" dirty="0" smtClean="0">
                <a:latin typeface="Calibri" pitchFamily="34" charset="0"/>
                <a:ea typeface="ＭＳ Ｐゴシック" charset="-128"/>
              </a:rPr>
              <a:t>Success:  implementation of advanced imaging, collaborations</a:t>
            </a:r>
          </a:p>
          <a:p>
            <a:pPr marL="320675" indent="-320675" defTabSz="1023938">
              <a:lnSpc>
                <a:spcPct val="100000"/>
              </a:lnSpc>
              <a:spcBef>
                <a:spcPct val="30000"/>
              </a:spcBef>
              <a:buClr>
                <a:schemeClr val="tx2"/>
              </a:buClr>
              <a:buSzPct val="110000"/>
              <a:buFontTx/>
              <a:buChar char="•"/>
              <a:tabLst>
                <a:tab pos="971550" algn="l"/>
              </a:tabLst>
              <a:defRPr/>
            </a:pPr>
            <a:r>
              <a:rPr lang="en-US" sz="3400" b="0" i="0" dirty="0" smtClean="0">
                <a:latin typeface="Calibri" pitchFamily="34" charset="0"/>
                <a:ea typeface="ＭＳ Ｐゴシック" charset="-128"/>
              </a:rPr>
              <a:t>Weakness:  fewer events than anticipated, thus, some limits on role of ethnicity</a:t>
            </a:r>
          </a:p>
          <a:p>
            <a:pPr marL="320675" indent="-320675" defTabSz="1023938">
              <a:lnSpc>
                <a:spcPct val="100000"/>
              </a:lnSpc>
              <a:spcBef>
                <a:spcPct val="30000"/>
              </a:spcBef>
              <a:buClr>
                <a:schemeClr val="tx2"/>
              </a:buClr>
              <a:buSzPct val="110000"/>
              <a:buFontTx/>
              <a:buChar char="•"/>
              <a:tabLst>
                <a:tab pos="971550" algn="l"/>
              </a:tabLst>
              <a:defRPr/>
            </a:pPr>
            <a:r>
              <a:rPr lang="en-US" sz="3400" b="0" i="0" dirty="0" smtClean="0">
                <a:latin typeface="Calibri" pitchFamily="34" charset="0"/>
                <a:ea typeface="ＭＳ Ｐゴシック" charset="-128"/>
              </a:rPr>
              <a:t> Challenges:  cohort retention</a:t>
            </a:r>
          </a:p>
          <a:p>
            <a:pPr marL="320675" indent="-320675" defTabSz="1023938">
              <a:lnSpc>
                <a:spcPct val="100000"/>
              </a:lnSpc>
              <a:spcBef>
                <a:spcPct val="30000"/>
              </a:spcBef>
              <a:buClr>
                <a:schemeClr val="tx2"/>
              </a:buClr>
              <a:buSzPct val="110000"/>
              <a:buFontTx/>
              <a:buChar char="•"/>
              <a:tabLst>
                <a:tab pos="971550" algn="l"/>
              </a:tabLst>
              <a:defRPr/>
            </a:pPr>
            <a:r>
              <a:rPr lang="en-US" sz="3400" b="0" i="0" dirty="0" smtClean="0">
                <a:solidFill>
                  <a:srgbClr val="FFFF00"/>
                </a:solidFill>
                <a:latin typeface="Calibri" pitchFamily="34" charset="0"/>
                <a:ea typeface="ＭＳ Ｐゴシック" charset="-128"/>
              </a:rPr>
              <a:t>MESA II: heart failure, myocardial </a:t>
            </a:r>
            <a:r>
              <a:rPr lang="en-US" sz="3400" b="0" i="0" dirty="0">
                <a:solidFill>
                  <a:srgbClr val="FFFF00"/>
                </a:solidFill>
                <a:latin typeface="Calibri" pitchFamily="34" charset="0"/>
                <a:ea typeface="ＭＳ Ｐゴシック" charset="-128"/>
              </a:rPr>
              <a:t>scar, </a:t>
            </a:r>
            <a:r>
              <a:rPr lang="en-US" sz="3400" b="0" i="0" dirty="0" smtClean="0">
                <a:solidFill>
                  <a:srgbClr val="FFFF00"/>
                </a:solidFill>
                <a:latin typeface="Calibri" pitchFamily="34" charset="0"/>
                <a:ea typeface="ＭＳ Ｐゴシック" charset="-128"/>
              </a:rPr>
              <a:t>fibrosis, aortic structure and function, genetics, many ancillary studies</a:t>
            </a:r>
            <a:endParaRPr lang="en-US" sz="34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WordArt 2"/>
          <p:cNvSpPr>
            <a:spLocks noChangeArrowheads="1" noChangeShapeType="1" noTextEdit="1"/>
          </p:cNvSpPr>
          <p:nvPr/>
        </p:nvSpPr>
        <p:spPr bwMode="auto">
          <a:xfrm rot="-962875">
            <a:off x="990600" y="2209800"/>
            <a:ext cx="7010400" cy="2190750"/>
          </a:xfrm>
          <a:prstGeom prst="rect">
            <a:avLst/>
          </a:prstGeom>
        </p:spPr>
        <p:txBody>
          <a:bodyPr wrap="none" fromWordArt="1">
            <a:prstTxWarp prst="textPlain">
              <a:avLst>
                <a:gd name="adj" fmla="val 45181"/>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Arial Unicode MS"/>
                <a:ea typeface="Arial Unicode MS"/>
                <a:cs typeface="Arial Unicode MS"/>
              </a:rPr>
              <a:t>Thank you</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Arial Unicode MS"/>
              <a:ea typeface="Arial Unicode MS"/>
              <a:cs typeface="Arial Unicode MS"/>
            </a:endParaRPr>
          </a:p>
        </p:txBody>
      </p:sp>
    </p:spTree>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a:xfrm>
            <a:off x="381000" y="457200"/>
            <a:ext cx="8229600" cy="1139825"/>
          </a:xfrm>
        </p:spPr>
        <p:txBody>
          <a:bodyPr/>
          <a:lstStyle/>
          <a:p>
            <a:pPr eaLnBrk="1" hangingPunct="1">
              <a:defRPr/>
            </a:pPr>
            <a:r>
              <a:rPr lang="en-US" smtClean="0">
                <a:solidFill>
                  <a:srgbClr val="FFFF99"/>
                </a:solidFill>
              </a:rPr>
              <a:t>Coronary Calcium by EBCT</a:t>
            </a:r>
          </a:p>
        </p:txBody>
      </p:sp>
      <p:pic>
        <p:nvPicPr>
          <p:cNvPr id="69635" name="Picture 3" descr="ebct1"/>
          <p:cNvPicPr>
            <a:picLocks noChangeAspect="1" noChangeArrowheads="1"/>
          </p:cNvPicPr>
          <p:nvPr/>
        </p:nvPicPr>
        <p:blipFill>
          <a:blip r:embed="rId2" cstate="print"/>
          <a:srcRect/>
          <a:stretch>
            <a:fillRect/>
          </a:stretch>
        </p:blipFill>
        <p:spPr bwMode="auto">
          <a:xfrm>
            <a:off x="457200" y="1981200"/>
            <a:ext cx="8289925" cy="3967163"/>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5827" y="1383228"/>
            <a:ext cx="6789423" cy="1508105"/>
          </a:xfrm>
          <a:prstGeom prst="rect">
            <a:avLst/>
          </a:prstGeom>
          <a:noFill/>
        </p:spPr>
        <p:txBody>
          <a:bodyPr wrap="none">
            <a:spAutoFit/>
          </a:bodyPr>
          <a:lstStyle/>
          <a:p>
            <a:pPr algn="ctr">
              <a:defRPr/>
            </a:pPr>
            <a:r>
              <a:rPr lang="en-US" i="0" dirty="0">
                <a:solidFill>
                  <a:schemeClr val="tx2">
                    <a:lumMod val="60000"/>
                    <a:lumOff val="40000"/>
                  </a:schemeClr>
                </a:solidFill>
                <a:effectLst>
                  <a:outerShdw blurRad="38100" dist="38100" dir="2700000" algn="tl">
                    <a:srgbClr val="000000">
                      <a:alpha val="43137"/>
                    </a:srgbClr>
                  </a:outerShdw>
                </a:effectLst>
              </a:rPr>
              <a:t>LV </a:t>
            </a:r>
            <a:r>
              <a:rPr lang="en-US" i="0" dirty="0" smtClean="0">
                <a:solidFill>
                  <a:schemeClr val="tx2">
                    <a:lumMod val="60000"/>
                    <a:lumOff val="40000"/>
                  </a:schemeClr>
                </a:solidFill>
                <a:effectLst>
                  <a:outerShdw blurRad="38100" dist="38100" dir="2700000" algn="tl">
                    <a:srgbClr val="000000">
                      <a:alpha val="43137"/>
                    </a:srgbClr>
                  </a:outerShdw>
                </a:effectLst>
              </a:rPr>
              <a:t>mass size and structure</a:t>
            </a:r>
            <a:endParaRPr lang="en-US" i="0" dirty="0">
              <a:solidFill>
                <a:schemeClr val="tx2">
                  <a:lumMod val="60000"/>
                  <a:lumOff val="40000"/>
                </a:schemeClr>
              </a:solidFill>
              <a:effectLst>
                <a:outerShdw blurRad="38100" dist="38100" dir="2700000" algn="tl">
                  <a:srgbClr val="000000">
                    <a:alpha val="43137"/>
                  </a:srgbClr>
                </a:outerShdw>
              </a:effectLst>
            </a:endParaRPr>
          </a:p>
          <a:p>
            <a:pPr algn="ctr">
              <a:defRPr/>
            </a:pPr>
            <a:r>
              <a:rPr lang="en-US" b="0" dirty="0">
                <a:effectLst>
                  <a:outerShdw blurRad="38100" dist="38100" dir="2700000" algn="tl">
                    <a:srgbClr val="000000">
                      <a:alpha val="43137"/>
                    </a:srgbClr>
                  </a:outerShdw>
                </a:effectLst>
              </a:rPr>
              <a:t>Cardiac MRI </a:t>
            </a:r>
            <a:r>
              <a:rPr lang="en-US" b="0" dirty="0" smtClean="0">
                <a:effectLst>
                  <a:outerShdw blurRad="38100" dist="38100" dir="2700000" algn="tl">
                    <a:srgbClr val="000000">
                      <a:alpha val="43137"/>
                    </a:srgbClr>
                  </a:outerShdw>
                </a:effectLst>
              </a:rPr>
              <a:t>evaluation</a:t>
            </a:r>
          </a:p>
        </p:txBody>
      </p:sp>
      <p:sp>
        <p:nvSpPr>
          <p:cNvPr id="4" name="Rectangle 3"/>
          <p:cNvSpPr/>
          <p:nvPr/>
        </p:nvSpPr>
        <p:spPr>
          <a:xfrm>
            <a:off x="990598" y="3857026"/>
            <a:ext cx="7511144" cy="1671227"/>
          </a:xfrm>
          <a:prstGeom prst="rect">
            <a:avLst/>
          </a:prstGeom>
        </p:spPr>
        <p:txBody>
          <a:bodyPr wrap="square">
            <a:spAutoFit/>
          </a:bodyPr>
          <a:lstStyle/>
          <a:p>
            <a:pPr>
              <a:buClr>
                <a:schemeClr val="tx2">
                  <a:lumMod val="60000"/>
                  <a:lumOff val="40000"/>
                </a:schemeClr>
              </a:buClr>
              <a:buSzPct val="114000"/>
              <a:buFont typeface="Arial" pitchFamily="34" charset="0"/>
              <a:buChar char="•"/>
            </a:pPr>
            <a:r>
              <a:rPr lang="en-US" sz="3600" b="0" dirty="0" smtClean="0">
                <a:latin typeface="Calibri" pitchFamily="34" charset="0"/>
                <a:cs typeface="Calibri" pitchFamily="34" charset="0"/>
              </a:rPr>
              <a:t> MRI Reading Center:  </a:t>
            </a:r>
            <a:r>
              <a:rPr lang="en-US" sz="3600" b="0" dirty="0" err="1" smtClean="0">
                <a:latin typeface="Calibri" pitchFamily="34" charset="0"/>
                <a:cs typeface="Calibri" pitchFamily="34" charset="0"/>
              </a:rPr>
              <a:t>João</a:t>
            </a:r>
            <a:r>
              <a:rPr lang="en-US" sz="3600" b="0" dirty="0" smtClean="0">
                <a:latin typeface="Calibri" pitchFamily="34" charset="0"/>
                <a:cs typeface="Calibri" pitchFamily="34" charset="0"/>
              </a:rPr>
              <a:t> Lima, MD, PI; David Bluemke, MD, PhD  Johns Hopkins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99"/>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pic>
        <p:nvPicPr>
          <p:cNvPr id="561155" name="3019950.mpg">
            <a:hlinkClick r:id="" action="ppaction://media"/>
          </p:cNvPr>
          <p:cNvPicPr>
            <a:picLocks noRot="1" noChangeAspect="1" noChangeArrowheads="1"/>
          </p:cNvPicPr>
          <p:nvPr>
            <a:videoFile r:link="rId1"/>
          </p:nvPr>
        </p:nvPicPr>
        <p:blipFill>
          <a:blip r:embed="rId4" cstate="print"/>
          <a:srcRect/>
          <a:stretch>
            <a:fillRect/>
          </a:stretch>
        </p:blipFill>
        <p:spPr bwMode="auto">
          <a:xfrm>
            <a:off x="382588" y="823913"/>
            <a:ext cx="5435600" cy="5318125"/>
          </a:xfrm>
          <a:prstGeom prst="rect">
            <a:avLst/>
          </a:prstGeom>
          <a:noFill/>
          <a:ln w="9525">
            <a:noFill/>
            <a:miter lim="800000"/>
            <a:headEnd/>
            <a:tailEnd/>
          </a:ln>
        </p:spPr>
      </p:pic>
      <p:sp>
        <p:nvSpPr>
          <p:cNvPr id="36867" name="Rectangle 4"/>
          <p:cNvSpPr>
            <a:spLocks noChangeArrowheads="1"/>
          </p:cNvSpPr>
          <p:nvPr/>
        </p:nvSpPr>
        <p:spPr bwMode="auto">
          <a:xfrm>
            <a:off x="6111421" y="1961972"/>
            <a:ext cx="2581275" cy="3215496"/>
          </a:xfrm>
          <a:prstGeom prst="rect">
            <a:avLst/>
          </a:prstGeom>
          <a:noFill/>
          <a:ln w="12700">
            <a:noFill/>
            <a:miter lim="800000"/>
            <a:headEnd/>
            <a:tailEnd/>
          </a:ln>
        </p:spPr>
        <p:txBody>
          <a:bodyPr lIns="71438" tIns="28575" rIns="71438" bIns="28575" anchor="ctr">
            <a:spAutoFit/>
          </a:bodyPr>
          <a:lstStyle/>
          <a:p>
            <a:pPr eaLnBrk="1" hangingPunct="1">
              <a:spcBef>
                <a:spcPct val="0"/>
              </a:spcBef>
            </a:pPr>
            <a:r>
              <a:rPr lang="en-US" sz="3600" b="0" i="0" dirty="0">
                <a:latin typeface="Calibri" pitchFamily="34" charset="0"/>
              </a:rPr>
              <a:t>LV mass by MRI measured in 5004 participants in </a:t>
            </a:r>
            <a:r>
              <a:rPr lang="en-US" sz="3600" b="0" i="0" dirty="0" smtClean="0">
                <a:latin typeface="Calibri" pitchFamily="34" charset="0"/>
              </a:rPr>
              <a:t>MESA</a:t>
            </a:r>
            <a:endParaRPr lang="en-US" sz="3600" b="0" i="0" dirty="0">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11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6115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7"/>
</p:tagLst>
</file>

<file path=ppt/tags/tag2.xml><?xml version="1.0" encoding="utf-8"?>
<p:tagLst xmlns:a="http://schemas.openxmlformats.org/drawingml/2006/main" xmlns:r="http://schemas.openxmlformats.org/officeDocument/2006/relationships" xmlns:p="http://schemas.openxmlformats.org/presentationml/2006/main">
  <p:tag name="TIMING" val="|8"/>
</p:tagLst>
</file>

<file path=ppt/theme/theme1.xml><?xml version="1.0" encoding="utf-8"?>
<a:theme xmlns:a="http://schemas.openxmlformats.org/drawingml/2006/main" name="Default Design">
  <a:themeElements>
    <a:clrScheme name="">
      <a:dk1>
        <a:srgbClr val="00279F"/>
      </a:dk1>
      <a:lt1>
        <a:srgbClr val="F6F6FF"/>
      </a:lt1>
      <a:dk2>
        <a:srgbClr val="3365FB"/>
      </a:dk2>
      <a:lt2>
        <a:srgbClr val="FCFF90"/>
      </a:lt2>
      <a:accent1>
        <a:srgbClr val="B760F9"/>
      </a:accent1>
      <a:accent2>
        <a:srgbClr val="F57B49"/>
      </a:accent2>
      <a:accent3>
        <a:srgbClr val="ADB8FD"/>
      </a:accent3>
      <a:accent4>
        <a:srgbClr val="D2D2DA"/>
      </a:accent4>
      <a:accent5>
        <a:srgbClr val="D8B6FB"/>
      </a:accent5>
      <a:accent6>
        <a:srgbClr val="DE6F41"/>
      </a:accent6>
      <a:hlink>
        <a:srgbClr val="009688"/>
      </a:hlink>
      <a:folHlink>
        <a:srgbClr val="3365FB"/>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36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36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Georgia"/>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triangle" w="lg" len="lg"/>
          <a:tailEnd type="non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triangle" w="lg" len="lg"/>
          <a:tailEnd type="non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
      <a:dk1>
        <a:srgbClr val="00279F"/>
      </a:dk1>
      <a:lt1>
        <a:srgbClr val="F6F6FF"/>
      </a:lt1>
      <a:dk2>
        <a:srgbClr val="3365FB"/>
      </a:dk2>
      <a:lt2>
        <a:srgbClr val="FCFF90"/>
      </a:lt2>
      <a:accent1>
        <a:srgbClr val="B760F9"/>
      </a:accent1>
      <a:accent2>
        <a:srgbClr val="F57B49"/>
      </a:accent2>
      <a:accent3>
        <a:srgbClr val="ADB8FD"/>
      </a:accent3>
      <a:accent4>
        <a:srgbClr val="D2D2DA"/>
      </a:accent4>
      <a:accent5>
        <a:srgbClr val="D8B6FB"/>
      </a:accent5>
      <a:accent6>
        <a:srgbClr val="DE6F41"/>
      </a:accent6>
      <a:hlink>
        <a:srgbClr val="009688"/>
      </a:hlink>
      <a:folHlink>
        <a:srgbClr val="3365FB"/>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
      <a:dk1>
        <a:srgbClr val="00279F"/>
      </a:dk1>
      <a:lt1>
        <a:srgbClr val="F6F6FF"/>
      </a:lt1>
      <a:dk2>
        <a:srgbClr val="3365FB"/>
      </a:dk2>
      <a:lt2>
        <a:srgbClr val="FCFF90"/>
      </a:lt2>
      <a:accent1>
        <a:srgbClr val="B760F9"/>
      </a:accent1>
      <a:accent2>
        <a:srgbClr val="F57B49"/>
      </a:accent2>
      <a:accent3>
        <a:srgbClr val="ADB8FD"/>
      </a:accent3>
      <a:accent4>
        <a:srgbClr val="D2D2DA"/>
      </a:accent4>
      <a:accent5>
        <a:srgbClr val="D8B6FB"/>
      </a:accent5>
      <a:accent6>
        <a:srgbClr val="DE6F41"/>
      </a:accent6>
      <a:hlink>
        <a:srgbClr val="009688"/>
      </a:hlink>
      <a:folHlink>
        <a:srgbClr val="3365FB"/>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
      <a:dk1>
        <a:srgbClr val="00279F"/>
      </a:dk1>
      <a:lt1>
        <a:srgbClr val="F6F6FF"/>
      </a:lt1>
      <a:dk2>
        <a:srgbClr val="3365FB"/>
      </a:dk2>
      <a:lt2>
        <a:srgbClr val="FCFF90"/>
      </a:lt2>
      <a:accent1>
        <a:srgbClr val="B760F9"/>
      </a:accent1>
      <a:accent2>
        <a:srgbClr val="F57B49"/>
      </a:accent2>
      <a:accent3>
        <a:srgbClr val="ADB8FD"/>
      </a:accent3>
      <a:accent4>
        <a:srgbClr val="D2D2DA"/>
      </a:accent4>
      <a:accent5>
        <a:srgbClr val="D8B6FB"/>
      </a:accent5>
      <a:accent6>
        <a:srgbClr val="DE6F41"/>
      </a:accent6>
      <a:hlink>
        <a:srgbClr val="009688"/>
      </a:hlink>
      <a:folHlink>
        <a:srgbClr val="3365FB"/>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
      <a:dk1>
        <a:srgbClr val="00279F"/>
      </a:dk1>
      <a:lt1>
        <a:srgbClr val="F6F6FF"/>
      </a:lt1>
      <a:dk2>
        <a:srgbClr val="3365FB"/>
      </a:dk2>
      <a:lt2>
        <a:srgbClr val="FCFF90"/>
      </a:lt2>
      <a:accent1>
        <a:srgbClr val="B760F9"/>
      </a:accent1>
      <a:accent2>
        <a:srgbClr val="F57B49"/>
      </a:accent2>
      <a:accent3>
        <a:srgbClr val="ADB8FD"/>
      </a:accent3>
      <a:accent4>
        <a:srgbClr val="D2D2DA"/>
      </a:accent4>
      <a:accent5>
        <a:srgbClr val="D8B6FB"/>
      </a:accent5>
      <a:accent6>
        <a:srgbClr val="DE6F41"/>
      </a:accent6>
      <a:hlink>
        <a:srgbClr val="009688"/>
      </a:hlink>
      <a:folHlink>
        <a:srgbClr val="3365FB"/>
      </a:folHlink>
    </a:clrScheme>
    <a:fontScheme name="10_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36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36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36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36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
      <a:dk1>
        <a:srgbClr val="00279F"/>
      </a:dk1>
      <a:lt1>
        <a:srgbClr val="F6F6FF"/>
      </a:lt1>
      <a:dk2>
        <a:srgbClr val="3365FB"/>
      </a:dk2>
      <a:lt2>
        <a:srgbClr val="FCFF90"/>
      </a:lt2>
      <a:accent1>
        <a:srgbClr val="B760F9"/>
      </a:accent1>
      <a:accent2>
        <a:srgbClr val="F57B49"/>
      </a:accent2>
      <a:accent3>
        <a:srgbClr val="ADB8FD"/>
      </a:accent3>
      <a:accent4>
        <a:srgbClr val="D2D2DA"/>
      </a:accent4>
      <a:accent5>
        <a:srgbClr val="D8B6FB"/>
      </a:accent5>
      <a:accent6>
        <a:srgbClr val="DE6F41"/>
      </a:accent6>
      <a:hlink>
        <a:srgbClr val="009688"/>
      </a:hlink>
      <a:folHlink>
        <a:srgbClr val="3365FB"/>
      </a:folHlink>
    </a:clrScheme>
    <a:fontScheme name="1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36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5000"/>
          </a:lnSpc>
          <a:spcBef>
            <a:spcPct val="40000"/>
          </a:spcBef>
          <a:spcAft>
            <a:spcPct val="0"/>
          </a:spcAft>
          <a:buClrTx/>
          <a:buSzTx/>
          <a:buFontTx/>
          <a:buNone/>
          <a:tabLst/>
          <a:defRPr kumimoji="0" lang="en-US" sz="36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279F"/>
    </a:dk1>
    <a:lt1>
      <a:srgbClr val="F6F6FF"/>
    </a:lt1>
    <a:dk2>
      <a:srgbClr val="3365FB"/>
    </a:dk2>
    <a:lt2>
      <a:srgbClr val="FCFF90"/>
    </a:lt2>
    <a:accent1>
      <a:srgbClr val="B760F9"/>
    </a:accent1>
    <a:accent2>
      <a:srgbClr val="F57B49"/>
    </a:accent2>
    <a:accent3>
      <a:srgbClr val="ADB8FD"/>
    </a:accent3>
    <a:accent4>
      <a:srgbClr val="D2D2DA"/>
    </a:accent4>
    <a:accent5>
      <a:srgbClr val="D8B6FB"/>
    </a:accent5>
    <a:accent6>
      <a:srgbClr val="DE6F41"/>
    </a:accent6>
    <a:hlink>
      <a:srgbClr val="009688"/>
    </a:hlink>
    <a:folHlink>
      <a:srgbClr val="3365FB"/>
    </a:folHlink>
  </a:clrScheme>
</a:themeOverride>
</file>

<file path=docProps/app.xml><?xml version="1.0" encoding="utf-8"?>
<Properties xmlns="http://schemas.openxmlformats.org/officeDocument/2006/extended-properties" xmlns:vt="http://schemas.openxmlformats.org/officeDocument/2006/docPropsVTypes">
  <TotalTime>7486</TotalTime>
  <Words>2790</Words>
  <Application>Microsoft Office PowerPoint</Application>
  <PresentationFormat>On-screen Show (4:3)</PresentationFormat>
  <Paragraphs>543</Paragraphs>
  <Slides>69</Slides>
  <Notes>50</Notes>
  <HiddenSlides>0</HiddenSlides>
  <MMClips>2</MMClips>
  <ScaleCrop>false</ScaleCrop>
  <HeadingPairs>
    <vt:vector size="10" baseType="variant">
      <vt:variant>
        <vt:lpstr>Fonts Used</vt:lpstr>
      </vt:variant>
      <vt:variant>
        <vt:i4>16</vt:i4>
      </vt:variant>
      <vt:variant>
        <vt:lpstr>Theme</vt:lpstr>
      </vt:variant>
      <vt:variant>
        <vt:i4>18</vt:i4>
      </vt:variant>
      <vt:variant>
        <vt:lpstr>Links</vt:lpstr>
      </vt:variant>
      <vt:variant>
        <vt:i4>1</vt:i4>
      </vt:variant>
      <vt:variant>
        <vt:lpstr>Embedded OLE Servers</vt:lpstr>
      </vt:variant>
      <vt:variant>
        <vt:i4>1</vt:i4>
      </vt:variant>
      <vt:variant>
        <vt:lpstr>Slide Titles</vt:lpstr>
      </vt:variant>
      <vt:variant>
        <vt:i4>69</vt:i4>
      </vt:variant>
    </vt:vector>
  </HeadingPairs>
  <TitlesOfParts>
    <vt:vector size="105" baseType="lpstr">
      <vt:lpstr>Arial</vt:lpstr>
      <vt:lpstr>Calibri</vt:lpstr>
      <vt:lpstr>MS PGothic</vt:lpstr>
      <vt:lpstr>Times New Roman</vt:lpstr>
      <vt:lpstr>Wingdings</vt:lpstr>
      <vt:lpstr>Verdana</vt:lpstr>
      <vt:lpstr>굴림</vt:lpstr>
      <vt:lpstr>Malgun Gothic</vt:lpstr>
      <vt:lpstr>Century</vt:lpstr>
      <vt:lpstr>MS Mincho</vt:lpstr>
      <vt:lpstr>Garamond</vt:lpstr>
      <vt:lpstr>Tahoma</vt:lpstr>
      <vt:lpstr>Corbel</vt:lpstr>
      <vt:lpstr>Arial Unicode MS</vt:lpstr>
      <vt:lpstr>Trebuchet MS</vt:lpstr>
      <vt:lpstr>Georgia</vt:lpstr>
      <vt:lpstr>Default Design</vt:lpstr>
      <vt:lpstr>2_Default Design</vt:lpstr>
      <vt:lpstr>3_Default Design</vt:lpstr>
      <vt:lpstr>4_Default Design</vt:lpstr>
      <vt:lpstr>9_Default Design</vt:lpstr>
      <vt:lpstr>10_Default Design</vt:lpstr>
      <vt:lpstr>6_Default Design</vt:lpstr>
      <vt:lpstr>17_Default Design</vt:lpstr>
      <vt:lpstr>16_Default Design</vt:lpstr>
      <vt:lpstr>8_Default Design</vt:lpstr>
      <vt:lpstr>11_Default Design</vt:lpstr>
      <vt:lpstr>12_Default Design</vt:lpstr>
      <vt:lpstr>Globe</vt:lpstr>
      <vt:lpstr>1_Globe</vt:lpstr>
      <vt:lpstr>Beam</vt:lpstr>
      <vt:lpstr>Stream</vt:lpstr>
      <vt:lpstr>1_Stream</vt:lpstr>
      <vt:lpstr>7_Default Design</vt:lpstr>
      <vt:lpstr>???</vt:lpstr>
      <vt:lpstr>Chart</vt:lpstr>
      <vt:lpstr>David A. Bluemke, MD, PhD, FAHA</vt:lpstr>
      <vt:lpstr>David A. Bluemke, MD, PhD, FAHA</vt:lpstr>
      <vt:lpstr>Collaborating Centers in MESA</vt:lpstr>
      <vt:lpstr>Acknowledgements</vt:lpstr>
      <vt:lpstr>Slide 5</vt:lpstr>
      <vt:lpstr>Collaboration in MESA</vt:lpstr>
      <vt:lpstr>Coronary Calcium by EBCT</vt:lpstr>
      <vt:lpstr>Slide 8</vt:lpstr>
      <vt:lpstr>Slide 9</vt:lpstr>
      <vt:lpstr>Normal LV mass:  10% difference by ethnicity Natori, Lima, Bluemke, et al. AJR 2006; 186(6)</vt:lpstr>
      <vt:lpstr>Slide 11</vt:lpstr>
      <vt:lpstr>LV Geometry vs. age</vt:lpstr>
      <vt:lpstr>Slide 13</vt:lpstr>
      <vt:lpstr>Cumulative CHD Event Rate</vt:lpstr>
      <vt:lpstr>Cumulative Heart Failure Event Rate</vt:lpstr>
      <vt:lpstr>Slide 16</vt:lpstr>
      <vt:lpstr>Slide 17</vt:lpstr>
      <vt:lpstr>Slide 18</vt:lpstr>
      <vt:lpstr>Slide 19</vt:lpstr>
      <vt:lpstr>Slide 20</vt:lpstr>
      <vt:lpstr>Slide 21</vt:lpstr>
      <vt:lpstr>Slide 22</vt:lpstr>
      <vt:lpstr>Slide 23</vt:lpstr>
      <vt:lpstr>Slide 24</vt:lpstr>
      <vt:lpstr>MESA Coronary MRI</vt:lpstr>
      <vt:lpstr>73 yo male, eccentric wall thickening, no coronary stenosis</vt:lpstr>
      <vt:lpstr>Slide 27</vt:lpstr>
      <vt:lpstr>Slide 28</vt:lpstr>
      <vt:lpstr>Slide 29</vt:lpstr>
      <vt:lpstr>Atherosclerosis (Coronary Calcification) and Local Myocardial Function</vt:lpstr>
      <vt:lpstr>Slide 31</vt:lpstr>
      <vt:lpstr>Conclusions:  MESA</vt:lpstr>
      <vt:lpstr>Analysis for LV mass and function</vt:lpstr>
      <vt:lpstr>Calibration of Longitudinal Measurements of Cardiac Anatomy and Function in the Multiethnic Study of Atherosclerosis</vt:lpstr>
      <vt:lpstr>Slide 35</vt:lpstr>
      <vt:lpstr>Background  Race x CHF in MESA</vt:lpstr>
      <vt:lpstr>Slide 37</vt:lpstr>
      <vt:lpstr>Slide 38</vt:lpstr>
      <vt:lpstr>Slide 39</vt:lpstr>
      <vt:lpstr>Slide 40</vt:lpstr>
      <vt:lpstr>Slide 41</vt:lpstr>
      <vt:lpstr>Slide 42</vt:lpstr>
      <vt:lpstr>Slide 43</vt:lpstr>
      <vt:lpstr>Slide 44</vt:lpstr>
      <vt:lpstr>Slide 45</vt:lpstr>
      <vt:lpstr>Slide 46</vt:lpstr>
      <vt:lpstr>N-terminal Pro-B-type Natriuretic Peptide, Left Ventricular Mass, and Incident Heart Failure:  the Multi-Ethnic Study of Atherosclerosis  </vt:lpstr>
      <vt:lpstr>Transmural Infarct</vt:lpstr>
      <vt:lpstr>Subendocardial Infarct</vt:lpstr>
      <vt:lpstr>Mid-wall Hyperenhancement</vt:lpstr>
      <vt:lpstr>Localized Myocardial Scar</vt:lpstr>
      <vt:lpstr>Slide 52</vt:lpstr>
      <vt:lpstr>Ancillary Studies - Ongoing</vt:lpstr>
      <vt:lpstr>Slide 54</vt:lpstr>
      <vt:lpstr>Slide 55</vt:lpstr>
      <vt:lpstr>Slide 56</vt:lpstr>
      <vt:lpstr>Slide 57</vt:lpstr>
      <vt:lpstr>Quantitative Assessment of Myocardial Fibrosis with Magnetic Resonance T1 Mapping of the Heart in the Multi-ethnic Study of Atherosclerosis (MESA)*</vt:lpstr>
      <vt:lpstr>Slide 59</vt:lpstr>
      <vt:lpstr>Slide 60</vt:lpstr>
      <vt:lpstr>Aortic Structure and Function</vt:lpstr>
      <vt:lpstr>  Association of Aortic Size with Aging:  Longitudinal Analysis from Multi-Ethnic Study of Atherosclerosis  </vt:lpstr>
      <vt:lpstr>Aortic Distensibility and Aging  </vt:lpstr>
      <vt:lpstr>Aortic Function Team Members</vt:lpstr>
      <vt:lpstr>Cardiac size and the environment</vt:lpstr>
      <vt:lpstr>Cardiac size and genetic interaction</vt:lpstr>
      <vt:lpstr>Slide 67</vt:lpstr>
      <vt:lpstr>Conclusions:  MESA</vt:lpstr>
      <vt:lpstr>Slide 69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MESA - use of MASS</dc:title>
  <dc:subject>SCMR meeting medis</dc:subject>
  <dc:creator>David Bluemke</dc:creator>
  <cp:lastModifiedBy>Johns Hopkins</cp:lastModifiedBy>
  <cp:revision>598</cp:revision>
  <dcterms:created xsi:type="dcterms:W3CDTF">1999-11-20T11:13:03Z</dcterms:created>
  <dcterms:modified xsi:type="dcterms:W3CDTF">2011-09-20T09:21:47Z</dcterms:modified>
</cp:coreProperties>
</file>