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xls" ContentType="application/vnd.ms-exce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9" r:id="rId1"/>
  </p:sldMasterIdLst>
  <p:notesMasterIdLst>
    <p:notesMasterId r:id="rId29"/>
  </p:notesMasterIdLst>
  <p:handoutMasterIdLst>
    <p:handoutMasterId r:id="rId30"/>
  </p:handoutMasterIdLst>
  <p:sldIdLst>
    <p:sldId id="273" r:id="rId2"/>
    <p:sldId id="449" r:id="rId3"/>
    <p:sldId id="451" r:id="rId4"/>
    <p:sldId id="445" r:id="rId5"/>
    <p:sldId id="444" r:id="rId6"/>
    <p:sldId id="391" r:id="rId7"/>
    <p:sldId id="443" r:id="rId8"/>
    <p:sldId id="455" r:id="rId9"/>
    <p:sldId id="452" r:id="rId10"/>
    <p:sldId id="463" r:id="rId11"/>
    <p:sldId id="453" r:id="rId12"/>
    <p:sldId id="464" r:id="rId13"/>
    <p:sldId id="465" r:id="rId14"/>
    <p:sldId id="466" r:id="rId15"/>
    <p:sldId id="467" r:id="rId16"/>
    <p:sldId id="454" r:id="rId17"/>
    <p:sldId id="468" r:id="rId18"/>
    <p:sldId id="446" r:id="rId19"/>
    <p:sldId id="448" r:id="rId20"/>
    <p:sldId id="458" r:id="rId21"/>
    <p:sldId id="459" r:id="rId22"/>
    <p:sldId id="460" r:id="rId23"/>
    <p:sldId id="456" r:id="rId24"/>
    <p:sldId id="457" r:id="rId25"/>
    <p:sldId id="462" r:id="rId26"/>
    <p:sldId id="461" r:id="rId27"/>
    <p:sldId id="450" r:id="rId28"/>
  </p:sldIdLst>
  <p:sldSz cx="9144000" cy="6858000" type="screen4x3"/>
  <p:notesSz cx="9296400" cy="68818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uzanne" initials="s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C4A4D4"/>
    <a:srgbClr val="D3EBED"/>
    <a:srgbClr val="FAA4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383" autoAdjust="0"/>
    <p:restoredTop sz="94660"/>
  </p:normalViewPr>
  <p:slideViewPr>
    <p:cSldViewPr>
      <p:cViewPr varScale="1">
        <p:scale>
          <a:sx n="134" d="100"/>
          <a:sy n="134" d="100"/>
        </p:scale>
        <p:origin x="-112" y="-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handoutMaster" Target="handoutMasters/handoutMaster1.xml"/><Relationship Id="rId31" Type="http://schemas.openxmlformats.org/officeDocument/2006/relationships/printerSettings" Target="printerSettings/printerSettings1.bin"/><Relationship Id="rId32" Type="http://schemas.openxmlformats.org/officeDocument/2006/relationships/commentAuthors" Target="commentAuthor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3-03-13T19:27:48.270" idx="1">
    <p:pos x="10" y="10"/>
    <p:text/>
  </p:cm>
  <p:cm authorId="0" dt="2013-03-13T19:28:19.274" idx="2">
    <p:pos x="6722" y="2726"/>
    <p:text/>
  </p:cm>
</p:cmLst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029513" cy="3443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4745" y="0"/>
            <a:ext cx="4029511" cy="3443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F40E95-E54C-0D45-8D86-EEA12571DB8A}" type="datetimeFigureOut">
              <a:rPr lang="en-US" smtClean="0"/>
              <a:pPr/>
              <a:t>9/23/13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6536312"/>
            <a:ext cx="4029513" cy="3443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4745" y="6536312"/>
            <a:ext cx="4029511" cy="3443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481073-0A82-3D40-9DE2-9C4857B4EF3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20406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4029513" cy="34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>
            <a:lvl1pPr defTabSz="923925" eaLnBrk="1" hangingPunct="1">
              <a:defRPr sz="1200"/>
            </a:lvl1pPr>
          </a:lstStyle>
          <a:p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264745" y="0"/>
            <a:ext cx="4029511" cy="34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>
            <a:lvl1pPr algn="r" defTabSz="923925" eaLnBrk="1" hangingPunct="1">
              <a:defRPr sz="1200"/>
            </a:lvl1pPr>
          </a:lstStyle>
          <a:p>
            <a:endParaRPr 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927350" y="515938"/>
            <a:ext cx="3443288" cy="2581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0712" y="3269333"/>
            <a:ext cx="7437119" cy="3096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6536312"/>
            <a:ext cx="4029513" cy="34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 defTabSz="923925" eaLnBrk="1" hangingPunct="1">
              <a:defRPr sz="1200"/>
            </a:lvl1pPr>
          </a:lstStyle>
          <a:p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264745" y="6536312"/>
            <a:ext cx="4029511" cy="34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46" tIns="46223" rIns="92446" bIns="46223" numCol="1" anchor="b" anchorCtr="0" compatLnSpc="1">
            <a:prstTxWarp prst="textNoShape">
              <a:avLst/>
            </a:prstTxWarp>
          </a:bodyPr>
          <a:lstStyle>
            <a:lvl1pPr algn="r" defTabSz="923925" eaLnBrk="1" hangingPunct="1">
              <a:defRPr sz="1200"/>
            </a:lvl1pPr>
          </a:lstStyle>
          <a:p>
            <a:fld id="{6435F22C-35FD-FC44-867D-3EDCFD04BF7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46910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4E70C7F-E197-0841-B920-0EDA3BD4D073}" type="slidenum">
              <a:rPr lang="en-US"/>
              <a:pPr/>
              <a:t>1</a:t>
            </a:fld>
            <a:endParaRPr lang="en-US"/>
          </a:p>
        </p:txBody>
      </p:sp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28938" y="515938"/>
            <a:ext cx="3440112" cy="2581275"/>
          </a:xfrm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39522" y="3269333"/>
            <a:ext cx="6817360" cy="3096581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1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1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45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45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eorgia" charset="0"/>
          <a:ea typeface="ＭＳ Ｐゴシック" charset="-128"/>
          <a:cs typeface="ＭＳ Ｐゴシック" charset="-128"/>
        </a:defRPr>
      </a:lvl2pPr>
      <a:lvl3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eorgia" charset="0"/>
          <a:ea typeface="ＭＳ Ｐゴシック" charset="-128"/>
          <a:cs typeface="ＭＳ Ｐゴシック" charset="-128"/>
        </a:defRPr>
      </a:lvl3pPr>
      <a:lvl4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eorgia" charset="0"/>
          <a:ea typeface="ＭＳ Ｐゴシック" charset="-128"/>
          <a:cs typeface="ＭＳ Ｐゴシック" charset="-128"/>
        </a:defRPr>
      </a:lvl4pPr>
      <a:lvl5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eorgia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eorgia" charset="0"/>
          <a:ea typeface="ＭＳ Ｐゴシック" charset="-128"/>
          <a:cs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eorgia" charset="0"/>
          <a:ea typeface="ＭＳ Ｐゴシック" charset="-128"/>
          <a:cs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eorgia" charset="0"/>
          <a:ea typeface="ＭＳ Ｐゴシック" charset="-128"/>
          <a:cs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Georgia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_-_2004_Worksheet1.xls"/><Relationship Id="rId4" Type="http://schemas.openxmlformats.org/officeDocument/2006/relationships/image" Target="../media/image2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_-_2004_Worksheet2.xls"/><Relationship Id="rId4" Type="http://schemas.openxmlformats.org/officeDocument/2006/relationships/image" Target="../media/image3.png"/><Relationship Id="rId5" Type="http://schemas.openxmlformats.org/officeDocument/2006/relationships/oleObject" Target="../embeddings/Microsoft_Excel_97_-_2004_Worksheet3.xls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omments" Target="../comments/commen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838200"/>
            <a:ext cx="8534400" cy="4191000"/>
          </a:xfrm>
        </p:spPr>
        <p:txBody>
          <a:bodyPr/>
          <a:lstStyle/>
          <a:p>
            <a:r>
              <a:rPr lang="en-US" sz="3600" dirty="0" smtClean="0">
                <a:latin typeface="Comic Sans MS" charset="0"/>
              </a:rPr>
              <a:t>The NHLBI </a:t>
            </a:r>
            <a:r>
              <a:rPr lang="en-US" sz="3600" dirty="0" err="1" smtClean="0">
                <a:latin typeface="Comic Sans MS" charset="0"/>
              </a:rPr>
              <a:t>Exome</a:t>
            </a:r>
            <a:r>
              <a:rPr lang="en-US" sz="3600" dirty="0" smtClean="0">
                <a:latin typeface="Comic Sans MS" charset="0"/>
              </a:rPr>
              <a:t> Sequencing Project</a:t>
            </a:r>
            <a:br>
              <a:rPr lang="en-US" sz="3600" dirty="0" smtClean="0">
                <a:latin typeface="Comic Sans MS" charset="0"/>
              </a:rPr>
            </a:br>
            <a:r>
              <a:rPr lang="en-US" sz="3600" dirty="0" smtClean="0">
                <a:latin typeface="Comic Sans MS" charset="0"/>
              </a:rPr>
              <a:t/>
            </a:r>
            <a:br>
              <a:rPr lang="en-US" sz="3600" dirty="0" smtClean="0">
                <a:latin typeface="Comic Sans MS" charset="0"/>
              </a:rPr>
            </a:br>
            <a:r>
              <a:rPr lang="en-US" sz="3600" dirty="0" smtClean="0">
                <a:latin typeface="Comic Sans MS" charset="0"/>
              </a:rPr>
              <a:t>Stephen S. Rich, PhD</a:t>
            </a:r>
            <a:endParaRPr lang="en-US" sz="3600" dirty="0"/>
          </a:p>
        </p:txBody>
      </p:sp>
      <p:sp>
        <p:nvSpPr>
          <p:cNvPr id="68611" name="Text Box 3"/>
          <p:cNvSpPr txBox="1">
            <a:spLocks noChangeArrowheads="1"/>
          </p:cNvSpPr>
          <p:nvPr/>
        </p:nvSpPr>
        <p:spPr bwMode="auto">
          <a:xfrm>
            <a:off x="2960958" y="5253335"/>
            <a:ext cx="313003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 smtClean="0">
                <a:solidFill>
                  <a:schemeClr val="tx2"/>
                </a:solidFill>
                <a:latin typeface="Comic Sans MS" charset="0"/>
              </a:rPr>
              <a:t>September 30, 2013</a:t>
            </a:r>
            <a:endParaRPr lang="en-US" dirty="0">
              <a:solidFill>
                <a:schemeClr val="tx2"/>
              </a:solidFill>
              <a:latin typeface="Comic Sans MS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rm3hd-v7p:Users:dron:Desktop:APOA5_LDLR_04092013_summary:Figure3_20130417.pdf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5401" r="-65401"/>
          <a:stretch>
            <a:fillRect/>
          </a:stretch>
        </p:blipFill>
        <p:spPr bwMode="auto">
          <a:xfrm>
            <a:off x="304800" y="381000"/>
            <a:ext cx="8610600" cy="6324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767373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latin typeface="Comic Sans MS"/>
                <a:cs typeface="Comic Sans MS"/>
              </a:rPr>
              <a:t>Snippets of ESP Results - 2</a:t>
            </a:r>
            <a:endParaRPr lang="en-US" sz="3200" dirty="0">
              <a:latin typeface="Comic Sans MS"/>
              <a:cs typeface="Comic Sans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/>
              <a:buChar char="•"/>
            </a:pPr>
            <a:r>
              <a:rPr lang="en-US" dirty="0" smtClean="0">
                <a:latin typeface="Comic Sans MS"/>
                <a:cs typeface="Comic Sans MS"/>
              </a:rPr>
              <a:t>LDL cholesterol levels</a:t>
            </a:r>
          </a:p>
          <a:p>
            <a:pPr marL="857250" lvl="1" indent="-457200">
              <a:buFont typeface="Arial"/>
              <a:buChar char="•"/>
            </a:pPr>
            <a:r>
              <a:rPr lang="en-US" dirty="0" smtClean="0">
                <a:latin typeface="Comic Sans MS"/>
                <a:cs typeface="Comic Sans MS"/>
              </a:rPr>
              <a:t>Led by </a:t>
            </a:r>
            <a:r>
              <a:rPr lang="en-US" dirty="0" err="1" smtClean="0">
                <a:latin typeface="Comic Sans MS"/>
                <a:cs typeface="Comic Sans MS"/>
              </a:rPr>
              <a:t>Cristen</a:t>
            </a:r>
            <a:r>
              <a:rPr lang="en-US" dirty="0" smtClean="0">
                <a:latin typeface="Comic Sans MS"/>
                <a:cs typeface="Comic Sans MS"/>
              </a:rPr>
              <a:t> </a:t>
            </a:r>
            <a:r>
              <a:rPr lang="en-US" dirty="0" err="1" smtClean="0">
                <a:latin typeface="Comic Sans MS"/>
                <a:cs typeface="Comic Sans MS"/>
              </a:rPr>
              <a:t>Willer</a:t>
            </a:r>
            <a:r>
              <a:rPr lang="en-US" dirty="0">
                <a:latin typeface="Comic Sans MS"/>
                <a:cs typeface="Comic Sans MS"/>
              </a:rPr>
              <a:t> </a:t>
            </a:r>
            <a:r>
              <a:rPr lang="en-US" dirty="0" smtClean="0">
                <a:latin typeface="Comic Sans MS"/>
                <a:cs typeface="Comic Sans MS"/>
              </a:rPr>
              <a:t>and Leslie Lange</a:t>
            </a:r>
          </a:p>
          <a:p>
            <a:pPr marL="857250" lvl="1" indent="-457200">
              <a:buFont typeface="Arial"/>
              <a:buChar char="•"/>
            </a:pPr>
            <a:r>
              <a:rPr lang="en-US" dirty="0" err="1" smtClean="0">
                <a:latin typeface="Comic Sans MS"/>
                <a:cs typeface="Comic Sans MS"/>
              </a:rPr>
              <a:t>Exome</a:t>
            </a:r>
            <a:r>
              <a:rPr lang="en-US" dirty="0" smtClean="0">
                <a:latin typeface="Comic Sans MS"/>
                <a:cs typeface="Comic Sans MS"/>
              </a:rPr>
              <a:t> sequencing of 2,005 participants, including 554 selected for extremes of LDL (&gt;98</a:t>
            </a:r>
            <a:r>
              <a:rPr lang="en-US" baseline="30000" dirty="0" smtClean="0">
                <a:latin typeface="Comic Sans MS"/>
                <a:cs typeface="Comic Sans MS"/>
              </a:rPr>
              <a:t>th</a:t>
            </a:r>
            <a:r>
              <a:rPr lang="en-US" dirty="0" smtClean="0">
                <a:latin typeface="Comic Sans MS"/>
                <a:cs typeface="Comic Sans MS"/>
              </a:rPr>
              <a:t> or &lt;2</a:t>
            </a:r>
            <a:r>
              <a:rPr lang="en-US" baseline="30000" dirty="0" smtClean="0">
                <a:latin typeface="Comic Sans MS"/>
                <a:cs typeface="Comic Sans MS"/>
              </a:rPr>
              <a:t>nd</a:t>
            </a:r>
            <a:r>
              <a:rPr lang="en-US" dirty="0" smtClean="0">
                <a:latin typeface="Comic Sans MS"/>
                <a:cs typeface="Comic Sans MS"/>
              </a:rPr>
              <a:t> percentile)</a:t>
            </a:r>
          </a:p>
          <a:p>
            <a:pPr marL="857250" lvl="1" indent="-457200">
              <a:buFont typeface="Arial"/>
              <a:buChar char="•"/>
            </a:pPr>
            <a:r>
              <a:rPr lang="en-US" dirty="0" smtClean="0">
                <a:latin typeface="Comic Sans MS"/>
                <a:cs typeface="Comic Sans MS"/>
              </a:rPr>
              <a:t>Strongest single variant results in APOE</a:t>
            </a:r>
          </a:p>
          <a:p>
            <a:pPr marL="857250" lvl="1" indent="-457200">
              <a:buFont typeface="Arial"/>
              <a:buChar char="•"/>
            </a:pPr>
            <a:r>
              <a:rPr lang="en-US" dirty="0">
                <a:latin typeface="Comic Sans MS"/>
                <a:cs typeface="Comic Sans MS"/>
              </a:rPr>
              <a:t>Rare variants contribute to burden of risk in </a:t>
            </a:r>
            <a:r>
              <a:rPr lang="en-US" dirty="0" smtClean="0">
                <a:latin typeface="Comic Sans MS"/>
                <a:cs typeface="Comic Sans MS"/>
              </a:rPr>
              <a:t>PCSK9, LDLR, APOB and PNPLA5 (novel)</a:t>
            </a:r>
            <a:endParaRPr lang="en-US" dirty="0">
              <a:latin typeface="Comic Sans MS"/>
              <a:cs typeface="Comic Sans MS"/>
            </a:endParaRPr>
          </a:p>
          <a:p>
            <a:pPr marL="857250" lvl="1" indent="-457200">
              <a:buFont typeface="Arial"/>
              <a:buChar char="•"/>
            </a:pPr>
            <a:r>
              <a:rPr lang="en-US" dirty="0" smtClean="0">
                <a:latin typeface="Comic Sans MS"/>
                <a:cs typeface="Comic Sans MS"/>
              </a:rPr>
              <a:t>Validation in GOT2D sequencing study of 2,084 participants</a:t>
            </a:r>
          </a:p>
          <a:p>
            <a:pPr marL="857250" lvl="1" indent="-457200">
              <a:buFont typeface="Arial"/>
              <a:buChar char="•"/>
            </a:pPr>
            <a:r>
              <a:rPr lang="en-US" dirty="0" smtClean="0">
                <a:latin typeface="Comic Sans MS"/>
                <a:cs typeface="Comic Sans MS"/>
              </a:rPr>
              <a:t>Different genes exhibited different genetic architecture</a:t>
            </a:r>
          </a:p>
          <a:p>
            <a:pPr marL="1257300" lvl="2" indent="-457200">
              <a:buFont typeface="Arial"/>
              <a:buChar char="•"/>
            </a:pPr>
            <a:r>
              <a:rPr lang="en-US" dirty="0" smtClean="0">
                <a:latin typeface="Comic Sans MS"/>
                <a:cs typeface="Comic Sans MS"/>
              </a:rPr>
              <a:t>PCSK9 – loss of function variants (MAF &lt; 5%)</a:t>
            </a:r>
          </a:p>
          <a:p>
            <a:pPr marL="1257300" lvl="2" indent="-457200">
              <a:buFont typeface="Arial"/>
              <a:buChar char="•"/>
            </a:pPr>
            <a:r>
              <a:rPr lang="en-US" dirty="0" smtClean="0">
                <a:latin typeface="Comic Sans MS"/>
                <a:cs typeface="Comic Sans MS"/>
              </a:rPr>
              <a:t>LDLR – rare missense, loss of function variants (MAF&lt;0.1%)</a:t>
            </a:r>
          </a:p>
          <a:p>
            <a:pPr marL="857250" lvl="1" indent="-457200">
              <a:buFont typeface="Arial"/>
              <a:buChar char="•"/>
            </a:pPr>
            <a:r>
              <a:rPr lang="en-US" dirty="0" smtClean="0">
                <a:latin typeface="Comic Sans MS"/>
                <a:cs typeface="Comic Sans MS"/>
              </a:rPr>
              <a:t>Under review, </a:t>
            </a:r>
            <a:r>
              <a:rPr lang="en-US" i="1" dirty="0" smtClean="0">
                <a:latin typeface="Comic Sans MS"/>
                <a:cs typeface="Comic Sans MS"/>
              </a:rPr>
              <a:t>Am J Hum Genet (after a long tortuous path with Nat Genet)</a:t>
            </a:r>
          </a:p>
        </p:txBody>
      </p:sp>
    </p:spTree>
    <p:extLst>
      <p:ext uri="{BB962C8B-B14F-4D97-AF65-F5344CB8AC3E}">
        <p14:creationId xmlns:p14="http://schemas.microsoft.com/office/powerpoint/2010/main" val="25008503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3-09-24 at 11.48.58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980" r="-5980"/>
          <a:stretch>
            <a:fillRect/>
          </a:stretch>
        </p:blipFill>
        <p:spPr>
          <a:xfrm>
            <a:off x="0" y="914400"/>
            <a:ext cx="8923867" cy="4724400"/>
          </a:xfrm>
        </p:spPr>
      </p:pic>
    </p:spTree>
    <p:extLst>
      <p:ext uri="{BB962C8B-B14F-4D97-AF65-F5344CB8AC3E}">
        <p14:creationId xmlns:p14="http://schemas.microsoft.com/office/powerpoint/2010/main" val="7659097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3968" r="-3968"/>
          <a:stretch>
            <a:fillRect/>
          </a:stretch>
        </p:blipFill>
        <p:spPr>
          <a:xfrm>
            <a:off x="152399" y="1089212"/>
            <a:ext cx="8593667" cy="4549588"/>
          </a:xfrm>
        </p:spPr>
      </p:pic>
    </p:spTree>
    <p:extLst>
      <p:ext uri="{BB962C8B-B14F-4D97-AF65-F5344CB8AC3E}">
        <p14:creationId xmlns:p14="http://schemas.microsoft.com/office/powerpoint/2010/main" val="34625001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3968" r="-3968"/>
          <a:stretch>
            <a:fillRect/>
          </a:stretch>
        </p:blipFill>
        <p:spPr>
          <a:xfrm>
            <a:off x="110067" y="1066800"/>
            <a:ext cx="8779933" cy="4648200"/>
          </a:xfrm>
        </p:spPr>
      </p:pic>
    </p:spTree>
    <p:extLst>
      <p:ext uri="{BB962C8B-B14F-4D97-AF65-F5344CB8AC3E}">
        <p14:creationId xmlns:p14="http://schemas.microsoft.com/office/powerpoint/2010/main" val="85621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3968" r="-3968"/>
          <a:stretch>
            <a:fillRect/>
          </a:stretch>
        </p:blipFill>
        <p:spPr>
          <a:xfrm>
            <a:off x="110067" y="1066800"/>
            <a:ext cx="8636000" cy="4572000"/>
          </a:xfrm>
        </p:spPr>
      </p:pic>
    </p:spTree>
    <p:extLst>
      <p:ext uri="{BB962C8B-B14F-4D97-AF65-F5344CB8AC3E}">
        <p14:creationId xmlns:p14="http://schemas.microsoft.com/office/powerpoint/2010/main" val="31058765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latin typeface="Comic Sans MS"/>
                <a:cs typeface="Comic Sans MS"/>
              </a:rPr>
              <a:t>Snippets of ESP Results - 3</a:t>
            </a:r>
            <a:endParaRPr lang="en-US" sz="3200" dirty="0">
              <a:latin typeface="Comic Sans MS"/>
              <a:cs typeface="Comic Sans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/>
              <a:buChar char="•"/>
            </a:pPr>
            <a:r>
              <a:rPr lang="en-US" dirty="0" smtClean="0">
                <a:latin typeface="Comic Sans MS"/>
                <a:cs typeface="Comic Sans MS"/>
              </a:rPr>
              <a:t>Pharmacogenomics</a:t>
            </a:r>
          </a:p>
          <a:p>
            <a:pPr marL="857250" lvl="1" indent="-457200">
              <a:buFont typeface="Arial"/>
              <a:buChar char="•"/>
            </a:pPr>
            <a:r>
              <a:rPr lang="en-US" dirty="0" smtClean="0">
                <a:latin typeface="Comic Sans MS"/>
                <a:cs typeface="Comic Sans MS"/>
              </a:rPr>
              <a:t>Led by Adam Gordon (Nickerson lab)</a:t>
            </a:r>
          </a:p>
          <a:p>
            <a:pPr marL="857250" lvl="1" indent="-457200">
              <a:buFont typeface="Arial"/>
              <a:buChar char="•"/>
            </a:pPr>
            <a:r>
              <a:rPr lang="en-US" dirty="0" err="1" smtClean="0">
                <a:latin typeface="Comic Sans MS"/>
                <a:cs typeface="Comic Sans MS"/>
              </a:rPr>
              <a:t>Exome</a:t>
            </a:r>
            <a:r>
              <a:rPr lang="en-US" dirty="0" smtClean="0">
                <a:latin typeface="Comic Sans MS"/>
                <a:cs typeface="Comic Sans MS"/>
              </a:rPr>
              <a:t> sequencing of 2,203 African Americans and 4,300 Caucasians</a:t>
            </a:r>
          </a:p>
          <a:p>
            <a:pPr marL="857250" lvl="1" indent="-457200">
              <a:buFont typeface="Arial"/>
              <a:buChar char="•"/>
            </a:pPr>
            <a:r>
              <a:rPr lang="en-US" dirty="0" smtClean="0">
                <a:latin typeface="Comic Sans MS"/>
                <a:cs typeface="Comic Sans MS"/>
              </a:rPr>
              <a:t>Survey of coding variation in 12 CYP450 genes</a:t>
            </a:r>
          </a:p>
          <a:p>
            <a:pPr marL="857250" lvl="1" indent="-457200">
              <a:buFont typeface="Arial"/>
              <a:buChar char="•"/>
            </a:pPr>
            <a:r>
              <a:rPr lang="en-US" dirty="0" smtClean="0">
                <a:latin typeface="Comic Sans MS"/>
                <a:cs typeface="Comic Sans MS"/>
              </a:rPr>
              <a:t>Discovered 1,006 unique variants (275 known, 731 novel); 486 missense variants and 42 nonsense/splice or </a:t>
            </a:r>
            <a:r>
              <a:rPr lang="en-US" dirty="0" err="1" smtClean="0">
                <a:latin typeface="Comic Sans MS"/>
                <a:cs typeface="Comic Sans MS"/>
              </a:rPr>
              <a:t>frameshift</a:t>
            </a:r>
            <a:endParaRPr lang="en-US" dirty="0">
              <a:latin typeface="Comic Sans MS"/>
              <a:cs typeface="Comic Sans MS"/>
            </a:endParaRPr>
          </a:p>
          <a:p>
            <a:pPr marL="857250" lvl="1" indent="-457200">
              <a:buFont typeface="Arial"/>
              <a:buChar char="•"/>
            </a:pPr>
            <a:r>
              <a:rPr lang="en-US" dirty="0" smtClean="0">
                <a:latin typeface="Comic Sans MS"/>
                <a:cs typeface="Comic Sans MS"/>
              </a:rPr>
              <a:t>CYP2A6, CYP2B6, CYP2D6 contain most </a:t>
            </a:r>
            <a:r>
              <a:rPr lang="en-US" dirty="0" err="1" smtClean="0">
                <a:latin typeface="Comic Sans MS"/>
                <a:cs typeface="Comic Sans MS"/>
              </a:rPr>
              <a:t>nonsynonymous</a:t>
            </a:r>
            <a:r>
              <a:rPr lang="en-US" dirty="0" smtClean="0">
                <a:latin typeface="Comic Sans MS"/>
                <a:cs typeface="Comic Sans MS"/>
              </a:rPr>
              <a:t> variation (and are in the top 20% </a:t>
            </a:r>
            <a:r>
              <a:rPr lang="en-US" dirty="0" err="1" smtClean="0">
                <a:latin typeface="Comic Sans MS"/>
                <a:cs typeface="Comic Sans MS"/>
              </a:rPr>
              <a:t>exome</a:t>
            </a:r>
            <a:r>
              <a:rPr lang="en-US" dirty="0" smtClean="0">
                <a:latin typeface="Comic Sans MS"/>
                <a:cs typeface="Comic Sans MS"/>
              </a:rPr>
              <a:t>-wide)</a:t>
            </a:r>
          </a:p>
          <a:p>
            <a:pPr marL="857250" lvl="1" indent="-457200">
              <a:buFont typeface="Arial"/>
              <a:buChar char="•"/>
            </a:pPr>
            <a:r>
              <a:rPr lang="en-US" dirty="0" smtClean="0">
                <a:latin typeface="Comic Sans MS"/>
                <a:cs typeface="Comic Sans MS"/>
              </a:rPr>
              <a:t>Predicted function -&gt; drug metabolism?</a:t>
            </a:r>
          </a:p>
          <a:p>
            <a:pPr marL="1257300" lvl="2" indent="-457200">
              <a:buFont typeface="Arial"/>
              <a:buChar char="•"/>
            </a:pPr>
            <a:r>
              <a:rPr lang="en-US" dirty="0" smtClean="0">
                <a:latin typeface="Comic Sans MS"/>
                <a:cs typeface="Comic Sans MS"/>
              </a:rPr>
              <a:t>11.7% AA and 7.6% EA carry a predicted functional variant</a:t>
            </a:r>
          </a:p>
          <a:p>
            <a:pPr marL="1257300" lvl="2" indent="-457200">
              <a:buFont typeface="Arial"/>
              <a:buChar char="•"/>
            </a:pPr>
            <a:r>
              <a:rPr lang="en-US" dirty="0" smtClean="0">
                <a:latin typeface="Comic Sans MS"/>
                <a:cs typeface="Comic Sans MS"/>
              </a:rPr>
              <a:t>21.8% AA and 14.1% EA have variants in one of 12 CYP genes</a:t>
            </a:r>
          </a:p>
          <a:p>
            <a:pPr marL="857250" lvl="1" indent="-457200">
              <a:buFont typeface="Arial"/>
              <a:buChar char="•"/>
            </a:pPr>
            <a:r>
              <a:rPr lang="en-US" dirty="0" smtClean="0">
                <a:latin typeface="Comic Sans MS"/>
                <a:cs typeface="Comic Sans MS"/>
              </a:rPr>
              <a:t>Under review, </a:t>
            </a:r>
            <a:r>
              <a:rPr lang="en-US" i="1" dirty="0" smtClean="0">
                <a:latin typeface="Comic Sans MS"/>
                <a:cs typeface="Comic Sans MS"/>
              </a:rPr>
              <a:t>Hum </a:t>
            </a:r>
            <a:r>
              <a:rPr lang="en-US" i="1" dirty="0" err="1" smtClean="0">
                <a:latin typeface="Comic Sans MS"/>
                <a:cs typeface="Comic Sans MS"/>
              </a:rPr>
              <a:t>Mol</a:t>
            </a:r>
            <a:r>
              <a:rPr lang="en-US" i="1" dirty="0" smtClean="0">
                <a:latin typeface="Comic Sans MS"/>
                <a:cs typeface="Comic Sans MS"/>
              </a:rPr>
              <a:t> Genet</a:t>
            </a:r>
          </a:p>
        </p:txBody>
      </p:sp>
    </p:spTree>
    <p:extLst>
      <p:ext uri="{BB962C8B-B14F-4D97-AF65-F5344CB8AC3E}">
        <p14:creationId xmlns:p14="http://schemas.microsoft.com/office/powerpoint/2010/main" val="25008503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3-09-24 at 11.56.46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443" r="-3443"/>
          <a:stretch>
            <a:fillRect/>
          </a:stretch>
        </p:blipFill>
        <p:spPr>
          <a:xfrm>
            <a:off x="-33867" y="1066800"/>
            <a:ext cx="8779934" cy="4648200"/>
          </a:xfrm>
        </p:spPr>
      </p:pic>
    </p:spTree>
    <p:extLst>
      <p:ext uri="{BB962C8B-B14F-4D97-AF65-F5344CB8AC3E}">
        <p14:creationId xmlns:p14="http://schemas.microsoft.com/office/powerpoint/2010/main" val="1657097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sz="3200" dirty="0">
                <a:latin typeface="Comic Sans MS"/>
                <a:cs typeface="Comic Sans MS"/>
              </a:rPr>
              <a:t>MESA </a:t>
            </a:r>
            <a:r>
              <a:rPr lang="en-US" sz="3200" dirty="0" smtClean="0">
                <a:latin typeface="Comic Sans MS"/>
                <a:cs typeface="Comic Sans MS"/>
              </a:rPr>
              <a:t>ESP data in </a:t>
            </a:r>
            <a:r>
              <a:rPr lang="en-US" sz="3200" dirty="0" err="1" smtClean="0">
                <a:latin typeface="Comic Sans MS"/>
                <a:cs typeface="Comic Sans MS"/>
              </a:rPr>
              <a:t>dbGaP</a:t>
            </a:r>
            <a:endParaRPr lang="en-US" sz="3200" dirty="0">
              <a:latin typeface="Comic Sans MS"/>
              <a:cs typeface="Comic Sans MS"/>
            </a:endParaRPr>
          </a:p>
        </p:txBody>
      </p:sp>
      <p:pic>
        <p:nvPicPr>
          <p:cNvPr id="4" name="Content Placeholder 3" descr="Screen shot 2013-09-23 at 4.12.38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664" r="-14664"/>
          <a:stretch>
            <a:fillRect/>
          </a:stretch>
        </p:blipFill>
        <p:spPr>
          <a:xfrm>
            <a:off x="-178363" y="1447800"/>
            <a:ext cx="9644677" cy="5105400"/>
          </a:xfrm>
        </p:spPr>
      </p:pic>
    </p:spTree>
    <p:extLst>
      <p:ext uri="{BB962C8B-B14F-4D97-AF65-F5344CB8AC3E}">
        <p14:creationId xmlns:p14="http://schemas.microsoft.com/office/powerpoint/2010/main" val="40591592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sz="3200" dirty="0">
                <a:latin typeface="Comic Sans MS"/>
                <a:cs typeface="Comic Sans MS"/>
              </a:rPr>
              <a:t>MESA ESP </a:t>
            </a:r>
            <a:r>
              <a:rPr lang="en-US" sz="3200" dirty="0" err="1" smtClean="0">
                <a:latin typeface="Comic Sans MS"/>
                <a:cs typeface="Comic Sans MS"/>
              </a:rPr>
              <a:t>dbGaP</a:t>
            </a:r>
            <a:r>
              <a:rPr lang="en-US" sz="3200" dirty="0" smtClean="0">
                <a:latin typeface="Comic Sans MS"/>
                <a:cs typeface="Comic Sans MS"/>
              </a:rPr>
              <a:t> access</a:t>
            </a:r>
            <a:endParaRPr lang="en-US" sz="3200" dirty="0">
              <a:latin typeface="Comic Sans MS"/>
              <a:cs typeface="Comic Sans MS"/>
            </a:endParaRPr>
          </a:p>
        </p:txBody>
      </p:sp>
      <p:pic>
        <p:nvPicPr>
          <p:cNvPr id="6" name="Content Placeholder 5" descr="Screen shot 2013-09-23 at 4.13.31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3627" r="-33627"/>
          <a:stretch>
            <a:fillRect/>
          </a:stretch>
        </p:blipFill>
        <p:spPr>
          <a:xfrm>
            <a:off x="-177800" y="1447800"/>
            <a:ext cx="9499600" cy="5181600"/>
          </a:xfrm>
        </p:spPr>
      </p:pic>
    </p:spTree>
    <p:extLst>
      <p:ext uri="{BB962C8B-B14F-4D97-AF65-F5344CB8AC3E}">
        <p14:creationId xmlns:p14="http://schemas.microsoft.com/office/powerpoint/2010/main" val="37389068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33400"/>
            <a:ext cx="7162800" cy="685800"/>
          </a:xfrm>
        </p:spPr>
        <p:txBody>
          <a:bodyPr/>
          <a:lstStyle/>
          <a:p>
            <a:pPr algn="l"/>
            <a:r>
              <a:rPr lang="en-US" sz="2800" dirty="0" smtClean="0">
                <a:latin typeface="Comic Sans MS"/>
                <a:cs typeface="Comic Sans MS"/>
              </a:rPr>
              <a:t>NHLBI </a:t>
            </a:r>
            <a:r>
              <a:rPr lang="en-US" sz="2800" dirty="0" err="1" smtClean="0">
                <a:latin typeface="Comic Sans MS"/>
                <a:cs typeface="Comic Sans MS"/>
              </a:rPr>
              <a:t>Exome</a:t>
            </a:r>
            <a:r>
              <a:rPr lang="en-US" sz="2800" dirty="0" smtClean="0">
                <a:latin typeface="Comic Sans MS"/>
                <a:cs typeface="Comic Sans MS"/>
              </a:rPr>
              <a:t> Sequencing Project (ESP)</a:t>
            </a:r>
            <a:endParaRPr lang="en-US" sz="2800" dirty="0">
              <a:latin typeface="Comic Sans MS"/>
              <a:cs typeface="Comic Sans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47800"/>
            <a:ext cx="8077200" cy="4495800"/>
          </a:xfrm>
        </p:spPr>
        <p:txBody>
          <a:bodyPr/>
          <a:lstStyle/>
          <a:p>
            <a:pPr>
              <a:buFont typeface="Arial"/>
              <a:buChar char="•"/>
            </a:pPr>
            <a:r>
              <a:rPr lang="en-US" sz="2400" dirty="0" smtClean="0">
                <a:latin typeface="Comic Sans MS"/>
                <a:cs typeface="Comic Sans MS"/>
              </a:rPr>
              <a:t>Three cohort-based groups</a:t>
            </a:r>
          </a:p>
          <a:p>
            <a:pPr lvl="1"/>
            <a:r>
              <a:rPr lang="en-US" sz="2000" dirty="0" smtClean="0">
                <a:latin typeface="Comic Sans MS"/>
                <a:cs typeface="Comic Sans MS"/>
              </a:rPr>
              <a:t>Heart disease (HeartGO, S Rich)</a:t>
            </a:r>
          </a:p>
          <a:p>
            <a:pPr lvl="1"/>
            <a:r>
              <a:rPr lang="en-US" sz="2000" dirty="0" smtClean="0">
                <a:latin typeface="Comic Sans MS"/>
                <a:cs typeface="Comic Sans MS"/>
              </a:rPr>
              <a:t>Lung disease (LungGO, M Bamshad)</a:t>
            </a:r>
          </a:p>
          <a:p>
            <a:pPr lvl="1"/>
            <a:r>
              <a:rPr lang="en-US" sz="2000" dirty="0" smtClean="0">
                <a:latin typeface="Comic Sans MS"/>
                <a:cs typeface="Comic Sans MS"/>
              </a:rPr>
              <a:t>Women’s Health Initiative (WHISP, R Jackson)</a:t>
            </a:r>
          </a:p>
          <a:p>
            <a:pPr>
              <a:buFont typeface="Arial"/>
              <a:buChar char="•"/>
            </a:pPr>
            <a:r>
              <a:rPr lang="en-US" sz="2400" dirty="0" smtClean="0">
                <a:latin typeface="Comic Sans MS"/>
                <a:cs typeface="Comic Sans MS"/>
              </a:rPr>
              <a:t>Two sequencing centers</a:t>
            </a:r>
          </a:p>
          <a:p>
            <a:pPr lvl="1"/>
            <a:r>
              <a:rPr lang="en-US" sz="2000" dirty="0" smtClean="0">
                <a:latin typeface="Comic Sans MS"/>
                <a:cs typeface="Comic Sans MS"/>
              </a:rPr>
              <a:t>Broad Institute (BroadGO, S Gabriel/D Altshuler)</a:t>
            </a:r>
          </a:p>
          <a:p>
            <a:pPr lvl="1"/>
            <a:r>
              <a:rPr lang="en-US" sz="2000" dirty="0" smtClean="0">
                <a:latin typeface="Comic Sans MS"/>
                <a:cs typeface="Comic Sans MS"/>
              </a:rPr>
              <a:t>University of Washington (SeattleGO, D Nickerson)</a:t>
            </a:r>
          </a:p>
          <a:p>
            <a:pPr>
              <a:buFont typeface="Arial"/>
              <a:buChar char="•"/>
            </a:pPr>
            <a:r>
              <a:rPr lang="en-US" sz="2400" dirty="0" smtClean="0">
                <a:latin typeface="Comic Sans MS"/>
                <a:cs typeface="Comic Sans MS"/>
              </a:rPr>
              <a:t>Two additional GO components</a:t>
            </a:r>
          </a:p>
          <a:p>
            <a:pPr lvl="1"/>
            <a:r>
              <a:rPr lang="en-US" sz="2000" dirty="0" smtClean="0">
                <a:latin typeface="Comic Sans MS"/>
                <a:cs typeface="Comic Sans MS"/>
              </a:rPr>
              <a:t>CHARGE-S (E Boerwinkle, targeted &amp; </a:t>
            </a:r>
            <a:r>
              <a:rPr lang="en-US" sz="2000" dirty="0" err="1" smtClean="0">
                <a:latin typeface="Comic Sans MS"/>
                <a:cs typeface="Comic Sans MS"/>
              </a:rPr>
              <a:t>exome</a:t>
            </a:r>
            <a:r>
              <a:rPr lang="en-US" sz="2000" dirty="0" smtClean="0">
                <a:latin typeface="Comic Sans MS"/>
                <a:cs typeface="Comic Sans MS"/>
              </a:rPr>
              <a:t> sequencing)</a:t>
            </a:r>
          </a:p>
          <a:p>
            <a:pPr lvl="1"/>
            <a:r>
              <a:rPr lang="en-US" sz="2000" dirty="0" smtClean="0">
                <a:latin typeface="Comic Sans MS"/>
                <a:cs typeface="Comic Sans MS"/>
              </a:rPr>
              <a:t>WashUGO (T Graubert, cancer focus, whole genome seq)</a:t>
            </a:r>
            <a:endParaRPr lang="en-US" sz="2000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7649493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latin typeface="Comic Sans MS"/>
                <a:cs typeface="Comic Sans MS"/>
              </a:rPr>
              <a:t>The </a:t>
            </a:r>
            <a:r>
              <a:rPr lang="en-US" sz="3600" dirty="0" err="1" smtClean="0">
                <a:latin typeface="Comic Sans MS"/>
                <a:cs typeface="Comic Sans MS"/>
              </a:rPr>
              <a:t>ExomeChip</a:t>
            </a:r>
            <a:endParaRPr lang="en-US" sz="3600" dirty="0">
              <a:latin typeface="Comic Sans MS"/>
              <a:cs typeface="Comic Sans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latin typeface="Comic Sans MS"/>
                <a:cs typeface="Comic Sans MS"/>
              </a:rPr>
              <a:t>Exome</a:t>
            </a:r>
            <a:r>
              <a:rPr lang="en-US" dirty="0" smtClean="0">
                <a:latin typeface="Comic Sans MS"/>
                <a:cs typeface="Comic Sans MS"/>
              </a:rPr>
              <a:t> sequencing studies are likely well-powered to </a:t>
            </a:r>
            <a:r>
              <a:rPr lang="en-US" i="1" dirty="0" smtClean="0">
                <a:latin typeface="Comic Sans MS"/>
                <a:cs typeface="Comic Sans MS"/>
              </a:rPr>
              <a:t>discover </a:t>
            </a:r>
            <a:r>
              <a:rPr lang="en-US" dirty="0" smtClean="0">
                <a:latin typeface="Comic Sans MS"/>
                <a:cs typeface="Comic Sans MS"/>
              </a:rPr>
              <a:t>shared (MAF &gt; 0.1%) variants that contribute to diseases of interest</a:t>
            </a:r>
          </a:p>
          <a:p>
            <a:r>
              <a:rPr lang="en-US" dirty="0" err="1" smtClean="0">
                <a:latin typeface="Comic Sans MS"/>
                <a:cs typeface="Comic Sans MS"/>
              </a:rPr>
              <a:t>Exome</a:t>
            </a:r>
            <a:r>
              <a:rPr lang="en-US" dirty="0" smtClean="0">
                <a:latin typeface="Comic Sans MS"/>
                <a:cs typeface="Comic Sans MS"/>
              </a:rPr>
              <a:t> sequencing studies of (non-</a:t>
            </a:r>
            <a:r>
              <a:rPr lang="en-US" dirty="0" err="1" smtClean="0">
                <a:latin typeface="Comic Sans MS"/>
                <a:cs typeface="Comic Sans MS"/>
              </a:rPr>
              <a:t>Mendelian</a:t>
            </a:r>
            <a:r>
              <a:rPr lang="en-US" dirty="0" smtClean="0">
                <a:latin typeface="Comic Sans MS"/>
                <a:cs typeface="Comic Sans MS"/>
              </a:rPr>
              <a:t>) traits may be underpowered to demonstrate </a:t>
            </a:r>
            <a:r>
              <a:rPr lang="en-US" i="1" dirty="0" smtClean="0">
                <a:latin typeface="Comic Sans MS"/>
                <a:cs typeface="Comic Sans MS"/>
              </a:rPr>
              <a:t>association</a:t>
            </a:r>
            <a:r>
              <a:rPr lang="en-US" dirty="0" smtClean="0">
                <a:latin typeface="Comic Sans MS"/>
                <a:cs typeface="Comic Sans MS"/>
              </a:rPr>
              <a:t> to those variants</a:t>
            </a:r>
          </a:p>
          <a:p>
            <a:r>
              <a:rPr lang="en-US" dirty="0" smtClean="0">
                <a:latin typeface="Comic Sans MS"/>
                <a:cs typeface="Comic Sans MS"/>
              </a:rPr>
              <a:t>Array-based genotyping is </a:t>
            </a:r>
            <a:r>
              <a:rPr lang="en-US" i="1" dirty="0" smtClean="0">
                <a:latin typeface="Comic Sans MS"/>
                <a:cs typeface="Comic Sans MS"/>
              </a:rPr>
              <a:t>less expensive </a:t>
            </a:r>
            <a:r>
              <a:rPr lang="en-US" dirty="0" smtClean="0">
                <a:latin typeface="Comic Sans MS"/>
                <a:cs typeface="Comic Sans MS"/>
              </a:rPr>
              <a:t>per sample than </a:t>
            </a:r>
            <a:r>
              <a:rPr lang="en-US" dirty="0" err="1" smtClean="0">
                <a:latin typeface="Comic Sans MS"/>
                <a:cs typeface="Comic Sans MS"/>
              </a:rPr>
              <a:t>exome</a:t>
            </a:r>
            <a:r>
              <a:rPr lang="en-US" dirty="0" smtClean="0">
                <a:latin typeface="Comic Sans MS"/>
                <a:cs typeface="Comic Sans MS"/>
              </a:rPr>
              <a:t> sequencing </a:t>
            </a:r>
          </a:p>
          <a:p>
            <a:endParaRPr lang="en-US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8168949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sz="3200" dirty="0" smtClean="0">
                <a:latin typeface="Comic Sans MS"/>
                <a:cs typeface="Comic Sans MS"/>
              </a:rPr>
              <a:t>Samples Contributed to </a:t>
            </a:r>
            <a:r>
              <a:rPr lang="en-US" sz="3200" dirty="0" err="1" smtClean="0">
                <a:latin typeface="Comic Sans MS"/>
                <a:cs typeface="Comic Sans MS"/>
              </a:rPr>
              <a:t>ExomeChip</a:t>
            </a:r>
            <a:endParaRPr lang="en-US" sz="3200" dirty="0">
              <a:latin typeface="Comic Sans MS"/>
              <a:cs typeface="Comic Sans MS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5286468"/>
              </p:ext>
            </p:extLst>
          </p:nvPr>
        </p:nvGraphicFramePr>
        <p:xfrm>
          <a:off x="76200" y="1447800"/>
          <a:ext cx="9067799" cy="3835400"/>
        </p:xfrm>
        <a:graphic>
          <a:graphicData uri="http://schemas.openxmlformats.org/drawingml/2006/table">
            <a:tbl>
              <a:tblPr/>
              <a:tblGrid>
                <a:gridCol w="2296815"/>
                <a:gridCol w="1167874"/>
                <a:gridCol w="1500133"/>
                <a:gridCol w="1802884"/>
                <a:gridCol w="1004694"/>
                <a:gridCol w="1295399"/>
              </a:tblGrid>
              <a:tr h="1651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Verdana"/>
                        </a:rPr>
                        <a:t>Samples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# Samples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Phenotype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Verdana"/>
                        </a:rPr>
                        <a:t>Samples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Verdana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# Samples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Verdana"/>
                        </a:rPr>
                        <a:t>Phenotype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51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1F497D"/>
                          </a:solidFill>
                          <a:latin typeface="Verdana"/>
                        </a:rPr>
                        <a:t>Baylor Autism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1F497D"/>
                          </a:solidFill>
                          <a:latin typeface="Verdana"/>
                        </a:rPr>
                        <a:t>902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1F497D"/>
                          </a:solidFill>
                          <a:latin typeface="Verdana"/>
                        </a:rPr>
                        <a:t>Autism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1F497D"/>
                          </a:solidFill>
                          <a:latin typeface="Verdana"/>
                        </a:rPr>
                        <a:t>Finn BMI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1F497D"/>
                          </a:solidFill>
                          <a:latin typeface="Verdana"/>
                        </a:rPr>
                        <a:t>46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1F497D"/>
                          </a:solidFill>
                          <a:latin typeface="Verdana"/>
                        </a:rPr>
                        <a:t>BMI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51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1F497D"/>
                          </a:solidFill>
                          <a:latin typeface="Verdana"/>
                        </a:rPr>
                        <a:t>Broad Autism + DILI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1F497D"/>
                          </a:solidFill>
                          <a:latin typeface="Verdana"/>
                        </a:rPr>
                        <a:t>993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rgbClr val="1F497D"/>
                          </a:solidFill>
                          <a:latin typeface="Verdana"/>
                        </a:rPr>
                        <a:t>Autism*</a:t>
                      </a:r>
                      <a:endParaRPr lang="en-US" sz="1600" b="0" i="0" u="none" strike="noStrike" dirty="0">
                        <a:solidFill>
                          <a:srgbClr val="1F497D"/>
                        </a:solidFill>
                        <a:latin typeface="Verdana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1F497D"/>
                          </a:solidFill>
                          <a:latin typeface="Verdana"/>
                        </a:rPr>
                        <a:t>ESP BP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1F497D"/>
                          </a:solidFill>
                          <a:latin typeface="Verdana"/>
                        </a:rPr>
                        <a:t>613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1F497D"/>
                          </a:solidFill>
                          <a:latin typeface="Verdana"/>
                        </a:rPr>
                        <a:t>BP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51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1F497D"/>
                          </a:solidFill>
                          <a:latin typeface="Verdana"/>
                        </a:rPr>
                        <a:t>STARD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1F497D"/>
                          </a:solidFill>
                          <a:latin typeface="Verdana"/>
                        </a:rPr>
                        <a:t>50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1F497D"/>
                          </a:solidFill>
                          <a:latin typeface="Verdana"/>
                        </a:rPr>
                        <a:t>Depression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1F497D"/>
                          </a:solidFill>
                          <a:latin typeface="Verdana"/>
                        </a:rPr>
                        <a:t>Lipid extremes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1F497D"/>
                          </a:solidFill>
                          <a:latin typeface="Verdana"/>
                        </a:rPr>
                        <a:t>131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1F497D"/>
                          </a:solidFill>
                          <a:latin typeface="Verdana"/>
                        </a:rPr>
                        <a:t>Lipids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51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1F497D"/>
                          </a:solidFill>
                          <a:latin typeface="Verdana"/>
                        </a:rPr>
                        <a:t>Broad SCZ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1F497D"/>
                          </a:solidFill>
                          <a:latin typeface="Verdana"/>
                        </a:rPr>
                        <a:t>525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1F497D"/>
                          </a:solidFill>
                          <a:latin typeface="Verdana"/>
                        </a:rPr>
                        <a:t>Schizophrenia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1F497D"/>
                          </a:solidFill>
                          <a:latin typeface="Verdana"/>
                        </a:rPr>
                        <a:t>ESP AA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1F497D"/>
                          </a:solidFill>
                          <a:latin typeface="Verdana"/>
                        </a:rPr>
                        <a:t>1143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1F497D"/>
                          </a:solidFill>
                          <a:latin typeface="Verdana"/>
                        </a:rPr>
                        <a:t>Metabolic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51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1F497D"/>
                          </a:solidFill>
                          <a:latin typeface="Verdana"/>
                        </a:rPr>
                        <a:t>Cancer Genome Atlas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1F497D"/>
                          </a:solidFill>
                          <a:latin typeface="Verdana"/>
                        </a:rPr>
                        <a:t>422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1F497D"/>
                          </a:solidFill>
                          <a:latin typeface="Verdana"/>
                        </a:rPr>
                        <a:t>Cancer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1F497D"/>
                          </a:solidFill>
                          <a:latin typeface="Verdana"/>
                        </a:rPr>
                        <a:t>ESP EA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1F497D"/>
                          </a:solidFill>
                          <a:latin typeface="Verdana"/>
                        </a:rPr>
                        <a:t>1377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1F497D"/>
                          </a:solidFill>
                          <a:latin typeface="Verdana"/>
                        </a:rPr>
                        <a:t>Metabolic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51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1F497D"/>
                          </a:solidFill>
                          <a:latin typeface="Verdana"/>
                        </a:rPr>
                        <a:t>HIV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1F497D"/>
                          </a:solidFill>
                          <a:latin typeface="Verdana"/>
                        </a:rPr>
                        <a:t>121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1F497D"/>
                          </a:solidFill>
                          <a:latin typeface="Verdana"/>
                        </a:rPr>
                        <a:t>HIV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1F497D"/>
                          </a:solidFill>
                          <a:latin typeface="Verdana"/>
                        </a:rPr>
                        <a:t>Sardinia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1F497D"/>
                          </a:solidFill>
                          <a:latin typeface="Verdana"/>
                        </a:rPr>
                        <a:t>505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1F497D"/>
                          </a:solidFill>
                          <a:latin typeface="Verdana"/>
                        </a:rPr>
                        <a:t>Metabolic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51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1F497D"/>
                          </a:solidFill>
                          <a:latin typeface="Verdana"/>
                        </a:rPr>
                        <a:t>Lausanne Sanger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1F497D"/>
                          </a:solidFill>
                          <a:latin typeface="Verdana"/>
                        </a:rPr>
                        <a:t>456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1F497D"/>
                          </a:solidFill>
                          <a:latin typeface="Verdana"/>
                        </a:rPr>
                        <a:t>Population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1F497D"/>
                          </a:solidFill>
                          <a:latin typeface="Verdana"/>
                        </a:rPr>
                        <a:t>ESP AA (UW)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1F497D"/>
                          </a:solidFill>
                          <a:latin typeface="Verdana"/>
                        </a:rPr>
                        <a:t>144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1F497D"/>
                          </a:solidFill>
                          <a:latin typeface="Verdana"/>
                        </a:rPr>
                        <a:t>Metabolic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51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1F497D"/>
                          </a:solidFill>
                          <a:latin typeface="Verdana"/>
                        </a:rPr>
                        <a:t>1KG Solid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1F497D"/>
                          </a:solidFill>
                          <a:latin typeface="Verdana"/>
                        </a:rPr>
                        <a:t>306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1F497D"/>
                          </a:solidFill>
                          <a:latin typeface="Verdana"/>
                        </a:rPr>
                        <a:t>Population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1F497D"/>
                          </a:solidFill>
                          <a:latin typeface="Verdana"/>
                        </a:rPr>
                        <a:t>ESP EA (UW)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1F497D"/>
                          </a:solidFill>
                          <a:latin typeface="Verdana"/>
                        </a:rPr>
                        <a:t>983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1F497D"/>
                          </a:solidFill>
                          <a:latin typeface="Verdana"/>
                        </a:rPr>
                        <a:t>Metabolic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51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1F497D"/>
                          </a:solidFill>
                          <a:latin typeface="Verdana"/>
                        </a:rPr>
                        <a:t>1KG Illumina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1F497D"/>
                          </a:solidFill>
                          <a:latin typeface="Verdana"/>
                        </a:rPr>
                        <a:t>822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1F497D"/>
                          </a:solidFill>
                          <a:latin typeface="Verdana"/>
                        </a:rPr>
                        <a:t>Population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1F497D"/>
                          </a:solidFill>
                          <a:latin typeface="Verdana"/>
                        </a:rPr>
                        <a:t>GO T2D Genome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1F497D"/>
                          </a:solidFill>
                          <a:latin typeface="Verdana"/>
                        </a:rPr>
                        <a:t>602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1F497D"/>
                          </a:solidFill>
                          <a:latin typeface="Verdana"/>
                        </a:rPr>
                        <a:t>T2D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51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1F497D"/>
                          </a:solidFill>
                          <a:latin typeface="Verdana"/>
                        </a:rPr>
                        <a:t>Chinese Exomes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1F497D"/>
                          </a:solidFill>
                          <a:latin typeface="Verdana"/>
                        </a:rPr>
                        <a:t>327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1F497D"/>
                          </a:solidFill>
                          <a:latin typeface="Verdana"/>
                        </a:rPr>
                        <a:t>Population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1F497D"/>
                          </a:solidFill>
                          <a:latin typeface="Verdana"/>
                        </a:rPr>
                        <a:t>Pfizer T2D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1F497D"/>
                          </a:solidFill>
                          <a:latin typeface="Verdana"/>
                        </a:rPr>
                        <a:t>182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1F497D"/>
                          </a:solidFill>
                          <a:latin typeface="Verdana"/>
                        </a:rPr>
                        <a:t>T2D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5100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1F497D"/>
                        </a:solidFill>
                        <a:latin typeface="Verdana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1F497D"/>
                        </a:solidFill>
                        <a:latin typeface="Verdana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1F497D"/>
                        </a:solidFill>
                        <a:latin typeface="Verdana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1F497D"/>
                          </a:solidFill>
                          <a:latin typeface="Verdana"/>
                        </a:rPr>
                        <a:t>GO T2D Exome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1F497D"/>
                          </a:solidFill>
                          <a:latin typeface="Verdana"/>
                        </a:rPr>
                        <a:t>1016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1F497D"/>
                          </a:solidFill>
                          <a:latin typeface="Verdana"/>
                        </a:rPr>
                        <a:t>T2D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5100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1F497D"/>
                        </a:solidFill>
                        <a:latin typeface="Verdana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1F497D"/>
                        </a:solidFill>
                        <a:latin typeface="Verdana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1F497D"/>
                        </a:solidFill>
                        <a:latin typeface="Verdana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1F497D"/>
                          </a:solidFill>
                          <a:latin typeface="Verdana"/>
                        </a:rPr>
                        <a:t>T2D Exome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1F497D"/>
                          </a:solidFill>
                          <a:latin typeface="Verdana"/>
                        </a:rPr>
                        <a:t>362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1F497D"/>
                          </a:solidFill>
                          <a:latin typeface="Verdana"/>
                        </a:rPr>
                        <a:t>T2D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5100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1F497D"/>
                        </a:solidFill>
                        <a:latin typeface="Verdana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1F497D"/>
                          </a:solidFill>
                          <a:latin typeface="Verdana"/>
                        </a:rPr>
                        <a:t>4924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1F497D"/>
                        </a:solidFill>
                        <a:latin typeface="Verdana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1F497D"/>
                        </a:solidFill>
                        <a:latin typeface="Verdana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1F497D"/>
                          </a:solidFill>
                          <a:latin typeface="Verdana"/>
                        </a:rPr>
                        <a:t>7104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1F497D"/>
                        </a:solidFill>
                        <a:latin typeface="Verdana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690084" y="5679757"/>
            <a:ext cx="27869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tx2"/>
                </a:solidFill>
                <a:latin typeface="Comic Sans MS"/>
                <a:cs typeface="Comic Sans MS"/>
              </a:rPr>
              <a:t>Total: 12,028 samples</a:t>
            </a:r>
            <a:endParaRPr lang="en-US" sz="2000" dirty="0">
              <a:solidFill>
                <a:schemeClr val="tx2"/>
              </a:solidFill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6069450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Box 2"/>
          <p:cNvSpPr txBox="1">
            <a:spLocks noChangeArrowheads="1"/>
          </p:cNvSpPr>
          <p:nvPr/>
        </p:nvSpPr>
        <p:spPr bwMode="auto">
          <a:xfrm>
            <a:off x="1225129" y="605135"/>
            <a:ext cx="6166271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200" dirty="0" smtClean="0">
                <a:latin typeface="Comic Sans MS"/>
                <a:cs typeface="Comic Sans MS"/>
              </a:rPr>
              <a:t>Coding Content (</a:t>
            </a:r>
            <a:r>
              <a:rPr lang="en-US" sz="3200" dirty="0" err="1" smtClean="0">
                <a:latin typeface="Comic Sans MS"/>
                <a:cs typeface="Comic Sans MS"/>
              </a:rPr>
              <a:t>RefSeq</a:t>
            </a:r>
            <a:r>
              <a:rPr lang="en-US" sz="3200" dirty="0" smtClean="0">
                <a:latin typeface="Comic Sans MS"/>
                <a:cs typeface="Comic Sans MS"/>
              </a:rPr>
              <a:t> Genes)</a:t>
            </a:r>
            <a:endParaRPr lang="en-US" sz="3200" dirty="0">
              <a:latin typeface="Comic Sans MS"/>
              <a:cs typeface="Comic Sans MS"/>
            </a:endParaRPr>
          </a:p>
        </p:txBody>
      </p:sp>
      <p:sp>
        <p:nvSpPr>
          <p:cNvPr id="9" name="TextBox 5"/>
          <p:cNvSpPr txBox="1">
            <a:spLocks noChangeArrowheads="1"/>
          </p:cNvSpPr>
          <p:nvPr/>
        </p:nvSpPr>
        <p:spPr bwMode="auto">
          <a:xfrm>
            <a:off x="381000" y="1483817"/>
            <a:ext cx="8458200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dirty="0" smtClean="0">
                <a:latin typeface="Calibri"/>
                <a:cs typeface="Calibri"/>
              </a:rPr>
              <a:t>1,107,051 </a:t>
            </a:r>
            <a:r>
              <a:rPr lang="en-US" dirty="0" err="1" smtClean="0">
                <a:latin typeface="Calibri"/>
                <a:cs typeface="Calibri"/>
              </a:rPr>
              <a:t>nonsynonymous</a:t>
            </a:r>
            <a:r>
              <a:rPr lang="en-US" dirty="0" smtClean="0">
                <a:latin typeface="Calibri"/>
                <a:cs typeface="Calibri"/>
              </a:rPr>
              <a:t> variants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>
                <a:latin typeface="Calibri"/>
                <a:cs typeface="Calibri"/>
              </a:rPr>
              <a:t>646,888 with allele counts = 1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>
                <a:latin typeface="Calibri"/>
                <a:cs typeface="Calibri"/>
              </a:rPr>
              <a:t>163,044 with allele counts = 2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>
                <a:latin typeface="Calibri"/>
                <a:cs typeface="Calibri"/>
              </a:rPr>
              <a:t>297,119 with allele counts &gt; 2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>
                <a:solidFill>
                  <a:srgbClr val="FF0000"/>
                </a:solidFill>
                <a:latin typeface="Calibri"/>
                <a:cs typeface="Calibri"/>
              </a:rPr>
              <a:t>260,054 seen in at least 2 studies</a:t>
            </a:r>
            <a:endParaRPr lang="en-US" dirty="0">
              <a:solidFill>
                <a:srgbClr val="FF0000"/>
              </a:solidFill>
              <a:latin typeface="Calibri"/>
              <a:cs typeface="Calibri"/>
            </a:endParaRPr>
          </a:p>
          <a:p>
            <a:pPr marL="342900" indent="-342900">
              <a:buFont typeface="Arial"/>
              <a:buChar char="•"/>
            </a:pPr>
            <a:r>
              <a:rPr lang="en-US" dirty="0" smtClean="0">
                <a:latin typeface="Calibri"/>
                <a:cs typeface="Calibri"/>
              </a:rPr>
              <a:t>44,529 splice variants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>
                <a:latin typeface="Calibri"/>
                <a:cs typeface="Calibri"/>
              </a:rPr>
              <a:t>27,265 with allele counts = 1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>
                <a:latin typeface="Calibri"/>
                <a:cs typeface="Calibri"/>
              </a:rPr>
              <a:t>17,264 with allele counts &gt; 1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>
                <a:solidFill>
                  <a:srgbClr val="FF0000"/>
                </a:solidFill>
                <a:latin typeface="Calibri"/>
                <a:cs typeface="Calibri"/>
              </a:rPr>
              <a:t>12,662 seen in at least 2 studies</a:t>
            </a:r>
            <a:endParaRPr lang="en-US" dirty="0">
              <a:solidFill>
                <a:srgbClr val="FF0000"/>
              </a:solidFill>
              <a:latin typeface="Calibri"/>
              <a:cs typeface="Calibri"/>
            </a:endParaRPr>
          </a:p>
          <a:p>
            <a:pPr marL="342900" indent="-342900">
              <a:buFont typeface="Arial"/>
              <a:buChar char="•"/>
            </a:pPr>
            <a:r>
              <a:rPr lang="en-US" dirty="0" smtClean="0">
                <a:latin typeface="Calibri"/>
                <a:cs typeface="Calibri"/>
              </a:rPr>
              <a:t>31,003 stop gain/loss variants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>
                <a:latin typeface="Calibri"/>
                <a:cs typeface="Calibri"/>
              </a:rPr>
              <a:t>20,637 with allele counts = 1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>
                <a:latin typeface="Calibri"/>
                <a:cs typeface="Calibri"/>
              </a:rPr>
              <a:t>10,366 with allele counts &gt; 1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 smtClean="0">
                <a:solidFill>
                  <a:srgbClr val="FF0000"/>
                </a:solidFill>
                <a:latin typeface="Calibri"/>
                <a:cs typeface="Calibri"/>
              </a:rPr>
              <a:t>7,137 seen in at least 2 studies</a:t>
            </a:r>
            <a:endParaRPr lang="en-US" dirty="0">
              <a:solidFill>
                <a:srgbClr val="FF000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732803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sz="3200" dirty="0" smtClean="0">
                <a:latin typeface="Comic Sans MS"/>
                <a:cs typeface="Comic Sans MS"/>
              </a:rPr>
              <a:t>MESA </a:t>
            </a:r>
            <a:r>
              <a:rPr lang="en-US" sz="3200" dirty="0" err="1" smtClean="0">
                <a:latin typeface="Comic Sans MS"/>
                <a:cs typeface="Comic Sans MS"/>
              </a:rPr>
              <a:t>ExomeChip</a:t>
            </a:r>
            <a:r>
              <a:rPr lang="en-US" sz="3200" dirty="0" smtClean="0">
                <a:latin typeface="Comic Sans MS"/>
                <a:cs typeface="Comic Sans MS"/>
              </a:rPr>
              <a:t> data</a:t>
            </a:r>
            <a:endParaRPr lang="en-US" sz="3200" dirty="0">
              <a:latin typeface="Comic Sans MS"/>
              <a:cs typeface="Comic Sans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47800"/>
            <a:ext cx="7772400" cy="4114800"/>
          </a:xfrm>
        </p:spPr>
        <p:txBody>
          <a:bodyPr/>
          <a:lstStyle/>
          <a:p>
            <a:pPr marL="457200" indent="-457200">
              <a:buFont typeface="Arial"/>
              <a:buChar char="•"/>
            </a:pPr>
            <a:r>
              <a:rPr lang="en-US" dirty="0" smtClean="0">
                <a:latin typeface="Comic Sans MS"/>
                <a:cs typeface="Comic Sans MS"/>
              </a:rPr>
              <a:t>Genotyping of MESA (and MESA ancillary) samples conducted at CSMC (n=8,304)</a:t>
            </a:r>
          </a:p>
          <a:p>
            <a:pPr marL="457200" indent="-457200">
              <a:buFont typeface="Arial"/>
              <a:buChar char="•"/>
            </a:pPr>
            <a:r>
              <a:rPr lang="en-US" dirty="0" smtClean="0">
                <a:latin typeface="Comic Sans MS"/>
                <a:cs typeface="Comic Sans MS"/>
              </a:rPr>
              <a:t>Quality Control conducted at UVA</a:t>
            </a:r>
          </a:p>
          <a:p>
            <a:pPr marL="857250" lvl="1" indent="-457200">
              <a:buFont typeface="Arial"/>
              <a:buChar char="•"/>
            </a:pPr>
            <a:r>
              <a:rPr lang="en-US" dirty="0" smtClean="0">
                <a:latin typeface="Comic Sans MS"/>
                <a:cs typeface="Comic Sans MS"/>
              </a:rPr>
              <a:t>SNP-level call rate (missing &gt; 5%); 37 SNPs removed (1 Y SNP)</a:t>
            </a:r>
          </a:p>
          <a:p>
            <a:pPr marL="857250" lvl="1" indent="-457200">
              <a:buFont typeface="Arial"/>
              <a:buChar char="•"/>
            </a:pPr>
            <a:r>
              <a:rPr lang="en-US" dirty="0" smtClean="0">
                <a:latin typeface="Comic Sans MS"/>
                <a:cs typeface="Comic Sans MS"/>
              </a:rPr>
              <a:t>Sample-level call rate (missing &gt; 5%); 5 subjects (1m, 4f)</a:t>
            </a:r>
          </a:p>
          <a:p>
            <a:pPr marL="857250" lvl="1" indent="-457200">
              <a:buFont typeface="Arial"/>
              <a:buChar char="•"/>
            </a:pPr>
            <a:r>
              <a:rPr lang="en-US" dirty="0" smtClean="0">
                <a:latin typeface="Comic Sans MS"/>
                <a:cs typeface="Comic Sans MS"/>
              </a:rPr>
              <a:t>Sample-level </a:t>
            </a:r>
            <a:r>
              <a:rPr lang="en-US" dirty="0" err="1" smtClean="0">
                <a:latin typeface="Comic Sans MS"/>
                <a:cs typeface="Comic Sans MS"/>
              </a:rPr>
              <a:t>heterozygosity</a:t>
            </a:r>
            <a:r>
              <a:rPr lang="en-US" dirty="0" smtClean="0">
                <a:latin typeface="Comic Sans MS"/>
                <a:cs typeface="Comic Sans MS"/>
              </a:rPr>
              <a:t> (1m, 7f)</a:t>
            </a:r>
          </a:p>
          <a:p>
            <a:pPr marL="857250" lvl="1" indent="-457200">
              <a:buFont typeface="Arial"/>
              <a:buChar char="•"/>
            </a:pPr>
            <a:r>
              <a:rPr lang="en-US" dirty="0" smtClean="0">
                <a:latin typeface="Comic Sans MS"/>
                <a:cs typeface="Comic Sans MS"/>
              </a:rPr>
              <a:t>Sex mismatch (47 subjects removed)</a:t>
            </a:r>
          </a:p>
          <a:p>
            <a:pPr marL="857250" lvl="1" indent="-457200">
              <a:buFont typeface="Arial"/>
              <a:buChar char="•"/>
            </a:pPr>
            <a:r>
              <a:rPr lang="en-US" dirty="0" smtClean="0">
                <a:latin typeface="Comic Sans MS"/>
                <a:cs typeface="Comic Sans MS"/>
              </a:rPr>
              <a:t>Cryptic relationships (23 pairs flagged as errors; 16 pairs of unintended first-degree relatives)</a:t>
            </a:r>
          </a:p>
          <a:p>
            <a:pPr marL="857250" lvl="1" indent="-457200">
              <a:buFont typeface="Arial"/>
              <a:buChar char="•"/>
            </a:pPr>
            <a:r>
              <a:rPr lang="en-US" dirty="0" smtClean="0">
                <a:latin typeface="Comic Sans MS"/>
                <a:cs typeface="Comic Sans MS"/>
              </a:rPr>
              <a:t>Concordance with GWAS (3,064 overlapping SNPs); 78 samples do not match MESA </a:t>
            </a:r>
            <a:r>
              <a:rPr lang="en-US" dirty="0" err="1" smtClean="0">
                <a:latin typeface="Comic Sans MS"/>
                <a:cs typeface="Comic Sans MS"/>
              </a:rPr>
              <a:t>SHARe</a:t>
            </a:r>
            <a:r>
              <a:rPr lang="en-US" dirty="0" smtClean="0">
                <a:latin typeface="Comic Sans MS"/>
                <a:cs typeface="Comic Sans MS"/>
              </a:rPr>
              <a:t> GWAS data</a:t>
            </a:r>
          </a:p>
          <a:p>
            <a:pPr marL="857250" lvl="1" indent="-457200">
              <a:buFont typeface="Arial"/>
              <a:buChar char="•"/>
            </a:pPr>
            <a:r>
              <a:rPr lang="en-US" dirty="0" err="1" smtClean="0">
                <a:latin typeface="Comic Sans MS"/>
                <a:cs typeface="Comic Sans MS"/>
              </a:rPr>
              <a:t>ExomeChip</a:t>
            </a:r>
            <a:r>
              <a:rPr lang="en-US" dirty="0" smtClean="0">
                <a:latin typeface="Comic Sans MS"/>
                <a:cs typeface="Comic Sans MS"/>
              </a:rPr>
              <a:t>-GWAS concordance; reassign 79 ID, drop 6 ID</a:t>
            </a:r>
          </a:p>
          <a:p>
            <a:pPr marL="457200" indent="-457200">
              <a:buFont typeface="Arial"/>
              <a:buChar char="•"/>
            </a:pPr>
            <a:r>
              <a:rPr lang="en-US" dirty="0" smtClean="0">
                <a:latin typeface="Comic Sans MS"/>
                <a:cs typeface="Comic Sans MS"/>
              </a:rPr>
              <a:t>Data released March 2013 (v12 MESA </a:t>
            </a:r>
            <a:r>
              <a:rPr lang="en-US" dirty="0" err="1" smtClean="0">
                <a:latin typeface="Comic Sans MS"/>
                <a:cs typeface="Comic Sans MS"/>
              </a:rPr>
              <a:t>SHARe</a:t>
            </a:r>
            <a:r>
              <a:rPr lang="en-US" dirty="0" smtClean="0">
                <a:latin typeface="Comic Sans MS"/>
                <a:cs typeface="Comic Sans MS"/>
              </a:rPr>
              <a:t> update, June 2013)(n=8,239)</a:t>
            </a:r>
          </a:p>
        </p:txBody>
      </p:sp>
    </p:spTree>
    <p:extLst>
      <p:ext uri="{BB962C8B-B14F-4D97-AF65-F5344CB8AC3E}">
        <p14:creationId xmlns:p14="http://schemas.microsoft.com/office/powerpoint/2010/main" val="37689014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latin typeface="Comic Sans MS"/>
                <a:cs typeface="Comic Sans MS"/>
              </a:rPr>
              <a:t>MESA </a:t>
            </a:r>
            <a:r>
              <a:rPr lang="en-US" sz="3200" dirty="0" err="1" smtClean="0">
                <a:latin typeface="Comic Sans MS"/>
                <a:cs typeface="Comic Sans MS"/>
              </a:rPr>
              <a:t>ExomeChip</a:t>
            </a:r>
            <a:r>
              <a:rPr lang="en-US" sz="3200" dirty="0" smtClean="0">
                <a:latin typeface="Comic Sans MS"/>
                <a:cs typeface="Comic Sans MS"/>
              </a:rPr>
              <a:t> activity</a:t>
            </a:r>
            <a:endParaRPr lang="en-US" sz="3200" dirty="0">
              <a:latin typeface="Comic Sans MS"/>
              <a:cs typeface="Comic Sans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76400"/>
            <a:ext cx="7772400" cy="4114800"/>
          </a:xfrm>
        </p:spPr>
        <p:txBody>
          <a:bodyPr/>
          <a:lstStyle/>
          <a:p>
            <a:pPr marL="457200" indent="-457200">
              <a:buFont typeface="Arial"/>
              <a:buChar char="•"/>
            </a:pPr>
            <a:r>
              <a:rPr lang="en-US" dirty="0" smtClean="0">
                <a:latin typeface="Comic Sans MS"/>
                <a:cs typeface="Comic Sans MS"/>
              </a:rPr>
              <a:t>Take advantage of multi-ethnic structure and diverse phenotypes that would otherwise not be considered in large consortia</a:t>
            </a:r>
          </a:p>
          <a:p>
            <a:pPr marL="457200" indent="-457200">
              <a:buFont typeface="Arial"/>
              <a:buChar char="•"/>
            </a:pPr>
            <a:r>
              <a:rPr lang="en-US" dirty="0" smtClean="0">
                <a:latin typeface="Comic Sans MS"/>
                <a:cs typeface="Comic Sans MS"/>
              </a:rPr>
              <a:t>Phenotypes</a:t>
            </a:r>
          </a:p>
          <a:p>
            <a:pPr marL="857250" lvl="1" indent="-457200">
              <a:buFont typeface="Arial"/>
              <a:buChar char="•"/>
            </a:pPr>
            <a:r>
              <a:rPr lang="en-US" dirty="0" smtClean="0">
                <a:latin typeface="Comic Sans MS"/>
                <a:cs typeface="Comic Sans MS"/>
              </a:rPr>
              <a:t>Lipids (levels and </a:t>
            </a:r>
            <a:r>
              <a:rPr lang="en-US" dirty="0" err="1" smtClean="0">
                <a:latin typeface="Comic Sans MS"/>
                <a:cs typeface="Comic Sans MS"/>
              </a:rPr>
              <a:t>subfractions</a:t>
            </a:r>
            <a:r>
              <a:rPr lang="en-US" dirty="0" smtClean="0">
                <a:latin typeface="Comic Sans MS"/>
                <a:cs typeface="Comic Sans MS"/>
              </a:rPr>
              <a:t>)</a:t>
            </a:r>
          </a:p>
          <a:p>
            <a:pPr marL="857250" lvl="1" indent="-457200">
              <a:buFont typeface="Arial"/>
              <a:buChar char="•"/>
            </a:pPr>
            <a:r>
              <a:rPr lang="en-US" dirty="0" smtClean="0">
                <a:latin typeface="Comic Sans MS"/>
                <a:cs typeface="Comic Sans MS"/>
              </a:rPr>
              <a:t>Lung (PFT and CT measures of volume, COPD, emphysema)</a:t>
            </a:r>
          </a:p>
          <a:p>
            <a:pPr marL="857250" lvl="1" indent="-457200">
              <a:buFont typeface="Arial"/>
              <a:buChar char="•"/>
            </a:pPr>
            <a:r>
              <a:rPr lang="en-US" dirty="0" smtClean="0">
                <a:latin typeface="Comic Sans MS"/>
                <a:cs typeface="Comic Sans MS"/>
              </a:rPr>
              <a:t>Hematology and blood count factors</a:t>
            </a:r>
          </a:p>
          <a:p>
            <a:pPr marL="857250" lvl="1" indent="-457200">
              <a:buFont typeface="Arial"/>
              <a:buChar char="•"/>
            </a:pPr>
            <a:r>
              <a:rPr lang="en-US" dirty="0" smtClean="0">
                <a:latin typeface="Comic Sans MS"/>
                <a:cs typeface="Comic Sans MS"/>
              </a:rPr>
              <a:t>Inflammatory and endothelial </a:t>
            </a:r>
            <a:r>
              <a:rPr lang="en-US" dirty="0">
                <a:latin typeface="Comic Sans MS"/>
                <a:cs typeface="Comic Sans MS"/>
              </a:rPr>
              <a:t>b</a:t>
            </a:r>
            <a:r>
              <a:rPr lang="en-US" dirty="0" smtClean="0">
                <a:latin typeface="Comic Sans MS"/>
                <a:cs typeface="Comic Sans MS"/>
              </a:rPr>
              <a:t>iomarkers</a:t>
            </a:r>
          </a:p>
          <a:p>
            <a:pPr marL="857250" lvl="1" indent="-457200">
              <a:buFont typeface="Arial"/>
              <a:buChar char="•"/>
            </a:pPr>
            <a:r>
              <a:rPr lang="en-US" dirty="0" smtClean="0">
                <a:latin typeface="Comic Sans MS"/>
                <a:cs typeface="Comic Sans MS"/>
              </a:rPr>
              <a:t>Imaging of the heart (cardiac MRI, LV/RV parameters)</a:t>
            </a:r>
            <a:endParaRPr lang="en-US" dirty="0">
              <a:latin typeface="Comic Sans MS"/>
              <a:cs typeface="Comic Sans MS"/>
            </a:endParaRPr>
          </a:p>
          <a:p>
            <a:pPr marL="857250" lvl="1" indent="-457200">
              <a:buFont typeface="Arial"/>
              <a:buChar char="•"/>
            </a:pPr>
            <a:r>
              <a:rPr lang="en-US" dirty="0" smtClean="0">
                <a:latin typeface="Comic Sans MS"/>
                <a:cs typeface="Comic Sans MS"/>
              </a:rPr>
              <a:t>Fatty acid and lipid metabolism</a:t>
            </a:r>
          </a:p>
          <a:p>
            <a:pPr marL="457200" indent="-457200">
              <a:buFont typeface="Arial"/>
              <a:buChar char="•"/>
            </a:pPr>
            <a:r>
              <a:rPr lang="en-US" dirty="0" smtClean="0">
                <a:latin typeface="Comic Sans MS"/>
                <a:cs typeface="Comic Sans MS"/>
              </a:rPr>
              <a:t>Develop active </a:t>
            </a:r>
            <a:r>
              <a:rPr lang="en-US" dirty="0">
                <a:latin typeface="Comic Sans MS"/>
                <a:cs typeface="Comic Sans MS"/>
              </a:rPr>
              <a:t>collaboration with </a:t>
            </a:r>
            <a:r>
              <a:rPr lang="en-US" dirty="0" smtClean="0">
                <a:latin typeface="Comic Sans MS"/>
                <a:cs typeface="Comic Sans MS"/>
              </a:rPr>
              <a:t>basic scientists</a:t>
            </a:r>
          </a:p>
        </p:txBody>
      </p:sp>
    </p:spTree>
    <p:extLst>
      <p:ext uri="{BB962C8B-B14F-4D97-AF65-F5344CB8AC3E}">
        <p14:creationId xmlns:p14="http://schemas.microsoft.com/office/powerpoint/2010/main" val="8359505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latin typeface="Comic Sans MS"/>
                <a:cs typeface="Comic Sans MS"/>
              </a:rPr>
              <a:t>CHARGE-MESA </a:t>
            </a:r>
            <a:r>
              <a:rPr lang="en-US" sz="3200" dirty="0" err="1" smtClean="0">
                <a:latin typeface="Comic Sans MS"/>
                <a:cs typeface="Comic Sans MS"/>
              </a:rPr>
              <a:t>ExomeChip</a:t>
            </a:r>
            <a:r>
              <a:rPr lang="en-US" sz="3200" dirty="0" smtClean="0">
                <a:latin typeface="Comic Sans MS"/>
                <a:cs typeface="Comic Sans MS"/>
              </a:rPr>
              <a:t> activity</a:t>
            </a:r>
            <a:endParaRPr lang="en-US" sz="3200" dirty="0">
              <a:latin typeface="Comic Sans MS"/>
              <a:cs typeface="Comic Sans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76400"/>
            <a:ext cx="7772400" cy="4114800"/>
          </a:xfrm>
        </p:spPr>
        <p:txBody>
          <a:bodyPr/>
          <a:lstStyle/>
          <a:p>
            <a:pPr marL="457200" indent="-457200">
              <a:buFont typeface="Arial"/>
              <a:buChar char="•"/>
            </a:pPr>
            <a:r>
              <a:rPr lang="en-US" dirty="0" smtClean="0">
                <a:latin typeface="Comic Sans MS"/>
                <a:cs typeface="Comic Sans MS"/>
              </a:rPr>
              <a:t>“best practices” manuscript </a:t>
            </a:r>
          </a:p>
          <a:p>
            <a:pPr marL="857250" lvl="1" indent="-457200">
              <a:buFont typeface="Arial"/>
              <a:buChar char="•"/>
            </a:pPr>
            <a:r>
              <a:rPr lang="en-US" dirty="0" smtClean="0">
                <a:latin typeface="Comic Sans MS"/>
                <a:cs typeface="Comic Sans MS"/>
              </a:rPr>
              <a:t>Grove et al., Best practices and joint calling of the </a:t>
            </a:r>
            <a:r>
              <a:rPr lang="en-US" dirty="0" err="1" smtClean="0">
                <a:latin typeface="Comic Sans MS"/>
                <a:cs typeface="Comic Sans MS"/>
              </a:rPr>
              <a:t>HumanExome</a:t>
            </a:r>
            <a:r>
              <a:rPr lang="en-US" dirty="0" smtClean="0">
                <a:latin typeface="Comic Sans MS"/>
                <a:cs typeface="Comic Sans MS"/>
              </a:rPr>
              <a:t> </a:t>
            </a:r>
            <a:r>
              <a:rPr lang="en-US" dirty="0" err="1" smtClean="0">
                <a:latin typeface="Comic Sans MS"/>
                <a:cs typeface="Comic Sans MS"/>
              </a:rPr>
              <a:t>BeadChip</a:t>
            </a:r>
            <a:r>
              <a:rPr lang="en-US" dirty="0" smtClean="0">
                <a:latin typeface="Comic Sans MS"/>
                <a:cs typeface="Comic Sans MS"/>
              </a:rPr>
              <a:t>: the CHARGE Consortium. </a:t>
            </a:r>
            <a:r>
              <a:rPr lang="en-US" i="1" dirty="0" err="1" smtClean="0">
                <a:latin typeface="Comic Sans MS"/>
                <a:cs typeface="Comic Sans MS"/>
              </a:rPr>
              <a:t>PLoS</a:t>
            </a:r>
            <a:r>
              <a:rPr lang="en-US" i="1" dirty="0" smtClean="0">
                <a:latin typeface="Comic Sans MS"/>
                <a:cs typeface="Comic Sans MS"/>
              </a:rPr>
              <a:t> One </a:t>
            </a:r>
            <a:r>
              <a:rPr lang="en-US" dirty="0" smtClean="0">
                <a:latin typeface="Comic Sans MS"/>
                <a:cs typeface="Comic Sans MS"/>
              </a:rPr>
              <a:t>2013 Jul 12;8(7):e68095. PMID: 23874508  </a:t>
            </a:r>
          </a:p>
          <a:p>
            <a:pPr marL="457200" indent="-457200">
              <a:buFont typeface="Arial"/>
              <a:buChar char="•"/>
            </a:pPr>
            <a:r>
              <a:rPr lang="en-US" dirty="0" smtClean="0">
                <a:latin typeface="Comic Sans MS"/>
                <a:cs typeface="Comic Sans MS"/>
              </a:rPr>
              <a:t>Lipids</a:t>
            </a:r>
          </a:p>
          <a:p>
            <a:pPr marL="857250" lvl="1" indent="-457200">
              <a:buFont typeface="Arial"/>
              <a:buChar char="•"/>
            </a:pPr>
            <a:r>
              <a:rPr lang="en-US" dirty="0" smtClean="0">
                <a:latin typeface="Comic Sans MS"/>
                <a:cs typeface="Comic Sans MS"/>
              </a:rPr>
              <a:t>CHARGE (~60,000 participants [3/4 white, 1/4 black] with Total Cholesterol, LDL, HDL, triglycerides); Gina </a:t>
            </a:r>
            <a:r>
              <a:rPr lang="en-US" dirty="0" err="1" smtClean="0">
                <a:latin typeface="Comic Sans MS"/>
                <a:cs typeface="Comic Sans MS"/>
              </a:rPr>
              <a:t>Peloso</a:t>
            </a:r>
            <a:r>
              <a:rPr lang="en-US" dirty="0" smtClean="0">
                <a:latin typeface="Comic Sans MS"/>
                <a:cs typeface="Comic Sans MS"/>
              </a:rPr>
              <a:t> lead</a:t>
            </a:r>
          </a:p>
          <a:p>
            <a:pPr marL="457200" indent="-457200">
              <a:buFont typeface="Arial"/>
              <a:buChar char="•"/>
            </a:pPr>
            <a:r>
              <a:rPr lang="en-US" dirty="0" smtClean="0">
                <a:latin typeface="Comic Sans MS"/>
                <a:cs typeface="Comic Sans MS"/>
              </a:rPr>
              <a:t>Lung </a:t>
            </a:r>
            <a:endParaRPr lang="en-US" dirty="0">
              <a:latin typeface="Comic Sans MS"/>
              <a:cs typeface="Comic Sans MS"/>
            </a:endParaRPr>
          </a:p>
          <a:p>
            <a:pPr marL="857250" lvl="1" indent="-457200">
              <a:buFont typeface="Arial"/>
              <a:buChar char="•"/>
            </a:pPr>
            <a:r>
              <a:rPr lang="en-US" dirty="0" smtClean="0">
                <a:latin typeface="Comic Sans MS"/>
                <a:cs typeface="Comic Sans MS"/>
              </a:rPr>
              <a:t>Pulmonary function tests (FEV1, FVC, FEV1/FVC)</a:t>
            </a:r>
          </a:p>
          <a:p>
            <a:pPr marL="857250" lvl="1" indent="-457200">
              <a:buFont typeface="Arial"/>
              <a:buChar char="•"/>
            </a:pPr>
            <a:r>
              <a:rPr lang="en-US" dirty="0" smtClean="0">
                <a:latin typeface="Comic Sans MS"/>
                <a:cs typeface="Comic Sans MS"/>
              </a:rPr>
              <a:t>Stephanie London, CHARGE; Graham Barr, MESA</a:t>
            </a:r>
          </a:p>
          <a:p>
            <a:pPr marL="457200" indent="-457200">
              <a:buFont typeface="Arial"/>
              <a:buChar char="•"/>
            </a:pPr>
            <a:r>
              <a:rPr lang="en-US" dirty="0" smtClean="0">
                <a:latin typeface="Comic Sans MS"/>
                <a:cs typeface="Comic Sans MS"/>
              </a:rPr>
              <a:t>Ischemic Stroke</a:t>
            </a:r>
          </a:p>
          <a:p>
            <a:pPr marL="857250" lvl="1" indent="-457200">
              <a:buFont typeface="Arial"/>
              <a:buChar char="•"/>
            </a:pPr>
            <a:r>
              <a:rPr lang="en-US" dirty="0" smtClean="0">
                <a:latin typeface="Comic Sans MS"/>
                <a:cs typeface="Comic Sans MS"/>
              </a:rPr>
              <a:t>116 MESA participants with stroke diagnosis</a:t>
            </a:r>
          </a:p>
          <a:p>
            <a:pPr marL="857250" lvl="1" indent="-457200">
              <a:buFont typeface="Arial"/>
              <a:buChar char="•"/>
            </a:pPr>
            <a:r>
              <a:rPr lang="en-US" dirty="0" err="1" smtClean="0">
                <a:latin typeface="Comic Sans MS"/>
                <a:cs typeface="Comic Sans MS"/>
              </a:rPr>
              <a:t>Myriam</a:t>
            </a:r>
            <a:r>
              <a:rPr lang="en-US" dirty="0" smtClean="0">
                <a:latin typeface="Comic Sans MS"/>
                <a:cs typeface="Comic Sans MS"/>
              </a:rPr>
              <a:t> </a:t>
            </a:r>
            <a:r>
              <a:rPr lang="en-US" dirty="0" err="1" smtClean="0">
                <a:latin typeface="Comic Sans MS"/>
                <a:cs typeface="Comic Sans MS"/>
              </a:rPr>
              <a:t>Fornage</a:t>
            </a:r>
            <a:r>
              <a:rPr lang="en-US" dirty="0" smtClean="0">
                <a:latin typeface="Comic Sans MS"/>
                <a:cs typeface="Comic Sans MS"/>
              </a:rPr>
              <a:t>, CHARGE; Stephen Rich, MESA</a:t>
            </a:r>
          </a:p>
        </p:txBody>
      </p:sp>
    </p:spTree>
    <p:extLst>
      <p:ext uri="{BB962C8B-B14F-4D97-AF65-F5344CB8AC3E}">
        <p14:creationId xmlns:p14="http://schemas.microsoft.com/office/powerpoint/2010/main" val="16931212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sz="3200" dirty="0" smtClean="0">
                <a:latin typeface="Comic Sans MS"/>
                <a:cs typeface="Comic Sans MS"/>
              </a:rPr>
              <a:t>Future Directions</a:t>
            </a:r>
            <a:endParaRPr lang="en-US" sz="3200" dirty="0">
              <a:latin typeface="Comic Sans MS"/>
              <a:cs typeface="Comic Sans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47800"/>
            <a:ext cx="7772400" cy="4114800"/>
          </a:xfrm>
        </p:spPr>
        <p:txBody>
          <a:bodyPr/>
          <a:lstStyle/>
          <a:p>
            <a:pPr marL="457200" indent="-457200">
              <a:buFont typeface="Arial"/>
              <a:buChar char="•"/>
            </a:pPr>
            <a:r>
              <a:rPr lang="en-US" dirty="0" err="1" smtClean="0">
                <a:latin typeface="Comic Sans MS"/>
                <a:cs typeface="Comic Sans MS"/>
              </a:rPr>
              <a:t>Exome</a:t>
            </a:r>
            <a:r>
              <a:rPr lang="en-US" dirty="0" smtClean="0">
                <a:latin typeface="Comic Sans MS"/>
                <a:cs typeface="Comic Sans MS"/>
              </a:rPr>
              <a:t> Sequence Project</a:t>
            </a:r>
          </a:p>
          <a:p>
            <a:pPr marL="857250" lvl="1" indent="-457200">
              <a:buFont typeface="Arial"/>
              <a:buChar char="•"/>
            </a:pPr>
            <a:r>
              <a:rPr lang="en-US" dirty="0" smtClean="0">
                <a:latin typeface="Comic Sans MS"/>
                <a:cs typeface="Comic Sans MS"/>
              </a:rPr>
              <a:t>MESA/</a:t>
            </a:r>
            <a:r>
              <a:rPr lang="en-US" dirty="0" err="1" smtClean="0">
                <a:latin typeface="Comic Sans MS"/>
                <a:cs typeface="Comic Sans MS"/>
              </a:rPr>
              <a:t>HeartGO</a:t>
            </a:r>
            <a:r>
              <a:rPr lang="en-US" dirty="0" smtClean="0">
                <a:latin typeface="Comic Sans MS"/>
                <a:cs typeface="Comic Sans MS"/>
              </a:rPr>
              <a:t> ESP with CHARGE-S</a:t>
            </a:r>
          </a:p>
          <a:p>
            <a:pPr marL="857250" lvl="1" indent="-457200">
              <a:buFont typeface="Arial"/>
              <a:buChar char="•"/>
            </a:pPr>
            <a:r>
              <a:rPr lang="en-US" dirty="0" smtClean="0">
                <a:latin typeface="Comic Sans MS"/>
                <a:cs typeface="Comic Sans MS"/>
              </a:rPr>
              <a:t>Translating candidate genes with burden of rare variants into mechanisms of pathology</a:t>
            </a:r>
            <a:endParaRPr lang="en-US" dirty="0">
              <a:latin typeface="Comic Sans MS"/>
              <a:cs typeface="Comic Sans MS"/>
            </a:endParaRPr>
          </a:p>
          <a:p>
            <a:pPr marL="457200" indent="-457200">
              <a:buFont typeface="Arial"/>
              <a:buChar char="•"/>
            </a:pPr>
            <a:r>
              <a:rPr lang="en-US" dirty="0" err="1" smtClean="0">
                <a:latin typeface="Comic Sans MS"/>
                <a:cs typeface="Comic Sans MS"/>
              </a:rPr>
              <a:t>ExomeChip</a:t>
            </a:r>
            <a:r>
              <a:rPr lang="en-US" dirty="0" smtClean="0">
                <a:latin typeface="Comic Sans MS"/>
                <a:cs typeface="Comic Sans MS"/>
              </a:rPr>
              <a:t> </a:t>
            </a:r>
          </a:p>
          <a:p>
            <a:pPr marL="857250" lvl="1" indent="-457200">
              <a:buFont typeface="Arial"/>
              <a:buChar char="•"/>
            </a:pPr>
            <a:r>
              <a:rPr lang="en-US" dirty="0" smtClean="0">
                <a:latin typeface="Comic Sans MS"/>
                <a:cs typeface="Comic Sans MS"/>
              </a:rPr>
              <a:t>Leverage MESA ethnic-diversity and phenotypes into MESA-centric studies</a:t>
            </a:r>
          </a:p>
          <a:p>
            <a:pPr marL="857250" lvl="1" indent="-457200">
              <a:buFont typeface="Arial"/>
              <a:buChar char="•"/>
            </a:pPr>
            <a:r>
              <a:rPr lang="en-US" dirty="0" smtClean="0">
                <a:latin typeface="Comic Sans MS"/>
                <a:cs typeface="Comic Sans MS"/>
              </a:rPr>
              <a:t>Continue MESA collaborations with CHARGE</a:t>
            </a:r>
          </a:p>
          <a:p>
            <a:pPr marL="857250" lvl="1" indent="-457200">
              <a:buFont typeface="Arial"/>
              <a:buChar char="•"/>
            </a:pPr>
            <a:r>
              <a:rPr lang="en-US" dirty="0" smtClean="0">
                <a:latin typeface="Comic Sans MS"/>
                <a:cs typeface="Comic Sans MS"/>
              </a:rPr>
              <a:t>Initiate MESA as discovery cohort with PAGE (NHGRI)</a:t>
            </a:r>
            <a:endParaRPr lang="en-US" dirty="0">
              <a:latin typeface="Comic Sans MS"/>
              <a:cs typeface="Comic Sans MS"/>
            </a:endParaRPr>
          </a:p>
          <a:p>
            <a:pPr marL="457200" indent="-457200">
              <a:buFont typeface="Arial"/>
              <a:buChar char="•"/>
            </a:pPr>
            <a:r>
              <a:rPr lang="en-US" dirty="0" smtClean="0">
                <a:latin typeface="Comic Sans MS"/>
                <a:cs typeface="Comic Sans MS"/>
              </a:rPr>
              <a:t>Utilizing MESA expression/methylation data with genomic data into Systems Genetics</a:t>
            </a:r>
          </a:p>
          <a:p>
            <a:pPr marL="457200" indent="-457200">
              <a:buFont typeface="Arial"/>
              <a:buChar char="•"/>
            </a:pPr>
            <a:r>
              <a:rPr lang="en-US" dirty="0" smtClean="0">
                <a:latin typeface="Comic Sans MS"/>
                <a:cs typeface="Comic Sans MS"/>
              </a:rPr>
              <a:t>MESA serving as a foundation for functional studies with basic scientists</a:t>
            </a:r>
            <a:endParaRPr lang="en-US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8123539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Screen shot 2011-09-17 at 10.07.14 PM.png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345" b="-2345"/>
          <a:stretch/>
        </p:blipFill>
        <p:spPr>
          <a:xfrm>
            <a:off x="1219200" y="436562"/>
            <a:ext cx="7924800" cy="6421438"/>
          </a:xfrm>
        </p:spPr>
      </p:pic>
    </p:spTree>
    <p:extLst>
      <p:ext uri="{BB962C8B-B14F-4D97-AF65-F5344CB8AC3E}">
        <p14:creationId xmlns:p14="http://schemas.microsoft.com/office/powerpoint/2010/main" val="32547836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itle 1"/>
          <p:cNvSpPr>
            <a:spLocks noGrp="1"/>
          </p:cNvSpPr>
          <p:nvPr>
            <p:ph type="title"/>
          </p:nvPr>
        </p:nvSpPr>
        <p:spPr>
          <a:xfrm>
            <a:off x="-12700" y="31750"/>
            <a:ext cx="9342438" cy="1143000"/>
          </a:xfrm>
        </p:spPr>
        <p:txBody>
          <a:bodyPr/>
          <a:lstStyle/>
          <a:p>
            <a:r>
              <a:rPr lang="en-US" sz="2800" dirty="0" smtClean="0">
                <a:latin typeface="Comic Sans MS"/>
                <a:ea typeface="Comic Sans MS" charset="0"/>
                <a:cs typeface="Comic Sans MS"/>
              </a:rPr>
              <a:t>NHLBI </a:t>
            </a:r>
            <a:r>
              <a:rPr lang="en-US" sz="2800" dirty="0" err="1" smtClean="0">
                <a:latin typeface="Comic Sans MS"/>
                <a:ea typeface="Comic Sans MS" charset="0"/>
                <a:cs typeface="Comic Sans MS"/>
              </a:rPr>
              <a:t>Exome</a:t>
            </a:r>
            <a:r>
              <a:rPr lang="en-US" sz="2800" dirty="0" smtClean="0">
                <a:latin typeface="Comic Sans MS"/>
                <a:ea typeface="Comic Sans MS" charset="0"/>
                <a:cs typeface="Comic Sans MS"/>
              </a:rPr>
              <a:t> Sequencing Project</a:t>
            </a:r>
          </a:p>
        </p:txBody>
      </p:sp>
      <p:sp>
        <p:nvSpPr>
          <p:cNvPr id="14340" name="TextBox 3"/>
          <p:cNvSpPr txBox="1">
            <a:spLocks noChangeArrowheads="1"/>
          </p:cNvSpPr>
          <p:nvPr/>
        </p:nvSpPr>
        <p:spPr bwMode="auto">
          <a:xfrm>
            <a:off x="136525" y="1295400"/>
            <a:ext cx="8778875" cy="1323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>
            <a:prstTxWarp prst="textNoShape">
              <a:avLst/>
            </a:prstTxWarp>
            <a:spAutoFit/>
          </a:bodyPr>
          <a:lstStyle/>
          <a:p>
            <a:pPr marL="455613" indent="-455613"/>
            <a:r>
              <a:rPr lang="en-US" sz="2000" dirty="0">
                <a:latin typeface="Comic Sans MS"/>
                <a:ea typeface="Comic Sans MS" charset="0"/>
                <a:cs typeface="Comic Sans MS"/>
              </a:rPr>
              <a:t>Established with ARRA funding</a:t>
            </a:r>
          </a:p>
          <a:p>
            <a:pPr marL="455613" indent="-455613"/>
            <a:endParaRPr lang="en-US" sz="2000" dirty="0">
              <a:latin typeface="Comic Sans MS"/>
              <a:ea typeface="Comic Sans MS" charset="0"/>
              <a:cs typeface="Comic Sans MS"/>
            </a:endParaRPr>
          </a:p>
          <a:p>
            <a:pPr marL="455613" indent="-455613"/>
            <a:r>
              <a:rPr lang="en-US" sz="2000" dirty="0">
                <a:latin typeface="Comic Sans MS"/>
                <a:ea typeface="Comic Sans MS" charset="0"/>
                <a:cs typeface="Comic Sans MS"/>
              </a:rPr>
              <a:t>Extremes of cardiovascular and lung phenotypes to be analyzed to enrich for genetic effects</a:t>
            </a:r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0" y="3248025"/>
            <a:ext cx="6364288" cy="3387725"/>
            <a:chOff x="1236029" y="-855456"/>
            <a:chExt cx="6365627" cy="3386954"/>
          </a:xfrm>
        </p:grpSpPr>
        <p:graphicFrame>
          <p:nvGraphicFramePr>
            <p:cNvPr id="14338" name="Object 2"/>
            <p:cNvGraphicFramePr>
              <a:graphicFrameLocks noChangeAspect="1"/>
            </p:cNvGraphicFramePr>
            <p:nvPr/>
          </p:nvGraphicFramePr>
          <p:xfrm>
            <a:off x="2025322" y="-855456"/>
            <a:ext cx="4574991" cy="338695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61" name="Worksheet" r:id="rId3" imgW="6654800" imgH="3771900" progId="Excel.Sheet.8">
                    <p:embed/>
                  </p:oleObj>
                </mc:Choice>
                <mc:Fallback>
                  <p:oleObj name="Worksheet" r:id="rId3" imgW="6654800" imgH="3771900" progId="Excel.Sheet.8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l="958" t="2388" r="14938"/>
                        <a:stretch>
                          <a:fillRect/>
                        </a:stretch>
                      </p:blipFill>
                      <p:spPr bwMode="auto">
                        <a:xfrm>
                          <a:off x="2025322" y="-855456"/>
                          <a:ext cx="4574991" cy="338695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" name="Text Box 5"/>
            <p:cNvSpPr txBox="1">
              <a:spLocks noChangeArrowheads="1"/>
            </p:cNvSpPr>
            <p:nvPr/>
          </p:nvSpPr>
          <p:spPr bwMode="auto">
            <a:xfrm>
              <a:off x="1236029" y="757077"/>
              <a:ext cx="2886682" cy="707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000" b="1" u="sng" dirty="0" smtClean="0">
                  <a:solidFill>
                    <a:srgbClr val="0000FF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Comic Sans MS" charset="0"/>
                  <a:ea typeface="ヒラギノ角ゴ ProN W3" charset="-128"/>
                  <a:sym typeface="Gill Sans" charset="0"/>
                </a:rPr>
                <a:t>High FRS </a:t>
              </a:r>
            </a:p>
            <a:p>
              <a:pPr algn="ctr"/>
              <a:r>
                <a:rPr lang="en-US" sz="2000" b="1" u="sng" dirty="0" smtClean="0">
                  <a:solidFill>
                    <a:srgbClr val="0000FF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Comic Sans MS" charset="0"/>
                  <a:ea typeface="ヒラギノ角ゴ ProN W3" charset="-128"/>
                  <a:sym typeface="Gill Sans" charset="0"/>
                </a:rPr>
                <a:t>no MI</a:t>
              </a:r>
              <a:endParaRPr lang="en-US" sz="20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ea typeface="ヒラギノ角ゴ ProN W3" charset="-128"/>
                <a:sym typeface="Gill Sans" charset="0"/>
              </a:endParaRPr>
            </a:p>
          </p:txBody>
        </p:sp>
        <p:sp>
          <p:nvSpPr>
            <p:cNvPr id="8" name="Text Box 6"/>
            <p:cNvSpPr txBox="1">
              <a:spLocks noChangeArrowheads="1"/>
            </p:cNvSpPr>
            <p:nvPr/>
          </p:nvSpPr>
          <p:spPr bwMode="auto">
            <a:xfrm>
              <a:off x="4849939" y="1020542"/>
              <a:ext cx="2751717" cy="3999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000" b="1" u="sng" dirty="0" smtClean="0">
                  <a:solidFill>
                    <a:srgbClr val="0000FF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Comic Sans MS" charset="0"/>
                  <a:ea typeface="ヒラギノ角ゴ ProN W3" charset="-128"/>
                  <a:sym typeface="Gill Sans" charset="0"/>
                </a:rPr>
                <a:t>Early-onset MI</a:t>
              </a:r>
              <a:endParaRPr lang="en-US" sz="20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ea typeface="ヒラギノ角ゴ ProN W3" charset="-128"/>
                <a:sym typeface="Gill Sans" charset="0"/>
              </a:endParaRPr>
            </a:p>
          </p:txBody>
        </p:sp>
        <p:sp>
          <p:nvSpPr>
            <p:cNvPr id="14347" name="Line 7"/>
            <p:cNvSpPr>
              <a:spLocks noChangeShapeType="1"/>
            </p:cNvSpPr>
            <p:nvPr/>
          </p:nvSpPr>
          <p:spPr bwMode="auto">
            <a:xfrm>
              <a:off x="2483557" y="1473200"/>
              <a:ext cx="196144" cy="74930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48" name="Line 8"/>
            <p:cNvSpPr>
              <a:spLocks noChangeShapeType="1"/>
            </p:cNvSpPr>
            <p:nvPr/>
          </p:nvSpPr>
          <p:spPr bwMode="auto">
            <a:xfrm flipH="1">
              <a:off x="5857522" y="1485900"/>
              <a:ext cx="259644" cy="76200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4342" name="TextBox 19"/>
          <p:cNvSpPr txBox="1">
            <a:spLocks noChangeArrowheads="1"/>
          </p:cNvSpPr>
          <p:nvPr/>
        </p:nvSpPr>
        <p:spPr bwMode="auto">
          <a:xfrm>
            <a:off x="1498600" y="3160713"/>
            <a:ext cx="2913063" cy="43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5" tIns="45718" rIns="91435" bIns="45718">
            <a:prstTxWarp prst="textNoShape">
              <a:avLst/>
            </a:prstTxWarp>
            <a:spAutoFit/>
          </a:bodyPr>
          <a:lstStyle/>
          <a:p>
            <a:r>
              <a:rPr lang="en-US" sz="2200">
                <a:latin typeface="Comic Sans MS" charset="0"/>
                <a:ea typeface="Comic Sans MS" charset="0"/>
                <a:cs typeface="Comic Sans MS" charset="0"/>
              </a:rPr>
              <a:t>Example of extreme</a:t>
            </a:r>
          </a:p>
        </p:txBody>
      </p:sp>
      <p:sp>
        <p:nvSpPr>
          <p:cNvPr id="14343" name="TextBox 12"/>
          <p:cNvSpPr txBox="1">
            <a:spLocks noChangeArrowheads="1"/>
          </p:cNvSpPr>
          <p:nvPr/>
        </p:nvSpPr>
        <p:spPr bwMode="auto">
          <a:xfrm>
            <a:off x="4724400" y="3019425"/>
            <a:ext cx="4029734" cy="1323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5" tIns="45718" rIns="91435" bIns="45718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latin typeface="Comic Sans MS"/>
                <a:ea typeface="Comic Sans MS" charset="0"/>
                <a:cs typeface="Comic Sans MS"/>
              </a:rPr>
              <a:t>Early </a:t>
            </a:r>
            <a:r>
              <a:rPr lang="en-US" sz="2000" dirty="0" smtClean="0">
                <a:latin typeface="Comic Sans MS"/>
                <a:ea typeface="Comic Sans MS" charset="0"/>
                <a:cs typeface="Comic Sans MS"/>
              </a:rPr>
              <a:t>Onset </a:t>
            </a:r>
            <a:r>
              <a:rPr lang="en-US" sz="2000" dirty="0">
                <a:latin typeface="Comic Sans MS"/>
                <a:ea typeface="Comic Sans MS" charset="0"/>
                <a:cs typeface="Comic Sans MS"/>
              </a:rPr>
              <a:t>Disease</a:t>
            </a:r>
          </a:p>
          <a:p>
            <a:r>
              <a:rPr lang="en-US" sz="2000" dirty="0">
                <a:latin typeface="Comic Sans MS"/>
                <a:ea typeface="Comic Sans MS" charset="0"/>
                <a:cs typeface="Comic Sans MS"/>
              </a:rPr>
              <a:t>“</a:t>
            </a:r>
            <a:r>
              <a:rPr lang="en-US" sz="2000" dirty="0" smtClean="0">
                <a:latin typeface="Comic Sans MS"/>
                <a:ea typeface="Comic Sans MS" charset="0"/>
                <a:cs typeface="Comic Sans MS"/>
              </a:rPr>
              <a:t>Mendel-</a:t>
            </a:r>
            <a:r>
              <a:rPr lang="en-US" sz="2000" dirty="0" err="1" smtClean="0">
                <a:latin typeface="Comic Sans MS"/>
                <a:ea typeface="Comic Sans MS" charset="0"/>
                <a:cs typeface="Comic Sans MS"/>
              </a:rPr>
              <a:t>ize</a:t>
            </a:r>
            <a:r>
              <a:rPr lang="en-US" sz="2000" dirty="0">
                <a:latin typeface="Comic Sans MS"/>
                <a:ea typeface="Comic Sans MS" charset="0"/>
                <a:cs typeface="Comic Sans MS"/>
              </a:rPr>
              <a:t>” Traits-Compare </a:t>
            </a:r>
          </a:p>
          <a:p>
            <a:r>
              <a:rPr lang="en-US" sz="2000" dirty="0">
                <a:latin typeface="Comic Sans MS"/>
                <a:ea typeface="Comic Sans MS" charset="0"/>
                <a:cs typeface="Comic Sans MS"/>
              </a:rPr>
              <a:t>   extremes of trait distribution </a:t>
            </a:r>
          </a:p>
          <a:p>
            <a:r>
              <a:rPr lang="en-US" sz="2000" dirty="0">
                <a:latin typeface="Comic Sans MS"/>
                <a:ea typeface="Comic Sans MS" charset="0"/>
                <a:cs typeface="Comic Sans MS"/>
              </a:rPr>
              <a:t>Rare, higher </a:t>
            </a:r>
            <a:r>
              <a:rPr lang="en-US" sz="2000" dirty="0" err="1">
                <a:latin typeface="Comic Sans MS"/>
                <a:ea typeface="Comic Sans MS" charset="0"/>
                <a:cs typeface="Comic Sans MS"/>
              </a:rPr>
              <a:t>penetrant</a:t>
            </a:r>
            <a:r>
              <a:rPr lang="en-US" sz="2000" dirty="0">
                <a:latin typeface="Comic Sans MS"/>
                <a:ea typeface="Comic Sans MS" charset="0"/>
                <a:cs typeface="Comic Sans MS"/>
              </a:rPr>
              <a:t> variants</a:t>
            </a:r>
          </a:p>
        </p:txBody>
      </p:sp>
    </p:spTree>
    <p:extLst>
      <p:ext uri="{BB962C8B-B14F-4D97-AF65-F5344CB8AC3E}">
        <p14:creationId xmlns:p14="http://schemas.microsoft.com/office/powerpoint/2010/main" val="10040129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88901" y="1127125"/>
            <a:ext cx="5511802" cy="2784475"/>
            <a:chOff x="1337070" y="-855456"/>
            <a:chExt cx="6264586" cy="3386954"/>
          </a:xfrm>
        </p:grpSpPr>
        <p:graphicFrame>
          <p:nvGraphicFramePr>
            <p:cNvPr id="14338" name="Object 2"/>
            <p:cNvGraphicFramePr>
              <a:graphicFrameLocks noChangeAspect="1"/>
            </p:cNvGraphicFramePr>
            <p:nvPr/>
          </p:nvGraphicFramePr>
          <p:xfrm>
            <a:off x="2025322" y="-855456"/>
            <a:ext cx="4574991" cy="338695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51" name="Worksheet" r:id="rId3" imgW="6654555" imgH="3771761" progId="Excel.Sheet.8">
                    <p:embed/>
                  </p:oleObj>
                </mc:Choice>
                <mc:Fallback>
                  <p:oleObj name="Worksheet" r:id="rId3" imgW="6654555" imgH="3771761" progId="Excel.Sheet.8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l="958" t="2388" r="14938"/>
                        <a:stretch>
                          <a:fillRect/>
                        </a:stretch>
                      </p:blipFill>
                      <p:spPr bwMode="auto">
                        <a:xfrm>
                          <a:off x="2025322" y="-855456"/>
                          <a:ext cx="4574991" cy="338695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" name="Text Box 5"/>
            <p:cNvSpPr txBox="1">
              <a:spLocks noChangeArrowheads="1"/>
            </p:cNvSpPr>
            <p:nvPr/>
          </p:nvSpPr>
          <p:spPr bwMode="auto">
            <a:xfrm>
              <a:off x="1337070" y="985625"/>
              <a:ext cx="2886681" cy="4866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000" b="1" u="sng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Comic Sans MS" charset="0"/>
                  <a:ea typeface="ヒラギノ角ゴ ProN W3" charset="-128"/>
                  <a:sym typeface="Gill Sans" charset="0"/>
                </a:rPr>
                <a:t>LOW LDL</a:t>
              </a:r>
            </a:p>
          </p:txBody>
        </p:sp>
        <p:sp>
          <p:nvSpPr>
            <p:cNvPr id="8" name="Text Box 6"/>
            <p:cNvSpPr txBox="1">
              <a:spLocks noChangeArrowheads="1"/>
            </p:cNvSpPr>
            <p:nvPr/>
          </p:nvSpPr>
          <p:spPr bwMode="auto">
            <a:xfrm>
              <a:off x="4849939" y="1020542"/>
              <a:ext cx="2751717" cy="4866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000" b="1" u="sng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Comic Sans MS" charset="0"/>
                  <a:ea typeface="ヒラギノ角ゴ ProN W3" charset="-128"/>
                  <a:sym typeface="Gill Sans" charset="0"/>
                </a:rPr>
                <a:t>HIGH LDL</a:t>
              </a:r>
            </a:p>
          </p:txBody>
        </p:sp>
        <p:sp>
          <p:nvSpPr>
            <p:cNvPr id="14347" name="Line 7"/>
            <p:cNvSpPr>
              <a:spLocks noChangeShapeType="1"/>
            </p:cNvSpPr>
            <p:nvPr/>
          </p:nvSpPr>
          <p:spPr bwMode="auto">
            <a:xfrm>
              <a:off x="2483557" y="1473200"/>
              <a:ext cx="196144" cy="74930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348" name="Line 8"/>
            <p:cNvSpPr>
              <a:spLocks noChangeShapeType="1"/>
            </p:cNvSpPr>
            <p:nvPr/>
          </p:nvSpPr>
          <p:spPr bwMode="auto">
            <a:xfrm flipH="1">
              <a:off x="5857522" y="1485900"/>
              <a:ext cx="259644" cy="76200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12" name="Group 18"/>
          <p:cNvGrpSpPr>
            <a:grpSpLocks/>
          </p:cNvGrpSpPr>
          <p:nvPr/>
        </p:nvGrpSpPr>
        <p:grpSpPr bwMode="auto">
          <a:xfrm>
            <a:off x="3543300" y="4048125"/>
            <a:ext cx="5600700" cy="2784475"/>
            <a:chOff x="1236029" y="-855456"/>
            <a:chExt cx="6365627" cy="3386954"/>
          </a:xfrm>
        </p:grpSpPr>
        <p:graphicFrame>
          <p:nvGraphicFramePr>
            <p:cNvPr id="13" name="Object 2"/>
            <p:cNvGraphicFramePr>
              <a:graphicFrameLocks noChangeAspect="1"/>
            </p:cNvGraphicFramePr>
            <p:nvPr/>
          </p:nvGraphicFramePr>
          <p:xfrm>
            <a:off x="2025322" y="-855456"/>
            <a:ext cx="4574991" cy="338695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52" name="Worksheet" r:id="rId5" imgW="6654555" imgH="3771761" progId="Excel.Sheet.8">
                    <p:embed/>
                  </p:oleObj>
                </mc:Choice>
                <mc:Fallback>
                  <p:oleObj name="Worksheet" r:id="rId5" imgW="6654555" imgH="3771761" progId="Excel.Sheet.8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l="958" t="2388" r="14938"/>
                        <a:stretch>
                          <a:fillRect/>
                        </a:stretch>
                      </p:blipFill>
                      <p:spPr bwMode="auto">
                        <a:xfrm>
                          <a:off x="2025322" y="-855456"/>
                          <a:ext cx="4574991" cy="338695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" name="Text Box 5"/>
            <p:cNvSpPr txBox="1">
              <a:spLocks noChangeArrowheads="1"/>
            </p:cNvSpPr>
            <p:nvPr/>
          </p:nvSpPr>
          <p:spPr bwMode="auto">
            <a:xfrm>
              <a:off x="1236029" y="985625"/>
              <a:ext cx="2886682" cy="4866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000" b="1" u="sng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Comic Sans MS" charset="0"/>
                  <a:ea typeface="ヒラギノ角ゴ ProN W3" charset="-128"/>
                  <a:sym typeface="Gill Sans" charset="0"/>
                </a:rPr>
                <a:t>LOW</a:t>
              </a:r>
              <a:r>
                <a:rPr lang="en-US" sz="2000" b="1" u="sng" dirty="0" smtClean="0">
                  <a:solidFill>
                    <a:srgbClr val="0000FF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Comic Sans MS" charset="0"/>
                  <a:ea typeface="ヒラギノ角ゴ ProN W3" charset="-128"/>
                  <a:sym typeface="Gill Sans" charset="0"/>
                </a:rPr>
                <a:t> BP</a:t>
              </a:r>
              <a:endParaRPr lang="en-US" sz="20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ea typeface="ヒラギノ角ゴ ProN W3" charset="-128"/>
                <a:sym typeface="Gill Sans" charset="0"/>
              </a:endParaRPr>
            </a:p>
          </p:txBody>
        </p:sp>
        <p:sp>
          <p:nvSpPr>
            <p:cNvPr id="15" name="Text Box 6"/>
            <p:cNvSpPr txBox="1">
              <a:spLocks noChangeArrowheads="1"/>
            </p:cNvSpPr>
            <p:nvPr/>
          </p:nvSpPr>
          <p:spPr bwMode="auto">
            <a:xfrm>
              <a:off x="4849939" y="1020542"/>
              <a:ext cx="2751717" cy="4866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2000" b="1" u="sng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Comic Sans MS" charset="0"/>
                  <a:ea typeface="ヒラギノ角ゴ ProN W3" charset="-128"/>
                  <a:sym typeface="Gill Sans" charset="0"/>
                </a:rPr>
                <a:t>HIGH</a:t>
              </a:r>
              <a:r>
                <a:rPr lang="en-US" sz="2000" b="1" u="sng" dirty="0" smtClean="0">
                  <a:solidFill>
                    <a:srgbClr val="0000FF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Comic Sans MS" charset="0"/>
                  <a:ea typeface="ヒラギノ角ゴ ProN W3" charset="-128"/>
                  <a:sym typeface="Gill Sans" charset="0"/>
                </a:rPr>
                <a:t> BP</a:t>
              </a:r>
              <a:endParaRPr lang="en-US" sz="20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ea typeface="ヒラギノ角ゴ ProN W3" charset="-128"/>
                <a:sym typeface="Gill Sans" charset="0"/>
              </a:endParaRPr>
            </a:p>
          </p:txBody>
        </p:sp>
        <p:sp>
          <p:nvSpPr>
            <p:cNvPr id="16" name="Line 7"/>
            <p:cNvSpPr>
              <a:spLocks noChangeShapeType="1"/>
            </p:cNvSpPr>
            <p:nvPr/>
          </p:nvSpPr>
          <p:spPr bwMode="auto">
            <a:xfrm>
              <a:off x="2483557" y="1473200"/>
              <a:ext cx="196144" cy="74930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Line 8"/>
            <p:cNvSpPr>
              <a:spLocks noChangeShapeType="1"/>
            </p:cNvSpPr>
            <p:nvPr/>
          </p:nvSpPr>
          <p:spPr bwMode="auto">
            <a:xfrm flipH="1">
              <a:off x="5857522" y="1485900"/>
              <a:ext cx="259644" cy="76200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304800" y="304800"/>
            <a:ext cx="492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/>
                <a:cs typeface="Comic Sans MS"/>
              </a:rPr>
              <a:t>Relatively small numbers in </a:t>
            </a:r>
            <a:r>
              <a:rPr lang="en-US" dirty="0" smtClean="0">
                <a:latin typeface="Comic Sans MS"/>
                <a:cs typeface="Comic Sans MS"/>
              </a:rPr>
              <a:t>each tail x 2 ethnic groups</a:t>
            </a:r>
            <a:endParaRPr lang="en-US" dirty="0">
              <a:latin typeface="Comic Sans MS"/>
              <a:cs typeface="Comic Sans MS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292100" y="1143000"/>
            <a:ext cx="4737100" cy="0"/>
          </a:xfrm>
          <a:prstGeom prst="line">
            <a:avLst/>
          </a:prstGeom>
          <a:ln w="38100" cap="sq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11667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lowchart: Process 20"/>
          <p:cNvSpPr/>
          <p:nvPr/>
        </p:nvSpPr>
        <p:spPr>
          <a:xfrm>
            <a:off x="2590800" y="4648628"/>
            <a:ext cx="4390977" cy="761572"/>
          </a:xfrm>
          <a:prstGeom prst="flowChartProcess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7064" tIns="23532" rIns="47064" bIns="23532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Comic Sans MS"/>
                <a:cs typeface="Comic Sans MS"/>
              </a:rPr>
              <a:t>~6700 </a:t>
            </a:r>
            <a:r>
              <a:rPr lang="en-US" sz="1400" b="1" dirty="0" err="1">
                <a:solidFill>
                  <a:schemeClr val="tx1"/>
                </a:solidFill>
                <a:latin typeface="Comic Sans MS"/>
                <a:cs typeface="Comic Sans MS"/>
              </a:rPr>
              <a:t>exomes</a:t>
            </a:r>
            <a:r>
              <a:rPr lang="en-US" sz="1400" b="1" dirty="0">
                <a:solidFill>
                  <a:schemeClr val="tx1"/>
                </a:solidFill>
                <a:latin typeface="Comic Sans MS"/>
                <a:cs typeface="Comic Sans MS"/>
              </a:rPr>
              <a:t> 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  <a:latin typeface="Comic Sans MS"/>
                <a:cs typeface="Comic Sans MS"/>
              </a:rPr>
              <a:t>sequenced  at the Broad &amp; University of Washington </a:t>
            </a:r>
            <a:endParaRPr lang="en-US" sz="1400" dirty="0">
              <a:solidFill>
                <a:schemeClr val="tx1"/>
              </a:solidFill>
              <a:latin typeface="Comic Sans MS"/>
              <a:cs typeface="Comic Sans MS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1524000" y="811356"/>
            <a:ext cx="1860474" cy="1093644"/>
          </a:xfrm>
          <a:prstGeom prst="ellipse">
            <a:avLst/>
          </a:prstGeom>
          <a:solidFill>
            <a:schemeClr val="accent2">
              <a:lumMod val="60000"/>
              <a:lumOff val="40000"/>
              <a:alpha val="4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7064" tIns="23532" rIns="47064" bIns="23532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Comic Sans MS"/>
                <a:cs typeface="Comic Sans MS"/>
              </a:rPr>
              <a:t>HeartGO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  <a:latin typeface="Comic Sans MS"/>
                <a:cs typeface="Comic Sans MS"/>
              </a:rPr>
              <a:t>N&gt;60,000</a:t>
            </a:r>
            <a:endParaRPr lang="en-US" sz="1600" dirty="0">
              <a:solidFill>
                <a:schemeClr val="tx1"/>
              </a:solidFill>
              <a:latin typeface="Comic Sans MS"/>
              <a:cs typeface="Comic Sans MS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3733800" y="806408"/>
            <a:ext cx="1860474" cy="1098592"/>
          </a:xfrm>
          <a:prstGeom prst="ellipse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7064" tIns="23532" rIns="47064" bIns="23532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Comic Sans MS"/>
                <a:cs typeface="Comic Sans MS"/>
              </a:rPr>
              <a:t>LungGO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  <a:latin typeface="Comic Sans MS"/>
                <a:cs typeface="Comic Sans MS"/>
              </a:rPr>
              <a:t>N&gt;19,000</a:t>
            </a:r>
            <a:endParaRPr lang="en-US" sz="1600" dirty="0">
              <a:solidFill>
                <a:schemeClr val="tx1"/>
              </a:solidFill>
              <a:latin typeface="Comic Sans MS"/>
              <a:cs typeface="Comic Sans MS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6014630" y="806408"/>
            <a:ext cx="1860474" cy="1098592"/>
          </a:xfrm>
          <a:prstGeom prst="ellipse">
            <a:avLst/>
          </a:prstGeom>
          <a:solidFill>
            <a:schemeClr val="accent6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7064" tIns="23532" rIns="47064" bIns="23532" rtlCol="0" anchor="ctr"/>
          <a:lstStyle/>
          <a:p>
            <a:pPr algn="ctr"/>
            <a:r>
              <a:rPr lang="en-US" sz="1600" dirty="0">
                <a:solidFill>
                  <a:sysClr val="windowText" lastClr="000000"/>
                </a:solidFill>
                <a:latin typeface="Comic Sans MS"/>
                <a:cs typeface="Comic Sans MS"/>
              </a:rPr>
              <a:t>WHISP</a:t>
            </a:r>
          </a:p>
          <a:p>
            <a:pPr algn="ctr"/>
            <a:r>
              <a:rPr lang="en-US" sz="1600" dirty="0">
                <a:solidFill>
                  <a:sysClr val="windowText" lastClr="000000"/>
                </a:solidFill>
                <a:latin typeface="Comic Sans MS"/>
                <a:cs typeface="Comic Sans MS"/>
              </a:rPr>
              <a:t>N&gt;142,000</a:t>
            </a:r>
            <a:endParaRPr lang="en-US" sz="1600" dirty="0">
              <a:solidFill>
                <a:sysClr val="windowText" lastClr="000000"/>
              </a:solidFill>
              <a:latin typeface="Comic Sans MS"/>
              <a:cs typeface="Comic Sans MS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5701137" y="5429828"/>
            <a:ext cx="2604663" cy="1428172"/>
          </a:xfrm>
          <a:prstGeom prst="ellipse">
            <a:avLst/>
          </a:prstGeom>
          <a:solidFill>
            <a:srgbClr val="99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7064" tIns="23532" rIns="47064" bIns="23532"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Comic Sans MS"/>
                <a:cs typeface="Comic Sans MS"/>
              </a:rPr>
              <a:t>African</a:t>
            </a:r>
            <a:r>
              <a:rPr lang="en-US" sz="1400" b="1" dirty="0">
                <a:solidFill>
                  <a:schemeClr val="tx1"/>
                </a:solidFill>
                <a:latin typeface="Comic Sans MS"/>
                <a:cs typeface="Comic Sans MS"/>
              </a:rPr>
              <a:t> </a:t>
            </a:r>
            <a:r>
              <a:rPr lang="en-US" sz="1400" dirty="0">
                <a:solidFill>
                  <a:schemeClr val="tx1"/>
                </a:solidFill>
                <a:latin typeface="Comic Sans MS"/>
                <a:cs typeface="Comic Sans MS"/>
              </a:rPr>
              <a:t>Americans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  <a:latin typeface="Comic Sans MS"/>
                <a:cs typeface="Comic Sans MS"/>
              </a:rPr>
              <a:t>N=2312</a:t>
            </a:r>
            <a:endParaRPr lang="en-US" sz="1400" dirty="0">
              <a:solidFill>
                <a:schemeClr val="tx1"/>
              </a:solidFill>
              <a:latin typeface="Comic Sans MS"/>
              <a:cs typeface="Comic Sans MS"/>
            </a:endParaRPr>
          </a:p>
        </p:txBody>
      </p:sp>
      <p:sp>
        <p:nvSpPr>
          <p:cNvPr id="35" name="Oval 34"/>
          <p:cNvSpPr/>
          <p:nvPr/>
        </p:nvSpPr>
        <p:spPr>
          <a:xfrm>
            <a:off x="1284551" y="5429828"/>
            <a:ext cx="2601649" cy="1428172"/>
          </a:xfrm>
          <a:prstGeom prst="ellipse">
            <a:avLst/>
          </a:prstGeom>
          <a:solidFill>
            <a:srgbClr val="99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7064" tIns="23532" rIns="47064" bIns="23532"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Comic Sans MS"/>
                <a:cs typeface="Comic Sans MS"/>
              </a:rPr>
              <a:t>European Americans 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  <a:latin typeface="Comic Sans MS"/>
                <a:cs typeface="Comic Sans MS"/>
              </a:rPr>
              <a:t>N=4420</a:t>
            </a:r>
            <a:endParaRPr lang="en-US" sz="1400" dirty="0">
              <a:solidFill>
                <a:schemeClr val="tx1"/>
              </a:solidFill>
              <a:latin typeface="Comic Sans MS"/>
              <a:cs typeface="Comic Sans MS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990600" y="1905000"/>
            <a:ext cx="7404391" cy="1555629"/>
          </a:xfrm>
          <a:prstGeom prst="rect">
            <a:avLst/>
          </a:prstGeom>
          <a:solidFill>
            <a:srgbClr val="FFFF00"/>
          </a:solidFill>
        </p:spPr>
        <p:txBody>
          <a:bodyPr wrap="square" lIns="47064" tIns="23532" rIns="47064" bIns="23532" rtlCol="0">
            <a:spAutoFit/>
          </a:bodyPr>
          <a:lstStyle/>
          <a:p>
            <a:pPr algn="ctr"/>
            <a:r>
              <a:rPr lang="en-US" sz="1400" b="1" dirty="0">
                <a:latin typeface="Comic Sans MS"/>
                <a:cs typeface="Comic Sans MS"/>
              </a:rPr>
              <a:t>12 Primary Traits</a:t>
            </a:r>
          </a:p>
          <a:p>
            <a:pPr algn="ctr"/>
            <a:r>
              <a:rPr lang="en-US" sz="1400" dirty="0">
                <a:latin typeface="Comic Sans MS"/>
                <a:cs typeface="Comic Sans MS"/>
              </a:rPr>
              <a:t>Extremes of Quantitative Traits: BP, BMI &amp; LDL</a:t>
            </a:r>
          </a:p>
          <a:p>
            <a:pPr algn="ctr"/>
            <a:r>
              <a:rPr lang="en-US" sz="1400" dirty="0">
                <a:latin typeface="Comic Sans MS"/>
                <a:cs typeface="Comic Sans MS"/>
              </a:rPr>
              <a:t>Disease Outcomes: EOMI, PAH &amp; Stroke and Controls for EOMI &amp; PAH</a:t>
            </a:r>
          </a:p>
          <a:p>
            <a:pPr algn="ctr"/>
            <a:r>
              <a:rPr lang="en-US" sz="1400" dirty="0">
                <a:latin typeface="Comic Sans MS"/>
                <a:cs typeface="Comic Sans MS"/>
              </a:rPr>
              <a:t>Severity of Disease: Asthma, COPD, ALI and Pseudomonas Infection and Pulmonary Function in CF patients </a:t>
            </a:r>
          </a:p>
          <a:p>
            <a:pPr algn="ctr"/>
            <a:r>
              <a:rPr lang="en-US" sz="1400" dirty="0">
                <a:latin typeface="Comic Sans MS"/>
                <a:cs typeface="Comic Sans MS"/>
              </a:rPr>
              <a:t>Deeply </a:t>
            </a:r>
            <a:r>
              <a:rPr lang="en-US" sz="1400" dirty="0" err="1">
                <a:latin typeface="Comic Sans MS"/>
                <a:cs typeface="Comic Sans MS"/>
              </a:rPr>
              <a:t>Phenotyped</a:t>
            </a:r>
            <a:r>
              <a:rPr lang="en-US" sz="1400" dirty="0">
                <a:latin typeface="Comic Sans MS"/>
                <a:cs typeface="Comic Sans MS"/>
              </a:rPr>
              <a:t> Reference Group </a:t>
            </a:r>
          </a:p>
          <a:p>
            <a:pPr algn="ctr"/>
            <a:endParaRPr lang="en-US" sz="1400" b="1" dirty="0">
              <a:latin typeface="Comic Sans MS"/>
              <a:cs typeface="Comic Sans MS"/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3276600" y="3581400"/>
            <a:ext cx="2872075" cy="914400"/>
          </a:xfrm>
          <a:prstGeom prst="rect">
            <a:avLst/>
          </a:prstGeom>
          <a:solidFill>
            <a:srgbClr val="C4A4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7064" tIns="23532" rIns="47064" bIns="23532"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  <a:latin typeface="Comic Sans MS"/>
                <a:cs typeface="Comic Sans MS"/>
              </a:rPr>
              <a:t>Secondary Traits</a:t>
            </a:r>
          </a:p>
          <a:p>
            <a:pPr algn="ctr"/>
            <a:r>
              <a:rPr lang="en-US" sz="1400" dirty="0">
                <a:solidFill>
                  <a:schemeClr val="tx1"/>
                </a:solidFill>
                <a:latin typeface="Comic Sans MS"/>
                <a:cs typeface="Comic Sans MS"/>
              </a:rPr>
              <a:t>48 Quantitative &amp; 11 Qualitative  </a:t>
            </a:r>
            <a:endParaRPr lang="en-US" sz="1400" dirty="0">
              <a:solidFill>
                <a:schemeClr val="tx1"/>
              </a:solidFill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1588298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27038"/>
            <a:ext cx="4775200" cy="715962"/>
          </a:xfrm>
        </p:spPr>
        <p:txBody>
          <a:bodyPr/>
          <a:lstStyle/>
          <a:p>
            <a:pPr algn="l"/>
            <a:r>
              <a:rPr lang="en-US" sz="2400" dirty="0" smtClean="0">
                <a:latin typeface="Comic Sans MS"/>
                <a:cs typeface="Comic Sans MS"/>
              </a:rPr>
              <a:t>HeartGO Structure</a:t>
            </a:r>
            <a:endParaRPr lang="en-US" sz="2400" dirty="0">
              <a:latin typeface="Comic Sans MS"/>
              <a:cs typeface="Comic Sans M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42794" y="1143000"/>
            <a:ext cx="2987867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Calibri"/>
                <a:cs typeface="Calibri"/>
              </a:rPr>
              <a:t>HeartGO Coordination</a:t>
            </a:r>
          </a:p>
          <a:p>
            <a:pPr algn="ctr"/>
            <a:r>
              <a:rPr lang="en-US" dirty="0" smtClean="0">
                <a:latin typeface="Calibri"/>
                <a:cs typeface="Calibri"/>
              </a:rPr>
              <a:t>University of Virginia</a:t>
            </a:r>
            <a:br>
              <a:rPr lang="en-US" dirty="0" smtClean="0">
                <a:latin typeface="Calibri"/>
                <a:cs typeface="Calibri"/>
              </a:rPr>
            </a:br>
            <a:r>
              <a:rPr lang="en-US" dirty="0" smtClean="0">
                <a:latin typeface="Calibri"/>
                <a:cs typeface="Calibri"/>
              </a:rPr>
              <a:t>(S Rich, PI)</a:t>
            </a:r>
            <a:endParaRPr lang="en-US" dirty="0">
              <a:latin typeface="Calibri"/>
              <a:cs typeface="Calibri"/>
            </a:endParaRPr>
          </a:p>
        </p:txBody>
      </p:sp>
      <p:cxnSp>
        <p:nvCxnSpPr>
          <p:cNvPr id="6" name="Straight Arrow Connector 5"/>
          <p:cNvCxnSpPr>
            <a:endCxn id="7" idx="0"/>
          </p:cNvCxnSpPr>
          <p:nvPr/>
        </p:nvCxnSpPr>
        <p:spPr>
          <a:xfrm flipH="1">
            <a:off x="1022000" y="2057400"/>
            <a:ext cx="1949800" cy="1244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16644" y="3302000"/>
            <a:ext cx="1810712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latin typeface="Calibri"/>
                <a:cs typeface="Calibri"/>
              </a:rPr>
              <a:t>ARIC</a:t>
            </a:r>
          </a:p>
          <a:p>
            <a:pPr algn="ctr"/>
            <a:r>
              <a:rPr lang="en-US" dirty="0" smtClean="0">
                <a:latin typeface="Calibri"/>
                <a:cs typeface="Calibri"/>
              </a:rPr>
              <a:t>E Boerwinkle</a:t>
            </a:r>
          </a:p>
          <a:p>
            <a:pPr algn="ctr"/>
            <a:r>
              <a:rPr lang="en-US" dirty="0" smtClean="0">
                <a:latin typeface="Calibri"/>
                <a:cs typeface="Calibri"/>
              </a:rPr>
              <a:t>A Morrison</a:t>
            </a:r>
            <a:endParaRPr lang="en-US" dirty="0">
              <a:latin typeface="Calibri"/>
              <a:cs typeface="Calibri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2599193" y="2362200"/>
            <a:ext cx="753607" cy="838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936023" y="3302000"/>
            <a:ext cx="1245353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latin typeface="Calibri"/>
                <a:cs typeface="Calibri"/>
              </a:rPr>
              <a:t>CARDIA</a:t>
            </a:r>
          </a:p>
          <a:p>
            <a:pPr algn="ctr"/>
            <a:r>
              <a:rPr lang="en-US" dirty="0" smtClean="0">
                <a:latin typeface="Calibri"/>
                <a:cs typeface="Calibri"/>
              </a:rPr>
              <a:t>M Gross</a:t>
            </a:r>
          </a:p>
          <a:p>
            <a:pPr algn="ctr"/>
            <a:r>
              <a:rPr lang="en-US" dirty="0" smtClean="0">
                <a:latin typeface="Calibri"/>
                <a:cs typeface="Calibri"/>
              </a:rPr>
              <a:t>A Reiner</a:t>
            </a:r>
            <a:endParaRPr lang="en-US" dirty="0">
              <a:latin typeface="Calibri"/>
              <a:cs typeface="Calibri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3907293" y="2362200"/>
            <a:ext cx="359907" cy="8763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344438" y="3289300"/>
            <a:ext cx="1095522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latin typeface="Calibri"/>
                <a:cs typeface="Calibri"/>
              </a:rPr>
              <a:t>CHS</a:t>
            </a:r>
          </a:p>
          <a:p>
            <a:pPr algn="ctr"/>
            <a:r>
              <a:rPr lang="en-US" dirty="0" smtClean="0">
                <a:latin typeface="Calibri"/>
                <a:cs typeface="Calibri"/>
              </a:rPr>
              <a:t>B Psaty</a:t>
            </a:r>
          </a:p>
          <a:p>
            <a:pPr algn="ctr"/>
            <a:r>
              <a:rPr lang="en-US" dirty="0" smtClean="0">
                <a:latin typeface="Calibri"/>
                <a:cs typeface="Calibri"/>
              </a:rPr>
              <a:t>R Tracy</a:t>
            </a:r>
            <a:endParaRPr lang="en-US" dirty="0">
              <a:latin typeface="Calibri"/>
              <a:cs typeface="Calibri"/>
            </a:endParaRPr>
          </a:p>
        </p:txBody>
      </p:sp>
      <p:cxnSp>
        <p:nvCxnSpPr>
          <p:cNvPr id="17" name="Straight Arrow Connector 16"/>
          <p:cNvCxnSpPr>
            <a:endCxn id="18" idx="0"/>
          </p:cNvCxnSpPr>
          <p:nvPr/>
        </p:nvCxnSpPr>
        <p:spPr>
          <a:xfrm>
            <a:off x="4953000" y="2362200"/>
            <a:ext cx="247301" cy="939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366103" y="3302000"/>
            <a:ext cx="1668395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latin typeface="Calibri"/>
                <a:cs typeface="Calibri"/>
              </a:rPr>
              <a:t>FHS</a:t>
            </a:r>
          </a:p>
          <a:p>
            <a:pPr algn="ctr"/>
            <a:r>
              <a:rPr lang="en-US" dirty="0" smtClean="0">
                <a:latin typeface="Calibri"/>
                <a:cs typeface="Calibri"/>
              </a:rPr>
              <a:t>L Atwood</a:t>
            </a:r>
          </a:p>
          <a:p>
            <a:pPr algn="ctr"/>
            <a:r>
              <a:rPr lang="en-US" dirty="0" smtClean="0">
                <a:latin typeface="Calibri"/>
                <a:cs typeface="Calibri"/>
              </a:rPr>
              <a:t>C O’Donnell</a:t>
            </a:r>
            <a:endParaRPr lang="en-US" dirty="0">
              <a:latin typeface="Calibri"/>
              <a:cs typeface="Calibri"/>
            </a:endParaRPr>
          </a:p>
        </p:txBody>
      </p:sp>
      <p:cxnSp>
        <p:nvCxnSpPr>
          <p:cNvPr id="21" name="Straight Arrow Connector 20"/>
          <p:cNvCxnSpPr>
            <a:endCxn id="22" idx="0"/>
          </p:cNvCxnSpPr>
          <p:nvPr/>
        </p:nvCxnSpPr>
        <p:spPr>
          <a:xfrm>
            <a:off x="5257800" y="2057400"/>
            <a:ext cx="1263300" cy="12573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909394" y="3314700"/>
            <a:ext cx="1223412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latin typeface="Calibri"/>
                <a:cs typeface="Calibri"/>
              </a:rPr>
              <a:t>JHS</a:t>
            </a:r>
          </a:p>
          <a:p>
            <a:pPr algn="ctr"/>
            <a:r>
              <a:rPr lang="en-US" dirty="0" smtClean="0">
                <a:latin typeface="Calibri"/>
                <a:cs typeface="Calibri"/>
              </a:rPr>
              <a:t>H Taylor</a:t>
            </a:r>
          </a:p>
          <a:p>
            <a:pPr algn="ctr"/>
            <a:r>
              <a:rPr lang="en-US" dirty="0" smtClean="0">
                <a:latin typeface="Calibri"/>
                <a:cs typeface="Calibri"/>
              </a:rPr>
              <a:t>J Wilson</a:t>
            </a:r>
            <a:endParaRPr lang="en-US" dirty="0">
              <a:latin typeface="Calibri"/>
              <a:cs typeface="Calibri"/>
            </a:endParaRPr>
          </a:p>
        </p:txBody>
      </p:sp>
      <p:cxnSp>
        <p:nvCxnSpPr>
          <p:cNvPr id="24" name="Straight Arrow Connector 23"/>
          <p:cNvCxnSpPr>
            <a:endCxn id="25" idx="0"/>
          </p:cNvCxnSpPr>
          <p:nvPr/>
        </p:nvCxnSpPr>
        <p:spPr>
          <a:xfrm>
            <a:off x="5943600" y="2057400"/>
            <a:ext cx="1745900" cy="12573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7120774" y="3314700"/>
            <a:ext cx="1137451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latin typeface="Calibri"/>
                <a:cs typeface="Calibri"/>
              </a:rPr>
              <a:t>MESA</a:t>
            </a:r>
          </a:p>
          <a:p>
            <a:pPr algn="ctr"/>
            <a:r>
              <a:rPr lang="en-US" dirty="0" smtClean="0">
                <a:latin typeface="Calibri"/>
                <a:cs typeface="Calibri"/>
              </a:rPr>
              <a:t>J Rotter</a:t>
            </a:r>
          </a:p>
          <a:p>
            <a:pPr algn="ctr"/>
            <a:r>
              <a:rPr lang="en-US" dirty="0" smtClean="0">
                <a:latin typeface="Calibri"/>
                <a:cs typeface="Calibri"/>
              </a:rPr>
              <a:t>W Post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88974" y="4864100"/>
            <a:ext cx="854357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i="1" dirty="0" smtClean="0">
                <a:latin typeface="Comic Sans MS"/>
                <a:cs typeface="Comic Sans MS"/>
              </a:rPr>
              <a:t>Requirements</a:t>
            </a:r>
            <a:r>
              <a:rPr lang="en-US" sz="2000" dirty="0" smtClean="0">
                <a:latin typeface="Comic Sans MS"/>
                <a:cs typeface="Comic Sans MS"/>
              </a:rPr>
              <a:t>: IRB APPROVAL, 5ug DNA, GWAS guidelines</a:t>
            </a:r>
          </a:p>
          <a:p>
            <a:pPr algn="ctr"/>
            <a:endParaRPr lang="en-US" sz="2000" dirty="0" smtClean="0">
              <a:latin typeface="Comic Sans MS"/>
              <a:cs typeface="Comic Sans MS"/>
            </a:endParaRPr>
          </a:p>
          <a:p>
            <a:pPr algn="ctr"/>
            <a:r>
              <a:rPr lang="en-US" sz="2000" dirty="0" smtClean="0">
                <a:latin typeface="Comic Sans MS"/>
                <a:cs typeface="Comic Sans MS"/>
              </a:rPr>
              <a:t>HeartGO supports Labs, Coordinating Centers, and Genetic Counseling</a:t>
            </a:r>
            <a:endParaRPr lang="en-US" sz="2000" dirty="0">
              <a:latin typeface="Comic Sans MS"/>
              <a:cs typeface="Comic Sans MS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 flipV="1">
            <a:off x="292100" y="1066800"/>
            <a:ext cx="4254500" cy="0"/>
          </a:xfrm>
          <a:prstGeom prst="line">
            <a:avLst/>
          </a:prstGeom>
          <a:ln w="38100" cap="sq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Rounded Rectangle 2"/>
          <p:cNvSpPr/>
          <p:nvPr/>
        </p:nvSpPr>
        <p:spPr bwMode="auto">
          <a:xfrm>
            <a:off x="7086600" y="3276600"/>
            <a:ext cx="1295400" cy="1371600"/>
          </a:xfrm>
          <a:prstGeom prst="roundRect">
            <a:avLst/>
          </a:prstGeom>
          <a:solidFill>
            <a:schemeClr val="accent1">
              <a:alpha val="49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247525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8600" y="427038"/>
            <a:ext cx="5638800" cy="715962"/>
          </a:xfrm>
        </p:spPr>
        <p:txBody>
          <a:bodyPr/>
          <a:lstStyle/>
          <a:p>
            <a:pPr algn="l"/>
            <a:r>
              <a:rPr lang="en-US" sz="2400" dirty="0" smtClean="0">
                <a:latin typeface="Comic Sans MS"/>
                <a:cs typeface="Comic Sans MS"/>
              </a:rPr>
              <a:t>MESA Contributions (Sample &amp; Data)</a:t>
            </a:r>
            <a:endParaRPr lang="en-US" sz="2400" dirty="0">
              <a:latin typeface="Comic Sans MS"/>
              <a:cs typeface="Comic Sans MS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292100" y="1066800"/>
            <a:ext cx="5270500" cy="0"/>
          </a:xfrm>
          <a:prstGeom prst="line">
            <a:avLst/>
          </a:prstGeom>
          <a:ln w="38100" cap="sq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9631715"/>
              </p:ext>
            </p:extLst>
          </p:nvPr>
        </p:nvGraphicFramePr>
        <p:xfrm>
          <a:off x="457200" y="1600200"/>
          <a:ext cx="7238999" cy="276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3692"/>
                <a:gridCol w="1093320"/>
                <a:gridCol w="1324207"/>
                <a:gridCol w="1075416"/>
                <a:gridCol w="1542622"/>
                <a:gridCol w="1089742"/>
              </a:tblGrid>
              <a:tr h="370840">
                <a:tc>
                  <a:txBody>
                    <a:bodyPr/>
                    <a:lstStyle/>
                    <a:p>
                      <a:endParaRPr lang="en-US" dirty="0" smtClean="0">
                        <a:solidFill>
                          <a:srgbClr val="0000FF"/>
                        </a:solidFill>
                      </a:endParaRPr>
                    </a:p>
                    <a:p>
                      <a:r>
                        <a:rPr lang="en-US" dirty="0" err="1" smtClean="0">
                          <a:solidFill>
                            <a:srgbClr val="0000FF"/>
                          </a:solidFill>
                        </a:rPr>
                        <a:t>Seq</a:t>
                      </a:r>
                      <a:r>
                        <a:rPr lang="en-US" dirty="0" smtClean="0">
                          <a:solidFill>
                            <a:srgbClr val="0000FF"/>
                          </a:solidFill>
                        </a:rPr>
                        <a:t> </a:t>
                      </a:r>
                      <a:r>
                        <a:rPr lang="en-US" dirty="0" err="1" smtClean="0">
                          <a:solidFill>
                            <a:srgbClr val="0000FF"/>
                          </a:solidFill>
                        </a:rPr>
                        <a:t>Ctr</a:t>
                      </a:r>
                      <a:endParaRPr lang="en-US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>
                        <a:solidFill>
                          <a:srgbClr val="0000FF"/>
                        </a:solidFill>
                      </a:endParaRPr>
                    </a:p>
                    <a:p>
                      <a:r>
                        <a:rPr lang="en-US" dirty="0" smtClean="0">
                          <a:solidFill>
                            <a:srgbClr val="0000FF"/>
                          </a:solidFill>
                        </a:rPr>
                        <a:t>Trait</a:t>
                      </a:r>
                      <a:endParaRPr lang="en-US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FF"/>
                          </a:solidFill>
                        </a:rPr>
                        <a:t>Samples </a:t>
                      </a:r>
                    </a:p>
                    <a:p>
                      <a:r>
                        <a:rPr lang="en-US" dirty="0" smtClean="0">
                          <a:solidFill>
                            <a:srgbClr val="0000FF"/>
                          </a:solidFill>
                        </a:rPr>
                        <a:t>Rec’d</a:t>
                      </a:r>
                      <a:endParaRPr lang="en-US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FF"/>
                          </a:solidFill>
                        </a:rPr>
                        <a:t>Passed</a:t>
                      </a:r>
                    </a:p>
                    <a:p>
                      <a:r>
                        <a:rPr lang="en-US" dirty="0" smtClean="0">
                          <a:solidFill>
                            <a:srgbClr val="0000FF"/>
                          </a:solidFill>
                        </a:rPr>
                        <a:t>Q/C</a:t>
                      </a:r>
                      <a:endParaRPr lang="en-US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FF"/>
                          </a:solidFill>
                        </a:rPr>
                        <a:t>Passed</a:t>
                      </a:r>
                    </a:p>
                    <a:p>
                      <a:r>
                        <a:rPr lang="en-US" dirty="0" err="1" smtClean="0">
                          <a:solidFill>
                            <a:srgbClr val="0000FF"/>
                          </a:solidFill>
                        </a:rPr>
                        <a:t>Seq</a:t>
                      </a:r>
                      <a:r>
                        <a:rPr lang="en-US" dirty="0" smtClean="0">
                          <a:solidFill>
                            <a:srgbClr val="0000FF"/>
                          </a:solidFill>
                        </a:rPr>
                        <a:t>(%)</a:t>
                      </a:r>
                      <a:endParaRPr lang="en-US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rgbClr val="0000FF"/>
                          </a:solidFill>
                        </a:rPr>
                        <a:t>dbGaP</a:t>
                      </a:r>
                      <a:endParaRPr lang="en-US" dirty="0" smtClean="0">
                        <a:solidFill>
                          <a:srgbClr val="0000FF"/>
                        </a:solidFill>
                      </a:endParaRPr>
                    </a:p>
                    <a:p>
                      <a:r>
                        <a:rPr lang="en-US" dirty="0" smtClean="0">
                          <a:solidFill>
                            <a:srgbClr val="0000FF"/>
                          </a:solidFill>
                        </a:rPr>
                        <a:t>Release</a:t>
                      </a:r>
                      <a:endParaRPr lang="en-US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Broad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44 (96%)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 (5400)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Broad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DPR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50 (100%)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 (7000)</a:t>
                      </a:r>
                      <a:endParaRPr lang="en-US" baseline="30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UW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Stroke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 (100%)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 (5400)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UW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DPR1/2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51/112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51/112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48/112</a:t>
                      </a:r>
                      <a:endParaRPr lang="en-US" baseline="0" dirty="0" smtClean="0"/>
                    </a:p>
                    <a:p>
                      <a:r>
                        <a:rPr lang="en-US" baseline="0" dirty="0" smtClean="0"/>
                        <a:t>(94%/100%)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 (5400)</a:t>
                      </a:r>
                    </a:p>
                    <a:p>
                      <a:r>
                        <a:rPr lang="en-US" dirty="0" smtClean="0"/>
                        <a:t>5 (7000)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UW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LDL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117 (94%)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 (7000)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09600" y="4876800"/>
            <a:ext cx="504527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omic Sans MS"/>
                <a:cs typeface="Comic Sans MS"/>
              </a:rPr>
              <a:t>395 Samples Received</a:t>
            </a:r>
          </a:p>
          <a:p>
            <a:r>
              <a:rPr lang="en-US" sz="2000" dirty="0" smtClean="0">
                <a:latin typeface="Comic Sans MS"/>
                <a:cs typeface="Comic Sans MS"/>
              </a:rPr>
              <a:t>100% passed Sequencing Center Q/C (!!!)</a:t>
            </a:r>
          </a:p>
          <a:p>
            <a:r>
              <a:rPr lang="en-US" sz="2000" dirty="0" smtClean="0">
                <a:latin typeface="Comic Sans MS"/>
                <a:cs typeface="Comic Sans MS"/>
              </a:rPr>
              <a:t>383 (97%) passed sequencing</a:t>
            </a:r>
            <a:endParaRPr lang="en-US" sz="2000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0715098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latin typeface="Comic Sans MS"/>
                <a:cs typeface="Comic Sans MS"/>
              </a:rPr>
              <a:t>A Few Publications from ESP</a:t>
            </a:r>
            <a:endParaRPr lang="en-US" sz="3200" dirty="0">
              <a:latin typeface="Comic Sans MS"/>
              <a:cs typeface="Comic Sans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4114800"/>
          </a:xfrm>
        </p:spPr>
        <p:txBody>
          <a:bodyPr/>
          <a:lstStyle/>
          <a:p>
            <a:r>
              <a:rPr lang="en-US" sz="1600" dirty="0" err="1" smtClean="0">
                <a:latin typeface="Comic Sans MS"/>
                <a:cs typeface="Comic Sans MS"/>
              </a:rPr>
              <a:t>Tennessen</a:t>
            </a:r>
            <a:r>
              <a:rPr lang="en-US" sz="1600" dirty="0" smtClean="0">
                <a:latin typeface="Comic Sans MS"/>
                <a:cs typeface="Comic Sans MS"/>
              </a:rPr>
              <a:t> JA, </a:t>
            </a:r>
            <a:r>
              <a:rPr lang="en-US" sz="1600" dirty="0" err="1" smtClean="0">
                <a:latin typeface="Comic Sans MS"/>
                <a:cs typeface="Comic Sans MS"/>
              </a:rPr>
              <a:t>Bigham</a:t>
            </a:r>
            <a:r>
              <a:rPr lang="en-US" sz="1600" dirty="0" smtClean="0">
                <a:latin typeface="Comic Sans MS"/>
                <a:cs typeface="Comic Sans MS"/>
              </a:rPr>
              <a:t> AW, O’Connor TD, Fu W, Kenny EE, Gravel S et al. Evolution and functional impact of rare coding variation from deep sequencing of human </a:t>
            </a:r>
            <a:r>
              <a:rPr lang="en-US" sz="1600" dirty="0" err="1" smtClean="0">
                <a:latin typeface="Comic Sans MS"/>
                <a:cs typeface="Comic Sans MS"/>
              </a:rPr>
              <a:t>exomes</a:t>
            </a:r>
            <a:r>
              <a:rPr lang="en-US" sz="1600" dirty="0" smtClean="0">
                <a:latin typeface="Comic Sans MS"/>
                <a:cs typeface="Comic Sans MS"/>
              </a:rPr>
              <a:t>. </a:t>
            </a:r>
            <a:r>
              <a:rPr lang="en-US" sz="1600" i="1" dirty="0" smtClean="0">
                <a:latin typeface="Comic Sans MS"/>
                <a:cs typeface="Comic Sans MS"/>
              </a:rPr>
              <a:t>Science</a:t>
            </a:r>
            <a:r>
              <a:rPr lang="en-US" sz="1600" dirty="0" smtClean="0">
                <a:latin typeface="Comic Sans MS"/>
                <a:cs typeface="Comic Sans MS"/>
              </a:rPr>
              <a:t> 2012 Jul 6;337(6090) 64-9 </a:t>
            </a:r>
            <a:endParaRPr lang="en-US" sz="1600" dirty="0">
              <a:latin typeface="Comic Sans MS"/>
              <a:cs typeface="Comic Sans MS"/>
            </a:endParaRPr>
          </a:p>
          <a:p>
            <a:r>
              <a:rPr lang="en-US" sz="1600" dirty="0" err="1" smtClean="0">
                <a:latin typeface="Comic Sans MS"/>
                <a:cs typeface="Comic Sans MS"/>
              </a:rPr>
              <a:t>Emond</a:t>
            </a:r>
            <a:r>
              <a:rPr lang="en-US" sz="1600" dirty="0" smtClean="0">
                <a:latin typeface="Comic Sans MS"/>
                <a:cs typeface="Comic Sans MS"/>
              </a:rPr>
              <a:t> MJ, Louie T, Emerson J, Zhao W, Mathias RA, Knowles MR et al. </a:t>
            </a:r>
            <a:r>
              <a:rPr lang="en-US" sz="1600" dirty="0" err="1" smtClean="0">
                <a:latin typeface="Comic Sans MS"/>
                <a:cs typeface="Comic Sans MS"/>
              </a:rPr>
              <a:t>Exome</a:t>
            </a:r>
            <a:r>
              <a:rPr lang="en-US" sz="1600" dirty="0" smtClean="0">
                <a:latin typeface="Comic Sans MS"/>
                <a:cs typeface="Comic Sans MS"/>
              </a:rPr>
              <a:t> sequencing of extreme phenotypes identifies DCTN4 as a modifier of chronic Pseudomonas </a:t>
            </a:r>
            <a:r>
              <a:rPr lang="en-US" sz="1600" dirty="0" err="1" smtClean="0">
                <a:latin typeface="Comic Sans MS"/>
                <a:cs typeface="Comic Sans MS"/>
              </a:rPr>
              <a:t>aeruginosa</a:t>
            </a:r>
            <a:r>
              <a:rPr lang="en-US" sz="1600" dirty="0" smtClean="0">
                <a:latin typeface="Comic Sans MS"/>
                <a:cs typeface="Comic Sans MS"/>
              </a:rPr>
              <a:t> infection in cystic fibrosis. </a:t>
            </a:r>
            <a:r>
              <a:rPr lang="en-US" sz="1600" i="1" dirty="0" smtClean="0">
                <a:latin typeface="Comic Sans MS"/>
                <a:cs typeface="Comic Sans MS"/>
              </a:rPr>
              <a:t>Nat Genet </a:t>
            </a:r>
            <a:r>
              <a:rPr lang="en-US" sz="1600" dirty="0" smtClean="0">
                <a:latin typeface="Comic Sans MS"/>
                <a:cs typeface="Comic Sans MS"/>
              </a:rPr>
              <a:t>2012 Jul 8;44(8):886-9</a:t>
            </a:r>
            <a:endParaRPr lang="en-US" sz="1600" dirty="0">
              <a:latin typeface="Comic Sans MS"/>
              <a:cs typeface="Comic Sans MS"/>
            </a:endParaRPr>
          </a:p>
          <a:p>
            <a:r>
              <a:rPr lang="en-US" sz="1600" dirty="0" smtClean="0">
                <a:latin typeface="Comic Sans MS"/>
                <a:cs typeface="Comic Sans MS"/>
              </a:rPr>
              <a:t>Auer PL, </a:t>
            </a:r>
            <a:r>
              <a:rPr lang="en-US" sz="1600" dirty="0" err="1" smtClean="0">
                <a:latin typeface="Comic Sans MS"/>
                <a:cs typeface="Comic Sans MS"/>
              </a:rPr>
              <a:t>Johnsen</a:t>
            </a:r>
            <a:r>
              <a:rPr lang="en-US" sz="1600" dirty="0" smtClean="0">
                <a:latin typeface="Comic Sans MS"/>
                <a:cs typeface="Comic Sans MS"/>
              </a:rPr>
              <a:t> JM, Johnson AD, Logsdon BA, Lange LA, </a:t>
            </a:r>
            <a:r>
              <a:rPr lang="en-US" sz="1600" dirty="0" err="1" smtClean="0">
                <a:latin typeface="Comic Sans MS"/>
                <a:cs typeface="Comic Sans MS"/>
              </a:rPr>
              <a:t>Nalls</a:t>
            </a:r>
            <a:r>
              <a:rPr lang="en-US" sz="1600" dirty="0" smtClean="0">
                <a:latin typeface="Comic Sans MS"/>
                <a:cs typeface="Comic Sans MS"/>
              </a:rPr>
              <a:t> MA et al. Imputation of </a:t>
            </a:r>
            <a:r>
              <a:rPr lang="en-US" sz="1600" dirty="0" err="1" smtClean="0">
                <a:latin typeface="Comic Sans MS"/>
                <a:cs typeface="Comic Sans MS"/>
              </a:rPr>
              <a:t>exome</a:t>
            </a:r>
            <a:r>
              <a:rPr lang="en-US" sz="1600" dirty="0" smtClean="0">
                <a:latin typeface="Comic Sans MS"/>
                <a:cs typeface="Comic Sans MS"/>
              </a:rPr>
              <a:t> sequence variants into population-based samples and blood-cell-trait-associated loci in African-Americans: NHLBI GO </a:t>
            </a:r>
            <a:r>
              <a:rPr lang="en-US" sz="1600" dirty="0" err="1" smtClean="0">
                <a:latin typeface="Comic Sans MS"/>
                <a:cs typeface="Comic Sans MS"/>
              </a:rPr>
              <a:t>Exome</a:t>
            </a:r>
            <a:r>
              <a:rPr lang="en-US" sz="1600" dirty="0" smtClean="0">
                <a:latin typeface="Comic Sans MS"/>
                <a:cs typeface="Comic Sans MS"/>
              </a:rPr>
              <a:t> Sequencing Project. </a:t>
            </a:r>
            <a:r>
              <a:rPr lang="en-US" sz="1600" i="1" dirty="0" smtClean="0">
                <a:latin typeface="Comic Sans MS"/>
                <a:cs typeface="Comic Sans MS"/>
              </a:rPr>
              <a:t>Am J Hum Genet </a:t>
            </a:r>
            <a:r>
              <a:rPr lang="en-US" sz="1600" dirty="0" smtClean="0">
                <a:latin typeface="Comic Sans MS"/>
                <a:cs typeface="Comic Sans MS"/>
              </a:rPr>
              <a:t>2012 Nov 2;91(5):794-808</a:t>
            </a:r>
          </a:p>
          <a:p>
            <a:r>
              <a:rPr lang="en-US" sz="1600" dirty="0" smtClean="0">
                <a:latin typeface="Comic Sans MS"/>
                <a:cs typeface="Comic Sans MS"/>
              </a:rPr>
              <a:t>Fu W, O’Connor TD, Jun G, Kang HM, </a:t>
            </a:r>
            <a:r>
              <a:rPr lang="en-US" sz="1600" dirty="0" err="1" smtClean="0">
                <a:latin typeface="Comic Sans MS"/>
                <a:cs typeface="Comic Sans MS"/>
              </a:rPr>
              <a:t>Abecasis</a:t>
            </a:r>
            <a:r>
              <a:rPr lang="en-US" sz="1600" dirty="0" smtClean="0">
                <a:latin typeface="Comic Sans MS"/>
                <a:cs typeface="Comic Sans MS"/>
              </a:rPr>
              <a:t> GR, Leal SM et al. Analysis of 6,515 </a:t>
            </a:r>
            <a:r>
              <a:rPr lang="en-US" sz="1600" dirty="0" err="1" smtClean="0">
                <a:latin typeface="Comic Sans MS"/>
                <a:cs typeface="Comic Sans MS"/>
              </a:rPr>
              <a:t>exomes</a:t>
            </a:r>
            <a:r>
              <a:rPr lang="en-US" sz="1600" dirty="0" smtClean="0">
                <a:latin typeface="Comic Sans MS"/>
                <a:cs typeface="Comic Sans MS"/>
              </a:rPr>
              <a:t> reveals the recent origin of most human protein-coding variants. </a:t>
            </a:r>
            <a:r>
              <a:rPr lang="en-US" sz="1600" i="1" dirty="0" smtClean="0">
                <a:latin typeface="Comic Sans MS"/>
                <a:cs typeface="Comic Sans MS"/>
              </a:rPr>
              <a:t>Nature</a:t>
            </a:r>
            <a:r>
              <a:rPr lang="en-US" sz="1600" dirty="0" smtClean="0">
                <a:latin typeface="Comic Sans MS"/>
                <a:cs typeface="Comic Sans MS"/>
              </a:rPr>
              <a:t> 2013 Jan 10;493(7431):216-20</a:t>
            </a:r>
          </a:p>
          <a:p>
            <a:r>
              <a:rPr lang="en-US" sz="1600" dirty="0" err="1" smtClean="0">
                <a:latin typeface="Comic Sans MS"/>
                <a:cs typeface="Comic Sans MS"/>
              </a:rPr>
              <a:t>Johnsen</a:t>
            </a:r>
            <a:r>
              <a:rPr lang="en-US" sz="1600" dirty="0" smtClean="0">
                <a:latin typeface="Comic Sans MS"/>
                <a:cs typeface="Comic Sans MS"/>
              </a:rPr>
              <a:t> JM, Auer PL, Morrison AC, Jiao S, Wei P, </a:t>
            </a:r>
            <a:r>
              <a:rPr lang="en-US" sz="1600" dirty="0" err="1" smtClean="0">
                <a:latin typeface="Comic Sans MS"/>
                <a:cs typeface="Comic Sans MS"/>
              </a:rPr>
              <a:t>Haessler</a:t>
            </a:r>
            <a:r>
              <a:rPr lang="en-US" sz="1600" dirty="0" smtClean="0">
                <a:latin typeface="Comic Sans MS"/>
                <a:cs typeface="Comic Sans MS"/>
              </a:rPr>
              <a:t> J et al. Common and rare von </a:t>
            </a:r>
            <a:r>
              <a:rPr lang="en-US" sz="1600" dirty="0" err="1" smtClean="0">
                <a:latin typeface="Comic Sans MS"/>
                <a:cs typeface="Comic Sans MS"/>
              </a:rPr>
              <a:t>Willebrand</a:t>
            </a:r>
            <a:r>
              <a:rPr lang="en-US" sz="1600" dirty="0" smtClean="0">
                <a:latin typeface="Comic Sans MS"/>
                <a:cs typeface="Comic Sans MS"/>
              </a:rPr>
              <a:t> factor (</a:t>
            </a:r>
            <a:r>
              <a:rPr lang="en-US" sz="1600" dirty="0" err="1" smtClean="0">
                <a:latin typeface="Comic Sans MS"/>
                <a:cs typeface="Comic Sans MS"/>
              </a:rPr>
              <a:t>vWF</a:t>
            </a:r>
            <a:r>
              <a:rPr lang="en-US" sz="1600" dirty="0" smtClean="0">
                <a:latin typeface="Comic Sans MS"/>
                <a:cs typeface="Comic Sans MS"/>
              </a:rPr>
              <a:t>) coding variants, VWF levels, and factor VIII levels in African Americans: the NHLBI </a:t>
            </a:r>
            <a:r>
              <a:rPr lang="en-US" sz="1600" dirty="0" err="1" smtClean="0">
                <a:latin typeface="Comic Sans MS"/>
                <a:cs typeface="Comic Sans MS"/>
              </a:rPr>
              <a:t>Exome</a:t>
            </a:r>
            <a:r>
              <a:rPr lang="en-US" sz="1600" dirty="0" smtClean="0">
                <a:latin typeface="Comic Sans MS"/>
                <a:cs typeface="Comic Sans MS"/>
              </a:rPr>
              <a:t> Sequencing Project. </a:t>
            </a:r>
            <a:r>
              <a:rPr lang="en-US" sz="1600" i="1" dirty="0" smtClean="0">
                <a:latin typeface="Comic Sans MS"/>
                <a:cs typeface="Comic Sans MS"/>
              </a:rPr>
              <a:t>Blood</a:t>
            </a:r>
            <a:r>
              <a:rPr lang="en-US" sz="1600" dirty="0" smtClean="0">
                <a:latin typeface="Comic Sans MS"/>
                <a:cs typeface="Comic Sans MS"/>
              </a:rPr>
              <a:t> 2103 Jul 25;122(4):590-7</a:t>
            </a:r>
            <a:endParaRPr lang="en-US" sz="1600" dirty="0">
              <a:latin typeface="Comic Sans MS"/>
              <a:cs typeface="Comic Sans MS"/>
            </a:endParaRPr>
          </a:p>
          <a:p>
            <a:endParaRPr lang="en-US" sz="1600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5555148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latin typeface="Comic Sans MS"/>
                <a:cs typeface="Comic Sans MS"/>
              </a:rPr>
              <a:t>Snippets of ESP Results - 1</a:t>
            </a:r>
            <a:endParaRPr lang="en-US" sz="3200" dirty="0">
              <a:latin typeface="Comic Sans MS"/>
              <a:cs typeface="Comic Sans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/>
              <a:buChar char="•"/>
            </a:pPr>
            <a:r>
              <a:rPr lang="en-US" dirty="0" smtClean="0">
                <a:latin typeface="Comic Sans MS"/>
                <a:cs typeface="Comic Sans MS"/>
              </a:rPr>
              <a:t>EOMI</a:t>
            </a:r>
          </a:p>
          <a:p>
            <a:pPr marL="857250" lvl="1" indent="-457200">
              <a:buFont typeface="Arial"/>
              <a:buChar char="•"/>
            </a:pPr>
            <a:r>
              <a:rPr lang="en-US" dirty="0" smtClean="0">
                <a:latin typeface="Comic Sans MS"/>
                <a:cs typeface="Comic Sans MS"/>
              </a:rPr>
              <a:t>Led by </a:t>
            </a:r>
            <a:r>
              <a:rPr lang="en-US" dirty="0" err="1" smtClean="0">
                <a:latin typeface="Comic Sans MS"/>
                <a:cs typeface="Comic Sans MS"/>
              </a:rPr>
              <a:t>Sek</a:t>
            </a:r>
            <a:r>
              <a:rPr lang="en-US" dirty="0" smtClean="0">
                <a:latin typeface="Comic Sans MS"/>
                <a:cs typeface="Comic Sans MS"/>
              </a:rPr>
              <a:t> </a:t>
            </a:r>
            <a:r>
              <a:rPr lang="en-US" dirty="0" err="1" smtClean="0">
                <a:latin typeface="Comic Sans MS"/>
                <a:cs typeface="Comic Sans MS"/>
              </a:rPr>
              <a:t>Kathiresan</a:t>
            </a:r>
            <a:r>
              <a:rPr lang="en-US" dirty="0" smtClean="0">
                <a:latin typeface="Comic Sans MS"/>
                <a:cs typeface="Comic Sans MS"/>
              </a:rPr>
              <a:t> and Chris O’Donnell</a:t>
            </a:r>
          </a:p>
          <a:p>
            <a:pPr marL="857250" lvl="1" indent="-457200">
              <a:buFont typeface="Arial"/>
              <a:buChar char="•"/>
            </a:pPr>
            <a:r>
              <a:rPr lang="en-US" dirty="0" err="1" smtClean="0">
                <a:latin typeface="Comic Sans MS"/>
                <a:cs typeface="Comic Sans MS"/>
              </a:rPr>
              <a:t>Exome</a:t>
            </a:r>
            <a:r>
              <a:rPr lang="en-US" dirty="0" smtClean="0">
                <a:latin typeface="Comic Sans MS"/>
                <a:cs typeface="Comic Sans MS"/>
              </a:rPr>
              <a:t> sequencing of </a:t>
            </a:r>
          </a:p>
          <a:p>
            <a:pPr marL="1257300" lvl="2" indent="-457200">
              <a:buFont typeface="Arial"/>
              <a:buChar char="•"/>
            </a:pPr>
            <a:r>
              <a:rPr lang="en-US" dirty="0" smtClean="0">
                <a:latin typeface="Comic Sans MS"/>
                <a:cs typeface="Comic Sans MS"/>
              </a:rPr>
              <a:t>1,207 cases of MI with early age at onset</a:t>
            </a:r>
          </a:p>
          <a:p>
            <a:pPr marL="1257300" lvl="2" indent="-457200">
              <a:buFont typeface="Arial"/>
              <a:buChar char="•"/>
            </a:pPr>
            <a:r>
              <a:rPr lang="en-US" dirty="0">
                <a:latin typeface="Comic Sans MS"/>
                <a:cs typeface="Comic Sans MS"/>
              </a:rPr>
              <a:t> </a:t>
            </a:r>
            <a:r>
              <a:rPr lang="en-US" dirty="0" smtClean="0">
                <a:latin typeface="Comic Sans MS"/>
                <a:cs typeface="Comic Sans MS"/>
              </a:rPr>
              <a:t>  946 ‘controls’ with older age, high FRS, no MI</a:t>
            </a:r>
          </a:p>
          <a:p>
            <a:pPr marL="857250" lvl="1" indent="-457200">
              <a:buFont typeface="Arial"/>
              <a:buChar char="•"/>
            </a:pPr>
            <a:r>
              <a:rPr lang="en-US" dirty="0" smtClean="0">
                <a:latin typeface="Comic Sans MS"/>
                <a:cs typeface="Comic Sans MS"/>
              </a:rPr>
              <a:t>Strongest single variant results in 9p21, LDLR, APOE, …</a:t>
            </a:r>
          </a:p>
          <a:p>
            <a:pPr marL="857250" lvl="1" indent="-457200">
              <a:buFont typeface="Arial"/>
              <a:buChar char="•"/>
            </a:pPr>
            <a:r>
              <a:rPr lang="en-US" dirty="0">
                <a:latin typeface="Comic Sans MS"/>
                <a:cs typeface="Comic Sans MS"/>
              </a:rPr>
              <a:t>Rare variants contribute to burden of risk in </a:t>
            </a:r>
            <a:r>
              <a:rPr lang="en-US" dirty="0" smtClean="0">
                <a:latin typeface="Comic Sans MS"/>
                <a:cs typeface="Comic Sans MS"/>
              </a:rPr>
              <a:t>APOA5 (novel)</a:t>
            </a:r>
            <a:endParaRPr lang="en-US" dirty="0">
              <a:latin typeface="Comic Sans MS"/>
              <a:cs typeface="Comic Sans MS"/>
            </a:endParaRPr>
          </a:p>
          <a:p>
            <a:pPr marL="857250" lvl="1" indent="-457200">
              <a:buFont typeface="Arial"/>
              <a:buChar char="•"/>
            </a:pPr>
            <a:r>
              <a:rPr lang="en-US" dirty="0" smtClean="0">
                <a:latin typeface="Comic Sans MS"/>
                <a:cs typeface="Comic Sans MS"/>
              </a:rPr>
              <a:t>Validation by re-sequencing 11,414 additional participants</a:t>
            </a:r>
          </a:p>
          <a:p>
            <a:pPr marL="857250" lvl="1" indent="-457200">
              <a:buFont typeface="Arial"/>
              <a:buChar char="•"/>
            </a:pPr>
            <a:r>
              <a:rPr lang="en-US" dirty="0" smtClean="0">
                <a:latin typeface="Comic Sans MS"/>
                <a:cs typeface="Comic Sans MS"/>
              </a:rPr>
              <a:t>APOA5 carriers of rare variants had </a:t>
            </a:r>
          </a:p>
          <a:p>
            <a:pPr marL="1257300" lvl="2" indent="-457200">
              <a:buFont typeface="Arial"/>
              <a:buChar char="•"/>
            </a:pPr>
            <a:r>
              <a:rPr lang="en-US" dirty="0" smtClean="0">
                <a:latin typeface="Comic Sans MS"/>
                <a:cs typeface="Comic Sans MS"/>
              </a:rPr>
              <a:t>higher triglycerides than non-carriers</a:t>
            </a:r>
          </a:p>
          <a:p>
            <a:pPr marL="1257300" lvl="2" indent="-457200">
              <a:buFont typeface="Arial"/>
              <a:buChar char="•"/>
            </a:pPr>
            <a:r>
              <a:rPr lang="en-US" dirty="0" smtClean="0">
                <a:latin typeface="Comic Sans MS"/>
                <a:cs typeface="Comic Sans MS"/>
              </a:rPr>
              <a:t>Lower HDL levels than non-carriers</a:t>
            </a:r>
          </a:p>
          <a:p>
            <a:pPr marL="857250" lvl="1" indent="-457200">
              <a:buFont typeface="Arial"/>
              <a:buChar char="•"/>
            </a:pPr>
            <a:r>
              <a:rPr lang="en-US" dirty="0" smtClean="0">
                <a:latin typeface="Comic Sans MS"/>
                <a:cs typeface="Comic Sans MS"/>
              </a:rPr>
              <a:t>Under review, </a:t>
            </a:r>
            <a:r>
              <a:rPr lang="en-US" i="1" dirty="0" smtClean="0">
                <a:latin typeface="Comic Sans MS"/>
                <a:cs typeface="Comic Sans MS"/>
              </a:rPr>
              <a:t>N </a:t>
            </a:r>
            <a:r>
              <a:rPr lang="en-US" i="1" dirty="0" err="1" smtClean="0">
                <a:latin typeface="Comic Sans MS"/>
                <a:cs typeface="Comic Sans MS"/>
              </a:rPr>
              <a:t>Engl</a:t>
            </a:r>
            <a:r>
              <a:rPr lang="en-US" i="1" dirty="0" smtClean="0">
                <a:latin typeface="Comic Sans MS"/>
                <a:cs typeface="Comic Sans MS"/>
              </a:rPr>
              <a:t> J Med</a:t>
            </a:r>
          </a:p>
        </p:txBody>
      </p:sp>
    </p:spTree>
    <p:extLst>
      <p:ext uri="{BB962C8B-B14F-4D97-AF65-F5344CB8AC3E}">
        <p14:creationId xmlns:p14="http://schemas.microsoft.com/office/powerpoint/2010/main" val="1495944619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Georgia"/>
        <a:ea typeface="ＭＳ Ｐゴシック"/>
        <a:cs typeface="ＭＳ Ｐゴシック"/>
      </a:majorFont>
      <a:minorFont>
        <a:latin typeface="Georgia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5926</TotalTime>
  <Words>1718</Words>
  <Application>Microsoft Macintosh PowerPoint</Application>
  <PresentationFormat>On-screen Show (4:3)</PresentationFormat>
  <Paragraphs>301</Paragraphs>
  <Slides>27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30" baseType="lpstr">
      <vt:lpstr>Blank Presentation</vt:lpstr>
      <vt:lpstr>Microsoft Excel 97 - 2004 Worksheet</vt:lpstr>
      <vt:lpstr>Worksheet</vt:lpstr>
      <vt:lpstr>The NHLBI Exome Sequencing Project  Stephen S. Rich, PhD</vt:lpstr>
      <vt:lpstr>NHLBI Exome Sequencing Project (ESP)</vt:lpstr>
      <vt:lpstr>NHLBI Exome Sequencing Project</vt:lpstr>
      <vt:lpstr>PowerPoint Presentation</vt:lpstr>
      <vt:lpstr>PowerPoint Presentation</vt:lpstr>
      <vt:lpstr>HeartGO Structure</vt:lpstr>
      <vt:lpstr>MESA Contributions (Sample &amp; Data)</vt:lpstr>
      <vt:lpstr>A Few Publications from ESP</vt:lpstr>
      <vt:lpstr>Snippets of ESP Results - 1</vt:lpstr>
      <vt:lpstr>PowerPoint Presentation</vt:lpstr>
      <vt:lpstr>Snippets of ESP Results - 2</vt:lpstr>
      <vt:lpstr>PowerPoint Presentation</vt:lpstr>
      <vt:lpstr>PowerPoint Presentation</vt:lpstr>
      <vt:lpstr>PowerPoint Presentation</vt:lpstr>
      <vt:lpstr>PowerPoint Presentation</vt:lpstr>
      <vt:lpstr>Snippets of ESP Results - 3</vt:lpstr>
      <vt:lpstr>PowerPoint Presentation</vt:lpstr>
      <vt:lpstr>MESA ESP data in dbGaP</vt:lpstr>
      <vt:lpstr>MESA ESP dbGaP access</vt:lpstr>
      <vt:lpstr>The ExomeChip</vt:lpstr>
      <vt:lpstr>Samples Contributed to ExomeChip</vt:lpstr>
      <vt:lpstr>PowerPoint Presentation</vt:lpstr>
      <vt:lpstr>MESA ExomeChip data</vt:lpstr>
      <vt:lpstr>MESA ExomeChip activity</vt:lpstr>
      <vt:lpstr>CHARGE-MESA ExomeChip activity</vt:lpstr>
      <vt:lpstr>Future Directions</vt:lpstr>
      <vt:lpstr>PowerPoint Presentation</vt:lpstr>
    </vt:vector>
  </TitlesOfParts>
  <Company>WFUBMC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WFUBMC</dc:creator>
  <cp:lastModifiedBy>Steve Rich</cp:lastModifiedBy>
  <cp:revision>180</cp:revision>
  <cp:lastPrinted>2013-09-24T15:58:43Z</cp:lastPrinted>
  <dcterms:created xsi:type="dcterms:W3CDTF">2011-04-22T11:22:38Z</dcterms:created>
  <dcterms:modified xsi:type="dcterms:W3CDTF">2013-09-24T15:59:38Z</dcterms:modified>
</cp:coreProperties>
</file>