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74" r:id="rId4"/>
    <p:sldId id="275" r:id="rId5"/>
    <p:sldId id="276" r:id="rId6"/>
    <p:sldId id="258" r:id="rId7"/>
    <p:sldId id="277" r:id="rId8"/>
    <p:sldId id="278" r:id="rId9"/>
    <p:sldId id="259" r:id="rId10"/>
    <p:sldId id="279" r:id="rId11"/>
    <p:sldId id="261" r:id="rId12"/>
    <p:sldId id="302" r:id="rId13"/>
    <p:sldId id="304" r:id="rId14"/>
    <p:sldId id="262" r:id="rId15"/>
    <p:sldId id="280" r:id="rId16"/>
    <p:sldId id="281" r:id="rId17"/>
    <p:sldId id="282" r:id="rId18"/>
    <p:sldId id="264" r:id="rId19"/>
    <p:sldId id="283" r:id="rId20"/>
    <p:sldId id="284" r:id="rId21"/>
    <p:sldId id="286" r:id="rId22"/>
    <p:sldId id="285" r:id="rId23"/>
    <p:sldId id="265" r:id="rId24"/>
    <p:sldId id="287" r:id="rId25"/>
    <p:sldId id="288" r:id="rId26"/>
    <p:sldId id="289" r:id="rId27"/>
    <p:sldId id="290" r:id="rId28"/>
    <p:sldId id="266" r:id="rId29"/>
    <p:sldId id="291" r:id="rId30"/>
    <p:sldId id="307" r:id="rId31"/>
    <p:sldId id="292" r:id="rId32"/>
    <p:sldId id="295" r:id="rId33"/>
    <p:sldId id="296" r:id="rId34"/>
    <p:sldId id="294" r:id="rId35"/>
    <p:sldId id="297" r:id="rId36"/>
    <p:sldId id="305" r:id="rId37"/>
    <p:sldId id="306" r:id="rId38"/>
    <p:sldId id="30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2DC0D-84B8-4D31-AB0E-616B64D2798C}" type="datetimeFigureOut">
              <a:rPr lang="en-US" smtClean="0"/>
              <a:pPr/>
              <a:t>9/21/11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7313B-1CEA-4EA7-96A3-658558983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0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2286000"/>
            <a:ext cx="8458200" cy="3429000"/>
          </a:xfrm>
        </p:spPr>
        <p:txBody>
          <a:bodyPr/>
          <a:lstStyle>
            <a:lvl1pPr marL="0" indent="0" algn="l"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 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5F40-3A38-45C3-9270-B2FDCB3E833C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02D0-2E0F-4C98-B3E6-FBCF91C7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mesa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438" y="6262688"/>
            <a:ext cx="944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0518-DD9E-41DB-87D1-18E6E23C9B11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F6A3-8621-452F-96A6-7085EED63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355C-04B2-4A69-9EEA-485489E5213D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B8F9-F63B-4762-88DB-9D660518E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99CF-E03F-41F4-89EE-50CC7277BD64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5F57-9CF7-4DA8-BF68-34D00D5C5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mesa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438" y="6262688"/>
            <a:ext cx="944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F37C-F7E0-4A55-B554-1FF7B4BE3426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AF78-94AE-48D2-8B04-C64F6A7B2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8A23-C763-4B60-B8D3-22DBD65C9026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05C2-B800-4324-A0C8-2B095F413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A545-281E-4A8D-B274-78CD4FD4CCC7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B4F-46FF-4E69-9122-4A87FECC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515E-8682-4878-8C25-318B6648134E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6C79-1B35-4DBF-B63E-332D835BF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3D5D-2764-48DA-AE7F-E0701290B196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7AC9-E9EF-4160-8403-9D11C78EC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58F7-DE1B-44A6-B1DC-30846AE60FDF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850D-2901-4AF8-9ED1-62A471B34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1B5C-9832-47B6-8F9A-3AADD6565502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5195-7702-4F8B-850D-95D483FC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00525-F926-4756-8D87-ED50936B4E9A}" type="datetimeFigureOut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5DBE60-E037-42C7-8E9E-292FE6914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8991600" cy="147002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Overview of Recent MESA Findings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Gregory Burke and Diane Bild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MESA OSMB meeting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September 21,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Yan,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Baseline prevalence of regional myocardial dysfunction (RMD) was 25.6%.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After adjusting for risk factors, RMD was associated with a 2.6-fold increased risk of HF.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9101" b="34328"/>
          <a:stretch>
            <a:fillRect/>
          </a:stretch>
        </p:blipFill>
        <p:spPr>
          <a:xfrm>
            <a:off x="0" y="0"/>
            <a:ext cx="9144000" cy="50292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52400" y="5397500"/>
            <a:ext cx="7315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Homeostasis model of insulin resistance predicts coronary artery calcification incidence and progression.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Blaha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Blaha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rate of incident CAC for the 1</a:t>
            </a:r>
            <a:r>
              <a:rPr lang="en-US" baseline="30000" dirty="0" smtClean="0">
                <a:solidFill>
                  <a:schemeClr val="bg1"/>
                </a:solidFill>
              </a:rPr>
              <a:t>st—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quartiles of HOMA-IR - 4.4, 5.4, 6.8, and 7.8 per 100 person-yrs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Adjusted for age, sex, ethnicity, site, &amp; years in between scans, participants in the 2nd–4th quartiles were 1.2, 1.5, and 1.8 times more likely to develop CAC than those in the 1st quartile.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However, HOMA-IR was no longer predictive after adjusting for metabolic syndrome components and other established risk factors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838200" y="571500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Lower levels of physical activity (among non-Hispanic whites </a:t>
            </a:r>
            <a:r>
              <a:rPr lang="en-US" dirty="0" smtClean="0">
                <a:solidFill>
                  <a:schemeClr val="bg1"/>
                </a:solidFill>
              </a:rPr>
              <a:t>and Hispanics</a:t>
            </a:r>
            <a:r>
              <a:rPr lang="en-US" dirty="0">
                <a:solidFill>
                  <a:schemeClr val="bg1"/>
                </a:solidFill>
              </a:rPr>
              <a:t>) and higher levels of television </a:t>
            </a:r>
            <a:r>
              <a:rPr lang="en-US" dirty="0" smtClean="0">
                <a:solidFill>
                  <a:schemeClr val="bg1"/>
                </a:solidFill>
              </a:rPr>
              <a:t>viewing time </a:t>
            </a:r>
            <a:r>
              <a:rPr lang="en-US" dirty="0">
                <a:solidFill>
                  <a:schemeClr val="bg1"/>
                </a:solidFill>
              </a:rPr>
              <a:t>(among whites) are associated with wider retinal </a:t>
            </a:r>
            <a:r>
              <a:rPr lang="en-US" dirty="0" err="1">
                <a:solidFill>
                  <a:schemeClr val="bg1"/>
                </a:solidFill>
              </a:rPr>
              <a:t>venules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Anuradha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Microvascular</a:t>
            </a:r>
            <a:r>
              <a:rPr lang="en-US" dirty="0" smtClean="0">
                <a:solidFill>
                  <a:schemeClr val="bg1"/>
                </a:solidFill>
              </a:rPr>
              <a:t> changes in the retina of the eye are thought to represent a directly visible </a:t>
            </a:r>
            <a:r>
              <a:rPr lang="en-US" dirty="0" err="1" smtClean="0">
                <a:solidFill>
                  <a:schemeClr val="bg1"/>
                </a:solidFill>
              </a:rPr>
              <a:t>microvascular</a:t>
            </a:r>
            <a:r>
              <a:rPr lang="en-US" dirty="0" smtClean="0">
                <a:solidFill>
                  <a:schemeClr val="bg1"/>
                </a:solidFill>
              </a:rPr>
              <a:t> phenotype of endothelial dysfunction.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Lower levels of physical activity and higher levels of television viewing time are associated with wider retinal </a:t>
            </a:r>
            <a:r>
              <a:rPr lang="en-US" dirty="0" err="1" smtClean="0">
                <a:solidFill>
                  <a:schemeClr val="bg1"/>
                </a:solidFill>
              </a:rPr>
              <a:t>venules</a:t>
            </a:r>
            <a:r>
              <a:rPr lang="en-US" dirty="0" smtClean="0">
                <a:solidFill>
                  <a:schemeClr val="bg1"/>
                </a:solidFill>
              </a:rPr>
              <a:t>, independent of known </a:t>
            </a:r>
            <a:r>
              <a:rPr lang="en-US" dirty="0" err="1" smtClean="0">
                <a:solidFill>
                  <a:schemeClr val="bg1"/>
                </a:solidFill>
              </a:rPr>
              <a:t>sociodemographic</a:t>
            </a:r>
            <a:r>
              <a:rPr lang="en-US" dirty="0" smtClean="0">
                <a:solidFill>
                  <a:schemeClr val="bg1"/>
                </a:solidFill>
              </a:rPr>
              <a:t>, cardiovascular, and behavioral risk factors.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Anuradha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861887" cy="22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87272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8991601" cy="116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Anuradha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24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9144000" cy="11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04800" y="63963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Self-reported </a:t>
            </a:r>
            <a:r>
              <a:rPr lang="en-US" sz="2400" dirty="0">
                <a:solidFill>
                  <a:srgbClr val="FFFF00"/>
                </a:solidFill>
              </a:rPr>
              <a:t>ethnicity </a:t>
            </a:r>
            <a:r>
              <a:rPr lang="en-US" sz="2400" dirty="0" smtClean="0">
                <a:solidFill>
                  <a:srgbClr val="FFFF00"/>
                </a:solidFill>
              </a:rPr>
              <a:t>is strongly associated with AIMs.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Divers,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researchers have proposed banning use of self-reported race and ethnicity because they are poorly defined social constructs with weak biologic and genetic bases.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Some studies have found SRE to be closely related to an individual’s genetically estimated ancestry proportions.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2400"/>
            <a:ext cx="6858000" cy="5105400"/>
          </a:xfrm>
          <a:noFill/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33400" y="52578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Impaired fasting glucose was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not independently associated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with an increased risk of incident cardiovascular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events over 7.5 years.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Divers,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Divers,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20"/>
            <a:ext cx="9144000" cy="54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Divers,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degree of agreement between self-reported ethnicity and two genetic based measures of ancestry computed using genotyped ancestry informative markers.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Four clusters identified using 96 ancestry informative markers. Three of the clusters are well-delineated, but 30% of the self-reported Hispanic-Americans were misclassified. 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Self-reported Hispanic-Americans were the most heterogeneous group.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0"/>
            <a:ext cx="8077200" cy="5830255"/>
          </a:xfrm>
          <a:noFill/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57200" y="6211669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individuals with discordant LDL cholesterol levels and LDL particle number (LDL-P), the </a:t>
            </a:r>
            <a:r>
              <a:rPr lang="en-US" dirty="0">
                <a:solidFill>
                  <a:schemeClr val="bg1"/>
                </a:solidFill>
              </a:rPr>
              <a:t>LDL attributable atherosclerotic risk is better indicated by </a:t>
            </a:r>
            <a:r>
              <a:rPr lang="en-US" dirty="0" smtClean="0">
                <a:solidFill>
                  <a:schemeClr val="bg1"/>
                </a:solidFill>
              </a:rPr>
              <a:t>LDL-P.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Otvos,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Low-density lipoprotein (LDL) is conventionally quantified in terms of the mass of cholesterol carried by these particles.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However, for the same cholesterol mass, people may have different particle numbers.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Otvos,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9144000" cy="22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Otvos,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Otvos,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74953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" y="5715000"/>
            <a:ext cx="891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Reviews papers on relationships between </a:t>
            </a:r>
            <a:r>
              <a:rPr lang="en-US" dirty="0" smtClean="0">
                <a:solidFill>
                  <a:srgbClr val="FF0000"/>
                </a:solidFill>
              </a:rPr>
              <a:t>air pollution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CRP, HRV, retinal vessel measures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SBP</a:t>
            </a:r>
            <a:r>
              <a:rPr lang="en-US" dirty="0" smtClean="0"/>
              <a:t>, arterial stiffness, urinary albumin, </a:t>
            </a:r>
            <a:r>
              <a:rPr lang="en-US" dirty="0" smtClean="0">
                <a:solidFill>
                  <a:srgbClr val="FF0000"/>
                </a:solidFill>
              </a:rPr>
              <a:t>LV mass</a:t>
            </a:r>
            <a:r>
              <a:rPr lang="en-US" dirty="0" smtClean="0"/>
              <a:t>, coronary calcium, </a:t>
            </a:r>
            <a:r>
              <a:rPr lang="en-US" dirty="0" smtClean="0">
                <a:solidFill>
                  <a:srgbClr val="FF0000"/>
                </a:solidFill>
              </a:rPr>
              <a:t>carotid IMT</a:t>
            </a:r>
            <a:r>
              <a:rPr lang="en-US" dirty="0" smtClean="0"/>
              <a:t>, &amp; </a:t>
            </a:r>
            <a:r>
              <a:rPr lang="en-US" dirty="0" smtClean="0">
                <a:solidFill>
                  <a:srgbClr val="FF0000"/>
                </a:solidFill>
              </a:rPr>
              <a:t>aortic calcification </a:t>
            </a:r>
            <a:r>
              <a:rPr lang="en-US" dirty="0" smtClean="0"/>
              <a:t>found in MESA.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indicates </a:t>
            </a:r>
            <a:r>
              <a:rPr lang="en-US" dirty="0" err="1" smtClean="0"/>
              <a:t>signficiant</a:t>
            </a:r>
            <a:r>
              <a:rPr lang="en-US" dirty="0" smtClean="0"/>
              <a:t> association.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Gill,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056"/>
            <a:ext cx="9144000" cy="53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Yeboah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5280"/>
            <a:ext cx="9144000" cy="52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0"/>
            <a:ext cx="7315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CAC was a stronger predictor of CVD than </a:t>
            </a:r>
            <a:r>
              <a:rPr lang="en-US" sz="2800" dirty="0" err="1" smtClean="0">
                <a:solidFill>
                  <a:schemeClr val="bg1"/>
                </a:solidFill>
              </a:rPr>
              <a:t>hsCRP</a:t>
            </a:r>
            <a:r>
              <a:rPr lang="en-US" sz="2800" dirty="0" smtClean="0">
                <a:solidFill>
                  <a:schemeClr val="bg1"/>
                </a:solidFill>
              </a:rPr>
              <a:t>.  Among persons with high CRP and low LDL, CAC predicted CVD.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" y="5715000"/>
            <a:ext cx="891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Liver attenuation and pericardial adipose tissue </a:t>
            </a:r>
            <a:r>
              <a:rPr lang="en-US" dirty="0" smtClean="0">
                <a:solidFill>
                  <a:srgbClr val="FFFF00"/>
                </a:solidFill>
              </a:rPr>
              <a:t>were associated </a:t>
            </a:r>
            <a:r>
              <a:rPr lang="en-US" dirty="0">
                <a:solidFill>
                  <a:srgbClr val="FFFF00"/>
                </a:solidFill>
              </a:rPr>
              <a:t>with insulin resistance, independent of BMI and waist circumference</a:t>
            </a:r>
            <a:r>
              <a:rPr lang="en-US" dirty="0" smtClean="0">
                <a:solidFill>
                  <a:srgbClr val="FFFF00"/>
                </a:solidFill>
              </a:rPr>
              <a:t>. There were significant differences by ethnicity in the liver attenuation-insulin resistance relationships.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McAuley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4" y="1828800"/>
            <a:ext cx="8990486" cy="19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" y="45720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Insulin resistance was related to liver attenuation, pericardial adipose tissue, BMI, and waist circumference.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McAuley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" y="54864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HOMA – BMI relationships were strongest for Chinese and weakest for African Americans.  HOMA – waist circumference relationships were strongest in African Americans.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25" y="1676400"/>
            <a:ext cx="8935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4267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 liver attenuation and insulin resistance, regression </a:t>
            </a:r>
            <a:r>
              <a:rPr lang="en-US" sz="2000" dirty="0">
                <a:solidFill>
                  <a:schemeClr val="bg1"/>
                </a:solidFill>
              </a:rPr>
              <a:t>coefficients per 1 </a:t>
            </a:r>
            <a:r>
              <a:rPr lang="en-US" sz="2000" dirty="0" smtClean="0">
                <a:solidFill>
                  <a:schemeClr val="bg1"/>
                </a:solidFill>
              </a:rPr>
              <a:t>SD </a:t>
            </a:r>
            <a:r>
              <a:rPr lang="en-US" sz="2000" dirty="0">
                <a:solidFill>
                  <a:schemeClr val="bg1"/>
                </a:solidFill>
              </a:rPr>
              <a:t>increment </a:t>
            </a:r>
            <a:r>
              <a:rPr lang="en-US" sz="2000" dirty="0" smtClean="0">
                <a:solidFill>
                  <a:schemeClr val="bg1"/>
                </a:solidFill>
              </a:rPr>
              <a:t>in HOMA were </a:t>
            </a:r>
            <a:r>
              <a:rPr lang="en-US" sz="2000" dirty="0">
                <a:solidFill>
                  <a:schemeClr val="bg1"/>
                </a:solidFill>
              </a:rPr>
              <a:t>0.10 ± 0.01 for whites, 0.11 ± 0.02 </a:t>
            </a:r>
            <a:r>
              <a:rPr lang="en-US" sz="2000" dirty="0" smtClean="0">
                <a:solidFill>
                  <a:schemeClr val="bg1"/>
                </a:solidFill>
              </a:rPr>
              <a:t>for Chinese</a:t>
            </a:r>
            <a:r>
              <a:rPr lang="en-US" sz="2000" dirty="0">
                <a:solidFill>
                  <a:schemeClr val="bg1"/>
                </a:solidFill>
              </a:rPr>
              <a:t>, 0.08 ± 0.2 for blacks, and 0.14 ± 0.01 for Hispanics.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0800" cy="23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81275"/>
            <a:ext cx="34575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Huang,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African Americans have a lower prevalence of coronary calcification than whites.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found a large number of differentially expressed genes between these two ethnic groups among those with low CAC scores. Investigation of the functional modules of the race-associated genes revealed enrichment and substantial overlap of two major functional axes: calcium mobilization and immune response.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8991600" cy="4955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Associations of occupation, job control and job demands with </a:t>
            </a:r>
            <a:r>
              <a:rPr lang="en-US" sz="3200" b="1" dirty="0" err="1" smtClean="0"/>
              <a:t>intima</a:t>
            </a:r>
            <a:r>
              <a:rPr lang="en-US" sz="3200" b="1" dirty="0" smtClean="0"/>
              <a:t>-media thickness: The Multi-Ethnic Study of Atherosclerosis</a:t>
            </a:r>
          </a:p>
          <a:p>
            <a:pPr algn="ctr"/>
            <a:endParaRPr lang="en-US" b="1" dirty="0" smtClean="0"/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Kaori Fujishiro,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Ana V Diez Roux,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Paul Landsbergis,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Sherry Baron,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R Graham Barr,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Joel D Kaufman,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Joseph F Polak,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and Karen Hinckley Stukovsky</a:t>
            </a:r>
            <a:r>
              <a:rPr lang="en-US" sz="2400" baseline="30000" dirty="0" smtClean="0"/>
              <a:t>7</a:t>
            </a:r>
          </a:p>
          <a:p>
            <a:endParaRPr lang="en-US" sz="2400" baseline="30000" dirty="0" smtClean="0"/>
          </a:p>
          <a:p>
            <a:endParaRPr lang="en-US" sz="2400" baseline="30000" dirty="0" smtClean="0"/>
          </a:p>
          <a:p>
            <a:endParaRPr lang="en-US" sz="2400" i="1" baseline="30000" dirty="0" smtClean="0"/>
          </a:p>
          <a:p>
            <a:r>
              <a:rPr lang="en-US" sz="2400" i="1" dirty="0" err="1" smtClean="0">
                <a:hlinkClick r:id="" action="ppaction://hlinkfile" tooltip="Occupational and environmental medicine."/>
              </a:rPr>
              <a:t>Occup</a:t>
            </a:r>
            <a:r>
              <a:rPr lang="en-US" sz="2400" i="1" dirty="0" smtClean="0">
                <a:hlinkClick r:id="" action="ppaction://hlinkfile" tooltip="Occupational and environmental medicine."/>
              </a:rPr>
              <a:t> Environ Med.</a:t>
            </a:r>
            <a:r>
              <a:rPr lang="en-US" sz="2400" i="1" dirty="0" smtClean="0"/>
              <a:t> 2011 May;68(5):319-26. </a:t>
            </a:r>
            <a:r>
              <a:rPr lang="en-US" sz="2400" i="1" dirty="0" err="1" smtClean="0"/>
              <a:t>Epub</a:t>
            </a:r>
            <a:r>
              <a:rPr lang="en-US" sz="2400" i="1" dirty="0" smtClean="0"/>
              <a:t> 2010 Oct 8.</a:t>
            </a:r>
          </a:p>
          <a:p>
            <a:endParaRPr lang="en-US" sz="2400" baseline="30000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5410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Blue-collar jobs and low levels of job control were associated with the development of subclinical atherosclerosis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9400" y="381000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Fujishiro</a:t>
            </a:r>
            <a:r>
              <a:rPr lang="en-US" sz="2800" dirty="0" smtClean="0">
                <a:solidFill>
                  <a:srgbClr val="FFFF00"/>
                </a:solidFill>
              </a:rPr>
              <a:t> et. al.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1600200"/>
            <a:ext cx="9143999" cy="516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Blue-collar workers had greater internal carotid artery (ICA)-IMT than managers/professionals after adjustments were made for traditional cardiovascular disease risk factors and SES, suggesting that blue-collar jobs carry additional risk.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Occupational category was more strongly associated with ICA-IMT, whereas job control was more strongly associated with common carotid artery (CCA)-IMT.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Low job control was associated with greater CCA-IMT, with the association being stronger for those in high-demand jobs than in low-demand jobs.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33600"/>
            <a:ext cx="8991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These findings represent only a subset of MESA Publications over one year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Much More is to Come!!!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9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Yeboah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Yeboah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IFG is not a risk factor for CVD, independent of age, sex, race/ethnicity, BMI, SBP, TC, HDL, TGs, smoking, BP medication and </a:t>
            </a:r>
            <a:r>
              <a:rPr lang="en-US" dirty="0" err="1" smtClean="0">
                <a:solidFill>
                  <a:schemeClr val="bg1"/>
                </a:solidFill>
              </a:rPr>
              <a:t>statins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Diabetes was associated with a 1.9-fold independent risk.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IFG carried a  13-fold risk for the development of diabetes.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9144000" cy="4953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09600" y="5675293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Higher left ventricular mass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was significantly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associated with higher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incidence of hypertension.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Shimbo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Shimbo</a:t>
            </a:r>
            <a:r>
              <a:rPr lang="en-US" dirty="0" smtClean="0">
                <a:solidFill>
                  <a:srgbClr val="FFFF00"/>
                </a:solidFill>
              </a:rPr>
              <a:t>,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LV mass is a well-documented consequence of long-standing hypertension.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study demonstrated that LV mass predicted the development of hypertension after adjusting for confounders.  This was previously shown in Framingham and the Strong Heart Study.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Quartile 4 of LV mass was associated with a 1.8-fold increased risk of hypertension over 4.8 years.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9144000" cy="52578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Regional wall motion abnormality was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independently associated with incident heart failure.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1065</Words>
  <Application>Microsoft Macintosh PowerPoint</Application>
  <PresentationFormat>On-screen Show (4:3)</PresentationFormat>
  <Paragraphs>94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Overview of Recent MESA Findings</vt:lpstr>
      <vt:lpstr>PowerPoint Presentation</vt:lpstr>
      <vt:lpstr>Yeboah, continued</vt:lpstr>
      <vt:lpstr>Yeboah, continued</vt:lpstr>
      <vt:lpstr>Yeboah, continued</vt:lpstr>
      <vt:lpstr>PowerPoint Presentation</vt:lpstr>
      <vt:lpstr>Shimbo, continued</vt:lpstr>
      <vt:lpstr>Shimbo, continued</vt:lpstr>
      <vt:lpstr>PowerPoint Presentation</vt:lpstr>
      <vt:lpstr>Yan, continued</vt:lpstr>
      <vt:lpstr>PowerPoint Presentation</vt:lpstr>
      <vt:lpstr>Blaha, continued</vt:lpstr>
      <vt:lpstr>Blaha, continued</vt:lpstr>
      <vt:lpstr>PowerPoint Presentation</vt:lpstr>
      <vt:lpstr>Anuradha, continued</vt:lpstr>
      <vt:lpstr>Anuradha, continued</vt:lpstr>
      <vt:lpstr>Anuradha, continued</vt:lpstr>
      <vt:lpstr>PowerPoint Presentation</vt:lpstr>
      <vt:lpstr>Divers, continued</vt:lpstr>
      <vt:lpstr>Divers, continued</vt:lpstr>
      <vt:lpstr>Divers, continued</vt:lpstr>
      <vt:lpstr>Divers, continued</vt:lpstr>
      <vt:lpstr>PowerPoint Presentation</vt:lpstr>
      <vt:lpstr>Otvos, continued</vt:lpstr>
      <vt:lpstr>Otvos, continued</vt:lpstr>
      <vt:lpstr>Otvos, continued</vt:lpstr>
      <vt:lpstr>Otvos, continued</vt:lpstr>
      <vt:lpstr>PowerPoint Presentation</vt:lpstr>
      <vt:lpstr>Gill, continued</vt:lpstr>
      <vt:lpstr>PowerPoint Presentation</vt:lpstr>
      <vt:lpstr>PowerPoint Presentation</vt:lpstr>
      <vt:lpstr>McAuley, continued</vt:lpstr>
      <vt:lpstr>McAuley, continued</vt:lpstr>
      <vt:lpstr>PowerPoint Presentation</vt:lpstr>
      <vt:lpstr>Huang, continued</vt:lpstr>
      <vt:lpstr>PowerPoint Presentation</vt:lpstr>
      <vt:lpstr>PowerPoint Presentation</vt:lpstr>
      <vt:lpstr>These findings represent only a subset of MESA Publications over one year    Much More is to Come!!!</vt:lpstr>
    </vt:vector>
  </TitlesOfParts>
  <Company>NHLBI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BildD</dc:creator>
  <cp:lastModifiedBy>Greg Burke</cp:lastModifiedBy>
  <cp:revision>582</cp:revision>
  <dcterms:created xsi:type="dcterms:W3CDTF">2011-07-08T14:42:45Z</dcterms:created>
  <dcterms:modified xsi:type="dcterms:W3CDTF">2011-09-21T12:18:21Z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