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7" r:id="rId5"/>
  </p:sldMasterIdLst>
  <p:notesMasterIdLst>
    <p:notesMasterId r:id="rId38"/>
  </p:notesMasterIdLst>
  <p:handoutMasterIdLst>
    <p:handoutMasterId r:id="rId39"/>
  </p:handoutMasterIdLst>
  <p:sldIdLst>
    <p:sldId id="256" r:id="rId6"/>
    <p:sldId id="385" r:id="rId7"/>
    <p:sldId id="472" r:id="rId8"/>
    <p:sldId id="427" r:id="rId9"/>
    <p:sldId id="428" r:id="rId10"/>
    <p:sldId id="392" r:id="rId11"/>
    <p:sldId id="488" r:id="rId12"/>
    <p:sldId id="489" r:id="rId13"/>
    <p:sldId id="490" r:id="rId14"/>
    <p:sldId id="491" r:id="rId15"/>
    <p:sldId id="462" r:id="rId16"/>
    <p:sldId id="461" r:id="rId17"/>
    <p:sldId id="430" r:id="rId18"/>
    <p:sldId id="438" r:id="rId19"/>
    <p:sldId id="451" r:id="rId20"/>
    <p:sldId id="493" r:id="rId21"/>
    <p:sldId id="443" r:id="rId22"/>
    <p:sldId id="478" r:id="rId23"/>
    <p:sldId id="476" r:id="rId24"/>
    <p:sldId id="477" r:id="rId25"/>
    <p:sldId id="479" r:id="rId26"/>
    <p:sldId id="480" r:id="rId27"/>
    <p:sldId id="481" r:id="rId28"/>
    <p:sldId id="482" r:id="rId29"/>
    <p:sldId id="483" r:id="rId30"/>
    <p:sldId id="442" r:id="rId31"/>
    <p:sldId id="484" r:id="rId32"/>
    <p:sldId id="456" r:id="rId33"/>
    <p:sldId id="444" r:id="rId34"/>
    <p:sldId id="457" r:id="rId35"/>
    <p:sldId id="259" r:id="rId36"/>
    <p:sldId id="492" r:id="rId37"/>
  </p:sldIdLst>
  <p:sldSz cx="9144000" cy="6858000" type="screen4x3"/>
  <p:notesSz cx="7023100" cy="93091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00"/>
    <a:srgbClr val="8DADCD"/>
    <a:srgbClr val="EDE417"/>
    <a:srgbClr val="008040"/>
    <a:srgbClr val="083200"/>
    <a:srgbClr val="CCFF66"/>
    <a:srgbClr val="66FF66"/>
    <a:srgbClr val="00FF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6621" autoAdjust="0"/>
    <p:restoredTop sz="93628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108" y="-276"/>
      </p:cViewPr>
      <p:guideLst>
        <p:guide orient="horz" pos="583"/>
        <p:guide orient="horz" pos="314"/>
        <p:guide pos="342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2000-02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32.49</c:v>
                </c:pt>
                <c:pt idx="1">
                  <c:v>28.38</c:v>
                </c:pt>
                <c:pt idx="2">
                  <c:v>21.17</c:v>
                </c:pt>
                <c:pt idx="3">
                  <c:v>17.959999999999994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2003-04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31.74</c:v>
                </c:pt>
                <c:pt idx="1">
                  <c:v>30.419999999999995</c:v>
                </c:pt>
                <c:pt idx="2">
                  <c:v>19.04</c:v>
                </c:pt>
                <c:pt idx="3">
                  <c:v>18.8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2005-06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31.39</c:v>
                </c:pt>
                <c:pt idx="1">
                  <c:v>29.25</c:v>
                </c:pt>
                <c:pt idx="2">
                  <c:v>19.260000000000002</c:v>
                </c:pt>
                <c:pt idx="3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2007-08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29.69</c:v>
                </c:pt>
                <c:pt idx="1">
                  <c:v>30.17</c:v>
                </c:pt>
                <c:pt idx="2">
                  <c:v>21.14</c:v>
                </c:pt>
                <c:pt idx="3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2010-12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28.69</c:v>
                </c:pt>
                <c:pt idx="1">
                  <c:v>30.01</c:v>
                </c:pt>
                <c:pt idx="2">
                  <c:v>21.06</c:v>
                </c:pt>
                <c:pt idx="3">
                  <c:v>20.239999999999991</c:v>
                </c:pt>
              </c:numCache>
            </c:numRef>
          </c:val>
        </c:ser>
        <c:axId val="156570752"/>
        <c:axId val="156572288"/>
      </c:barChart>
      <c:catAx>
        <c:axId val="156570752"/>
        <c:scaling>
          <c:orientation val="minMax"/>
        </c:scaling>
        <c:axPos val="b"/>
        <c:tickLblPos val="nextTo"/>
        <c:crossAx val="156572288"/>
        <c:crosses val="autoZero"/>
        <c:auto val="1"/>
        <c:lblAlgn val="ctr"/>
        <c:lblOffset val="100"/>
      </c:catAx>
      <c:valAx>
        <c:axId val="156572288"/>
        <c:scaling>
          <c:orientation val="minMax"/>
          <c:max val="50"/>
        </c:scaling>
        <c:axPos val="l"/>
        <c:majorGridlines/>
        <c:numFmt formatCode="0" sourceLinked="0"/>
        <c:tickLblPos val="nextTo"/>
        <c:crossAx val="156570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2000-02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47.8</c:v>
                </c:pt>
                <c:pt idx="1">
                  <c:v>27.9</c:v>
                </c:pt>
                <c:pt idx="2">
                  <c:v>13.5</c:v>
                </c:pt>
                <c:pt idx="3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2003-04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49.9</c:v>
                </c:pt>
                <c:pt idx="1">
                  <c:v>27.6</c:v>
                </c:pt>
                <c:pt idx="2">
                  <c:v>14.3</c:v>
                </c:pt>
                <c:pt idx="3">
                  <c:v>8.1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2005-06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39.71</c:v>
                </c:pt>
                <c:pt idx="1">
                  <c:v>33.21</c:v>
                </c:pt>
                <c:pt idx="2">
                  <c:v>14.26</c:v>
                </c:pt>
                <c:pt idx="3">
                  <c:v>12.82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2007-08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43.2</c:v>
                </c:pt>
                <c:pt idx="1">
                  <c:v>26.87</c:v>
                </c:pt>
                <c:pt idx="2">
                  <c:v>17.690000000000001</c:v>
                </c:pt>
                <c:pt idx="3">
                  <c:v>12.24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2010-12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38.9</c:v>
                </c:pt>
                <c:pt idx="1">
                  <c:v>33.4</c:v>
                </c:pt>
                <c:pt idx="2">
                  <c:v>16.8</c:v>
                </c:pt>
                <c:pt idx="3">
                  <c:v>10.9</c:v>
                </c:pt>
              </c:numCache>
            </c:numRef>
          </c:val>
        </c:ser>
        <c:axId val="66967808"/>
        <c:axId val="70676480"/>
      </c:barChart>
      <c:catAx>
        <c:axId val="66967808"/>
        <c:scaling>
          <c:orientation val="minMax"/>
        </c:scaling>
        <c:axPos val="b"/>
        <c:tickLblPos val="nextTo"/>
        <c:crossAx val="70676480"/>
        <c:crosses val="autoZero"/>
        <c:auto val="1"/>
        <c:lblAlgn val="ctr"/>
        <c:lblOffset val="100"/>
      </c:catAx>
      <c:valAx>
        <c:axId val="70676480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66967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2000-02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43.4</c:v>
                </c:pt>
                <c:pt idx="1">
                  <c:v>31.6</c:v>
                </c:pt>
                <c:pt idx="2">
                  <c:v>14.1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2003-04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40.5</c:v>
                </c:pt>
                <c:pt idx="1">
                  <c:v>31.5</c:v>
                </c:pt>
                <c:pt idx="2">
                  <c:v>15.4</c:v>
                </c:pt>
                <c:pt idx="3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2005-06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38.290000000000013</c:v>
                </c:pt>
                <c:pt idx="1">
                  <c:v>31.22</c:v>
                </c:pt>
                <c:pt idx="2">
                  <c:v>18.54</c:v>
                </c:pt>
                <c:pt idx="3">
                  <c:v>11.950000000000006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2007-08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36.020000000000003</c:v>
                </c:pt>
                <c:pt idx="1">
                  <c:v>31.779999999999987</c:v>
                </c:pt>
                <c:pt idx="2">
                  <c:v>16.53</c:v>
                </c:pt>
                <c:pt idx="3">
                  <c:v>15.68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2010-12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37.200000000000003</c:v>
                </c:pt>
                <c:pt idx="1">
                  <c:v>32.6</c:v>
                </c:pt>
                <c:pt idx="2">
                  <c:v>18.100000000000001</c:v>
                </c:pt>
                <c:pt idx="3">
                  <c:v>12.2</c:v>
                </c:pt>
              </c:numCache>
            </c:numRef>
          </c:val>
        </c:ser>
        <c:axId val="74336896"/>
        <c:axId val="74371456"/>
      </c:barChart>
      <c:catAx>
        <c:axId val="74336896"/>
        <c:scaling>
          <c:orientation val="minMax"/>
        </c:scaling>
        <c:axPos val="b"/>
        <c:tickLblPos val="nextTo"/>
        <c:crossAx val="74371456"/>
        <c:crosses val="autoZero"/>
        <c:auto val="1"/>
        <c:lblAlgn val="ctr"/>
        <c:lblOffset val="100"/>
      </c:catAx>
      <c:valAx>
        <c:axId val="74371456"/>
        <c:scaling>
          <c:orientation val="minMax"/>
          <c:max val="50"/>
        </c:scaling>
        <c:axPos val="l"/>
        <c:majorGridlines/>
        <c:numFmt formatCode="General" sourceLinked="1"/>
        <c:tickLblPos val="nextTo"/>
        <c:crossAx val="74336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2000-02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40.24</c:v>
                </c:pt>
                <c:pt idx="1">
                  <c:v>32.64</c:v>
                </c:pt>
                <c:pt idx="2">
                  <c:v>18.309999999999999</c:v>
                </c:pt>
                <c:pt idx="3">
                  <c:v>8.81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2003-04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39.42</c:v>
                </c:pt>
                <c:pt idx="1">
                  <c:v>31.95</c:v>
                </c:pt>
                <c:pt idx="2">
                  <c:v>19.5</c:v>
                </c:pt>
                <c:pt idx="3">
                  <c:v>9.1300000000000008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2005-06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40.07</c:v>
                </c:pt>
                <c:pt idx="1">
                  <c:v>31.09</c:v>
                </c:pt>
                <c:pt idx="2">
                  <c:v>17.23</c:v>
                </c:pt>
                <c:pt idx="3">
                  <c:v>11.61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2007-08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39.64</c:v>
                </c:pt>
                <c:pt idx="1">
                  <c:v>29.73</c:v>
                </c:pt>
                <c:pt idx="2">
                  <c:v>23.419999999999995</c:v>
                </c:pt>
                <c:pt idx="3">
                  <c:v>7.21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2010-12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1-99</c:v>
                </c:pt>
                <c:pt idx="2">
                  <c:v>100-399</c:v>
                </c:pt>
                <c:pt idx="3">
                  <c:v>400+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36.020000000000003</c:v>
                </c:pt>
                <c:pt idx="1">
                  <c:v>30.12</c:v>
                </c:pt>
                <c:pt idx="2">
                  <c:v>18.010000000000005</c:v>
                </c:pt>
                <c:pt idx="3">
                  <c:v>15.84</c:v>
                </c:pt>
              </c:numCache>
            </c:numRef>
          </c:val>
        </c:ser>
        <c:axId val="78707712"/>
        <c:axId val="78770944"/>
      </c:barChart>
      <c:catAx>
        <c:axId val="78707712"/>
        <c:scaling>
          <c:orientation val="minMax"/>
        </c:scaling>
        <c:axPos val="b"/>
        <c:tickLblPos val="nextTo"/>
        <c:crossAx val="78770944"/>
        <c:crosses val="autoZero"/>
        <c:auto val="1"/>
        <c:lblAlgn val="ctr"/>
        <c:lblOffset val="100"/>
      </c:catAx>
      <c:valAx>
        <c:axId val="78770944"/>
        <c:scaling>
          <c:orientation val="minMax"/>
          <c:max val="50"/>
        </c:scaling>
        <c:axPos val="l"/>
        <c:majorGridlines/>
        <c:numFmt formatCode="0" sourceLinked="0"/>
        <c:tickLblPos val="nextTo"/>
        <c:crossAx val="78707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3781EB-4FB3-3648-A6F1-521C35AF4CD7}" type="datetimeFigureOut">
              <a:rPr lang="en-US" smtClean="0"/>
              <a:pPr/>
              <a:t>9/10/2012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F0F673-3FE3-4644-A0AD-C862DAC4A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553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F91D6BE-35D6-7746-85CA-91EA11600B8F}" type="datetimeFigureOut">
              <a:rPr lang="en-US" smtClean="0"/>
              <a:pPr/>
              <a:t>9/10/2012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6D829D-6F50-6945-B415-7FF26FA41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514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prevalence of hypertension increased from 1988-94 to 1999-04 (Cutler, et al. Hypertension 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Figures 09052012.xls -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Figures 09052012.xls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Figures</a:t>
            </a:r>
            <a:r>
              <a:rPr lang="en-US" baseline="0" dirty="0" smtClean="0"/>
              <a:t> 09052012 Hispanic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Figures</a:t>
            </a:r>
            <a:r>
              <a:rPr lang="en-US" baseline="0" dirty="0" smtClean="0"/>
              <a:t> </a:t>
            </a:r>
            <a:r>
              <a:rPr lang="en-US" baseline="0" smtClean="0"/>
              <a:t>09052012 Chinese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6" y="0"/>
            <a:ext cx="9159875" cy="6858000"/>
          </a:xfrm>
          <a:prstGeom prst="rect">
            <a:avLst/>
          </a:prstGeom>
        </p:spPr>
      </p:pic>
      <p:pic>
        <p:nvPicPr>
          <p:cNvPr id="9" name="Picture 32" descr="logo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6080125"/>
            <a:ext cx="114458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15876" y="0"/>
            <a:ext cx="9159876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8" name="Picture 14" descr="StackedLockup_Tag_PMS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8" y="6130925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4" descr="NIH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38825" y="40095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044387" y="3969660"/>
            <a:ext cx="7619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StackedLockup_Tag_PM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69765" y="4009575"/>
            <a:ext cx="20759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2500" y="985838"/>
            <a:ext cx="7239000" cy="14446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7413"/>
            <a:ext cx="7239000" cy="1752600"/>
          </a:xfrm>
        </p:spPr>
        <p:txBody>
          <a:bodyPr/>
          <a:lstStyle>
            <a:lvl1pPr marL="0" indent="0" algn="ctr">
              <a:buFont typeface="Wingdings" pitchFamily="10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3A578-1AEC-4F9A-9941-F92BCC49906A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4C7-6AFA-4A74-B2B6-970373B44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76"/>
            <a:ext cx="8226425" cy="49754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46B8-FC1D-43CF-A2D0-9229D681DE12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7CCF-2D2F-451B-9F8B-A6B8B53DE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CA0D-D883-4BE7-AD65-91A305E3B910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DFCB-7537-4282-A17B-B601ADE08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624B-B1CA-49FF-9F6E-BF487A83D794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D917-08B0-4B81-9C8F-9DE38C2B0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hhs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6403975"/>
            <a:ext cx="4365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ih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2038" y="6396038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122B-8086-4F0B-B0E2-271809B3F8EF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030C-AE8A-46DF-B20A-F7F34B3AB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2916-CB62-4B53-95D3-E83F9DFB1750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92B8-DB22-4DB1-8EC5-3F71C7746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0CF1-0DE9-4FEF-97DE-529B23842311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0D2D-39BA-4BF4-8833-4A6D9D3D3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808D-8E58-44A9-A435-056287D88E56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116E-D4BD-4BA1-BDB7-D7E3F8371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0A04-ED69-4A2F-8C96-9073B4E87462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011F-870B-46BB-B24F-08A799D4F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40A2-C2D2-406F-BA5F-AC1A1570370B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63B0-94F7-46BF-8E49-5D5627A44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00013"/>
            <a:ext cx="18351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100013"/>
            <a:ext cx="5354637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DE91-56FC-468B-BDEA-0D3B260B2012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27AC-9BA4-4E57-8F61-C6531FD0D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100013"/>
            <a:ext cx="7313612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5A52-824F-4AE6-AB47-9B7EB6B777E1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ADD6-296D-4EB3-85AC-3A950E369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9CAE-417F-44B7-96E3-3995F2CEE86B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F6AC4-7AE1-48E6-87FD-E9B13DEB8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4AF6-AF10-4BE5-8AEA-8360CF4CE845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5704-2311-45D0-B9A7-6D7245354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A3B9-AF06-446C-A330-0D8426815EFF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759C-1361-4DB5-85CF-FCD70C123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1C24-78B8-486A-9C21-BD0A0431C3DD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3D44-B2FA-4487-A7B1-58D06C4BC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0609-2F8E-4579-859D-4F2299FA0D85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D236-C473-411C-A680-8B342C1FE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5F0E-47ED-4F5D-9953-4DA928C8E8AD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B314-D46B-41F4-BDC4-3420100F2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E8FD-11B5-420E-94FD-6360818A236F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6AFA-D945-4492-B802-7C88D4573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779929"/>
          </a:xfrm>
          <a:prstGeom prst="rect">
            <a:avLst/>
          </a:prstGeom>
          <a:gradFill flip="none" rotWithShape="1">
            <a:gsLst>
              <a:gs pos="0">
                <a:srgbClr val="002B5C"/>
              </a:gs>
              <a:gs pos="28000">
                <a:srgbClr val="4B63AE">
                  <a:alpha val="94000"/>
                </a:srgbClr>
              </a:gs>
              <a:gs pos="75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0" y="684213"/>
            <a:ext cx="8439150" cy="11112"/>
          </a:xfrm>
          <a:prstGeom prst="line">
            <a:avLst/>
          </a:prstGeom>
          <a:noFill/>
          <a:ln w="25400">
            <a:solidFill>
              <a:srgbClr val="C1D82F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cxnSp>
      <p:pic>
        <p:nvPicPr>
          <p:cNvPr id="4" name="Picture 3" descr="GMS_Logo - Vertical Acronym - RGB.gif"/>
          <p:cNvPicPr>
            <a:picLocks noChangeAspect="1"/>
          </p:cNvPicPr>
          <p:nvPr/>
        </p:nvPicPr>
        <p:blipFill>
          <a:blip r:embed="rId2" cstate="print"/>
          <a:srcRect l="12296" t="12410" r="13478" b="29390"/>
          <a:stretch>
            <a:fillRect/>
          </a:stretch>
        </p:blipFill>
        <p:spPr bwMode="auto">
          <a:xfrm>
            <a:off x="8402638" y="39688"/>
            <a:ext cx="601662" cy="6302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5957888" y="104775"/>
            <a:ext cx="2454275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2B5C"/>
                </a:solidFill>
                <a:latin typeface="Arial Rounded MT Bold" charset="0"/>
                <a:cs typeface="Arial" charset="0"/>
              </a:rPr>
              <a:t>National Institute of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2B5C"/>
                </a:solidFill>
                <a:latin typeface="Arial Rounded MT Bold" charset="0"/>
                <a:cs typeface="Arial" charset="0"/>
              </a:rPr>
              <a:t>General Medical Sciences</a:t>
            </a:r>
          </a:p>
        </p:txBody>
      </p:sp>
      <p:pic>
        <p:nvPicPr>
          <p:cNvPr id="6" name="Picture 91" descr="HH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34938"/>
            <a:ext cx="4460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2" descr="NI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19063"/>
            <a:ext cx="481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9" descr="StackedLockup_Tag_PMS cop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37388" y="6202363"/>
            <a:ext cx="169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1978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7213"/>
            <a:ext cx="8226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143ED11-DA10-4B5A-9E37-52205DE153AA}" type="datetime1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9/10/2012</a:t>
            </a:fld>
            <a:endParaRPr lang="en-US" dirty="0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10" charset="0"/>
                <a:ea typeface="ＭＳ Ｐゴシック" charset="-128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1BE408-9CE7-48F5-8A3B-FC8861F265AF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pitchFamily="100" charset="-128"/>
          <a:cs typeface="ＭＳ Ｐゴシック" pitchFamily="10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pitchFamily="100" charset="-128"/>
          <a:cs typeface="ＭＳ Ｐゴシック" pitchFamily="10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pitchFamily="100" charset="-128"/>
          <a:cs typeface="ＭＳ Ｐゴシック" pitchFamily="10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498764" y="381000"/>
            <a:ext cx="8451271" cy="1822450"/>
          </a:xfrm>
        </p:spPr>
        <p:txBody>
          <a:bodyPr>
            <a:normAutofit/>
          </a:bodyPr>
          <a:lstStyle/>
          <a:p>
            <a:r>
              <a:rPr lang="en-US" dirty="0" smtClean="0"/>
              <a:t>Ten-year trends in coronary calcification in the Multi-Ethnic Study of Atherosclerosis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5038" y="2779961"/>
            <a:ext cx="71691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Diane E. Bild, </a:t>
            </a:r>
            <a:r>
              <a:rPr lang="en-US" sz="2400" dirty="0" smtClean="0">
                <a:solidFill>
                  <a:srgbClr val="FF0000"/>
                </a:solidFill>
              </a:rPr>
              <a:t>Robyn McClelland,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Joel D. Kaufman, Roger Blumenthal,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Gregory L. Burke, J. Jeffrey Carr, Wendy S. Post,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Thomas C. Register, Steven Shea, Moyses Szklo</a:t>
            </a:r>
            <a:endParaRPr lang="en-US" sz="2400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en-US" sz="2000" dirty="0" smtClean="0">
              <a:cs typeface="Arial" pitchFamily="34" charset="0"/>
            </a:endParaRPr>
          </a:p>
          <a:p>
            <a:pPr lvl="1" algn="ctr">
              <a:spcBef>
                <a:spcPct val="50000"/>
              </a:spcBef>
            </a:pPr>
            <a:r>
              <a:rPr lang="en-US" sz="2400" dirty="0" smtClean="0">
                <a:solidFill>
                  <a:srgbClr val="333399"/>
                </a:solidFill>
                <a:cs typeface="Arial" pitchFamily="34" charset="0"/>
              </a:rPr>
              <a:t>MESA OSMB and Steering Committee meetings </a:t>
            </a:r>
          </a:p>
          <a:p>
            <a:pPr lvl="1" algn="ctr">
              <a:spcBef>
                <a:spcPct val="50000"/>
              </a:spcBef>
            </a:pPr>
            <a:r>
              <a:rPr lang="en-US" sz="2400" dirty="0" smtClean="0">
                <a:cs typeface="Arial" pitchFamily="34" charset="0"/>
              </a:rPr>
              <a:t>September 2012</a:t>
            </a: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487838" y="2286000"/>
            <a:ext cx="95731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75-79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70-74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65-69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60-64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55-59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2000-02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323309" y="2286000"/>
            <a:ext cx="95731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80-84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75-79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70-74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65-69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60-64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55-59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2010-12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8868" y="2209800"/>
            <a:ext cx="6431797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294687" cy="846137"/>
          </a:xfrm>
        </p:spPr>
        <p:txBody>
          <a:bodyPr/>
          <a:lstStyle/>
          <a:p>
            <a:r>
              <a:rPr lang="en-US" dirty="0" smtClean="0"/>
              <a:t>Methods – Participant selection</a:t>
            </a:r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96706" y="2286000"/>
            <a:ext cx="95731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75-79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70-74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65-69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60-64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55-59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2002-03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24653" y="2286000"/>
            <a:ext cx="95731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75-79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70-74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65-69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60-64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55-59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2004-05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083445" y="2286000"/>
            <a:ext cx="957313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75-79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70-74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65-69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60-64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55-59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2007-08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838" y="14556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6706" y="14556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4653" y="14556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3445" y="14556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13691" y="14556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97456" y="17926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4867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06324" y="17926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2088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34271" y="17926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2072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3063" y="17926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1062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3309" y="17926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2559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1705" y="179268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Sociodemographics</a:t>
            </a:r>
            <a:r>
              <a:rPr lang="en-US" dirty="0" smtClean="0"/>
              <a:t> – age, gender, education, ethnicity</a:t>
            </a:r>
          </a:p>
          <a:p>
            <a:r>
              <a:rPr lang="en-US" dirty="0" smtClean="0"/>
              <a:t>Risk factors – smoking, serum total and HDL cholesterol, triglycerides, systolic &amp; diastolic, blood pressure, fasting glucose, body mass index</a:t>
            </a:r>
          </a:p>
          <a:p>
            <a:r>
              <a:rPr lang="en-US" dirty="0" smtClean="0"/>
              <a:t>Medications for hypertension, </a:t>
            </a:r>
            <a:r>
              <a:rPr lang="en-US" dirty="0" err="1" smtClean="0"/>
              <a:t>hyperlipidemia</a:t>
            </a:r>
            <a:r>
              <a:rPr lang="en-US" dirty="0" smtClean="0"/>
              <a:t>, and diabetes</a:t>
            </a:r>
          </a:p>
          <a:p>
            <a:r>
              <a:rPr lang="en-US" dirty="0" smtClean="0"/>
              <a:t>History of CVD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294687" cy="846137"/>
          </a:xfrm>
        </p:spPr>
        <p:txBody>
          <a:bodyPr/>
          <a:lstStyle/>
          <a:p>
            <a:r>
              <a:rPr lang="en-US" dirty="0" smtClean="0"/>
              <a:t>Methods – MESA measurements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dirty="0" smtClean="0"/>
              <a:t>Exclusions at Exams 2-5:</a:t>
            </a:r>
          </a:p>
          <a:p>
            <a:pPr marL="342900" indent="-342900"/>
            <a:r>
              <a:rPr lang="en-US" dirty="0" smtClean="0"/>
              <a:t>213 for prior adjudicated event (CVD, TIA, HF)</a:t>
            </a:r>
          </a:p>
          <a:p>
            <a:pPr marL="342900" indent="-342900"/>
            <a:r>
              <a:rPr lang="en-US" dirty="0" smtClean="0"/>
              <a:t>265 for self-reported procedures or events, including revascularizations, pace-        makers, stents, coronary bypass, and </a:t>
            </a:r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marL="342900" indent="-342900"/>
            <a:r>
              <a:rPr lang="en-US" dirty="0" smtClean="0"/>
              <a:t>2 for nitroglycerin Rx and 2 for weighing &gt;300 pounds</a:t>
            </a:r>
          </a:p>
          <a:p>
            <a:pPr marL="342900" indent="-342900"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527423" cy="846137"/>
          </a:xfrm>
        </p:spPr>
        <p:txBody>
          <a:bodyPr/>
          <a:lstStyle/>
          <a:p>
            <a:r>
              <a:rPr lang="en-US" dirty="0" smtClean="0"/>
              <a:t>Methods - Multi-Ethnic Study of Atherosclerosis (MESA) cohort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 scanning at baseline</a:t>
            </a:r>
          </a:p>
          <a:p>
            <a:pPr lvl="1"/>
            <a:r>
              <a:rPr lang="en-US" dirty="0" smtClean="0"/>
              <a:t>3 electron-beam CT scanners</a:t>
            </a:r>
          </a:p>
          <a:p>
            <a:pPr lvl="1"/>
            <a:r>
              <a:rPr lang="en-US" dirty="0" smtClean="0"/>
              <a:t>3 multi-detector CT scanners</a:t>
            </a:r>
          </a:p>
          <a:p>
            <a:r>
              <a:rPr lang="en-US" dirty="0" smtClean="0"/>
              <a:t>CT scanning at subsequent four exams</a:t>
            </a:r>
          </a:p>
          <a:p>
            <a:pPr lvl="1"/>
            <a:r>
              <a:rPr lang="en-US" dirty="0" smtClean="0"/>
              <a:t>6 other MDT scanners used</a:t>
            </a:r>
          </a:p>
          <a:p>
            <a:r>
              <a:rPr lang="en-US" dirty="0" smtClean="0"/>
              <a:t>Triggering at 80% of R-R interval</a:t>
            </a:r>
          </a:p>
          <a:p>
            <a:r>
              <a:rPr lang="en-US" dirty="0" smtClean="0"/>
              <a:t>Standard calcium phantom scanned simultaneously with the participant and scores adjusted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CT scanning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705" y="1425950"/>
            <a:ext cx="8229600" cy="4525963"/>
          </a:xfrm>
        </p:spPr>
        <p:txBody>
          <a:bodyPr>
            <a:noAutofit/>
          </a:bodyPr>
          <a:lstStyle/>
          <a:p>
            <a:r>
              <a:rPr lang="en-US" sz="2900" dirty="0" smtClean="0"/>
              <a:t>Examined cohort characteristics Exams 1 &amp; 5.</a:t>
            </a:r>
          </a:p>
          <a:p>
            <a:r>
              <a:rPr lang="en-US" sz="2900" dirty="0" smtClean="0"/>
              <a:t>Examined prevalence of CAC in categories (0, 1-99, 100-399, 400+ </a:t>
            </a:r>
            <a:r>
              <a:rPr lang="en-US" sz="2900" dirty="0" err="1" smtClean="0"/>
              <a:t>Agatston</a:t>
            </a:r>
            <a:r>
              <a:rPr lang="en-US" sz="2900" dirty="0" smtClean="0"/>
              <a:t> Units).</a:t>
            </a:r>
          </a:p>
          <a:p>
            <a:r>
              <a:rPr lang="en-US" sz="2900" dirty="0" smtClean="0"/>
              <a:t>Modeled presence of CAC across exams using prevalence ratio regression and robust standard errors to account for participants contributing data to multiple exams.</a:t>
            </a:r>
          </a:p>
          <a:p>
            <a:r>
              <a:rPr lang="en-US" sz="2900" dirty="0" smtClean="0"/>
              <a:t>Adjusted for age, gender, ethnicity, and scanner type.</a:t>
            </a:r>
          </a:p>
          <a:p>
            <a:r>
              <a:rPr lang="en-US" sz="2900" dirty="0" smtClean="0"/>
              <a:t>Accounted for time between exams.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statistical analysis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Adjusted for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Times New Roman"/>
              </a:rPr>
              <a:t>smoking, total and HDL-cholesterol, lipid-lowering therapy, anti-hypertensive therapy, systolic blood pressure, and diabetes. </a:t>
            </a: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/>
              <a:t>Additional analyses:</a:t>
            </a:r>
          </a:p>
          <a:p>
            <a:r>
              <a:rPr lang="en-US" dirty="0" smtClean="0"/>
              <a:t>Stratified by age, gender, and ethnicity</a:t>
            </a:r>
          </a:p>
          <a:p>
            <a:r>
              <a:rPr lang="en-US" dirty="0" smtClean="0"/>
              <a:t>Modeled effect of scanner type of CAC prevalence</a:t>
            </a:r>
          </a:p>
          <a:p>
            <a:r>
              <a:rPr lang="en-US" dirty="0" smtClean="0"/>
              <a:t>Stratified by </a:t>
            </a:r>
            <a:r>
              <a:rPr lang="en-US" dirty="0" err="1" smtClean="0"/>
              <a:t>statin</a:t>
            </a:r>
            <a:r>
              <a:rPr lang="en-US" dirty="0" smtClean="0"/>
              <a:t> use at any exam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statistical analysis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1705" y="1744133"/>
          <a:ext cx="8229599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692"/>
                <a:gridCol w="3675264"/>
                <a:gridCol w="1020722"/>
                <a:gridCol w="1487837"/>
                <a:gridCol w="151108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Prevalence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95%</a:t>
                      </a:r>
                      <a:r>
                        <a:rPr lang="en-US" baseline="0" dirty="0" smtClean="0"/>
                        <a:t> CI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Imatron</a:t>
                      </a:r>
                      <a:r>
                        <a:rPr lang="en-US" sz="1800" kern="1200" dirty="0" smtClean="0"/>
                        <a:t>/GE EBT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GE Light Speed  </a:t>
                      </a:r>
                      <a:r>
                        <a:rPr lang="en-US" sz="1800" kern="1200" dirty="0" err="1" smtClean="0"/>
                        <a:t>QXi</a:t>
                      </a:r>
                      <a:r>
                        <a:rPr lang="en-US" sz="1800" kern="1200" dirty="0" smtClean="0"/>
                        <a:t>/Plus/Pro16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0.94-1.04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Sensation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 Volume</a:t>
                      </a:r>
                      <a:r>
                        <a:rPr lang="en-US" baseline="0" dirty="0" smtClean="0"/>
                        <a:t> Zoom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1.02-1.10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Toshiba </a:t>
                      </a:r>
                      <a:r>
                        <a:rPr lang="en-US" dirty="0" err="1" smtClean="0"/>
                        <a:t>Aquilon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 Light Speed VCT</a:t>
                      </a:r>
                      <a:r>
                        <a:rPr lang="en-US" baseline="0" dirty="0" smtClean="0"/>
                        <a:t>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0.90-1.07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Sensation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 Discovery 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0.91-1.09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CT scanner on CAC prevalence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51913"/>
            <a:ext cx="695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Adjusted for exam, age, gender, ethnicity, risk factors, medications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CAC prevalence in Whites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1964" y="58153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Agatston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49" y="329184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CAC prevalence in Blacks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1964" y="58153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Agatston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49" y="329184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CAC prevalence in Hispanics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1964" y="58153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Agatston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49" y="329184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CHD rates have fallen in US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799" y="1648318"/>
            <a:ext cx="670552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4192" y="6384925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NHLBI Morbidity &amp; Mortality Chart Book, Chart 2-5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3847" y="1278986"/>
            <a:ext cx="569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Unadjusted death rates from selected causes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CAC prevalence in Chinese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1964" y="58153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Agatston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49" y="329184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analyses predicting CAC by ethnicity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705" y="5029200"/>
            <a:ext cx="823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Times New Roman"/>
              </a:rPr>
              <a:t>*Risk factors include total and HDL cholesterol, lipid lowering meds, systolic blood pressure, anti-hypertensive meds, diabetes, and smoking status.</a:t>
            </a:r>
          </a:p>
          <a:p>
            <a:r>
              <a:rPr lang="en-US" sz="2000" dirty="0" smtClean="0">
                <a:latin typeface="Calibri"/>
                <a:cs typeface="Times New Roman"/>
              </a:rPr>
              <a:t># CI does not include 1.00.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59192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364"/>
                <a:gridCol w="914400"/>
                <a:gridCol w="1263534"/>
                <a:gridCol w="1346662"/>
                <a:gridCol w="1446415"/>
                <a:gridCol w="1417817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PR Ratio (95% CI)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Covariates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in model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Exam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Hispanic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Chinese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Adjusted for age, gender, education, scanner, and risk factors*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BL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Ref</a:t>
                      </a:r>
                      <a:endParaRPr lang="en-US" sz="2400" dirty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1.13#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1.15#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1.26#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1.09#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analyses predicting CAC by ethnicity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705" y="5029200"/>
            <a:ext cx="823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Times New Roman"/>
              </a:rPr>
              <a:t>*Risk factors include total and HDL cholesterol, lipid lowering meds, systolic blood pressure, anti-hypertensive meds, diabetes, and smoking status.</a:t>
            </a:r>
          </a:p>
          <a:p>
            <a:r>
              <a:rPr lang="en-US" sz="2000" dirty="0" smtClean="0">
                <a:latin typeface="Calibri"/>
                <a:cs typeface="Times New Roman"/>
              </a:rPr>
              <a:t># CI does not include 1.00.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59192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364"/>
                <a:gridCol w="914400"/>
                <a:gridCol w="1263534"/>
                <a:gridCol w="1346662"/>
                <a:gridCol w="1446415"/>
                <a:gridCol w="1417817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PR Ratio (95% CI)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Covariates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in model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Exam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Hispanic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Chinese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Adjusted for age, gender, education, scanner, and risk factors*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BL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Ref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1.13#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1.15#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1.26#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1.09#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analyses predicting CAC by ethnicity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705" y="5029200"/>
            <a:ext cx="823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Times New Roman"/>
              </a:rPr>
              <a:t>*Risk factors include total and HDL cholesterol, lipid lowering meds, systolic blood pressure, anti-hypertensive meds, diabetes, and smoking status.</a:t>
            </a:r>
          </a:p>
          <a:p>
            <a:r>
              <a:rPr lang="en-US" sz="2000" dirty="0" smtClean="0">
                <a:latin typeface="Calibri"/>
                <a:cs typeface="Times New Roman"/>
              </a:rPr>
              <a:t># CI does not include 1.00.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59192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364"/>
                <a:gridCol w="914400"/>
                <a:gridCol w="1263534"/>
                <a:gridCol w="1346662"/>
                <a:gridCol w="1446415"/>
                <a:gridCol w="1417817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PR Ratio (95% CI)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Covariates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in model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Exam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Hispanic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Chinese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Adjusted for age, gender, education, scanner, and risk factors*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BL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Ref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1.13#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1.15#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1.26#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1.09#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analyses predicting CAC by ethnicity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705" y="5029200"/>
            <a:ext cx="823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Times New Roman"/>
              </a:rPr>
              <a:t>*Risk factors include total and HDL cholesterol, lipid lowering meds, systolic blood pressure, anti-hypertensive meds, diabetes, and smoking status.</a:t>
            </a:r>
          </a:p>
          <a:p>
            <a:r>
              <a:rPr lang="en-US" sz="2000" dirty="0" smtClean="0">
                <a:latin typeface="Calibri"/>
                <a:cs typeface="Times New Roman"/>
              </a:rPr>
              <a:t># CI does not include 1.00.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59192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364"/>
                <a:gridCol w="914400"/>
                <a:gridCol w="1263534"/>
                <a:gridCol w="1346662"/>
                <a:gridCol w="1446415"/>
                <a:gridCol w="1417817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PR Ratio (95% CI)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Covariates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in model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Exam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Hispanic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Chinese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Adjusted for age, gender, education, scanner, and risk factors*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BL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Ref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1.13#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1.15#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1.26#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1.09#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Multivariable analyses predicting CAC by ethnicity, adding trend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705" y="5369262"/>
            <a:ext cx="8233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ea typeface="Calibri"/>
                <a:cs typeface="Times New Roman"/>
              </a:rPr>
              <a:t>*Risk factors include total and HDL cholesterol, lipid lowering meds, systolic blood pressure, anti-hypertensive meds, diabetes, and smoking status.</a:t>
            </a:r>
          </a:p>
          <a:p>
            <a:r>
              <a:rPr lang="en-US" sz="2000" dirty="0" smtClean="0">
                <a:latin typeface="Calibri"/>
                <a:cs typeface="Times New Roman"/>
              </a:rPr>
              <a:t># CI does not include 1.00.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59192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0364"/>
                <a:gridCol w="914400"/>
                <a:gridCol w="1263534"/>
                <a:gridCol w="1346662"/>
                <a:gridCol w="1446415"/>
                <a:gridCol w="1417817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PR Ratio (95% CI)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Covariates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in model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Exam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White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Black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Hispanic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endParaRPr lang="en-US" sz="240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Chinese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</a:rPr>
                        <a:t>Adjusted for age, gender, education, scanner, and risk factors*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BL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3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4</a:t>
                      </a:r>
                    </a:p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Ref</a:t>
                      </a:r>
                      <a:endParaRPr lang="en-US" sz="2400" dirty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latin typeface="Calibri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1.01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0.99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1.13#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1.15#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1.26#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1.09#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1.11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Ref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0.97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1.06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p-value for trend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0.68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0.001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0.24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0.94</a:t>
                      </a:r>
                      <a:endParaRPr lang="en-US" sz="2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599" cy="36574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4692"/>
                <a:gridCol w="3675264"/>
                <a:gridCol w="1020722"/>
                <a:gridCol w="1487837"/>
                <a:gridCol w="151108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Prevalence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95%</a:t>
                      </a:r>
                      <a:r>
                        <a:rPr lang="en-US" baseline="0" dirty="0" smtClean="0"/>
                        <a:t> CI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Imatron</a:t>
                      </a:r>
                      <a:r>
                        <a:rPr lang="en-US" sz="1800" kern="1200" dirty="0" smtClean="0"/>
                        <a:t>/GE EBT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1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GE Light Speed  </a:t>
                      </a:r>
                      <a:r>
                        <a:rPr lang="en-US" sz="1800" kern="1200" dirty="0" err="1" smtClean="0"/>
                        <a:t>QXi</a:t>
                      </a:r>
                      <a:r>
                        <a:rPr lang="en-US" sz="1800" kern="1200" dirty="0" smtClean="0"/>
                        <a:t>/Plus/Pro16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0.94-1.04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Sensation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 Volume</a:t>
                      </a:r>
                      <a:r>
                        <a:rPr lang="en-US" baseline="0" dirty="0" smtClean="0"/>
                        <a:t> Zoom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1.01-1.10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Toshiba </a:t>
                      </a:r>
                      <a:r>
                        <a:rPr lang="en-US" dirty="0" err="1" smtClean="0"/>
                        <a:t>Aquilon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 Light Speed VCT</a:t>
                      </a:r>
                      <a:r>
                        <a:rPr lang="en-US" baseline="0" dirty="0" smtClean="0"/>
                        <a:t>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Siemens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Sensation 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0.94-1.06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 Discovery 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0.93-1.10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CT scanner on CAC prevalence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51913"/>
            <a:ext cx="695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Adjusted for exam, age, gender, ethnicity, risk factors, medications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55725"/>
          <a:ext cx="8229600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2563"/>
                <a:gridCol w="1921790"/>
                <a:gridCol w="979417"/>
                <a:gridCol w="874908"/>
                <a:gridCol w="915919"/>
                <a:gridCol w="915919"/>
                <a:gridCol w="909084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Wake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r>
                        <a:rPr lang="en-US" sz="1600" baseline="0" dirty="0" smtClean="0"/>
                        <a:t> – 53%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 – 47%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</a:t>
                      </a:r>
                      <a:r>
                        <a:rPr lang="en-US" sz="1600" baseline="0" dirty="0" smtClean="0"/>
                        <a:t> – 20%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 – 35%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H – 45%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Johns Hopkins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 – 48%</a:t>
                      </a:r>
                    </a:p>
                    <a:p>
                      <a:pPr algn="ctr"/>
                      <a:r>
                        <a:rPr lang="en-US" sz="1600" dirty="0" smtClean="0"/>
                        <a:t>B – 52%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 – 57%</a:t>
                      </a:r>
                    </a:p>
                    <a:p>
                      <a:pPr algn="ctr"/>
                      <a:r>
                        <a:rPr lang="en-US" sz="1600" dirty="0" smtClean="0"/>
                        <a:t>H – 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Northwestern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 – 48%</a:t>
                      </a:r>
                    </a:p>
                    <a:p>
                      <a:pPr algn="ctr"/>
                      <a:r>
                        <a:rPr lang="en-US" sz="1600" dirty="0" smtClean="0"/>
                        <a:t>B – 26%</a:t>
                      </a:r>
                    </a:p>
                    <a:p>
                      <a:pPr algn="ctr"/>
                      <a:r>
                        <a:rPr lang="en-US" sz="1600" dirty="0" smtClean="0"/>
                        <a:t>C – 26%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 – 10% B</a:t>
                      </a:r>
                      <a:r>
                        <a:rPr lang="en-US" sz="1600" baseline="0" dirty="0" smtClean="0"/>
                        <a:t> – 12%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H – 41% C – 38%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 and scanner # and by site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3450" y="5958205"/>
            <a:ext cx="427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Numbers under Exam stand for scanner type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ym typeface="Wingdings" pitchFamily="2" charset="2"/>
              </a:rPr>
              <a:t>By gender  similar trends in both genders</a:t>
            </a:r>
          </a:p>
          <a:p>
            <a:r>
              <a:rPr lang="en-US" dirty="0" smtClean="0">
                <a:sym typeface="Wingdings" pitchFamily="2" charset="2"/>
              </a:rPr>
              <a:t>By age (55-64, 65-74, 75-84)  similar trends in all groups</a:t>
            </a:r>
          </a:p>
          <a:p>
            <a:r>
              <a:rPr lang="en-US" dirty="0" smtClean="0"/>
              <a:t>Interaction with </a:t>
            </a:r>
            <a:r>
              <a:rPr lang="en-US" dirty="0" err="1" smtClean="0"/>
              <a:t>statin</a:t>
            </a:r>
            <a:r>
              <a:rPr lang="en-US" dirty="0" smtClean="0"/>
              <a:t> use </a:t>
            </a:r>
            <a:r>
              <a:rPr lang="en-US" dirty="0" smtClean="0">
                <a:sym typeface="Wingdings" pitchFamily="2" charset="2"/>
              </a:rPr>
              <a:t> trend less marked in non users but no significant interaction</a:t>
            </a:r>
          </a:p>
          <a:p>
            <a:r>
              <a:rPr lang="en-US" dirty="0" smtClean="0">
                <a:sym typeface="Wingdings" pitchFamily="2" charset="2"/>
              </a:rPr>
              <a:t>Exclude scanner associated with higher prevalence  no effect on trend</a:t>
            </a:r>
          </a:p>
          <a:p>
            <a:r>
              <a:rPr lang="en-US" dirty="0" smtClean="0">
                <a:sym typeface="Wingdings" pitchFamily="2" charset="2"/>
              </a:rPr>
              <a:t>Confounding of scanner by ethnicity  no evidence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explanatory analyses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prevalence of CAC among persons aged 55-84 years without cardiovascular disease </a:t>
            </a:r>
            <a:r>
              <a:rPr lang="en-US" u="sng" dirty="0" smtClean="0"/>
              <a:t>increased</a:t>
            </a:r>
            <a:r>
              <a:rPr lang="en-US" dirty="0" smtClean="0"/>
              <a:t> in Blacks and Hispanics over a 10-year period but not in Whites or Chinese.</a:t>
            </a:r>
          </a:p>
          <a:p>
            <a:r>
              <a:rPr lang="en-US" dirty="0" smtClean="0"/>
              <a:t>The increased prevalence of CAC was not explained by trends in risk factors, which tended to </a:t>
            </a:r>
            <a:r>
              <a:rPr lang="en-US" u="sng" dirty="0" smtClean="0"/>
              <a:t>improve</a:t>
            </a:r>
            <a:r>
              <a:rPr lang="en-US" dirty="0" smtClean="0"/>
              <a:t>, or by scanner changes.</a:t>
            </a:r>
          </a:p>
          <a:p>
            <a:r>
              <a:rPr lang="en-US" dirty="0" smtClean="0"/>
              <a:t>Further research is needed to understand whether CAC is a valid marker to assess secular trends.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722295" cy="846137"/>
          </a:xfrm>
        </p:spPr>
        <p:txBody>
          <a:bodyPr/>
          <a:lstStyle/>
          <a:p>
            <a:r>
              <a:rPr lang="en-US" dirty="0" smtClean="0"/>
              <a:t>Trends in risk factors, NHANES and projections ~1990 to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417" y="6390243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Capewell</a:t>
            </a:r>
            <a:r>
              <a:rPr lang="en-US" dirty="0" smtClean="0"/>
              <a:t>, et al. </a:t>
            </a:r>
            <a:r>
              <a:rPr lang="en-US" i="1" dirty="0" smtClean="0"/>
              <a:t>Bull World Health Org </a:t>
            </a:r>
            <a:r>
              <a:rPr lang="en-US" dirty="0" smtClean="0"/>
              <a:t>2010;88:120–130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6213"/>
          <a:ext cx="8229600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000" dirty="0" smtClean="0"/>
                        <a:t>Smoking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000" dirty="0" smtClean="0"/>
                        <a:t>Total cholesterol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Systolic blood pressure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2000" dirty="0" smtClean="0"/>
                        <a:t>Diabetes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Men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Women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2727702" y="2727701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273348" y="4086956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727702" y="4086956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273348" y="2727702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5869672" y="2727702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5869672" y="4086956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7512493" y="4086956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7512493" y="2727702"/>
            <a:ext cx="484632" cy="7614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CAC may portend future increase in CVD events </a:t>
            </a:r>
          </a:p>
          <a:p>
            <a:pPr lvl="1"/>
            <a:r>
              <a:rPr lang="en-US" dirty="0" smtClean="0"/>
              <a:t>Note that we cannot examine </a:t>
            </a:r>
            <a:r>
              <a:rPr lang="en-US" u="sng" dirty="0" smtClean="0"/>
              <a:t>trends</a:t>
            </a:r>
            <a:r>
              <a:rPr lang="en-US" dirty="0" smtClean="0"/>
              <a:t> in events due to insufficient numbers of events.</a:t>
            </a:r>
          </a:p>
          <a:p>
            <a:r>
              <a:rPr lang="en-US" dirty="0" err="1" smtClean="0"/>
              <a:t>Statin</a:t>
            </a:r>
            <a:r>
              <a:rPr lang="en-US" dirty="0" smtClean="0"/>
              <a:t> use may concentrate calcium and increase CAC prevalence.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Implications and speculations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score vs. </a:t>
            </a:r>
            <a:r>
              <a:rPr lang="en-US" dirty="0" err="1" smtClean="0"/>
              <a:t>Agatston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406" y="1702464"/>
            <a:ext cx="5833241" cy="426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44660" y="3941379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R=0.997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artery calcium (CAC) is a specific, quantifiable measure of the presence and quantity of atherosclerosis.</a:t>
            </a:r>
          </a:p>
          <a:p>
            <a:r>
              <a:rPr lang="en-US" dirty="0" smtClean="0"/>
              <a:t>CAC also predicts clinical coronary heart disease (CHD) events.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CAC as a marker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488" y="6390243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Detrano, et al. NEJM 2008;358:1336-45.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156" y="3528753"/>
            <a:ext cx="3643396" cy="24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91156" y="3528753"/>
            <a:ext cx="2680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hypothesized that the prevalence of CAC would decline over 10 years, reflecting the decline in CHD in the US population.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en-US" sz="2800" dirty="0" smtClean="0"/>
              <a:t>Longitudinal cohort study</a:t>
            </a:r>
            <a:endParaRPr lang="en-US" sz="1000" dirty="0" smtClean="0"/>
          </a:p>
          <a:p>
            <a:pPr marL="342900" indent="-342900"/>
            <a:r>
              <a:rPr lang="en-US" sz="2800" dirty="0" smtClean="0"/>
              <a:t>N=6,814 recruited 2000-02</a:t>
            </a:r>
          </a:p>
          <a:p>
            <a:pPr marL="342900" indent="-342900"/>
            <a:r>
              <a:rPr lang="en-US" sz="2800" dirty="0" smtClean="0"/>
              <a:t>Exams 2, 3, 4, and 5 ending 2012</a:t>
            </a:r>
          </a:p>
          <a:p>
            <a:pPr marL="342900" indent="-342900"/>
            <a:r>
              <a:rPr lang="en-US" sz="2800" dirty="0" smtClean="0"/>
              <a:t>45-84 years at baseline</a:t>
            </a:r>
          </a:p>
          <a:p>
            <a:pPr marL="342900" indent="-342900"/>
            <a:r>
              <a:rPr lang="en-US" sz="2800" dirty="0" smtClean="0"/>
              <a:t>White (38%), Black (28%), Hispanic (22%), and </a:t>
            </a:r>
            <a:r>
              <a:rPr lang="en-US" sz="2800" dirty="0" smtClean="0">
                <a:latin typeface="+mj-lt"/>
              </a:rPr>
              <a:t>Chinese (12%)</a:t>
            </a:r>
          </a:p>
          <a:p>
            <a:pPr marL="342900" indent="-342900"/>
            <a:r>
              <a:rPr lang="en-US" sz="2800" dirty="0" smtClean="0"/>
              <a:t>No clinical CVD or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fibrillation at baseline</a:t>
            </a:r>
          </a:p>
          <a:p>
            <a:pPr marL="342900" indent="-342900"/>
            <a:r>
              <a:rPr lang="en-US" sz="2800" dirty="0" smtClean="0"/>
              <a:t>Excluded participants &gt;300 lb</a:t>
            </a:r>
          </a:p>
          <a:p>
            <a:pPr marL="342900" indent="-342900"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527423" cy="846137"/>
          </a:xfrm>
        </p:spPr>
        <p:txBody>
          <a:bodyPr/>
          <a:lstStyle/>
          <a:p>
            <a:r>
              <a:rPr lang="en-US" dirty="0" smtClean="0"/>
              <a:t>Methods - Multi-Ethnic Study of Atherosclerosis (MESA) cohort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82599" y="5463260"/>
          <a:ext cx="1129225" cy="688106"/>
        </p:xfrm>
        <a:graphic>
          <a:graphicData uri="http://schemas.openxmlformats.org/presentationml/2006/ole">
            <p:oleObj spid="_x0000_s9221" name="Photo Editor Photo" r:id="rId3" imgW="952633" imgH="581106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057400" y="2286000"/>
            <a:ext cx="957313" cy="372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75-79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70-74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65-69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60-64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55-59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50-54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45-49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2000-02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294687" cy="846137"/>
          </a:xfrm>
        </p:spPr>
        <p:txBody>
          <a:bodyPr/>
          <a:lstStyle/>
          <a:p>
            <a:r>
              <a:rPr lang="en-US" dirty="0" smtClean="0"/>
              <a:t>Methods – Participant selection</a:t>
            </a:r>
            <a:endParaRPr lang="en-US" dirty="0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2057400" y="1143000"/>
            <a:ext cx="11416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Exam 1</a:t>
            </a:r>
            <a:endParaRPr lang="en-US" sz="2200" dirty="0"/>
          </a:p>
        </p:txBody>
      </p:sp>
      <p:sp>
        <p:nvSpPr>
          <p:cNvPr id="23" name="Right Brace 22"/>
          <p:cNvSpPr/>
          <p:nvPr/>
        </p:nvSpPr>
        <p:spPr>
          <a:xfrm>
            <a:off x="3552669" y="2286001"/>
            <a:ext cx="614597" cy="3047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419600" y="3352800"/>
            <a:ext cx="11063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45-84</a:t>
            </a:r>
          </a:p>
          <a:p>
            <a:r>
              <a:rPr lang="en-US" sz="2800" dirty="0" smtClean="0"/>
              <a:t>years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294687" cy="846137"/>
          </a:xfrm>
        </p:spPr>
        <p:txBody>
          <a:bodyPr/>
          <a:lstStyle/>
          <a:p>
            <a:r>
              <a:rPr lang="en-US" dirty="0" smtClean="0"/>
              <a:t>Methods – Participant selection</a:t>
            </a:r>
            <a:endParaRPr lang="en-US" dirty="0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2057400" y="1143000"/>
            <a:ext cx="11416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Exam 1</a:t>
            </a:r>
            <a:endParaRPr lang="en-US" sz="2200" dirty="0"/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029200" y="1143000"/>
            <a:ext cx="11416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Exam 5</a:t>
            </a:r>
            <a:endParaRPr lang="en-US" sz="2200" dirty="0"/>
          </a:p>
        </p:txBody>
      </p:sp>
      <p:sp>
        <p:nvSpPr>
          <p:cNvPr id="24" name="Right Brace 23"/>
          <p:cNvSpPr/>
          <p:nvPr/>
        </p:nvSpPr>
        <p:spPr>
          <a:xfrm>
            <a:off x="6423823" y="1676399"/>
            <a:ext cx="586577" cy="28956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7270064" y="3029132"/>
            <a:ext cx="11063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55-94</a:t>
            </a:r>
          </a:p>
          <a:p>
            <a:r>
              <a:rPr lang="en-US" sz="2800" dirty="0" smtClean="0"/>
              <a:t>years</a:t>
            </a:r>
            <a:endParaRPr lang="en-US" sz="2800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57400" y="2286000"/>
            <a:ext cx="957313" cy="372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75-79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70-74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65-69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60-64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55-59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50-54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45-49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2000-02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105400" y="1524000"/>
            <a:ext cx="957313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90-94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85-89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80-84</a:t>
            </a:r>
          </a:p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75-79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70-74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65-69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60-64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55-59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2010-12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52600" y="2209800"/>
            <a:ext cx="4800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48000" y="1828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421705" y="144463"/>
            <a:ext cx="8294687" cy="846137"/>
          </a:xfrm>
        </p:spPr>
        <p:txBody>
          <a:bodyPr/>
          <a:lstStyle/>
          <a:p>
            <a:r>
              <a:rPr lang="en-US" dirty="0" smtClean="0"/>
              <a:t>Methods – Participant selection</a:t>
            </a:r>
            <a:endParaRPr lang="en-US" dirty="0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270064" y="3029132"/>
            <a:ext cx="11063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55-84</a:t>
            </a:r>
          </a:p>
          <a:p>
            <a:r>
              <a:rPr lang="en-US" sz="2800" dirty="0" smtClean="0"/>
              <a:t>years</a:t>
            </a:r>
            <a:endParaRPr lang="en-US" sz="280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057400" y="2286000"/>
            <a:ext cx="957313" cy="37240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80-84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75-79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70-74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65-69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60-64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55-59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50-54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45-49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2000-02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048000" y="2971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48000" y="3352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6" idx="1"/>
          </p:cNvCxnSpPr>
          <p:nvPr/>
        </p:nvCxnSpPr>
        <p:spPr>
          <a:xfrm flipV="1">
            <a:off x="3048000" y="3771900"/>
            <a:ext cx="2057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48000" y="4114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048000" y="4495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48000" y="2590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48000" y="22098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5105400" y="1524000"/>
            <a:ext cx="957313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90-94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85-89</a:t>
            </a: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80-84</a:t>
            </a:r>
          </a:p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75-79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70-74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65-69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60-64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55-59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sz="800" dirty="0" smtClean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</a:rPr>
              <a:t>2010-12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6" name="TextBox 17"/>
          <p:cNvSpPr txBox="1">
            <a:spLocks noChangeArrowheads="1"/>
          </p:cNvSpPr>
          <p:nvPr/>
        </p:nvSpPr>
        <p:spPr bwMode="auto">
          <a:xfrm>
            <a:off x="2057400" y="1143000"/>
            <a:ext cx="11416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Exam 1</a:t>
            </a:r>
            <a:endParaRPr lang="en-US" sz="2200" dirty="0"/>
          </a:p>
        </p:txBody>
      </p:sp>
      <p:sp>
        <p:nvSpPr>
          <p:cNvPr id="97" name="TextBox 17"/>
          <p:cNvSpPr txBox="1">
            <a:spLocks noChangeArrowheads="1"/>
          </p:cNvSpPr>
          <p:nvPr/>
        </p:nvSpPr>
        <p:spPr bwMode="auto">
          <a:xfrm>
            <a:off x="5029200" y="1143000"/>
            <a:ext cx="11416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/>
              <a:t>Exam 5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 - &amp;quot;Dr. Coy Waller: A Role Model&amp;quot;&quot;/&gt;&lt;property id=&quot;20307&quot; value=&quot;336&quot;/&gt;&lt;/object&gt;&lt;object type=&quot;3&quot; unique_id=&quot;10007&quot;&gt;&lt;property id=&quot;20148&quot; value=&quot;5&quot;/&gt;&lt;property id=&quot;20300&quot; value=&quot;Slide 3 - &amp;quot;The National Institutes of Health&amp;#x0D;&amp;#x0A;Stewards of Biomedical &amp;amp; Behavioral Research for the Nation&amp;#x0D;&amp;#x0A;&amp;quot;&quot;/&gt;&lt;property id=&quot;20307&quot; value=&quot;337&quot;/&gt;&lt;/object&gt;&lt;object type=&quot;3&quot; unique_id=&quot;10008&quot;&gt;&lt;property id=&quot;20148&quot; value=&quot;5&quot;/&gt;&lt;property id=&quot;20300&quot; value=&quot;Slide 4 - &amp;quot;NHLBI is the Third Largest NIH Institute&amp;quot;&quot;/&gt;&lt;property id=&quot;20307&quot; value=&quot;304&quot;/&gt;&lt;/object&gt;&lt;object type=&quot;3&quot; unique_id=&quot;10009&quot;&gt;&lt;property id=&quot;20148&quot; value=&quot;5&quot;/&gt;&lt;property id=&quot;20300&quot; value=&quot;Slide 5 - &amp;quot;Dual Nature of NIH&amp;quot;&quot;/&gt;&lt;property id=&quot;20307&quot; value=&quot;338&quot;/&gt;&lt;/object&gt;&lt;object type=&quot;3&quot; unique_id=&quot;10010&quot;&gt;&lt;property id=&quot;20148&quot; value=&quot;5&quot;/&gt;&lt;property id=&quot;20300&quot; value=&quot;Slide 6 - &amp;quot;NHLBI Partnerships&amp;quot;&quot;/&gt;&lt;property id=&quot;20307&quot; value=&quot;339&quot;/&gt;&lt;/object&gt;&lt;object type=&quot;3&quot; unique_id=&quot;10011&quot;&gt;&lt;property id=&quot;20148&quot; value=&quot;5&quot;/&gt;&lt;property id=&quot;20300&quot; value=&quot;Slide 7 - &amp;quot;&amp;#x0D;&amp;#x0A;NHLBI Priorities: &amp;#x0D;&amp;#x0A;Heart, Lung, and Blood Disorders&amp;#x0D;&amp;#x0A;&amp;quot;&quot;/&gt;&lt;property id=&quot;20307&quot; value=&quot;340&quot;/&gt;&lt;/object&gt;&lt;object type=&quot;3&quot; unique_id=&quot;10012&quot;&gt;&lt;property id=&quot;20148&quot; value=&quot;5&quot;/&gt;&lt;property id=&quot;20300&quot; value=&quot;Slide 8 - &amp;quot;NLHLBI Scientific Priorities&amp;quot;&quot;/&gt;&lt;property id=&quot;20307&quot; value=&quot;341&quot;/&gt;&lt;/object&gt;&lt;object type=&quot;3&quot; unique_id=&quot;10013&quot;&gt;&lt;property id=&quot;20148&quot; value=&quot;5&quot;/&gt;&lt;property id=&quot;20300&quot; value=&quot;Slide 9 - &amp;quot;NHLBI Research to Results: Heart Disease Deaths Decline&amp;quot;&quot;/&gt;&lt;property id=&quot;20307&quot; value=&quot;342&quot;/&gt;&lt;/object&gt;&lt;object type=&quot;3&quot; unique_id=&quot;10014&quot;&gt;&lt;property id=&quot;20148&quot; value=&quot;5&quot;/&gt;&lt;property id=&quot;20300&quot; value=&quot;Slide 10 - &amp;quot;NHLBI Research to Results: Infant Mortality Rates From Respiratory Distress Syndrome Fall&amp;quot;&quot;/&gt;&lt;property id=&quot;20307&quot; value=&quot;343&quot;/&gt;&lt;/object&gt;&lt;object type=&quot;3&quot; unique_id=&quot;10015&quot;&gt;&lt;property id=&quot;20148&quot; value=&quot;5&quot;/&gt;&lt;property id=&quot;20300&quot; value=&quot;Slide 11 - &amp;quot;NHLBI Research to Results: Sickle Cell Disease Life Expectancy Rises&amp;quot;&quot;/&gt;&lt;property id=&quot;20307&quot; value=&quot;344&quot;/&gt;&lt;/object&gt;&lt;object type=&quot;3&quot; unique_id=&quot;10016&quot;&gt;&lt;property id=&quot;20148&quot; value=&quot;5&quot;/&gt;&lt;property id=&quot;20300&quot; value=&quot;Slide 12&quot;/&gt;&lt;property id=&quot;20307&quot; value=&quot;345&quot;/&gt;&lt;/object&gt;&lt;object type=&quot;3&quot; unique_id=&quot;10017&quot;&gt;&lt;property id=&quot;20148&quot; value=&quot;5&quot;/&gt;&lt;property id=&quot;20300&quot; value=&quot;Slide 13 - &amp;quot;How Did We Learn What We Know?&amp;quot;&quot;/&gt;&lt;property id=&quot;20307&quot; value=&quot;346&quot;/&gt;&lt;/object&gt;&lt;object type=&quot;3&quot; unique_id=&quot;10018&quot;&gt;&lt;property id=&quot;20148&quot; value=&quot;5&quot;/&gt;&lt;property id=&quot;20300&quot; value=&quot;Slide 14 - &amp;quot;Choose a Scientific Problem That Matters&amp;quot;&quot;/&gt;&lt;property id=&quot;20307&quot; value=&quot;347&quot;/&gt;&lt;/object&gt;&lt;object type=&quot;3&quot; unique_id=&quot;10019&quot;&gt;&lt;property id=&quot;20148&quot; value=&quot;5&quot;/&gt;&lt;property id=&quot;20300&quot; value=&quot;Slide 15 - &amp;quot;&amp;#x0D;&amp;#x0A;The Present: Opportunities and Threats&amp;#x0D;&amp;#x0A;&amp;quot;&quot;/&gt;&lt;property id=&quot;20307&quot; value=&quot;348&quot;/&gt;&lt;/object&gt;&lt;object type=&quot;3&quot; unique_id=&quot;10020&quot;&gt;&lt;property id=&quot;20148&quot; value=&quot;5&quot;/&gt;&lt;property id=&quot;20300&quot; value=&quot;Slide 16 - &amp;quot;Role of Pharmacists in Evidence-Based Medicine, Preventive Care&amp;quot;&quot;/&gt;&lt;property id=&quot;20307&quot; value=&quot;349&quot;/&gt;&lt;/object&gt;&lt;object type=&quot;3&quot; unique_id=&quot;10021&quot;&gt;&lt;property id=&quot;20148&quot; value=&quot;5&quot;/&gt;&lt;property id=&quot;20300&quot; value=&quot;Slide 17 - &amp;quot;Role of Pharmacists in Clinical Research&amp;quot;&quot;/&gt;&lt;property id=&quot;20307&quot; value=&quot;350&quot;/&gt;&lt;/object&gt;&lt;object type=&quot;3&quot; unique_id=&quot;10022&quot;&gt;&lt;property id=&quot;20148&quot; value=&quot;5&quot;/&gt;&lt;property id=&quot;20300&quot; value=&quot;Slide 18 - &amp;quot;Translating Basic Science Discoveries into &amp;#x0D;&amp;#x0A;New and Better Treatments&amp;quot;&quot;/&gt;&lt;property id=&quot;20307&quot; value=&quot;351&quot;/&gt;&lt;/object&gt;&lt;object type=&quot;3&quot; unique_id=&quot;10023&quot;&gt;&lt;property id=&quot;20148&quot; value=&quot;5&quot;/&gt;&lt;property id=&quot;20300&quot; value=&quot;Slide 19 - &amp;quot;Translating Basic Science Discoveries into &amp;#x0D;&amp;#x0A;New and Better Treatments&amp;quot;&quot;/&gt;&lt;property id=&quot;20307&quot; value=&quot;352&quot;/&gt;&lt;/object&gt;&lt;object type=&quot;3&quot; unique_id=&quot;10024&quot;&gt;&lt;property id=&quot;20148&quot; value=&quot;5&quot;/&gt;&lt;property id=&quot;20300&quot; value=&quot;Slide 20 - &amp;quot;Help Wanted&amp;quot;&quot;/&gt;&lt;property id=&quot;20307&quot; value=&quot;353&quot;/&gt;&lt;/object&gt;&lt;object type=&quot;3&quot; unique_id=&quot;10025&quot;&gt;&lt;property id=&quot;20148&quot; value=&quot;5&quot;/&gt;&lt;property id=&quot;20300&quot; value=&quot;Slide 21 - &amp;quot;National Center for Advancing Translational Sciences (NCATS) &amp;quot;&quot;/&gt;&lt;property id=&quot;20307&quot; value=&quot;354&quot;/&gt;&lt;/object&gt;&lt;object type=&quot;3&quot; unique_id=&quot;10026&quot;&gt;&lt;property id=&quot;20148&quot; value=&quot;5&quot;/&gt;&lt;property id=&quot;20300&quot; value=&quot;Slide 22 - &amp;quot;NCATS will&amp;quot;&quot;/&gt;&lt;property id=&quot;20307&quot; value=&quot;355&quot;/&gt;&lt;/object&gt;&lt;object type=&quot;3&quot; unique_id=&quot;10027&quot;&gt;&lt;property id=&quot;20148&quot; value=&quot;5&quot;/&gt;&lt;property id=&quot;20300&quot; value=&quot;Slide 23 - &amp;quot;NCATS: Research Programs&amp;quot;&quot;/&gt;&lt;property id=&quot;20307&quot; value=&quot;356&quot;/&gt;&lt;/object&gt;&lt;object type=&quot;3&quot; unique_id=&quot;10028&quot;&gt;&lt;property id=&quot;20148&quot; value=&quot;5&quot;/&gt;&lt;property id=&quot;20300&quot; value=&quot;Slide 24&quot;/&gt;&lt;property id=&quot;20307&quot; value=&quot;357&quot;/&gt;&lt;/object&gt;&lt;object type=&quot;3&quot; unique_id=&quot;10029&quot;&gt;&lt;property id=&quot;20148&quot; value=&quot;5&quot;/&gt;&lt;property id=&quot;20300&quot; value=&quot;Slide 25 - &amp;quot;2011 Buying Power = 2000 Dollars&amp;quot;&quot;/&gt;&lt;property id=&quot;20307&quot; value=&quot;358&quot;/&gt;&lt;/object&gt;&lt;object type=&quot;3&quot; unique_id=&quot;10030&quot;&gt;&lt;property id=&quot;20148&quot; value=&quot;5&quot;/&gt;&lt;property id=&quot;20300&quot; value=&quot;Slide 26 - &amp;quot;Natural Products in Biomedicine@NIH&amp;quot;&quot;/&gt;&lt;property id=&quot;20307&quot; value=&quot;359&quot;/&gt;&lt;/object&gt;&lt;object type=&quot;3&quot; unique_id=&quot;10031&quot;&gt;&lt;property id=&quot;20148&quot; value=&quot;5&quot;/&gt;&lt;property id=&quot;20300&quot; value=&quot;Slide 27 - &amp;quot;NIH Research Funding for PharmDs&amp;quot;&quot;/&gt;&lt;property id=&quot;20307&quot; value=&quot;360&quot;/&gt;&lt;/object&gt;&lt;object type=&quot;3&quot; unique_id=&quot;10032&quot;&gt;&lt;property id=&quot;20148&quot; value=&quot;5&quot;/&gt;&lt;property id=&quot;20300&quot; value=&quot;Slide 28 - &amp;quot;NIH Research Funding for PharmDs—Cont’d&amp;quot;&quot;/&gt;&lt;property id=&quot;20307&quot; value=&quot;361&quot;/&gt;&lt;/object&gt;&lt;object type=&quot;3&quot; unique_id=&quot;10033&quot;&gt;&lt;property id=&quot;20148&quot; value=&quot;5&quot;/&gt;&lt;property id=&quot;20300&quot; value=&quot;Slide 29 - &amp;quot;A Nurturing Environment is Critical&amp;quot;&quot;/&gt;&lt;property id=&quot;20307&quot; value=&quot;362&quot;/&gt;&lt;/object&gt;&lt;object type=&quot;3&quot; unique_id=&quot;10034&quot;&gt;&lt;property id=&quot;20148&quot; value=&quot;5&quot;/&gt;&lt;property id=&quot;20300&quot; value=&quot;Slide 30&quot;/&gt;&lt;property id=&quot;20307&quot; value=&quot;25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LA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mments xmlns="c9738158-4cde-4fa7-b250-d316c00c7a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7EFD3B922904FB1804B545F62B252" ma:contentTypeVersion="1" ma:contentTypeDescription="Create a new document." ma:contentTypeScope="" ma:versionID="ee653fe04816dc68ce0848091dacd1e1">
  <xsd:schema xmlns:xsd="http://www.w3.org/2001/XMLSchema" xmlns:p="http://schemas.microsoft.com/office/2006/metadata/properties" xmlns:ns2="c9738158-4cde-4fa7-b250-d316c00c7ac9" targetNamespace="http://schemas.microsoft.com/office/2006/metadata/properties" ma:root="true" ma:fieldsID="796135c6fca89b8e585962b19a265549" ns2:_="">
    <xsd:import namespace="c9738158-4cde-4fa7-b250-d316c00c7ac9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9738158-4cde-4fa7-b250-d316c00c7ac9" elementFormDefault="qualified">
    <xsd:import namespace="http://schemas.microsoft.com/office/2006/documentManagement/types"/>
    <xsd:element name="Comments" ma:index="8" nillable="true" ma:displayName="Comments" ma:internalName="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F9AA7D-A1D6-439C-8828-5097E6EEBA74}">
  <ds:schemaRefs>
    <ds:schemaRef ds:uri="http://schemas.microsoft.com/office/2006/metadata/properties"/>
    <ds:schemaRef ds:uri="c9738158-4cde-4fa7-b250-d316c00c7ac9"/>
  </ds:schemaRefs>
</ds:datastoreItem>
</file>

<file path=customXml/itemProps2.xml><?xml version="1.0" encoding="utf-8"?>
<ds:datastoreItem xmlns:ds="http://schemas.openxmlformats.org/officeDocument/2006/customXml" ds:itemID="{0F690B5D-3349-451E-B328-03C67D78A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AED62-D7D2-4C1E-A39F-E0EB098C0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38158-4cde-4fa7-b250-d316c00c7ac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13661</TotalTime>
  <Words>1726</Words>
  <Application>Microsoft Office PowerPoint</Application>
  <PresentationFormat>On-screen Show (4:3)</PresentationFormat>
  <Paragraphs>688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1_Eclipse</vt:lpstr>
      <vt:lpstr>Photo Editor Photo</vt:lpstr>
      <vt:lpstr>Slide 1</vt:lpstr>
      <vt:lpstr>Background – CHD rates have fallen in US</vt:lpstr>
      <vt:lpstr>Trends in risk factors, NHANES and projections ~1990 to 2010</vt:lpstr>
      <vt:lpstr>Background – CAC as a marker </vt:lpstr>
      <vt:lpstr>Hypothesis</vt:lpstr>
      <vt:lpstr>Methods - Multi-Ethnic Study of Atherosclerosis (MESA) cohort</vt:lpstr>
      <vt:lpstr>Methods – Participant selection</vt:lpstr>
      <vt:lpstr>Methods – Participant selection</vt:lpstr>
      <vt:lpstr>Methods – Participant selection</vt:lpstr>
      <vt:lpstr>Methods – Participant selection</vt:lpstr>
      <vt:lpstr>Methods – MESA measurements</vt:lpstr>
      <vt:lpstr>Methods - Multi-Ethnic Study of Atherosclerosis (MESA) cohort</vt:lpstr>
      <vt:lpstr>Methods – CT scanning</vt:lpstr>
      <vt:lpstr>Methods – statistical analysis</vt:lpstr>
      <vt:lpstr>Methods – statistical analysis</vt:lpstr>
      <vt:lpstr>Effect of CT scanner on CAC prevalence</vt:lpstr>
      <vt:lpstr>Trends in CAC prevalence in Whites</vt:lpstr>
      <vt:lpstr>Trends in CAC prevalence in Blacks</vt:lpstr>
      <vt:lpstr>Trends in CAC prevalence in Hispanics</vt:lpstr>
      <vt:lpstr>Trends in CAC prevalence in Chinese</vt:lpstr>
      <vt:lpstr>Multivariable analyses predicting CAC by ethnicity</vt:lpstr>
      <vt:lpstr>Multivariable analyses predicting CAC by ethnicity</vt:lpstr>
      <vt:lpstr>Multivariable analyses predicting CAC by ethnicity</vt:lpstr>
      <vt:lpstr>Multivariable analyses predicting CAC by ethnicity</vt:lpstr>
      <vt:lpstr>Multivariable analyses predicting CAC by ethnicity, adding trend analysis</vt:lpstr>
      <vt:lpstr>Effect of CT scanner on CAC prevalence</vt:lpstr>
      <vt:lpstr>Ethnicity and scanner # and by site</vt:lpstr>
      <vt:lpstr>Other explanatory analyses</vt:lpstr>
      <vt:lpstr>Summary</vt:lpstr>
      <vt:lpstr>Implications and speculations</vt:lpstr>
      <vt:lpstr>Slide 31</vt:lpstr>
      <vt:lpstr>Volume score vs. Agatston score</vt:lpstr>
    </vt:vector>
  </TitlesOfParts>
  <Company>vsb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BildD</cp:lastModifiedBy>
  <cp:revision>561</cp:revision>
  <dcterms:created xsi:type="dcterms:W3CDTF">2011-11-10T14:42:05Z</dcterms:created>
  <dcterms:modified xsi:type="dcterms:W3CDTF">2012-09-10T20:02:52Z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0x010100D817EFD3B922904FB1804B545F62B252</vt:lpwstr>
  </property>
</Properties>
</file>