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7"/>
  </p:notesMasterIdLst>
  <p:handoutMasterIdLst>
    <p:handoutMasterId r:id="rId38"/>
  </p:handoutMasterIdLst>
  <p:sldIdLst>
    <p:sldId id="594" r:id="rId3"/>
    <p:sldId id="673" r:id="rId4"/>
    <p:sldId id="592" r:id="rId5"/>
    <p:sldId id="659" r:id="rId6"/>
    <p:sldId id="661" r:id="rId7"/>
    <p:sldId id="681" r:id="rId8"/>
    <p:sldId id="660" r:id="rId9"/>
    <p:sldId id="601" r:id="rId10"/>
    <p:sldId id="666" r:id="rId11"/>
    <p:sldId id="676" r:id="rId12"/>
    <p:sldId id="690" r:id="rId13"/>
    <p:sldId id="693" r:id="rId14"/>
    <p:sldId id="678" r:id="rId15"/>
    <p:sldId id="677" r:id="rId16"/>
    <p:sldId id="701" r:id="rId17"/>
    <p:sldId id="685" r:id="rId18"/>
    <p:sldId id="682" r:id="rId19"/>
    <p:sldId id="683" r:id="rId20"/>
    <p:sldId id="684" r:id="rId21"/>
    <p:sldId id="688" r:id="rId22"/>
    <p:sldId id="694" r:id="rId23"/>
    <p:sldId id="603" r:id="rId24"/>
    <p:sldId id="667" r:id="rId25"/>
    <p:sldId id="668" r:id="rId26"/>
    <p:sldId id="645" r:id="rId27"/>
    <p:sldId id="695" r:id="rId28"/>
    <p:sldId id="696" r:id="rId29"/>
    <p:sldId id="697" r:id="rId30"/>
    <p:sldId id="698" r:id="rId31"/>
    <p:sldId id="699" r:id="rId32"/>
    <p:sldId id="700" r:id="rId33"/>
    <p:sldId id="622" r:id="rId34"/>
    <p:sldId id="675" r:id="rId35"/>
    <p:sldId id="59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99"/>
    <a:srgbClr val="FFFFFF"/>
    <a:srgbClr val="003366"/>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611" autoAdjust="0"/>
    <p:restoredTop sz="95588" autoAdjust="0"/>
  </p:normalViewPr>
  <p:slideViewPr>
    <p:cSldViewPr>
      <p:cViewPr varScale="1">
        <p:scale>
          <a:sx n="75" d="100"/>
          <a:sy n="75" d="100"/>
        </p:scale>
        <p:origin x="-7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52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2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52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F008B32-1981-4C1B-BF98-BD8EC183293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CBDAC16-457E-4D8E-BC0A-9643F29817F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EC8D072-1661-489D-9D00-B8B9DEAAD8E3}" type="slidenum">
              <a:rPr lang="en-US" smtClean="0">
                <a:latin typeface="Arial" pitchFamily="34" charset="0"/>
              </a:rPr>
              <a:pPr/>
              <a:t>1</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DC11DB5-047D-42B6-94E6-3780279343F9}" type="slidenum">
              <a:rPr lang="en-US" smtClean="0">
                <a:latin typeface="Arial" pitchFamily="34" charset="0"/>
              </a:rPr>
              <a:pPr/>
              <a:t>10</a:t>
            </a:fld>
            <a:endParaRPr lang="en-US" smtClean="0">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EC8D072-1661-489D-9D00-B8B9DEAAD8E3}" type="slidenum">
              <a:rPr lang="en-US" smtClean="0">
                <a:latin typeface="Arial" pitchFamily="34" charset="0"/>
              </a:rPr>
              <a:pPr/>
              <a:t>13</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DC11DB5-047D-42B6-94E6-3780279343F9}" type="slidenum">
              <a:rPr lang="en-US" smtClean="0">
                <a:latin typeface="Arial" pitchFamily="34" charset="0"/>
              </a:rPr>
              <a:pPr/>
              <a:t>20</a:t>
            </a:fld>
            <a:endParaRPr lang="en-US" smtClean="0">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2E9641-9513-443B-8ED2-3DDE2F7419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82A66-B777-4090-9041-3D2A226AC77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002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8483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9D2714-CBD3-432C-A574-282451671E2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1413" y="1462088"/>
            <a:ext cx="3762375"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6188" y="1462088"/>
            <a:ext cx="3763962"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16AF12-11DA-4338-A4AB-E55E9806E75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5000" y="657225"/>
            <a:ext cx="1949450" cy="5832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6650" y="657225"/>
            <a:ext cx="5695950"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EE01B7-8B47-4A71-AFE0-CD656BD118B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E26459-B460-4C91-A562-C9D0EE73EB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507C16-62F6-4B1B-81C2-7E7835B2B7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27D3A6-D694-4C0B-939C-360BDD55F5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E0CF4A-D743-4316-8662-357C07EA4F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EB8D7E-FD96-476C-8086-2A077D819E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533082-3023-43AD-A9D9-31C92A6982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228600"/>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4478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00"/>
                </a:solidFill>
                <a:latin typeface="+mn-lt"/>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00"/>
                </a:solidFill>
                <a:latin typeface="+mn-lt"/>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00"/>
                </a:solidFill>
                <a:latin typeface="+mn-lt"/>
              </a:defRPr>
            </a:lvl1pPr>
          </a:lstStyle>
          <a:p>
            <a:pPr>
              <a:defRPr/>
            </a:pPr>
            <a:fld id="{5D85CE41-5F6B-45EA-B93A-3275FCDB0C9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rtl="0" eaLnBrk="0" fontAlgn="base" hangingPunct="0">
        <a:spcBef>
          <a:spcPct val="0"/>
        </a:spcBef>
        <a:spcAft>
          <a:spcPct val="0"/>
        </a:spcAft>
        <a:defRPr sz="3600" b="1" u="sng">
          <a:solidFill>
            <a:srgbClr val="FFFF00"/>
          </a:solidFill>
          <a:latin typeface="+mj-lt"/>
          <a:ea typeface="+mj-ea"/>
          <a:cs typeface="+mj-cs"/>
        </a:defRPr>
      </a:lvl1pPr>
      <a:lvl2pPr algn="l" rtl="0" eaLnBrk="0" fontAlgn="base" hangingPunct="0">
        <a:spcBef>
          <a:spcPct val="0"/>
        </a:spcBef>
        <a:spcAft>
          <a:spcPct val="0"/>
        </a:spcAft>
        <a:defRPr sz="3600" b="1" u="sng">
          <a:solidFill>
            <a:srgbClr val="FFFF00"/>
          </a:solidFill>
          <a:latin typeface="Times New Roman" pitchFamily="18" charset="0"/>
        </a:defRPr>
      </a:lvl2pPr>
      <a:lvl3pPr algn="l" rtl="0" eaLnBrk="0" fontAlgn="base" hangingPunct="0">
        <a:spcBef>
          <a:spcPct val="0"/>
        </a:spcBef>
        <a:spcAft>
          <a:spcPct val="0"/>
        </a:spcAft>
        <a:defRPr sz="3600" b="1" u="sng">
          <a:solidFill>
            <a:srgbClr val="FFFF00"/>
          </a:solidFill>
          <a:latin typeface="Times New Roman" pitchFamily="18" charset="0"/>
        </a:defRPr>
      </a:lvl3pPr>
      <a:lvl4pPr algn="l" rtl="0" eaLnBrk="0" fontAlgn="base" hangingPunct="0">
        <a:spcBef>
          <a:spcPct val="0"/>
        </a:spcBef>
        <a:spcAft>
          <a:spcPct val="0"/>
        </a:spcAft>
        <a:defRPr sz="3600" b="1" u="sng">
          <a:solidFill>
            <a:srgbClr val="FFFF00"/>
          </a:solidFill>
          <a:latin typeface="Times New Roman" pitchFamily="18" charset="0"/>
        </a:defRPr>
      </a:lvl4pPr>
      <a:lvl5pPr algn="l" rtl="0" eaLnBrk="0" fontAlgn="base" hangingPunct="0">
        <a:spcBef>
          <a:spcPct val="0"/>
        </a:spcBef>
        <a:spcAft>
          <a:spcPct val="0"/>
        </a:spcAft>
        <a:defRPr sz="3600" b="1" u="sng">
          <a:solidFill>
            <a:srgbClr val="FFFF00"/>
          </a:solidFill>
          <a:latin typeface="Times New Roman" pitchFamily="18" charset="0"/>
        </a:defRPr>
      </a:lvl5pPr>
      <a:lvl6pPr marL="457200" algn="l" rtl="0" fontAlgn="base">
        <a:spcBef>
          <a:spcPct val="0"/>
        </a:spcBef>
        <a:spcAft>
          <a:spcPct val="0"/>
        </a:spcAft>
        <a:defRPr sz="3600" b="1" u="sng">
          <a:solidFill>
            <a:srgbClr val="FFFF00"/>
          </a:solidFill>
          <a:latin typeface="Times New Roman" pitchFamily="18" charset="0"/>
        </a:defRPr>
      </a:lvl6pPr>
      <a:lvl7pPr marL="914400" algn="l" rtl="0" fontAlgn="base">
        <a:spcBef>
          <a:spcPct val="0"/>
        </a:spcBef>
        <a:spcAft>
          <a:spcPct val="0"/>
        </a:spcAft>
        <a:defRPr sz="3600" b="1" u="sng">
          <a:solidFill>
            <a:srgbClr val="FFFF00"/>
          </a:solidFill>
          <a:latin typeface="Times New Roman" pitchFamily="18" charset="0"/>
        </a:defRPr>
      </a:lvl7pPr>
      <a:lvl8pPr marL="1371600" algn="l" rtl="0" fontAlgn="base">
        <a:spcBef>
          <a:spcPct val="0"/>
        </a:spcBef>
        <a:spcAft>
          <a:spcPct val="0"/>
        </a:spcAft>
        <a:defRPr sz="3600" b="1" u="sng">
          <a:solidFill>
            <a:srgbClr val="FFFF00"/>
          </a:solidFill>
          <a:latin typeface="Times New Roman" pitchFamily="18" charset="0"/>
        </a:defRPr>
      </a:lvl8pPr>
      <a:lvl9pPr marL="1828800" algn="l" rtl="0" fontAlgn="base">
        <a:spcBef>
          <a:spcPct val="0"/>
        </a:spcBef>
        <a:spcAft>
          <a:spcPct val="0"/>
        </a:spcAft>
        <a:defRPr sz="3600" b="1" u="sng">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E2F90"/>
        </a:solidFill>
        <a:effectLst/>
      </p:bgPr>
    </p:bg>
    <p:spTree>
      <p:nvGrpSpPr>
        <p:cNvPr id="1" name=""/>
        <p:cNvGrpSpPr/>
        <p:nvPr/>
      </p:nvGrpSpPr>
      <p:grpSpPr>
        <a:xfrm>
          <a:off x="0" y="0"/>
          <a:ext cx="0" cy="0"/>
          <a:chOff x="0" y="0"/>
          <a:chExt cx="0" cy="0"/>
        </a:xfrm>
      </p:grpSpPr>
      <p:pic>
        <p:nvPicPr>
          <p:cNvPr id="5122" name="Picture 3" descr="Building 1 Slice"/>
          <p:cNvPicPr>
            <a:picLocks noChangeAspect="1" noChangeArrowheads="1"/>
          </p:cNvPicPr>
          <p:nvPr/>
        </p:nvPicPr>
        <p:blipFill>
          <a:blip r:embed="rId13"/>
          <a:srcRect r="2472"/>
          <a:stretch>
            <a:fillRect/>
          </a:stretch>
        </p:blipFill>
        <p:spPr bwMode="auto">
          <a:xfrm>
            <a:off x="0" y="0"/>
            <a:ext cx="939800" cy="6858000"/>
          </a:xfrm>
          <a:prstGeom prst="rect">
            <a:avLst/>
          </a:prstGeom>
          <a:noFill/>
          <a:ln w="9525">
            <a:noFill/>
            <a:miter lim="800000"/>
            <a:headEnd/>
            <a:tailEnd/>
          </a:ln>
        </p:spPr>
      </p:pic>
      <p:sp>
        <p:nvSpPr>
          <p:cNvPr id="5123" name="Rectangle 4"/>
          <p:cNvSpPr>
            <a:spLocks noGrp="1" noChangeArrowheads="1"/>
          </p:cNvSpPr>
          <p:nvPr>
            <p:ph type="title"/>
          </p:nvPr>
        </p:nvSpPr>
        <p:spPr bwMode="auto">
          <a:xfrm>
            <a:off x="1136650" y="657225"/>
            <a:ext cx="7797800"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5"/>
          <p:cNvSpPr>
            <a:spLocks noGrp="1" noChangeArrowheads="1"/>
          </p:cNvSpPr>
          <p:nvPr>
            <p:ph type="body" idx="1"/>
          </p:nvPr>
        </p:nvSpPr>
        <p:spPr bwMode="auto">
          <a:xfrm>
            <a:off x="1141413" y="1462088"/>
            <a:ext cx="7678737" cy="5027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5125" name="Group 6"/>
          <p:cNvGrpSpPr>
            <a:grpSpLocks/>
          </p:cNvGrpSpPr>
          <p:nvPr/>
        </p:nvGrpSpPr>
        <p:grpSpPr bwMode="auto">
          <a:xfrm>
            <a:off x="214313" y="5522913"/>
            <a:ext cx="495300" cy="1098550"/>
            <a:chOff x="134" y="3479"/>
            <a:chExt cx="313" cy="692"/>
          </a:xfrm>
        </p:grpSpPr>
        <p:pic>
          <p:nvPicPr>
            <p:cNvPr id="5127" name="Picture 7" descr="NIH Logo"/>
            <p:cNvPicPr>
              <a:picLocks noChangeAspect="1" noChangeArrowheads="1"/>
            </p:cNvPicPr>
            <p:nvPr userDrawn="1"/>
          </p:nvPicPr>
          <p:blipFill>
            <a:blip r:embed="rId14"/>
            <a:srcRect/>
            <a:stretch>
              <a:fillRect/>
            </a:stretch>
          </p:blipFill>
          <p:spPr bwMode="auto">
            <a:xfrm>
              <a:off x="140" y="3865"/>
              <a:ext cx="306" cy="306"/>
            </a:xfrm>
            <a:prstGeom prst="rect">
              <a:avLst/>
            </a:prstGeom>
            <a:noFill/>
            <a:ln w="9525">
              <a:noFill/>
              <a:miter lim="800000"/>
              <a:headEnd/>
              <a:tailEnd/>
            </a:ln>
          </p:spPr>
        </p:pic>
        <p:pic>
          <p:nvPicPr>
            <p:cNvPr id="5128" name="Picture 8" descr="DHHS Logo"/>
            <p:cNvPicPr>
              <a:picLocks noChangeAspect="1" noChangeArrowheads="1"/>
            </p:cNvPicPr>
            <p:nvPr userDrawn="1"/>
          </p:nvPicPr>
          <p:blipFill>
            <a:blip r:embed="rId15"/>
            <a:srcRect/>
            <a:stretch>
              <a:fillRect/>
            </a:stretch>
          </p:blipFill>
          <p:spPr bwMode="auto">
            <a:xfrm>
              <a:off x="134" y="3479"/>
              <a:ext cx="313" cy="313"/>
            </a:xfrm>
            <a:prstGeom prst="rect">
              <a:avLst/>
            </a:prstGeom>
            <a:noFill/>
            <a:ln w="9525">
              <a:noFill/>
              <a:miter lim="800000"/>
              <a:headEnd/>
              <a:tailEnd/>
            </a:ln>
          </p:spPr>
        </p:pic>
      </p:grpSp>
      <p:sp>
        <p:nvSpPr>
          <p:cNvPr id="10" name="TextBox 9"/>
          <p:cNvSpPr txBox="1"/>
          <p:nvPr/>
        </p:nvSpPr>
        <p:spPr>
          <a:xfrm>
            <a:off x="1382713" y="0"/>
            <a:ext cx="7581900" cy="304800"/>
          </a:xfrm>
          <a:prstGeom prst="rect">
            <a:avLst/>
          </a:prstGeom>
          <a:noFill/>
        </p:spPr>
        <p:txBody>
          <a:bodyPr>
            <a:spAutoFit/>
          </a:bodyPr>
          <a:lstStyle/>
          <a:p>
            <a:pPr algn="r">
              <a:defRPr/>
            </a:pPr>
            <a:r>
              <a:rPr lang="en-US" sz="1400" b="1" i="1">
                <a:solidFill>
                  <a:schemeClr val="bg1"/>
                </a:solidFill>
                <a:latin typeface="Arial" charset="0"/>
              </a:rPr>
              <a:t>http://enhancing-peer-review.nih.gov</a:t>
            </a:r>
            <a:endParaRPr lang="en-US" sz="1400">
              <a:latin typeface="Myriad Web"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advClick="0"/>
  <p:timing>
    <p:tnLst>
      <p:par>
        <p:cTn id="1" dur="indefinite" restart="never" nodeType="tmRoot"/>
      </p:par>
    </p:tnLst>
  </p:timing>
  <p:txStyles>
    <p:titleStyle>
      <a:lvl1pPr algn="l" rtl="0" eaLnBrk="0" fontAlgn="base" hangingPunct="0">
        <a:spcBef>
          <a:spcPct val="0"/>
        </a:spcBef>
        <a:spcAft>
          <a:spcPct val="0"/>
        </a:spcAft>
        <a:defRPr sz="3600" b="1">
          <a:solidFill>
            <a:schemeClr val="bg1"/>
          </a:solidFill>
          <a:latin typeface="+mj-lt"/>
          <a:ea typeface="+mj-ea"/>
          <a:cs typeface="ＭＳ Ｐゴシック"/>
        </a:defRPr>
      </a:lvl1pPr>
      <a:lvl2pPr algn="l" rtl="0" eaLnBrk="0" fontAlgn="base" hangingPunct="0">
        <a:spcBef>
          <a:spcPct val="0"/>
        </a:spcBef>
        <a:spcAft>
          <a:spcPct val="0"/>
        </a:spcAft>
        <a:defRPr sz="3600" b="1">
          <a:solidFill>
            <a:schemeClr val="bg1"/>
          </a:solidFill>
          <a:latin typeface="Myriad Web" pitchFamily="34" charset="0"/>
          <a:ea typeface="ＭＳ Ｐゴシック" pitchFamily="-108" charset="-128"/>
          <a:cs typeface="ＭＳ Ｐゴシック"/>
        </a:defRPr>
      </a:lvl2pPr>
      <a:lvl3pPr algn="l" rtl="0" eaLnBrk="0" fontAlgn="base" hangingPunct="0">
        <a:spcBef>
          <a:spcPct val="0"/>
        </a:spcBef>
        <a:spcAft>
          <a:spcPct val="0"/>
        </a:spcAft>
        <a:defRPr sz="3600" b="1">
          <a:solidFill>
            <a:schemeClr val="bg1"/>
          </a:solidFill>
          <a:latin typeface="Myriad Web" pitchFamily="34" charset="0"/>
          <a:ea typeface="ＭＳ Ｐゴシック" pitchFamily="-108" charset="-128"/>
          <a:cs typeface="ＭＳ Ｐゴシック"/>
        </a:defRPr>
      </a:lvl3pPr>
      <a:lvl4pPr algn="l" rtl="0" eaLnBrk="0" fontAlgn="base" hangingPunct="0">
        <a:spcBef>
          <a:spcPct val="0"/>
        </a:spcBef>
        <a:spcAft>
          <a:spcPct val="0"/>
        </a:spcAft>
        <a:defRPr sz="3600" b="1">
          <a:solidFill>
            <a:schemeClr val="bg1"/>
          </a:solidFill>
          <a:latin typeface="Myriad Web" pitchFamily="34" charset="0"/>
          <a:ea typeface="ＭＳ Ｐゴシック" pitchFamily="-108" charset="-128"/>
          <a:cs typeface="ＭＳ Ｐゴシック"/>
        </a:defRPr>
      </a:lvl4pPr>
      <a:lvl5pPr algn="l" rtl="0" eaLnBrk="0" fontAlgn="base" hangingPunct="0">
        <a:spcBef>
          <a:spcPct val="0"/>
        </a:spcBef>
        <a:spcAft>
          <a:spcPct val="0"/>
        </a:spcAft>
        <a:defRPr sz="3600" b="1">
          <a:solidFill>
            <a:schemeClr val="bg1"/>
          </a:solidFill>
          <a:latin typeface="Myriad Web" pitchFamily="34" charset="0"/>
          <a:ea typeface="ＭＳ Ｐゴシック" pitchFamily="-108" charset="-128"/>
          <a:cs typeface="ＭＳ Ｐゴシック"/>
        </a:defRPr>
      </a:lvl5pPr>
      <a:lvl6pPr marL="457200" algn="l" rtl="0" fontAlgn="base">
        <a:spcBef>
          <a:spcPct val="0"/>
        </a:spcBef>
        <a:spcAft>
          <a:spcPct val="0"/>
        </a:spcAft>
        <a:defRPr sz="3600" b="1">
          <a:solidFill>
            <a:schemeClr val="bg1"/>
          </a:solidFill>
          <a:latin typeface="Myriad Web" pitchFamily="34" charset="0"/>
          <a:ea typeface="ＭＳ Ｐゴシック" pitchFamily="-108" charset="-128"/>
        </a:defRPr>
      </a:lvl6pPr>
      <a:lvl7pPr marL="914400" algn="l" rtl="0" fontAlgn="base">
        <a:spcBef>
          <a:spcPct val="0"/>
        </a:spcBef>
        <a:spcAft>
          <a:spcPct val="0"/>
        </a:spcAft>
        <a:defRPr sz="3600" b="1">
          <a:solidFill>
            <a:schemeClr val="bg1"/>
          </a:solidFill>
          <a:latin typeface="Myriad Web" pitchFamily="34" charset="0"/>
          <a:ea typeface="ＭＳ Ｐゴシック" pitchFamily="-108" charset="-128"/>
        </a:defRPr>
      </a:lvl7pPr>
      <a:lvl8pPr marL="1371600" algn="l" rtl="0" fontAlgn="base">
        <a:spcBef>
          <a:spcPct val="0"/>
        </a:spcBef>
        <a:spcAft>
          <a:spcPct val="0"/>
        </a:spcAft>
        <a:defRPr sz="3600" b="1">
          <a:solidFill>
            <a:schemeClr val="bg1"/>
          </a:solidFill>
          <a:latin typeface="Myriad Web" pitchFamily="34" charset="0"/>
          <a:ea typeface="ＭＳ Ｐゴシック" pitchFamily="-108" charset="-128"/>
        </a:defRPr>
      </a:lvl8pPr>
      <a:lvl9pPr marL="1828800" algn="l" rtl="0" fontAlgn="base">
        <a:spcBef>
          <a:spcPct val="0"/>
        </a:spcBef>
        <a:spcAft>
          <a:spcPct val="0"/>
        </a:spcAft>
        <a:defRPr sz="3600" b="1">
          <a:solidFill>
            <a:schemeClr val="bg1"/>
          </a:solidFill>
          <a:latin typeface="Myriad Web" pitchFamily="34" charset="0"/>
          <a:ea typeface="ＭＳ Ｐゴシック" pitchFamily="-108" charset="-128"/>
        </a:defRPr>
      </a:lvl9pPr>
    </p:titleStyle>
    <p:bodyStyle>
      <a:lvl1pPr marL="342900" indent="-342900" algn="l" rtl="0" eaLnBrk="0" fontAlgn="base" hangingPunct="0">
        <a:spcBef>
          <a:spcPct val="20000"/>
        </a:spcBef>
        <a:spcAft>
          <a:spcPct val="30000"/>
        </a:spcAft>
        <a:buClr>
          <a:srgbClr val="FFD700"/>
        </a:buClr>
        <a:buFont typeface="Wingdings" pitchFamily="2" charset="2"/>
        <a:buChar char="§"/>
        <a:defRPr sz="3200">
          <a:solidFill>
            <a:srgbClr val="FFD700"/>
          </a:solidFill>
          <a:latin typeface="+mn-lt"/>
          <a:ea typeface="+mn-ea"/>
          <a:cs typeface="ＭＳ Ｐゴシック"/>
        </a:defRPr>
      </a:lvl1pPr>
      <a:lvl2pPr marL="742950" indent="-285750" algn="l" rtl="0" eaLnBrk="0" fontAlgn="base" hangingPunct="0">
        <a:spcBef>
          <a:spcPct val="10000"/>
        </a:spcBef>
        <a:spcAft>
          <a:spcPct val="0"/>
        </a:spcAft>
        <a:buClr>
          <a:srgbClr val="FFD700"/>
        </a:buClr>
        <a:buFont typeface="Myriad Web"/>
        <a:buChar char="–"/>
        <a:defRPr sz="2800">
          <a:solidFill>
            <a:srgbClr val="FFD700"/>
          </a:solidFill>
          <a:latin typeface="+mn-lt"/>
          <a:ea typeface="+mn-ea"/>
          <a:cs typeface="ＭＳ Ｐゴシック"/>
        </a:defRPr>
      </a:lvl2pPr>
      <a:lvl3pPr marL="1143000" indent="-228600" algn="l" rtl="0" eaLnBrk="0" fontAlgn="base" hangingPunct="0">
        <a:spcBef>
          <a:spcPct val="20000"/>
        </a:spcBef>
        <a:spcAft>
          <a:spcPct val="0"/>
        </a:spcAft>
        <a:buClr>
          <a:srgbClr val="FFD700"/>
        </a:buClr>
        <a:buChar char="•"/>
        <a:defRPr sz="1600">
          <a:solidFill>
            <a:srgbClr val="FFD700"/>
          </a:solidFill>
          <a:latin typeface="+mn-lt"/>
          <a:ea typeface="+mn-ea"/>
          <a:cs typeface="ＭＳ Ｐゴシック"/>
        </a:defRPr>
      </a:lvl3pPr>
      <a:lvl4pPr marL="1600200" indent="-228600" algn="l" rtl="0" eaLnBrk="0" fontAlgn="base" hangingPunct="0">
        <a:spcBef>
          <a:spcPct val="20000"/>
        </a:spcBef>
        <a:spcAft>
          <a:spcPct val="0"/>
        </a:spcAft>
        <a:buClr>
          <a:srgbClr val="FFD700"/>
        </a:buClr>
        <a:buChar char="–"/>
        <a:defRPr sz="1400">
          <a:solidFill>
            <a:srgbClr val="FFD700"/>
          </a:solidFill>
          <a:latin typeface="+mn-lt"/>
          <a:ea typeface="+mn-ea"/>
          <a:cs typeface="ＭＳ Ｐゴシック"/>
        </a:defRPr>
      </a:lvl4pPr>
      <a:lvl5pPr marL="2057400" indent="-228600" algn="l" rtl="0" eaLnBrk="0" fontAlgn="base" hangingPunct="0">
        <a:spcBef>
          <a:spcPct val="20000"/>
        </a:spcBef>
        <a:spcAft>
          <a:spcPct val="0"/>
        </a:spcAft>
        <a:buClr>
          <a:srgbClr val="FFD700"/>
        </a:buClr>
        <a:buChar char="»"/>
        <a:defRPr sz="1200">
          <a:solidFill>
            <a:srgbClr val="FFD700"/>
          </a:solidFill>
          <a:latin typeface="+mn-lt"/>
          <a:ea typeface="+mn-ea"/>
          <a:cs typeface="ＭＳ Ｐゴシック"/>
        </a:defRPr>
      </a:lvl5pPr>
      <a:lvl6pPr marL="2514600" indent="-228600" algn="l" rtl="0" fontAlgn="base">
        <a:spcBef>
          <a:spcPct val="20000"/>
        </a:spcBef>
        <a:spcAft>
          <a:spcPct val="0"/>
        </a:spcAft>
        <a:buClr>
          <a:srgbClr val="FFD700"/>
        </a:buClr>
        <a:buChar char="»"/>
        <a:defRPr sz="1200">
          <a:solidFill>
            <a:srgbClr val="FFD700"/>
          </a:solidFill>
          <a:latin typeface="+mn-lt"/>
          <a:ea typeface="+mn-ea"/>
        </a:defRPr>
      </a:lvl6pPr>
      <a:lvl7pPr marL="2971800" indent="-228600" algn="l" rtl="0" fontAlgn="base">
        <a:spcBef>
          <a:spcPct val="20000"/>
        </a:spcBef>
        <a:spcAft>
          <a:spcPct val="0"/>
        </a:spcAft>
        <a:buClr>
          <a:srgbClr val="FFD700"/>
        </a:buClr>
        <a:buChar char="»"/>
        <a:defRPr sz="1200">
          <a:solidFill>
            <a:srgbClr val="FFD700"/>
          </a:solidFill>
          <a:latin typeface="+mn-lt"/>
          <a:ea typeface="+mn-ea"/>
        </a:defRPr>
      </a:lvl7pPr>
      <a:lvl8pPr marL="3429000" indent="-228600" algn="l" rtl="0" fontAlgn="base">
        <a:spcBef>
          <a:spcPct val="20000"/>
        </a:spcBef>
        <a:spcAft>
          <a:spcPct val="0"/>
        </a:spcAft>
        <a:buClr>
          <a:srgbClr val="FFD700"/>
        </a:buClr>
        <a:buChar char="»"/>
        <a:defRPr sz="1200">
          <a:solidFill>
            <a:srgbClr val="FFD700"/>
          </a:solidFill>
          <a:latin typeface="+mn-lt"/>
          <a:ea typeface="+mn-ea"/>
        </a:defRPr>
      </a:lvl8pPr>
      <a:lvl9pPr marL="3886200" indent="-228600" algn="l" rtl="0" fontAlgn="base">
        <a:spcBef>
          <a:spcPct val="20000"/>
        </a:spcBef>
        <a:spcAft>
          <a:spcPct val="0"/>
        </a:spcAft>
        <a:buClr>
          <a:srgbClr val="FFD700"/>
        </a:buClr>
        <a:buChar char="»"/>
        <a:defRPr sz="1200">
          <a:solidFill>
            <a:srgbClr val="FFD7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ChangeArrowheads="1"/>
          </p:cNvSpPr>
          <p:nvPr/>
        </p:nvSpPr>
        <p:spPr bwMode="auto">
          <a:xfrm>
            <a:off x="0" y="1828800"/>
            <a:ext cx="9144000" cy="2514600"/>
          </a:xfrm>
          <a:prstGeom prst="rect">
            <a:avLst/>
          </a:prstGeom>
          <a:noFill/>
          <a:ln w="9525">
            <a:noFill/>
            <a:miter lim="800000"/>
            <a:headEnd/>
            <a:tailEnd/>
          </a:ln>
          <a:effectLst/>
        </p:spPr>
        <p:txBody>
          <a:bodyPr anchor="ctr"/>
          <a:lstStyle/>
          <a:p>
            <a:pPr algn="ctr">
              <a:defRPr/>
            </a:pPr>
            <a:r>
              <a:rPr lang="en-US" sz="4000" b="1" dirty="0">
                <a:effectLst>
                  <a:outerShdw blurRad="38100" dist="38100" dir="2700000" algn="tl">
                    <a:srgbClr val="000000"/>
                  </a:outerShdw>
                </a:effectLst>
                <a:latin typeface="Tahoma" pitchFamily="34" charset="0"/>
              </a:rPr>
              <a:t>MESA Project Office Report</a:t>
            </a:r>
            <a:br>
              <a:rPr lang="en-US" sz="4000" b="1" dirty="0">
                <a:effectLst>
                  <a:outerShdw blurRad="38100" dist="38100" dir="2700000" algn="tl">
                    <a:srgbClr val="000000"/>
                  </a:outerShdw>
                </a:effectLst>
                <a:latin typeface="Tahoma" pitchFamily="34" charset="0"/>
              </a:rPr>
            </a:br>
            <a:r>
              <a:rPr lang="en-US" sz="3600" b="1" dirty="0">
                <a:solidFill>
                  <a:schemeClr val="accent2"/>
                </a:solidFill>
                <a:effectLst>
                  <a:outerShdw blurRad="38100" dist="38100" dir="2700000" algn="tl">
                    <a:srgbClr val="000000"/>
                  </a:outerShdw>
                </a:effectLst>
                <a:latin typeface="Tahoma" pitchFamily="34" charset="0"/>
              </a:rPr>
              <a:t/>
            </a:r>
            <a:br>
              <a:rPr lang="en-US" sz="3600" b="1" dirty="0">
                <a:solidFill>
                  <a:schemeClr val="accent2"/>
                </a:solidFill>
                <a:effectLst>
                  <a:outerShdw blurRad="38100" dist="38100" dir="2700000" algn="tl">
                    <a:srgbClr val="000000"/>
                  </a:outerShdw>
                </a:effectLst>
                <a:latin typeface="Tahoma" pitchFamily="34" charset="0"/>
              </a:rPr>
            </a:br>
            <a:r>
              <a:rPr lang="en-US" sz="2400" b="1" dirty="0">
                <a:solidFill>
                  <a:schemeClr val="accent2"/>
                </a:solidFill>
                <a:effectLst>
                  <a:outerShdw blurRad="38100" dist="38100" dir="2700000" algn="tl">
                    <a:srgbClr val="000000"/>
                  </a:outerShdw>
                </a:effectLst>
                <a:latin typeface="Tahoma" pitchFamily="34" charset="0"/>
              </a:rPr>
              <a:t>MESA OSMB meeting</a:t>
            </a:r>
            <a:br>
              <a:rPr lang="en-US" sz="2400" b="1" dirty="0">
                <a:solidFill>
                  <a:schemeClr val="accent2"/>
                </a:solidFill>
                <a:effectLst>
                  <a:outerShdw blurRad="38100" dist="38100" dir="2700000" algn="tl">
                    <a:srgbClr val="000000"/>
                  </a:outerShdw>
                </a:effectLst>
                <a:latin typeface="Tahoma" pitchFamily="34" charset="0"/>
              </a:rPr>
            </a:br>
            <a:r>
              <a:rPr lang="en-US" sz="2400" b="1" dirty="0">
                <a:solidFill>
                  <a:schemeClr val="accent2"/>
                </a:solidFill>
                <a:effectLst>
                  <a:outerShdw blurRad="38100" dist="38100" dir="2700000" algn="tl">
                    <a:srgbClr val="000000"/>
                  </a:outerShdw>
                </a:effectLst>
                <a:latin typeface="Tahoma" pitchFamily="34" charset="0"/>
              </a:rPr>
              <a:t>September 2010</a:t>
            </a:r>
            <a:br>
              <a:rPr lang="en-US" sz="2400" b="1" dirty="0">
                <a:solidFill>
                  <a:schemeClr val="accent2"/>
                </a:solidFill>
                <a:effectLst>
                  <a:outerShdw blurRad="38100" dist="38100" dir="2700000" algn="tl">
                    <a:srgbClr val="000000"/>
                  </a:outerShdw>
                </a:effectLst>
                <a:latin typeface="Tahoma" pitchFamily="34" charset="0"/>
              </a:rPr>
            </a:br>
            <a:r>
              <a:rPr lang="en-US" sz="2400" b="1" dirty="0">
                <a:solidFill>
                  <a:schemeClr val="accent2"/>
                </a:solidFill>
                <a:effectLst>
                  <a:outerShdw blurRad="38100" dist="38100" dir="2700000" algn="tl">
                    <a:srgbClr val="000000"/>
                  </a:outerShdw>
                </a:effectLst>
                <a:latin typeface="Tahoma" pitchFamily="34" charset="0"/>
              </a:rPr>
              <a:t/>
            </a:r>
            <a:br>
              <a:rPr lang="en-US" sz="2400" b="1" dirty="0">
                <a:solidFill>
                  <a:schemeClr val="accent2"/>
                </a:solidFill>
                <a:effectLst>
                  <a:outerShdw blurRad="38100" dist="38100" dir="2700000" algn="tl">
                    <a:srgbClr val="000000"/>
                  </a:outerShdw>
                </a:effectLst>
                <a:latin typeface="Tahoma" pitchFamily="34" charset="0"/>
              </a:rPr>
            </a:br>
            <a:r>
              <a:rPr lang="en-US" sz="2400" b="1" dirty="0">
                <a:solidFill>
                  <a:schemeClr val="accent2"/>
                </a:solidFill>
                <a:effectLst>
                  <a:outerShdw blurRad="38100" dist="38100" dir="2700000" algn="tl">
                    <a:srgbClr val="000000"/>
                  </a:outerShdw>
                </a:effectLst>
                <a:latin typeface="Tahoma" pitchFamily="34" charset="0"/>
              </a:rPr>
              <a:t/>
            </a:r>
            <a:br>
              <a:rPr lang="en-US" sz="2400" b="1" dirty="0">
                <a:solidFill>
                  <a:schemeClr val="accent2"/>
                </a:solidFill>
                <a:effectLst>
                  <a:outerShdw blurRad="38100" dist="38100" dir="2700000" algn="tl">
                    <a:srgbClr val="000000"/>
                  </a:outerShdw>
                </a:effectLst>
                <a:latin typeface="Tahoma" pitchFamily="34" charset="0"/>
              </a:rPr>
            </a:br>
            <a:endParaRPr lang="en-US" sz="2400" b="1" dirty="0">
              <a:solidFill>
                <a:schemeClr val="accent2"/>
              </a:solidFill>
              <a:effectLst>
                <a:outerShdw blurRad="38100" dist="38100" dir="2700000" algn="tl">
                  <a:srgbClr val="000000"/>
                </a:outerShdw>
              </a:effectLst>
              <a:latin typeface="Tahoma" pitchFamily="34" charset="0"/>
            </a:endParaRPr>
          </a:p>
        </p:txBody>
      </p:sp>
      <p:sp>
        <p:nvSpPr>
          <p:cNvPr id="1028" name="Text Box 3"/>
          <p:cNvSpPr txBox="1">
            <a:spLocks noChangeArrowheads="1"/>
          </p:cNvSpPr>
          <p:nvPr/>
        </p:nvSpPr>
        <p:spPr bwMode="auto">
          <a:xfrm>
            <a:off x="533400" y="1524000"/>
            <a:ext cx="8110538" cy="1554163"/>
          </a:xfrm>
          <a:prstGeom prst="rect">
            <a:avLst/>
          </a:prstGeom>
          <a:noFill/>
          <a:ln w="9525">
            <a:noFill/>
            <a:miter lim="800000"/>
            <a:headEnd/>
            <a:tailEnd/>
          </a:ln>
        </p:spPr>
        <p:txBody>
          <a:bodyPr>
            <a:spAutoFit/>
          </a:bodyPr>
          <a:lstStyle/>
          <a:p>
            <a:pPr marL="457200" indent="-457200"/>
            <a:endParaRPr lang="en-US" sz="3200" b="1"/>
          </a:p>
          <a:p>
            <a:pPr marL="457200" indent="-457200"/>
            <a:endParaRPr lang="en-US" sz="3200" b="1"/>
          </a:p>
          <a:p>
            <a:pPr marL="457200" indent="-457200"/>
            <a:endParaRPr lang="en-US" sz="3200"/>
          </a:p>
        </p:txBody>
      </p:sp>
      <p:pic>
        <p:nvPicPr>
          <p:cNvPr id="1029" name="Picture 4" descr="mesalogo"/>
          <p:cNvPicPr>
            <a:picLocks noChangeAspect="1" noChangeArrowheads="1"/>
          </p:cNvPicPr>
          <p:nvPr/>
        </p:nvPicPr>
        <p:blipFill>
          <a:blip r:embed="rId4"/>
          <a:srcRect/>
          <a:stretch>
            <a:fillRect/>
          </a:stretch>
        </p:blipFill>
        <p:spPr bwMode="auto">
          <a:xfrm>
            <a:off x="7239000" y="5653088"/>
            <a:ext cx="1676400" cy="920750"/>
          </a:xfrm>
          <a:prstGeom prst="rect">
            <a:avLst/>
          </a:prstGeom>
          <a:noFill/>
          <a:ln w="9525">
            <a:noFill/>
            <a:miter lim="800000"/>
            <a:headEnd/>
            <a:tailEnd/>
          </a:ln>
        </p:spPr>
      </p:pic>
      <p:graphicFrame>
        <p:nvGraphicFramePr>
          <p:cNvPr id="1026" name="Object 5"/>
          <p:cNvGraphicFramePr>
            <a:graphicFrameLocks noChangeAspect="1"/>
          </p:cNvGraphicFramePr>
          <p:nvPr/>
        </p:nvGraphicFramePr>
        <p:xfrm>
          <a:off x="304800" y="5562600"/>
          <a:ext cx="2928938" cy="1044575"/>
        </p:xfrm>
        <a:graphic>
          <a:graphicData uri="http://schemas.openxmlformats.org/presentationml/2006/ole">
            <p:oleObj spid="_x0000_s1026" name="Picture" r:id="rId5" imgW="2928685" imgH="1044304" progId="StaticMetafile">
              <p:embed/>
            </p:oleObj>
          </a:graphicData>
        </a:graphic>
      </p:graphicFrame>
      <p:sp>
        <p:nvSpPr>
          <p:cNvPr id="471046" name="Text Box 6"/>
          <p:cNvSpPr txBox="1">
            <a:spLocks noChangeArrowheads="1"/>
          </p:cNvSpPr>
          <p:nvPr/>
        </p:nvSpPr>
        <p:spPr bwMode="auto">
          <a:xfrm>
            <a:off x="685800" y="4114800"/>
            <a:ext cx="5133975" cy="1477963"/>
          </a:xfrm>
          <a:prstGeom prst="rect">
            <a:avLst/>
          </a:prstGeom>
          <a:noFill/>
          <a:ln w="9525">
            <a:noFill/>
            <a:miter lim="800000"/>
            <a:headEnd/>
            <a:tailEnd/>
          </a:ln>
          <a:effectLst/>
        </p:spPr>
        <p:txBody>
          <a:bodyPr wrap="none">
            <a:spAutoFit/>
          </a:bodyPr>
          <a:lstStyle/>
          <a:p>
            <a:pPr>
              <a:defRPr/>
            </a:pPr>
            <a:r>
              <a:rPr lang="en-US" b="1" dirty="0">
                <a:solidFill>
                  <a:schemeClr val="accent2"/>
                </a:solidFill>
                <a:effectLst>
                  <a:outerShdw blurRad="38100" dist="38100" dir="2700000" algn="tl">
                    <a:srgbClr val="000000"/>
                  </a:outerShdw>
                </a:effectLst>
                <a:latin typeface="Arial" charset="0"/>
              </a:rPr>
              <a:t>Diane Bild, MD, MPH</a:t>
            </a:r>
          </a:p>
          <a:p>
            <a:pPr>
              <a:defRPr/>
            </a:pPr>
            <a:r>
              <a:rPr lang="en-US" b="1" dirty="0">
                <a:solidFill>
                  <a:schemeClr val="accent2"/>
                </a:solidFill>
                <a:effectLst>
                  <a:outerShdw blurRad="38100" dist="38100" dir="2700000" algn="tl">
                    <a:srgbClr val="000000"/>
                  </a:outerShdw>
                </a:effectLst>
                <a:latin typeface="Arial" charset="0"/>
              </a:rPr>
              <a:t>Prevention and Population Science Program</a:t>
            </a:r>
          </a:p>
          <a:p>
            <a:pPr>
              <a:defRPr/>
            </a:pPr>
            <a:r>
              <a:rPr lang="en-US" b="1" dirty="0">
                <a:solidFill>
                  <a:schemeClr val="accent2"/>
                </a:solidFill>
                <a:effectLst>
                  <a:outerShdw blurRad="38100" dist="38100" dir="2700000" algn="tl">
                    <a:srgbClr val="000000"/>
                  </a:outerShdw>
                </a:effectLst>
                <a:latin typeface="Arial" charset="0"/>
              </a:rPr>
              <a:t>Division of Cardiovascular Sciences</a:t>
            </a:r>
            <a:br>
              <a:rPr lang="en-US" b="1" dirty="0">
                <a:solidFill>
                  <a:schemeClr val="accent2"/>
                </a:solidFill>
                <a:effectLst>
                  <a:outerShdw blurRad="38100" dist="38100" dir="2700000" algn="tl">
                    <a:srgbClr val="000000"/>
                  </a:outerShdw>
                </a:effectLst>
                <a:latin typeface="Arial" charset="0"/>
              </a:rPr>
            </a:br>
            <a:r>
              <a:rPr lang="en-US" b="1" dirty="0">
                <a:solidFill>
                  <a:schemeClr val="accent2"/>
                </a:solidFill>
                <a:effectLst>
                  <a:outerShdw blurRad="38100" dist="38100" dir="2700000" algn="tl">
                    <a:srgbClr val="000000"/>
                  </a:outerShdw>
                </a:effectLst>
                <a:latin typeface="Arial" charset="0"/>
              </a:rPr>
              <a:t>NHLBI</a:t>
            </a:r>
            <a:br>
              <a:rPr lang="en-US" b="1" dirty="0">
                <a:solidFill>
                  <a:schemeClr val="accent2"/>
                </a:solidFill>
                <a:effectLst>
                  <a:outerShdw blurRad="38100" dist="38100" dir="2700000" algn="tl">
                    <a:srgbClr val="000000"/>
                  </a:outerShdw>
                </a:effectLst>
                <a:latin typeface="Arial" charset="0"/>
              </a:rPr>
            </a:br>
            <a:endParaRPr lang="en-US" b="1" dirty="0">
              <a:solidFill>
                <a:schemeClr val="accent2"/>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81000" y="0"/>
            <a:ext cx="8229600" cy="1143000"/>
          </a:xfrm>
        </p:spPr>
        <p:txBody>
          <a:bodyPr/>
          <a:lstStyle/>
          <a:p>
            <a:pPr eaLnBrk="1" hangingPunct="1"/>
            <a:r>
              <a:rPr lang="en-US" sz="3200" u="none" dirty="0" smtClean="0">
                <a:latin typeface="Arial" pitchFamily="34" charset="0"/>
                <a:cs typeface="Arial" pitchFamily="34" charset="0"/>
              </a:rPr>
              <a:t>Publications (n=297)</a:t>
            </a:r>
            <a:br>
              <a:rPr lang="en-US" sz="3200" u="none" dirty="0" smtClean="0">
                <a:latin typeface="Arial" pitchFamily="34" charset="0"/>
                <a:cs typeface="Arial" pitchFamily="34" charset="0"/>
              </a:rPr>
            </a:br>
            <a:r>
              <a:rPr lang="en-US" sz="3200" u="none" dirty="0" smtClean="0">
                <a:latin typeface="Arial" pitchFamily="34" charset="0"/>
                <a:cs typeface="Arial" pitchFamily="34" charset="0"/>
              </a:rPr>
              <a:t>Cumulative by Year</a:t>
            </a:r>
          </a:p>
        </p:txBody>
      </p:sp>
      <p:pic>
        <p:nvPicPr>
          <p:cNvPr id="17412" name="Picture 5"/>
          <p:cNvPicPr>
            <a:picLocks noChangeAspect="1" noChangeArrowheads="1"/>
          </p:cNvPicPr>
          <p:nvPr/>
        </p:nvPicPr>
        <p:blipFill>
          <a:blip r:embed="rId3"/>
          <a:srcRect/>
          <a:stretch>
            <a:fillRect/>
          </a:stretch>
        </p:blipFill>
        <p:spPr bwMode="auto">
          <a:xfrm>
            <a:off x="990600" y="990600"/>
            <a:ext cx="7239000" cy="5297488"/>
          </a:xfrm>
          <a:prstGeom prst="rect">
            <a:avLst/>
          </a:prstGeom>
          <a:noFill/>
          <a:ln w="9525">
            <a:noFill/>
            <a:miter lim="800000"/>
            <a:headEnd/>
            <a:tailEnd/>
          </a:ln>
        </p:spPr>
      </p:pic>
      <p:sp>
        <p:nvSpPr>
          <p:cNvPr id="5" name="Text Box 10"/>
          <p:cNvSpPr txBox="1">
            <a:spLocks noChangeArrowheads="1"/>
          </p:cNvSpPr>
          <p:nvPr/>
        </p:nvSpPr>
        <p:spPr bwMode="auto">
          <a:xfrm>
            <a:off x="0" y="6575425"/>
            <a:ext cx="4730590" cy="276999"/>
          </a:xfrm>
          <a:prstGeom prst="rect">
            <a:avLst/>
          </a:prstGeom>
          <a:noFill/>
          <a:ln w="9525">
            <a:noFill/>
            <a:miter lim="800000"/>
            <a:headEnd/>
            <a:tailEnd/>
          </a:ln>
        </p:spPr>
        <p:txBody>
          <a:bodyPr wrap="none">
            <a:spAutoFit/>
          </a:bodyPr>
          <a:lstStyle/>
          <a:p>
            <a:r>
              <a:rPr lang="en-US" sz="1200" b="1" i="1" dirty="0"/>
              <a:t>Data Cumulative Through August </a:t>
            </a:r>
            <a:r>
              <a:rPr lang="en-US" sz="1200" b="1" i="1" dirty="0" smtClean="0"/>
              <a:t>2010; prepared by MESA CC</a:t>
            </a:r>
            <a:endParaRPr lang="en-US" sz="1200"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u="none" dirty="0" smtClean="0">
                <a:latin typeface="Arial" pitchFamily="34" charset="0"/>
                <a:cs typeface="Arial" pitchFamily="34" charset="0"/>
              </a:rPr>
              <a:t>Abstracts accepted to AHA Scientific Sessions, 2010</a:t>
            </a:r>
          </a:p>
        </p:txBody>
      </p:sp>
      <p:sp>
        <p:nvSpPr>
          <p:cNvPr id="4" name="Content Placeholder 3"/>
          <p:cNvSpPr>
            <a:spLocks noGrp="1"/>
          </p:cNvSpPr>
          <p:nvPr>
            <p:ph idx="1"/>
          </p:nvPr>
        </p:nvSpPr>
        <p:spPr/>
        <p:txBody>
          <a:bodyPr/>
          <a:lstStyle/>
          <a:p>
            <a:pPr>
              <a:buFont typeface="Wingdings" pitchFamily="2" charset="2"/>
              <a:buChar char="§"/>
            </a:pPr>
            <a:r>
              <a:rPr lang="en-US" sz="3600" dirty="0" smtClean="0">
                <a:solidFill>
                  <a:schemeClr val="accent2">
                    <a:lumMod val="60000"/>
                    <a:lumOff val="40000"/>
                  </a:schemeClr>
                </a:solidFill>
                <a:latin typeface="Arial" pitchFamily="34" charset="0"/>
                <a:cs typeface="Arial" pitchFamily="34" charset="0"/>
              </a:rPr>
              <a:t>32 submitted</a:t>
            </a:r>
          </a:p>
          <a:p>
            <a:pPr>
              <a:buFont typeface="Wingdings" pitchFamily="2" charset="2"/>
              <a:buChar char="§"/>
            </a:pPr>
            <a:r>
              <a:rPr lang="en-US" sz="3600" dirty="0" smtClean="0">
                <a:solidFill>
                  <a:schemeClr val="accent2">
                    <a:lumMod val="60000"/>
                    <a:lumOff val="40000"/>
                  </a:schemeClr>
                </a:solidFill>
                <a:latin typeface="Arial" pitchFamily="34" charset="0"/>
                <a:cs typeface="Arial" pitchFamily="34" charset="0"/>
              </a:rPr>
              <a:t>20 accepted</a:t>
            </a:r>
          </a:p>
          <a:p>
            <a:pPr lvl="1"/>
            <a:r>
              <a:rPr lang="en-US" sz="3600" dirty="0" smtClean="0">
                <a:solidFill>
                  <a:schemeClr val="accent2">
                    <a:lumMod val="60000"/>
                    <a:lumOff val="40000"/>
                  </a:schemeClr>
                </a:solidFill>
                <a:latin typeface="Arial" pitchFamily="34" charset="0"/>
                <a:cs typeface="Arial" pitchFamily="34" charset="0"/>
              </a:rPr>
              <a:t>14 oral presentations</a:t>
            </a:r>
          </a:p>
          <a:p>
            <a:pPr lvl="1"/>
            <a:r>
              <a:rPr lang="en-US" sz="3600" dirty="0" smtClean="0">
                <a:solidFill>
                  <a:schemeClr val="accent2">
                    <a:lumMod val="60000"/>
                    <a:lumOff val="40000"/>
                  </a:schemeClr>
                </a:solidFill>
                <a:latin typeface="Arial" pitchFamily="34" charset="0"/>
                <a:cs typeface="Arial" pitchFamily="34" charset="0"/>
              </a:rPr>
              <a:t>6 poster presentations</a:t>
            </a:r>
          </a:p>
          <a:p>
            <a:pPr>
              <a:buNone/>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ChangeArrowheads="1"/>
          </p:cNvSpPr>
          <p:nvPr/>
        </p:nvSpPr>
        <p:spPr bwMode="auto">
          <a:xfrm>
            <a:off x="0" y="1828800"/>
            <a:ext cx="9144000" cy="2514600"/>
          </a:xfrm>
          <a:prstGeom prst="rect">
            <a:avLst/>
          </a:prstGeom>
          <a:noFill/>
          <a:ln w="9525">
            <a:noFill/>
            <a:miter lim="800000"/>
            <a:headEnd/>
            <a:tailEnd/>
          </a:ln>
          <a:effectLst/>
        </p:spPr>
        <p:txBody>
          <a:bodyPr anchor="ctr"/>
          <a:lstStyle/>
          <a:p>
            <a:pPr algn="ctr">
              <a:defRPr/>
            </a:pPr>
            <a:r>
              <a:rPr lang="en-US" sz="4000" b="1" dirty="0">
                <a:effectLst>
                  <a:outerShdw blurRad="38100" dist="38100" dir="2700000" algn="tl">
                    <a:srgbClr val="000000"/>
                  </a:outerShdw>
                </a:effectLst>
                <a:latin typeface="Tahoma" pitchFamily="34" charset="0"/>
              </a:rPr>
              <a:t>MESA Project Office Report</a:t>
            </a:r>
            <a:br>
              <a:rPr lang="en-US" sz="4000" b="1" dirty="0">
                <a:effectLst>
                  <a:outerShdw blurRad="38100" dist="38100" dir="2700000" algn="tl">
                    <a:srgbClr val="000000"/>
                  </a:outerShdw>
                </a:effectLst>
                <a:latin typeface="Tahoma" pitchFamily="34" charset="0"/>
              </a:rPr>
            </a:br>
            <a:r>
              <a:rPr lang="en-US" sz="3600" b="1" dirty="0">
                <a:solidFill>
                  <a:schemeClr val="accent2"/>
                </a:solidFill>
                <a:effectLst>
                  <a:outerShdw blurRad="38100" dist="38100" dir="2700000" algn="tl">
                    <a:srgbClr val="000000"/>
                  </a:outerShdw>
                </a:effectLst>
                <a:latin typeface="Tahoma" pitchFamily="34" charset="0"/>
              </a:rPr>
              <a:t/>
            </a:r>
            <a:br>
              <a:rPr lang="en-US" sz="3600" b="1" dirty="0">
                <a:solidFill>
                  <a:schemeClr val="accent2"/>
                </a:solidFill>
                <a:effectLst>
                  <a:outerShdw blurRad="38100" dist="38100" dir="2700000" algn="tl">
                    <a:srgbClr val="000000"/>
                  </a:outerShdw>
                </a:effectLst>
                <a:latin typeface="Tahoma" pitchFamily="34" charset="0"/>
              </a:rPr>
            </a:br>
            <a:r>
              <a:rPr lang="en-US" sz="2400" b="1" dirty="0">
                <a:solidFill>
                  <a:schemeClr val="accent2"/>
                </a:solidFill>
                <a:effectLst>
                  <a:outerShdw blurRad="38100" dist="38100" dir="2700000" algn="tl">
                    <a:srgbClr val="000000"/>
                  </a:outerShdw>
                </a:effectLst>
                <a:latin typeface="Tahoma" pitchFamily="34" charset="0"/>
              </a:rPr>
              <a:t>MESA </a:t>
            </a:r>
            <a:r>
              <a:rPr lang="en-US" sz="2400" b="1" dirty="0" smtClean="0">
                <a:solidFill>
                  <a:schemeClr val="accent2"/>
                </a:solidFill>
                <a:effectLst>
                  <a:outerShdw blurRad="38100" dist="38100" dir="2700000" algn="tl">
                    <a:srgbClr val="000000"/>
                  </a:outerShdw>
                </a:effectLst>
                <a:latin typeface="Tahoma" pitchFamily="34" charset="0"/>
              </a:rPr>
              <a:t>Steering Committee </a:t>
            </a:r>
            <a:r>
              <a:rPr lang="en-US" sz="2400" b="1" dirty="0">
                <a:solidFill>
                  <a:schemeClr val="accent2"/>
                </a:solidFill>
                <a:effectLst>
                  <a:outerShdw blurRad="38100" dist="38100" dir="2700000" algn="tl">
                    <a:srgbClr val="000000"/>
                  </a:outerShdw>
                </a:effectLst>
                <a:latin typeface="Tahoma" pitchFamily="34" charset="0"/>
              </a:rPr>
              <a:t>meeting</a:t>
            </a:r>
            <a:br>
              <a:rPr lang="en-US" sz="2400" b="1" dirty="0">
                <a:solidFill>
                  <a:schemeClr val="accent2"/>
                </a:solidFill>
                <a:effectLst>
                  <a:outerShdw blurRad="38100" dist="38100" dir="2700000" algn="tl">
                    <a:srgbClr val="000000"/>
                  </a:outerShdw>
                </a:effectLst>
                <a:latin typeface="Tahoma" pitchFamily="34" charset="0"/>
              </a:rPr>
            </a:br>
            <a:r>
              <a:rPr lang="en-US" sz="2400" b="1" dirty="0">
                <a:solidFill>
                  <a:schemeClr val="accent2"/>
                </a:solidFill>
                <a:effectLst>
                  <a:outerShdw blurRad="38100" dist="38100" dir="2700000" algn="tl">
                    <a:srgbClr val="000000"/>
                  </a:outerShdw>
                </a:effectLst>
                <a:latin typeface="Tahoma" pitchFamily="34" charset="0"/>
              </a:rPr>
              <a:t>September 2010</a:t>
            </a:r>
            <a:br>
              <a:rPr lang="en-US" sz="2400" b="1" dirty="0">
                <a:solidFill>
                  <a:schemeClr val="accent2"/>
                </a:solidFill>
                <a:effectLst>
                  <a:outerShdw blurRad="38100" dist="38100" dir="2700000" algn="tl">
                    <a:srgbClr val="000000"/>
                  </a:outerShdw>
                </a:effectLst>
                <a:latin typeface="Tahoma" pitchFamily="34" charset="0"/>
              </a:rPr>
            </a:br>
            <a:r>
              <a:rPr lang="en-US" sz="2400" b="1" dirty="0">
                <a:solidFill>
                  <a:schemeClr val="accent2"/>
                </a:solidFill>
                <a:effectLst>
                  <a:outerShdw blurRad="38100" dist="38100" dir="2700000" algn="tl">
                    <a:srgbClr val="000000"/>
                  </a:outerShdw>
                </a:effectLst>
                <a:latin typeface="Tahoma" pitchFamily="34" charset="0"/>
              </a:rPr>
              <a:t/>
            </a:r>
            <a:br>
              <a:rPr lang="en-US" sz="2400" b="1" dirty="0">
                <a:solidFill>
                  <a:schemeClr val="accent2"/>
                </a:solidFill>
                <a:effectLst>
                  <a:outerShdw blurRad="38100" dist="38100" dir="2700000" algn="tl">
                    <a:srgbClr val="000000"/>
                  </a:outerShdw>
                </a:effectLst>
                <a:latin typeface="Tahoma" pitchFamily="34" charset="0"/>
              </a:rPr>
            </a:br>
            <a:r>
              <a:rPr lang="en-US" sz="2400" b="1" dirty="0">
                <a:solidFill>
                  <a:schemeClr val="accent2"/>
                </a:solidFill>
                <a:effectLst>
                  <a:outerShdw blurRad="38100" dist="38100" dir="2700000" algn="tl">
                    <a:srgbClr val="000000"/>
                  </a:outerShdw>
                </a:effectLst>
                <a:latin typeface="Tahoma" pitchFamily="34" charset="0"/>
              </a:rPr>
              <a:t/>
            </a:r>
            <a:br>
              <a:rPr lang="en-US" sz="2400" b="1" dirty="0">
                <a:solidFill>
                  <a:schemeClr val="accent2"/>
                </a:solidFill>
                <a:effectLst>
                  <a:outerShdw blurRad="38100" dist="38100" dir="2700000" algn="tl">
                    <a:srgbClr val="000000"/>
                  </a:outerShdw>
                </a:effectLst>
                <a:latin typeface="Tahoma" pitchFamily="34" charset="0"/>
              </a:rPr>
            </a:br>
            <a:endParaRPr lang="en-US" sz="2400" b="1" dirty="0">
              <a:solidFill>
                <a:schemeClr val="accent2"/>
              </a:solidFill>
              <a:effectLst>
                <a:outerShdw blurRad="38100" dist="38100" dir="2700000" algn="tl">
                  <a:srgbClr val="000000"/>
                </a:outerShdw>
              </a:effectLst>
              <a:latin typeface="Tahoma" pitchFamily="34" charset="0"/>
            </a:endParaRPr>
          </a:p>
        </p:txBody>
      </p:sp>
      <p:sp>
        <p:nvSpPr>
          <p:cNvPr id="1028" name="Text Box 3"/>
          <p:cNvSpPr txBox="1">
            <a:spLocks noChangeArrowheads="1"/>
          </p:cNvSpPr>
          <p:nvPr/>
        </p:nvSpPr>
        <p:spPr bwMode="auto">
          <a:xfrm>
            <a:off x="533400" y="1524000"/>
            <a:ext cx="8110538" cy="1554163"/>
          </a:xfrm>
          <a:prstGeom prst="rect">
            <a:avLst/>
          </a:prstGeom>
          <a:noFill/>
          <a:ln w="9525">
            <a:noFill/>
            <a:miter lim="800000"/>
            <a:headEnd/>
            <a:tailEnd/>
          </a:ln>
        </p:spPr>
        <p:txBody>
          <a:bodyPr>
            <a:spAutoFit/>
          </a:bodyPr>
          <a:lstStyle/>
          <a:p>
            <a:pPr marL="457200" indent="-457200"/>
            <a:endParaRPr lang="en-US" sz="3200" b="1"/>
          </a:p>
          <a:p>
            <a:pPr marL="457200" indent="-457200"/>
            <a:endParaRPr lang="en-US" sz="3200" b="1"/>
          </a:p>
          <a:p>
            <a:pPr marL="457200" indent="-457200"/>
            <a:endParaRPr lang="en-US" sz="3200"/>
          </a:p>
        </p:txBody>
      </p:sp>
      <p:pic>
        <p:nvPicPr>
          <p:cNvPr id="1029" name="Picture 4" descr="mesalogo"/>
          <p:cNvPicPr>
            <a:picLocks noChangeAspect="1" noChangeArrowheads="1"/>
          </p:cNvPicPr>
          <p:nvPr/>
        </p:nvPicPr>
        <p:blipFill>
          <a:blip r:embed="rId4"/>
          <a:srcRect/>
          <a:stretch>
            <a:fillRect/>
          </a:stretch>
        </p:blipFill>
        <p:spPr bwMode="auto">
          <a:xfrm>
            <a:off x="7239000" y="5653088"/>
            <a:ext cx="1676400" cy="920750"/>
          </a:xfrm>
          <a:prstGeom prst="rect">
            <a:avLst/>
          </a:prstGeom>
          <a:noFill/>
          <a:ln w="9525">
            <a:noFill/>
            <a:miter lim="800000"/>
            <a:headEnd/>
            <a:tailEnd/>
          </a:ln>
        </p:spPr>
      </p:pic>
      <p:graphicFrame>
        <p:nvGraphicFramePr>
          <p:cNvPr id="1026" name="Object 5"/>
          <p:cNvGraphicFramePr>
            <a:graphicFrameLocks noChangeAspect="1"/>
          </p:cNvGraphicFramePr>
          <p:nvPr/>
        </p:nvGraphicFramePr>
        <p:xfrm>
          <a:off x="304800" y="5562600"/>
          <a:ext cx="2928938" cy="1044575"/>
        </p:xfrm>
        <a:graphic>
          <a:graphicData uri="http://schemas.openxmlformats.org/presentationml/2006/ole">
            <p:oleObj spid="_x0000_s97282" name="Picture" r:id="rId5" imgW="2928685" imgH="1044304" progId="StaticMetafile">
              <p:embed/>
            </p:oleObj>
          </a:graphicData>
        </a:graphic>
      </p:graphicFrame>
      <p:sp>
        <p:nvSpPr>
          <p:cNvPr id="471046" name="Text Box 6"/>
          <p:cNvSpPr txBox="1">
            <a:spLocks noChangeArrowheads="1"/>
          </p:cNvSpPr>
          <p:nvPr/>
        </p:nvSpPr>
        <p:spPr bwMode="auto">
          <a:xfrm>
            <a:off x="685800" y="4114800"/>
            <a:ext cx="5133975" cy="1477963"/>
          </a:xfrm>
          <a:prstGeom prst="rect">
            <a:avLst/>
          </a:prstGeom>
          <a:noFill/>
          <a:ln w="9525">
            <a:noFill/>
            <a:miter lim="800000"/>
            <a:headEnd/>
            <a:tailEnd/>
          </a:ln>
          <a:effectLst/>
        </p:spPr>
        <p:txBody>
          <a:bodyPr wrap="none">
            <a:spAutoFit/>
          </a:bodyPr>
          <a:lstStyle/>
          <a:p>
            <a:pPr>
              <a:defRPr/>
            </a:pPr>
            <a:r>
              <a:rPr lang="en-US" b="1" dirty="0">
                <a:solidFill>
                  <a:schemeClr val="accent2"/>
                </a:solidFill>
                <a:effectLst>
                  <a:outerShdw blurRad="38100" dist="38100" dir="2700000" algn="tl">
                    <a:srgbClr val="000000"/>
                  </a:outerShdw>
                </a:effectLst>
                <a:latin typeface="Arial" charset="0"/>
              </a:rPr>
              <a:t>Diane Bild, MD, MPH</a:t>
            </a:r>
          </a:p>
          <a:p>
            <a:pPr>
              <a:defRPr/>
            </a:pPr>
            <a:r>
              <a:rPr lang="en-US" b="1" dirty="0">
                <a:solidFill>
                  <a:schemeClr val="accent2"/>
                </a:solidFill>
                <a:effectLst>
                  <a:outerShdw blurRad="38100" dist="38100" dir="2700000" algn="tl">
                    <a:srgbClr val="000000"/>
                  </a:outerShdw>
                </a:effectLst>
                <a:latin typeface="Arial" charset="0"/>
              </a:rPr>
              <a:t>Prevention and Population Science Program</a:t>
            </a:r>
          </a:p>
          <a:p>
            <a:pPr>
              <a:defRPr/>
            </a:pPr>
            <a:r>
              <a:rPr lang="en-US" b="1" dirty="0">
                <a:solidFill>
                  <a:schemeClr val="accent2"/>
                </a:solidFill>
                <a:effectLst>
                  <a:outerShdw blurRad="38100" dist="38100" dir="2700000" algn="tl">
                    <a:srgbClr val="000000"/>
                  </a:outerShdw>
                </a:effectLst>
                <a:latin typeface="Arial" charset="0"/>
              </a:rPr>
              <a:t>Division of Cardiovascular Sciences</a:t>
            </a:r>
            <a:br>
              <a:rPr lang="en-US" b="1" dirty="0">
                <a:solidFill>
                  <a:schemeClr val="accent2"/>
                </a:solidFill>
                <a:effectLst>
                  <a:outerShdw blurRad="38100" dist="38100" dir="2700000" algn="tl">
                    <a:srgbClr val="000000"/>
                  </a:outerShdw>
                </a:effectLst>
                <a:latin typeface="Arial" charset="0"/>
              </a:rPr>
            </a:br>
            <a:r>
              <a:rPr lang="en-US" b="1" dirty="0">
                <a:solidFill>
                  <a:schemeClr val="accent2"/>
                </a:solidFill>
                <a:effectLst>
                  <a:outerShdw blurRad="38100" dist="38100" dir="2700000" algn="tl">
                    <a:srgbClr val="000000"/>
                  </a:outerShdw>
                </a:effectLst>
                <a:latin typeface="Arial" charset="0"/>
              </a:rPr>
              <a:t>NHLBI</a:t>
            </a:r>
            <a:br>
              <a:rPr lang="en-US" b="1" dirty="0">
                <a:solidFill>
                  <a:schemeClr val="accent2"/>
                </a:solidFill>
                <a:effectLst>
                  <a:outerShdw blurRad="38100" dist="38100" dir="2700000" algn="tl">
                    <a:srgbClr val="000000"/>
                  </a:outerShdw>
                </a:effectLst>
                <a:latin typeface="Arial" charset="0"/>
              </a:rPr>
            </a:br>
            <a:endParaRPr lang="en-US" b="1" dirty="0">
              <a:solidFill>
                <a:schemeClr val="accent2"/>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p:txBody>
          <a:bodyPr/>
          <a:lstStyle/>
          <a:p>
            <a:pPr eaLnBrk="1" hangingPunct="1">
              <a:buFontTx/>
              <a:buChar char="•"/>
            </a:pPr>
            <a:r>
              <a:rPr lang="en-US" dirty="0" smtClean="0">
                <a:solidFill>
                  <a:schemeClr val="accent2">
                    <a:lumMod val="60000"/>
                    <a:lumOff val="40000"/>
                  </a:schemeClr>
                </a:solidFill>
                <a:latin typeface="Arial" pitchFamily="34" charset="0"/>
              </a:rPr>
              <a:t>OSMB recommendations</a:t>
            </a:r>
          </a:p>
          <a:p>
            <a:pPr eaLnBrk="1" hangingPunct="1">
              <a:buFontTx/>
              <a:buChar char="•"/>
            </a:pPr>
            <a:r>
              <a:rPr lang="en-US" dirty="0" smtClean="0">
                <a:solidFill>
                  <a:schemeClr val="accent2">
                    <a:lumMod val="60000"/>
                    <a:lumOff val="40000"/>
                  </a:schemeClr>
                </a:solidFill>
                <a:latin typeface="Arial" pitchFamily="34" charset="0"/>
              </a:rPr>
              <a:t>Exam </a:t>
            </a:r>
            <a:r>
              <a:rPr lang="en-US" dirty="0" smtClean="0">
                <a:solidFill>
                  <a:schemeClr val="accent2">
                    <a:lumMod val="60000"/>
                    <a:lumOff val="40000"/>
                  </a:schemeClr>
                </a:solidFill>
                <a:latin typeface="Arial" pitchFamily="34" charset="0"/>
              </a:rPr>
              <a:t>5</a:t>
            </a:r>
          </a:p>
          <a:p>
            <a:pPr eaLnBrk="1" hangingPunct="1">
              <a:buFontTx/>
              <a:buChar char="•"/>
            </a:pPr>
            <a:r>
              <a:rPr lang="en-US" dirty="0" smtClean="0">
                <a:solidFill>
                  <a:schemeClr val="accent2">
                    <a:lumMod val="60000"/>
                    <a:lumOff val="40000"/>
                  </a:schemeClr>
                </a:solidFill>
                <a:latin typeface="Arial" pitchFamily="34" charset="0"/>
              </a:rPr>
              <a:t>Ancillary studies</a:t>
            </a:r>
          </a:p>
          <a:p>
            <a:pPr eaLnBrk="1" hangingPunct="1">
              <a:buFontTx/>
              <a:buChar char="•"/>
            </a:pPr>
            <a:r>
              <a:rPr lang="en-US" dirty="0" smtClean="0">
                <a:solidFill>
                  <a:schemeClr val="accent2">
                    <a:lumMod val="60000"/>
                    <a:lumOff val="40000"/>
                  </a:schemeClr>
                </a:solidFill>
                <a:latin typeface="Arial" pitchFamily="34" charset="0"/>
              </a:rPr>
              <a:t>MESA publications activities</a:t>
            </a:r>
          </a:p>
          <a:p>
            <a:pPr eaLnBrk="1" hangingPunct="1">
              <a:buFontTx/>
              <a:buChar char="•"/>
            </a:pPr>
            <a:r>
              <a:rPr lang="en-US" dirty="0" smtClean="0">
                <a:solidFill>
                  <a:schemeClr val="accent2">
                    <a:lumMod val="60000"/>
                    <a:lumOff val="40000"/>
                  </a:schemeClr>
                </a:solidFill>
                <a:latin typeface="Arial" pitchFamily="34" charset="0"/>
              </a:rPr>
              <a:t>DMDAs</a:t>
            </a:r>
          </a:p>
          <a:p>
            <a:pPr eaLnBrk="1" hangingPunct="1">
              <a:buFontTx/>
              <a:buChar char="•"/>
            </a:pPr>
            <a:r>
              <a:rPr lang="en-US" dirty="0" smtClean="0">
                <a:solidFill>
                  <a:schemeClr val="accent2">
                    <a:lumMod val="60000"/>
                    <a:lumOff val="40000"/>
                  </a:schemeClr>
                </a:solidFill>
                <a:latin typeface="Arial" pitchFamily="34" charset="0"/>
              </a:rPr>
              <a:t>Contract changes</a:t>
            </a:r>
          </a:p>
          <a:p>
            <a:pPr eaLnBrk="1" hangingPunct="1">
              <a:buFontTx/>
              <a:buChar char="•"/>
            </a:pPr>
            <a:r>
              <a:rPr lang="en-US" dirty="0" smtClean="0">
                <a:solidFill>
                  <a:schemeClr val="accent2">
                    <a:lumMod val="60000"/>
                    <a:lumOff val="40000"/>
                  </a:schemeClr>
                </a:solidFill>
                <a:latin typeface="Arial" pitchFamily="34" charset="0"/>
              </a:rPr>
              <a:t>NIH and NHLBI news</a:t>
            </a:r>
          </a:p>
        </p:txBody>
      </p:sp>
      <p:sp>
        <p:nvSpPr>
          <p:cNvPr id="6147" name="Rectangle 3"/>
          <p:cNvSpPr>
            <a:spLocks noGrp="1" noChangeArrowheads="1"/>
          </p:cNvSpPr>
          <p:nvPr>
            <p:ph type="title"/>
          </p:nvPr>
        </p:nvSpPr>
        <p:spPr/>
        <p:txBody>
          <a:bodyPr/>
          <a:lstStyle/>
          <a:p>
            <a:pPr eaLnBrk="1" hangingPunct="1"/>
            <a:r>
              <a:rPr lang="en-US" sz="4000" u="none" dirty="0" smtClean="0">
                <a:latin typeface="Arial" pitchFamily="34" charset="0"/>
              </a:rPr>
              <a:t>Project Office Report Items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7171" name="Rectangle 3"/>
          <p:cNvSpPr>
            <a:spLocks noGrp="1" noChangeArrowheads="1"/>
          </p:cNvSpPr>
          <p:nvPr>
            <p:ph type="ctrTitle"/>
          </p:nvPr>
        </p:nvSpPr>
        <p:spPr>
          <a:xfrm>
            <a:off x="762000" y="228600"/>
            <a:ext cx="7772400" cy="1470025"/>
          </a:xfrm>
        </p:spPr>
        <p:txBody>
          <a:bodyPr/>
          <a:lstStyle/>
          <a:p>
            <a:pPr eaLnBrk="1" hangingPunct="1"/>
            <a:r>
              <a:rPr lang="en-US" sz="4000" u="none" dirty="0" smtClean="0">
                <a:latin typeface="Arial" pitchFamily="34" charset="0"/>
              </a:rPr>
              <a:t>Exam </a:t>
            </a:r>
            <a:r>
              <a:rPr lang="en-US" sz="4000" u="none" dirty="0" smtClean="0">
                <a:latin typeface="Arial" pitchFamily="34" charset="0"/>
              </a:rPr>
              <a:t>5 </a:t>
            </a:r>
          </a:p>
        </p:txBody>
      </p:sp>
      <p:sp>
        <p:nvSpPr>
          <p:cNvPr id="7172"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7173" name="Rectangle 5"/>
          <p:cNvSpPr>
            <a:spLocks noChangeArrowheads="1"/>
          </p:cNvSpPr>
          <p:nvPr/>
        </p:nvSpPr>
        <p:spPr bwMode="auto">
          <a:xfrm>
            <a:off x="609600" y="1676400"/>
            <a:ext cx="8229600" cy="3724096"/>
          </a:xfrm>
          <a:prstGeom prst="rect">
            <a:avLst/>
          </a:prstGeom>
          <a:noFill/>
          <a:ln w="9525">
            <a:noFill/>
            <a:miter lim="800000"/>
            <a:headEnd/>
            <a:tailEnd/>
          </a:ln>
        </p:spPr>
        <p:txBody>
          <a:bodyPr>
            <a:spAutoFit/>
          </a:bodyPr>
          <a:lstStyle/>
          <a:p>
            <a:endParaRPr lang="en-US" sz="1200" dirty="0">
              <a:solidFill>
                <a:schemeClr val="accent2"/>
              </a:solidFill>
            </a:endParaRPr>
          </a:p>
          <a:p>
            <a:pPr>
              <a:buFontTx/>
              <a:buChar char="•"/>
            </a:pPr>
            <a:r>
              <a:rPr lang="en-US" sz="2800" dirty="0">
                <a:solidFill>
                  <a:schemeClr val="accent2">
                    <a:lumMod val="60000"/>
                    <a:lumOff val="40000"/>
                  </a:schemeClr>
                </a:solidFill>
              </a:rPr>
              <a:t> </a:t>
            </a:r>
            <a:r>
              <a:rPr lang="en-US" sz="2800" dirty="0" smtClean="0">
                <a:solidFill>
                  <a:schemeClr val="accent2">
                    <a:lumMod val="60000"/>
                    <a:lumOff val="40000"/>
                  </a:schemeClr>
                </a:solidFill>
              </a:rPr>
              <a:t>Exam </a:t>
            </a:r>
            <a:r>
              <a:rPr lang="en-US" sz="2800" dirty="0">
                <a:solidFill>
                  <a:schemeClr val="accent2">
                    <a:lumMod val="60000"/>
                    <a:lumOff val="40000"/>
                  </a:schemeClr>
                </a:solidFill>
              </a:rPr>
              <a:t>started in April</a:t>
            </a:r>
          </a:p>
          <a:p>
            <a:pPr>
              <a:buFontTx/>
              <a:buChar char="•"/>
            </a:pPr>
            <a:r>
              <a:rPr lang="en-US" sz="2800" dirty="0">
                <a:solidFill>
                  <a:schemeClr val="accent2">
                    <a:lumMod val="60000"/>
                    <a:lumOff val="40000"/>
                  </a:schemeClr>
                </a:solidFill>
              </a:rPr>
              <a:t> </a:t>
            </a:r>
            <a:r>
              <a:rPr lang="en-US" sz="2800" dirty="0" smtClean="0">
                <a:solidFill>
                  <a:schemeClr val="accent2">
                    <a:lumMod val="60000"/>
                    <a:lumOff val="40000"/>
                  </a:schemeClr>
                </a:solidFill>
              </a:rPr>
              <a:t>Clinic site </a:t>
            </a:r>
            <a:r>
              <a:rPr lang="en-US" sz="2800" dirty="0">
                <a:solidFill>
                  <a:schemeClr val="accent2">
                    <a:lumMod val="60000"/>
                    <a:lumOff val="40000"/>
                  </a:schemeClr>
                </a:solidFill>
              </a:rPr>
              <a:t>visits conducted in June and </a:t>
            </a:r>
            <a:r>
              <a:rPr lang="en-US" sz="2800" dirty="0" smtClean="0">
                <a:solidFill>
                  <a:schemeClr val="accent2">
                    <a:lumMod val="60000"/>
                    <a:lumOff val="40000"/>
                  </a:schemeClr>
                </a:solidFill>
              </a:rPr>
              <a:t>July</a:t>
            </a:r>
          </a:p>
          <a:p>
            <a:pPr lvl="1">
              <a:buFontTx/>
              <a:buChar char="•"/>
            </a:pPr>
            <a:r>
              <a:rPr lang="en-US" sz="2800" dirty="0">
                <a:solidFill>
                  <a:schemeClr val="accent2">
                    <a:lumMod val="60000"/>
                    <a:lumOff val="40000"/>
                  </a:schemeClr>
                </a:solidFill>
              </a:rPr>
              <a:t> </a:t>
            </a:r>
            <a:r>
              <a:rPr lang="en-US" sz="2800" dirty="0" smtClean="0">
                <a:solidFill>
                  <a:schemeClr val="accent2">
                    <a:lumMod val="60000"/>
                    <a:lumOff val="40000"/>
                  </a:schemeClr>
                </a:solidFill>
              </a:rPr>
              <a:t>No major problems identified</a:t>
            </a:r>
          </a:p>
          <a:p>
            <a:pPr lvl="1">
              <a:buFontTx/>
              <a:buChar char="•"/>
            </a:pPr>
            <a:r>
              <a:rPr lang="en-US" sz="2800" dirty="0">
                <a:solidFill>
                  <a:schemeClr val="accent2">
                    <a:lumMod val="60000"/>
                    <a:lumOff val="40000"/>
                  </a:schemeClr>
                </a:solidFill>
              </a:rPr>
              <a:t> </a:t>
            </a:r>
            <a:r>
              <a:rPr lang="en-US" sz="2800" dirty="0" smtClean="0">
                <a:solidFill>
                  <a:schemeClr val="accent2">
                    <a:lumMod val="60000"/>
                    <a:lumOff val="40000"/>
                  </a:schemeClr>
                </a:solidFill>
              </a:rPr>
              <a:t>Three clinics needed to increase capacity</a:t>
            </a:r>
          </a:p>
          <a:p>
            <a:pPr>
              <a:buFontTx/>
              <a:buChar char="•"/>
            </a:pPr>
            <a:r>
              <a:rPr lang="en-US" sz="2800" dirty="0">
                <a:solidFill>
                  <a:schemeClr val="accent2">
                    <a:lumMod val="60000"/>
                    <a:lumOff val="40000"/>
                  </a:schemeClr>
                </a:solidFill>
              </a:rPr>
              <a:t> </a:t>
            </a:r>
            <a:r>
              <a:rPr lang="en-US" sz="2800" dirty="0" smtClean="0">
                <a:solidFill>
                  <a:schemeClr val="accent2">
                    <a:lumMod val="60000"/>
                    <a:lumOff val="40000"/>
                  </a:schemeClr>
                </a:solidFill>
              </a:rPr>
              <a:t>Clinic exams are well-received by participants</a:t>
            </a:r>
          </a:p>
          <a:p>
            <a:pPr>
              <a:buFontTx/>
              <a:buChar char="•"/>
            </a:pPr>
            <a:r>
              <a:rPr lang="en-US" sz="2800" dirty="0">
                <a:solidFill>
                  <a:schemeClr val="accent2">
                    <a:lumMod val="60000"/>
                    <a:lumOff val="40000"/>
                  </a:schemeClr>
                </a:solidFill>
              </a:rPr>
              <a:t> </a:t>
            </a:r>
            <a:r>
              <a:rPr lang="en-US" sz="2800" dirty="0" smtClean="0">
                <a:solidFill>
                  <a:schemeClr val="accent2">
                    <a:lumMod val="60000"/>
                    <a:lumOff val="40000"/>
                  </a:schemeClr>
                </a:solidFill>
              </a:rPr>
              <a:t>Mean exam time is 6.51 hours (main exam + ancillary studies).</a:t>
            </a:r>
            <a:endParaRPr lang="en-US" sz="2800" dirty="0">
              <a:solidFill>
                <a:schemeClr val="accent2">
                  <a:lumMod val="60000"/>
                  <a:lumOff val="40000"/>
                </a:schemeClr>
              </a:solidFill>
            </a:endParaRPr>
          </a:p>
          <a:p>
            <a:pPr>
              <a:buFontTx/>
              <a:buChar char="•"/>
            </a:pPr>
            <a:r>
              <a:rPr lang="en-US" sz="2800" dirty="0">
                <a:solidFill>
                  <a:schemeClr val="accent2">
                    <a:lumMod val="60000"/>
                    <a:lumOff val="40000"/>
                  </a:schemeClr>
                </a:solidFill>
              </a:rPr>
              <a:t> Retention is at 65% of expected*</a:t>
            </a:r>
          </a:p>
        </p:txBody>
      </p:sp>
      <p:sp>
        <p:nvSpPr>
          <p:cNvPr id="7174" name="TextBox 5"/>
          <p:cNvSpPr txBox="1">
            <a:spLocks noChangeArrowheads="1"/>
          </p:cNvSpPr>
          <p:nvPr/>
        </p:nvSpPr>
        <p:spPr bwMode="auto">
          <a:xfrm>
            <a:off x="533400" y="6248400"/>
            <a:ext cx="2825750" cy="369888"/>
          </a:xfrm>
          <a:prstGeom prst="rect">
            <a:avLst/>
          </a:prstGeom>
          <a:noFill/>
          <a:ln w="9525">
            <a:noFill/>
            <a:miter lim="800000"/>
            <a:headEnd/>
            <a:tailEnd/>
          </a:ln>
        </p:spPr>
        <p:txBody>
          <a:bodyPr wrap="none">
            <a:spAutoFit/>
          </a:bodyPr>
          <a:lstStyle/>
          <a:p>
            <a:r>
              <a:rPr lang="en-US"/>
              <a:t>*As of September 8, 2010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7171" name="Rectangle 3"/>
          <p:cNvSpPr>
            <a:spLocks noGrp="1" noChangeArrowheads="1"/>
          </p:cNvSpPr>
          <p:nvPr>
            <p:ph type="ctrTitle"/>
          </p:nvPr>
        </p:nvSpPr>
        <p:spPr>
          <a:xfrm>
            <a:off x="762000" y="228600"/>
            <a:ext cx="7772400" cy="1470025"/>
          </a:xfrm>
        </p:spPr>
        <p:txBody>
          <a:bodyPr/>
          <a:lstStyle/>
          <a:p>
            <a:pPr eaLnBrk="1" hangingPunct="1"/>
            <a:r>
              <a:rPr lang="en-US" sz="4000" u="none" dirty="0" smtClean="0">
                <a:latin typeface="Arial" pitchFamily="34" charset="0"/>
              </a:rPr>
              <a:t>OSMB recommendations</a:t>
            </a:r>
            <a:endParaRPr lang="en-US" sz="4000" u="none" dirty="0" smtClean="0">
              <a:latin typeface="Arial" pitchFamily="34" charset="0"/>
            </a:endParaRPr>
          </a:p>
        </p:txBody>
      </p:sp>
      <p:sp>
        <p:nvSpPr>
          <p:cNvPr id="7172"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7173" name="Rectangle 5"/>
          <p:cNvSpPr>
            <a:spLocks noChangeArrowheads="1"/>
          </p:cNvSpPr>
          <p:nvPr/>
        </p:nvSpPr>
        <p:spPr bwMode="auto">
          <a:xfrm>
            <a:off x="609600" y="1676400"/>
            <a:ext cx="8229600" cy="707886"/>
          </a:xfrm>
          <a:prstGeom prst="rect">
            <a:avLst/>
          </a:prstGeom>
          <a:noFill/>
          <a:ln w="9525">
            <a:noFill/>
            <a:miter lim="800000"/>
            <a:headEnd/>
            <a:tailEnd/>
          </a:ln>
        </p:spPr>
        <p:txBody>
          <a:bodyPr>
            <a:spAutoFit/>
          </a:bodyPr>
          <a:lstStyle/>
          <a:p>
            <a:endParaRPr lang="en-US" sz="1200" dirty="0">
              <a:solidFill>
                <a:schemeClr val="accent2"/>
              </a:solidFill>
            </a:endParaRPr>
          </a:p>
          <a:p>
            <a:pPr>
              <a:buFontTx/>
              <a:buChar char="•"/>
            </a:pPr>
            <a:r>
              <a:rPr lang="en-US" sz="2800" dirty="0">
                <a:solidFill>
                  <a:schemeClr val="accent2">
                    <a:lumMod val="60000"/>
                    <a:lumOff val="40000"/>
                  </a:schemeClr>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9219" name="Rectangle 3"/>
          <p:cNvSpPr>
            <a:spLocks noGrp="1" noChangeArrowheads="1"/>
          </p:cNvSpPr>
          <p:nvPr>
            <p:ph type="ctrTitle"/>
          </p:nvPr>
        </p:nvSpPr>
        <p:spPr>
          <a:xfrm>
            <a:off x="762000" y="228600"/>
            <a:ext cx="7772400" cy="1470025"/>
          </a:xfrm>
        </p:spPr>
        <p:txBody>
          <a:bodyPr/>
          <a:lstStyle/>
          <a:p>
            <a:pPr eaLnBrk="1" hangingPunct="1"/>
            <a:r>
              <a:rPr lang="en-US" sz="4000" u="none" dirty="0" smtClean="0">
                <a:latin typeface="Arial" pitchFamily="34" charset="0"/>
              </a:rPr>
              <a:t>Exam 5 Ancillary studies</a:t>
            </a:r>
          </a:p>
        </p:txBody>
      </p:sp>
      <p:sp>
        <p:nvSpPr>
          <p:cNvPr id="9220"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9221" name="Rectangle 5"/>
          <p:cNvSpPr>
            <a:spLocks noChangeArrowheads="1"/>
          </p:cNvSpPr>
          <p:nvPr/>
        </p:nvSpPr>
        <p:spPr bwMode="auto">
          <a:xfrm>
            <a:off x="609600" y="1676400"/>
            <a:ext cx="8229600" cy="2432050"/>
          </a:xfrm>
          <a:prstGeom prst="rect">
            <a:avLst/>
          </a:prstGeom>
          <a:noFill/>
          <a:ln w="9525">
            <a:noFill/>
            <a:miter lim="800000"/>
            <a:headEnd/>
            <a:tailEnd/>
          </a:ln>
        </p:spPr>
        <p:txBody>
          <a:bodyPr>
            <a:spAutoFit/>
          </a:bodyPr>
          <a:lstStyle/>
          <a:p>
            <a:endParaRPr lang="en-US" sz="1200">
              <a:solidFill>
                <a:schemeClr val="accent2"/>
              </a:solidFill>
            </a:endParaRPr>
          </a:p>
          <a:p>
            <a:pPr>
              <a:buFontTx/>
              <a:buChar char="•"/>
            </a:pPr>
            <a:r>
              <a:rPr lang="en-US" sz="2800">
                <a:solidFill>
                  <a:srgbClr val="FFFFFF"/>
                </a:solidFill>
              </a:rPr>
              <a:t> Ancillary studies</a:t>
            </a:r>
          </a:p>
          <a:p>
            <a:pPr marL="693738" lvl="1" indent="-236538">
              <a:buFontTx/>
              <a:buChar char="-"/>
            </a:pPr>
            <a:r>
              <a:rPr lang="en-US" sz="2800">
                <a:solidFill>
                  <a:schemeClr val="accent2"/>
                </a:solidFill>
              </a:rPr>
              <a:t>We are operating under a moratorium for Exam 5</a:t>
            </a:r>
          </a:p>
          <a:p>
            <a:pPr marL="693738" lvl="1" indent="-236538">
              <a:buFontTx/>
              <a:buChar char="-"/>
            </a:pPr>
            <a:r>
              <a:rPr lang="en-US" sz="2800">
                <a:solidFill>
                  <a:schemeClr val="accent2"/>
                </a:solidFill>
              </a:rPr>
              <a:t>Still actively receiving proposals to use samples and read scans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10243" name="Rectangle 3"/>
          <p:cNvSpPr>
            <a:spLocks noGrp="1" noChangeArrowheads="1"/>
          </p:cNvSpPr>
          <p:nvPr>
            <p:ph type="ctrTitle"/>
          </p:nvPr>
        </p:nvSpPr>
        <p:spPr>
          <a:xfrm>
            <a:off x="762000" y="228600"/>
            <a:ext cx="7772400" cy="1470025"/>
          </a:xfrm>
        </p:spPr>
        <p:txBody>
          <a:bodyPr/>
          <a:lstStyle/>
          <a:p>
            <a:pPr eaLnBrk="1" hangingPunct="1"/>
            <a:r>
              <a:rPr lang="en-US" sz="4000" u="none" dirty="0" smtClean="0">
                <a:latin typeface="Arial" pitchFamily="34" charset="0"/>
              </a:rPr>
              <a:t>Exam 5 Ancillary Studies</a:t>
            </a:r>
          </a:p>
        </p:txBody>
      </p:sp>
      <p:sp>
        <p:nvSpPr>
          <p:cNvPr id="10244"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10245" name="Rectangle 5"/>
          <p:cNvSpPr>
            <a:spLocks noChangeArrowheads="1"/>
          </p:cNvSpPr>
          <p:nvPr/>
        </p:nvSpPr>
        <p:spPr bwMode="auto">
          <a:xfrm>
            <a:off x="609600" y="1676400"/>
            <a:ext cx="8077200" cy="4585871"/>
          </a:xfrm>
          <a:prstGeom prst="rect">
            <a:avLst/>
          </a:prstGeom>
          <a:noFill/>
          <a:ln w="9525">
            <a:noFill/>
            <a:miter lim="800000"/>
            <a:headEnd/>
            <a:tailEnd/>
          </a:ln>
        </p:spPr>
        <p:txBody>
          <a:bodyPr wrap="square">
            <a:spAutoFit/>
          </a:bodyPr>
          <a:lstStyle/>
          <a:p>
            <a:endParaRPr lang="en-US" sz="1200" dirty="0">
              <a:solidFill>
                <a:schemeClr val="accent2"/>
              </a:solidFill>
            </a:endParaRPr>
          </a:p>
          <a:p>
            <a:pPr>
              <a:buFontTx/>
              <a:buChar char="•"/>
            </a:pPr>
            <a:r>
              <a:rPr lang="en-US" sz="2800" dirty="0">
                <a:solidFill>
                  <a:srgbClr val="FFFFFF"/>
                </a:solidFill>
              </a:rPr>
              <a:t> </a:t>
            </a:r>
            <a:r>
              <a:rPr lang="en-US" sz="2800" dirty="0" smtClean="0">
                <a:solidFill>
                  <a:srgbClr val="FFFFFF"/>
                </a:solidFill>
              </a:rPr>
              <a:t>Funded in last 12 months, studies without burden (or blood only)</a:t>
            </a:r>
            <a:endParaRPr lang="en-US" sz="2800" dirty="0">
              <a:solidFill>
                <a:srgbClr val="FFFFFF"/>
              </a:solidFill>
            </a:endParaRPr>
          </a:p>
          <a:p>
            <a:pPr marL="693738" lvl="1" indent="-236538">
              <a:buFontTx/>
              <a:buChar char="-"/>
            </a:pPr>
            <a:r>
              <a:rPr lang="en-US" sz="2800" dirty="0">
                <a:solidFill>
                  <a:schemeClr val="accent2"/>
                </a:solidFill>
              </a:rPr>
              <a:t>Allison – </a:t>
            </a:r>
            <a:r>
              <a:rPr lang="en-US" sz="2800" dirty="0" smtClean="0">
                <a:solidFill>
                  <a:schemeClr val="accent2"/>
                </a:solidFill>
              </a:rPr>
              <a:t>renal artery arteriosclerosis</a:t>
            </a:r>
          </a:p>
          <a:p>
            <a:pPr marL="693738" lvl="1" indent="-236538">
              <a:buFontTx/>
              <a:buChar char="-"/>
            </a:pPr>
            <a:r>
              <a:rPr lang="en-US" sz="2800" dirty="0" smtClean="0">
                <a:solidFill>
                  <a:schemeClr val="accent2"/>
                </a:solidFill>
              </a:rPr>
              <a:t>Nettleton – diet, genetics, and DM risk</a:t>
            </a:r>
          </a:p>
          <a:p>
            <a:pPr marL="693738" lvl="1" indent="-236538">
              <a:buFontTx/>
              <a:buChar char="-"/>
            </a:pPr>
            <a:r>
              <a:rPr lang="en-US" sz="2800" dirty="0" smtClean="0">
                <a:solidFill>
                  <a:schemeClr val="accent2"/>
                </a:solidFill>
              </a:rPr>
              <a:t>Liu – genetics of visceral adiposity</a:t>
            </a:r>
          </a:p>
          <a:p>
            <a:pPr marL="693738" lvl="1" indent="-236538">
              <a:buFontTx/>
              <a:buChar char="-"/>
            </a:pPr>
            <a:r>
              <a:rPr lang="en-US" sz="2800" dirty="0" smtClean="0">
                <a:solidFill>
                  <a:schemeClr val="accent2"/>
                </a:solidFill>
              </a:rPr>
              <a:t>Bradley – GGT and CVD risk</a:t>
            </a:r>
          </a:p>
          <a:p>
            <a:pPr marL="693738" lvl="1" indent="-236538">
              <a:buFontTx/>
              <a:buChar char="-"/>
            </a:pPr>
            <a:r>
              <a:rPr lang="en-US" sz="2800" dirty="0" err="1" smtClean="0">
                <a:solidFill>
                  <a:schemeClr val="accent2"/>
                </a:solidFill>
              </a:rPr>
              <a:t>Vedal</a:t>
            </a:r>
            <a:r>
              <a:rPr lang="en-US" sz="2800" dirty="0" smtClean="0">
                <a:solidFill>
                  <a:schemeClr val="accent2"/>
                </a:solidFill>
              </a:rPr>
              <a:t> – genes, air pollution, and CVD risk</a:t>
            </a:r>
          </a:p>
          <a:p>
            <a:pPr marL="693738" lvl="1" indent="-236538">
              <a:buFontTx/>
              <a:buChar char="-"/>
            </a:pPr>
            <a:r>
              <a:rPr lang="en-US" sz="2800" dirty="0" smtClean="0">
                <a:solidFill>
                  <a:schemeClr val="accent2"/>
                </a:solidFill>
              </a:rPr>
              <a:t>Carnethon – DM in normal weight adults</a:t>
            </a:r>
          </a:p>
          <a:p>
            <a:pPr marL="693738" lvl="1" indent="-236538">
              <a:buFontTx/>
              <a:buChar char="-"/>
            </a:pPr>
            <a:r>
              <a:rPr lang="en-US" sz="2800" dirty="0" smtClean="0">
                <a:solidFill>
                  <a:schemeClr val="accent2"/>
                </a:solidFill>
              </a:rPr>
              <a:t>Kestenbaum – </a:t>
            </a:r>
            <a:r>
              <a:rPr lang="en-US" sz="2800" dirty="0" err="1" smtClean="0">
                <a:solidFill>
                  <a:schemeClr val="accent2"/>
                </a:solidFill>
              </a:rPr>
              <a:t>vit</a:t>
            </a:r>
            <a:r>
              <a:rPr lang="en-US" sz="2800" dirty="0" smtClean="0">
                <a:solidFill>
                  <a:schemeClr val="accent2"/>
                </a:solidFill>
              </a:rPr>
              <a:t> D, </a:t>
            </a:r>
            <a:r>
              <a:rPr lang="en-US" sz="2800" dirty="0" err="1" smtClean="0">
                <a:solidFill>
                  <a:schemeClr val="accent2"/>
                </a:solidFill>
              </a:rPr>
              <a:t>Phos</a:t>
            </a:r>
            <a:r>
              <a:rPr lang="en-US" sz="2800" dirty="0" smtClean="0">
                <a:solidFill>
                  <a:schemeClr val="accent2"/>
                </a:solidFill>
              </a:rPr>
              <a:t>, CVD risk </a:t>
            </a:r>
          </a:p>
          <a:p>
            <a:pPr marL="693738" lvl="1" indent="-236538"/>
            <a:endParaRPr lang="en-US" sz="2800" dirty="0" smtClean="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10243" name="Rectangle 3"/>
          <p:cNvSpPr>
            <a:spLocks noGrp="1" noChangeArrowheads="1"/>
          </p:cNvSpPr>
          <p:nvPr>
            <p:ph type="ctrTitle"/>
          </p:nvPr>
        </p:nvSpPr>
        <p:spPr>
          <a:xfrm>
            <a:off x="762000" y="228600"/>
            <a:ext cx="7772400" cy="1470025"/>
          </a:xfrm>
        </p:spPr>
        <p:txBody>
          <a:bodyPr/>
          <a:lstStyle/>
          <a:p>
            <a:pPr eaLnBrk="1" hangingPunct="1"/>
            <a:r>
              <a:rPr lang="en-US" sz="4000" u="none" dirty="0" smtClean="0">
                <a:latin typeface="Arial" pitchFamily="34" charset="0"/>
              </a:rPr>
              <a:t>Exam 5 Ancillary Studies</a:t>
            </a:r>
          </a:p>
        </p:txBody>
      </p:sp>
      <p:sp>
        <p:nvSpPr>
          <p:cNvPr id="10244"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10245" name="Rectangle 5"/>
          <p:cNvSpPr>
            <a:spLocks noChangeArrowheads="1"/>
          </p:cNvSpPr>
          <p:nvPr/>
        </p:nvSpPr>
        <p:spPr bwMode="auto">
          <a:xfrm>
            <a:off x="609600" y="1676400"/>
            <a:ext cx="8077200" cy="4401205"/>
          </a:xfrm>
          <a:prstGeom prst="rect">
            <a:avLst/>
          </a:prstGeom>
          <a:noFill/>
          <a:ln w="9525">
            <a:noFill/>
            <a:miter lim="800000"/>
            <a:headEnd/>
            <a:tailEnd/>
          </a:ln>
        </p:spPr>
        <p:txBody>
          <a:bodyPr wrap="square">
            <a:spAutoFit/>
          </a:bodyPr>
          <a:lstStyle/>
          <a:p>
            <a:pPr marL="236538" indent="-236538">
              <a:buFont typeface="Arial" pitchFamily="34" charset="0"/>
              <a:buChar char="•"/>
            </a:pPr>
            <a:r>
              <a:rPr lang="en-US" sz="2800" dirty="0" smtClean="0">
                <a:solidFill>
                  <a:srgbClr val="FFFFFF"/>
                </a:solidFill>
              </a:rPr>
              <a:t>Funded (or pending) in last 12 months, studies with burden </a:t>
            </a:r>
            <a:endParaRPr lang="en-US" sz="2800" dirty="0">
              <a:solidFill>
                <a:schemeClr val="accent2"/>
              </a:solidFill>
            </a:endParaRPr>
          </a:p>
          <a:p>
            <a:pPr marL="693738" lvl="1" indent="-236538">
              <a:buFontTx/>
              <a:buChar char="-"/>
            </a:pPr>
            <a:r>
              <a:rPr lang="en-US" sz="2800" dirty="0" smtClean="0">
                <a:solidFill>
                  <a:schemeClr val="accent2"/>
                </a:solidFill>
              </a:rPr>
              <a:t>Barr – MESA Lung II (</a:t>
            </a:r>
            <a:r>
              <a:rPr lang="en-US" sz="2800" dirty="0" err="1" smtClean="0">
                <a:solidFill>
                  <a:schemeClr val="accent2"/>
                </a:solidFill>
              </a:rPr>
              <a:t>qq</a:t>
            </a:r>
            <a:r>
              <a:rPr lang="en-US" sz="2800" dirty="0" smtClean="0">
                <a:solidFill>
                  <a:schemeClr val="accent2"/>
                </a:solidFill>
              </a:rPr>
              <a:t>, </a:t>
            </a:r>
            <a:r>
              <a:rPr lang="en-US" sz="2800" dirty="0" err="1" smtClean="0">
                <a:solidFill>
                  <a:schemeClr val="accent2"/>
                </a:solidFill>
              </a:rPr>
              <a:t>spiromety</a:t>
            </a:r>
            <a:r>
              <a:rPr lang="en-US" sz="2800" dirty="0" smtClean="0">
                <a:solidFill>
                  <a:schemeClr val="accent2"/>
                </a:solidFill>
              </a:rPr>
              <a:t>, CT scan)</a:t>
            </a:r>
          </a:p>
          <a:p>
            <a:pPr marL="693738" lvl="1" indent="-236538">
              <a:buFontTx/>
              <a:buChar char="-"/>
            </a:pPr>
            <a:r>
              <a:rPr lang="en-US" sz="2800" dirty="0" smtClean="0">
                <a:solidFill>
                  <a:schemeClr val="accent2"/>
                </a:solidFill>
              </a:rPr>
              <a:t>Golden </a:t>
            </a:r>
            <a:r>
              <a:rPr lang="en-US" sz="2800" dirty="0">
                <a:solidFill>
                  <a:schemeClr val="accent2"/>
                </a:solidFill>
              </a:rPr>
              <a:t>– adrenal </a:t>
            </a:r>
            <a:r>
              <a:rPr lang="en-US" sz="2800" dirty="0" smtClean="0">
                <a:solidFill>
                  <a:schemeClr val="accent2"/>
                </a:solidFill>
              </a:rPr>
              <a:t>size (ADA, pending)</a:t>
            </a:r>
            <a:endParaRPr lang="en-US" sz="2800" dirty="0">
              <a:solidFill>
                <a:schemeClr val="accent2"/>
              </a:solidFill>
            </a:endParaRPr>
          </a:p>
          <a:p>
            <a:pPr marL="693738" lvl="1" indent="-236538">
              <a:buFontTx/>
              <a:buChar char="-"/>
            </a:pPr>
            <a:r>
              <a:rPr lang="en-US" sz="2800" dirty="0" smtClean="0">
                <a:solidFill>
                  <a:schemeClr val="accent2"/>
                </a:solidFill>
              </a:rPr>
              <a:t>Diez Roux – MESA Stress II (salivary cortisol, urine, DNA)</a:t>
            </a:r>
            <a:endParaRPr lang="en-US" sz="2800" dirty="0">
              <a:solidFill>
                <a:schemeClr val="accent2"/>
              </a:solidFill>
            </a:endParaRPr>
          </a:p>
          <a:p>
            <a:pPr marL="693738" lvl="1" indent="-236538">
              <a:buFontTx/>
              <a:buChar char="-"/>
            </a:pPr>
            <a:r>
              <a:rPr lang="en-US" sz="2800" dirty="0" smtClean="0">
                <a:solidFill>
                  <a:schemeClr val="accent2"/>
                </a:solidFill>
              </a:rPr>
              <a:t>Redline – sleep (home </a:t>
            </a:r>
            <a:r>
              <a:rPr lang="en-US" sz="2800" dirty="0" err="1" smtClean="0">
                <a:solidFill>
                  <a:schemeClr val="accent2"/>
                </a:solidFill>
              </a:rPr>
              <a:t>polysomnography</a:t>
            </a:r>
            <a:r>
              <a:rPr lang="en-US" sz="2800" dirty="0" smtClean="0">
                <a:solidFill>
                  <a:schemeClr val="accent2"/>
                </a:solidFill>
              </a:rPr>
              <a:t>)</a:t>
            </a:r>
          </a:p>
          <a:p>
            <a:pPr marL="693738" lvl="1" indent="-236538">
              <a:buFontTx/>
              <a:buChar char="-"/>
            </a:pPr>
            <a:r>
              <a:rPr lang="en-US" sz="2800" dirty="0" smtClean="0">
                <a:solidFill>
                  <a:schemeClr val="accent2"/>
                </a:solidFill>
              </a:rPr>
              <a:t>Jacobs – arterial elasticity (</a:t>
            </a:r>
            <a:r>
              <a:rPr lang="en-US" sz="2800" dirty="0" err="1" smtClean="0">
                <a:solidFill>
                  <a:schemeClr val="accent2"/>
                </a:solidFill>
              </a:rPr>
              <a:t>tonometry</a:t>
            </a:r>
            <a:r>
              <a:rPr lang="en-US" sz="2800" dirty="0" smtClean="0">
                <a:solidFill>
                  <a:schemeClr val="accent2"/>
                </a:solidFill>
              </a:rPr>
              <a:t>)</a:t>
            </a:r>
            <a:endParaRPr lang="en-US" sz="2800" dirty="0">
              <a:solidFill>
                <a:schemeClr val="accent2"/>
              </a:solidFill>
            </a:endParaRPr>
          </a:p>
          <a:p>
            <a:pPr marL="693738" lvl="1" indent="-236538"/>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p:txBody>
          <a:bodyPr/>
          <a:lstStyle/>
          <a:p>
            <a:pPr eaLnBrk="1" hangingPunct="1">
              <a:buFontTx/>
              <a:buChar char="•"/>
            </a:pPr>
            <a:r>
              <a:rPr lang="en-US" dirty="0" smtClean="0">
                <a:solidFill>
                  <a:schemeClr val="accent2">
                    <a:lumMod val="60000"/>
                    <a:lumOff val="40000"/>
                  </a:schemeClr>
                </a:solidFill>
                <a:latin typeface="Arial" pitchFamily="34" charset="0"/>
              </a:rPr>
              <a:t>Meeting, March 17, 2009</a:t>
            </a:r>
          </a:p>
          <a:p>
            <a:pPr lvl="1" eaLnBrk="1" hangingPunct="1"/>
            <a:r>
              <a:rPr lang="en-US" dirty="0" smtClean="0">
                <a:solidFill>
                  <a:schemeClr val="accent2">
                    <a:lumMod val="60000"/>
                    <a:lumOff val="40000"/>
                  </a:schemeClr>
                </a:solidFill>
                <a:latin typeface="Arial" pitchFamily="34" charset="0"/>
              </a:rPr>
              <a:t>Issues: Planned Exam 5 components, radiation exposure estimates, CT equipment comparability</a:t>
            </a:r>
          </a:p>
          <a:p>
            <a:pPr eaLnBrk="1" hangingPunct="1">
              <a:buFontTx/>
              <a:buChar char="•"/>
            </a:pPr>
            <a:r>
              <a:rPr lang="en-US" dirty="0" smtClean="0">
                <a:solidFill>
                  <a:schemeClr val="accent2">
                    <a:lumMod val="60000"/>
                    <a:lumOff val="40000"/>
                  </a:schemeClr>
                </a:solidFill>
                <a:latin typeface="Arial" pitchFamily="34" charset="0"/>
              </a:rPr>
              <a:t>Conference call, October 2, 2009</a:t>
            </a:r>
          </a:p>
          <a:p>
            <a:pPr lvl="1" eaLnBrk="1" hangingPunct="1"/>
            <a:r>
              <a:rPr lang="en-US" dirty="0" smtClean="0">
                <a:solidFill>
                  <a:schemeClr val="accent2">
                    <a:lumMod val="60000"/>
                    <a:lumOff val="40000"/>
                  </a:schemeClr>
                </a:solidFill>
                <a:latin typeface="Arial" pitchFamily="34" charset="0"/>
              </a:rPr>
              <a:t>Issues:  Columbia CT scanner, length of past exams, radiation exposure estimates, ancillary study updates</a:t>
            </a:r>
          </a:p>
          <a:p>
            <a:pPr eaLnBrk="1" hangingPunct="1">
              <a:buFont typeface="Arial" pitchFamily="34" charset="0"/>
              <a:buChar char="•"/>
            </a:pPr>
            <a:r>
              <a:rPr lang="en-US" dirty="0" smtClean="0">
                <a:solidFill>
                  <a:schemeClr val="accent2">
                    <a:lumMod val="60000"/>
                    <a:lumOff val="40000"/>
                  </a:schemeClr>
                </a:solidFill>
                <a:latin typeface="Arial" pitchFamily="34" charset="0"/>
              </a:rPr>
              <a:t>Meeting, September 13, 2010</a:t>
            </a:r>
          </a:p>
        </p:txBody>
      </p:sp>
      <p:sp>
        <p:nvSpPr>
          <p:cNvPr id="6147" name="Rectangle 3"/>
          <p:cNvSpPr>
            <a:spLocks noGrp="1" noChangeArrowheads="1"/>
          </p:cNvSpPr>
          <p:nvPr>
            <p:ph type="title"/>
          </p:nvPr>
        </p:nvSpPr>
        <p:spPr/>
        <p:txBody>
          <a:bodyPr/>
          <a:lstStyle/>
          <a:p>
            <a:pPr eaLnBrk="1" hangingPunct="1"/>
            <a:r>
              <a:rPr lang="en-US" sz="4000" u="none" dirty="0" smtClean="0">
                <a:latin typeface="Arial" pitchFamily="34" charset="0"/>
              </a:rPr>
              <a:t>Recent MESA OSMB meetings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81000" y="0"/>
            <a:ext cx="8229600" cy="1143000"/>
          </a:xfrm>
        </p:spPr>
        <p:txBody>
          <a:bodyPr/>
          <a:lstStyle/>
          <a:p>
            <a:pPr eaLnBrk="1" hangingPunct="1"/>
            <a:r>
              <a:rPr lang="en-US" sz="3200" u="none" dirty="0" smtClean="0">
                <a:latin typeface="Arial" pitchFamily="34" charset="0"/>
                <a:cs typeface="Arial" pitchFamily="34" charset="0"/>
              </a:rPr>
              <a:t>Publications (n=297)</a:t>
            </a:r>
            <a:br>
              <a:rPr lang="en-US" sz="3200" u="none" dirty="0" smtClean="0">
                <a:latin typeface="Arial" pitchFamily="34" charset="0"/>
                <a:cs typeface="Arial" pitchFamily="34" charset="0"/>
              </a:rPr>
            </a:br>
            <a:r>
              <a:rPr lang="en-US" sz="3200" u="none" dirty="0" smtClean="0">
                <a:latin typeface="Arial" pitchFamily="34" charset="0"/>
                <a:cs typeface="Arial" pitchFamily="34" charset="0"/>
              </a:rPr>
              <a:t>Cumulative by Year</a:t>
            </a:r>
          </a:p>
        </p:txBody>
      </p:sp>
      <p:pic>
        <p:nvPicPr>
          <p:cNvPr id="17412" name="Picture 5"/>
          <p:cNvPicPr>
            <a:picLocks noChangeAspect="1" noChangeArrowheads="1"/>
          </p:cNvPicPr>
          <p:nvPr/>
        </p:nvPicPr>
        <p:blipFill>
          <a:blip r:embed="rId3"/>
          <a:srcRect/>
          <a:stretch>
            <a:fillRect/>
          </a:stretch>
        </p:blipFill>
        <p:spPr bwMode="auto">
          <a:xfrm>
            <a:off x="990600" y="990600"/>
            <a:ext cx="7239000" cy="5297488"/>
          </a:xfrm>
          <a:prstGeom prst="rect">
            <a:avLst/>
          </a:prstGeom>
          <a:noFill/>
          <a:ln w="9525">
            <a:noFill/>
            <a:miter lim="800000"/>
            <a:headEnd/>
            <a:tailEnd/>
          </a:ln>
        </p:spPr>
      </p:pic>
      <p:sp>
        <p:nvSpPr>
          <p:cNvPr id="5" name="Text Box 10"/>
          <p:cNvSpPr txBox="1">
            <a:spLocks noChangeArrowheads="1"/>
          </p:cNvSpPr>
          <p:nvPr/>
        </p:nvSpPr>
        <p:spPr bwMode="auto">
          <a:xfrm>
            <a:off x="0" y="6575425"/>
            <a:ext cx="4730590" cy="276999"/>
          </a:xfrm>
          <a:prstGeom prst="rect">
            <a:avLst/>
          </a:prstGeom>
          <a:noFill/>
          <a:ln w="9525">
            <a:noFill/>
            <a:miter lim="800000"/>
            <a:headEnd/>
            <a:tailEnd/>
          </a:ln>
        </p:spPr>
        <p:txBody>
          <a:bodyPr wrap="none">
            <a:spAutoFit/>
          </a:bodyPr>
          <a:lstStyle/>
          <a:p>
            <a:r>
              <a:rPr lang="en-US" sz="1200" b="1" i="1" dirty="0"/>
              <a:t>Data Cumulative Through August </a:t>
            </a:r>
            <a:r>
              <a:rPr lang="en-US" sz="1200" b="1" i="1" dirty="0" smtClean="0"/>
              <a:t>2010; prepared by MESA CC</a:t>
            </a:r>
            <a:endParaRPr lang="en-US" sz="1200" b="1"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u="none" dirty="0" smtClean="0">
                <a:latin typeface="Arial" pitchFamily="34" charset="0"/>
                <a:cs typeface="Arial" pitchFamily="34" charset="0"/>
              </a:rPr>
              <a:t>Abstracts accepted to AHA Scientific Session 2010</a:t>
            </a:r>
          </a:p>
        </p:txBody>
      </p:sp>
      <p:sp>
        <p:nvSpPr>
          <p:cNvPr id="4" name="Content Placeholder 3"/>
          <p:cNvSpPr>
            <a:spLocks noGrp="1"/>
          </p:cNvSpPr>
          <p:nvPr>
            <p:ph idx="1"/>
          </p:nvPr>
        </p:nvSpPr>
        <p:spPr/>
        <p:txBody>
          <a:bodyPr/>
          <a:lstStyle/>
          <a:p>
            <a:pPr>
              <a:buFont typeface="Wingdings" pitchFamily="2" charset="2"/>
              <a:buChar char="§"/>
            </a:pPr>
            <a:r>
              <a:rPr lang="en-US" sz="3600" dirty="0" smtClean="0">
                <a:solidFill>
                  <a:schemeClr val="accent2">
                    <a:lumMod val="60000"/>
                    <a:lumOff val="40000"/>
                  </a:schemeClr>
                </a:solidFill>
                <a:latin typeface="Arial" pitchFamily="34" charset="0"/>
                <a:cs typeface="Arial" pitchFamily="34" charset="0"/>
              </a:rPr>
              <a:t>32 submitted</a:t>
            </a:r>
          </a:p>
          <a:p>
            <a:pPr>
              <a:buFont typeface="Wingdings" pitchFamily="2" charset="2"/>
              <a:buChar char="§"/>
            </a:pPr>
            <a:r>
              <a:rPr lang="en-US" sz="3600" dirty="0" smtClean="0">
                <a:solidFill>
                  <a:schemeClr val="accent2">
                    <a:lumMod val="60000"/>
                    <a:lumOff val="40000"/>
                  </a:schemeClr>
                </a:solidFill>
                <a:latin typeface="Arial" pitchFamily="34" charset="0"/>
                <a:cs typeface="Arial" pitchFamily="34" charset="0"/>
              </a:rPr>
              <a:t>20 accepted</a:t>
            </a:r>
          </a:p>
          <a:p>
            <a:pPr lvl="1"/>
            <a:r>
              <a:rPr lang="en-US" sz="3600" dirty="0" smtClean="0">
                <a:solidFill>
                  <a:schemeClr val="accent2">
                    <a:lumMod val="60000"/>
                    <a:lumOff val="40000"/>
                  </a:schemeClr>
                </a:solidFill>
                <a:latin typeface="Arial" pitchFamily="34" charset="0"/>
                <a:cs typeface="Arial" pitchFamily="34" charset="0"/>
              </a:rPr>
              <a:t>14 oral presentations</a:t>
            </a:r>
          </a:p>
          <a:p>
            <a:pPr lvl="1"/>
            <a:r>
              <a:rPr lang="en-US" sz="3600" dirty="0" smtClean="0">
                <a:solidFill>
                  <a:schemeClr val="accent2">
                    <a:lumMod val="60000"/>
                    <a:lumOff val="40000"/>
                  </a:schemeClr>
                </a:solidFill>
                <a:latin typeface="Arial" pitchFamily="34" charset="0"/>
                <a:cs typeface="Arial" pitchFamily="34" charset="0"/>
              </a:rPr>
              <a:t>6 poster presentations</a:t>
            </a:r>
          </a:p>
          <a:p>
            <a:pPr>
              <a:buNone/>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11267" name="Rectangle 3"/>
          <p:cNvSpPr>
            <a:spLocks noGrp="1" noChangeArrowheads="1"/>
          </p:cNvSpPr>
          <p:nvPr>
            <p:ph type="ctrTitle"/>
          </p:nvPr>
        </p:nvSpPr>
        <p:spPr>
          <a:xfrm>
            <a:off x="762000" y="228600"/>
            <a:ext cx="7772400" cy="1470025"/>
          </a:xfrm>
        </p:spPr>
        <p:txBody>
          <a:bodyPr/>
          <a:lstStyle/>
          <a:p>
            <a:pPr eaLnBrk="1" hangingPunct="1"/>
            <a:r>
              <a:rPr lang="en-US" sz="4000" u="none" dirty="0" smtClean="0">
                <a:latin typeface="Arial" pitchFamily="34" charset="0"/>
              </a:rPr>
              <a:t>MESA DMDAs - changes</a:t>
            </a:r>
          </a:p>
        </p:txBody>
      </p:sp>
      <p:sp>
        <p:nvSpPr>
          <p:cNvPr id="11268"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6" name="Rectangle 5"/>
          <p:cNvSpPr>
            <a:spLocks noChangeArrowheads="1"/>
          </p:cNvSpPr>
          <p:nvPr/>
        </p:nvSpPr>
        <p:spPr bwMode="auto">
          <a:xfrm>
            <a:off x="609600" y="1676400"/>
            <a:ext cx="8077200" cy="2677656"/>
          </a:xfrm>
          <a:prstGeom prst="rect">
            <a:avLst/>
          </a:prstGeom>
          <a:noFill/>
          <a:ln w="9525">
            <a:noFill/>
            <a:miter lim="800000"/>
            <a:headEnd/>
            <a:tailEnd/>
          </a:ln>
        </p:spPr>
        <p:txBody>
          <a:bodyPr wrap="square">
            <a:spAutoFit/>
          </a:bodyPr>
          <a:lstStyle/>
          <a:p>
            <a:pPr marL="236538" indent="-236538">
              <a:buFont typeface="Arial" pitchFamily="34" charset="0"/>
              <a:buChar char="•"/>
            </a:pPr>
            <a:r>
              <a:rPr lang="en-US" sz="2800" dirty="0" smtClean="0">
                <a:solidFill>
                  <a:srgbClr val="FFFFFF"/>
                </a:solidFill>
              </a:rPr>
              <a:t>Requires IRB review rather than IRB approval from data/material requesters. IRB approval exemption is acceptable if de-identified data (variables) are requested.  (Project Office will determine.)</a:t>
            </a:r>
          </a:p>
          <a:p>
            <a:pPr marL="693738" lvl="1" indent="-236538"/>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11267" name="Rectangle 3"/>
          <p:cNvSpPr>
            <a:spLocks noGrp="1" noChangeArrowheads="1"/>
          </p:cNvSpPr>
          <p:nvPr>
            <p:ph type="ctrTitle"/>
          </p:nvPr>
        </p:nvSpPr>
        <p:spPr>
          <a:xfrm>
            <a:off x="762000" y="228600"/>
            <a:ext cx="7772400" cy="1470025"/>
          </a:xfrm>
        </p:spPr>
        <p:txBody>
          <a:bodyPr/>
          <a:lstStyle/>
          <a:p>
            <a:pPr eaLnBrk="1" hangingPunct="1"/>
            <a:r>
              <a:rPr lang="en-US" sz="4000" u="none" dirty="0" smtClean="0">
                <a:latin typeface="Arial" pitchFamily="34" charset="0"/>
              </a:rPr>
              <a:t>MESA DMDAs – changes, cont.</a:t>
            </a:r>
          </a:p>
        </p:txBody>
      </p:sp>
      <p:sp>
        <p:nvSpPr>
          <p:cNvPr id="11268"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6" name="Rectangle 5"/>
          <p:cNvSpPr>
            <a:spLocks noChangeArrowheads="1"/>
          </p:cNvSpPr>
          <p:nvPr/>
        </p:nvSpPr>
        <p:spPr bwMode="auto">
          <a:xfrm>
            <a:off x="609600" y="1676400"/>
            <a:ext cx="8077200" cy="3539430"/>
          </a:xfrm>
          <a:prstGeom prst="rect">
            <a:avLst/>
          </a:prstGeom>
          <a:noFill/>
          <a:ln w="9525">
            <a:noFill/>
            <a:miter lim="800000"/>
            <a:headEnd/>
            <a:tailEnd/>
          </a:ln>
        </p:spPr>
        <p:txBody>
          <a:bodyPr wrap="square">
            <a:spAutoFit/>
          </a:bodyPr>
          <a:lstStyle/>
          <a:p>
            <a:pPr marL="236538" indent="-236538">
              <a:buFont typeface="Arial" pitchFamily="34" charset="0"/>
              <a:buChar char="•"/>
            </a:pPr>
            <a:r>
              <a:rPr lang="en-US" sz="2800" dirty="0" smtClean="0">
                <a:solidFill>
                  <a:srgbClr val="FFFFFF"/>
                </a:solidFill>
              </a:rPr>
              <a:t>Defines “Images” as Data instead of Materials</a:t>
            </a:r>
          </a:p>
          <a:p>
            <a:pPr marL="236538" indent="-236538">
              <a:buFont typeface="Arial" pitchFamily="34" charset="0"/>
              <a:buChar char="•"/>
            </a:pPr>
            <a:r>
              <a:rPr lang="en-US" sz="2800" dirty="0" smtClean="0">
                <a:solidFill>
                  <a:srgbClr val="FFFFFF"/>
                </a:solidFill>
              </a:rPr>
              <a:t>Adds definition of MESA investigator (on active contract or subcontract or consultant, NHLBI employee working on MESA)  </a:t>
            </a:r>
          </a:p>
          <a:p>
            <a:pPr marL="236538" indent="-236538">
              <a:buFont typeface="Arial" pitchFamily="34" charset="0"/>
              <a:buChar char="•"/>
            </a:pPr>
            <a:r>
              <a:rPr lang="en-US" sz="2800" dirty="0" smtClean="0">
                <a:solidFill>
                  <a:srgbClr val="FFFFFF"/>
                </a:solidFill>
              </a:rPr>
              <a:t>If Material is requested:  </a:t>
            </a:r>
          </a:p>
          <a:p>
            <a:pPr marL="693738" lvl="1" indent="-236538">
              <a:buFont typeface="Arial" pitchFamily="34" charset="0"/>
              <a:buChar char="•"/>
            </a:pPr>
            <a:r>
              <a:rPr lang="en-US" sz="2800" dirty="0" smtClean="0">
                <a:solidFill>
                  <a:srgbClr val="FFFFFF"/>
                </a:solidFill>
              </a:rPr>
              <a:t>DMDA is needed for ancillary study PI</a:t>
            </a:r>
          </a:p>
          <a:p>
            <a:pPr marL="693738" lvl="1" indent="-236538">
              <a:buFont typeface="Arial" pitchFamily="34" charset="0"/>
              <a:buChar char="•"/>
            </a:pPr>
            <a:r>
              <a:rPr lang="en-US" sz="2800" dirty="0" smtClean="0">
                <a:solidFill>
                  <a:srgbClr val="FFFFFF"/>
                </a:solidFill>
              </a:rPr>
              <a:t>DMDA is not needed for non-affiliated lab if not receiving data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11267" name="Rectangle 3"/>
          <p:cNvSpPr>
            <a:spLocks noGrp="1" noChangeArrowheads="1"/>
          </p:cNvSpPr>
          <p:nvPr>
            <p:ph type="ctrTitle"/>
          </p:nvPr>
        </p:nvSpPr>
        <p:spPr>
          <a:xfrm>
            <a:off x="762000" y="228600"/>
            <a:ext cx="7772400" cy="1470025"/>
          </a:xfrm>
        </p:spPr>
        <p:txBody>
          <a:bodyPr/>
          <a:lstStyle/>
          <a:p>
            <a:pPr eaLnBrk="1" hangingPunct="1"/>
            <a:r>
              <a:rPr lang="en-US" sz="4000" u="none" dirty="0" smtClean="0">
                <a:latin typeface="Arial" pitchFamily="34" charset="0"/>
              </a:rPr>
              <a:t>MESA DMDAs – changes, cont.</a:t>
            </a:r>
          </a:p>
        </p:txBody>
      </p:sp>
      <p:sp>
        <p:nvSpPr>
          <p:cNvPr id="11268"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6" name="Rectangle 5"/>
          <p:cNvSpPr>
            <a:spLocks noChangeArrowheads="1"/>
          </p:cNvSpPr>
          <p:nvPr/>
        </p:nvSpPr>
        <p:spPr bwMode="auto">
          <a:xfrm>
            <a:off x="609600" y="1676400"/>
            <a:ext cx="8077200" cy="4832092"/>
          </a:xfrm>
          <a:prstGeom prst="rect">
            <a:avLst/>
          </a:prstGeom>
          <a:noFill/>
          <a:ln w="9525">
            <a:noFill/>
            <a:miter lim="800000"/>
            <a:headEnd/>
            <a:tailEnd/>
          </a:ln>
        </p:spPr>
        <p:txBody>
          <a:bodyPr wrap="square">
            <a:spAutoFit/>
          </a:bodyPr>
          <a:lstStyle/>
          <a:p>
            <a:pPr marL="236538" indent="-236538">
              <a:buFont typeface="Arial" pitchFamily="34" charset="0"/>
              <a:buChar char="•"/>
            </a:pPr>
            <a:r>
              <a:rPr lang="en-US" sz="2000" b="1" dirty="0" smtClean="0">
                <a:solidFill>
                  <a:srgbClr val="FFFFFF"/>
                </a:solidFill>
              </a:rPr>
              <a:t>Acknowledgements</a:t>
            </a:r>
            <a:r>
              <a:rPr lang="en-US" sz="2000" dirty="0" smtClean="0">
                <a:solidFill>
                  <a:srgbClr val="FFFFFF"/>
                </a:solidFill>
              </a:rPr>
              <a:t>: ancillary study investigators can publish papers without MESA approval but must acknowledge the disapproval or non-collaboration</a:t>
            </a:r>
          </a:p>
          <a:p>
            <a:pPr marL="236538" indent="-236538">
              <a:buFont typeface="Arial" pitchFamily="34" charset="0"/>
              <a:buChar char="•"/>
            </a:pPr>
            <a:r>
              <a:rPr lang="en-US" sz="2000" b="1" dirty="0" smtClean="0">
                <a:solidFill>
                  <a:srgbClr val="FFFFFF"/>
                </a:solidFill>
              </a:rPr>
              <a:t>Indemnification</a:t>
            </a:r>
            <a:r>
              <a:rPr lang="en-US" sz="2000" dirty="0" smtClean="0">
                <a:solidFill>
                  <a:srgbClr val="FFFFFF"/>
                </a:solidFill>
              </a:rPr>
              <a:t>: Exemption for the State and Federal government is added.</a:t>
            </a:r>
          </a:p>
          <a:p>
            <a:pPr marL="236538" indent="-236538">
              <a:buFont typeface="Arial" pitchFamily="34" charset="0"/>
              <a:buChar char="•"/>
            </a:pPr>
            <a:r>
              <a:rPr lang="en-US" sz="2000" dirty="0" smtClean="0">
                <a:solidFill>
                  <a:srgbClr val="FFFFFF"/>
                </a:solidFill>
              </a:rPr>
              <a:t>Adds the clauses in sections 4.2 and 12 that </a:t>
            </a:r>
            <a:r>
              <a:rPr lang="en-US" sz="2000" b="1" dirty="0" smtClean="0">
                <a:solidFill>
                  <a:srgbClr val="FFFFFF"/>
                </a:solidFill>
              </a:rPr>
              <a:t>allow for NHLBI authorized distribution of data and/or materials by the Recipient</a:t>
            </a:r>
            <a:r>
              <a:rPr lang="en-US" sz="2000" dirty="0" smtClean="0">
                <a:solidFill>
                  <a:srgbClr val="FFFFFF"/>
                </a:solidFill>
              </a:rPr>
              <a:t>, for cases such as fee-for-service assay work on behalf of the Recipient, or repackaging/processing/assaying of data and/or materials such as that ongoing within the HEART-GO/GO-ESP projects and similar consortia.</a:t>
            </a:r>
          </a:p>
          <a:p>
            <a:pPr marL="236538" indent="-236538">
              <a:buFont typeface="Arial" pitchFamily="34" charset="0"/>
              <a:buChar char="•"/>
            </a:pPr>
            <a:r>
              <a:rPr lang="en-US" sz="2000" dirty="0" smtClean="0">
                <a:solidFill>
                  <a:srgbClr val="FFFFFF"/>
                </a:solidFill>
              </a:rPr>
              <a:t>Adds the clauses in section 21 (a) that </a:t>
            </a:r>
            <a:r>
              <a:rPr lang="en-US" sz="2000" b="1" dirty="0" smtClean="0">
                <a:solidFill>
                  <a:srgbClr val="FFFFFF"/>
                </a:solidFill>
              </a:rPr>
              <a:t>require the CMS data recipients to destroy all copies of all data</a:t>
            </a:r>
            <a:r>
              <a:rPr lang="en-US" sz="2000" dirty="0" smtClean="0">
                <a:solidFill>
                  <a:srgbClr val="FFFFFF"/>
                </a:solidFill>
              </a:rPr>
              <a:t> received from the MESA study.   </a:t>
            </a:r>
          </a:p>
          <a:p>
            <a:pPr marL="693738" lvl="1" indent="-236538"/>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pic>
        <p:nvPicPr>
          <p:cNvPr id="19460" name="Picture 4"/>
          <p:cNvPicPr>
            <a:picLocks noGrp="1" noChangeAspect="1" noChangeArrowheads="1"/>
          </p:cNvPicPr>
          <p:nvPr>
            <p:ph idx="1"/>
          </p:nvPr>
        </p:nvPicPr>
        <p:blipFill>
          <a:blip r:embed="rId2"/>
          <a:srcRect/>
          <a:stretch>
            <a:fillRect/>
          </a:stretch>
        </p:blipFill>
        <p:spPr bwMode="auto">
          <a:xfrm>
            <a:off x="1447800" y="457200"/>
            <a:ext cx="6059959" cy="5605462"/>
          </a:xfrm>
          <a:prstGeom prst="rect">
            <a:avLst/>
          </a:prstGeom>
          <a:noFill/>
          <a:ln w="9525">
            <a:noFill/>
            <a:miter lim="800000"/>
            <a:headEnd/>
            <a:tailEnd/>
          </a:ln>
          <a:effectLst/>
        </p:spPr>
      </p:pic>
      <p:sp>
        <p:nvSpPr>
          <p:cNvPr id="6" name="TextBox 5"/>
          <p:cNvSpPr txBox="1"/>
          <p:nvPr/>
        </p:nvSpPr>
        <p:spPr>
          <a:xfrm>
            <a:off x="457200" y="6324600"/>
            <a:ext cx="7930376" cy="369332"/>
          </a:xfrm>
          <a:prstGeom prst="rect">
            <a:avLst/>
          </a:prstGeom>
          <a:noFill/>
        </p:spPr>
        <p:txBody>
          <a:bodyPr wrap="none" rtlCol="0">
            <a:spAutoFit/>
          </a:bodyPr>
          <a:lstStyle/>
          <a:p>
            <a:r>
              <a:rPr lang="en-US" dirty="0" smtClean="0"/>
              <a:t>Continued productivity in area of neighborhood characteristics and CVD risk</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8306" name="Picture 2"/>
          <p:cNvPicPr>
            <a:picLocks noGrp="1" noChangeAspect="1" noChangeArrowheads="1"/>
          </p:cNvPicPr>
          <p:nvPr>
            <p:ph idx="1"/>
          </p:nvPr>
        </p:nvPicPr>
        <p:blipFill>
          <a:blip r:embed="rId2"/>
          <a:srcRect/>
          <a:stretch>
            <a:fillRect/>
          </a:stretch>
        </p:blipFill>
        <p:spPr bwMode="auto">
          <a:xfrm>
            <a:off x="381000" y="609600"/>
            <a:ext cx="8375701" cy="4957762"/>
          </a:xfrm>
          <a:prstGeom prst="rect">
            <a:avLst/>
          </a:prstGeom>
          <a:noFill/>
          <a:ln w="9525">
            <a:noFill/>
            <a:miter lim="800000"/>
            <a:headEnd/>
            <a:tailEnd/>
          </a:ln>
          <a:effectLst/>
        </p:spPr>
      </p:pic>
      <p:sp>
        <p:nvSpPr>
          <p:cNvPr id="5" name="TextBox 4"/>
          <p:cNvSpPr txBox="1"/>
          <p:nvPr/>
        </p:nvSpPr>
        <p:spPr>
          <a:xfrm>
            <a:off x="228600" y="5867400"/>
            <a:ext cx="7924800" cy="646331"/>
          </a:xfrm>
          <a:prstGeom prst="rect">
            <a:avLst/>
          </a:prstGeom>
          <a:noFill/>
        </p:spPr>
        <p:txBody>
          <a:bodyPr wrap="square" rtlCol="0">
            <a:spAutoFit/>
          </a:bodyPr>
          <a:lstStyle/>
          <a:p>
            <a:r>
              <a:rPr lang="en-US" dirty="0" smtClean="0"/>
              <a:t>The correlations between CVD risk factors and aortic calcification were noted to be stronger than for CAC.</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9330" name="Picture 2"/>
          <p:cNvPicPr>
            <a:picLocks noGrp="1" noChangeAspect="1" noChangeArrowheads="1"/>
          </p:cNvPicPr>
          <p:nvPr>
            <p:ph idx="1"/>
          </p:nvPr>
        </p:nvPicPr>
        <p:blipFill>
          <a:blip r:embed="rId2"/>
          <a:srcRect/>
          <a:stretch>
            <a:fillRect/>
          </a:stretch>
        </p:blipFill>
        <p:spPr bwMode="auto">
          <a:xfrm>
            <a:off x="990600" y="304800"/>
            <a:ext cx="6880689" cy="5945449"/>
          </a:xfrm>
          <a:prstGeom prst="rect">
            <a:avLst/>
          </a:prstGeom>
          <a:noFill/>
          <a:ln w="9525">
            <a:noFill/>
            <a:miter lim="800000"/>
            <a:headEnd/>
            <a:tailEnd/>
          </a:ln>
          <a:effectLst/>
        </p:spPr>
      </p:pic>
      <p:sp>
        <p:nvSpPr>
          <p:cNvPr id="5" name="TextBox 4"/>
          <p:cNvSpPr txBox="1"/>
          <p:nvPr/>
        </p:nvSpPr>
        <p:spPr>
          <a:xfrm>
            <a:off x="533400" y="6488668"/>
            <a:ext cx="4147289" cy="369332"/>
          </a:xfrm>
          <a:prstGeom prst="rect">
            <a:avLst/>
          </a:prstGeom>
          <a:noFill/>
        </p:spPr>
        <p:txBody>
          <a:bodyPr wrap="none" rtlCol="0">
            <a:spAutoFit/>
          </a:bodyPr>
          <a:lstStyle/>
          <a:p>
            <a:r>
              <a:rPr lang="en-US" dirty="0" smtClean="0"/>
              <a:t>Comparison with another ethnic group</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0354" name="Picture 2"/>
          <p:cNvPicPr>
            <a:picLocks noGrp="1" noChangeAspect="1" noChangeArrowheads="1"/>
          </p:cNvPicPr>
          <p:nvPr>
            <p:ph idx="1"/>
          </p:nvPr>
        </p:nvPicPr>
        <p:blipFill>
          <a:blip r:embed="rId2"/>
          <a:srcRect/>
          <a:stretch>
            <a:fillRect/>
          </a:stretch>
        </p:blipFill>
        <p:spPr bwMode="auto">
          <a:xfrm>
            <a:off x="1676400" y="228600"/>
            <a:ext cx="5715000" cy="5666273"/>
          </a:xfrm>
          <a:prstGeom prst="rect">
            <a:avLst/>
          </a:prstGeom>
          <a:noFill/>
          <a:ln w="9525">
            <a:noFill/>
            <a:miter lim="800000"/>
            <a:headEnd/>
            <a:tailEnd/>
          </a:ln>
          <a:effectLst/>
        </p:spPr>
      </p:pic>
      <p:sp>
        <p:nvSpPr>
          <p:cNvPr id="5" name="TextBox 4"/>
          <p:cNvSpPr txBox="1"/>
          <p:nvPr/>
        </p:nvSpPr>
        <p:spPr>
          <a:xfrm>
            <a:off x="304800" y="6019800"/>
            <a:ext cx="8153400" cy="646331"/>
          </a:xfrm>
          <a:prstGeom prst="rect">
            <a:avLst/>
          </a:prstGeom>
          <a:noFill/>
        </p:spPr>
        <p:txBody>
          <a:bodyPr wrap="square" rtlCol="0">
            <a:spAutoFit/>
          </a:bodyPr>
          <a:lstStyle/>
          <a:p>
            <a:r>
              <a:rPr lang="en-US" dirty="0" smtClean="0"/>
              <a:t>Further analysis of some of the interesting ethnic comparisons, particularly with the less well-studied Chinese subgroup</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1378" name="Picture 2"/>
          <p:cNvPicPr>
            <a:picLocks noGrp="1" noChangeAspect="1" noChangeArrowheads="1"/>
          </p:cNvPicPr>
          <p:nvPr>
            <p:ph idx="1"/>
          </p:nvPr>
        </p:nvPicPr>
        <p:blipFill>
          <a:blip r:embed="rId2"/>
          <a:srcRect/>
          <a:stretch>
            <a:fillRect/>
          </a:stretch>
        </p:blipFill>
        <p:spPr bwMode="auto">
          <a:xfrm>
            <a:off x="2057400" y="381000"/>
            <a:ext cx="5144817" cy="4495800"/>
          </a:xfrm>
          <a:prstGeom prst="rect">
            <a:avLst/>
          </a:prstGeom>
          <a:noFill/>
          <a:ln w="9525">
            <a:noFill/>
            <a:miter lim="800000"/>
            <a:headEnd/>
            <a:tailEnd/>
          </a:ln>
          <a:effectLst/>
        </p:spPr>
      </p:pic>
      <p:pic>
        <p:nvPicPr>
          <p:cNvPr id="101379" name="Picture 3"/>
          <p:cNvPicPr>
            <a:picLocks noChangeAspect="1" noChangeArrowheads="1"/>
          </p:cNvPicPr>
          <p:nvPr/>
        </p:nvPicPr>
        <p:blipFill>
          <a:blip r:embed="rId3"/>
          <a:srcRect/>
          <a:stretch>
            <a:fillRect/>
          </a:stretch>
        </p:blipFill>
        <p:spPr bwMode="auto">
          <a:xfrm>
            <a:off x="2057399" y="4903819"/>
            <a:ext cx="5181601" cy="1403780"/>
          </a:xfrm>
          <a:prstGeom prst="rect">
            <a:avLst/>
          </a:prstGeom>
          <a:noFill/>
          <a:ln w="9525">
            <a:noFill/>
            <a:miter lim="800000"/>
            <a:headEnd/>
            <a:tailEnd/>
          </a:ln>
          <a:effectLst/>
        </p:spPr>
      </p:pic>
      <p:sp>
        <p:nvSpPr>
          <p:cNvPr id="6" name="TextBox 5"/>
          <p:cNvSpPr txBox="1"/>
          <p:nvPr/>
        </p:nvSpPr>
        <p:spPr>
          <a:xfrm>
            <a:off x="228600" y="6211669"/>
            <a:ext cx="8458200" cy="646331"/>
          </a:xfrm>
          <a:prstGeom prst="rect">
            <a:avLst/>
          </a:prstGeom>
          <a:noFill/>
        </p:spPr>
        <p:txBody>
          <a:bodyPr wrap="square" rtlCol="0">
            <a:spAutoFit/>
          </a:bodyPr>
          <a:lstStyle/>
          <a:p>
            <a:r>
              <a:rPr lang="en-US" dirty="0" smtClean="0"/>
              <a:t>Collaboration with Health ABC, CHS, and the Prevention of Renal and Vascular End-Stage Disease cohorts.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685800" y="1219200"/>
            <a:ext cx="7924800" cy="4648200"/>
          </a:xfrm>
        </p:spPr>
        <p:txBody>
          <a:bodyPr/>
          <a:lstStyle/>
          <a:p>
            <a:pPr eaLnBrk="1" hangingPunct="1">
              <a:buFontTx/>
              <a:buChar char="•"/>
            </a:pPr>
            <a:r>
              <a:rPr lang="en-US" dirty="0" smtClean="0">
                <a:solidFill>
                  <a:schemeClr val="accent2">
                    <a:lumMod val="60000"/>
                    <a:lumOff val="40000"/>
                  </a:schemeClr>
                </a:solidFill>
                <a:latin typeface="Arial" pitchFamily="34" charset="0"/>
              </a:rPr>
              <a:t>Exam 5</a:t>
            </a:r>
          </a:p>
          <a:p>
            <a:pPr eaLnBrk="1" hangingPunct="1">
              <a:buFontTx/>
              <a:buChar char="•"/>
            </a:pPr>
            <a:r>
              <a:rPr lang="en-US" dirty="0" smtClean="0">
                <a:solidFill>
                  <a:schemeClr val="accent2">
                    <a:lumMod val="60000"/>
                    <a:lumOff val="40000"/>
                  </a:schemeClr>
                </a:solidFill>
                <a:latin typeface="Arial" pitchFamily="34" charset="0"/>
              </a:rPr>
              <a:t>OSMB notifications</a:t>
            </a:r>
          </a:p>
          <a:p>
            <a:pPr eaLnBrk="1" hangingPunct="1">
              <a:buFontTx/>
              <a:buChar char="•"/>
            </a:pPr>
            <a:r>
              <a:rPr lang="en-US" dirty="0" smtClean="0">
                <a:solidFill>
                  <a:schemeClr val="accent2">
                    <a:lumMod val="60000"/>
                    <a:lumOff val="40000"/>
                  </a:schemeClr>
                </a:solidFill>
                <a:latin typeface="Arial" pitchFamily="34" charset="0"/>
              </a:rPr>
              <a:t>Ancillary studies</a:t>
            </a:r>
          </a:p>
          <a:p>
            <a:pPr eaLnBrk="1" hangingPunct="1">
              <a:buFontTx/>
              <a:buChar char="•"/>
            </a:pPr>
            <a:r>
              <a:rPr lang="en-US" dirty="0" smtClean="0">
                <a:solidFill>
                  <a:schemeClr val="accent2">
                    <a:lumMod val="60000"/>
                    <a:lumOff val="40000"/>
                  </a:schemeClr>
                </a:solidFill>
                <a:latin typeface="Arial" pitchFamily="34" charset="0"/>
              </a:rPr>
              <a:t>Genetics (no separate slide)</a:t>
            </a:r>
          </a:p>
          <a:p>
            <a:pPr lvl="1" eaLnBrk="1" hangingPunct="1"/>
            <a:r>
              <a:rPr lang="en-US" sz="2400" dirty="0" err="1" smtClean="0">
                <a:solidFill>
                  <a:schemeClr val="accent2">
                    <a:lumMod val="60000"/>
                    <a:lumOff val="40000"/>
                  </a:schemeClr>
                </a:solidFill>
                <a:latin typeface="Arial" pitchFamily="34" charset="0"/>
              </a:rPr>
              <a:t>SHARe</a:t>
            </a:r>
            <a:r>
              <a:rPr lang="en-US" sz="2400" dirty="0" smtClean="0">
                <a:solidFill>
                  <a:schemeClr val="accent2">
                    <a:lumMod val="60000"/>
                    <a:lumOff val="40000"/>
                  </a:schemeClr>
                </a:solidFill>
                <a:latin typeface="Arial" pitchFamily="34" charset="0"/>
              </a:rPr>
              <a:t> program – MESA data added to </a:t>
            </a:r>
            <a:r>
              <a:rPr lang="en-US" sz="2400" dirty="0" err="1" smtClean="0">
                <a:solidFill>
                  <a:schemeClr val="accent2">
                    <a:lumMod val="60000"/>
                    <a:lumOff val="40000"/>
                  </a:schemeClr>
                </a:solidFill>
                <a:latin typeface="Arial" pitchFamily="34" charset="0"/>
              </a:rPr>
              <a:t>dbGaP</a:t>
            </a:r>
            <a:r>
              <a:rPr lang="en-US" sz="2400" dirty="0" smtClean="0">
                <a:solidFill>
                  <a:schemeClr val="accent2">
                    <a:lumMod val="60000"/>
                    <a:lumOff val="40000"/>
                  </a:schemeClr>
                </a:solidFill>
                <a:latin typeface="Arial" pitchFamily="34" charset="0"/>
              </a:rPr>
              <a:t> in December; active working groups and papers (Rotter and Burke)</a:t>
            </a:r>
          </a:p>
          <a:p>
            <a:pPr lvl="1" eaLnBrk="1" hangingPunct="1"/>
            <a:r>
              <a:rPr lang="en-US" sz="2400" dirty="0" smtClean="0">
                <a:solidFill>
                  <a:schemeClr val="accent2">
                    <a:lumMod val="60000"/>
                    <a:lumOff val="40000"/>
                  </a:schemeClr>
                </a:solidFill>
                <a:latin typeface="Arial" pitchFamily="34" charset="0"/>
              </a:rPr>
              <a:t>Go-ESP -- RC2 grant – </a:t>
            </a:r>
            <a:r>
              <a:rPr lang="en-US" sz="2400" dirty="0" err="1" smtClean="0">
                <a:solidFill>
                  <a:schemeClr val="accent2">
                    <a:lumMod val="60000"/>
                    <a:lumOff val="40000"/>
                  </a:schemeClr>
                </a:solidFill>
                <a:latin typeface="Arial" pitchFamily="34" charset="0"/>
              </a:rPr>
              <a:t>Exome</a:t>
            </a:r>
            <a:r>
              <a:rPr lang="en-US" sz="2400" dirty="0" smtClean="0">
                <a:solidFill>
                  <a:schemeClr val="accent2">
                    <a:lumMod val="60000"/>
                    <a:lumOff val="40000"/>
                  </a:schemeClr>
                </a:solidFill>
                <a:latin typeface="Arial" pitchFamily="34" charset="0"/>
              </a:rPr>
              <a:t> Sequencing Project (Rich)</a:t>
            </a:r>
          </a:p>
          <a:p>
            <a:pPr eaLnBrk="1" hangingPunct="1">
              <a:buFontTx/>
              <a:buChar char="•"/>
            </a:pPr>
            <a:r>
              <a:rPr lang="en-US" dirty="0" smtClean="0">
                <a:solidFill>
                  <a:schemeClr val="accent2">
                    <a:lumMod val="60000"/>
                    <a:lumOff val="40000"/>
                  </a:schemeClr>
                </a:solidFill>
                <a:latin typeface="Arial" pitchFamily="34" charset="0"/>
              </a:rPr>
              <a:t>MESA publications activities</a:t>
            </a:r>
          </a:p>
          <a:p>
            <a:pPr eaLnBrk="1" hangingPunct="1">
              <a:buNone/>
            </a:pPr>
            <a:endParaRPr lang="en-US" dirty="0" smtClean="0">
              <a:solidFill>
                <a:schemeClr val="accent2">
                  <a:lumMod val="60000"/>
                  <a:lumOff val="40000"/>
                </a:schemeClr>
              </a:solidFill>
              <a:latin typeface="Arial" pitchFamily="34" charset="0"/>
            </a:endParaRPr>
          </a:p>
        </p:txBody>
      </p:sp>
      <p:sp>
        <p:nvSpPr>
          <p:cNvPr id="6147" name="Rectangle 3"/>
          <p:cNvSpPr>
            <a:spLocks noGrp="1" noChangeArrowheads="1"/>
          </p:cNvSpPr>
          <p:nvPr>
            <p:ph type="title"/>
          </p:nvPr>
        </p:nvSpPr>
        <p:spPr/>
        <p:txBody>
          <a:bodyPr/>
          <a:lstStyle/>
          <a:p>
            <a:pPr eaLnBrk="1" hangingPunct="1"/>
            <a:r>
              <a:rPr lang="en-US" sz="4000" u="none" dirty="0" smtClean="0">
                <a:latin typeface="Arial" pitchFamily="34" charset="0"/>
              </a:rPr>
              <a:t>Project Office Report Items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02" name="Picture 2"/>
          <p:cNvPicPr>
            <a:picLocks noGrp="1" noChangeAspect="1" noChangeArrowheads="1"/>
          </p:cNvPicPr>
          <p:nvPr>
            <p:ph idx="1"/>
          </p:nvPr>
        </p:nvPicPr>
        <p:blipFill>
          <a:blip r:embed="rId2"/>
          <a:srcRect/>
          <a:stretch>
            <a:fillRect/>
          </a:stretch>
        </p:blipFill>
        <p:spPr bwMode="auto">
          <a:xfrm>
            <a:off x="1600200" y="228600"/>
            <a:ext cx="6108455" cy="5672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3426" name="Picture 2"/>
          <p:cNvPicPr>
            <a:picLocks noGrp="1" noChangeAspect="1" noChangeArrowheads="1"/>
          </p:cNvPicPr>
          <p:nvPr>
            <p:ph idx="1"/>
          </p:nvPr>
        </p:nvPicPr>
        <p:blipFill>
          <a:blip r:embed="rId2"/>
          <a:srcRect/>
          <a:stretch>
            <a:fillRect/>
          </a:stretch>
        </p:blipFill>
        <p:spPr bwMode="auto">
          <a:xfrm>
            <a:off x="2286000" y="457200"/>
            <a:ext cx="4313779"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p:txBody>
          <a:bodyPr/>
          <a:lstStyle/>
          <a:p>
            <a:pPr eaLnBrk="1" hangingPunct="1">
              <a:buFontTx/>
              <a:buChar char="•"/>
            </a:pPr>
            <a:r>
              <a:rPr lang="en-US" dirty="0" smtClean="0">
                <a:solidFill>
                  <a:schemeClr val="tx1"/>
                </a:solidFill>
                <a:latin typeface="Arial" pitchFamily="34" charset="0"/>
              </a:rPr>
              <a:t>New NHLBI Director to have been selected by the end of August . . .</a:t>
            </a:r>
          </a:p>
          <a:p>
            <a:pPr eaLnBrk="1" hangingPunct="1">
              <a:buFontTx/>
              <a:buChar char="•"/>
            </a:pPr>
            <a:r>
              <a:rPr lang="en-US" dirty="0" smtClean="0">
                <a:solidFill>
                  <a:schemeClr val="tx1"/>
                </a:solidFill>
                <a:latin typeface="Arial" pitchFamily="34" charset="0"/>
              </a:rPr>
              <a:t>Susan Shurin is Acting Director of NHLBI</a:t>
            </a:r>
          </a:p>
          <a:p>
            <a:pPr eaLnBrk="1" hangingPunct="1">
              <a:buFontTx/>
              <a:buChar char="•"/>
            </a:pPr>
            <a:r>
              <a:rPr lang="en-US" dirty="0" smtClean="0">
                <a:solidFill>
                  <a:schemeClr val="tx1"/>
                </a:solidFill>
                <a:latin typeface="Arial" pitchFamily="34" charset="0"/>
              </a:rPr>
              <a:t>Changes in contracting</a:t>
            </a:r>
          </a:p>
        </p:txBody>
      </p:sp>
      <p:sp>
        <p:nvSpPr>
          <p:cNvPr id="28675" name="Rectangle 3"/>
          <p:cNvSpPr>
            <a:spLocks noGrp="1" noChangeArrowheads="1"/>
          </p:cNvSpPr>
          <p:nvPr>
            <p:ph type="title"/>
          </p:nvPr>
        </p:nvSpPr>
        <p:spPr/>
        <p:txBody>
          <a:bodyPr/>
          <a:lstStyle/>
          <a:p>
            <a:pPr eaLnBrk="1" hangingPunct="1"/>
            <a:r>
              <a:rPr lang="en-US" sz="4000" u="none" dirty="0" smtClean="0">
                <a:latin typeface="Arial" pitchFamily="34" charset="0"/>
              </a:rPr>
              <a:t>NIH and NHLBI news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228600" y="1447800"/>
            <a:ext cx="8382000" cy="4648200"/>
          </a:xfrm>
        </p:spPr>
        <p:txBody>
          <a:bodyPr/>
          <a:lstStyle/>
          <a:p>
            <a:pPr>
              <a:buFont typeface="Arial" pitchFamily="34" charset="0"/>
              <a:buChar char="•"/>
            </a:pPr>
            <a:r>
              <a:rPr lang="en-US" sz="2200" dirty="0" smtClean="0">
                <a:latin typeface="Arial" pitchFamily="34" charset="0"/>
                <a:cs typeface="Arial" pitchFamily="34" charset="0"/>
              </a:rPr>
              <a:t>Necessary due to a change in HHS’ interpretation of the appropriation laws for contracts exceeding 1 year. </a:t>
            </a:r>
          </a:p>
          <a:p>
            <a:pPr>
              <a:buFont typeface="Arial" pitchFamily="34" charset="0"/>
              <a:buChar char="•"/>
            </a:pPr>
            <a:r>
              <a:rPr lang="en-US" sz="2200" dirty="0" smtClean="0">
                <a:latin typeface="Arial" pitchFamily="34" charset="0"/>
                <a:cs typeface="Arial" pitchFamily="34" charset="0"/>
              </a:rPr>
              <a:t>MESA contracts exceed 5 years and are considered non-severable (the service cannot be considered complete in the middle of performance), so they will be structured as Options contracts.  These contracts have a base period and annual options thereafter.</a:t>
            </a:r>
          </a:p>
          <a:p>
            <a:pPr>
              <a:buFont typeface="Arial" pitchFamily="34" charset="0"/>
              <a:buChar char="•"/>
            </a:pPr>
            <a:r>
              <a:rPr lang="en-US" sz="2200" dirty="0" smtClean="0">
                <a:latin typeface="Arial" pitchFamily="34" charset="0"/>
                <a:cs typeface="Arial" pitchFamily="34" charset="0"/>
              </a:rPr>
              <a:t>Each contractor’s base period will be determined.  The OA (with you and your business offices) will calculate the amount of time your individual current obligations will cover.  Thereafter you will have annual option periods. </a:t>
            </a:r>
          </a:p>
          <a:p>
            <a:pPr>
              <a:buFont typeface="Arial" pitchFamily="34" charset="0"/>
              <a:buChar char="•"/>
            </a:pPr>
            <a:r>
              <a:rPr lang="en-US" sz="2200" dirty="0" smtClean="0">
                <a:latin typeface="Arial" pitchFamily="34" charset="0"/>
                <a:cs typeface="Arial" pitchFamily="34" charset="0"/>
              </a:rPr>
              <a:t>The expiration date will not change nor should the negotiated amount of your current contract.</a:t>
            </a:r>
          </a:p>
          <a:p>
            <a:pPr>
              <a:buNone/>
            </a:pP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28675" name="Rectangle 3"/>
          <p:cNvSpPr>
            <a:spLocks noGrp="1" noChangeArrowheads="1"/>
          </p:cNvSpPr>
          <p:nvPr>
            <p:ph type="title"/>
          </p:nvPr>
        </p:nvSpPr>
        <p:spPr/>
        <p:txBody>
          <a:bodyPr/>
          <a:lstStyle/>
          <a:p>
            <a:pPr eaLnBrk="1" hangingPunct="1"/>
            <a:r>
              <a:rPr lang="en-US" sz="4000" u="none" dirty="0" smtClean="0">
                <a:latin typeface="Arial" pitchFamily="34" charset="0"/>
              </a:rPr>
              <a:t>Changes in contracting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36867" name="Rectangle 4"/>
          <p:cNvSpPr>
            <a:spLocks noGrp="1" noChangeArrowheads="1"/>
          </p:cNvSpPr>
          <p:nvPr>
            <p:ph type="ctrTitle"/>
          </p:nvPr>
        </p:nvSpPr>
        <p:spPr>
          <a:xfrm>
            <a:off x="762000" y="1371600"/>
            <a:ext cx="7772400" cy="1470025"/>
          </a:xfrm>
        </p:spPr>
        <p:txBody>
          <a:bodyPr/>
          <a:lstStyle/>
          <a:p>
            <a:pPr eaLnBrk="1" hangingPunct="1"/>
            <a:r>
              <a:rPr lang="en-US" u="none" smtClean="0">
                <a:latin typeface="Arial" pitchFamily="34" charset="0"/>
              </a:rPr>
              <a:t>Questions?</a:t>
            </a:r>
            <a:br>
              <a:rPr lang="en-US" u="none" smtClean="0">
                <a:latin typeface="Arial" pitchFamily="34" charset="0"/>
              </a:rPr>
            </a:br>
            <a:r>
              <a:rPr lang="en-US" u="none" smtClean="0">
                <a:latin typeface="Arial" pitchFamily="34" charset="0"/>
              </a:rPr>
              <a:t/>
            </a:r>
            <a:br>
              <a:rPr lang="en-US" u="none" smtClean="0">
                <a:latin typeface="Arial" pitchFamily="34" charset="0"/>
              </a:rPr>
            </a:br>
            <a:r>
              <a:rPr lang="en-US" u="none" smtClean="0">
                <a:latin typeface="Arial" pitchFamily="34" charset="0"/>
              </a:rPr>
              <a:t>Comments?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7171" name="Rectangle 3"/>
          <p:cNvSpPr>
            <a:spLocks noGrp="1" noChangeArrowheads="1"/>
          </p:cNvSpPr>
          <p:nvPr>
            <p:ph type="ctrTitle"/>
          </p:nvPr>
        </p:nvSpPr>
        <p:spPr>
          <a:xfrm>
            <a:off x="762000" y="228600"/>
            <a:ext cx="7772400" cy="1470025"/>
          </a:xfrm>
        </p:spPr>
        <p:txBody>
          <a:bodyPr/>
          <a:lstStyle/>
          <a:p>
            <a:pPr eaLnBrk="1" hangingPunct="1"/>
            <a:r>
              <a:rPr lang="en-US" sz="4000" u="none" dirty="0" smtClean="0">
                <a:latin typeface="Arial" pitchFamily="34" charset="0"/>
              </a:rPr>
              <a:t>Exam 5 </a:t>
            </a:r>
          </a:p>
        </p:txBody>
      </p:sp>
      <p:sp>
        <p:nvSpPr>
          <p:cNvPr id="7172"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7173" name="Rectangle 5"/>
          <p:cNvSpPr>
            <a:spLocks noChangeArrowheads="1"/>
          </p:cNvSpPr>
          <p:nvPr/>
        </p:nvSpPr>
        <p:spPr bwMode="auto">
          <a:xfrm>
            <a:off x="609600" y="1676400"/>
            <a:ext cx="8229600" cy="3724096"/>
          </a:xfrm>
          <a:prstGeom prst="rect">
            <a:avLst/>
          </a:prstGeom>
          <a:noFill/>
          <a:ln w="9525">
            <a:noFill/>
            <a:miter lim="800000"/>
            <a:headEnd/>
            <a:tailEnd/>
          </a:ln>
        </p:spPr>
        <p:txBody>
          <a:bodyPr>
            <a:spAutoFit/>
          </a:bodyPr>
          <a:lstStyle/>
          <a:p>
            <a:endParaRPr lang="en-US" sz="1200" dirty="0">
              <a:solidFill>
                <a:schemeClr val="accent2"/>
              </a:solidFill>
            </a:endParaRPr>
          </a:p>
          <a:p>
            <a:pPr>
              <a:buFontTx/>
              <a:buChar char="•"/>
            </a:pPr>
            <a:r>
              <a:rPr lang="en-US" sz="2800" dirty="0">
                <a:solidFill>
                  <a:schemeClr val="accent2">
                    <a:lumMod val="60000"/>
                    <a:lumOff val="40000"/>
                  </a:schemeClr>
                </a:solidFill>
              </a:rPr>
              <a:t> </a:t>
            </a:r>
            <a:r>
              <a:rPr lang="en-US" sz="2800" dirty="0" smtClean="0">
                <a:solidFill>
                  <a:schemeClr val="accent2">
                    <a:lumMod val="60000"/>
                    <a:lumOff val="40000"/>
                  </a:schemeClr>
                </a:solidFill>
              </a:rPr>
              <a:t>Exam </a:t>
            </a:r>
            <a:r>
              <a:rPr lang="en-US" sz="2800" dirty="0">
                <a:solidFill>
                  <a:schemeClr val="accent2">
                    <a:lumMod val="60000"/>
                    <a:lumOff val="40000"/>
                  </a:schemeClr>
                </a:solidFill>
              </a:rPr>
              <a:t>started in </a:t>
            </a:r>
            <a:r>
              <a:rPr lang="en-US" sz="2800" dirty="0" smtClean="0">
                <a:solidFill>
                  <a:schemeClr val="accent2">
                    <a:lumMod val="60000"/>
                    <a:lumOff val="40000"/>
                  </a:schemeClr>
                </a:solidFill>
              </a:rPr>
              <a:t>April.</a:t>
            </a:r>
            <a:endParaRPr lang="en-US" sz="2800" dirty="0">
              <a:solidFill>
                <a:schemeClr val="accent2">
                  <a:lumMod val="60000"/>
                  <a:lumOff val="40000"/>
                </a:schemeClr>
              </a:solidFill>
            </a:endParaRPr>
          </a:p>
          <a:p>
            <a:pPr>
              <a:buFontTx/>
              <a:buChar char="•"/>
            </a:pPr>
            <a:r>
              <a:rPr lang="en-US" sz="2800" dirty="0">
                <a:solidFill>
                  <a:schemeClr val="accent2">
                    <a:lumMod val="60000"/>
                    <a:lumOff val="40000"/>
                  </a:schemeClr>
                </a:solidFill>
              </a:rPr>
              <a:t> </a:t>
            </a:r>
            <a:r>
              <a:rPr lang="en-US" sz="2800" dirty="0" smtClean="0">
                <a:solidFill>
                  <a:schemeClr val="accent2">
                    <a:lumMod val="60000"/>
                    <a:lumOff val="40000"/>
                  </a:schemeClr>
                </a:solidFill>
              </a:rPr>
              <a:t>Clinic site were visits </a:t>
            </a:r>
            <a:r>
              <a:rPr lang="en-US" sz="2800" dirty="0">
                <a:solidFill>
                  <a:schemeClr val="accent2">
                    <a:lumMod val="60000"/>
                    <a:lumOff val="40000"/>
                  </a:schemeClr>
                </a:solidFill>
              </a:rPr>
              <a:t>conducted in June and </a:t>
            </a:r>
            <a:r>
              <a:rPr lang="en-US" sz="2800" dirty="0" smtClean="0">
                <a:solidFill>
                  <a:schemeClr val="accent2">
                    <a:lumMod val="60000"/>
                    <a:lumOff val="40000"/>
                  </a:schemeClr>
                </a:solidFill>
              </a:rPr>
              <a:t>July.</a:t>
            </a:r>
          </a:p>
          <a:p>
            <a:pPr lvl="1">
              <a:buFontTx/>
              <a:buChar char="•"/>
            </a:pPr>
            <a:r>
              <a:rPr lang="en-US" sz="2800" dirty="0">
                <a:solidFill>
                  <a:schemeClr val="accent2">
                    <a:lumMod val="60000"/>
                    <a:lumOff val="40000"/>
                  </a:schemeClr>
                </a:solidFill>
              </a:rPr>
              <a:t> </a:t>
            </a:r>
            <a:r>
              <a:rPr lang="en-US" sz="2800" dirty="0" smtClean="0">
                <a:solidFill>
                  <a:schemeClr val="accent2">
                    <a:lumMod val="60000"/>
                    <a:lumOff val="40000"/>
                  </a:schemeClr>
                </a:solidFill>
              </a:rPr>
              <a:t>No major problems identified</a:t>
            </a:r>
          </a:p>
          <a:p>
            <a:pPr lvl="1">
              <a:buFontTx/>
              <a:buChar char="•"/>
            </a:pPr>
            <a:r>
              <a:rPr lang="en-US" sz="2800" dirty="0">
                <a:solidFill>
                  <a:schemeClr val="accent2">
                    <a:lumMod val="60000"/>
                    <a:lumOff val="40000"/>
                  </a:schemeClr>
                </a:solidFill>
              </a:rPr>
              <a:t> </a:t>
            </a:r>
            <a:r>
              <a:rPr lang="en-US" sz="2800" dirty="0" smtClean="0">
                <a:solidFill>
                  <a:schemeClr val="accent2">
                    <a:lumMod val="60000"/>
                    <a:lumOff val="40000"/>
                  </a:schemeClr>
                </a:solidFill>
              </a:rPr>
              <a:t>Three clinics needed to increase capacity</a:t>
            </a:r>
          </a:p>
          <a:p>
            <a:pPr>
              <a:buFontTx/>
              <a:buChar char="•"/>
            </a:pPr>
            <a:r>
              <a:rPr lang="en-US" sz="2800" dirty="0">
                <a:solidFill>
                  <a:schemeClr val="accent2">
                    <a:lumMod val="60000"/>
                    <a:lumOff val="40000"/>
                  </a:schemeClr>
                </a:solidFill>
              </a:rPr>
              <a:t> </a:t>
            </a:r>
            <a:r>
              <a:rPr lang="en-US" sz="2800" dirty="0" smtClean="0">
                <a:solidFill>
                  <a:schemeClr val="accent2">
                    <a:lumMod val="60000"/>
                    <a:lumOff val="40000"/>
                  </a:schemeClr>
                </a:solidFill>
              </a:rPr>
              <a:t>Clinic exams are well-received by participants.</a:t>
            </a:r>
          </a:p>
          <a:p>
            <a:pPr>
              <a:buFontTx/>
              <a:buChar char="•"/>
            </a:pPr>
            <a:r>
              <a:rPr lang="en-US" sz="2800" dirty="0">
                <a:solidFill>
                  <a:schemeClr val="accent2">
                    <a:lumMod val="60000"/>
                    <a:lumOff val="40000"/>
                  </a:schemeClr>
                </a:solidFill>
              </a:rPr>
              <a:t> </a:t>
            </a:r>
            <a:r>
              <a:rPr lang="en-US" sz="2800" dirty="0" smtClean="0">
                <a:solidFill>
                  <a:schemeClr val="accent2">
                    <a:lumMod val="60000"/>
                    <a:lumOff val="40000"/>
                  </a:schemeClr>
                </a:solidFill>
              </a:rPr>
              <a:t>Mean exam time is 6.51 hours (main exam + ancillary studies).</a:t>
            </a:r>
            <a:endParaRPr lang="en-US" sz="2800" dirty="0">
              <a:solidFill>
                <a:schemeClr val="accent2">
                  <a:lumMod val="60000"/>
                  <a:lumOff val="40000"/>
                </a:schemeClr>
              </a:solidFill>
            </a:endParaRPr>
          </a:p>
          <a:p>
            <a:pPr>
              <a:buFontTx/>
              <a:buChar char="•"/>
            </a:pPr>
            <a:r>
              <a:rPr lang="en-US" sz="2800" dirty="0">
                <a:solidFill>
                  <a:schemeClr val="accent2">
                    <a:lumMod val="60000"/>
                    <a:lumOff val="40000"/>
                  </a:schemeClr>
                </a:solidFill>
              </a:rPr>
              <a:t> Retention is at 65% of </a:t>
            </a:r>
            <a:r>
              <a:rPr lang="en-US" sz="2800" dirty="0" smtClean="0">
                <a:solidFill>
                  <a:schemeClr val="accent2">
                    <a:lumMod val="60000"/>
                    <a:lumOff val="40000"/>
                  </a:schemeClr>
                </a:solidFill>
              </a:rPr>
              <a:t>expected.*</a:t>
            </a:r>
            <a:endParaRPr lang="en-US" sz="2800" dirty="0">
              <a:solidFill>
                <a:schemeClr val="accent2">
                  <a:lumMod val="60000"/>
                  <a:lumOff val="40000"/>
                </a:schemeClr>
              </a:solidFill>
            </a:endParaRPr>
          </a:p>
        </p:txBody>
      </p:sp>
      <p:sp>
        <p:nvSpPr>
          <p:cNvPr id="7174" name="TextBox 5"/>
          <p:cNvSpPr txBox="1">
            <a:spLocks noChangeArrowheads="1"/>
          </p:cNvSpPr>
          <p:nvPr/>
        </p:nvSpPr>
        <p:spPr bwMode="auto">
          <a:xfrm>
            <a:off x="533400" y="6248400"/>
            <a:ext cx="2825750" cy="369888"/>
          </a:xfrm>
          <a:prstGeom prst="rect">
            <a:avLst/>
          </a:prstGeom>
          <a:noFill/>
          <a:ln w="9525">
            <a:noFill/>
            <a:miter lim="800000"/>
            <a:headEnd/>
            <a:tailEnd/>
          </a:ln>
        </p:spPr>
        <p:txBody>
          <a:bodyPr wrap="none">
            <a:spAutoFit/>
          </a:bodyPr>
          <a:lstStyle/>
          <a:p>
            <a:r>
              <a:rPr lang="en-US"/>
              <a:t>*As of September 8,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u="none" smtClean="0">
                <a:latin typeface="Arial" pitchFamily="34" charset="0"/>
                <a:cs typeface="Arial" pitchFamily="34" charset="0"/>
              </a:rPr>
              <a:t>Exam 5 retention</a:t>
            </a:r>
          </a:p>
        </p:txBody>
      </p:sp>
      <p:pic>
        <p:nvPicPr>
          <p:cNvPr id="8195" name="Picture 2"/>
          <p:cNvPicPr>
            <a:picLocks noGrp="1" noChangeAspect="1" noChangeArrowheads="1"/>
          </p:cNvPicPr>
          <p:nvPr>
            <p:ph idx="1"/>
          </p:nvPr>
        </p:nvPicPr>
        <p:blipFill>
          <a:blip r:embed="rId2"/>
          <a:srcRect/>
          <a:stretch>
            <a:fillRect/>
          </a:stretch>
        </p:blipFill>
        <p:spPr>
          <a:xfrm>
            <a:off x="0" y="2057400"/>
            <a:ext cx="9144000" cy="3867150"/>
          </a:xfrm>
          <a:noFill/>
        </p:spPr>
      </p:pic>
      <p:sp>
        <p:nvSpPr>
          <p:cNvPr id="8196" name="TextBox 4"/>
          <p:cNvSpPr txBox="1">
            <a:spLocks noChangeArrowheads="1"/>
          </p:cNvSpPr>
          <p:nvPr/>
        </p:nvSpPr>
        <p:spPr bwMode="auto">
          <a:xfrm>
            <a:off x="457200" y="6400800"/>
            <a:ext cx="5635625" cy="369888"/>
          </a:xfrm>
          <a:prstGeom prst="rect">
            <a:avLst/>
          </a:prstGeom>
          <a:noFill/>
          <a:ln w="9525">
            <a:noFill/>
            <a:miter lim="800000"/>
            <a:headEnd/>
            <a:tailEnd/>
          </a:ln>
        </p:spPr>
        <p:txBody>
          <a:bodyPr wrap="none">
            <a:spAutoFit/>
          </a:bodyPr>
          <a:lstStyle/>
          <a:p>
            <a:r>
              <a:rPr lang="en-US"/>
              <a:t>Downloaded from MESA web site September 6,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p:txBody>
          <a:bodyPr/>
          <a:lstStyle/>
          <a:p>
            <a:pPr eaLnBrk="1" hangingPunct="1">
              <a:buFontTx/>
              <a:buChar char="•"/>
            </a:pPr>
            <a:r>
              <a:rPr lang="en-US" dirty="0" smtClean="0">
                <a:solidFill>
                  <a:schemeClr val="accent2">
                    <a:lumMod val="60000"/>
                    <a:lumOff val="40000"/>
                  </a:schemeClr>
                </a:solidFill>
                <a:latin typeface="Arial" pitchFamily="34" charset="0"/>
              </a:rPr>
              <a:t>When an IRB is notified, we notify the OSMB</a:t>
            </a:r>
          </a:p>
          <a:p>
            <a:pPr lvl="1" eaLnBrk="1" hangingPunct="1"/>
            <a:r>
              <a:rPr lang="en-US" dirty="0" smtClean="0">
                <a:solidFill>
                  <a:schemeClr val="accent2">
                    <a:lumMod val="60000"/>
                    <a:lumOff val="40000"/>
                  </a:schemeClr>
                </a:solidFill>
                <a:latin typeface="Arial" pitchFamily="34" charset="0"/>
              </a:rPr>
              <a:t>Protocol violation that violates informed consent</a:t>
            </a:r>
          </a:p>
          <a:p>
            <a:pPr lvl="1" eaLnBrk="1" hangingPunct="1"/>
            <a:r>
              <a:rPr lang="en-US" dirty="0" smtClean="0">
                <a:solidFill>
                  <a:schemeClr val="accent2">
                    <a:lumMod val="60000"/>
                    <a:lumOff val="40000"/>
                  </a:schemeClr>
                </a:solidFill>
                <a:latin typeface="Arial" pitchFamily="34" charset="0"/>
              </a:rPr>
              <a:t>Adverse events</a:t>
            </a:r>
          </a:p>
          <a:p>
            <a:pPr lvl="2" eaLnBrk="1" hangingPunct="1"/>
            <a:r>
              <a:rPr lang="en-US" dirty="0" smtClean="0">
                <a:solidFill>
                  <a:schemeClr val="accent2">
                    <a:lumMod val="60000"/>
                    <a:lumOff val="40000"/>
                  </a:schemeClr>
                </a:solidFill>
                <a:latin typeface="Arial" pitchFamily="34" charset="0"/>
              </a:rPr>
              <a:t>Serious adverse events or unanticipated problem</a:t>
            </a:r>
          </a:p>
          <a:p>
            <a:pPr lvl="2" eaLnBrk="1" hangingPunct="1"/>
            <a:r>
              <a:rPr lang="en-US" dirty="0" smtClean="0">
                <a:solidFill>
                  <a:schemeClr val="accent2">
                    <a:lumMod val="60000"/>
                    <a:lumOff val="40000"/>
                  </a:schemeClr>
                </a:solidFill>
                <a:latin typeface="Arial" pitchFamily="34" charset="0"/>
              </a:rPr>
              <a:t>Other AEs</a:t>
            </a:r>
          </a:p>
        </p:txBody>
      </p:sp>
      <p:sp>
        <p:nvSpPr>
          <p:cNvPr id="28675" name="Rectangle 3"/>
          <p:cNvSpPr>
            <a:spLocks noGrp="1" noChangeArrowheads="1"/>
          </p:cNvSpPr>
          <p:nvPr>
            <p:ph type="title"/>
          </p:nvPr>
        </p:nvSpPr>
        <p:spPr/>
        <p:txBody>
          <a:bodyPr/>
          <a:lstStyle/>
          <a:p>
            <a:pPr eaLnBrk="1" hangingPunct="1"/>
            <a:r>
              <a:rPr lang="en-US" sz="4000" u="none" dirty="0" smtClean="0">
                <a:latin typeface="Arial" pitchFamily="34" charset="0"/>
              </a:rPr>
              <a:t>OSMB notifications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9219" name="Rectangle 3"/>
          <p:cNvSpPr>
            <a:spLocks noGrp="1" noChangeArrowheads="1"/>
          </p:cNvSpPr>
          <p:nvPr>
            <p:ph type="ctrTitle"/>
          </p:nvPr>
        </p:nvSpPr>
        <p:spPr>
          <a:xfrm>
            <a:off x="762000" y="228600"/>
            <a:ext cx="7772400" cy="1470025"/>
          </a:xfrm>
        </p:spPr>
        <p:txBody>
          <a:bodyPr/>
          <a:lstStyle/>
          <a:p>
            <a:pPr eaLnBrk="1" hangingPunct="1"/>
            <a:r>
              <a:rPr lang="en-US" sz="4000" u="none" dirty="0" smtClean="0">
                <a:latin typeface="Arial" pitchFamily="34" charset="0"/>
              </a:rPr>
              <a:t>Exam 5 Ancillary studies</a:t>
            </a:r>
          </a:p>
        </p:txBody>
      </p:sp>
      <p:sp>
        <p:nvSpPr>
          <p:cNvPr id="9220"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9221" name="Rectangle 5"/>
          <p:cNvSpPr>
            <a:spLocks noChangeArrowheads="1"/>
          </p:cNvSpPr>
          <p:nvPr/>
        </p:nvSpPr>
        <p:spPr bwMode="auto">
          <a:xfrm>
            <a:off x="609600" y="1676400"/>
            <a:ext cx="8229600" cy="2432050"/>
          </a:xfrm>
          <a:prstGeom prst="rect">
            <a:avLst/>
          </a:prstGeom>
          <a:noFill/>
          <a:ln w="9525">
            <a:noFill/>
            <a:miter lim="800000"/>
            <a:headEnd/>
            <a:tailEnd/>
          </a:ln>
        </p:spPr>
        <p:txBody>
          <a:bodyPr>
            <a:spAutoFit/>
          </a:bodyPr>
          <a:lstStyle/>
          <a:p>
            <a:endParaRPr lang="en-US" sz="1200">
              <a:solidFill>
                <a:schemeClr val="accent2"/>
              </a:solidFill>
            </a:endParaRPr>
          </a:p>
          <a:p>
            <a:pPr>
              <a:buFontTx/>
              <a:buChar char="•"/>
            </a:pPr>
            <a:r>
              <a:rPr lang="en-US" sz="2800">
                <a:solidFill>
                  <a:srgbClr val="FFFFFF"/>
                </a:solidFill>
              </a:rPr>
              <a:t> Ancillary studies</a:t>
            </a:r>
          </a:p>
          <a:p>
            <a:pPr marL="693738" lvl="1" indent="-236538">
              <a:buFontTx/>
              <a:buChar char="-"/>
            </a:pPr>
            <a:r>
              <a:rPr lang="en-US" sz="2800">
                <a:solidFill>
                  <a:schemeClr val="accent2"/>
                </a:solidFill>
              </a:rPr>
              <a:t>We are operating under a moratorium for Exam 5</a:t>
            </a:r>
          </a:p>
          <a:p>
            <a:pPr marL="693738" lvl="1" indent="-236538">
              <a:buFontTx/>
              <a:buChar char="-"/>
            </a:pPr>
            <a:r>
              <a:rPr lang="en-US" sz="2800">
                <a:solidFill>
                  <a:schemeClr val="accent2"/>
                </a:solidFill>
              </a:rPr>
              <a:t>Still actively receiving proposals to use samples and read scans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10243" name="Rectangle 3"/>
          <p:cNvSpPr>
            <a:spLocks noGrp="1" noChangeArrowheads="1"/>
          </p:cNvSpPr>
          <p:nvPr>
            <p:ph type="ctrTitle"/>
          </p:nvPr>
        </p:nvSpPr>
        <p:spPr>
          <a:xfrm>
            <a:off x="762000" y="228600"/>
            <a:ext cx="7772400" cy="1470025"/>
          </a:xfrm>
        </p:spPr>
        <p:txBody>
          <a:bodyPr/>
          <a:lstStyle/>
          <a:p>
            <a:pPr eaLnBrk="1" hangingPunct="1"/>
            <a:r>
              <a:rPr lang="en-US" sz="4000" u="none" dirty="0" smtClean="0">
                <a:latin typeface="Arial" pitchFamily="34" charset="0"/>
              </a:rPr>
              <a:t>Exam 5 Ancillary Studies</a:t>
            </a:r>
          </a:p>
        </p:txBody>
      </p:sp>
      <p:sp>
        <p:nvSpPr>
          <p:cNvPr id="10244"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10245" name="Rectangle 5"/>
          <p:cNvSpPr>
            <a:spLocks noChangeArrowheads="1"/>
          </p:cNvSpPr>
          <p:nvPr/>
        </p:nvSpPr>
        <p:spPr bwMode="auto">
          <a:xfrm>
            <a:off x="609600" y="1676400"/>
            <a:ext cx="8077200" cy="4585871"/>
          </a:xfrm>
          <a:prstGeom prst="rect">
            <a:avLst/>
          </a:prstGeom>
          <a:noFill/>
          <a:ln w="9525">
            <a:noFill/>
            <a:miter lim="800000"/>
            <a:headEnd/>
            <a:tailEnd/>
          </a:ln>
        </p:spPr>
        <p:txBody>
          <a:bodyPr wrap="square">
            <a:spAutoFit/>
          </a:bodyPr>
          <a:lstStyle/>
          <a:p>
            <a:endParaRPr lang="en-US" sz="1200" dirty="0">
              <a:solidFill>
                <a:schemeClr val="accent2"/>
              </a:solidFill>
            </a:endParaRPr>
          </a:p>
          <a:p>
            <a:pPr>
              <a:buFontTx/>
              <a:buChar char="•"/>
            </a:pPr>
            <a:r>
              <a:rPr lang="en-US" sz="2800" dirty="0">
                <a:solidFill>
                  <a:srgbClr val="FFFFFF"/>
                </a:solidFill>
              </a:rPr>
              <a:t> </a:t>
            </a:r>
            <a:r>
              <a:rPr lang="en-US" sz="2800" dirty="0" smtClean="0">
                <a:solidFill>
                  <a:srgbClr val="FFFFFF"/>
                </a:solidFill>
              </a:rPr>
              <a:t>Funded in last 12 months, studies without burden (or blood only)</a:t>
            </a:r>
            <a:endParaRPr lang="en-US" sz="2800" dirty="0">
              <a:solidFill>
                <a:srgbClr val="FFFFFF"/>
              </a:solidFill>
            </a:endParaRPr>
          </a:p>
          <a:p>
            <a:pPr marL="693738" lvl="1" indent="-236538">
              <a:buFontTx/>
              <a:buChar char="-"/>
            </a:pPr>
            <a:r>
              <a:rPr lang="en-US" sz="2800" dirty="0">
                <a:solidFill>
                  <a:schemeClr val="accent2"/>
                </a:solidFill>
              </a:rPr>
              <a:t>Allison – </a:t>
            </a:r>
            <a:r>
              <a:rPr lang="en-US" sz="2800" dirty="0" smtClean="0">
                <a:solidFill>
                  <a:schemeClr val="accent2"/>
                </a:solidFill>
              </a:rPr>
              <a:t>renal artery arteriosclerosis</a:t>
            </a:r>
          </a:p>
          <a:p>
            <a:pPr marL="693738" lvl="1" indent="-236538">
              <a:buFontTx/>
              <a:buChar char="-"/>
            </a:pPr>
            <a:r>
              <a:rPr lang="en-US" sz="2800" dirty="0" smtClean="0">
                <a:solidFill>
                  <a:schemeClr val="accent2"/>
                </a:solidFill>
              </a:rPr>
              <a:t>Nettleton – diet, genetics, and DM risk</a:t>
            </a:r>
          </a:p>
          <a:p>
            <a:pPr marL="693738" lvl="1" indent="-236538">
              <a:buFontTx/>
              <a:buChar char="-"/>
            </a:pPr>
            <a:r>
              <a:rPr lang="en-US" sz="2800" dirty="0" smtClean="0">
                <a:solidFill>
                  <a:schemeClr val="accent2"/>
                </a:solidFill>
              </a:rPr>
              <a:t>Liu – genetics of visceral adiposity</a:t>
            </a:r>
          </a:p>
          <a:p>
            <a:pPr marL="693738" lvl="1" indent="-236538">
              <a:buFontTx/>
              <a:buChar char="-"/>
            </a:pPr>
            <a:r>
              <a:rPr lang="en-US" sz="2800" dirty="0" smtClean="0">
                <a:solidFill>
                  <a:schemeClr val="accent2"/>
                </a:solidFill>
              </a:rPr>
              <a:t>Bradley – GGT and CVD risk</a:t>
            </a:r>
          </a:p>
          <a:p>
            <a:pPr marL="693738" lvl="1" indent="-236538">
              <a:buFontTx/>
              <a:buChar char="-"/>
            </a:pPr>
            <a:r>
              <a:rPr lang="en-US" sz="2800" dirty="0" err="1" smtClean="0">
                <a:solidFill>
                  <a:schemeClr val="accent2"/>
                </a:solidFill>
              </a:rPr>
              <a:t>Vedal</a:t>
            </a:r>
            <a:r>
              <a:rPr lang="en-US" sz="2800" dirty="0" smtClean="0">
                <a:solidFill>
                  <a:schemeClr val="accent2"/>
                </a:solidFill>
              </a:rPr>
              <a:t> – genes, air pollution, and CVD risk</a:t>
            </a:r>
          </a:p>
          <a:p>
            <a:pPr marL="693738" lvl="1" indent="-236538">
              <a:buFontTx/>
              <a:buChar char="-"/>
            </a:pPr>
            <a:r>
              <a:rPr lang="en-US" sz="2800" dirty="0" smtClean="0">
                <a:solidFill>
                  <a:schemeClr val="accent2"/>
                </a:solidFill>
              </a:rPr>
              <a:t>Carnethon – DM in normal weight adults</a:t>
            </a:r>
          </a:p>
          <a:p>
            <a:pPr marL="693738" lvl="1" indent="-236538">
              <a:buFontTx/>
              <a:buChar char="-"/>
            </a:pPr>
            <a:r>
              <a:rPr lang="en-US" sz="2800" dirty="0" smtClean="0">
                <a:solidFill>
                  <a:schemeClr val="accent2"/>
                </a:solidFill>
              </a:rPr>
              <a:t>Kestenbaum – </a:t>
            </a:r>
            <a:r>
              <a:rPr lang="en-US" sz="2800" dirty="0" err="1" smtClean="0">
                <a:solidFill>
                  <a:schemeClr val="accent2"/>
                </a:solidFill>
              </a:rPr>
              <a:t>vit</a:t>
            </a:r>
            <a:r>
              <a:rPr lang="en-US" sz="2800" dirty="0" smtClean="0">
                <a:solidFill>
                  <a:schemeClr val="accent2"/>
                </a:solidFill>
              </a:rPr>
              <a:t> D, </a:t>
            </a:r>
            <a:r>
              <a:rPr lang="en-US" sz="2800" dirty="0" err="1" smtClean="0">
                <a:solidFill>
                  <a:schemeClr val="accent2"/>
                </a:solidFill>
              </a:rPr>
              <a:t>Phos</a:t>
            </a:r>
            <a:r>
              <a:rPr lang="en-US" sz="2800" dirty="0" smtClean="0">
                <a:solidFill>
                  <a:schemeClr val="accent2"/>
                </a:solidFill>
              </a:rPr>
              <a:t>, CVD risk </a:t>
            </a:r>
          </a:p>
          <a:p>
            <a:pPr marL="693738" lvl="1" indent="-236538"/>
            <a:endParaRPr lang="en-US" sz="2800" dirty="0" smtClean="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mesalogo"/>
          <p:cNvPicPr>
            <a:picLocks noChangeAspect="1" noChangeArrowheads="1"/>
          </p:cNvPicPr>
          <p:nvPr/>
        </p:nvPicPr>
        <p:blipFill>
          <a:blip r:embed="rId2"/>
          <a:srcRect/>
          <a:stretch>
            <a:fillRect/>
          </a:stretch>
        </p:blipFill>
        <p:spPr bwMode="auto">
          <a:xfrm>
            <a:off x="7239000" y="5653088"/>
            <a:ext cx="1676400" cy="920750"/>
          </a:xfrm>
          <a:prstGeom prst="rect">
            <a:avLst/>
          </a:prstGeom>
          <a:noFill/>
          <a:ln w="9525">
            <a:noFill/>
            <a:miter lim="800000"/>
            <a:headEnd/>
            <a:tailEnd/>
          </a:ln>
        </p:spPr>
      </p:pic>
      <p:sp>
        <p:nvSpPr>
          <p:cNvPr id="10243" name="Rectangle 3"/>
          <p:cNvSpPr>
            <a:spLocks noGrp="1" noChangeArrowheads="1"/>
          </p:cNvSpPr>
          <p:nvPr>
            <p:ph type="ctrTitle"/>
          </p:nvPr>
        </p:nvSpPr>
        <p:spPr>
          <a:xfrm>
            <a:off x="762000" y="228600"/>
            <a:ext cx="7772400" cy="1470025"/>
          </a:xfrm>
        </p:spPr>
        <p:txBody>
          <a:bodyPr/>
          <a:lstStyle/>
          <a:p>
            <a:pPr eaLnBrk="1" hangingPunct="1"/>
            <a:r>
              <a:rPr lang="en-US" sz="4000" u="none" dirty="0" smtClean="0">
                <a:latin typeface="Arial" pitchFamily="34" charset="0"/>
              </a:rPr>
              <a:t>Exam 5 Ancillary Studies</a:t>
            </a:r>
          </a:p>
        </p:txBody>
      </p:sp>
      <p:sp>
        <p:nvSpPr>
          <p:cNvPr id="10244" name="Text Box 4"/>
          <p:cNvSpPr txBox="1">
            <a:spLocks noChangeArrowheads="1"/>
          </p:cNvSpPr>
          <p:nvPr/>
        </p:nvSpPr>
        <p:spPr bwMode="auto">
          <a:xfrm>
            <a:off x="2193925" y="2590800"/>
            <a:ext cx="1768475" cy="366713"/>
          </a:xfrm>
          <a:prstGeom prst="rect">
            <a:avLst/>
          </a:prstGeom>
          <a:noFill/>
          <a:ln w="9525">
            <a:noFill/>
            <a:miter lim="800000"/>
            <a:headEnd/>
            <a:tailEnd/>
          </a:ln>
        </p:spPr>
        <p:txBody>
          <a:bodyPr>
            <a:spAutoFit/>
          </a:bodyPr>
          <a:lstStyle/>
          <a:p>
            <a:endParaRPr lang="en-US"/>
          </a:p>
        </p:txBody>
      </p:sp>
      <p:sp>
        <p:nvSpPr>
          <p:cNvPr id="10245" name="Rectangle 5"/>
          <p:cNvSpPr>
            <a:spLocks noChangeArrowheads="1"/>
          </p:cNvSpPr>
          <p:nvPr/>
        </p:nvSpPr>
        <p:spPr bwMode="auto">
          <a:xfrm>
            <a:off x="609600" y="1676400"/>
            <a:ext cx="8077200" cy="4401205"/>
          </a:xfrm>
          <a:prstGeom prst="rect">
            <a:avLst/>
          </a:prstGeom>
          <a:noFill/>
          <a:ln w="9525">
            <a:noFill/>
            <a:miter lim="800000"/>
            <a:headEnd/>
            <a:tailEnd/>
          </a:ln>
        </p:spPr>
        <p:txBody>
          <a:bodyPr wrap="square">
            <a:spAutoFit/>
          </a:bodyPr>
          <a:lstStyle/>
          <a:p>
            <a:pPr marL="236538" indent="-236538">
              <a:buFont typeface="Arial" pitchFamily="34" charset="0"/>
              <a:buChar char="•"/>
            </a:pPr>
            <a:r>
              <a:rPr lang="en-US" sz="2800" dirty="0" smtClean="0">
                <a:solidFill>
                  <a:srgbClr val="FFFFFF"/>
                </a:solidFill>
              </a:rPr>
              <a:t>Funded (or pending) in last 12 months, studies with burden </a:t>
            </a:r>
            <a:endParaRPr lang="en-US" sz="2800" dirty="0">
              <a:solidFill>
                <a:schemeClr val="accent2"/>
              </a:solidFill>
            </a:endParaRPr>
          </a:p>
          <a:p>
            <a:pPr marL="693738" lvl="1" indent="-236538">
              <a:buFontTx/>
              <a:buChar char="-"/>
            </a:pPr>
            <a:r>
              <a:rPr lang="en-US" sz="2800" dirty="0" smtClean="0">
                <a:solidFill>
                  <a:schemeClr val="accent2"/>
                </a:solidFill>
              </a:rPr>
              <a:t>Barr – MESA Lung II (</a:t>
            </a:r>
            <a:r>
              <a:rPr lang="en-US" sz="2800" dirty="0" err="1" smtClean="0">
                <a:solidFill>
                  <a:schemeClr val="accent2"/>
                </a:solidFill>
              </a:rPr>
              <a:t>qq</a:t>
            </a:r>
            <a:r>
              <a:rPr lang="en-US" sz="2800" dirty="0" smtClean="0">
                <a:solidFill>
                  <a:schemeClr val="accent2"/>
                </a:solidFill>
              </a:rPr>
              <a:t>, </a:t>
            </a:r>
            <a:r>
              <a:rPr lang="en-US" sz="2800" dirty="0" err="1" smtClean="0">
                <a:solidFill>
                  <a:schemeClr val="accent2"/>
                </a:solidFill>
              </a:rPr>
              <a:t>spiromety</a:t>
            </a:r>
            <a:r>
              <a:rPr lang="en-US" sz="2800" dirty="0" smtClean="0">
                <a:solidFill>
                  <a:schemeClr val="accent2"/>
                </a:solidFill>
              </a:rPr>
              <a:t>, CT scan)</a:t>
            </a:r>
          </a:p>
          <a:p>
            <a:pPr marL="693738" lvl="1" indent="-236538">
              <a:buFontTx/>
              <a:buChar char="-"/>
            </a:pPr>
            <a:r>
              <a:rPr lang="en-US" sz="2800" dirty="0" smtClean="0">
                <a:solidFill>
                  <a:schemeClr val="accent2"/>
                </a:solidFill>
              </a:rPr>
              <a:t>Golden </a:t>
            </a:r>
            <a:r>
              <a:rPr lang="en-US" sz="2800" dirty="0">
                <a:solidFill>
                  <a:schemeClr val="accent2"/>
                </a:solidFill>
              </a:rPr>
              <a:t>– adrenal </a:t>
            </a:r>
            <a:r>
              <a:rPr lang="en-US" sz="2800" dirty="0" smtClean="0">
                <a:solidFill>
                  <a:schemeClr val="accent2"/>
                </a:solidFill>
              </a:rPr>
              <a:t>size (ADA, pending)</a:t>
            </a:r>
            <a:endParaRPr lang="en-US" sz="2800" dirty="0">
              <a:solidFill>
                <a:schemeClr val="accent2"/>
              </a:solidFill>
            </a:endParaRPr>
          </a:p>
          <a:p>
            <a:pPr marL="693738" lvl="1" indent="-236538">
              <a:buFontTx/>
              <a:buChar char="-"/>
            </a:pPr>
            <a:r>
              <a:rPr lang="en-US" sz="2800" dirty="0" smtClean="0">
                <a:solidFill>
                  <a:schemeClr val="accent2"/>
                </a:solidFill>
              </a:rPr>
              <a:t>Diez Roux – MESA Stress II (salivary cortisol, urine, DNA)</a:t>
            </a:r>
            <a:endParaRPr lang="en-US" sz="2800" dirty="0">
              <a:solidFill>
                <a:schemeClr val="accent2"/>
              </a:solidFill>
            </a:endParaRPr>
          </a:p>
          <a:p>
            <a:pPr marL="693738" lvl="1" indent="-236538">
              <a:buFontTx/>
              <a:buChar char="-"/>
            </a:pPr>
            <a:r>
              <a:rPr lang="en-US" sz="2800" dirty="0" smtClean="0">
                <a:solidFill>
                  <a:schemeClr val="accent2"/>
                </a:solidFill>
              </a:rPr>
              <a:t>Redline – sleep (home </a:t>
            </a:r>
            <a:r>
              <a:rPr lang="en-US" sz="2800" dirty="0" err="1" smtClean="0">
                <a:solidFill>
                  <a:schemeClr val="accent2"/>
                </a:solidFill>
              </a:rPr>
              <a:t>polysomnography</a:t>
            </a:r>
            <a:r>
              <a:rPr lang="en-US" sz="2800" dirty="0" smtClean="0">
                <a:solidFill>
                  <a:schemeClr val="accent2"/>
                </a:solidFill>
              </a:rPr>
              <a:t>)</a:t>
            </a:r>
          </a:p>
          <a:p>
            <a:pPr marL="693738" lvl="1" indent="-236538">
              <a:buFontTx/>
              <a:buChar char="-"/>
            </a:pPr>
            <a:r>
              <a:rPr lang="en-US" sz="2800" dirty="0" smtClean="0">
                <a:solidFill>
                  <a:schemeClr val="accent2"/>
                </a:solidFill>
              </a:rPr>
              <a:t>Jacobs – arterial elasticity (</a:t>
            </a:r>
            <a:r>
              <a:rPr lang="en-US" sz="2800" dirty="0" err="1" smtClean="0">
                <a:solidFill>
                  <a:schemeClr val="accent2"/>
                </a:solidFill>
              </a:rPr>
              <a:t>tonometry</a:t>
            </a:r>
            <a:r>
              <a:rPr lang="en-US" sz="2800" dirty="0" smtClean="0">
                <a:solidFill>
                  <a:schemeClr val="accent2"/>
                </a:solidFill>
              </a:rPr>
              <a:t>)</a:t>
            </a:r>
            <a:endParaRPr lang="en-US" sz="2800" dirty="0">
              <a:solidFill>
                <a:schemeClr val="accent2"/>
              </a:solidFill>
            </a:endParaRPr>
          </a:p>
          <a:p>
            <a:pPr marL="693738" lvl="1" indent="-236538"/>
            <a:endParaRPr lang="en-US" sz="2800"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gold">
  <a:themeElements>
    <a:clrScheme name="">
      <a:dk1>
        <a:srgbClr val="000000"/>
      </a:dk1>
      <a:lt1>
        <a:srgbClr val="FFFF00"/>
      </a:lt1>
      <a:dk2>
        <a:srgbClr val="0000FF"/>
      </a:dk2>
      <a:lt2>
        <a:srgbClr val="FFFF00"/>
      </a:lt2>
      <a:accent1>
        <a:srgbClr val="FF9900"/>
      </a:accent1>
      <a:accent2>
        <a:srgbClr val="00FFFF"/>
      </a:accent2>
      <a:accent3>
        <a:srgbClr val="AAAAFF"/>
      </a:accent3>
      <a:accent4>
        <a:srgbClr val="DADA00"/>
      </a:accent4>
      <a:accent5>
        <a:srgbClr val="FFCAAA"/>
      </a:accent5>
      <a:accent6>
        <a:srgbClr val="00E7E7"/>
      </a:accent6>
      <a:hlink>
        <a:srgbClr val="FF0000"/>
      </a:hlink>
      <a:folHlink>
        <a:srgbClr val="969696"/>
      </a:folHlink>
    </a:clrScheme>
    <a:fontScheme name="bluegol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gol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gol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gol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gol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gol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gol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gol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pprops_slides_RICHARD_033006">
  <a:themeElements>
    <a:clrScheme name="2_Approps_slides_RICHARD_033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pprops_slides_RICHARD_033006">
      <a:majorFont>
        <a:latin typeface="Myriad Web"/>
        <a:ea typeface="ＭＳ Ｐゴシック"/>
        <a:cs typeface=""/>
      </a:majorFont>
      <a:minorFont>
        <a:latin typeface="Myriad Web"/>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pprops_slides_RICHARD_033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pprops_slides_RICHARD_033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pprops_slides_RICHARD_033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pprops_slides_RICHARD_033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pprops_slides_RICHARD_033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pprops_slides_RICHARD_033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pprops_slides_RICHARD_033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pprops_slides_RICHARD_033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pprops_slides_RICHARD_033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pprops_slides_RICHARD_033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pprops_slides_RICHARD_033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pprops_slides_RICHARD_033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117465</TotalTime>
  <Words>1166</Words>
  <Application>Microsoft PowerPoint</Application>
  <PresentationFormat>On-screen Show (4:3)</PresentationFormat>
  <Paragraphs>154</Paragraphs>
  <Slides>34</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bluegold</vt:lpstr>
      <vt:lpstr>2_Approps_slides_RICHARD_033006</vt:lpstr>
      <vt:lpstr>Picture</vt:lpstr>
      <vt:lpstr>Slide 1</vt:lpstr>
      <vt:lpstr>Recent MESA OSMB meetings</vt:lpstr>
      <vt:lpstr>Project Office Report Items</vt:lpstr>
      <vt:lpstr>Exam 5 </vt:lpstr>
      <vt:lpstr>Exam 5 retention</vt:lpstr>
      <vt:lpstr>OSMB notifications</vt:lpstr>
      <vt:lpstr>Exam 5 Ancillary studies</vt:lpstr>
      <vt:lpstr>Exam 5 Ancillary Studies</vt:lpstr>
      <vt:lpstr>Exam 5 Ancillary Studies</vt:lpstr>
      <vt:lpstr>Publications (n=297) Cumulative by Year</vt:lpstr>
      <vt:lpstr>Abstracts accepted to AHA Scientific Sessions, 2010</vt:lpstr>
      <vt:lpstr>Slide 12</vt:lpstr>
      <vt:lpstr>Slide 13</vt:lpstr>
      <vt:lpstr>Project Office Report Items</vt:lpstr>
      <vt:lpstr>Exam 5 </vt:lpstr>
      <vt:lpstr>OSMB recommendations</vt:lpstr>
      <vt:lpstr>Exam 5 Ancillary studies</vt:lpstr>
      <vt:lpstr>Exam 5 Ancillary Studies</vt:lpstr>
      <vt:lpstr>Exam 5 Ancillary Studies</vt:lpstr>
      <vt:lpstr>Publications (n=297) Cumulative by Year</vt:lpstr>
      <vt:lpstr>Abstracts accepted to AHA Scientific Session 2010</vt:lpstr>
      <vt:lpstr>MESA DMDAs - changes</vt:lpstr>
      <vt:lpstr>MESA DMDAs – changes, cont.</vt:lpstr>
      <vt:lpstr>MESA DMDAs – changes, cont.</vt:lpstr>
      <vt:lpstr>Slide 25</vt:lpstr>
      <vt:lpstr>Slide 26</vt:lpstr>
      <vt:lpstr>Slide 27</vt:lpstr>
      <vt:lpstr>Slide 28</vt:lpstr>
      <vt:lpstr>Slide 29</vt:lpstr>
      <vt:lpstr>Slide 30</vt:lpstr>
      <vt:lpstr>Slide 31</vt:lpstr>
      <vt:lpstr>NIH and NHLBI news</vt:lpstr>
      <vt:lpstr>Changes in contracting</vt:lpstr>
      <vt:lpstr>Questions?  Comments?</vt:lpstr>
    </vt:vector>
  </TitlesOfParts>
  <Company>NHLBI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MESA Objectives (RFP)  a. To determine characteristics related to progression of subclinical to clinical cardiovascular disease; b. To identify factors related to newer measures of subclinical disease and examine relationship of new to established measures; and c. To develop population-based methods, suitable for application in future screening and intervention studies, for identifying asymptomatic persons at highest risk of clinical events. </dc:title>
  <dc:creator>BildD</dc:creator>
  <cp:lastModifiedBy>bildd</cp:lastModifiedBy>
  <cp:revision>1522</cp:revision>
  <cp:lastPrinted>2006-01-13T14:00:15Z</cp:lastPrinted>
  <dcterms:created xsi:type="dcterms:W3CDTF">2005-11-02T15:37:05Z</dcterms:created>
  <dcterms:modified xsi:type="dcterms:W3CDTF">2010-09-13T15:31:15Z</dcterms:modified>
</cp:coreProperties>
</file>