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57" r:id="rId3"/>
    <p:sldId id="260" r:id="rId4"/>
    <p:sldId id="301" r:id="rId5"/>
    <p:sldId id="305" r:id="rId6"/>
    <p:sldId id="306" r:id="rId7"/>
    <p:sldId id="309" r:id="rId8"/>
    <p:sldId id="307" r:id="rId9"/>
    <p:sldId id="269" r:id="rId10"/>
    <p:sldId id="271" r:id="rId11"/>
    <p:sldId id="298" r:id="rId12"/>
    <p:sldId id="308" r:id="rId13"/>
    <p:sldId id="310" r:id="rId14"/>
    <p:sldId id="312" r:id="rId15"/>
    <p:sldId id="31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6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hl-odexthome\odexthome\dcvs\bildd\MESA\Design\MESA_obejctives_and_manuscripts(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spPr>
            <a:solidFill>
              <a:srgbClr val="C00000"/>
            </a:solidFill>
          </c:spPr>
          <c:dLbls>
            <c:showVal val="1"/>
          </c:dLbls>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numCache>
            </c:numRef>
          </c:cat>
          <c:val>
            <c:numRef>
              <c:f>Sheet1!$B$2:$B$12</c:f>
              <c:numCache>
                <c:formatCode>General</c:formatCode>
                <c:ptCount val="11"/>
                <c:pt idx="0">
                  <c:v>1</c:v>
                </c:pt>
                <c:pt idx="1">
                  <c:v>1</c:v>
                </c:pt>
                <c:pt idx="2">
                  <c:v>3</c:v>
                </c:pt>
                <c:pt idx="3">
                  <c:v>13</c:v>
                </c:pt>
                <c:pt idx="4">
                  <c:v>34</c:v>
                </c:pt>
                <c:pt idx="5">
                  <c:v>31</c:v>
                </c:pt>
                <c:pt idx="6">
                  <c:v>75</c:v>
                </c:pt>
                <c:pt idx="7">
                  <c:v>80</c:v>
                </c:pt>
                <c:pt idx="8">
                  <c:v>75</c:v>
                </c:pt>
                <c:pt idx="9">
                  <c:v>89</c:v>
                </c:pt>
              </c:numCache>
            </c:numRef>
          </c:val>
        </c:ser>
        <c:gapWidth val="75"/>
        <c:axId val="78640256"/>
        <c:axId val="78641792"/>
      </c:barChart>
      <c:catAx>
        <c:axId val="78640256"/>
        <c:scaling>
          <c:orientation val="minMax"/>
        </c:scaling>
        <c:axPos val="b"/>
        <c:numFmt formatCode="General" sourceLinked="1"/>
        <c:majorTickMark val="none"/>
        <c:tickLblPos val="nextTo"/>
        <c:crossAx val="78641792"/>
        <c:crosses val="autoZero"/>
        <c:auto val="1"/>
        <c:lblAlgn val="ctr"/>
        <c:lblOffset val="100"/>
      </c:catAx>
      <c:valAx>
        <c:axId val="78641792"/>
        <c:scaling>
          <c:orientation val="minMax"/>
        </c:scaling>
        <c:axPos val="l"/>
        <c:majorGridlines/>
        <c:numFmt formatCode="General" sourceLinked="1"/>
        <c:majorTickMark val="none"/>
        <c:tickLblPos val="nextTo"/>
        <c:spPr>
          <a:ln w="9525">
            <a:noFill/>
          </a:ln>
        </c:spPr>
        <c:crossAx val="78640256"/>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cat>
            <c:strRef>
              <c:f>(Table!$C$1,Table!$D$1,Table!$E$1,Table!$F$1,Table!$G$1,Table!$H$1)</c:f>
              <c:strCache>
                <c:ptCount val="6"/>
                <c:pt idx="0">
                  <c:v>Identify factors related to progression of subclinical to clinical CVD (I &amp;II)</c:v>
                </c:pt>
                <c:pt idx="1">
                  <c:v>Identify predictors of decline in ventricular function (II)</c:v>
                </c:pt>
                <c:pt idx="2">
                  <c:v>Further understanding of the basis for racial/ethnic differences in CVD (I &amp; II)</c:v>
                </c:pt>
                <c:pt idx="3">
                  <c:v>Provide a platform for in-depth ancillary studies of CVD and other areas (I &amp; II)</c:v>
                </c:pt>
                <c:pt idx="4">
                  <c:v>To develop population-based methods, suitable for application in future screening and intervention studies, and identify incremental risk (I)</c:v>
                </c:pt>
                <c:pt idx="5">
                  <c:v>Methods</c:v>
                </c:pt>
              </c:strCache>
            </c:strRef>
          </c:cat>
          <c:val>
            <c:numRef>
              <c:f>(Table!$C$753,Table!$D$753,Table!$E$753,Table!$F$753,Table!$G$753,Table!$H$753)</c:f>
              <c:numCache>
                <c:formatCode>General</c:formatCode>
                <c:ptCount val="6"/>
                <c:pt idx="0">
                  <c:v>30.020000000000003</c:v>
                </c:pt>
                <c:pt idx="1">
                  <c:v>17.040000000000003</c:v>
                </c:pt>
                <c:pt idx="2">
                  <c:v>37.020000000000003</c:v>
                </c:pt>
                <c:pt idx="3">
                  <c:v>98.03</c:v>
                </c:pt>
                <c:pt idx="4">
                  <c:v>141.10999999999999</c:v>
                </c:pt>
                <c:pt idx="5">
                  <c:v>47</c:v>
                </c:pt>
              </c:numCache>
            </c:numRef>
          </c:val>
        </c:ser>
        <c:axId val="67219840"/>
        <c:axId val="67221376"/>
      </c:barChart>
      <c:catAx>
        <c:axId val="67219840"/>
        <c:scaling>
          <c:orientation val="minMax"/>
        </c:scaling>
        <c:axPos val="l"/>
        <c:numFmt formatCode="General" sourceLinked="1"/>
        <c:tickLblPos val="nextTo"/>
        <c:crossAx val="67221376"/>
        <c:crosses val="autoZero"/>
        <c:auto val="1"/>
        <c:lblAlgn val="ctr"/>
        <c:lblOffset val="100"/>
      </c:catAx>
      <c:valAx>
        <c:axId val="67221376"/>
        <c:scaling>
          <c:orientation val="minMax"/>
        </c:scaling>
        <c:axPos val="b"/>
        <c:majorGridlines/>
        <c:numFmt formatCode="General" sourceLinked="1"/>
        <c:tickLblPos val="nextTo"/>
        <c:crossAx val="67219840"/>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4D71E-4A69-4AB4-AEAC-628FD43C2E1F}" type="datetimeFigureOut">
              <a:rPr lang="en-US" smtClean="0"/>
              <a:pPr/>
              <a:t>9/20/2011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9FC6C-9246-4E7B-A353-6BF86D0A3F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6D829D-6F50-6945-B415-7FF26FA4187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Karol Watson on 9/16: Immediately after discovering these deviations, UCLA put several corrective measures in place, revised our SOPs and procedures and received additional training so that these occurrences do not happen again. The IRB agreed with our plans and our assessment and the final determination as voted on by the full IRB committee on Wednesday September 14, 2011 is that "no further action is required." </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Papers fit into one main topic as 1.  Secondary topic coded as 0.01 (but not exhaustively).   Cross-sectional risk factor analyses coded in column G (screening methods).  For ethnic differences, I looked for mention of ethnicity in the title.  </a:t>
            </a:r>
            <a:r>
              <a:rPr lang="en-US" smtClean="0"/>
              <a:t>I tended into include all papers on LV function in the second group.</a:t>
            </a:r>
            <a:endParaRPr lang="en-US"/>
          </a:p>
        </p:txBody>
      </p:sp>
      <p:sp>
        <p:nvSpPr>
          <p:cNvPr id="4" name="Slide Number Placeholder 3"/>
          <p:cNvSpPr>
            <a:spLocks noGrp="1"/>
          </p:cNvSpPr>
          <p:nvPr>
            <p:ph type="sldNum" sz="quarter" idx="10"/>
          </p:nvPr>
        </p:nvSpPr>
        <p:spPr/>
        <p:txBody>
          <a:bodyPr/>
          <a:lstStyle/>
          <a:p>
            <a:fld id="{5199FC6C-9246-4E7B-A353-6BF86D0A3FA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wmf"/><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AC5D3E-0563-4B0E-8643-5971BB0DD931}"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C5D3E-0563-4B0E-8643-5971BB0DD931}"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C5D3E-0563-4B0E-8643-5971BB0DD931}"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userDrawn="1"/>
        </p:nvPicPr>
        <p:blipFill>
          <a:blip r:embed="rId2"/>
          <a:stretch>
            <a:fillRect/>
          </a:stretch>
        </p:blipFill>
        <p:spPr>
          <a:xfrm>
            <a:off x="-15876" y="0"/>
            <a:ext cx="9159875" cy="6858000"/>
          </a:xfrm>
          <a:prstGeom prst="rect">
            <a:avLst/>
          </a:prstGeom>
        </p:spPr>
      </p:pic>
      <p:pic>
        <p:nvPicPr>
          <p:cNvPr id="9" name="Picture 32" descr="logo3"/>
          <p:cNvPicPr>
            <a:picLocks noChangeAspect="1" noChangeArrowheads="1"/>
          </p:cNvPicPr>
          <p:nvPr userDrawn="1"/>
        </p:nvPicPr>
        <p:blipFill>
          <a:blip r:embed="rId3" cstate="print"/>
          <a:srcRect/>
          <a:stretch>
            <a:fillRect/>
          </a:stretch>
        </p:blipFill>
        <p:spPr bwMode="auto">
          <a:xfrm>
            <a:off x="469900" y="6080125"/>
            <a:ext cx="1144588" cy="596900"/>
          </a:xfrm>
          <a:prstGeom prst="rect">
            <a:avLst/>
          </a:prstGeom>
          <a:noFill/>
          <a:ln w="9525">
            <a:noFill/>
            <a:miter lim="800000"/>
            <a:headEnd/>
            <a:tailEnd/>
          </a:ln>
        </p:spPr>
      </p:pic>
      <p:sp>
        <p:nvSpPr>
          <p:cNvPr id="10" name="Rectangle 45"/>
          <p:cNvSpPr>
            <a:spLocks noChangeArrowheads="1"/>
          </p:cNvSpPr>
          <p:nvPr userDrawn="1"/>
        </p:nvSpPr>
        <p:spPr bwMode="auto">
          <a:xfrm>
            <a:off x="-15876" y="0"/>
            <a:ext cx="9159876" cy="152400"/>
          </a:xfrm>
          <a:prstGeom prst="rect">
            <a:avLst/>
          </a:prstGeom>
          <a:solidFill>
            <a:srgbClr val="990000"/>
          </a:solidFill>
          <a:ln w="9525">
            <a:noFill/>
            <a:miter lim="800000"/>
            <a:headEnd/>
            <a:tailEnd/>
          </a:ln>
          <a:effectLst/>
        </p:spPr>
        <p:txBody>
          <a:bodyPr wrap="none" anchor="ctr"/>
          <a:lstStyle/>
          <a:p>
            <a:pPr>
              <a:defRPr/>
            </a:pPr>
            <a:endParaRPr lang="en-US" dirty="0">
              <a:latin typeface="Arial"/>
            </a:endParaRPr>
          </a:p>
        </p:txBody>
      </p:sp>
      <p:sp>
        <p:nvSpPr>
          <p:cNvPr id="11" name="Rectangle 3"/>
          <p:cNvSpPr>
            <a:spLocks noGrp="1" noChangeArrowheads="1"/>
          </p:cNvSpPr>
          <p:nvPr>
            <p:ph type="subTitle" idx="1" hasCustomPrompt="1"/>
          </p:nvPr>
        </p:nvSpPr>
        <p:spPr>
          <a:xfrm>
            <a:off x="1143793" y="381000"/>
            <a:ext cx="6824663" cy="1822450"/>
          </a:xfrm>
          <a:prstGeom prst="rect">
            <a:avLst/>
          </a:prstGeom>
        </p:spPr>
        <p:txBody>
          <a:bodyPr anchor="ctr"/>
          <a:lstStyle>
            <a:lvl1pPr algn="ctr">
              <a:buFontTx/>
              <a:buNone/>
              <a:defRPr sz="3200" baseline="0">
                <a:solidFill>
                  <a:schemeClr val="bg1"/>
                </a:solidFill>
              </a:defRPr>
            </a:lvl1pPr>
          </a:lstStyle>
          <a:p>
            <a:r>
              <a:rPr lang="en-US" dirty="0"/>
              <a:t>Click to</a:t>
            </a:r>
            <a:r>
              <a:rPr lang="en-US" dirty="0" smtClean="0"/>
              <a:t> add title</a:t>
            </a:r>
            <a:endParaRPr lang="en-US" dirty="0"/>
          </a:p>
        </p:txBody>
      </p:sp>
      <p:pic>
        <p:nvPicPr>
          <p:cNvPr id="8" name="Picture 14" descr="StackedLockup_Tag_PMS copy"/>
          <p:cNvPicPr>
            <a:picLocks noChangeAspect="1" noChangeArrowheads="1"/>
          </p:cNvPicPr>
          <p:nvPr userDrawn="1"/>
        </p:nvPicPr>
        <p:blipFill>
          <a:blip r:embed="rId4" cstate="print"/>
          <a:srcRect/>
          <a:stretch>
            <a:fillRect/>
          </a:stretch>
        </p:blipFill>
        <p:spPr bwMode="auto">
          <a:xfrm>
            <a:off x="7202488" y="6130925"/>
            <a:ext cx="1692275" cy="51752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userDrawn="1"/>
        </p:nvPicPr>
        <p:blipFill>
          <a:blip r:embed="rId2"/>
          <a:stretch>
            <a:fillRect/>
          </a:stretch>
        </p:blipFill>
        <p:spPr>
          <a:xfrm>
            <a:off x="-15876" y="0"/>
            <a:ext cx="9159875" cy="6858000"/>
          </a:xfrm>
          <a:prstGeom prst="rect">
            <a:avLst/>
          </a:prstGeom>
        </p:spPr>
      </p:pic>
      <p:pic>
        <p:nvPicPr>
          <p:cNvPr id="9" name="Picture 32" descr="logo3"/>
          <p:cNvPicPr>
            <a:picLocks noChangeAspect="1" noChangeArrowheads="1"/>
          </p:cNvPicPr>
          <p:nvPr userDrawn="1"/>
        </p:nvPicPr>
        <p:blipFill>
          <a:blip r:embed="rId3" cstate="print"/>
          <a:srcRect/>
          <a:stretch>
            <a:fillRect/>
          </a:stretch>
        </p:blipFill>
        <p:spPr bwMode="auto">
          <a:xfrm>
            <a:off x="469900" y="6080125"/>
            <a:ext cx="1144588" cy="596900"/>
          </a:xfrm>
          <a:prstGeom prst="rect">
            <a:avLst/>
          </a:prstGeom>
          <a:noFill/>
          <a:ln w="9525">
            <a:noFill/>
            <a:miter lim="800000"/>
            <a:headEnd/>
            <a:tailEnd/>
          </a:ln>
        </p:spPr>
      </p:pic>
      <p:sp>
        <p:nvSpPr>
          <p:cNvPr id="10" name="Rectangle 45"/>
          <p:cNvSpPr>
            <a:spLocks noChangeArrowheads="1"/>
          </p:cNvSpPr>
          <p:nvPr userDrawn="1"/>
        </p:nvSpPr>
        <p:spPr bwMode="auto">
          <a:xfrm>
            <a:off x="-15876" y="0"/>
            <a:ext cx="9159876" cy="152400"/>
          </a:xfrm>
          <a:prstGeom prst="rect">
            <a:avLst/>
          </a:prstGeom>
          <a:solidFill>
            <a:srgbClr val="990000"/>
          </a:solidFill>
          <a:ln w="9525">
            <a:noFill/>
            <a:miter lim="800000"/>
            <a:headEnd/>
            <a:tailEnd/>
          </a:ln>
          <a:effectLst/>
        </p:spPr>
        <p:txBody>
          <a:bodyPr wrap="none" anchor="ctr"/>
          <a:lstStyle/>
          <a:p>
            <a:pPr>
              <a:defRPr/>
            </a:pPr>
            <a:endParaRPr lang="en-US" dirty="0">
              <a:latin typeface="Arial"/>
            </a:endParaRPr>
          </a:p>
        </p:txBody>
      </p:sp>
      <p:sp>
        <p:nvSpPr>
          <p:cNvPr id="11" name="Rectangle 3"/>
          <p:cNvSpPr>
            <a:spLocks noGrp="1" noChangeArrowheads="1"/>
          </p:cNvSpPr>
          <p:nvPr>
            <p:ph type="subTitle" idx="1" hasCustomPrompt="1"/>
          </p:nvPr>
        </p:nvSpPr>
        <p:spPr>
          <a:xfrm>
            <a:off x="1143793" y="381000"/>
            <a:ext cx="6824663" cy="1822450"/>
          </a:xfrm>
          <a:prstGeom prst="rect">
            <a:avLst/>
          </a:prstGeom>
        </p:spPr>
        <p:txBody>
          <a:bodyPr anchor="ctr"/>
          <a:lstStyle>
            <a:lvl1pPr algn="ctr">
              <a:buFontTx/>
              <a:buNone/>
              <a:defRPr sz="3200" baseline="0">
                <a:solidFill>
                  <a:schemeClr val="bg1"/>
                </a:solidFill>
              </a:defRPr>
            </a:lvl1pPr>
          </a:lstStyle>
          <a:p>
            <a:r>
              <a:rPr lang="en-US" dirty="0"/>
              <a:t>Click to</a:t>
            </a:r>
            <a:r>
              <a:rPr lang="en-US" dirty="0" smtClean="0"/>
              <a:t> add title</a:t>
            </a:r>
            <a:endParaRPr lang="en-US" dirty="0"/>
          </a:p>
        </p:txBody>
      </p:sp>
      <p:pic>
        <p:nvPicPr>
          <p:cNvPr id="8" name="Picture 14" descr="StackedLockup_Tag_PMS copy"/>
          <p:cNvPicPr>
            <a:picLocks noChangeAspect="1" noChangeArrowheads="1"/>
          </p:cNvPicPr>
          <p:nvPr userDrawn="1"/>
        </p:nvPicPr>
        <p:blipFill>
          <a:blip r:embed="rId4" cstate="print"/>
          <a:srcRect/>
          <a:stretch>
            <a:fillRect/>
          </a:stretch>
        </p:blipFill>
        <p:spPr bwMode="auto">
          <a:xfrm>
            <a:off x="7202488" y="6130925"/>
            <a:ext cx="1692275" cy="517525"/>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4"/>
          </p:nvPr>
        </p:nvSpPr>
        <p:spPr bwMode="auto">
          <a:xfrm>
            <a:off x="482599" y="6384925"/>
            <a:ext cx="5842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pPr>
                <a:defRPr/>
              </a:pPr>
              <a:t>‹#›</a:t>
            </a:fld>
            <a:endParaRPr lang="en-US"/>
          </a:p>
        </p:txBody>
      </p:sp>
      <p:sp>
        <p:nvSpPr>
          <p:cNvPr id="9" name="Rectangle 36"/>
          <p:cNvSpPr>
            <a:spLocks noGrp="1" noChangeArrowheads="1"/>
          </p:cNvSpPr>
          <p:nvPr>
            <p:ph type="title" hasCustomPrompt="1"/>
          </p:nvPr>
        </p:nvSpPr>
        <p:spPr bwMode="auto">
          <a:xfrm>
            <a:off x="421705" y="144463"/>
            <a:ext cx="8294687"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add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9C0EE74-1F2C-4D2D-91EC-B282DFC749DA}" type="slidenum">
              <a:rPr lang="en-US" smtClean="0"/>
              <a:pPr>
                <a:defRPr/>
              </a:pPr>
              <a:t>‹#›</a:t>
            </a:fld>
            <a:endParaRPr lang="en-US"/>
          </a:p>
        </p:txBody>
      </p:sp>
      <p:sp>
        <p:nvSpPr>
          <p:cNvPr id="4" name="Title 3"/>
          <p:cNvSpPr>
            <a:spLocks noGrp="1"/>
          </p:cNvSpPr>
          <p:nvPr>
            <p:ph type="title" hasCustomPrompt="1"/>
          </p:nvPr>
        </p:nvSpPr>
        <p:spPr>
          <a:xfrm>
            <a:off x="422275" y="144463"/>
            <a:ext cx="8294688" cy="846137"/>
          </a:xfrm>
        </p:spPr>
        <p:txBody>
          <a:bodyPr/>
          <a:lstStyle/>
          <a:p>
            <a:r>
              <a:rPr lang="en-US" dirty="0" smtClean="0"/>
              <a:t>Click to add title</a:t>
            </a:r>
            <a:endParaRPr lang="en-US" dirty="0"/>
          </a:p>
        </p:txBody>
      </p:sp>
      <p:sp>
        <p:nvSpPr>
          <p:cNvPr id="6" name="Picture Placeholder 5"/>
          <p:cNvSpPr>
            <a:spLocks noGrp="1"/>
          </p:cNvSpPr>
          <p:nvPr>
            <p:ph type="pic" sz="quarter" idx="11"/>
          </p:nvPr>
        </p:nvSpPr>
        <p:spPr>
          <a:xfrm>
            <a:off x="482600" y="1357313"/>
            <a:ext cx="8234363" cy="4367212"/>
          </a:xfrm>
        </p:spPr>
        <p:txBody>
          <a:bodyPr/>
          <a:lstStyle>
            <a:lvl1pPr>
              <a:buFontTx/>
              <a:buNone/>
              <a:defRPr/>
            </a:lvl1pPr>
          </a:lstStyle>
          <a:p>
            <a:endParaRPr lang="en-US" dirty="0"/>
          </a:p>
        </p:txBody>
      </p:sp>
      <p:sp>
        <p:nvSpPr>
          <p:cNvPr id="8" name="Text Placeholder 7"/>
          <p:cNvSpPr>
            <a:spLocks noGrp="1"/>
          </p:cNvSpPr>
          <p:nvPr>
            <p:ph type="body" sz="quarter" idx="12"/>
          </p:nvPr>
        </p:nvSpPr>
        <p:spPr>
          <a:xfrm>
            <a:off x="482600" y="5854700"/>
            <a:ext cx="8234363" cy="295275"/>
          </a:xfrm>
        </p:spPr>
        <p:txBody>
          <a:bodyPr>
            <a:noAutofit/>
          </a:bodyPr>
          <a:lstStyle>
            <a:lvl1pPr>
              <a:buFontTx/>
              <a:buNone/>
              <a:defRPr sz="1400"/>
            </a:lvl1pPr>
            <a:lvl2pPr>
              <a:defRPr sz="1400"/>
            </a:lvl2pPr>
            <a:lvl3pPr>
              <a:defRPr sz="1400"/>
            </a:lvl3pPr>
            <a:lvl4pPr>
              <a:defRPr sz="1400"/>
            </a:lvl4pPr>
            <a:lvl5pPr>
              <a:defRPr sz="1400"/>
            </a:lvl5pPr>
          </a:lstStyle>
          <a:p>
            <a:pPr lvl="0"/>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2A4F199F-5620-4BF4-87B3-75C3427C29E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8"/>
          <p:cNvSpPr>
            <a:spLocks noGrp="1" noChangeArrowheads="1"/>
          </p:cNvSpPr>
          <p:nvPr>
            <p:ph type="sldNum" sz="quarter" idx="10"/>
          </p:nvPr>
        </p:nvSpPr>
        <p:spPr>
          <a:ln/>
        </p:spPr>
        <p:txBody>
          <a:bodyPr/>
          <a:lstStyle>
            <a:lvl1pPr>
              <a:defRPr/>
            </a:lvl1pPr>
          </a:lstStyle>
          <a:p>
            <a:pPr>
              <a:defRPr/>
            </a:pPr>
            <a:fld id="{704163BB-A9E4-45FA-A154-B7168CE6860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3710" y="196347"/>
            <a:ext cx="8229600" cy="72573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pPr>
              <a:defRPr/>
            </a:pPr>
            <a:fld id="{50330698-E3C1-4D28-AAE8-F64A5063BE0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8"/>
          <p:cNvSpPr>
            <a:spLocks noGrp="1" noChangeArrowheads="1"/>
          </p:cNvSpPr>
          <p:nvPr>
            <p:ph type="sldNum" sz="quarter" idx="10"/>
          </p:nvPr>
        </p:nvSpPr>
        <p:spPr>
          <a:ln/>
        </p:spPr>
        <p:txBody>
          <a:bodyPr/>
          <a:lstStyle>
            <a:lvl1pPr>
              <a:defRPr/>
            </a:lvl1pPr>
          </a:lstStyle>
          <a:p>
            <a:pPr>
              <a:defRPr/>
            </a:pPr>
            <a:fld id="{87A42AFF-E73B-487B-9783-10FFC85EF6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C5D3E-0563-4B0E-8643-5971BB0DD931}"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F06DED65-1D12-479A-8F23-EE0EEE44FA4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64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52642"/>
            <a:ext cx="5111750" cy="4873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66177"/>
            <a:ext cx="3008313" cy="3559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0C82D15B-4040-4AA2-96A9-33723CFC896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a:xfrm>
            <a:off x="482599" y="6384925"/>
            <a:ext cx="584200" cy="374650"/>
          </a:xfrm>
        </p:spPr>
        <p:txBody>
          <a:bodyPr/>
          <a:lstStyle/>
          <a:p>
            <a:pPr>
              <a:defRPr/>
            </a:pPr>
            <a:fld id="{49C0EE74-1F2C-4D2D-91EC-B282DFC749DA}" type="slidenum">
              <a:rPr lang="en-US" smtClean="0"/>
              <a:pPr>
                <a:defRPr/>
              </a:pPr>
              <a:t>‹#›</a:t>
            </a:fld>
            <a:endParaRPr lang="en-US"/>
          </a:p>
        </p:txBody>
      </p:sp>
      <p:pic>
        <p:nvPicPr>
          <p:cNvPr id="10" name="Picture 9" descr="new bgd lrg copy.jpg"/>
          <p:cNvPicPr>
            <a:picLocks noChangeAspect="1"/>
          </p:cNvPicPr>
          <p:nvPr userDrawn="1"/>
        </p:nvPicPr>
        <p:blipFill>
          <a:blip r:embed="rId2"/>
          <a:stretch>
            <a:fillRect/>
          </a:stretch>
        </p:blipFill>
        <p:spPr>
          <a:xfrm>
            <a:off x="0" y="0"/>
            <a:ext cx="9144000" cy="6858000"/>
          </a:xfrm>
          <a:prstGeom prst="rect">
            <a:avLst/>
          </a:prstGeom>
        </p:spPr>
      </p:pic>
      <p:pic>
        <p:nvPicPr>
          <p:cNvPr id="11" name="Picture 14" descr="NIH Logo"/>
          <p:cNvPicPr>
            <a:picLocks noChangeAspect="1" noChangeArrowheads="1"/>
          </p:cNvPicPr>
          <p:nvPr userDrawn="1"/>
        </p:nvPicPr>
        <p:blipFill>
          <a:blip r:embed="rId3"/>
          <a:srcRect/>
          <a:stretch>
            <a:fillRect/>
          </a:stretch>
        </p:blipFill>
        <p:spPr bwMode="auto">
          <a:xfrm>
            <a:off x="3371421" y="4082142"/>
            <a:ext cx="685800" cy="685800"/>
          </a:xfrm>
          <a:prstGeom prst="rect">
            <a:avLst/>
          </a:prstGeom>
          <a:noFill/>
          <a:ln w="9525">
            <a:noFill/>
            <a:miter lim="800000"/>
            <a:headEnd/>
            <a:tailEnd/>
          </a:ln>
        </p:spPr>
      </p:pic>
      <p:pic>
        <p:nvPicPr>
          <p:cNvPr id="12" name="Picture 15" descr="DHHS Logo"/>
          <p:cNvPicPr>
            <a:picLocks noChangeAspect="1" noChangeArrowheads="1"/>
          </p:cNvPicPr>
          <p:nvPr userDrawn="1"/>
        </p:nvPicPr>
        <p:blipFill>
          <a:blip r:embed="rId4"/>
          <a:srcRect/>
          <a:stretch>
            <a:fillRect/>
          </a:stretch>
        </p:blipFill>
        <p:spPr bwMode="auto">
          <a:xfrm>
            <a:off x="2482004" y="4038600"/>
            <a:ext cx="761998" cy="762000"/>
          </a:xfrm>
          <a:prstGeom prst="rect">
            <a:avLst/>
          </a:prstGeom>
          <a:noFill/>
          <a:ln w="9525">
            <a:noFill/>
            <a:miter lim="800000"/>
            <a:headEnd/>
            <a:tailEnd/>
          </a:ln>
        </p:spPr>
      </p:pic>
      <p:pic>
        <p:nvPicPr>
          <p:cNvPr id="13" name="Picture 16" descr="StackedLockup_Tag_PMS"/>
          <p:cNvPicPr>
            <a:picLocks noChangeAspect="1" noChangeArrowheads="1"/>
          </p:cNvPicPr>
          <p:nvPr userDrawn="1"/>
        </p:nvPicPr>
        <p:blipFill>
          <a:blip r:embed="rId5"/>
          <a:srcRect/>
          <a:stretch>
            <a:fillRect/>
          </a:stretch>
        </p:blipFill>
        <p:spPr bwMode="auto">
          <a:xfrm>
            <a:off x="4288542" y="4074885"/>
            <a:ext cx="2075933" cy="685800"/>
          </a:xfrm>
          <a:prstGeom prst="rect">
            <a:avLst/>
          </a:prstGeom>
          <a:noFill/>
          <a:ln w="9525">
            <a:noFill/>
            <a:miter lim="800000"/>
            <a:headEnd/>
            <a:tailEnd/>
          </a:ln>
        </p:spPr>
      </p:pic>
      <p:sp>
        <p:nvSpPr>
          <p:cNvPr id="14" name="Rectangle 45"/>
          <p:cNvSpPr>
            <a:spLocks noChangeArrowheads="1"/>
          </p:cNvSpPr>
          <p:nvPr userDrawn="1"/>
        </p:nvSpPr>
        <p:spPr bwMode="auto">
          <a:xfrm>
            <a:off x="0" y="0"/>
            <a:ext cx="9144000" cy="152400"/>
          </a:xfrm>
          <a:prstGeom prst="rect">
            <a:avLst/>
          </a:prstGeom>
          <a:solidFill>
            <a:srgbClr val="990000"/>
          </a:solidFill>
          <a:ln w="9525">
            <a:noFill/>
            <a:miter lim="800000"/>
            <a:headEnd/>
            <a:tailEnd/>
          </a:ln>
          <a:effectLst/>
        </p:spPr>
        <p:txBody>
          <a:bodyPr wrap="none" anchor="ctr"/>
          <a:lstStyle/>
          <a:p>
            <a:pPr>
              <a:defRPr/>
            </a:pPr>
            <a:endParaRPr lang="en-US" dirty="0">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3E97D-F765-49CE-8A3F-CB64A38349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C5D3E-0563-4B0E-8643-5971BB0DD931}"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AC5D3E-0563-4B0E-8643-5971BB0DD931}"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AC5D3E-0563-4B0E-8643-5971BB0DD931}" type="datetimeFigureOut">
              <a:rPr lang="en-US" smtClean="0"/>
              <a:pPr/>
              <a:t>9/20/2011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AC5D3E-0563-4B0E-8643-5971BB0DD931}" type="datetimeFigureOut">
              <a:rPr lang="en-US" smtClean="0"/>
              <a:pPr/>
              <a:t>9/20/2011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C5D3E-0563-4B0E-8643-5971BB0DD931}" type="datetimeFigureOut">
              <a:rPr lang="en-US" smtClean="0"/>
              <a:pPr/>
              <a:t>9/20/2011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C5D3E-0563-4B0E-8643-5971BB0DD931}"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C5D3E-0563-4B0E-8643-5971BB0DD931}"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5D3E-0563-4B0E-8643-5971BB0DD931}" type="datetimeFigureOut">
              <a:rPr lang="en-US" smtClean="0"/>
              <a:pPr/>
              <a:t>9/20/2011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ACC26-9012-4B11-B70E-B56BAEF0BE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5521"/>
            <a:ext cx="8229600" cy="45259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p:txBody>
      </p:sp>
      <p:sp>
        <p:nvSpPr>
          <p:cNvPr id="7" name="Rectangle 28"/>
          <p:cNvSpPr>
            <a:spLocks noGrp="1" noChangeArrowheads="1"/>
          </p:cNvSpPr>
          <p:nvPr>
            <p:ph type="sldNum" sz="quarter" idx="4"/>
          </p:nvPr>
        </p:nvSpPr>
        <p:spPr bwMode="auto">
          <a:xfrm>
            <a:off x="482599" y="6384925"/>
            <a:ext cx="5842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pPr>
                <a:defRPr/>
              </a:pPr>
              <a:t>‹#›</a:t>
            </a:fld>
            <a:endParaRPr lang="en-US"/>
          </a:p>
        </p:txBody>
      </p:sp>
      <p:pic>
        <p:nvPicPr>
          <p:cNvPr id="8" name="Picture 29" descr="StackedLockup_Tag_PMS copy"/>
          <p:cNvPicPr>
            <a:picLocks noChangeAspect="1" noChangeArrowheads="1"/>
          </p:cNvPicPr>
          <p:nvPr userDrawn="1"/>
        </p:nvPicPr>
        <p:blipFill>
          <a:blip r:embed="rId13"/>
          <a:srcRect/>
          <a:stretch>
            <a:fillRect/>
          </a:stretch>
        </p:blipFill>
        <p:spPr bwMode="auto">
          <a:xfrm>
            <a:off x="7037388" y="6202363"/>
            <a:ext cx="1692275" cy="517525"/>
          </a:xfrm>
          <a:prstGeom prst="rect">
            <a:avLst/>
          </a:prstGeom>
          <a:noFill/>
          <a:ln w="9525">
            <a:noFill/>
            <a:miter lim="800000"/>
            <a:headEnd/>
            <a:tailEnd/>
          </a:ln>
        </p:spPr>
      </p:pic>
      <p:pic>
        <p:nvPicPr>
          <p:cNvPr id="9" name="Picture 30"/>
          <p:cNvPicPr>
            <a:picLocks noChangeAspect="1" noChangeArrowheads="1"/>
          </p:cNvPicPr>
          <p:nvPr userDrawn="1"/>
        </p:nvPicPr>
        <p:blipFill>
          <a:blip r:embed="rId14"/>
          <a:srcRect/>
          <a:stretch>
            <a:fillRect/>
          </a:stretch>
        </p:blipFill>
        <p:spPr bwMode="auto">
          <a:xfrm>
            <a:off x="0" y="101600"/>
            <a:ext cx="9144000" cy="981075"/>
          </a:xfrm>
          <a:prstGeom prst="rect">
            <a:avLst/>
          </a:prstGeom>
          <a:noFill/>
          <a:ln w="9525">
            <a:noFill/>
            <a:miter lim="800000"/>
            <a:headEnd/>
            <a:tailEnd/>
          </a:ln>
        </p:spPr>
      </p:pic>
      <p:sp>
        <p:nvSpPr>
          <p:cNvPr id="10" name="Rectangle 32"/>
          <p:cNvSpPr>
            <a:spLocks noChangeArrowheads="1"/>
          </p:cNvSpPr>
          <p:nvPr userDrawn="1"/>
        </p:nvSpPr>
        <p:spPr bwMode="auto">
          <a:xfrm>
            <a:off x="0" y="0"/>
            <a:ext cx="9144000" cy="104775"/>
          </a:xfrm>
          <a:prstGeom prst="rect">
            <a:avLst/>
          </a:prstGeom>
          <a:solidFill>
            <a:srgbClr val="CC0000"/>
          </a:solidFill>
          <a:ln w="9525">
            <a:noFill/>
            <a:miter lim="800000"/>
            <a:headEnd/>
            <a:tailEnd/>
          </a:ln>
          <a:effectLst/>
        </p:spPr>
        <p:txBody>
          <a:bodyPr wrap="none" anchor="ctr"/>
          <a:lstStyle/>
          <a:p>
            <a:pPr>
              <a:defRPr/>
            </a:pPr>
            <a:endParaRPr lang="en-US" sz="1800">
              <a:latin typeface="Arial" charset="0"/>
              <a:ea typeface="ＭＳ Ｐゴシック" pitchFamily="48" charset="-128"/>
              <a:cs typeface="+mn-cs"/>
            </a:endParaRPr>
          </a:p>
        </p:txBody>
      </p:sp>
      <p:sp>
        <p:nvSpPr>
          <p:cNvPr id="11" name="Line 33"/>
          <p:cNvSpPr>
            <a:spLocks noChangeShapeType="1"/>
          </p:cNvSpPr>
          <p:nvPr userDrawn="1"/>
        </p:nvSpPr>
        <p:spPr bwMode="auto">
          <a:xfrm flipH="1">
            <a:off x="533400" y="6311900"/>
            <a:ext cx="6261100" cy="0"/>
          </a:xfrm>
          <a:prstGeom prst="line">
            <a:avLst/>
          </a:prstGeom>
          <a:noFill/>
          <a:ln w="9525">
            <a:solidFill>
              <a:srgbClr val="333399"/>
            </a:solidFill>
            <a:round/>
            <a:headEnd/>
            <a:tailEnd/>
          </a:ln>
          <a:effectLst/>
        </p:spPr>
        <p:txBody>
          <a:bodyPr/>
          <a:lstStyle/>
          <a:p>
            <a:pPr>
              <a:defRPr/>
            </a:pPr>
            <a:endParaRPr lang="en-US" sz="1800">
              <a:latin typeface="Arial" charset="0"/>
              <a:ea typeface="+mn-ea"/>
              <a:cs typeface="+mn-cs"/>
            </a:endParaRPr>
          </a:p>
        </p:txBody>
      </p:sp>
      <p:sp>
        <p:nvSpPr>
          <p:cNvPr id="18" name="Rectangle 36"/>
          <p:cNvSpPr>
            <a:spLocks noGrp="1" noChangeArrowheads="1"/>
          </p:cNvSpPr>
          <p:nvPr>
            <p:ph type="title"/>
          </p:nvPr>
        </p:nvSpPr>
        <p:spPr bwMode="auto">
          <a:xfrm>
            <a:off x="421705" y="144463"/>
            <a:ext cx="8294687"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add title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57200" rtl="0" eaLnBrk="1" latinLnBrk="0" hangingPunct="1">
        <a:spcBef>
          <a:spcPct val="0"/>
        </a:spcBef>
        <a:buNone/>
        <a:defRPr sz="3200" b="0" i="0" kern="1200">
          <a:solidFill>
            <a:schemeClr val="bg1"/>
          </a:solidFill>
          <a:latin typeface="Arial"/>
          <a:ea typeface="+mj-ea"/>
          <a:cs typeface="Arial"/>
        </a:defRPr>
      </a:lvl1pPr>
    </p:titleStyle>
    <p:bodyStyle>
      <a:lvl1pPr marL="341313" indent="-341313" algn="l" defTabSz="457200" rtl="0" eaLnBrk="1" latinLnBrk="0" hangingPunct="1">
        <a:spcBef>
          <a:spcPct val="20000"/>
        </a:spcBef>
        <a:buClr>
          <a:srgbClr val="CC0000"/>
        </a:buClr>
        <a:buFont typeface="Wingdings" charset="2"/>
        <a:buChar char="§"/>
        <a:defRPr sz="3000" b="0" i="0" kern="1200">
          <a:solidFill>
            <a:schemeClr val="tx1"/>
          </a:solidFill>
          <a:latin typeface="Arial"/>
          <a:ea typeface="+mn-ea"/>
          <a:cs typeface="Arial"/>
        </a:defRPr>
      </a:lvl1pPr>
      <a:lvl2pPr marL="742950" indent="-285750" algn="l" defTabSz="457200" rtl="0" eaLnBrk="1" latinLnBrk="0" hangingPunct="1">
        <a:spcBef>
          <a:spcPct val="20000"/>
        </a:spcBef>
        <a:buClr>
          <a:srgbClr val="000090"/>
        </a:buClr>
        <a:buFont typeface="Wingdings" charset="2"/>
        <a:buChar char="§"/>
        <a:defRPr sz="2600" b="0" i="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www.nhlbi.nih.gov/funding/policies/adverse.htm"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533400" y="457200"/>
            <a:ext cx="7982159" cy="1822450"/>
          </a:xfrm>
        </p:spPr>
        <p:txBody>
          <a:bodyPr/>
          <a:lstStyle/>
          <a:p>
            <a:r>
              <a:rPr lang="en-US" sz="4000" b="1" dirty="0" smtClean="0">
                <a:effectLst>
                  <a:outerShdw blurRad="38100" dist="38100" dir="2700000" algn="tl">
                    <a:srgbClr val="000000"/>
                  </a:outerShdw>
                </a:effectLst>
                <a:latin typeface="Tahoma" pitchFamily="34" charset="0"/>
              </a:rPr>
              <a:t>MESA Project Office Report</a:t>
            </a:r>
            <a:r>
              <a:rPr lang="en-US" b="1" dirty="0" smtClean="0">
                <a:effectLst>
                  <a:outerShdw blurRad="38100" dist="38100" dir="2700000" algn="tl">
                    <a:srgbClr val="000000"/>
                  </a:outerShdw>
                </a:effectLst>
                <a:latin typeface="Tahoma" pitchFamily="34" charset="0"/>
              </a:rPr>
              <a:t/>
            </a:r>
            <a:br>
              <a:rPr lang="en-US" b="1" dirty="0" smtClean="0">
                <a:effectLst>
                  <a:outerShdw blurRad="38100" dist="38100" dir="2700000" algn="tl">
                    <a:srgbClr val="000000"/>
                  </a:outerShdw>
                </a:effectLst>
                <a:latin typeface="Tahoma" pitchFamily="34" charset="0"/>
              </a:rPr>
            </a:br>
            <a:endParaRPr lang="en-US" dirty="0"/>
          </a:p>
        </p:txBody>
      </p:sp>
      <p:sp>
        <p:nvSpPr>
          <p:cNvPr id="6" name="Text Box 3"/>
          <p:cNvSpPr txBox="1">
            <a:spLocks noChangeArrowheads="1"/>
          </p:cNvSpPr>
          <p:nvPr/>
        </p:nvSpPr>
        <p:spPr bwMode="auto">
          <a:xfrm>
            <a:off x="685800" y="2819400"/>
            <a:ext cx="7675562" cy="3631763"/>
          </a:xfrm>
          <a:prstGeom prst="rect">
            <a:avLst/>
          </a:prstGeom>
          <a:noFill/>
          <a:ln w="9525">
            <a:noFill/>
            <a:miter lim="800000"/>
            <a:headEnd/>
            <a:tailEnd/>
          </a:ln>
        </p:spPr>
        <p:txBody>
          <a:bodyPr wrap="square">
            <a:spAutoFit/>
          </a:bodyPr>
          <a:lstStyle/>
          <a:p>
            <a:pPr algn="ctr"/>
            <a:r>
              <a:rPr lang="en-US" sz="3200" dirty="0" smtClean="0">
                <a:solidFill>
                  <a:srgbClr val="CC0000"/>
                </a:solidFill>
                <a:cs typeface="Arial" pitchFamily="34" charset="0"/>
              </a:rPr>
              <a:t>Diane Bild, MD, MPH</a:t>
            </a:r>
          </a:p>
          <a:p>
            <a:pPr algn="ctr"/>
            <a:r>
              <a:rPr lang="en-US" sz="3200" dirty="0" smtClean="0">
                <a:solidFill>
                  <a:srgbClr val="CC0000"/>
                </a:solidFill>
                <a:cs typeface="Arial" pitchFamily="34" charset="0"/>
              </a:rPr>
              <a:t>Prevention and Population Sciences Program</a:t>
            </a:r>
          </a:p>
          <a:p>
            <a:pPr algn="ctr"/>
            <a:r>
              <a:rPr lang="en-US" sz="3200" dirty="0" smtClean="0">
                <a:solidFill>
                  <a:srgbClr val="CC0000"/>
                </a:solidFill>
                <a:cs typeface="Arial" pitchFamily="34" charset="0"/>
              </a:rPr>
              <a:t>Division of Cardiovascular Sciences</a:t>
            </a:r>
            <a:br>
              <a:rPr lang="en-US" sz="3200" dirty="0" smtClean="0">
                <a:solidFill>
                  <a:srgbClr val="CC0000"/>
                </a:solidFill>
                <a:cs typeface="Arial" pitchFamily="34" charset="0"/>
              </a:rPr>
            </a:br>
            <a:r>
              <a:rPr lang="en-US" sz="3200" dirty="0" smtClean="0">
                <a:solidFill>
                  <a:srgbClr val="CC0000"/>
                </a:solidFill>
                <a:cs typeface="Arial" pitchFamily="34" charset="0"/>
              </a:rPr>
              <a:t>NHLBI</a:t>
            </a:r>
          </a:p>
          <a:p>
            <a:pPr algn="ctr"/>
            <a:r>
              <a:rPr lang="en-US" sz="2800" dirty="0" smtClean="0">
                <a:solidFill>
                  <a:srgbClr val="CC0000"/>
                </a:solidFill>
                <a:cs typeface="Arial" pitchFamily="34" charset="0"/>
              </a:rPr>
              <a:t/>
            </a:r>
            <a:br>
              <a:rPr lang="en-US" sz="2800" dirty="0" smtClean="0">
                <a:solidFill>
                  <a:srgbClr val="CC0000"/>
                </a:solidFill>
                <a:cs typeface="Arial" pitchFamily="34" charset="0"/>
              </a:rPr>
            </a:br>
            <a:r>
              <a:rPr lang="en-US" sz="2800" dirty="0" smtClean="0">
                <a:solidFill>
                  <a:srgbClr val="333399"/>
                </a:solidFill>
                <a:cs typeface="Arial" pitchFamily="34" charset="0"/>
              </a:rPr>
              <a:t>MESA OSMB meeting</a:t>
            </a:r>
            <a:br>
              <a:rPr lang="en-US" sz="2800" dirty="0" smtClean="0">
                <a:solidFill>
                  <a:srgbClr val="333399"/>
                </a:solidFill>
                <a:cs typeface="Arial" pitchFamily="34" charset="0"/>
              </a:rPr>
            </a:br>
            <a:r>
              <a:rPr lang="en-US" sz="2800" dirty="0" smtClean="0">
                <a:solidFill>
                  <a:srgbClr val="333399"/>
                </a:solidFill>
                <a:cs typeface="Arial" pitchFamily="34" charset="0"/>
              </a:rPr>
              <a:t>September 2011</a:t>
            </a:r>
            <a:r>
              <a:rPr lang="en-US" sz="2000" dirty="0" smtClean="0">
                <a:solidFill>
                  <a:srgbClr val="333399"/>
                </a:solidFill>
                <a:cs typeface="Arial" pitchFamily="34" charset="0"/>
              </a:rPr>
              <a:t/>
            </a:r>
            <a:br>
              <a:rPr lang="en-US" sz="2000" dirty="0" smtClean="0">
                <a:solidFill>
                  <a:srgbClr val="333399"/>
                </a:solidFill>
                <a:cs typeface="Arial" pitchFamily="34" charset="0"/>
              </a:rPr>
            </a:br>
            <a:endParaRPr lang="en-US" dirty="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smtClean="0">
                <a:latin typeface="Arial" pitchFamily="34" charset="0"/>
                <a:cs typeface="Arial" pitchFamily="34" charset="0"/>
              </a:rPr>
              <a:t>MESA Publications</a:t>
            </a:r>
            <a:endParaRPr lang="en-US" u="none"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1828800" y="1447800"/>
          <a:ext cx="6781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5"/>
          <p:cNvSpPr txBox="1">
            <a:spLocks noChangeArrowheads="1"/>
          </p:cNvSpPr>
          <p:nvPr/>
        </p:nvSpPr>
        <p:spPr bwMode="auto">
          <a:xfrm>
            <a:off x="304800" y="2514600"/>
            <a:ext cx="1552575" cy="1250950"/>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2000" dirty="0"/>
              <a:t>Number</a:t>
            </a:r>
          </a:p>
          <a:p>
            <a:pPr marL="342900" indent="-342900" algn="ctr">
              <a:lnSpc>
                <a:spcPct val="80000"/>
              </a:lnSpc>
              <a:spcBef>
                <a:spcPct val="20000"/>
              </a:spcBef>
            </a:pPr>
            <a:r>
              <a:rPr lang="en-US" sz="2000" dirty="0"/>
              <a:t>of </a:t>
            </a:r>
          </a:p>
          <a:p>
            <a:pPr marL="342900" indent="-342900" algn="ctr">
              <a:lnSpc>
                <a:spcPct val="80000"/>
              </a:lnSpc>
              <a:spcBef>
                <a:spcPct val="20000"/>
              </a:spcBef>
            </a:pPr>
            <a:r>
              <a:rPr lang="en-US" sz="2000" dirty="0"/>
              <a:t>Manuscripts</a:t>
            </a:r>
          </a:p>
          <a:p>
            <a:pPr marL="342900" indent="-342900" algn="ctr">
              <a:lnSpc>
                <a:spcPct val="80000"/>
              </a:lnSpc>
              <a:spcBef>
                <a:spcPct val="20000"/>
              </a:spcBef>
            </a:pPr>
            <a:r>
              <a:rPr lang="en-US" sz="2000" dirty="0"/>
              <a:t>(</a:t>
            </a:r>
            <a:r>
              <a:rPr lang="en-US" sz="2000" dirty="0" smtClean="0"/>
              <a:t>n=403)</a:t>
            </a:r>
            <a:endParaRPr lang="en-US" sz="2000" dirty="0"/>
          </a:p>
        </p:txBody>
      </p:sp>
      <p:sp>
        <p:nvSpPr>
          <p:cNvPr id="8" name="Text Box 6"/>
          <p:cNvSpPr txBox="1">
            <a:spLocks noChangeArrowheads="1"/>
          </p:cNvSpPr>
          <p:nvPr/>
        </p:nvSpPr>
        <p:spPr bwMode="auto">
          <a:xfrm>
            <a:off x="152400" y="6488668"/>
            <a:ext cx="8458200" cy="369332"/>
          </a:xfrm>
          <a:prstGeom prst="rect">
            <a:avLst/>
          </a:prstGeom>
          <a:noFill/>
          <a:ln w="9525">
            <a:noFill/>
            <a:miter lim="800000"/>
            <a:headEnd/>
            <a:tailEnd/>
          </a:ln>
        </p:spPr>
        <p:txBody>
          <a:bodyPr>
            <a:spAutoFit/>
          </a:bodyPr>
          <a:lstStyle/>
          <a:p>
            <a:r>
              <a:rPr lang="en-US" dirty="0"/>
              <a:t>* Published or in press as of </a:t>
            </a:r>
            <a:r>
              <a:rPr lang="en-US" dirty="0" smtClean="0"/>
              <a:t>September 8, 2011.</a:t>
            </a:r>
            <a:endParaRPr lang="en-US" dirty="0"/>
          </a:p>
        </p:txBody>
      </p:sp>
      <p:pic>
        <p:nvPicPr>
          <p:cNvPr id="15" name="Picture 2" descr="mesalogo"/>
          <p:cNvPicPr>
            <a:picLocks noChangeAspect="1" noChangeArrowheads="1"/>
          </p:cNvPicPr>
          <p:nvPr/>
        </p:nvPicPr>
        <p:blipFill>
          <a:blip r:embed="rId3"/>
          <a:srcRect/>
          <a:stretch>
            <a:fillRect/>
          </a:stretch>
        </p:blipFill>
        <p:spPr bwMode="auto">
          <a:xfrm>
            <a:off x="7620000" y="304800"/>
            <a:ext cx="1295400" cy="711489"/>
          </a:xfrm>
          <a:prstGeom prst="rect">
            <a:avLst/>
          </a:prstGeom>
          <a:noFill/>
          <a:ln w="9525">
            <a:noFill/>
            <a:miter lim="800000"/>
            <a:headEnd/>
            <a:tailEnd/>
          </a:ln>
        </p:spPr>
      </p:pic>
      <p:sp>
        <p:nvSpPr>
          <p:cNvPr id="9" name="TextBox 8"/>
          <p:cNvSpPr txBox="1"/>
          <p:nvPr/>
        </p:nvSpPr>
        <p:spPr>
          <a:xfrm>
            <a:off x="7391400" y="1295400"/>
            <a:ext cx="385042" cy="707886"/>
          </a:xfrm>
          <a:prstGeom prst="rect">
            <a:avLst/>
          </a:prstGeom>
          <a:noFill/>
        </p:spPr>
        <p:txBody>
          <a:bodyPr wrap="none" rtlCol="0">
            <a:spAutoFit/>
          </a:bodyPr>
          <a:lstStyle/>
          <a:p>
            <a:r>
              <a:rPr lang="en-US" sz="4000" dirty="0" smtClean="0"/>
              <a:t>*</a:t>
            </a:r>
            <a:endParaRPr lang="en-US" sz="4000" dirty="0"/>
          </a:p>
        </p:txBody>
      </p:sp>
      <p:sp>
        <p:nvSpPr>
          <p:cNvPr id="10" name="TextBox 9"/>
          <p:cNvSpPr txBox="1"/>
          <p:nvPr/>
        </p:nvSpPr>
        <p:spPr>
          <a:xfrm>
            <a:off x="304800" y="4343400"/>
            <a:ext cx="1676400" cy="923330"/>
          </a:xfrm>
          <a:prstGeom prst="rect">
            <a:avLst/>
          </a:prstGeom>
          <a:noFill/>
        </p:spPr>
        <p:txBody>
          <a:bodyPr wrap="square" rtlCol="0">
            <a:spAutoFit/>
          </a:bodyPr>
          <a:lstStyle/>
          <a:p>
            <a:r>
              <a:rPr lang="en-US" b="1" dirty="0" smtClean="0"/>
              <a:t>Represents 235 unique first authors</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 profile publication</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631752" y="1446213"/>
            <a:ext cx="5880495"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MESA Objectives and Publications</a:t>
            </a:r>
            <a:endParaRPr lang="en-US" dirty="0"/>
          </a:p>
        </p:txBody>
      </p:sp>
      <p:graphicFrame>
        <p:nvGraphicFramePr>
          <p:cNvPr id="4" name="Content Placeholder 3"/>
          <p:cNvGraphicFramePr>
            <a:graphicFrameLocks noGrp="1"/>
          </p:cNvGraphicFramePr>
          <p:nvPr>
            <p:ph idx="1"/>
          </p:nvPr>
        </p:nvGraphicFramePr>
        <p:xfrm>
          <a:off x="457200" y="1446213"/>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1000" y="6488668"/>
            <a:ext cx="1154996" cy="369332"/>
          </a:xfrm>
          <a:prstGeom prst="rect">
            <a:avLst/>
          </a:prstGeom>
          <a:noFill/>
        </p:spPr>
        <p:txBody>
          <a:bodyPr wrap="none" rtlCol="0">
            <a:spAutoFit/>
          </a:bodyPr>
          <a:lstStyle/>
          <a:p>
            <a:r>
              <a:rPr lang="en-US" dirty="0" smtClean="0"/>
              <a:t>July 2011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Questions?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t>News Release</a:t>
            </a:r>
          </a:p>
          <a:p>
            <a:r>
              <a:rPr lang="en-US" dirty="0" smtClean="0"/>
              <a:t>FOR IMMEDIATE RELEASE</a:t>
            </a:r>
            <a:br>
              <a:rPr lang="en-US" dirty="0" smtClean="0"/>
            </a:br>
            <a:r>
              <a:rPr lang="en-US" dirty="0" smtClean="0"/>
              <a:t>July 22, 2011 </a:t>
            </a:r>
          </a:p>
          <a:p>
            <a:r>
              <a:rPr lang="en-US" dirty="0" smtClean="0"/>
              <a:t>Contact: HHS Press Office </a:t>
            </a:r>
            <a:br>
              <a:rPr lang="en-US" dirty="0" smtClean="0"/>
            </a:br>
            <a:r>
              <a:rPr lang="en-US" dirty="0" smtClean="0"/>
              <a:t>(202) 690-6343 </a:t>
            </a:r>
          </a:p>
          <a:p>
            <a:r>
              <a:rPr lang="en-US" b="1" dirty="0" smtClean="0"/>
              <a:t>HHS announces proposal to improve rules protecting human research subjects</a:t>
            </a:r>
          </a:p>
          <a:p>
            <a:r>
              <a:rPr lang="en-US" b="1" i="1" dirty="0" smtClean="0"/>
              <a:t>Changes under consideration would ensure the highest standards of protections for human subjects involved in research, while enhancing effectiveness of oversight</a:t>
            </a:r>
            <a:endParaRPr lang="en-US" dirty="0" smtClean="0"/>
          </a:p>
          <a:p>
            <a:pPr>
              <a:buNone/>
            </a:pPr>
            <a:endParaRPr lang="en-US" dirty="0" smtClean="0"/>
          </a:p>
          <a:p>
            <a:pPr>
              <a:buNone/>
            </a:pPr>
            <a:r>
              <a:rPr lang="en-US" dirty="0" smtClean="0"/>
              <a:t>http</a:t>
            </a:r>
            <a:r>
              <a:rPr lang="en-US" dirty="0" smtClean="0"/>
              <a:t>://www.hhs.gov/news/press/2011pres/07/20110722a.html</a:t>
            </a:r>
            <a:endParaRPr lang="en-US" dirty="0"/>
          </a:p>
        </p:txBody>
      </p:sp>
      <p:sp>
        <p:nvSpPr>
          <p:cNvPr id="3" name="Title 2"/>
          <p:cNvSpPr>
            <a:spLocks noGrp="1"/>
          </p:cNvSpPr>
          <p:nvPr>
            <p:ph type="title"/>
          </p:nvPr>
        </p:nvSpPr>
        <p:spPr/>
        <p:txBody>
          <a:bodyPr/>
          <a:lstStyle/>
          <a:p>
            <a:r>
              <a:rPr lang="en-US" dirty="0" smtClean="0"/>
              <a:t>Changes proposed to Common Rule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685800" y="1371600"/>
            <a:ext cx="8229600" cy="4648200"/>
          </a:xfrm>
        </p:spPr>
        <p:txBody>
          <a:bodyPr>
            <a:normAutofit/>
          </a:bodyPr>
          <a:lstStyle/>
          <a:p>
            <a:pPr eaLnBrk="1" hangingPunct="1">
              <a:buFontTx/>
              <a:buChar char="•"/>
              <a:defRPr/>
            </a:pPr>
            <a:r>
              <a:rPr lang="en-US" sz="4000" dirty="0" smtClean="0">
                <a:latin typeface="Arial" pitchFamily="34" charset="0"/>
              </a:rPr>
              <a:t>Exam 5</a:t>
            </a:r>
          </a:p>
          <a:p>
            <a:pPr lvl="1" eaLnBrk="1" hangingPunct="1">
              <a:defRPr/>
            </a:pPr>
            <a:r>
              <a:rPr lang="en-US" sz="4000" dirty="0" smtClean="0">
                <a:latin typeface="Arial" pitchFamily="34" charset="0"/>
              </a:rPr>
              <a:t>Retention, results reports, protocol violations</a:t>
            </a:r>
          </a:p>
          <a:p>
            <a:pPr eaLnBrk="1" hangingPunct="1">
              <a:buFontTx/>
              <a:buChar char="•"/>
              <a:defRPr/>
            </a:pPr>
            <a:r>
              <a:rPr lang="en-US" sz="4000" dirty="0" smtClean="0">
                <a:latin typeface="Arial" pitchFamily="34" charset="0"/>
              </a:rPr>
              <a:t>Adverse events and OSMB notifications</a:t>
            </a:r>
          </a:p>
          <a:p>
            <a:pPr eaLnBrk="1" hangingPunct="1">
              <a:buFontTx/>
              <a:buChar char="•"/>
              <a:defRPr/>
            </a:pPr>
            <a:r>
              <a:rPr lang="en-US" sz="4000" dirty="0" smtClean="0">
                <a:latin typeface="Arial" pitchFamily="34" charset="0"/>
              </a:rPr>
              <a:t>Publications </a:t>
            </a:r>
          </a:p>
        </p:txBody>
      </p:sp>
      <p:sp>
        <p:nvSpPr>
          <p:cNvPr id="7171" name="Rectangle 3"/>
          <p:cNvSpPr>
            <a:spLocks noGrp="1" noChangeArrowheads="1"/>
          </p:cNvSpPr>
          <p:nvPr>
            <p:ph type="title"/>
          </p:nvPr>
        </p:nvSpPr>
        <p:spPr/>
        <p:txBody>
          <a:bodyPr/>
          <a:lstStyle/>
          <a:p>
            <a:pPr eaLnBrk="1" hangingPunct="1"/>
            <a:r>
              <a:rPr lang="en-US" sz="4000" u="none" smtClean="0">
                <a:latin typeface="Arial" pitchFamily="34" charset="0"/>
              </a:rPr>
              <a:t>Project Office Report Items</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ctrTitle"/>
          </p:nvPr>
        </p:nvSpPr>
        <p:spPr>
          <a:xfrm>
            <a:off x="762000" y="0"/>
            <a:ext cx="7772400" cy="1470025"/>
          </a:xfrm>
        </p:spPr>
        <p:txBody>
          <a:bodyPr/>
          <a:lstStyle/>
          <a:p>
            <a:pPr eaLnBrk="1" hangingPunct="1"/>
            <a:r>
              <a:rPr lang="en-US" sz="4000" u="none" dirty="0" smtClean="0">
                <a:latin typeface="Arial" pitchFamily="34" charset="0"/>
              </a:rPr>
              <a:t>Exam 5 retention </a:t>
            </a:r>
          </a:p>
        </p:txBody>
      </p:sp>
      <p:sp>
        <p:nvSpPr>
          <p:cNvPr id="8196"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7173" name="Rectangle 5"/>
          <p:cNvSpPr>
            <a:spLocks noChangeArrowheads="1"/>
          </p:cNvSpPr>
          <p:nvPr/>
        </p:nvSpPr>
        <p:spPr bwMode="auto">
          <a:xfrm>
            <a:off x="533400" y="1295400"/>
            <a:ext cx="8229600" cy="4524315"/>
          </a:xfrm>
          <a:prstGeom prst="rect">
            <a:avLst/>
          </a:prstGeom>
          <a:noFill/>
          <a:ln w="9525">
            <a:noFill/>
            <a:miter lim="800000"/>
            <a:headEnd/>
            <a:tailEnd/>
          </a:ln>
        </p:spPr>
        <p:txBody>
          <a:bodyPr wrap="square">
            <a:spAutoFit/>
          </a:bodyPr>
          <a:lstStyle/>
          <a:p>
            <a:pPr>
              <a:defRPr/>
            </a:pPr>
            <a:endParaRPr lang="en-US" sz="1200" dirty="0">
              <a:solidFill>
                <a:schemeClr val="accent2"/>
              </a:solidFill>
            </a:endParaRPr>
          </a:p>
          <a:p>
            <a:pPr>
              <a:buFont typeface="Arial" pitchFamily="34" charset="0"/>
              <a:buChar char="•"/>
              <a:defRPr/>
            </a:pPr>
            <a:r>
              <a:rPr lang="en-US" sz="2800" dirty="0"/>
              <a:t> </a:t>
            </a:r>
            <a:r>
              <a:rPr lang="en-US" sz="2800" dirty="0" smtClean="0"/>
              <a:t>Goal for Exam 5 is 5200, which represents </a:t>
            </a:r>
          </a:p>
          <a:p>
            <a:pPr>
              <a:defRPr/>
            </a:pPr>
            <a:r>
              <a:rPr lang="en-US" sz="2800" dirty="0" smtClean="0"/>
              <a:t> 87-88% of enrolled cohort (not deceased</a:t>
            </a:r>
            <a:r>
              <a:rPr lang="en-US" sz="2800" dirty="0" smtClean="0"/>
              <a:t>).  (Exam 4 achieved 87%.)</a:t>
            </a:r>
            <a:endParaRPr lang="en-US" sz="2800" dirty="0" smtClean="0"/>
          </a:p>
          <a:p>
            <a:pPr>
              <a:defRPr/>
            </a:pPr>
            <a:endParaRPr lang="en-US" sz="800" dirty="0" smtClean="0"/>
          </a:p>
          <a:p>
            <a:pPr>
              <a:buFont typeface="Arial" pitchFamily="34" charset="0"/>
              <a:buChar char="•"/>
              <a:defRPr/>
            </a:pPr>
            <a:r>
              <a:rPr lang="en-US" sz="2800" dirty="0" smtClean="0"/>
              <a:t> The study has seen 4219 as if September 14 (out of 6178, which is 68% retention).</a:t>
            </a:r>
          </a:p>
          <a:p>
            <a:pPr>
              <a:buFont typeface="Arial" pitchFamily="34" charset="0"/>
              <a:buChar char="•"/>
              <a:defRPr/>
            </a:pPr>
            <a:endParaRPr lang="en-US" sz="800" dirty="0" smtClean="0"/>
          </a:p>
          <a:p>
            <a:pPr>
              <a:buFont typeface="Arial" pitchFamily="34" charset="0"/>
              <a:buChar char="•"/>
              <a:defRPr/>
            </a:pPr>
            <a:r>
              <a:rPr lang="en-US" sz="2800" dirty="0" smtClean="0"/>
              <a:t> Exam 5 ends on November 30, 2011.  </a:t>
            </a:r>
            <a:endParaRPr lang="en-US" sz="800" dirty="0" smtClean="0"/>
          </a:p>
          <a:p>
            <a:pPr>
              <a:defRPr/>
            </a:pPr>
            <a:r>
              <a:rPr lang="en-US" sz="800" dirty="0" smtClean="0"/>
              <a:t> </a:t>
            </a:r>
          </a:p>
          <a:p>
            <a:pPr>
              <a:buFontTx/>
              <a:buChar char="•"/>
              <a:defRPr/>
            </a:pPr>
            <a:r>
              <a:rPr lang="en-US" sz="2800" dirty="0" smtClean="0"/>
              <a:t> Follow up phone calls (Follow-up 10) somewhat behind, probably due to Exam 5 efforts; plan to make up in Follow-up 11.</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ctrTitle"/>
          </p:nvPr>
        </p:nvSpPr>
        <p:spPr>
          <a:xfrm>
            <a:off x="762000" y="0"/>
            <a:ext cx="7772400" cy="1470025"/>
          </a:xfrm>
        </p:spPr>
        <p:txBody>
          <a:bodyPr/>
          <a:lstStyle/>
          <a:p>
            <a:pPr eaLnBrk="1" hangingPunct="1"/>
            <a:r>
              <a:rPr lang="en-US" sz="4000" u="none" dirty="0" smtClean="0">
                <a:latin typeface="Arial" pitchFamily="34" charset="0"/>
              </a:rPr>
              <a:t>Exam 5 results reporting</a:t>
            </a:r>
          </a:p>
        </p:txBody>
      </p:sp>
      <p:sp>
        <p:nvSpPr>
          <p:cNvPr id="8196"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7173" name="Rectangle 5"/>
          <p:cNvSpPr>
            <a:spLocks noChangeArrowheads="1"/>
          </p:cNvSpPr>
          <p:nvPr/>
        </p:nvSpPr>
        <p:spPr bwMode="auto">
          <a:xfrm>
            <a:off x="533400" y="1295400"/>
            <a:ext cx="8229600" cy="4401205"/>
          </a:xfrm>
          <a:prstGeom prst="rect">
            <a:avLst/>
          </a:prstGeom>
          <a:noFill/>
          <a:ln w="9525">
            <a:noFill/>
            <a:miter lim="800000"/>
            <a:headEnd/>
            <a:tailEnd/>
          </a:ln>
        </p:spPr>
        <p:txBody>
          <a:bodyPr wrap="square">
            <a:spAutoFit/>
          </a:bodyPr>
          <a:lstStyle/>
          <a:p>
            <a:pPr>
              <a:defRPr/>
            </a:pPr>
            <a:endParaRPr lang="en-US" sz="1200" dirty="0">
              <a:solidFill>
                <a:schemeClr val="accent2"/>
              </a:solidFill>
            </a:endParaRPr>
          </a:p>
          <a:p>
            <a:pPr>
              <a:buFont typeface="Arial" pitchFamily="34" charset="0"/>
              <a:buChar char="•"/>
              <a:defRPr/>
            </a:pPr>
            <a:r>
              <a:rPr lang="en-US" sz="2800" dirty="0" smtClean="0"/>
              <a:t> Overseen by the Participant Relations Committee.</a:t>
            </a:r>
            <a:endParaRPr lang="en-US" sz="800" dirty="0" smtClean="0"/>
          </a:p>
          <a:p>
            <a:pPr>
              <a:defRPr/>
            </a:pPr>
            <a:r>
              <a:rPr lang="en-US" sz="800" dirty="0" smtClean="0"/>
              <a:t> </a:t>
            </a:r>
          </a:p>
          <a:p>
            <a:pPr>
              <a:buFont typeface="Arial" pitchFamily="34" charset="0"/>
              <a:buChar char="•"/>
              <a:defRPr/>
            </a:pPr>
            <a:r>
              <a:rPr lang="en-US" sz="2800" dirty="0" smtClean="0"/>
              <a:t> Sending reports to participants was slow at the start of Exam 5 but picked up </a:t>
            </a:r>
            <a:r>
              <a:rPr lang="en-US" sz="2800" dirty="0" smtClean="0"/>
              <a:t>throughout (largely due to automating the process).</a:t>
            </a:r>
            <a:endParaRPr lang="en-US" sz="800" dirty="0" smtClean="0"/>
          </a:p>
          <a:p>
            <a:pPr>
              <a:defRPr/>
            </a:pPr>
            <a:r>
              <a:rPr lang="en-US" sz="800" dirty="0" smtClean="0"/>
              <a:t> </a:t>
            </a:r>
          </a:p>
          <a:p>
            <a:pPr>
              <a:buFont typeface="Arial" pitchFamily="34" charset="0"/>
              <a:buChar char="•"/>
              <a:defRPr/>
            </a:pPr>
            <a:r>
              <a:rPr lang="en-US" sz="2800" dirty="0" smtClean="0"/>
              <a:t> During the July – September period, first results were sent in a median of 23 days (maximum of 38 days).  (This compares to a median of 108 days and a max of 326 during April – December 2010.)</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521"/>
            <a:ext cx="8458200" cy="4525963"/>
          </a:xfrm>
        </p:spPr>
        <p:txBody>
          <a:bodyPr>
            <a:noAutofit/>
          </a:bodyPr>
          <a:lstStyle/>
          <a:p>
            <a:pPr>
              <a:buNone/>
            </a:pPr>
            <a:r>
              <a:rPr lang="en-US" sz="2000" dirty="0" smtClean="0"/>
              <a:t>Three cases of radiation that exceeded the informed consent since April 2011:</a:t>
            </a:r>
          </a:p>
          <a:p>
            <a:endParaRPr lang="en-US" sz="800" dirty="0" smtClean="0"/>
          </a:p>
          <a:p>
            <a:r>
              <a:rPr lang="en-US" sz="2000" dirty="0" smtClean="0"/>
              <a:t>Case 69: Participant was not selected for and did not consent to a cardiac CT but received a cardiac CT scan in April (Columbia CT).  </a:t>
            </a:r>
          </a:p>
          <a:p>
            <a:pPr>
              <a:buNone/>
            </a:pPr>
            <a:r>
              <a:rPr lang="en-US" sz="800" dirty="0" smtClean="0"/>
              <a:t> </a:t>
            </a:r>
          </a:p>
          <a:p>
            <a:r>
              <a:rPr lang="en-US" sz="2000" dirty="0" smtClean="0"/>
              <a:t>Case 76: Participant was not selected for and did not consent to a lung CT but received a lung CT in July (UCLA).  </a:t>
            </a:r>
          </a:p>
          <a:p>
            <a:pPr>
              <a:buNone/>
            </a:pPr>
            <a:r>
              <a:rPr lang="en-US" sz="800" dirty="0" smtClean="0"/>
              <a:t> </a:t>
            </a:r>
          </a:p>
          <a:p>
            <a:r>
              <a:rPr lang="en-US" sz="2000" dirty="0" smtClean="0"/>
              <a:t>Case 78: Participant was scheduled twice for both the cardiac and lung CTs (UCLA) (7/19/2011 and 8/18/2011). </a:t>
            </a:r>
            <a:endParaRPr lang="en-US" sz="2000" dirty="0" smtClean="0"/>
          </a:p>
          <a:p>
            <a:endParaRPr lang="en-US" sz="800" dirty="0" smtClean="0"/>
          </a:p>
          <a:p>
            <a:r>
              <a:rPr lang="en-US" sz="2000" dirty="0" smtClean="0"/>
              <a:t>All reported to local IRBs.</a:t>
            </a:r>
            <a:endParaRPr lang="en-US" sz="900" dirty="0" smtClean="0"/>
          </a:p>
          <a:p>
            <a:pPr>
              <a:buNone/>
            </a:pPr>
            <a:endParaRPr lang="en-US" sz="2000" dirty="0" smtClean="0">
              <a:latin typeface="Arial" pitchFamily="34" charset="0"/>
            </a:endParaRPr>
          </a:p>
          <a:p>
            <a:pPr>
              <a:buNone/>
            </a:pPr>
            <a:r>
              <a:rPr lang="en-US" sz="2000" dirty="0" smtClean="0">
                <a:latin typeface="Arial" pitchFamily="34" charset="0"/>
              </a:rPr>
              <a:t>No </a:t>
            </a:r>
            <a:r>
              <a:rPr lang="en-US" sz="2000" dirty="0" smtClean="0">
                <a:latin typeface="Arial" pitchFamily="34" charset="0"/>
              </a:rPr>
              <a:t>reports for inappropriate gadolinium administration (someone with low GFR)</a:t>
            </a:r>
            <a:endParaRPr lang="en-US" sz="1800" dirty="0"/>
          </a:p>
        </p:txBody>
      </p:sp>
      <p:sp>
        <p:nvSpPr>
          <p:cNvPr id="3" name="Title 2"/>
          <p:cNvSpPr>
            <a:spLocks noGrp="1"/>
          </p:cNvSpPr>
          <p:nvPr>
            <p:ph type="title"/>
          </p:nvPr>
        </p:nvSpPr>
        <p:spPr/>
        <p:txBody>
          <a:bodyPr/>
          <a:lstStyle/>
          <a:p>
            <a:r>
              <a:rPr lang="en-US" dirty="0" smtClean="0"/>
              <a:t>Adverse events and protocol violations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p:txBody>
          <a:bodyPr/>
          <a:lstStyle/>
          <a:p>
            <a:pPr>
              <a:buNone/>
              <a:defRPr/>
            </a:pPr>
            <a:r>
              <a:rPr lang="en-US" dirty="0" smtClean="0">
                <a:latin typeface="Arial" pitchFamily="34" charset="0"/>
              </a:rPr>
              <a:t>Current directive to investigators:</a:t>
            </a:r>
          </a:p>
          <a:p>
            <a:pPr>
              <a:defRPr/>
            </a:pPr>
            <a:r>
              <a:rPr lang="en-US" dirty="0" smtClean="0">
                <a:latin typeface="Arial" pitchFamily="34" charset="0"/>
              </a:rPr>
              <a:t>When an IRB is notified, please notify the PO so we can notify the OSMB</a:t>
            </a:r>
          </a:p>
          <a:p>
            <a:pPr lvl="1" eaLnBrk="1" hangingPunct="1">
              <a:defRPr/>
            </a:pPr>
            <a:r>
              <a:rPr lang="en-US" dirty="0" smtClean="0">
                <a:latin typeface="Arial" pitchFamily="34" charset="0"/>
              </a:rPr>
              <a:t>Protocol violation that violates informed consent</a:t>
            </a:r>
          </a:p>
          <a:p>
            <a:pPr lvl="1" eaLnBrk="1" hangingPunct="1">
              <a:defRPr/>
            </a:pPr>
            <a:r>
              <a:rPr lang="en-US" dirty="0" smtClean="0">
                <a:latin typeface="Arial" pitchFamily="34" charset="0"/>
              </a:rPr>
              <a:t>Adverse events and unanticipated problems</a:t>
            </a:r>
          </a:p>
          <a:p>
            <a:pPr lvl="2">
              <a:buNone/>
              <a:defRPr/>
            </a:pPr>
            <a:endParaRPr lang="en-US" dirty="0" smtClean="0">
              <a:latin typeface="Arial" pitchFamily="34" charset="0"/>
            </a:endParaRPr>
          </a:p>
          <a:p>
            <a:pPr lvl="2" eaLnBrk="1" hangingPunct="1">
              <a:defRPr/>
            </a:pPr>
            <a:endParaRPr lang="en-US" dirty="0" smtClean="0">
              <a:latin typeface="Arial" pitchFamily="34" charset="0"/>
            </a:endParaRPr>
          </a:p>
        </p:txBody>
      </p:sp>
      <p:sp>
        <p:nvSpPr>
          <p:cNvPr id="10243" name="Rectangle 3"/>
          <p:cNvSpPr>
            <a:spLocks noGrp="1" noChangeArrowheads="1"/>
          </p:cNvSpPr>
          <p:nvPr>
            <p:ph type="title"/>
          </p:nvPr>
        </p:nvSpPr>
        <p:spPr/>
        <p:txBody>
          <a:bodyPr/>
          <a:lstStyle/>
          <a:p>
            <a:pPr eaLnBrk="1" hangingPunct="1"/>
            <a:r>
              <a:rPr lang="en-US" sz="3600" u="none" dirty="0" smtClean="0">
                <a:latin typeface="Arial" pitchFamily="34" charset="0"/>
              </a:rPr>
              <a:t>OSMB notification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3200" b="1" dirty="0" smtClean="0"/>
              <a:t>Any event or problem that is</a:t>
            </a:r>
            <a:endParaRPr lang="en-US" sz="3200" dirty="0" smtClean="0"/>
          </a:p>
          <a:p>
            <a:pPr lvl="1"/>
            <a:r>
              <a:rPr lang="en-US" sz="2800" b="1" dirty="0" smtClean="0"/>
              <a:t>Unexpected; </a:t>
            </a:r>
            <a:endParaRPr lang="en-US" sz="2800" dirty="0" smtClean="0"/>
          </a:p>
          <a:p>
            <a:r>
              <a:rPr lang="en-US" sz="2800" b="1" u="sng" dirty="0" smtClean="0"/>
              <a:t>AND</a:t>
            </a:r>
            <a:endParaRPr lang="en-US" sz="2800" dirty="0" smtClean="0"/>
          </a:p>
          <a:p>
            <a:pPr lvl="1"/>
            <a:r>
              <a:rPr lang="en-US" sz="2800" b="1" dirty="0" smtClean="0"/>
              <a:t>Possibly, probably, or definitely related to study participation; </a:t>
            </a:r>
            <a:endParaRPr lang="en-US" sz="2800" dirty="0" smtClean="0"/>
          </a:p>
          <a:p>
            <a:r>
              <a:rPr lang="en-US" sz="2800" b="1" u="sng" dirty="0" smtClean="0"/>
              <a:t>AND</a:t>
            </a:r>
            <a:r>
              <a:rPr lang="en-US" sz="3200" b="1" dirty="0" smtClean="0"/>
              <a:t> one of the following:</a:t>
            </a:r>
            <a:endParaRPr lang="en-US" sz="3200" dirty="0" smtClean="0"/>
          </a:p>
          <a:p>
            <a:r>
              <a:rPr lang="en-US" sz="3200" dirty="0" smtClean="0"/>
              <a:t>Is fatal, life-threatening, or serious (SAE + UP) </a:t>
            </a:r>
          </a:p>
          <a:p>
            <a:pPr lvl="1"/>
            <a:r>
              <a:rPr lang="en-US" sz="2800" b="1" dirty="0" smtClean="0"/>
              <a:t>Report within 7 calendar days</a:t>
            </a:r>
            <a:endParaRPr lang="en-US" sz="2800" dirty="0" smtClean="0"/>
          </a:p>
          <a:p>
            <a:r>
              <a:rPr lang="en-US" sz="3200" dirty="0" smtClean="0"/>
              <a:t>Suggests greater risk of harm to study participant(s) than was previously known or recognized(UP)</a:t>
            </a:r>
          </a:p>
          <a:p>
            <a:pPr lvl="1"/>
            <a:r>
              <a:rPr lang="en-US" sz="2800" b="1" dirty="0" smtClean="0"/>
              <a:t>Report within 30 calendar days </a:t>
            </a:r>
            <a:endParaRPr lang="en-US" sz="2800" dirty="0" smtClean="0"/>
          </a:p>
          <a:p>
            <a:pPr>
              <a:buNone/>
            </a:pPr>
            <a:endParaRPr lang="en-US" dirty="0"/>
          </a:p>
        </p:txBody>
      </p:sp>
      <p:sp>
        <p:nvSpPr>
          <p:cNvPr id="3" name="Title 2"/>
          <p:cNvSpPr>
            <a:spLocks noGrp="1"/>
          </p:cNvSpPr>
          <p:nvPr>
            <p:ph type="title"/>
          </p:nvPr>
        </p:nvSpPr>
        <p:spPr/>
        <p:txBody>
          <a:bodyPr/>
          <a:lstStyle/>
          <a:p>
            <a:r>
              <a:rPr lang="en-US" dirty="0" smtClean="0"/>
              <a:t>Adverse Events and Unanticipated Problems</a:t>
            </a:r>
            <a:endParaRPr lang="en-US" dirty="0"/>
          </a:p>
        </p:txBody>
      </p:sp>
      <p:sp>
        <p:nvSpPr>
          <p:cNvPr id="4" name="Rectangle 3"/>
          <p:cNvSpPr/>
          <p:nvPr/>
        </p:nvSpPr>
        <p:spPr>
          <a:xfrm>
            <a:off x="304800" y="6324600"/>
            <a:ext cx="7620000" cy="338554"/>
          </a:xfrm>
          <a:prstGeom prst="rect">
            <a:avLst/>
          </a:prstGeom>
        </p:spPr>
        <p:txBody>
          <a:bodyPr wrap="square">
            <a:spAutoFit/>
          </a:bodyPr>
          <a:lstStyle/>
          <a:p>
            <a:r>
              <a:rPr lang="en-US" sz="1600" u="sng" dirty="0" smtClean="0">
                <a:hlinkClick r:id="rId2"/>
              </a:rPr>
              <a:t>http://www.nhlbi.nih.gov/funding/policies/adverse.htm#formsandattachments</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p:txBody>
          <a:bodyPr/>
          <a:lstStyle/>
          <a:p>
            <a:pPr>
              <a:buNone/>
              <a:defRPr/>
            </a:pPr>
            <a:r>
              <a:rPr lang="en-US" dirty="0" smtClean="0">
                <a:latin typeface="Arial" pitchFamily="34" charset="0"/>
              </a:rPr>
              <a:t>Proposal:</a:t>
            </a:r>
          </a:p>
          <a:p>
            <a:pPr>
              <a:defRPr/>
            </a:pPr>
            <a:r>
              <a:rPr lang="en-US" dirty="0" smtClean="0">
                <a:latin typeface="Arial" pitchFamily="34" charset="0"/>
              </a:rPr>
              <a:t>Report only SAEs and UPs urgently; report others routinely.  (They are still reported to IRBs.)   </a:t>
            </a:r>
          </a:p>
          <a:p>
            <a:pPr lvl="2">
              <a:buNone/>
              <a:defRPr/>
            </a:pPr>
            <a:endParaRPr lang="en-US" dirty="0" smtClean="0">
              <a:latin typeface="Arial" pitchFamily="34" charset="0"/>
            </a:endParaRPr>
          </a:p>
          <a:p>
            <a:pPr lvl="2" eaLnBrk="1" hangingPunct="1">
              <a:defRPr/>
            </a:pPr>
            <a:endParaRPr lang="en-US" dirty="0" smtClean="0">
              <a:latin typeface="Arial" pitchFamily="34" charset="0"/>
            </a:endParaRPr>
          </a:p>
        </p:txBody>
      </p:sp>
      <p:sp>
        <p:nvSpPr>
          <p:cNvPr id="10243" name="Rectangle 3"/>
          <p:cNvSpPr>
            <a:spLocks noGrp="1" noChangeArrowheads="1"/>
          </p:cNvSpPr>
          <p:nvPr>
            <p:ph type="title"/>
          </p:nvPr>
        </p:nvSpPr>
        <p:spPr/>
        <p:txBody>
          <a:bodyPr/>
          <a:lstStyle/>
          <a:p>
            <a:pPr eaLnBrk="1" hangingPunct="1"/>
            <a:r>
              <a:rPr lang="en-US" sz="3600" u="none" dirty="0" smtClean="0">
                <a:latin typeface="Arial" pitchFamily="34" charset="0"/>
              </a:rPr>
              <a:t>OSMB notification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mesalogo"/>
          <p:cNvPicPr>
            <a:picLocks noChangeAspect="1" noChangeArrowheads="1"/>
          </p:cNvPicPr>
          <p:nvPr/>
        </p:nvPicPr>
        <p:blipFill>
          <a:blip r:embed="rId2"/>
          <a:srcRect/>
          <a:stretch>
            <a:fillRect/>
          </a:stretch>
        </p:blipFill>
        <p:spPr bwMode="auto">
          <a:xfrm>
            <a:off x="7162800" y="228600"/>
            <a:ext cx="1676400" cy="920750"/>
          </a:xfrm>
          <a:prstGeom prst="rect">
            <a:avLst/>
          </a:prstGeom>
          <a:noFill/>
          <a:ln w="9525">
            <a:noFill/>
            <a:miter lim="800000"/>
            <a:headEnd/>
            <a:tailEnd/>
          </a:ln>
        </p:spPr>
      </p:pic>
      <p:sp>
        <p:nvSpPr>
          <p:cNvPr id="11267" name="Rectangle 3"/>
          <p:cNvSpPr>
            <a:spLocks noGrp="1" noChangeArrowheads="1"/>
          </p:cNvSpPr>
          <p:nvPr>
            <p:ph type="ctrTitle"/>
          </p:nvPr>
        </p:nvSpPr>
        <p:spPr>
          <a:xfrm>
            <a:off x="609600" y="0"/>
            <a:ext cx="7772400" cy="1470025"/>
          </a:xfrm>
        </p:spPr>
        <p:txBody>
          <a:bodyPr/>
          <a:lstStyle/>
          <a:p>
            <a:pPr eaLnBrk="1" hangingPunct="1"/>
            <a:r>
              <a:rPr lang="en-US" sz="4000" u="none" dirty="0" smtClean="0">
                <a:latin typeface="Arial" pitchFamily="34" charset="0"/>
              </a:rPr>
              <a:t>Publications</a:t>
            </a:r>
          </a:p>
        </p:txBody>
      </p:sp>
      <p:sp>
        <p:nvSpPr>
          <p:cNvPr id="11268"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pic>
        <p:nvPicPr>
          <p:cNvPr id="44034" name="Picture 2"/>
          <p:cNvPicPr>
            <a:picLocks noChangeAspect="1" noChangeArrowheads="1"/>
          </p:cNvPicPr>
          <p:nvPr/>
        </p:nvPicPr>
        <p:blipFill>
          <a:blip r:embed="rId3"/>
          <a:srcRect/>
          <a:stretch>
            <a:fillRect/>
          </a:stretch>
        </p:blipFill>
        <p:spPr bwMode="auto">
          <a:xfrm rot="20883782">
            <a:off x="990600" y="1295400"/>
            <a:ext cx="6624638" cy="5311992"/>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rot="21232984">
            <a:off x="1295400" y="1676400"/>
            <a:ext cx="6369720" cy="4524375"/>
          </a:xfrm>
          <a:prstGeom prst="rect">
            <a:avLst/>
          </a:prstGeom>
          <a:noFill/>
          <a:ln w="9525">
            <a:noFill/>
            <a:miter lim="800000"/>
            <a:headEnd/>
            <a:tailEnd/>
          </a:ln>
          <a:effectLst/>
        </p:spPr>
      </p:pic>
      <p:pic>
        <p:nvPicPr>
          <p:cNvPr id="7" name="Picture 3"/>
          <p:cNvPicPr>
            <a:picLocks noChangeAspect="1" noChangeArrowheads="1"/>
          </p:cNvPicPr>
          <p:nvPr/>
        </p:nvPicPr>
        <p:blipFill>
          <a:blip r:embed="rId5"/>
          <a:srcRect/>
          <a:stretch>
            <a:fillRect/>
          </a:stretch>
        </p:blipFill>
        <p:spPr bwMode="auto">
          <a:xfrm rot="300336">
            <a:off x="2362200" y="1524000"/>
            <a:ext cx="4940503" cy="5151737"/>
          </a:xfrm>
          <a:prstGeom prst="rect">
            <a:avLst/>
          </a:prstGeom>
          <a:noFill/>
          <a:ln w="9525">
            <a:noFill/>
            <a:miter lim="800000"/>
            <a:headEnd/>
            <a:tailEnd/>
          </a:ln>
          <a:effectLst/>
        </p:spPr>
      </p:pic>
      <p:pic>
        <p:nvPicPr>
          <p:cNvPr id="8" name="Picture 2"/>
          <p:cNvPicPr>
            <a:picLocks noChangeAspect="1" noChangeArrowheads="1"/>
          </p:cNvPicPr>
          <p:nvPr/>
        </p:nvPicPr>
        <p:blipFill>
          <a:blip r:embed="rId6"/>
          <a:srcRect/>
          <a:stretch>
            <a:fillRect/>
          </a:stretch>
        </p:blipFill>
        <p:spPr bwMode="auto">
          <a:xfrm rot="1260928">
            <a:off x="2769237" y="2510366"/>
            <a:ext cx="5835000" cy="4092493"/>
          </a:xfrm>
          <a:prstGeom prst="rect">
            <a:avLst/>
          </a:prstGeom>
          <a:noFill/>
          <a:ln w="9525">
            <a:noFill/>
            <a:miter lim="800000"/>
            <a:headEnd/>
            <a:tailEnd/>
          </a:ln>
          <a:effectLst/>
        </p:spPr>
      </p:pic>
      <p:pic>
        <p:nvPicPr>
          <p:cNvPr id="9" name="Picture 2"/>
          <p:cNvPicPr>
            <a:picLocks noChangeAspect="1" noChangeArrowheads="1"/>
          </p:cNvPicPr>
          <p:nvPr/>
        </p:nvPicPr>
        <p:blipFill>
          <a:blip r:embed="rId7"/>
          <a:srcRect/>
          <a:stretch>
            <a:fillRect/>
          </a:stretch>
        </p:blipFill>
        <p:spPr bwMode="auto">
          <a:xfrm rot="2267982">
            <a:off x="3914877" y="2610171"/>
            <a:ext cx="3978333" cy="46599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27.2|2.7|2.8|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7774</TotalTime>
  <Words>569</Words>
  <Application>Microsoft Office PowerPoint</Application>
  <PresentationFormat>On-screen Show (4:3)</PresentationFormat>
  <Paragraphs>84</Paragraphs>
  <Slides>14</Slides>
  <Notes>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Slide 1</vt:lpstr>
      <vt:lpstr>Project Office Report Items</vt:lpstr>
      <vt:lpstr>Exam 5 retention </vt:lpstr>
      <vt:lpstr>Exam 5 results reporting</vt:lpstr>
      <vt:lpstr>Adverse events and protocol violations</vt:lpstr>
      <vt:lpstr>OSMB notification </vt:lpstr>
      <vt:lpstr>Adverse Events and Unanticipated Problems</vt:lpstr>
      <vt:lpstr>OSMB notification </vt:lpstr>
      <vt:lpstr>Publications</vt:lpstr>
      <vt:lpstr>MESA Publications</vt:lpstr>
      <vt:lpstr>High profile publication</vt:lpstr>
      <vt:lpstr>MESA Objectives and Publications</vt:lpstr>
      <vt:lpstr>Questions?</vt:lpstr>
      <vt:lpstr>Changes proposed to Common Rule</vt:lpstr>
    </vt:vector>
  </TitlesOfParts>
  <Company>NHLBI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BildD</dc:creator>
  <cp:lastModifiedBy>BildD</cp:lastModifiedBy>
  <cp:revision>96</cp:revision>
  <dcterms:created xsi:type="dcterms:W3CDTF">2011-04-01T13:45:47Z</dcterms:created>
  <dcterms:modified xsi:type="dcterms:W3CDTF">2011-09-20T13:18:21Z</dcterms:modified>
</cp:coreProperties>
</file>